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5633" r:id="rId10"/>
  </p:sldMasterIdLst>
  <p:notesMasterIdLst>
    <p:notesMasterId r:id="rId54"/>
  </p:notesMasterIdLst>
  <p:handoutMasterIdLst>
    <p:handoutMasterId r:id="rId55"/>
  </p:handoutMasterIdLst>
  <p:sldIdLst>
    <p:sldId id="489" r:id="rId11"/>
    <p:sldId id="399" r:id="rId12"/>
    <p:sldId id="474" r:id="rId13"/>
    <p:sldId id="402" r:id="rId14"/>
    <p:sldId id="322" r:id="rId15"/>
    <p:sldId id="416" r:id="rId16"/>
    <p:sldId id="482" r:id="rId17"/>
    <p:sldId id="483" r:id="rId18"/>
    <p:sldId id="423" r:id="rId19"/>
    <p:sldId id="438" r:id="rId20"/>
    <p:sldId id="452" r:id="rId21"/>
    <p:sldId id="486" r:id="rId22"/>
    <p:sldId id="484" r:id="rId23"/>
    <p:sldId id="453" r:id="rId24"/>
    <p:sldId id="479" r:id="rId25"/>
    <p:sldId id="448" r:id="rId26"/>
    <p:sldId id="411" r:id="rId27"/>
    <p:sldId id="401" r:id="rId28"/>
    <p:sldId id="377" r:id="rId29"/>
    <p:sldId id="469" r:id="rId30"/>
    <p:sldId id="471" r:id="rId31"/>
    <p:sldId id="473" r:id="rId32"/>
    <p:sldId id="472" r:id="rId33"/>
    <p:sldId id="307" r:id="rId34"/>
    <p:sldId id="480" r:id="rId35"/>
    <p:sldId id="487" r:id="rId36"/>
    <p:sldId id="481" r:id="rId37"/>
    <p:sldId id="446" r:id="rId38"/>
    <p:sldId id="447" r:id="rId39"/>
    <p:sldId id="440" r:id="rId40"/>
    <p:sldId id="441" r:id="rId41"/>
    <p:sldId id="426" r:id="rId42"/>
    <p:sldId id="427" r:id="rId43"/>
    <p:sldId id="442" r:id="rId44"/>
    <p:sldId id="429" r:id="rId45"/>
    <p:sldId id="445" r:id="rId46"/>
    <p:sldId id="467" r:id="rId47"/>
    <p:sldId id="432" r:id="rId48"/>
    <p:sldId id="404" r:id="rId49"/>
    <p:sldId id="366" r:id="rId50"/>
    <p:sldId id="488" r:id="rId51"/>
    <p:sldId id="478" r:id="rId52"/>
    <p:sldId id="468" r:id="rId53"/>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748">
          <p15:clr>
            <a:srgbClr val="A4A3A4"/>
          </p15:clr>
        </p15:guide>
        <p15:guide id="2" orient="horz" pos="845">
          <p15:clr>
            <a:srgbClr val="A4A3A4"/>
          </p15:clr>
        </p15:guide>
        <p15:guide id="3" pos="2517">
          <p15:clr>
            <a:srgbClr val="A4A3A4"/>
          </p15:clr>
        </p15:guide>
        <p15:guide id="4" pos="158">
          <p15:clr>
            <a:srgbClr val="A4A3A4"/>
          </p15:clr>
        </p15:guide>
        <p15:guide id="5"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7" clrIdx="0">
    <p:extLst/>
  </p:cmAuthor>
  <p:cmAuthor id="2" name="Ryan Balzan" initials="R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6" autoAdjust="0"/>
    <p:restoredTop sz="94660"/>
  </p:normalViewPr>
  <p:slideViewPr>
    <p:cSldViewPr snapToGrid="0">
      <p:cViewPr varScale="1">
        <p:scale>
          <a:sx n="129" d="100"/>
          <a:sy n="129" d="100"/>
        </p:scale>
        <p:origin x="828" y="90"/>
      </p:cViewPr>
      <p:guideLst>
        <p:guide orient="horz" pos="3748"/>
        <p:guide orient="horz" pos="845"/>
        <p:guide pos="2517"/>
        <p:guide pos="158"/>
        <p:guide pos="56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FBEB4E78-0FDE-423C-BA4E-BDECCD017386}" type="slidenum">
              <a:rPr lang="en-GB" altLang="de-DE"/>
              <a:pPr>
                <a:defRPr/>
              </a:pPr>
              <a:t>‹Nr.›</a:t>
            </a:fld>
            <a:endParaRPr lang="en-GB" altLang="de-DE"/>
          </a:p>
        </p:txBody>
      </p:sp>
    </p:spTree>
    <p:extLst>
      <p:ext uri="{BB962C8B-B14F-4D97-AF65-F5344CB8AC3E}">
        <p14:creationId xmlns:p14="http://schemas.microsoft.com/office/powerpoint/2010/main" val="778828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de-DE"/>
          </a:p>
        </p:txBody>
      </p:sp>
      <p:sp>
        <p:nvSpPr>
          <p:cNvPr id="1126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8FD1F6AF-6535-40B6-8406-8195C623D205}" type="slidenum">
              <a:rPr lang="de-DE" altLang="de-DE"/>
              <a:pPr>
                <a:defRPr/>
              </a:pPr>
              <a:t>‹Nr.›</a:t>
            </a:fld>
            <a:endParaRPr lang="de-DE" altLang="de-DE"/>
          </a:p>
        </p:txBody>
      </p:sp>
    </p:spTree>
    <p:extLst>
      <p:ext uri="{BB962C8B-B14F-4D97-AF65-F5344CB8AC3E}">
        <p14:creationId xmlns:p14="http://schemas.microsoft.com/office/powerpoint/2010/main" val="2944401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DB0D173-CD2D-4621-984F-3286044F3B67}" type="slidenum">
              <a:rPr lang="de-DE" altLang="de-DE">
                <a:solidFill>
                  <a:srgbClr val="000000"/>
                </a:solidFill>
                <a:ea typeface="MS PGothic" panose="020B0600070205080204" pitchFamily="34" charset="-128"/>
              </a:rPr>
              <a:pPr/>
              <a:t>1</a:t>
            </a:fld>
            <a:endParaRPr lang="de-DE" altLang="de-DE">
              <a:solidFill>
                <a:srgbClr val="000000"/>
              </a:solidFill>
              <a:ea typeface="MS PGothic" panose="020B0600070205080204" pitchFamily="34" charset="-128"/>
            </a:endParaRPr>
          </a:p>
        </p:txBody>
      </p:sp>
      <p:sp>
        <p:nvSpPr>
          <p:cNvPr id="14339" name="Rectangle 1026"/>
          <p:cNvSpPr>
            <a:spLocks noGrp="1" noRot="1" noChangeAspect="1" noChangeArrowheads="1" noTextEdit="1"/>
          </p:cNvSpPr>
          <p:nvPr>
            <p:ph type="sldImg"/>
          </p:nvPr>
        </p:nvSpPr>
        <p:spPr>
          <a:ln/>
        </p:spPr>
      </p:sp>
      <p:sp>
        <p:nvSpPr>
          <p:cNvPr id="14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167731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1EB44AC-3B03-416F-B8CF-990E7AC80B49}" type="slidenum">
              <a:rPr lang="de-DE" altLang="de-DE">
                <a:ea typeface="MS PGothic" panose="020B0600070205080204" pitchFamily="34" charset="-128"/>
              </a:rPr>
              <a:pPr/>
              <a:t>2</a:t>
            </a:fld>
            <a:endParaRPr lang="de-DE" altLang="de-DE">
              <a:ea typeface="MS PGothic" panose="020B0600070205080204" pitchFamily="34"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41433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90E4D8B-F610-461C-9559-67F608AD013D}" type="slidenum">
              <a:rPr lang="de-DE" altLang="de-DE">
                <a:ea typeface="MS PGothic" panose="020B0600070205080204" pitchFamily="34" charset="-128"/>
              </a:rPr>
              <a:pPr/>
              <a:t>3</a:t>
            </a:fld>
            <a:endParaRPr lang="de-DE" altLang="de-DE">
              <a:ea typeface="MS PGothic" panose="020B0600070205080204" pitchFamily="34" charset="-128"/>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47853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E448EE6-C0A2-4B0E-AB3A-FDC69B286B51}" type="slidenum">
              <a:rPr lang="de-DE" altLang="de-DE">
                <a:ea typeface="MS PGothic" panose="020B0600070205080204" pitchFamily="34" charset="-128"/>
              </a:rPr>
              <a:pPr/>
              <a:t>4</a:t>
            </a:fld>
            <a:endParaRPr lang="de-DE" altLang="de-DE">
              <a:ea typeface="MS PGothic" panose="020B0600070205080204" pitchFamily="34" charset="-128"/>
            </a:endParaRPr>
          </a:p>
        </p:txBody>
      </p:sp>
      <p:sp>
        <p:nvSpPr>
          <p:cNvPr id="20483" name="Rectangle 2"/>
          <p:cNvSpPr>
            <a:spLocks noGrp="1" noRot="1" noChangeAspect="1" noChangeArrowheads="1" noTextEdit="1"/>
          </p:cNvSpPr>
          <p:nvPr>
            <p:ph type="sldImg"/>
          </p:nvPr>
        </p:nvSpPr>
        <p:spPr>
          <a:xfrm>
            <a:off x="919163" y="746125"/>
            <a:ext cx="4959350" cy="3719513"/>
          </a:xfrm>
          <a:ln w="12700" cap="flat"/>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52" tIns="47477" rIns="94952" bIns="47477"/>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0183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E08E8E4-BB8B-4778-B359-C64BE90AF41E}" type="slidenum">
              <a:rPr lang="de-DE" altLang="de-DE">
                <a:ea typeface="MS PGothic" panose="020B0600070205080204" pitchFamily="34" charset="-128"/>
              </a:rPr>
              <a:pPr/>
              <a:t>5</a:t>
            </a:fld>
            <a:endParaRPr lang="de-DE" altLang="de-DE">
              <a:ea typeface="MS PGothic" panose="020B0600070205080204" pitchFamily="34"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332075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6</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6</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29172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7</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7</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6953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8</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8</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263252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976D97E-F8B9-4520-A25A-9C612F26DB2A}" type="slidenum">
              <a:rPr lang="de-DE" altLang="de-DE">
                <a:ea typeface="MS PGothic" panose="020B0600070205080204" pitchFamily="34" charset="-128"/>
              </a:rPr>
              <a:pPr/>
              <a:t>9</a:t>
            </a:fld>
            <a:endParaRPr lang="de-DE" altLang="de-DE">
              <a:ea typeface="MS PGothic" panose="020B0600070205080204" pitchFamily="34" charset="-128"/>
            </a:endParaRPr>
          </a:p>
        </p:txBody>
      </p:sp>
      <p:sp>
        <p:nvSpPr>
          <p:cNvPr id="30723"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A229927F-B826-46D8-BAC8-133E96A5639D}" type="slidenum">
              <a:rPr lang="de-DE" altLang="de-DE" sz="1300">
                <a:ea typeface="MS PGothic" panose="020B0600070205080204" pitchFamily="34" charset="-128"/>
              </a:rPr>
              <a:pPr algn="r" eaLnBrk="1" hangingPunct="1"/>
              <a:t>9</a:t>
            </a:fld>
            <a:endParaRPr lang="de-DE" altLang="de-DE" sz="1300">
              <a:ea typeface="MS PGothic" panose="020B0600070205080204" pitchFamily="34" charset="-128"/>
            </a:endParaRPr>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7114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327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857AB602-B808-4EEC-B84F-1D5F3182A87D}" type="slidenum">
              <a:rPr lang="de-DE" altLang="de-DE"/>
              <a:pPr/>
              <a:t>10</a:t>
            </a:fld>
            <a:endParaRPr lang="de-DE" altLang="de-DE"/>
          </a:p>
        </p:txBody>
      </p:sp>
    </p:spTree>
    <p:extLst>
      <p:ext uri="{BB962C8B-B14F-4D97-AF65-F5344CB8AC3E}">
        <p14:creationId xmlns:p14="http://schemas.microsoft.com/office/powerpoint/2010/main" val="905793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3471FD6-DBF1-4CCA-BD56-B00332688B93}" type="slidenum">
              <a:rPr lang="de-DE" altLang="de-DE">
                <a:solidFill>
                  <a:srgbClr val="000000"/>
                </a:solidFill>
                <a:ea typeface="MS PGothic" panose="020B0600070205080204" pitchFamily="34" charset="-128"/>
              </a:rPr>
              <a:pPr/>
              <a:t>11</a:t>
            </a:fld>
            <a:endParaRPr lang="de-DE" altLang="de-DE">
              <a:solidFill>
                <a:srgbClr val="000000"/>
              </a:solidFill>
              <a:ea typeface="MS PGothic" panose="020B0600070205080204" pitchFamily="34" charset="-128"/>
            </a:endParaRPr>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50167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12</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196415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13</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534045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DBDB125-6AE9-4BE3-A57F-49155B07E620}" type="slidenum">
              <a:rPr lang="de-DE" altLang="de-DE">
                <a:solidFill>
                  <a:srgbClr val="000000"/>
                </a:solidFill>
                <a:ea typeface="MS PGothic" panose="020B0600070205080204" pitchFamily="34" charset="-128"/>
              </a:rPr>
              <a:pPr/>
              <a:t>14</a:t>
            </a:fld>
            <a:endParaRPr lang="de-DE" altLang="de-DE">
              <a:solidFill>
                <a:srgbClr val="000000"/>
              </a:solidFill>
              <a:ea typeface="MS PGothic" panose="020B0600070205080204" pitchFamily="34" charset="-128"/>
            </a:endParaRPr>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740504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5DA90EA-792D-4256-B9C5-7339513D61E4}" type="slidenum">
              <a:rPr lang="de-DE" altLang="de-DE">
                <a:solidFill>
                  <a:srgbClr val="000000"/>
                </a:solidFill>
                <a:ea typeface="MS PGothic" panose="020B0600070205080204" pitchFamily="34" charset="-128"/>
              </a:rPr>
              <a:pPr/>
              <a:t>15</a:t>
            </a:fld>
            <a:endParaRPr lang="de-DE" altLang="de-DE">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43378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xfrm>
            <a:off x="917575" y="744538"/>
            <a:ext cx="4962525" cy="3722687"/>
          </a:xfrm>
          <a:ln/>
        </p:spPr>
      </p:sp>
      <p:sp>
        <p:nvSpPr>
          <p:cNvPr id="450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450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5565B09-633A-42BB-B240-1E7730C08F3E}" type="slidenum">
              <a:rPr lang="de-DE" altLang="de-DE"/>
              <a:pPr/>
              <a:t>16</a:t>
            </a:fld>
            <a:endParaRPr lang="de-DE" altLang="de-DE"/>
          </a:p>
        </p:txBody>
      </p:sp>
    </p:spTree>
    <p:extLst>
      <p:ext uri="{BB962C8B-B14F-4D97-AF65-F5344CB8AC3E}">
        <p14:creationId xmlns:p14="http://schemas.microsoft.com/office/powerpoint/2010/main" val="3798354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0A797BC-B85E-403E-B69F-D7AF5CC38A4C}" type="slidenum">
              <a:rPr lang="de-DE" altLang="de-DE">
                <a:ea typeface="MS PGothic" panose="020B0600070205080204" pitchFamily="34" charset="-128"/>
              </a:rPr>
              <a:pPr/>
              <a:t>17</a:t>
            </a:fld>
            <a:endParaRPr lang="de-DE" altLang="de-DE">
              <a:ea typeface="MS PGothic" panose="020B0600070205080204" pitchFamily="34"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217724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052B946-616C-4A86-8D35-43C1F902ECB7}" type="slidenum">
              <a:rPr lang="de-DE" altLang="de-DE">
                <a:ea typeface="MS PGothic" panose="020B0600070205080204" pitchFamily="34" charset="-128"/>
              </a:rPr>
              <a:pPr/>
              <a:t>18</a:t>
            </a:fld>
            <a:endParaRPr lang="de-DE" altLang="de-DE">
              <a:ea typeface="MS PGothic" panose="020B0600070205080204" pitchFamily="34" charset="-128"/>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746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3E1B8FC-02E9-4E1A-82A7-AE08B73025A1}" type="slidenum">
              <a:rPr lang="de-DE" altLang="de-DE">
                <a:ea typeface="MS PGothic" panose="020B0600070205080204" pitchFamily="34" charset="-128"/>
              </a:rPr>
              <a:pPr/>
              <a:t>19</a:t>
            </a:fld>
            <a:endParaRPr lang="de-DE" altLang="de-DE">
              <a:ea typeface="MS PGothic" panose="020B0600070205080204" pitchFamily="34"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055661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B50B95E-1C4B-4D35-8AF9-56CC213B1402}" type="slidenum">
              <a:rPr lang="de-DE" altLang="de-DE">
                <a:ea typeface="MS PGothic" panose="020B0600070205080204" pitchFamily="34" charset="-128"/>
              </a:rPr>
              <a:pPr/>
              <a:t>20</a:t>
            </a:fld>
            <a:endParaRPr lang="de-DE" altLang="de-DE">
              <a:ea typeface="MS PGothic" panose="020B0600070205080204" pitchFamily="34"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90192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917575" y="744538"/>
            <a:ext cx="4962525"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321856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0742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17575" y="744538"/>
            <a:ext cx="4962525"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11213"/>
            <a:endParaRPr lang="en-US" altLang="de-DE" smtClean="0">
              <a:latin typeface="Arial" panose="020B0604020202020204" pitchFamily="34" charset="0"/>
            </a:endParaRPr>
          </a:p>
        </p:txBody>
      </p:sp>
    </p:spTree>
    <p:extLst>
      <p:ext uri="{BB962C8B-B14F-4D97-AF65-F5344CB8AC3E}">
        <p14:creationId xmlns:p14="http://schemas.microsoft.com/office/powerpoint/2010/main" val="220167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24</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972638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25</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5012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26</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858922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27</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215544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xfrm>
            <a:off x="917575" y="744538"/>
            <a:ext cx="4962525" cy="3722687"/>
          </a:xfrm>
          <a:ln/>
        </p:spPr>
      </p:sp>
      <p:sp>
        <p:nvSpPr>
          <p:cNvPr id="696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696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4092386-5CE3-4032-A5A0-4F04A8E14BC2}" type="slidenum">
              <a:rPr lang="de-DE" altLang="de-DE"/>
              <a:pPr/>
              <a:t>28</a:t>
            </a:fld>
            <a:endParaRPr lang="de-DE" altLang="de-DE"/>
          </a:p>
        </p:txBody>
      </p:sp>
    </p:spTree>
    <p:extLst>
      <p:ext uri="{BB962C8B-B14F-4D97-AF65-F5344CB8AC3E}">
        <p14:creationId xmlns:p14="http://schemas.microsoft.com/office/powerpoint/2010/main" val="405884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55435B8-B835-404C-BE51-826F23D986C9}" type="slidenum">
              <a:rPr lang="de-DE" altLang="de-DE">
                <a:ea typeface="MS PGothic" panose="020B0600070205080204" pitchFamily="34" charset="-128"/>
              </a:rPr>
              <a:pPr/>
              <a:t>30</a:t>
            </a:fld>
            <a:endParaRPr lang="de-DE" altLang="de-DE">
              <a:ea typeface="MS PGothic" panose="020B0600070205080204" pitchFamily="34" charset="-128"/>
            </a:endParaRPr>
          </a:p>
        </p:txBody>
      </p:sp>
      <p:sp>
        <p:nvSpPr>
          <p:cNvPr id="72707" name="Rectangle 2"/>
          <p:cNvSpPr>
            <a:spLocks noGrp="1" noRot="1" noChangeAspect="1" noChangeArrowheads="1" noTextEdit="1"/>
          </p:cNvSpPr>
          <p:nvPr>
            <p:ph type="sldImg"/>
          </p:nvPr>
        </p:nvSpPr>
        <p:spPr>
          <a:xfrm>
            <a:off x="1066800" y="665163"/>
            <a:ext cx="4433888" cy="3325812"/>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57598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DA6AEC-EF1C-437F-B243-806C40606489}" type="slidenum">
              <a:rPr lang="de-DE" altLang="de-DE">
                <a:ea typeface="MS PGothic" panose="020B0600070205080204" pitchFamily="34" charset="-128"/>
              </a:rPr>
              <a:pPr/>
              <a:t>31</a:t>
            </a:fld>
            <a:endParaRPr lang="de-DE" altLang="de-DE">
              <a:ea typeface="MS PGothic" panose="020B0600070205080204" pitchFamily="34" charset="-128"/>
            </a:endParaRPr>
          </a:p>
        </p:txBody>
      </p:sp>
      <p:sp>
        <p:nvSpPr>
          <p:cNvPr id="74755" name="Rectangle 2"/>
          <p:cNvSpPr>
            <a:spLocks noGrp="1" noRot="1" noChangeAspect="1" noChangeArrowheads="1" noTextEdit="1"/>
          </p:cNvSpPr>
          <p:nvPr>
            <p:ph type="sldImg"/>
          </p:nvPr>
        </p:nvSpPr>
        <p:spPr>
          <a:xfrm>
            <a:off x="1066800" y="665163"/>
            <a:ext cx="4433888" cy="3325812"/>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532581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CD2C8EA-57C1-4CF2-A2C7-2175C39AD270}" type="slidenum">
              <a:rPr lang="de-DE" altLang="de-DE">
                <a:ea typeface="MS PGothic" panose="020B0600070205080204" pitchFamily="34" charset="-128"/>
              </a:rPr>
              <a:pPr/>
              <a:t>32</a:t>
            </a:fld>
            <a:endParaRPr lang="de-DE" altLang="de-DE">
              <a:ea typeface="MS PGothic" panose="020B0600070205080204" pitchFamily="34"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81389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B751CAC-AD5D-40BE-9BD5-B1B9A925C543}" type="slidenum">
              <a:rPr lang="de-DE" altLang="de-DE">
                <a:ea typeface="MS PGothic" panose="020B0600070205080204" pitchFamily="34" charset="-128"/>
              </a:rPr>
              <a:pPr/>
              <a:t>33</a:t>
            </a:fld>
            <a:endParaRPr lang="de-DE" altLang="de-DE">
              <a:ea typeface="MS PGothic" panose="020B0600070205080204" pitchFamily="3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18253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3EB9E67-E22C-4FAA-ACD9-662FC1463D0D}" type="slidenum">
              <a:rPr lang="de-DE" altLang="de-DE">
                <a:ea typeface="MS PGothic" panose="020B0600070205080204" pitchFamily="34" charset="-128"/>
              </a:rPr>
              <a:pPr/>
              <a:t>34</a:t>
            </a:fld>
            <a:endParaRPr lang="de-DE" altLang="de-DE">
              <a:ea typeface="MS PGothic" panose="020B0600070205080204" pitchFamily="34" charset="-128"/>
            </a:endParaRPr>
          </a:p>
        </p:txBody>
      </p:sp>
      <p:sp>
        <p:nvSpPr>
          <p:cNvPr id="80899" name="Rectangle 2"/>
          <p:cNvSpPr>
            <a:spLocks noGrp="1" noRot="1" noChangeAspect="1" noChangeArrowheads="1" noTextEdit="1"/>
          </p:cNvSpPr>
          <p:nvPr>
            <p:ph type="sldImg"/>
          </p:nvPr>
        </p:nvSpPr>
        <p:spPr>
          <a:xfrm>
            <a:off x="1066800" y="665163"/>
            <a:ext cx="4433888" cy="3325812"/>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288783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9094463-C3F2-4D49-BAE2-099892DD03C1}" type="slidenum">
              <a:rPr lang="de-DE" altLang="de-DE">
                <a:ea typeface="MS PGothic" panose="020B0600070205080204" pitchFamily="34" charset="-128"/>
              </a:rPr>
              <a:pPr/>
              <a:t>37</a:t>
            </a:fld>
            <a:endParaRPr lang="de-DE" altLang="de-DE">
              <a:ea typeface="MS PGothic" panose="020B0600070205080204" pitchFamily="34" charset="-128"/>
            </a:endParaRPr>
          </a:p>
        </p:txBody>
      </p:sp>
      <p:sp>
        <p:nvSpPr>
          <p:cNvPr id="84995" name="Rectangle 2"/>
          <p:cNvSpPr>
            <a:spLocks noGrp="1" noRot="1" noChangeAspect="1" noChangeArrowheads="1" noTextEdit="1"/>
          </p:cNvSpPr>
          <p:nvPr>
            <p:ph type="sldImg"/>
          </p:nvPr>
        </p:nvSpPr>
        <p:spPr>
          <a:xfrm>
            <a:off x="917575" y="746125"/>
            <a:ext cx="4962525" cy="37211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64970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0A8C509-E9AD-4A60-BE2C-DBE98E92B2DE}" type="slidenum">
              <a:rPr lang="de-DE" altLang="de-DE">
                <a:ea typeface="MS PGothic" panose="020B0600070205080204" pitchFamily="34" charset="-128"/>
              </a:rPr>
              <a:pPr/>
              <a:t>38</a:t>
            </a:fld>
            <a:endParaRPr lang="de-DE" altLang="de-DE">
              <a:ea typeface="MS PGothic" panose="020B0600070205080204" pitchFamily="34" charset="-128"/>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63880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3C2C87F-C048-4AA4-9C68-B7799D54F1C8}" type="slidenum">
              <a:rPr lang="de-DE" altLang="de-DE">
                <a:ea typeface="MS PGothic" panose="020B0600070205080204" pitchFamily="34" charset="-128"/>
              </a:rPr>
              <a:pPr/>
              <a:t>39</a:t>
            </a:fld>
            <a:endParaRPr lang="de-DE" altLang="de-DE">
              <a:ea typeface="MS PGothic" panose="020B0600070205080204" pitchFamily="34" charset="-128"/>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0859005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123BFFF7-70C4-4069-A6A8-F20F000DC856}" type="slidenum">
              <a:rPr lang="de-DE" altLang="de-DE">
                <a:ea typeface="MS PGothic" panose="020B0600070205080204" pitchFamily="34" charset="-128"/>
              </a:rPr>
              <a:pPr/>
              <a:t>40</a:t>
            </a:fld>
            <a:endParaRPr lang="de-DE" altLang="de-DE">
              <a:ea typeface="MS PGothic" panose="020B0600070205080204" pitchFamily="34"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098240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3CFF827-EB73-4E7A-8F8B-79E8CB590C48}" type="slidenum">
              <a:rPr lang="de-DE" altLang="de-DE">
                <a:ea typeface="MS PGothic" panose="020B0600070205080204" pitchFamily="34" charset="-128"/>
              </a:rPr>
              <a:pPr/>
              <a:t>41</a:t>
            </a:fld>
            <a:endParaRPr lang="de-DE" altLang="de-DE">
              <a:ea typeface="MS PGothic" panose="020B0600070205080204" pitchFamily="34"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8935792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a:defRPr b="1">
                <a:solidFill>
                  <a:schemeClr val="tx1"/>
                </a:solidFill>
                <a:latin typeface="Arial" panose="020B0604020202020204" pitchFamily="34" charset="0"/>
                <a:cs typeface="Times New Roman" panose="02020603050405020304" pitchFamily="18" charset="0"/>
              </a:defRPr>
            </a:lvl1pPr>
            <a:lvl2pPr marL="742950" indent="-285750" defTabSz="944563">
              <a:defRPr b="1">
                <a:solidFill>
                  <a:schemeClr val="tx1"/>
                </a:solidFill>
                <a:latin typeface="Arial" panose="020B0604020202020204" pitchFamily="34" charset="0"/>
                <a:cs typeface="Times New Roman" panose="02020603050405020304" pitchFamily="18" charset="0"/>
              </a:defRPr>
            </a:lvl2pPr>
            <a:lvl3pPr marL="1143000" indent="-228600" defTabSz="944563">
              <a:defRPr b="1">
                <a:solidFill>
                  <a:schemeClr val="tx1"/>
                </a:solidFill>
                <a:latin typeface="Arial" panose="020B0604020202020204" pitchFamily="34" charset="0"/>
                <a:cs typeface="Times New Roman" panose="02020603050405020304" pitchFamily="18" charset="0"/>
              </a:defRPr>
            </a:lvl3pPr>
            <a:lvl4pPr marL="1600200" indent="-228600" defTabSz="944563">
              <a:defRPr b="1">
                <a:solidFill>
                  <a:schemeClr val="tx1"/>
                </a:solidFill>
                <a:latin typeface="Arial" panose="020B0604020202020204" pitchFamily="34" charset="0"/>
                <a:cs typeface="Times New Roman" panose="02020603050405020304" pitchFamily="18" charset="0"/>
              </a:defRPr>
            </a:lvl4pPr>
            <a:lvl5pPr marL="2057400" indent="-228600" defTabSz="944563">
              <a:defRPr b="1">
                <a:solidFill>
                  <a:schemeClr val="tx1"/>
                </a:solidFill>
                <a:latin typeface="Arial" panose="020B0604020202020204" pitchFamily="34" charset="0"/>
                <a:cs typeface="Times New Roman" panose="02020603050405020304" pitchFamily="18" charset="0"/>
              </a:defRPr>
            </a:lvl5pPr>
            <a:lvl6pPr marL="25146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461AF7-BDC8-43FD-B44A-5C3CD8E5B920}" type="slidenum">
              <a:rPr lang="en-US" altLang="de-DE">
                <a:latin typeface="Verdana" panose="020B0604030504040204" pitchFamily="34" charset="0"/>
                <a:ea typeface="MS PGothic" panose="020B0600070205080204" pitchFamily="34" charset="-128"/>
              </a:rPr>
              <a:pPr/>
              <a:t>42</a:t>
            </a:fld>
            <a:endParaRPr lang="en-US" altLang="de-DE">
              <a:latin typeface="Verdana" panose="020B060403050404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866775" y="739775"/>
            <a:ext cx="4937125" cy="370363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926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22D21B8-6B8D-4C25-BED4-A4F87A069496}" type="slidenum">
              <a:rPr lang="de-DE" altLang="de-DE">
                <a:ea typeface="MS PGothic" panose="020B0600070205080204" pitchFamily="34" charset="-128"/>
              </a:rPr>
              <a:pPr/>
              <a:t>43</a:t>
            </a:fld>
            <a:endParaRPr lang="de-DE" altLang="de-DE">
              <a:ea typeface="MS PGothic" panose="020B0600070205080204" pitchFamily="34" charset="-128"/>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87886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3116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89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30534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2024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0266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72576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65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4643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365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461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5529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12394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5050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7115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814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5482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24960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578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2507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4959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8486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13316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19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9933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717335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17872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14000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48253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06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015701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227192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836695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94282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686587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28925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81408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44151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127221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088868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7613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2932938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09955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02187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08682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4902677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47213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363711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42026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35253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192172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1629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31509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58875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71549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883220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248220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342200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1658139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66072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80452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897540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075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65843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53954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305976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668708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423305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669229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95926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5685470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3854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6463675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21086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66407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378855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406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12254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08873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86524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251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B6923FE-696C-4E87-9658-ABAF51B3BB8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0BD10F-AB1D-4A4E-83E2-EC8B9E0D3BD1}" type="slidenum">
              <a:rPr lang="de-DE" altLang="de-DE"/>
              <a:pPr>
                <a:defRPr/>
              </a:pPr>
              <a:t>‹Nr.›</a:t>
            </a:fld>
            <a:endParaRPr lang="de-DE" altLang="de-DE"/>
          </a:p>
        </p:txBody>
      </p:sp>
    </p:spTree>
    <p:extLst>
      <p:ext uri="{BB962C8B-B14F-4D97-AF65-F5344CB8AC3E}">
        <p14:creationId xmlns:p14="http://schemas.microsoft.com/office/powerpoint/2010/main" val="1184509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60CD628-ABAF-4120-A059-2DB6B28EEC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7917BC-F502-441B-9ADE-4A2B5F9F7E6C}" type="slidenum">
              <a:rPr lang="de-DE" altLang="de-DE"/>
              <a:pPr>
                <a:defRPr/>
              </a:pPr>
              <a:t>‹Nr.›</a:t>
            </a:fld>
            <a:endParaRPr lang="de-DE" altLang="de-DE"/>
          </a:p>
        </p:txBody>
      </p:sp>
    </p:spTree>
    <p:extLst>
      <p:ext uri="{BB962C8B-B14F-4D97-AF65-F5344CB8AC3E}">
        <p14:creationId xmlns:p14="http://schemas.microsoft.com/office/powerpoint/2010/main" val="32927684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490C35B-2D53-40A6-AC0E-2597ECF6E10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81A8B76C-A30E-40F0-9CA1-05371F2D8222}" type="slidenum">
              <a:rPr lang="de-DE" altLang="de-DE"/>
              <a:pPr>
                <a:defRPr/>
              </a:pPr>
              <a:t>‹Nr.›</a:t>
            </a:fld>
            <a:endParaRPr lang="de-DE" altLang="de-DE"/>
          </a:p>
        </p:txBody>
      </p:sp>
    </p:spTree>
    <p:extLst>
      <p:ext uri="{BB962C8B-B14F-4D97-AF65-F5344CB8AC3E}">
        <p14:creationId xmlns:p14="http://schemas.microsoft.com/office/powerpoint/2010/main" val="3445576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B64FCCCE-9A20-4984-A135-711FEA99591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5EBC3ED9-D532-4D72-87C8-A506C728156C}" type="slidenum">
              <a:rPr lang="de-DE" altLang="de-DE"/>
              <a:pPr>
                <a:defRPr/>
              </a:pPr>
              <a:t>‹Nr.›</a:t>
            </a:fld>
            <a:endParaRPr lang="de-DE" altLang="de-DE"/>
          </a:p>
        </p:txBody>
      </p:sp>
    </p:spTree>
    <p:extLst>
      <p:ext uri="{BB962C8B-B14F-4D97-AF65-F5344CB8AC3E}">
        <p14:creationId xmlns:p14="http://schemas.microsoft.com/office/powerpoint/2010/main" val="32851017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3DAFDC4-B175-4124-865F-8985709D51E5}"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5439F4D-2F1B-44EC-B999-A07A5D540AFB}" type="slidenum">
              <a:rPr lang="de-DE" altLang="de-DE"/>
              <a:pPr>
                <a:defRPr/>
              </a:pPr>
              <a:t>‹Nr.›</a:t>
            </a:fld>
            <a:endParaRPr lang="de-DE" altLang="de-DE"/>
          </a:p>
        </p:txBody>
      </p:sp>
    </p:spTree>
    <p:extLst>
      <p:ext uri="{BB962C8B-B14F-4D97-AF65-F5344CB8AC3E}">
        <p14:creationId xmlns:p14="http://schemas.microsoft.com/office/powerpoint/2010/main" val="3001298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31BDF856-6612-4E7F-AF5F-B9BDCFF1E562}"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3C98D76D-2951-4628-86F0-1FBB9B458FB6}" type="slidenum">
              <a:rPr lang="de-DE" altLang="de-DE"/>
              <a:pPr>
                <a:defRPr/>
              </a:pPr>
              <a:t>‹Nr.›</a:t>
            </a:fld>
            <a:endParaRPr lang="de-DE" altLang="de-DE"/>
          </a:p>
        </p:txBody>
      </p:sp>
    </p:spTree>
    <p:extLst>
      <p:ext uri="{BB962C8B-B14F-4D97-AF65-F5344CB8AC3E}">
        <p14:creationId xmlns:p14="http://schemas.microsoft.com/office/powerpoint/2010/main" val="10292835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DABD1A8C-5BF0-46B7-BF39-618BFCEEAA2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A441EE11-5F67-473A-BFBA-BAF8E93D44B3}" type="slidenum">
              <a:rPr lang="de-DE" altLang="de-DE"/>
              <a:pPr>
                <a:defRPr/>
              </a:pPr>
              <a:t>‹Nr.›</a:t>
            </a:fld>
            <a:endParaRPr lang="de-DE" altLang="de-DE"/>
          </a:p>
        </p:txBody>
      </p:sp>
    </p:spTree>
    <p:extLst>
      <p:ext uri="{BB962C8B-B14F-4D97-AF65-F5344CB8AC3E}">
        <p14:creationId xmlns:p14="http://schemas.microsoft.com/office/powerpoint/2010/main" val="39203536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638FEA3-4F5F-4BF5-AAEF-C91F7E42C55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6F297ADA-BEBA-4101-9759-74D5A9E102B6}" type="slidenum">
              <a:rPr lang="de-DE" altLang="de-DE"/>
              <a:pPr>
                <a:defRPr/>
              </a:pPr>
              <a:t>‹Nr.›</a:t>
            </a:fld>
            <a:endParaRPr lang="de-DE" altLang="de-DE"/>
          </a:p>
        </p:txBody>
      </p:sp>
    </p:spTree>
    <p:extLst>
      <p:ext uri="{BB962C8B-B14F-4D97-AF65-F5344CB8AC3E}">
        <p14:creationId xmlns:p14="http://schemas.microsoft.com/office/powerpoint/2010/main" val="18861623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A628DFF-7537-4C50-8370-14F5D2D7D740}"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09DB452A-D724-4D67-9F90-8918DF2EBE99}" type="slidenum">
              <a:rPr lang="de-DE" altLang="de-DE"/>
              <a:pPr>
                <a:defRPr/>
              </a:pPr>
              <a:t>‹Nr.›</a:t>
            </a:fld>
            <a:endParaRPr lang="de-DE" altLang="de-DE"/>
          </a:p>
        </p:txBody>
      </p:sp>
    </p:spTree>
    <p:extLst>
      <p:ext uri="{BB962C8B-B14F-4D97-AF65-F5344CB8AC3E}">
        <p14:creationId xmlns:p14="http://schemas.microsoft.com/office/powerpoint/2010/main" val="20728518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4A57A18-03A7-4552-90C7-E04E5B22A8A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FA1F16AE-B759-496F-9898-E6B4F0BBF32B}" type="slidenum">
              <a:rPr lang="de-DE" altLang="de-DE"/>
              <a:pPr>
                <a:defRPr/>
              </a:pPr>
              <a:t>‹Nr.›</a:t>
            </a:fld>
            <a:endParaRPr lang="de-DE" altLang="de-DE"/>
          </a:p>
        </p:txBody>
      </p:sp>
    </p:spTree>
    <p:extLst>
      <p:ext uri="{BB962C8B-B14F-4D97-AF65-F5344CB8AC3E}">
        <p14:creationId xmlns:p14="http://schemas.microsoft.com/office/powerpoint/2010/main" val="32758489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14453C42-E69D-41E8-9C4B-76829B8117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6C662A-A2AC-4E37-A243-1AFC02798611}" type="slidenum">
              <a:rPr lang="de-DE" altLang="de-DE"/>
              <a:pPr>
                <a:defRPr/>
              </a:pPr>
              <a:t>‹Nr.›</a:t>
            </a:fld>
            <a:endParaRPr lang="de-DE" altLang="de-DE"/>
          </a:p>
        </p:txBody>
      </p:sp>
    </p:spTree>
    <p:extLst>
      <p:ext uri="{BB962C8B-B14F-4D97-AF65-F5344CB8AC3E}">
        <p14:creationId xmlns:p14="http://schemas.microsoft.com/office/powerpoint/2010/main" val="25252844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de-DE"/>
          </a:p>
        </p:txBody>
      </p:sp>
      <p:sp>
        <p:nvSpPr>
          <p:cNvPr id="6" name="Rectangle 5"/>
          <p:cNvSpPr>
            <a:spLocks noGrp="1" noChangeArrowheads="1"/>
          </p:cNvSpPr>
          <p:nvPr>
            <p:ph type="ftr" sz="quarter" idx="11"/>
          </p:nvPr>
        </p:nvSpPr>
        <p:spPr/>
        <p:txBody>
          <a:bodyPr/>
          <a:lstStyle>
            <a:lvl1pPr fontAlgn="auto">
              <a:spcBef>
                <a:spcPts val="0"/>
              </a:spcBef>
              <a:spcAft>
                <a:spcPts val="0"/>
              </a:spcAft>
              <a:defRPr>
                <a:ea typeface="Verdana" pitchFamily="34" charset="0"/>
                <a:cs typeface="Verdana" pitchFamily="34" charset="0"/>
              </a:defRPr>
            </a:lvl1pPr>
          </a:lstStyle>
          <a:p>
            <a:pPr>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anchor="t"/>
          <a:lstStyle>
            <a:lvl1pPr>
              <a:defRPr smtClean="0"/>
            </a:lvl1pPr>
          </a:lstStyle>
          <a:p>
            <a:pPr>
              <a:defRPr/>
            </a:pPr>
            <a:fld id="{E90C8626-C113-4574-93F2-BC8CCC3033CC}" type="slidenum">
              <a:rPr lang="de-DE" altLang="de-DE"/>
              <a:pPr>
                <a:defRPr/>
              </a:pPr>
              <a:t>‹Nr.›</a:t>
            </a:fld>
            <a:endParaRPr lang="de-DE" altLang="de-DE"/>
          </a:p>
        </p:txBody>
      </p:sp>
    </p:spTree>
    <p:extLst>
      <p:ext uri="{BB962C8B-B14F-4D97-AF65-F5344CB8AC3E}">
        <p14:creationId xmlns:p14="http://schemas.microsoft.com/office/powerpoint/2010/main" val="40327553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7059E8B-0F0A-4BC3-B240-FD738AA20AA4}"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456F13F-7F97-4C6D-AD47-CE483CBBE510}" type="slidenum">
              <a:rPr lang="en-US" altLang="de-DE"/>
              <a:pPr>
                <a:defRPr/>
              </a:pPr>
              <a:t>‹Nr.›</a:t>
            </a:fld>
            <a:endParaRPr lang="en-US" altLang="de-DE"/>
          </a:p>
        </p:txBody>
      </p:sp>
    </p:spTree>
    <p:extLst>
      <p:ext uri="{BB962C8B-B14F-4D97-AF65-F5344CB8AC3E}">
        <p14:creationId xmlns:p14="http://schemas.microsoft.com/office/powerpoint/2010/main" val="41479624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9B6FC4E-860F-401E-BF7D-A352096C5285}"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0725381-7B33-4246-9635-862D72F4530D}" type="slidenum">
              <a:rPr lang="en-US" altLang="de-DE"/>
              <a:pPr>
                <a:defRPr/>
              </a:pPr>
              <a:t>‹Nr.›</a:t>
            </a:fld>
            <a:endParaRPr lang="en-US" altLang="de-DE"/>
          </a:p>
        </p:txBody>
      </p:sp>
    </p:spTree>
    <p:extLst>
      <p:ext uri="{BB962C8B-B14F-4D97-AF65-F5344CB8AC3E}">
        <p14:creationId xmlns:p14="http://schemas.microsoft.com/office/powerpoint/2010/main" val="14118349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753A370-AEE0-4813-A57F-802402B5C1BE}"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A60A8F0-626E-476A-BE98-B76B58F0E9F0}" type="slidenum">
              <a:rPr lang="en-US" altLang="de-DE"/>
              <a:pPr>
                <a:defRPr/>
              </a:pPr>
              <a:t>‹Nr.›</a:t>
            </a:fld>
            <a:endParaRPr lang="en-US" altLang="de-DE"/>
          </a:p>
        </p:txBody>
      </p:sp>
    </p:spTree>
    <p:extLst>
      <p:ext uri="{BB962C8B-B14F-4D97-AF65-F5344CB8AC3E}">
        <p14:creationId xmlns:p14="http://schemas.microsoft.com/office/powerpoint/2010/main" val="1337964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65E3823-12B4-4A0E-8ED8-4431C74C64EC}"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F3FAA7F-1473-493A-B1BA-2CBF3993E516}" type="slidenum">
              <a:rPr lang="en-US" altLang="de-DE"/>
              <a:pPr>
                <a:defRPr/>
              </a:pPr>
              <a:t>‹Nr.›</a:t>
            </a:fld>
            <a:endParaRPr lang="en-US" altLang="de-DE"/>
          </a:p>
        </p:txBody>
      </p:sp>
    </p:spTree>
    <p:extLst>
      <p:ext uri="{BB962C8B-B14F-4D97-AF65-F5344CB8AC3E}">
        <p14:creationId xmlns:p14="http://schemas.microsoft.com/office/powerpoint/2010/main" val="3856812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4706371-0379-4819-B039-51771CD19D71}" type="datetime1">
              <a:rPr lang="en-US"/>
              <a:pPr>
                <a:defRPr/>
              </a:pPr>
              <a:t>11/22/2019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10C898D8-B85D-49EF-ACF6-E396FD4100B9}" type="slidenum">
              <a:rPr lang="en-US" altLang="de-DE"/>
              <a:pPr>
                <a:defRPr/>
              </a:pPr>
              <a:t>‹Nr.›</a:t>
            </a:fld>
            <a:endParaRPr lang="en-US" altLang="de-DE"/>
          </a:p>
        </p:txBody>
      </p:sp>
    </p:spTree>
    <p:extLst>
      <p:ext uri="{BB962C8B-B14F-4D97-AF65-F5344CB8AC3E}">
        <p14:creationId xmlns:p14="http://schemas.microsoft.com/office/powerpoint/2010/main" val="3956083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F8D58C-DA60-491B-A2F3-6FDE20055C81}" type="datetime1">
              <a:rPr lang="en-US"/>
              <a:pPr>
                <a:defRPr/>
              </a:pPr>
              <a:t>11/22/2019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DA92B76-792B-4A85-BFE0-D85A4FD7EA3B}" type="slidenum">
              <a:rPr lang="en-US" altLang="de-DE"/>
              <a:pPr>
                <a:defRPr/>
              </a:pPr>
              <a:t>‹Nr.›</a:t>
            </a:fld>
            <a:endParaRPr lang="en-US" altLang="de-DE"/>
          </a:p>
        </p:txBody>
      </p:sp>
    </p:spTree>
    <p:extLst>
      <p:ext uri="{BB962C8B-B14F-4D97-AF65-F5344CB8AC3E}">
        <p14:creationId xmlns:p14="http://schemas.microsoft.com/office/powerpoint/2010/main" val="30884452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A1628918-C92B-41DD-A9BA-3EE119127AF4}" type="datetime1">
              <a:rPr lang="en-US"/>
              <a:pPr>
                <a:defRPr/>
              </a:pPr>
              <a:t>11/22/2019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7E75CA7-5B43-4A94-AC82-AEE94BEF7950}" type="slidenum">
              <a:rPr lang="en-US" altLang="de-DE"/>
              <a:pPr>
                <a:defRPr/>
              </a:pPr>
              <a:t>‹Nr.›</a:t>
            </a:fld>
            <a:endParaRPr lang="en-US" altLang="de-DE"/>
          </a:p>
        </p:txBody>
      </p:sp>
    </p:spTree>
    <p:extLst>
      <p:ext uri="{BB962C8B-B14F-4D97-AF65-F5344CB8AC3E}">
        <p14:creationId xmlns:p14="http://schemas.microsoft.com/office/powerpoint/2010/main" val="9391879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816606F-3C57-4E21-9F9F-0419E9B1A613}"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3444592-7C67-45D9-917F-604417CC5984}" type="slidenum">
              <a:rPr lang="en-US" altLang="de-DE"/>
              <a:pPr>
                <a:defRPr/>
              </a:pPr>
              <a:t>‹Nr.›</a:t>
            </a:fld>
            <a:endParaRPr lang="en-US" altLang="de-DE"/>
          </a:p>
        </p:txBody>
      </p:sp>
    </p:spTree>
    <p:extLst>
      <p:ext uri="{BB962C8B-B14F-4D97-AF65-F5344CB8AC3E}">
        <p14:creationId xmlns:p14="http://schemas.microsoft.com/office/powerpoint/2010/main" val="3883741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C43C5C8-8FED-4880-9DDC-2D77025BD255}"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70B5DA-A756-4B27-AC63-1BDAD94D2E62}" type="slidenum">
              <a:rPr lang="en-US" altLang="de-DE"/>
              <a:pPr>
                <a:defRPr/>
              </a:pPr>
              <a:t>‹Nr.›</a:t>
            </a:fld>
            <a:endParaRPr lang="en-US" altLang="de-DE"/>
          </a:p>
        </p:txBody>
      </p:sp>
    </p:spTree>
    <p:extLst>
      <p:ext uri="{BB962C8B-B14F-4D97-AF65-F5344CB8AC3E}">
        <p14:creationId xmlns:p14="http://schemas.microsoft.com/office/powerpoint/2010/main" val="2807499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1AB1F82-EB59-450A-A123-E3BB5028B99A}"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28E6143-45D5-4046-88AE-418AA6B2DAD6}" type="slidenum">
              <a:rPr lang="en-US" altLang="de-DE"/>
              <a:pPr>
                <a:defRPr/>
              </a:pPr>
              <a:t>‹Nr.›</a:t>
            </a:fld>
            <a:endParaRPr lang="en-US" altLang="de-DE"/>
          </a:p>
        </p:txBody>
      </p:sp>
    </p:spTree>
    <p:extLst>
      <p:ext uri="{BB962C8B-B14F-4D97-AF65-F5344CB8AC3E}">
        <p14:creationId xmlns:p14="http://schemas.microsoft.com/office/powerpoint/2010/main" val="37107612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FE0CF29-7DBA-47BC-AA61-BE9AB39E1959}"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15C126-4BDD-4000-80A5-3CFFF01F6110}" type="slidenum">
              <a:rPr lang="en-US" altLang="de-DE"/>
              <a:pPr>
                <a:defRPr/>
              </a:pPr>
              <a:t>‹Nr.›</a:t>
            </a:fld>
            <a:endParaRPr lang="en-US" altLang="de-DE"/>
          </a:p>
        </p:txBody>
      </p:sp>
    </p:spTree>
    <p:extLst>
      <p:ext uri="{BB962C8B-B14F-4D97-AF65-F5344CB8AC3E}">
        <p14:creationId xmlns:p14="http://schemas.microsoft.com/office/powerpoint/2010/main" val="3516146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7059E8B-0F0A-4BC3-B240-FD738AA20AA4}"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456F13F-7F97-4C6D-AD47-CE483CBBE510}" type="slidenum">
              <a:rPr lang="en-US" altLang="de-DE"/>
              <a:pPr>
                <a:defRPr/>
              </a:pPr>
              <a:t>‹Nr.›</a:t>
            </a:fld>
            <a:endParaRPr lang="en-US" altLang="de-DE"/>
          </a:p>
        </p:txBody>
      </p:sp>
    </p:spTree>
    <p:extLst>
      <p:ext uri="{BB962C8B-B14F-4D97-AF65-F5344CB8AC3E}">
        <p14:creationId xmlns:p14="http://schemas.microsoft.com/office/powerpoint/2010/main" val="294387165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9B6FC4E-860F-401E-BF7D-A352096C5285}"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0725381-7B33-4246-9635-862D72F4530D}" type="slidenum">
              <a:rPr lang="en-US" altLang="de-DE"/>
              <a:pPr>
                <a:defRPr/>
              </a:pPr>
              <a:t>‹Nr.›</a:t>
            </a:fld>
            <a:endParaRPr lang="en-US" altLang="de-DE"/>
          </a:p>
        </p:txBody>
      </p:sp>
    </p:spTree>
    <p:extLst>
      <p:ext uri="{BB962C8B-B14F-4D97-AF65-F5344CB8AC3E}">
        <p14:creationId xmlns:p14="http://schemas.microsoft.com/office/powerpoint/2010/main" val="22299550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753A370-AEE0-4813-A57F-802402B5C1BE}"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A60A8F0-626E-476A-BE98-B76B58F0E9F0}" type="slidenum">
              <a:rPr lang="en-US" altLang="de-DE"/>
              <a:pPr>
                <a:defRPr/>
              </a:pPr>
              <a:t>‹Nr.›</a:t>
            </a:fld>
            <a:endParaRPr lang="en-US" altLang="de-DE"/>
          </a:p>
        </p:txBody>
      </p:sp>
    </p:spTree>
    <p:extLst>
      <p:ext uri="{BB962C8B-B14F-4D97-AF65-F5344CB8AC3E}">
        <p14:creationId xmlns:p14="http://schemas.microsoft.com/office/powerpoint/2010/main" val="41141533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65E3823-12B4-4A0E-8ED8-4431C74C64EC}"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F3FAA7F-1473-493A-B1BA-2CBF3993E516}" type="slidenum">
              <a:rPr lang="en-US" altLang="de-DE"/>
              <a:pPr>
                <a:defRPr/>
              </a:pPr>
              <a:t>‹Nr.›</a:t>
            </a:fld>
            <a:endParaRPr lang="en-US" altLang="de-DE"/>
          </a:p>
        </p:txBody>
      </p:sp>
    </p:spTree>
    <p:extLst>
      <p:ext uri="{BB962C8B-B14F-4D97-AF65-F5344CB8AC3E}">
        <p14:creationId xmlns:p14="http://schemas.microsoft.com/office/powerpoint/2010/main" val="379742830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4706371-0379-4819-B039-51771CD19D71}" type="datetime1">
              <a:rPr lang="en-US"/>
              <a:pPr>
                <a:defRPr/>
              </a:pPr>
              <a:t>11/22/2019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10C898D8-B85D-49EF-ACF6-E396FD4100B9}" type="slidenum">
              <a:rPr lang="en-US" altLang="de-DE"/>
              <a:pPr>
                <a:defRPr/>
              </a:pPr>
              <a:t>‹Nr.›</a:t>
            </a:fld>
            <a:endParaRPr lang="en-US" altLang="de-DE"/>
          </a:p>
        </p:txBody>
      </p:sp>
    </p:spTree>
    <p:extLst>
      <p:ext uri="{BB962C8B-B14F-4D97-AF65-F5344CB8AC3E}">
        <p14:creationId xmlns:p14="http://schemas.microsoft.com/office/powerpoint/2010/main" val="20287664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F8D58C-DA60-491B-A2F3-6FDE20055C81}" type="datetime1">
              <a:rPr lang="en-US"/>
              <a:pPr>
                <a:defRPr/>
              </a:pPr>
              <a:t>11/22/2019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DA92B76-792B-4A85-BFE0-D85A4FD7EA3B}" type="slidenum">
              <a:rPr lang="en-US" altLang="de-DE"/>
              <a:pPr>
                <a:defRPr/>
              </a:pPr>
              <a:t>‹Nr.›</a:t>
            </a:fld>
            <a:endParaRPr lang="en-US" altLang="de-DE"/>
          </a:p>
        </p:txBody>
      </p:sp>
    </p:spTree>
    <p:extLst>
      <p:ext uri="{BB962C8B-B14F-4D97-AF65-F5344CB8AC3E}">
        <p14:creationId xmlns:p14="http://schemas.microsoft.com/office/powerpoint/2010/main" val="32827203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A1628918-C92B-41DD-A9BA-3EE119127AF4}" type="datetime1">
              <a:rPr lang="en-US"/>
              <a:pPr>
                <a:defRPr/>
              </a:pPr>
              <a:t>11/22/2019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7E75CA7-5B43-4A94-AC82-AEE94BEF7950}" type="slidenum">
              <a:rPr lang="en-US" altLang="de-DE"/>
              <a:pPr>
                <a:defRPr/>
              </a:pPr>
              <a:t>‹Nr.›</a:t>
            </a:fld>
            <a:endParaRPr lang="en-US" altLang="de-DE"/>
          </a:p>
        </p:txBody>
      </p:sp>
    </p:spTree>
    <p:extLst>
      <p:ext uri="{BB962C8B-B14F-4D97-AF65-F5344CB8AC3E}">
        <p14:creationId xmlns:p14="http://schemas.microsoft.com/office/powerpoint/2010/main" val="24026943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816606F-3C57-4E21-9F9F-0419E9B1A613}"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3444592-7C67-45D9-917F-604417CC5984}" type="slidenum">
              <a:rPr lang="en-US" altLang="de-DE"/>
              <a:pPr>
                <a:defRPr/>
              </a:pPr>
              <a:t>‹Nr.›</a:t>
            </a:fld>
            <a:endParaRPr lang="en-US" altLang="de-DE"/>
          </a:p>
        </p:txBody>
      </p:sp>
    </p:spTree>
    <p:extLst>
      <p:ext uri="{BB962C8B-B14F-4D97-AF65-F5344CB8AC3E}">
        <p14:creationId xmlns:p14="http://schemas.microsoft.com/office/powerpoint/2010/main" val="17418719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C43C5C8-8FED-4880-9DDC-2D77025BD255}"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70B5DA-A756-4B27-AC63-1BDAD94D2E62}" type="slidenum">
              <a:rPr lang="en-US" altLang="de-DE"/>
              <a:pPr>
                <a:defRPr/>
              </a:pPr>
              <a:t>‹Nr.›</a:t>
            </a:fld>
            <a:endParaRPr lang="en-US" altLang="de-DE"/>
          </a:p>
        </p:txBody>
      </p:sp>
    </p:spTree>
    <p:extLst>
      <p:ext uri="{BB962C8B-B14F-4D97-AF65-F5344CB8AC3E}">
        <p14:creationId xmlns:p14="http://schemas.microsoft.com/office/powerpoint/2010/main" val="14610210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1AB1F82-EB59-450A-A123-E3BB5028B99A}"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28E6143-45D5-4046-88AE-418AA6B2DAD6}" type="slidenum">
              <a:rPr lang="en-US" altLang="de-DE"/>
              <a:pPr>
                <a:defRPr/>
              </a:pPr>
              <a:t>‹Nr.›</a:t>
            </a:fld>
            <a:endParaRPr lang="en-US" altLang="de-DE"/>
          </a:p>
        </p:txBody>
      </p:sp>
    </p:spTree>
    <p:extLst>
      <p:ext uri="{BB962C8B-B14F-4D97-AF65-F5344CB8AC3E}">
        <p14:creationId xmlns:p14="http://schemas.microsoft.com/office/powerpoint/2010/main" val="260643593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FE0CF29-7DBA-47BC-AA61-BE9AB39E1959}"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15C126-4BDD-4000-80A5-3CFFF01F6110}" type="slidenum">
              <a:rPr lang="en-US" altLang="de-DE"/>
              <a:pPr>
                <a:defRPr/>
              </a:pPr>
              <a:t>‹Nr.›</a:t>
            </a:fld>
            <a:endParaRPr lang="en-US" altLang="de-DE"/>
          </a:p>
        </p:txBody>
      </p:sp>
    </p:spTree>
    <p:extLst>
      <p:ext uri="{BB962C8B-B14F-4D97-AF65-F5344CB8AC3E}">
        <p14:creationId xmlns:p14="http://schemas.microsoft.com/office/powerpoint/2010/main" val="2160843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6.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41" r:id="rId1"/>
    <p:sldLayoutId id="2147485542" r:id="rId2"/>
    <p:sldLayoutId id="2147485543" r:id="rId3"/>
    <p:sldLayoutId id="2147485544" r:id="rId4"/>
    <p:sldLayoutId id="2147485545" r:id="rId5"/>
    <p:sldLayoutId id="2147485546" r:id="rId6"/>
    <p:sldLayoutId id="2147485547" r:id="rId7"/>
    <p:sldLayoutId id="2147485548" r:id="rId8"/>
    <p:sldLayoutId id="2147485549" r:id="rId9"/>
    <p:sldLayoutId id="2147485550" r:id="rId10"/>
    <p:sldLayoutId id="214748555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393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5563"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74" r:id="rId1"/>
    <p:sldLayoutId id="2147485575" r:id="rId2"/>
    <p:sldLayoutId id="2147485576" r:id="rId3"/>
    <p:sldLayoutId id="2147485577" r:id="rId4"/>
    <p:sldLayoutId id="2147485578" r:id="rId5"/>
    <p:sldLayoutId id="2147485579" r:id="rId6"/>
    <p:sldLayoutId id="2147485580" r:id="rId7"/>
    <p:sldLayoutId id="2147485581" r:id="rId8"/>
    <p:sldLayoutId id="2147485582" r:id="rId9"/>
    <p:sldLayoutId id="2147485583" r:id="rId10"/>
    <p:sldLayoutId id="214748558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 id="2147485597" r:id="rId13"/>
    <p:sldLayoutId id="2147485598"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172"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99" r:id="rId1"/>
    <p:sldLayoutId id="2147485600" r:id="rId2"/>
    <p:sldLayoutId id="2147485601" r:id="rId3"/>
    <p:sldLayoutId id="2147485602" r:id="rId4"/>
    <p:sldLayoutId id="2147485603" r:id="rId5"/>
    <p:sldLayoutId id="2147485604" r:id="rId6"/>
    <p:sldLayoutId id="2147485605" r:id="rId7"/>
    <p:sldLayoutId id="2147485606" r:id="rId8"/>
    <p:sldLayoutId id="2147485607" r:id="rId9"/>
    <p:sldLayoutId id="2147485608" r:id="rId10"/>
    <p:sldLayoutId id="21474856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a:defRPr/>
            </a:pPr>
            <a:fld id="{5B50E82E-0DB2-4D3E-A28A-A821574EA32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a:defRPr/>
            </a:pPr>
            <a:fld id="{6AF830C4-FC49-4ABB-BFEE-353BCC48D596}" type="slidenum">
              <a:rPr lang="de-DE" altLang="de-DE"/>
              <a:pPr>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610" r:id="rId1"/>
    <p:sldLayoutId id="2147485611" r:id="rId2"/>
    <p:sldLayoutId id="2147485612" r:id="rId3"/>
    <p:sldLayoutId id="2147485613" r:id="rId4"/>
    <p:sldLayoutId id="2147485614" r:id="rId5"/>
    <p:sldLayoutId id="2147485615" r:id="rId6"/>
    <p:sldLayoutId id="2147485616" r:id="rId7"/>
    <p:sldLayoutId id="2147485617" r:id="rId8"/>
    <p:sldLayoutId id="2147485618" r:id="rId9"/>
    <p:sldLayoutId id="2147485619" r:id="rId10"/>
    <p:sldLayoutId id="2147485620" r:id="rId11"/>
    <p:sldLayoutId id="2147485632" r:id="rId12"/>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19"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0"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1"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922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BDFFF157-BA7E-4EA1-A5D2-10FD4B8B6F53}" type="datetime1">
              <a:rPr lang="en-US"/>
              <a:pPr>
                <a:defRPr/>
              </a:pPr>
              <a:t>11/22/2019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anose="020B0604030504040204" pitchFamily="34" charset="0"/>
              </a:defRPr>
            </a:lvl1pPr>
          </a:lstStyle>
          <a:p>
            <a:pPr>
              <a:defRPr/>
            </a:pPr>
            <a:fld id="{48FACE28-9B24-4800-B9C2-883E5A15A18A}"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621" r:id="rId1"/>
    <p:sldLayoutId id="2147485622" r:id="rId2"/>
    <p:sldLayoutId id="2147485623" r:id="rId3"/>
    <p:sldLayoutId id="2147485624" r:id="rId4"/>
    <p:sldLayoutId id="2147485625" r:id="rId5"/>
    <p:sldLayoutId id="2147485626" r:id="rId6"/>
    <p:sldLayoutId id="2147485627" r:id="rId7"/>
    <p:sldLayoutId id="2147485628" r:id="rId8"/>
    <p:sldLayoutId id="2147485629" r:id="rId9"/>
    <p:sldLayoutId id="2147485630" r:id="rId10"/>
    <p:sldLayoutId id="2147485631"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Georgia" panose="02040502050405020303" pitchFamily="18" charset="0"/>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Georgia" panose="02040502050405020303" pitchFamily="18" charset="0"/>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Georgia" panose="02040502050405020303" pitchFamily="18" charset="0"/>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Verdana" pitchFamily="34" charset="0"/>
            </a:endParaRPr>
          </a:p>
        </p:txBody>
      </p:sp>
      <p:sp>
        <p:nvSpPr>
          <p:cNvPr id="9219"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Verdana" pitchFamily="34" charset="0"/>
            </a:endParaRPr>
          </a:p>
        </p:txBody>
      </p:sp>
      <p:sp>
        <p:nvSpPr>
          <p:cNvPr id="9220"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Verdana" pitchFamily="34" charset="0"/>
            </a:endParaRPr>
          </a:p>
        </p:txBody>
      </p:sp>
      <p:sp>
        <p:nvSpPr>
          <p:cNvPr id="9221"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solidFill>
                <a:srgbClr val="000000"/>
              </a:solidFill>
              <a:latin typeface="Verdana"/>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solidFill>
                <a:srgbClr val="000000"/>
              </a:solidFill>
              <a:latin typeface="Verdana"/>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solidFill>
                <a:srgbClr val="000000"/>
              </a:solidFill>
              <a:latin typeface="Verdana"/>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srgbClr val="FFFFFF"/>
              </a:solidFill>
            </a:endParaRPr>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srgbClr val="FFFFFF"/>
              </a:solidFill>
            </a:endParaRPr>
          </a:p>
        </p:txBody>
      </p:sp>
      <p:sp>
        <p:nvSpPr>
          <p:cNvPr id="922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BDFFF157-BA7E-4EA1-A5D2-10FD4B8B6F53}" type="datetime1">
              <a:rPr lang="en-US"/>
              <a:pPr>
                <a:defRPr/>
              </a:pPr>
              <a:t>11/22/2019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anose="020B0604030504040204" pitchFamily="34" charset="0"/>
              </a:defRPr>
            </a:lvl1pPr>
          </a:lstStyle>
          <a:p>
            <a:pPr>
              <a:defRPr/>
            </a:pPr>
            <a:fld id="{48FACE28-9B24-4800-B9C2-883E5A15A18A}" type="slidenum">
              <a:rPr lang="en-US" altLang="de-DE"/>
              <a:pPr>
                <a:defRPr/>
              </a:pPr>
              <a:t>‹Nr.›</a:t>
            </a:fld>
            <a:endParaRPr lang="en-US" altLang="de-DE"/>
          </a:p>
        </p:txBody>
      </p:sp>
    </p:spTree>
    <p:extLst>
      <p:ext uri="{BB962C8B-B14F-4D97-AF65-F5344CB8AC3E}">
        <p14:creationId xmlns:p14="http://schemas.microsoft.com/office/powerpoint/2010/main" val="2148219978"/>
      </p:ext>
    </p:extLst>
  </p:cSld>
  <p:clrMap bg1="lt1" tx1="dk1" bg2="lt2" tx2="dk2" accent1="accent1" accent2="accent2" accent3="accent3" accent4="accent4" accent5="accent5" accent6="accent6" hlink="hlink" folHlink="folHlink"/>
  <p:sldLayoutIdLst>
    <p:sldLayoutId id="2147485634" r:id="rId1"/>
    <p:sldLayoutId id="2147485635" r:id="rId2"/>
    <p:sldLayoutId id="2147485636" r:id="rId3"/>
    <p:sldLayoutId id="2147485637" r:id="rId4"/>
    <p:sldLayoutId id="2147485638" r:id="rId5"/>
    <p:sldLayoutId id="2147485639" r:id="rId6"/>
    <p:sldLayoutId id="2147485640" r:id="rId7"/>
    <p:sldLayoutId id="2147485641" r:id="rId8"/>
    <p:sldLayoutId id="2147485642" r:id="rId9"/>
    <p:sldLayoutId id="2147485643" r:id="rId10"/>
    <p:sldLayoutId id="2147485644"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Georgia" panose="02040502050405020303" pitchFamily="18" charset="0"/>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Georgia" panose="02040502050405020303" pitchFamily="18" charset="0"/>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Georgia" panose="02040502050405020303" pitchFamily="18" charset="0"/>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7.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8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87.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r>
              <a:rPr lang="fa-IR" altLang="de-DE" sz="3600" b="0" dirty="0">
                <a:solidFill>
                  <a:srgbClr val="D16349"/>
                </a:solidFill>
                <a:latin typeface="Verdana" panose="020B0604030504040204" pitchFamily="34" charset="0"/>
              </a:rPr>
              <a:t>درمان فراشناختی</a:t>
            </a:r>
            <a:endParaRPr lang="en-GB" altLang="de-DE" sz="3600" b="0" dirty="0">
              <a:solidFill>
                <a:srgbClr val="D16349"/>
              </a:solidFill>
              <a:latin typeface="Verdana" panose="020B0604030504040204" pitchFamily="34" charset="0"/>
            </a:endParaRPr>
          </a:p>
        </p:txBody>
      </p:sp>
      <p:sp>
        <p:nvSpPr>
          <p:cNvPr id="11267" name="Rectangle 2"/>
          <p:cNvSpPr>
            <a:spLocks noChangeArrowheads="1"/>
          </p:cNvSpPr>
          <p:nvPr/>
        </p:nvSpPr>
        <p:spPr bwMode="auto">
          <a:xfrm>
            <a:off x="685800" y="2646363"/>
            <a:ext cx="7772400" cy="1143000"/>
          </a:xfrm>
          <a:prstGeom prst="rect">
            <a:avLst/>
          </a:prstGeom>
          <a:noFill/>
          <a:ln>
            <a:noFill/>
          </a:ln>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dirty="0">
                <a:solidFill>
                  <a:schemeClr val="tx2"/>
                </a:solidFill>
                <a:latin typeface="Times New Roman" panose="02020603050405020304" pitchFamily="18" charset="0"/>
              </a:rPr>
              <a:t>نهمین بخش درمان </a:t>
            </a:r>
            <a:r>
              <a:rPr lang="en-GB" altLang="de-DE" dirty="0">
                <a:solidFill>
                  <a:schemeClr val="tx2"/>
                </a:solidFill>
                <a:latin typeface="Times New Roman" panose="02020603050405020304" pitchFamily="18" charset="0"/>
              </a:rPr>
              <a:t/>
            </a:r>
            <a:br>
              <a:rPr lang="en-GB" altLang="de-DE" dirty="0">
                <a:solidFill>
                  <a:schemeClr val="tx2"/>
                </a:solidFill>
                <a:latin typeface="Times New Roman" panose="02020603050405020304" pitchFamily="18" charset="0"/>
              </a:rPr>
            </a:br>
            <a:r>
              <a:rPr lang="fa-IR" altLang="de-DE" dirty="0">
                <a:solidFill>
                  <a:schemeClr val="tx2"/>
                </a:solidFill>
                <a:latin typeface="Times New Roman" panose="02020603050405020304" pitchFamily="18" charset="0"/>
              </a:rPr>
              <a:t>تفکر و افسردگی</a:t>
            </a:r>
            <a:r>
              <a:rPr lang="fa-IR" dirty="0">
                <a:solidFill>
                  <a:srgbClr val="646B86"/>
                </a:solidFill>
                <a:latin typeface="Times New Roman" panose="02020603050405020304" pitchFamily="18" charset="0"/>
              </a:rPr>
              <a:t/>
            </a:r>
            <a:br>
              <a:rPr lang="fa-IR" dirty="0">
                <a:solidFill>
                  <a:srgbClr val="646B86"/>
                </a:solidFill>
                <a:latin typeface="Times New Roman" panose="02020603050405020304" pitchFamily="18" charset="0"/>
              </a:rPr>
            </a:br>
            <a:r>
              <a:rPr lang="en-US" dirty="0">
                <a:solidFill>
                  <a:srgbClr val="646B86"/>
                </a:solidFill>
                <a:latin typeface="Times New Roman" panose="02020603050405020304" pitchFamily="18" charset="0"/>
              </a:rPr>
              <a:t>(MCT+)</a:t>
            </a:r>
            <a:endParaRPr lang="en-US" dirty="0">
              <a:solidFill>
                <a:schemeClr val="tx2"/>
              </a:solidFill>
              <a:latin typeface="Times New Roman" panose="02020603050405020304" pitchFamily="18" charset="0"/>
            </a:endParaRPr>
          </a:p>
        </p:txBody>
      </p:sp>
      <p:sp>
        <p:nvSpPr>
          <p:cNvPr id="5"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endParaRPr lang="fa-IR" altLang="de-DE" b="1" dirty="0" smtClean="0">
              <a:cs typeface="B Nazanin" panose="00000400000000000000" pitchFamily="2" charset="-78"/>
            </a:endParaRPr>
          </a:p>
          <a:p>
            <a:pPr algn="ctr" rtl="1" eaLnBrk="1" hangingPunct="1">
              <a:lnSpc>
                <a:spcPct val="150000"/>
              </a:lnSpc>
            </a:pPr>
            <a:r>
              <a:rPr lang="fa-IR" altLang="de-DE" dirty="0">
                <a:cs typeface="B Nazanin" panose="00000400000000000000" pitchFamily="2" charset="-78"/>
              </a:rPr>
              <a:t>با همکاری  </a:t>
            </a:r>
          </a:p>
          <a:p>
            <a:pPr algn="ctr" rtl="1" eaLnBrk="1" hangingPunct="1">
              <a:lnSpc>
                <a:spcPct val="150000"/>
              </a:lnSpc>
            </a:pPr>
            <a:r>
              <a:rPr lang="fa-IR" altLang="de-DE" b="1" dirty="0" smtClean="0">
                <a:cs typeface="B Nazanin" panose="00000400000000000000" pitchFamily="2" charset="-78"/>
              </a:rPr>
              <a:t>شاپرک کلبی</a:t>
            </a:r>
            <a:endParaRPr lang="fa-IR" altLang="de-DE" b="1" dirty="0">
              <a:cs typeface="B Nazanin" panose="00000400000000000000" pitchFamily="2" charset="-78"/>
            </a:endParaRPr>
          </a:p>
        </p:txBody>
      </p:sp>
    </p:spTree>
    <p:extLst>
      <p:ext uri="{BB962C8B-B14F-4D97-AF65-F5344CB8AC3E}">
        <p14:creationId xmlns:p14="http://schemas.microsoft.com/office/powerpoint/2010/main" val="1778133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2413" y="1828800"/>
            <a:ext cx="80772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006699"/>
              </a:buClr>
              <a:buSzPct val="200000"/>
            </a:pPr>
            <a:r>
              <a:rPr lang="de-DE" altLang="de-DE" sz="2400" b="0" dirty="0">
                <a:latin typeface="Verdana" panose="020B0604030504040204" pitchFamily="34" charset="0"/>
              </a:rPr>
              <a:t>	</a:t>
            </a:r>
            <a:r>
              <a:rPr lang="de-DE" altLang="de-DE" b="0" dirty="0">
                <a:latin typeface="Verdana" panose="020B0604030504040204" pitchFamily="34" charset="0"/>
              </a:rPr>
              <a:t>	</a:t>
            </a:r>
          </a:p>
          <a:p>
            <a:pPr eaLnBrk="1" hangingPunct="1">
              <a:spcBef>
                <a:spcPct val="50000"/>
              </a:spcBef>
              <a:buClr>
                <a:srgbClr val="006699"/>
              </a:buClr>
              <a:buSzPct val="200000"/>
            </a:pPr>
            <a:r>
              <a:rPr lang="de-DE" altLang="de-DE" b="0" dirty="0">
                <a:latin typeface="Verdana" panose="020B0604030504040204" pitchFamily="34" charset="0"/>
              </a:rPr>
              <a:t>			</a:t>
            </a:r>
          </a:p>
          <a:p>
            <a:pPr eaLnBrk="1" hangingPunct="1">
              <a:spcBef>
                <a:spcPct val="50000"/>
              </a:spcBef>
              <a:buClr>
                <a:srgbClr val="006699"/>
              </a:buClr>
              <a:buSzPct val="200000"/>
            </a:pPr>
            <a:r>
              <a:rPr lang="de-DE" altLang="de-DE" b="0" dirty="0">
                <a:latin typeface="Verdana" panose="020B0604030504040204" pitchFamily="34" charset="0"/>
              </a:rPr>
              <a:t>			</a:t>
            </a:r>
          </a:p>
          <a:p>
            <a:pPr eaLnBrk="1" hangingPunct="1">
              <a:spcBef>
                <a:spcPct val="50000"/>
              </a:spcBef>
              <a:buClr>
                <a:srgbClr val="006699"/>
              </a:buClr>
              <a:buSzPct val="200000"/>
            </a:pPr>
            <a:r>
              <a:rPr lang="de-DE" altLang="de-DE" b="0" dirty="0">
                <a:latin typeface="Verdana" panose="020B0604030504040204" pitchFamily="34" charset="0"/>
              </a:rPr>
              <a:t>		</a:t>
            </a:r>
          </a:p>
        </p:txBody>
      </p:sp>
      <p:sp>
        <p:nvSpPr>
          <p:cNvPr id="15363"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sz="2000" b="0" dirty="0" smtClean="0">
                <a:solidFill>
                  <a:schemeClr val="accent1"/>
                </a:solidFill>
              </a:rPr>
              <a:t>علائم افسردگی </a:t>
            </a:r>
            <a:r>
              <a:rPr lang="fa-IR" sz="2000" b="0" dirty="0">
                <a:solidFill>
                  <a:schemeClr val="accent1"/>
                </a:solidFill>
              </a:rPr>
              <a:t>چیست؟</a:t>
            </a:r>
            <a:endParaRPr lang="en-US" sz="2000" b="0" dirty="0">
              <a:solidFill>
                <a:schemeClr val="accent1"/>
              </a:solidFill>
            </a:endParaRPr>
          </a:p>
        </p:txBody>
      </p:sp>
      <p:sp>
        <p:nvSpPr>
          <p:cNvPr id="15365" name="Rectangle 3"/>
          <p:cNvSpPr txBox="1">
            <a:spLocks noChangeArrowheads="1"/>
          </p:cNvSpPr>
          <p:nvPr/>
        </p:nvSpPr>
        <p:spPr bwMode="auto">
          <a:xfrm>
            <a:off x="2160588" y="1339850"/>
            <a:ext cx="48228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spcBef>
                <a:spcPct val="20000"/>
              </a:spcBef>
              <a:buClr>
                <a:schemeClr val="accent1"/>
              </a:buClr>
              <a:buSzPct val="85000"/>
              <a:buFont typeface="Wingdings 2" panose="05020102010507070707" pitchFamily="18" charset="2"/>
              <a:buNone/>
            </a:pPr>
            <a:r>
              <a:rPr lang="fa-IR" altLang="de-DE" sz="2800" b="0" dirty="0" smtClean="0">
                <a:latin typeface="Verdana" panose="020B0604030504040204" pitchFamily="34" charset="0"/>
              </a:rPr>
              <a:t>؟؟؟</a:t>
            </a:r>
            <a:endParaRPr lang="de-DE" altLang="de-DE" sz="2800" b="0" dirty="0">
              <a:latin typeface="Verdana" panose="020B0604030504040204" pitchFamily="34" charset="0"/>
            </a:endParaRPr>
          </a:p>
        </p:txBody>
      </p:sp>
      <p:sp>
        <p:nvSpPr>
          <p:cNvPr id="8" name="Text Box 11"/>
          <p:cNvSpPr txBox="1">
            <a:spLocks noChangeArrowheads="1"/>
          </p:cNvSpPr>
          <p:nvPr/>
        </p:nvSpPr>
        <p:spPr bwMode="auto">
          <a:xfrm>
            <a:off x="5580063" y="6626334"/>
            <a:ext cx="3563937" cy="27918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de-DE" altLang="de-DE" sz="1200" dirty="0" smtClean="0">
                <a:solidFill>
                  <a:schemeClr val="tx2"/>
                </a:solidFill>
              </a:rPr>
              <a:t>	</a:t>
            </a:r>
            <a:r>
              <a:rPr lang="en-US" altLang="de-DE" sz="1200" kern="0" dirty="0" smtClean="0">
                <a:solidFill>
                  <a:srgbClr val="646B86"/>
                </a:solidFill>
                <a:latin typeface="Verdana"/>
              </a:rPr>
              <a:t>   9.2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52413" y="1341438"/>
            <a:ext cx="8639175" cy="4247317"/>
          </a:xfrm>
          <a:prstGeom prst="rect">
            <a:avLst/>
          </a:prstGeom>
          <a:noFill/>
          <a:ln>
            <a:noFill/>
          </a:ln>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smtClean="0"/>
              <a:t>غم </a:t>
            </a:r>
            <a:r>
              <a:rPr lang="fa-IR" b="0" dirty="0"/>
              <a:t>و اندوه، </a:t>
            </a:r>
            <a:r>
              <a:rPr lang="fa-IR" b="0" dirty="0" smtClean="0"/>
              <a:t>خلق پایین</a:t>
            </a:r>
            <a:endParaRPr lang="en-US" b="0" dirty="0"/>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کاهش انگیزه</a:t>
            </a:r>
            <a:endParaRPr lang="en-US" b="0" dirty="0" smtClean="0">
              <a:solidFill>
                <a:srgbClr val="000000"/>
              </a:solidFill>
              <a:latin typeface="Verdana" panose="020B0604030504040204"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عزت نفس </a:t>
            </a:r>
            <a:r>
              <a:rPr lang="fa-IR" b="0" dirty="0" smtClean="0"/>
              <a:t>پایین، </a:t>
            </a:r>
            <a:r>
              <a:rPr lang="fa-IR" b="0" dirty="0"/>
              <a:t>ترس از طرد </a:t>
            </a:r>
            <a:r>
              <a:rPr lang="fa-IR" b="0" dirty="0" smtClean="0"/>
              <a:t>شدن</a:t>
            </a:r>
            <a:endParaRPr lang="fa-IR" b="0" dirty="0" smtClean="0">
              <a:latin typeface="Verdana"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ترس های قوی (به عنوان مثال در </a:t>
            </a:r>
            <a:r>
              <a:rPr lang="fa-IR" b="0" dirty="0" smtClean="0"/>
              <a:t>مورد آینده)</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اختلالات خواب، </a:t>
            </a:r>
            <a:r>
              <a:rPr lang="fa-IR" b="0" dirty="0" smtClean="0"/>
              <a:t>درد</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افت عملکرد شناختی (توجه ضعیف، مشکلات حافظه)</a:t>
            </a:r>
            <a:endParaRPr lang="en-US" b="0" dirty="0"/>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از دست دادن </a:t>
            </a:r>
            <a:r>
              <a:rPr lang="fa-IR" b="0" dirty="0" smtClean="0"/>
              <a:t>یا </a:t>
            </a:r>
            <a:r>
              <a:rPr lang="fa-IR" b="0" dirty="0"/>
              <a:t>افزایش </a:t>
            </a:r>
            <a:r>
              <a:rPr lang="fa-IR" b="0" dirty="0" smtClean="0"/>
              <a:t>اشتها</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smtClean="0"/>
              <a:t>بی تحرکی، عدم لذت</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t>نفرت از زندگی، افکار خودکشی</a:t>
            </a:r>
            <a:endParaRPr lang="en-US" b="0" dirty="0" smtClean="0">
              <a:latin typeface="Verdana"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a:t>
            </a:r>
          </a:p>
        </p:txBody>
      </p:sp>
      <p:sp>
        <p:nvSpPr>
          <p:cNvPr id="5" name="Text Box 11"/>
          <p:cNvSpPr txBox="1">
            <a:spLocks noChangeArrowheads="1"/>
          </p:cNvSpPr>
          <p:nvPr/>
        </p:nvSpPr>
        <p:spPr bwMode="auto">
          <a:xfrm>
            <a:off x="5580063" y="6626334"/>
            <a:ext cx="3563937" cy="27918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de-DE" altLang="de-DE" sz="1200" dirty="0" smtClean="0">
                <a:solidFill>
                  <a:schemeClr val="tx2"/>
                </a:solidFill>
              </a:rPr>
              <a:t>	</a:t>
            </a:r>
            <a:r>
              <a:rPr lang="en-US" altLang="de-DE" sz="1200" kern="0" dirty="0" smtClean="0">
                <a:solidFill>
                  <a:srgbClr val="646B86"/>
                </a:solidFill>
                <a:latin typeface="Verdana"/>
              </a:rPr>
              <a:t>   9.3</a:t>
            </a:r>
            <a:endParaRPr lang="en-US" altLang="de-DE" sz="1200" kern="0" dirty="0">
              <a:solidFill>
                <a:srgbClr val="646B86"/>
              </a:solidFill>
              <a:latin typeface="Verdana"/>
            </a:endParaRPr>
          </a:p>
        </p:txBody>
      </p:sp>
      <p:sp>
        <p:nvSpPr>
          <p:cNvPr id="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sz="2000" b="0" dirty="0" smtClean="0">
                <a:solidFill>
                  <a:schemeClr val="accent1"/>
                </a:solidFill>
              </a:rPr>
              <a:t>علائم افسردگی </a:t>
            </a:r>
            <a:r>
              <a:rPr lang="fa-IR" sz="2000" b="0" dirty="0">
                <a:solidFill>
                  <a:schemeClr val="accent1"/>
                </a:solidFill>
              </a:rPr>
              <a:t>چیست؟</a:t>
            </a:r>
            <a:endParaRPr lang="en-US" sz="2000" b="0" dirty="0">
              <a:solidFill>
                <a:schemeClr val="accent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0"/>
            <a:ext cx="9144000" cy="792163"/>
          </a:xfrm>
          <a:noFill/>
        </p:spPr>
        <p:txBody>
          <a:bodyPr lIns="92075" tIns="46038" rIns="92075" bIns="46038" anchor="ctr"/>
          <a:lstStyle/>
          <a:p>
            <a:pPr rtl="1" eaLnBrk="1" hangingPunct="1"/>
            <a:r>
              <a:rPr lang="fa-IR" altLang="de-DE" dirty="0" smtClean="0"/>
              <a:t>ریشه های افسردگی</a:t>
            </a:r>
            <a:br>
              <a:rPr lang="fa-IR" altLang="de-DE" dirty="0" smtClean="0"/>
            </a:br>
            <a:r>
              <a:rPr lang="fa-IR" altLang="de-DE" dirty="0" smtClean="0"/>
              <a:t>من اینطوری متولد شدم...اینطوری ساخته شدم؟</a:t>
            </a:r>
            <a:endParaRPr lang="en-US" altLang="de-DE" dirty="0" smtClean="0"/>
          </a:p>
        </p:txBody>
      </p:sp>
      <p:sp>
        <p:nvSpPr>
          <p:cNvPr id="19459" name="Rectangle 3"/>
          <p:cNvSpPr>
            <a:spLocks noGrp="1" noChangeAspect="1" noChangeArrowheads="1"/>
          </p:cNvSpPr>
          <p:nvPr>
            <p:ph type="body" idx="4294967295"/>
          </p:nvPr>
        </p:nvSpPr>
        <p:spPr>
          <a:xfrm>
            <a:off x="252413" y="1341439"/>
            <a:ext cx="8639175" cy="3599730"/>
          </a:xfrm>
          <a:noFill/>
        </p:spPr>
        <p:txBody>
          <a:bodyPr lIns="92075" tIns="46038" rIns="92075" bIns="46038"/>
          <a:lstStyle/>
          <a:p>
            <a:pPr marL="273600" indent="-273600" algn="r" rtl="1"/>
            <a:r>
              <a:rPr lang="fa-IR" dirty="0"/>
              <a:t>افسردگی معمولا توسط عوامل متعددی ایجاد می شود و هیچ </a:t>
            </a:r>
            <a:r>
              <a:rPr lang="fa-IR" i="1" dirty="0"/>
              <a:t>علت واحدی </a:t>
            </a:r>
            <a:r>
              <a:rPr lang="fa-IR" dirty="0" smtClean="0"/>
              <a:t>برای آن وجود ندارد.</a:t>
            </a:r>
            <a:endParaRPr lang="fa-IR" dirty="0"/>
          </a:p>
          <a:p>
            <a:pPr marL="273600" indent="-273600" algn="r" rtl="1"/>
            <a:endParaRPr lang="fa-IR" altLang="de-DE" dirty="0" smtClean="0">
              <a:solidFill>
                <a:srgbClr val="006699"/>
              </a:solidFill>
            </a:endParaRPr>
          </a:p>
          <a:p>
            <a:pPr marL="273600" indent="-273600" algn="r" rtl="1" eaLnBrk="1" hangingPunct="1">
              <a:spcBef>
                <a:spcPts val="1200"/>
              </a:spcBef>
            </a:pPr>
            <a:r>
              <a:rPr lang="fa-IR" b="1" dirty="0" smtClean="0"/>
              <a:t>خلق و خو:</a:t>
            </a:r>
            <a:r>
              <a:rPr lang="en-US" b="1" dirty="0" smtClean="0"/>
              <a:t> </a:t>
            </a:r>
            <a:r>
              <a:rPr lang="fa-IR" b="1" dirty="0" smtClean="0"/>
              <a:t> </a:t>
            </a:r>
            <a:r>
              <a:rPr lang="fa-IR" dirty="0"/>
              <a:t>شواهدی </a:t>
            </a:r>
            <a:r>
              <a:rPr lang="fa-IR" dirty="0" smtClean="0"/>
              <a:t>مبنی بر وجود </a:t>
            </a:r>
            <a:r>
              <a:rPr lang="fa-IR" dirty="0"/>
              <a:t>زمینه ژنتیکی افکار افسردگی و عزت نفس پایین وجود دارد</a:t>
            </a:r>
            <a:r>
              <a:rPr lang="en-US" dirty="0" smtClean="0"/>
              <a:t>.</a:t>
            </a:r>
            <a:endParaRPr lang="fa-IR" dirty="0" smtClean="0"/>
          </a:p>
          <a:p>
            <a:pPr marL="273600" indent="-273600" algn="r" rtl="1" eaLnBrk="1" hangingPunct="1">
              <a:spcBef>
                <a:spcPts val="1200"/>
              </a:spcBef>
            </a:pPr>
            <a:endParaRPr lang="fa-IR" dirty="0"/>
          </a:p>
          <a:p>
            <a:pPr marL="273600" indent="-273600" algn="r" rtl="1"/>
            <a:r>
              <a:rPr lang="fa-IR" b="1" dirty="0" smtClean="0"/>
              <a:t>محیط: </a:t>
            </a:r>
            <a:r>
              <a:rPr lang="fa-IR" dirty="0"/>
              <a:t>والدین </a:t>
            </a:r>
            <a:r>
              <a:rPr lang="fa-IR" dirty="0" smtClean="0"/>
              <a:t>سخت گیر و </a:t>
            </a:r>
            <a:r>
              <a:rPr lang="fa-IR" dirty="0"/>
              <a:t>بی </a:t>
            </a:r>
            <a:r>
              <a:rPr lang="fa-IR" dirty="0" smtClean="0"/>
              <a:t>توجه، </a:t>
            </a:r>
            <a:r>
              <a:rPr lang="fa-IR" dirty="0"/>
              <a:t>تجارب اولیه از دست دادن، و رویدادهای آسیب رسان زندگی می تواند </a:t>
            </a:r>
            <a:r>
              <a:rPr lang="fa-IR" dirty="0" smtClean="0"/>
              <a:t>به خود </a:t>
            </a:r>
            <a:r>
              <a:rPr lang="fa-IR" dirty="0"/>
              <a:t>انگاره منفی منجر </a:t>
            </a:r>
            <a:r>
              <a:rPr lang="fa-IR" dirty="0" smtClean="0"/>
              <a:t>شوند.</a:t>
            </a:r>
          </a:p>
          <a:p>
            <a:pPr marL="273600" indent="-273600" algn="r" rtl="1"/>
            <a:endParaRPr lang="en-US" dirty="0"/>
          </a:p>
          <a:p>
            <a:pPr algn="r" rtl="1"/>
            <a:r>
              <a:rPr lang="fa-IR" b="1" dirty="0" smtClean="0"/>
              <a:t>اما:</a:t>
            </a:r>
            <a:r>
              <a:rPr lang="en-US" dirty="0" smtClean="0"/>
              <a:t> </a:t>
            </a:r>
            <a:r>
              <a:rPr lang="fa-IR" dirty="0" smtClean="0"/>
              <a:t>ساختارهای تفکر افسرده کننده می توانند </a:t>
            </a:r>
            <a:r>
              <a:rPr lang="fa-IR" dirty="0"/>
              <a:t>تغییر </a:t>
            </a:r>
            <a:r>
              <a:rPr lang="fa-IR" dirty="0" smtClean="0"/>
              <a:t>یابند! </a:t>
            </a:r>
            <a:r>
              <a:rPr lang="fa-IR" dirty="0"/>
              <a:t>افسردگی یک سرنوشت برگشت ناپذیر </a:t>
            </a:r>
            <a:r>
              <a:rPr lang="fa-IR" dirty="0" smtClean="0"/>
              <a:t>نیست!</a:t>
            </a:r>
          </a:p>
          <a:p>
            <a:pPr algn="r" rtl="1"/>
            <a:endParaRPr lang="fa-IR" dirty="0"/>
          </a:p>
          <a:p>
            <a:pPr algn="r" rtl="1"/>
            <a:endParaRPr lang="fa-IR" dirty="0" smtClean="0"/>
          </a:p>
        </p:txBody>
      </p:sp>
      <p:pic>
        <p:nvPicPr>
          <p:cNvPr id="19460"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763" y="5576888"/>
            <a:ext cx="1646237"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10"/>
          <p:cNvSpPr>
            <a:spLocks noChangeArrowheads="1"/>
          </p:cNvSpPr>
          <p:nvPr/>
        </p:nvSpPr>
        <p:spPr bwMode="auto">
          <a:xfrm>
            <a:off x="0" y="6658203"/>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buFontTx/>
              <a:buChar char="•"/>
            </a:pPr>
            <a:endParaRPr lang="en-GB" altLang="de-DE" sz="2000" b="0">
              <a:latin typeface="Verdana" panose="020B0604030504040204" pitchFamily="34" charset="0"/>
            </a:endParaRPr>
          </a:p>
        </p:txBody>
      </p:sp>
      <p:sp>
        <p:nvSpPr>
          <p:cNvPr id="21507" name="Text Box 4"/>
          <p:cNvSpPr txBox="1">
            <a:spLocks noChangeArrowheads="1"/>
          </p:cNvSpPr>
          <p:nvPr/>
        </p:nvSpPr>
        <p:spPr bwMode="auto">
          <a:xfrm>
            <a:off x="804863" y="2060575"/>
            <a:ext cx="7534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a:r>
              <a:rPr lang="fa-IR" b="0" dirty="0"/>
              <a:t>بسیاری از افراد </a:t>
            </a:r>
            <a:r>
              <a:rPr lang="fa-IR" b="0" dirty="0" smtClean="0"/>
              <a:t>دارای مشکلات سلامت روان، سوگیری هایی در </a:t>
            </a:r>
            <a:r>
              <a:rPr lang="fa-IR" b="0" dirty="0"/>
              <a:t>تفکر نشان می دهند که ممکن است </a:t>
            </a:r>
            <a:r>
              <a:rPr lang="fa-IR" b="0" dirty="0" smtClean="0"/>
              <a:t>سبب </a:t>
            </a:r>
            <a:r>
              <a:rPr lang="fa-IR" dirty="0" smtClean="0"/>
              <a:t>شیوع افسردگی </a:t>
            </a:r>
            <a:r>
              <a:rPr lang="fa-IR" b="0" dirty="0" smtClean="0"/>
              <a:t>شوند.</a:t>
            </a:r>
            <a:endParaRPr lang="fa-IR" b="0" dirty="0"/>
          </a:p>
          <a:p>
            <a:pPr algn="r" rtl="1"/>
            <a:endParaRPr lang="fa-IR" b="0" dirty="0"/>
          </a:p>
          <a:p>
            <a:pPr algn="just" rtl="1"/>
            <a:r>
              <a:rPr lang="fa-IR" b="0" dirty="0" smtClean="0"/>
              <a:t>این اختلالات فکری می </a:t>
            </a:r>
            <a:r>
              <a:rPr lang="fa-IR" b="0" dirty="0"/>
              <a:t>توانند از طریق آموزش </a:t>
            </a:r>
            <a:r>
              <a:rPr lang="fa-IR" b="0" dirty="0" smtClean="0"/>
              <a:t>های متمرکز و </a:t>
            </a:r>
            <a:r>
              <a:rPr lang="fa-IR" b="0" dirty="0"/>
              <a:t>مستمر تغییر داده شوند</a:t>
            </a:r>
            <a:r>
              <a:rPr lang="en-US" b="0" dirty="0" smtClean="0"/>
              <a:t>.</a:t>
            </a:r>
            <a:endParaRPr lang="en-US" b="0" dirty="0"/>
          </a:p>
        </p:txBody>
      </p:sp>
      <p:sp>
        <p:nvSpPr>
          <p:cNvPr id="21508"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r>
              <a:rPr lang="fa-IR" sz="2000" b="0" dirty="0">
                <a:solidFill>
                  <a:schemeClr val="accent1"/>
                </a:solidFill>
              </a:rPr>
              <a:t>چرا ما </a:t>
            </a:r>
            <a:r>
              <a:rPr lang="fa-IR" sz="2000" b="0" dirty="0" smtClean="0">
                <a:solidFill>
                  <a:schemeClr val="accent1"/>
                </a:solidFill>
              </a:rPr>
              <a:t>این گونه عمل می کنیم</a:t>
            </a:r>
            <a:r>
              <a:rPr lang="fa-IR" sz="2000" b="0" dirty="0">
                <a:solidFill>
                  <a:schemeClr val="accent1"/>
                </a:solidFill>
              </a:rPr>
              <a:t>؟</a:t>
            </a:r>
            <a:endParaRPr lang="en-US" altLang="de-DE" sz="2000" b="0" dirty="0">
              <a:solidFill>
                <a:schemeClr val="accent1"/>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11"/>
          <p:cNvSpPr txBox="1">
            <a:spLocks noChangeArrowheads="1"/>
          </p:cNvSpPr>
          <p:nvPr/>
        </p:nvSpPr>
        <p:spPr bwMode="auto">
          <a:xfrm>
            <a:off x="0" y="364490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i="1" dirty="0" smtClean="0"/>
              <a:t>واکنش های </a:t>
            </a:r>
            <a:r>
              <a:rPr lang="fa-IR" i="1" dirty="0"/>
              <a:t>احتمالی</a:t>
            </a:r>
            <a:endParaRPr lang="en-US" altLang="de-DE" b="0" i="1" dirty="0">
              <a:latin typeface="Verdana" panose="020B0604030504040204" pitchFamily="34" charset="0"/>
            </a:endParaRPr>
          </a:p>
        </p:txBody>
      </p:sp>
      <p:grpSp>
        <p:nvGrpSpPr>
          <p:cNvPr id="23556" name="Gruppieren 2"/>
          <p:cNvGrpSpPr>
            <a:grpSpLocks/>
          </p:cNvGrpSpPr>
          <p:nvPr/>
        </p:nvGrpSpPr>
        <p:grpSpPr bwMode="auto">
          <a:xfrm>
            <a:off x="863600" y="1773238"/>
            <a:ext cx="7416800" cy="3991193"/>
            <a:chOff x="900113" y="1773238"/>
            <a:chExt cx="7416800" cy="3991193"/>
          </a:xfrm>
        </p:grpSpPr>
        <p:sp>
          <p:nvSpPr>
            <p:cNvPr id="23558" name="Text Box 12"/>
            <p:cNvSpPr txBox="1">
              <a:spLocks noChangeArrowheads="1"/>
            </p:cNvSpPr>
            <p:nvPr/>
          </p:nvSpPr>
          <p:spPr bwMode="auto">
            <a:xfrm>
              <a:off x="900113" y="1773238"/>
              <a:ext cx="741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dirty="0"/>
                <a:t>Mann und Frau sind verabredet. Nach </a:t>
              </a:r>
              <a:r>
                <a:rPr lang="de-DE" altLang="de-DE" sz="2400" dirty="0" smtClean="0"/>
                <a:t>einer</a:t>
              </a:r>
              <a:endParaRPr lang="de-DE" altLang="de-DE" sz="2400" dirty="0"/>
            </a:p>
          </p:txBody>
        </p:sp>
        <p:sp>
          <p:nvSpPr>
            <p:cNvPr id="23560" name="Text Box 4"/>
            <p:cNvSpPr txBox="1">
              <a:spLocks noChangeArrowheads="1"/>
            </p:cNvSpPr>
            <p:nvPr/>
          </p:nvSpPr>
          <p:spPr bwMode="auto">
            <a:xfrm>
              <a:off x="995363" y="5118100"/>
              <a:ext cx="1943100" cy="646331"/>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ts val="0"/>
                </a:spcBef>
              </a:pPr>
              <a:r>
                <a:rPr lang="fa-IR" altLang="de-DE" dirty="0" smtClean="0">
                  <a:latin typeface="Verdana" panose="020B0604030504040204" pitchFamily="34" charset="0"/>
                </a:rPr>
                <a:t>واژه ها یا کلام عصبانیت آمیز</a:t>
              </a:r>
              <a:endParaRPr lang="en-US" altLang="de-DE" dirty="0" smtClean="0">
                <a:latin typeface="Verdana" panose="020B0604030504040204" pitchFamily="34" charset="0"/>
              </a:endParaRPr>
            </a:p>
          </p:txBody>
        </p:sp>
        <p:sp>
          <p:nvSpPr>
            <p:cNvPr id="23561" name="Text Box 7"/>
            <p:cNvSpPr txBox="1">
              <a:spLocks noChangeArrowheads="1"/>
            </p:cNvSpPr>
            <p:nvPr/>
          </p:nvSpPr>
          <p:spPr bwMode="auto">
            <a:xfrm>
              <a:off x="3571875" y="5118100"/>
              <a:ext cx="1943100" cy="646331"/>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پاسخ به سایر آگهی های استخدام</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خشم</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solidFill>
                    <a:srgbClr val="000000"/>
                  </a:solidFill>
                  <a:latin typeface="Verdana" panose="020B0604030504040204" pitchFamily="34" charset="0"/>
                </a:rPr>
                <a:t>آرامش </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solidFill>
                    <a:srgbClr val="000000"/>
                  </a:solidFill>
                  <a:latin typeface="Verdana" panose="020B0604030504040204" pitchFamily="34" charset="0"/>
                </a:rPr>
                <a:t>غم</a:t>
              </a:r>
              <a:endParaRPr lang="en-US" altLang="de-DE"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9.6</a:t>
            </a:r>
            <a:endParaRPr lang="en-US" altLang="de-DE" sz="1200" kern="0" dirty="0">
              <a:solidFill>
                <a:srgbClr val="646B86"/>
              </a:solidFill>
              <a:latin typeface="Verdana"/>
            </a:endParaRPr>
          </a:p>
        </p:txBody>
      </p:sp>
      <p:sp>
        <p:nvSpPr>
          <p:cNvPr id="3" name="Rectangle 2"/>
          <p:cNvSpPr/>
          <p:nvPr/>
        </p:nvSpPr>
        <p:spPr>
          <a:xfrm>
            <a:off x="863600" y="1829902"/>
            <a:ext cx="7416800" cy="369332"/>
          </a:xfrm>
          <a:prstGeom prst="rect">
            <a:avLst/>
          </a:prstGeom>
        </p:spPr>
        <p:txBody>
          <a:bodyPr wrap="square">
            <a:spAutoFit/>
          </a:bodyPr>
          <a:lstStyle/>
          <a:p>
            <a:pPr algn="ctr" rtl="1"/>
            <a:r>
              <a:rPr lang="fa-IR" dirty="0"/>
              <a:t>پس از یک مصاحبه </a:t>
            </a:r>
            <a:r>
              <a:rPr lang="fa-IR" dirty="0" smtClean="0"/>
              <a:t>شغلی، شما موقعیتی </a:t>
            </a:r>
            <a:r>
              <a:rPr lang="fa-IR" dirty="0"/>
              <a:t>که می خواستید را به دست نیاوردید</a:t>
            </a:r>
            <a:r>
              <a:rPr lang="en-US" dirty="0"/>
              <a:t>.</a:t>
            </a:r>
          </a:p>
        </p:txBody>
      </p:sp>
      <p:sp>
        <p:nvSpPr>
          <p:cNvPr id="16" name="Text Box 13"/>
          <p:cNvSpPr txBox="1">
            <a:spLocks noChangeArrowheads="1"/>
          </p:cNvSpPr>
          <p:nvPr/>
        </p:nvSpPr>
        <p:spPr bwMode="auto">
          <a:xfrm>
            <a:off x="863600" y="1814513"/>
            <a:ext cx="7416800" cy="400110"/>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پس از یک مصاحبه شغلی، شما موقعیتی را که می خواستید به دست نیاوردید</a:t>
            </a:r>
            <a:endParaRPr lang="en-US" altLang="de-DE" sz="2000" dirty="0">
              <a:latin typeface="Verdana" panose="020B0604030504040204" pitchFamily="34" charset="0"/>
            </a:endParaRPr>
          </a:p>
        </p:txBody>
      </p:sp>
      <p:sp>
        <p:nvSpPr>
          <p:cNvPr id="17" name="Text Box 10"/>
          <p:cNvSpPr txBox="1">
            <a:spLocks noChangeArrowheads="1"/>
          </p:cNvSpPr>
          <p:nvPr/>
        </p:nvSpPr>
        <p:spPr bwMode="auto">
          <a:xfrm>
            <a:off x="6186487" y="5118100"/>
            <a:ext cx="1943100" cy="623248"/>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گریه و ناامیدی</a:t>
            </a:r>
          </a:p>
          <a:p>
            <a:pPr algn="ctr" eaLnBrk="1" hangingPunct="1">
              <a:spcBef>
                <a:spcPct val="50000"/>
              </a:spcBef>
            </a:pPr>
            <a:endParaRPr lang="en-US" altLang="de-DE" sz="1100" dirty="0">
              <a:latin typeface="Verdana" panose="020B0604030504040204" pitchFamily="34" charset="0"/>
            </a:endParaRPr>
          </a:p>
        </p:txBody>
      </p:sp>
      <p:sp>
        <p:nvSpPr>
          <p:cNvPr id="18"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sz="2000" b="0" dirty="0">
                <a:solidFill>
                  <a:schemeClr val="accent1"/>
                </a:solidFill>
              </a:rPr>
              <a:t>یک رویداد </a:t>
            </a:r>
            <a:r>
              <a:rPr lang="en-US" sz="2000" b="0" dirty="0">
                <a:solidFill>
                  <a:schemeClr val="accent1"/>
                </a:solidFill>
              </a:rPr>
              <a:t>–</a:t>
            </a:r>
            <a:r>
              <a:rPr lang="fa-IR" sz="2000" b="0" dirty="0">
                <a:solidFill>
                  <a:schemeClr val="accent1"/>
                </a:solidFill>
              </a:rPr>
              <a:t>احساسات احتمالی بسیار زیاد</a:t>
            </a:r>
            <a:r>
              <a:rPr lang="en-US" sz="2000" b="0" dirty="0">
                <a:solidFill>
                  <a:schemeClr val="accent1"/>
                </a:solidFill>
              </a:rPr>
              <a:t>...</a:t>
            </a:r>
          </a:p>
          <a:p>
            <a:pPr algn="ctr" rtl="1" eaLnBrk="1" hangingPunct="1">
              <a:defRPr/>
            </a:pPr>
            <a:r>
              <a:rPr lang="fa-IR" altLang="de-DE" sz="2000" b="0" dirty="0">
                <a:solidFill>
                  <a:srgbClr val="D16349"/>
                </a:solidFill>
              </a:rPr>
              <a:t>چه چیزی منجر به واکنش های متفاوت می شود؟ </a:t>
            </a:r>
            <a:endParaRPr lang="en-US" altLang="de-DE" sz="2000" b="0" dirty="0">
              <a:solidFill>
                <a:srgbClr val="D16349"/>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uppieren 2"/>
          <p:cNvGrpSpPr>
            <a:grpSpLocks/>
          </p:cNvGrpSpPr>
          <p:nvPr/>
        </p:nvGrpSpPr>
        <p:grpSpPr bwMode="auto">
          <a:xfrm>
            <a:off x="863600" y="1773238"/>
            <a:ext cx="7416800" cy="3991193"/>
            <a:chOff x="900113" y="1773238"/>
            <a:chExt cx="7416800" cy="3991193"/>
          </a:xfrm>
        </p:grpSpPr>
        <p:sp>
          <p:nvSpPr>
            <p:cNvPr id="23558" name="Text Box 12"/>
            <p:cNvSpPr txBox="1">
              <a:spLocks noChangeArrowheads="1"/>
            </p:cNvSpPr>
            <p:nvPr/>
          </p:nvSpPr>
          <p:spPr bwMode="auto">
            <a:xfrm>
              <a:off x="900113" y="1773238"/>
              <a:ext cx="741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sz="2400" dirty="0"/>
            </a:p>
          </p:txBody>
        </p:sp>
        <p:sp>
          <p:nvSpPr>
            <p:cNvPr id="23559" name="Text Box 13"/>
            <p:cNvSpPr txBox="1">
              <a:spLocks noChangeArrowheads="1"/>
            </p:cNvSpPr>
            <p:nvPr/>
          </p:nvSpPr>
          <p:spPr bwMode="auto">
            <a:xfrm>
              <a:off x="900113" y="1814513"/>
              <a:ext cx="7416800" cy="400110"/>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پس از یک مصاحبه شغلی، شما موقعیتی را که می خواستید به دست نیاوردید</a:t>
              </a:r>
              <a:endParaRPr lang="en-US" altLang="de-DE" sz="2000"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646331"/>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پاسخ به سایر آگهی های استخدام</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خشم</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solidFill>
                    <a:srgbClr val="000000"/>
                  </a:solidFill>
                  <a:latin typeface="Verdana" panose="020B0604030504040204" pitchFamily="34" charset="0"/>
                </a:rPr>
                <a:t>آرامش</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solidFill>
                    <a:srgbClr val="000000"/>
                  </a:solidFill>
                  <a:latin typeface="Verdana" panose="020B0604030504040204" pitchFamily="34" charset="0"/>
                </a:rPr>
                <a:t>غم</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623248"/>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گریه و ناامیدی</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9.7</a:t>
            </a:r>
            <a:endParaRPr lang="en-US" altLang="de-DE" sz="1200" kern="0" dirty="0">
              <a:solidFill>
                <a:srgbClr val="646B86"/>
              </a:solidFill>
              <a:latin typeface="Verdana"/>
            </a:endParaRPr>
          </a:p>
        </p:txBody>
      </p:sp>
      <p:sp>
        <p:nvSpPr>
          <p:cNvPr id="14" name="Text Box 14"/>
          <p:cNvSpPr txBox="1">
            <a:spLocks noChangeArrowheads="1"/>
          </p:cNvSpPr>
          <p:nvPr/>
        </p:nvSpPr>
        <p:spPr bwMode="auto">
          <a:xfrm>
            <a:off x="954087" y="2708275"/>
            <a:ext cx="1943100" cy="115416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smtClean="0">
              <a:latin typeface="Verdana" panose="020B0604030504040204" pitchFamily="34" charset="0"/>
            </a:endParaRPr>
          </a:p>
          <a:p>
            <a:pPr algn="ctr" rtl="1" eaLnBrk="1" hangingPunct="1">
              <a:spcBef>
                <a:spcPct val="50000"/>
              </a:spcBef>
            </a:pPr>
            <a:r>
              <a:rPr lang="fa-IR" altLang="de-DE" dirty="0" smtClean="0">
                <a:latin typeface="Verdana" panose="020B0604030504040204" pitchFamily="34" charset="0"/>
              </a:rPr>
              <a:t>بررسی/افکار؟</a:t>
            </a:r>
            <a:endParaRPr lang="en-US" altLang="de-DE" dirty="0" smtClean="0">
              <a:latin typeface="Verdana" panose="020B0604030504040204" pitchFamily="34" charset="0"/>
            </a:endParaRPr>
          </a:p>
          <a:p>
            <a:pPr algn="ctr" eaLnBrk="1" hangingPunct="1">
              <a:spcBef>
                <a:spcPct val="50000"/>
              </a:spcBef>
            </a:pPr>
            <a:endParaRPr lang="en-US" altLang="de-DE" sz="1600" dirty="0">
              <a:latin typeface="Verdana" panose="020B0604030504040204" pitchFamily="34" charset="0"/>
            </a:endParaRPr>
          </a:p>
        </p:txBody>
      </p:sp>
      <p:sp>
        <p:nvSpPr>
          <p:cNvPr id="16" name="Text Box 14"/>
          <p:cNvSpPr txBox="1">
            <a:spLocks noChangeArrowheads="1"/>
          </p:cNvSpPr>
          <p:nvPr/>
        </p:nvSpPr>
        <p:spPr bwMode="auto">
          <a:xfrm>
            <a:off x="3529012" y="2708275"/>
            <a:ext cx="1943100" cy="115416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rtl="1" eaLnBrk="1" hangingPunct="1">
              <a:spcBef>
                <a:spcPct val="50000"/>
              </a:spcBef>
            </a:pPr>
            <a:r>
              <a:rPr lang="fa-IR" altLang="de-DE" dirty="0" smtClean="0">
                <a:latin typeface="Verdana" panose="020B0604030504040204" pitchFamily="34" charset="0"/>
              </a:rPr>
              <a:t>بررسی/افکار؟</a:t>
            </a:r>
            <a:endParaRPr lang="en-US" altLang="de-DE" dirty="0">
              <a:latin typeface="Verdana" panose="020B0604030504040204"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15416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rtl="1" eaLnBrk="1" hangingPunct="1">
              <a:spcBef>
                <a:spcPct val="50000"/>
              </a:spcBef>
            </a:pPr>
            <a:r>
              <a:rPr lang="fa-IR" altLang="de-DE" dirty="0" smtClean="0">
                <a:latin typeface="Verdana" panose="020B0604030504040204" pitchFamily="34" charset="0"/>
              </a:rPr>
              <a:t>بررسی/افکار؟</a:t>
            </a:r>
            <a:endParaRPr lang="en-US" altLang="de-DE" dirty="0">
              <a:latin typeface="Verdana" panose="020B0604030504040204"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18" name="Text Box 4"/>
          <p:cNvSpPr txBox="1">
            <a:spLocks noChangeArrowheads="1"/>
          </p:cNvSpPr>
          <p:nvPr/>
        </p:nvSpPr>
        <p:spPr bwMode="auto">
          <a:xfrm>
            <a:off x="958850" y="5118100"/>
            <a:ext cx="1943100" cy="646331"/>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واژه ها یا کلام عصبانیت آمیز</a:t>
            </a:r>
            <a:endParaRPr lang="en-US" altLang="de-DE" dirty="0" smtClean="0">
              <a:latin typeface="Verdana" panose="020B0604030504040204" pitchFamily="34" charset="0"/>
            </a:endParaRPr>
          </a:p>
        </p:txBody>
      </p:sp>
      <p:sp>
        <p:nvSpPr>
          <p:cNvPr id="19"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sz="2000" b="0" dirty="0">
                <a:solidFill>
                  <a:schemeClr val="accent1"/>
                </a:solidFill>
              </a:rPr>
              <a:t>یک رویداد </a:t>
            </a:r>
            <a:r>
              <a:rPr lang="en-US" sz="2000" b="0" dirty="0">
                <a:solidFill>
                  <a:schemeClr val="accent1"/>
                </a:solidFill>
              </a:rPr>
              <a:t>–</a:t>
            </a:r>
            <a:r>
              <a:rPr lang="fa-IR" sz="2000" b="0" dirty="0">
                <a:solidFill>
                  <a:schemeClr val="accent1"/>
                </a:solidFill>
              </a:rPr>
              <a:t>احساسات احتمالی بسیار زیاد</a:t>
            </a:r>
            <a:r>
              <a:rPr lang="en-US" sz="2000" b="0" dirty="0">
                <a:solidFill>
                  <a:schemeClr val="accent1"/>
                </a:solidFill>
              </a:rPr>
              <a:t>...</a:t>
            </a:r>
          </a:p>
          <a:p>
            <a:pPr algn="ctr" rtl="1" eaLnBrk="1" hangingPunct="1">
              <a:defRPr/>
            </a:pPr>
            <a:r>
              <a:rPr lang="fa-IR" altLang="de-DE" sz="2000" b="0" dirty="0">
                <a:solidFill>
                  <a:srgbClr val="D16349"/>
                </a:solidFill>
              </a:rPr>
              <a:t>چه چیزی منجر به واکنش های متفاوت می شود؟ </a:t>
            </a:r>
            <a:endParaRPr lang="en-US" altLang="de-DE" sz="2000" b="0" dirty="0">
              <a:solidFill>
                <a:srgbClr val="D16349"/>
              </a:solidFill>
            </a:endParaRPr>
          </a:p>
        </p:txBody>
      </p:sp>
    </p:spTree>
    <p:extLst>
      <p:ext uri="{BB962C8B-B14F-4D97-AF65-F5344CB8AC3E}">
        <p14:creationId xmlns:p14="http://schemas.microsoft.com/office/powerpoint/2010/main" val="25940973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uppieren 2"/>
          <p:cNvGrpSpPr>
            <a:grpSpLocks/>
          </p:cNvGrpSpPr>
          <p:nvPr/>
        </p:nvGrpSpPr>
        <p:grpSpPr bwMode="auto">
          <a:xfrm>
            <a:off x="863600" y="1773238"/>
            <a:ext cx="7416800" cy="3991193"/>
            <a:chOff x="900113" y="1773238"/>
            <a:chExt cx="7416800" cy="3991193"/>
          </a:xfrm>
        </p:grpSpPr>
        <p:sp>
          <p:nvSpPr>
            <p:cNvPr id="23558" name="Text Box 12"/>
            <p:cNvSpPr txBox="1">
              <a:spLocks noChangeArrowheads="1"/>
            </p:cNvSpPr>
            <p:nvPr/>
          </p:nvSpPr>
          <p:spPr bwMode="auto">
            <a:xfrm>
              <a:off x="900113" y="1773238"/>
              <a:ext cx="741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sz="2400" dirty="0"/>
            </a:p>
          </p:txBody>
        </p:sp>
        <p:sp>
          <p:nvSpPr>
            <p:cNvPr id="23559" name="Text Box 13"/>
            <p:cNvSpPr txBox="1">
              <a:spLocks noChangeArrowheads="1"/>
            </p:cNvSpPr>
            <p:nvPr/>
          </p:nvSpPr>
          <p:spPr bwMode="auto">
            <a:xfrm>
              <a:off x="900113" y="1814513"/>
              <a:ext cx="7416800" cy="400110"/>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a:latin typeface="Verdana" panose="020B0604030504040204" pitchFamily="34" charset="0"/>
                </a:rPr>
                <a:t>پس از یک مصاحبه شغلی، شما موقعیتی را که می خواستید به دست نیاوردید</a:t>
              </a:r>
              <a:endParaRPr lang="en-US" altLang="de-DE" sz="2000"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646331"/>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a:latin typeface="Verdana" panose="020B0604030504040204" pitchFamily="34" charset="0"/>
                </a:rPr>
                <a:t>پاسخ به سایر آگهی های استخدام</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fa-IR" altLang="de-DE" dirty="0">
                  <a:latin typeface="Verdana" panose="020B0604030504040204" pitchFamily="34" charset="0"/>
                </a:rPr>
                <a:t>خشم</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fa-IR" altLang="de-DE" dirty="0">
                  <a:solidFill>
                    <a:srgbClr val="000000"/>
                  </a:solidFill>
                  <a:latin typeface="Verdana" panose="020B0604030504040204" pitchFamily="34" charset="0"/>
                </a:rPr>
                <a:t>آرامش</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a:solidFill>
                    <a:srgbClr val="000000"/>
                  </a:solidFill>
                  <a:latin typeface="Verdana" panose="020B0604030504040204" pitchFamily="34" charset="0"/>
                </a:rPr>
                <a:t>غم</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623248"/>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a:latin typeface="Verdana" panose="020B0604030504040204" pitchFamily="34" charset="0"/>
                </a:rPr>
                <a:t>گریه و ناامیدی</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9.8</a:t>
            </a:r>
            <a:endParaRPr lang="en-US" altLang="de-DE" sz="1200" kern="0" dirty="0">
              <a:solidFill>
                <a:srgbClr val="646B86"/>
              </a:solidFill>
              <a:latin typeface="Verdana"/>
            </a:endParaRPr>
          </a:p>
        </p:txBody>
      </p:sp>
      <p:sp>
        <p:nvSpPr>
          <p:cNvPr id="16" name="Text Box 14"/>
          <p:cNvSpPr txBox="1">
            <a:spLocks noChangeArrowheads="1"/>
          </p:cNvSpPr>
          <p:nvPr/>
        </p:nvSpPr>
        <p:spPr bwMode="auto">
          <a:xfrm>
            <a:off x="3529012" y="2708275"/>
            <a:ext cx="1943100" cy="73866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155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spcBef>
                <a:spcPct val="50000"/>
              </a:spcBef>
            </a:pPr>
            <a:r>
              <a:rPr lang="fa-IR" altLang="de-DE" sz="1400" b="0" dirty="0" smtClean="0">
                <a:latin typeface="Verdana" panose="020B0604030504040204" pitchFamily="34" charset="0"/>
              </a:rPr>
              <a:t>«به اندازه کافی برای این شغل خوب نیستم. من یک بازنده تمام عیارم.»</a:t>
            </a:r>
            <a:endParaRPr lang="de-DE" altLang="de-DE" sz="1400" b="0" dirty="0">
              <a:latin typeface="Verdana" panose="020B0604030504040204" pitchFamily="34" charset="0"/>
            </a:endParaRPr>
          </a:p>
        </p:txBody>
      </p:sp>
      <p:sp>
        <p:nvSpPr>
          <p:cNvPr id="18" name="Text Box 4"/>
          <p:cNvSpPr txBox="1">
            <a:spLocks noChangeArrowheads="1"/>
          </p:cNvSpPr>
          <p:nvPr/>
        </p:nvSpPr>
        <p:spPr bwMode="auto">
          <a:xfrm>
            <a:off x="958850" y="5118100"/>
            <a:ext cx="1943100" cy="646331"/>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a:latin typeface="Verdana" panose="020B0604030504040204" pitchFamily="34" charset="0"/>
              </a:rPr>
              <a:t>واژه ها یا کلام عصبانیت آمیز</a:t>
            </a:r>
            <a:endParaRPr lang="en-US" altLang="de-DE" dirty="0">
              <a:latin typeface="Verdana" panose="020B0604030504040204" pitchFamily="34" charset="0"/>
            </a:endParaRPr>
          </a:p>
        </p:txBody>
      </p:sp>
      <p:sp>
        <p:nvSpPr>
          <p:cNvPr id="19" name="Text Box 14"/>
          <p:cNvSpPr txBox="1">
            <a:spLocks noChangeArrowheads="1"/>
          </p:cNvSpPr>
          <p:nvPr/>
        </p:nvSpPr>
        <p:spPr bwMode="auto">
          <a:xfrm>
            <a:off x="954087" y="2708275"/>
            <a:ext cx="1943100" cy="73866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20" name="Text Box 11"/>
          <p:cNvSpPr txBox="1">
            <a:spLocks noChangeArrowheads="1"/>
          </p:cNvSpPr>
          <p:nvPr/>
        </p:nvSpPr>
        <p:spPr bwMode="auto">
          <a:xfrm>
            <a:off x="954087" y="2708275"/>
            <a:ext cx="1943100" cy="1155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eaLnBrk="1" hangingPunct="1">
              <a:spcBef>
                <a:spcPct val="50000"/>
              </a:spcBef>
            </a:pPr>
            <a:r>
              <a:rPr lang="fa-IR" altLang="de-DE" sz="1400" b="0" dirty="0" smtClean="0">
                <a:latin typeface="Verdana" panose="020B0604030504040204" pitchFamily="34" charset="0"/>
              </a:rPr>
              <a:t>«مدیر منابع انسانی خیلی احمق تر از این است که بفهمد من دقیقا مناسب این کار هستم.»</a:t>
            </a:r>
            <a:endParaRPr lang="en-US" altLang="de-DE" sz="1400" b="0" dirty="0">
              <a:latin typeface="Verdana" panose="020B0604030504040204" pitchFamily="34" charset="0"/>
            </a:endParaRPr>
          </a:p>
        </p:txBody>
      </p:sp>
      <p:sp>
        <p:nvSpPr>
          <p:cNvPr id="21" name="Text Box 13"/>
          <p:cNvSpPr txBox="1">
            <a:spLocks noChangeArrowheads="1"/>
          </p:cNvSpPr>
          <p:nvPr/>
        </p:nvSpPr>
        <p:spPr bwMode="auto">
          <a:xfrm>
            <a:off x="3527425" y="2708275"/>
            <a:ext cx="1943100" cy="1155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spcBef>
                <a:spcPct val="50000"/>
              </a:spcBef>
            </a:pPr>
            <a:r>
              <a:rPr lang="fa-IR" altLang="de-DE" sz="1400" b="0" dirty="0" smtClean="0">
                <a:latin typeface="Verdana" panose="020B0604030504040204" pitchFamily="34" charset="0"/>
              </a:rPr>
              <a:t>«این بار بد شناسی آوردم، اما قطعا دفعه دیگر بیشتر سعی خواهم کرد. تمرین خوبی بود.»</a:t>
            </a:r>
            <a:endParaRPr lang="en-US" altLang="de-DE" sz="1400" b="0" dirty="0">
              <a:latin typeface="Verdana" panose="020B0604030504040204" pitchFamily="34" charset="0"/>
            </a:endParaRPr>
          </a:p>
        </p:txBody>
      </p:sp>
      <p:sp>
        <p:nvSpPr>
          <p:cNvPr id="22"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sz="2000" b="0" dirty="0">
                <a:solidFill>
                  <a:schemeClr val="accent1"/>
                </a:solidFill>
              </a:rPr>
              <a:t>یک رویداد </a:t>
            </a:r>
            <a:r>
              <a:rPr lang="en-US" sz="2000" b="0" dirty="0">
                <a:solidFill>
                  <a:schemeClr val="accent1"/>
                </a:solidFill>
              </a:rPr>
              <a:t>–</a:t>
            </a:r>
            <a:r>
              <a:rPr lang="fa-IR" sz="2000" b="0" dirty="0">
                <a:solidFill>
                  <a:schemeClr val="accent1"/>
                </a:solidFill>
              </a:rPr>
              <a:t>احساسات احتمالی بسیار زیاد</a:t>
            </a:r>
            <a:r>
              <a:rPr lang="en-US" sz="2000" b="0" dirty="0">
                <a:solidFill>
                  <a:schemeClr val="accent1"/>
                </a:solidFill>
              </a:rPr>
              <a:t>...</a:t>
            </a:r>
          </a:p>
          <a:p>
            <a:pPr algn="ctr" rtl="1" eaLnBrk="1" hangingPunct="1">
              <a:defRPr/>
            </a:pPr>
            <a:r>
              <a:rPr lang="fa-IR" altLang="de-DE" sz="2000" b="0" dirty="0">
                <a:solidFill>
                  <a:srgbClr val="D16349"/>
                </a:solidFill>
              </a:rPr>
              <a:t>چه چیزی منجر به واکنش های متفاوت می شود؟ </a:t>
            </a:r>
            <a:endParaRPr lang="en-US" altLang="de-DE" sz="2000" b="0" dirty="0">
              <a:solidFill>
                <a:srgbClr val="D16349"/>
              </a:solidFill>
            </a:endParaRPr>
          </a:p>
        </p:txBody>
      </p:sp>
    </p:spTree>
    <p:extLst>
      <p:ext uri="{BB962C8B-B14F-4D97-AF65-F5344CB8AC3E}">
        <p14:creationId xmlns:p14="http://schemas.microsoft.com/office/powerpoint/2010/main" val="27051385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uppieren 2"/>
          <p:cNvGrpSpPr>
            <a:grpSpLocks/>
          </p:cNvGrpSpPr>
          <p:nvPr/>
        </p:nvGrpSpPr>
        <p:grpSpPr bwMode="auto">
          <a:xfrm>
            <a:off x="1117600" y="3360738"/>
            <a:ext cx="6910388" cy="3165475"/>
            <a:chOff x="827088" y="3308350"/>
            <a:chExt cx="6910387" cy="3165475"/>
          </a:xfrm>
        </p:grpSpPr>
        <p:sp>
          <p:nvSpPr>
            <p:cNvPr id="29704" name="Text Box 2"/>
            <p:cNvSpPr txBox="1">
              <a:spLocks noChangeArrowheads="1"/>
            </p:cNvSpPr>
            <p:nvPr/>
          </p:nvSpPr>
          <p:spPr bwMode="auto">
            <a:xfrm>
              <a:off x="3203575" y="4244975"/>
              <a:ext cx="1987550" cy="366713"/>
            </a:xfrm>
            <a:prstGeom prst="rect">
              <a:avLst/>
            </a:prstGeom>
            <a:solidFill>
              <a:srgbClr val="D163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افکار</a:t>
              </a:r>
              <a:endParaRPr lang="en-US" altLang="de-DE" dirty="0">
                <a:latin typeface="Verdana" panose="020B0604030504040204" pitchFamily="34" charset="0"/>
              </a:endParaRPr>
            </a:p>
          </p:txBody>
        </p:sp>
        <p:sp>
          <p:nvSpPr>
            <p:cNvPr id="29705" name="Text Box 3"/>
            <p:cNvSpPr txBox="1">
              <a:spLocks noChangeArrowheads="1"/>
            </p:cNvSpPr>
            <p:nvPr/>
          </p:nvSpPr>
          <p:spPr bwMode="auto">
            <a:xfrm>
              <a:off x="3176588" y="3308350"/>
              <a:ext cx="1943100" cy="366713"/>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رویداد</a:t>
              </a:r>
              <a:endParaRPr lang="en-US" altLang="de-DE" dirty="0">
                <a:latin typeface="Verdana" panose="020B0604030504040204" pitchFamily="34" charset="0"/>
              </a:endParaRPr>
            </a:p>
          </p:txBody>
        </p:sp>
        <p:sp>
          <p:nvSpPr>
            <p:cNvPr id="29706" name="Text Box 4"/>
            <p:cNvSpPr txBox="1">
              <a:spLocks noChangeArrowheads="1"/>
            </p:cNvSpPr>
            <p:nvPr/>
          </p:nvSpPr>
          <p:spPr bwMode="auto">
            <a:xfrm>
              <a:off x="827088" y="6107113"/>
              <a:ext cx="1943100" cy="3667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احساسات</a:t>
              </a:r>
              <a:endParaRPr lang="en-US" altLang="de-DE" dirty="0">
                <a:latin typeface="Verdana" panose="020B0604030504040204" pitchFamily="34" charset="0"/>
              </a:endParaRPr>
            </a:p>
          </p:txBody>
        </p:sp>
        <p:sp>
          <p:nvSpPr>
            <p:cNvPr id="29707" name="Text Box 5"/>
            <p:cNvSpPr txBox="1">
              <a:spLocks noChangeArrowheads="1"/>
            </p:cNvSpPr>
            <p:nvPr/>
          </p:nvSpPr>
          <p:spPr bwMode="auto">
            <a:xfrm>
              <a:off x="5794375" y="6107113"/>
              <a:ext cx="1943100" cy="366712"/>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dirty="0" smtClean="0">
                  <a:latin typeface="Verdana" panose="020B0604030504040204" pitchFamily="34" charset="0"/>
                </a:rPr>
                <a:t>رفتار</a:t>
              </a:r>
              <a:endParaRPr lang="en-US" altLang="de-DE" dirty="0">
                <a:latin typeface="Verdana" panose="020B0604030504040204" pitchFamily="34" charset="0"/>
              </a:endParaRPr>
            </a:p>
          </p:txBody>
        </p:sp>
        <p:cxnSp>
          <p:nvCxnSpPr>
            <p:cNvPr id="29708" name="AutoShape 6"/>
            <p:cNvCxnSpPr>
              <a:cxnSpLocks noChangeShapeType="1"/>
            </p:cNvCxnSpPr>
            <p:nvPr/>
          </p:nvCxnSpPr>
          <p:spPr bwMode="auto">
            <a:xfrm flipH="1">
              <a:off x="1979613" y="4581525"/>
              <a:ext cx="1654175"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09" name="AutoShape 7"/>
            <p:cNvCxnSpPr>
              <a:cxnSpLocks noChangeShapeType="1"/>
              <a:stCxn id="29706" idx="3"/>
              <a:endCxn id="29707" idx="1"/>
            </p:cNvCxnSpPr>
            <p:nvPr/>
          </p:nvCxnSpPr>
          <p:spPr bwMode="auto">
            <a:xfrm>
              <a:off x="2770188" y="6291263"/>
              <a:ext cx="3024187"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0" name="AutoShape 8"/>
            <p:cNvCxnSpPr>
              <a:cxnSpLocks noChangeShapeType="1"/>
            </p:cNvCxnSpPr>
            <p:nvPr/>
          </p:nvCxnSpPr>
          <p:spPr bwMode="auto">
            <a:xfrm>
              <a:off x="4714875" y="4581525"/>
              <a:ext cx="1801813"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1" name="AutoShape 9"/>
            <p:cNvCxnSpPr>
              <a:cxnSpLocks noChangeShapeType="1"/>
            </p:cNvCxnSpPr>
            <p:nvPr/>
          </p:nvCxnSpPr>
          <p:spPr bwMode="auto">
            <a:xfrm>
              <a:off x="4138613" y="3668713"/>
              <a:ext cx="0" cy="5524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sp>
        <p:nvSpPr>
          <p:cNvPr id="29699" name="Oval 10"/>
          <p:cNvSpPr>
            <a:spLocks noChangeArrowheads="1"/>
          </p:cNvSpPr>
          <p:nvPr/>
        </p:nvSpPr>
        <p:spPr bwMode="auto">
          <a:xfrm>
            <a:off x="5940425" y="3284538"/>
            <a:ext cx="2952750" cy="1223962"/>
          </a:xfrm>
          <a:prstGeom prst="ellipse">
            <a:avLst/>
          </a:prstGeom>
          <a:solidFill>
            <a:srgbClr val="FFF8C2"/>
          </a:solidFill>
          <a:ln w="9525" algn="ctr">
            <a:solidFill>
              <a:srgbClr val="FFF8C2"/>
            </a:solidFill>
            <a:round/>
            <a:headEnd/>
            <a:tailEnd/>
          </a:ln>
        </p:spPr>
        <p:txBody>
          <a:bodyPr wrap="none" lIns="90000" tIns="46800" rIns="90000" bIns="4680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r>
              <a:rPr lang="fa-IR" altLang="de-DE" dirty="0" smtClean="0">
                <a:latin typeface="Verdana" panose="020B0604030504040204" pitchFamily="34" charset="0"/>
              </a:rPr>
              <a:t>سبک های تفکر و اصول فردی</a:t>
            </a:r>
            <a:endParaRPr lang="en-US" altLang="de-DE" dirty="0">
              <a:latin typeface="Verdana" panose="020B0604030504040204" pitchFamily="34" charset="0"/>
            </a:endParaRPr>
          </a:p>
        </p:txBody>
      </p:sp>
      <p:cxnSp>
        <p:nvCxnSpPr>
          <p:cNvPr id="29700" name="AutoShape 11"/>
          <p:cNvCxnSpPr>
            <a:cxnSpLocks noChangeShapeType="1"/>
            <a:stCxn id="29699" idx="3"/>
            <a:endCxn id="29704" idx="3"/>
          </p:cNvCxnSpPr>
          <p:nvPr/>
        </p:nvCxnSpPr>
        <p:spPr bwMode="auto">
          <a:xfrm flipH="1">
            <a:off x="5481638" y="4329113"/>
            <a:ext cx="890587" cy="15081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701" name="Rectangle 1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r>
              <a:rPr lang="fa-IR" sz="2000" b="0" dirty="0">
                <a:solidFill>
                  <a:schemeClr val="accent1"/>
                </a:solidFill>
                <a:latin typeface="+mj-lt"/>
              </a:rPr>
              <a:t>ارتباط بین افکار، احساسات و رفتار</a:t>
            </a:r>
            <a:endParaRPr lang="en-US" altLang="de-DE" sz="2000" b="0" dirty="0">
              <a:solidFill>
                <a:schemeClr val="accent1"/>
              </a:solidFill>
              <a:latin typeface="+mj-lt"/>
            </a:endParaRPr>
          </a:p>
        </p:txBody>
      </p:sp>
      <p:sp>
        <p:nvSpPr>
          <p:cNvPr id="29702" name="Text Box 13"/>
          <p:cNvSpPr txBox="1">
            <a:spLocks noChangeArrowheads="1"/>
          </p:cNvSpPr>
          <p:nvPr/>
        </p:nvSpPr>
        <p:spPr bwMode="auto">
          <a:xfrm>
            <a:off x="252413" y="1341438"/>
            <a:ext cx="86391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spcBef>
                <a:spcPts val="1200"/>
              </a:spcBef>
              <a:buClr>
                <a:srgbClr val="336699"/>
              </a:buClr>
            </a:pPr>
            <a:r>
              <a:rPr lang="fa-IR" b="0" dirty="0"/>
              <a:t>خیلی از </a:t>
            </a:r>
            <a:r>
              <a:rPr lang="fa-IR" b="0" dirty="0" smtClean="0"/>
              <a:t>وقایع به نگاه بیننده </a:t>
            </a:r>
            <a:r>
              <a:rPr lang="fa-IR" b="0" dirty="0"/>
              <a:t>بستگی دارد</a:t>
            </a:r>
            <a:r>
              <a:rPr lang="en-US" b="0" dirty="0"/>
              <a:t>.</a:t>
            </a:r>
            <a:r>
              <a:rPr lang="fa-IR" b="0" dirty="0"/>
              <a:t> افراد به یک وضعیت مشابه واکنش هایی  کاملا متفاوت نشان می </a:t>
            </a:r>
            <a:r>
              <a:rPr lang="fa-IR" b="0" dirty="0" smtClean="0"/>
              <a:t>دهند:</a:t>
            </a:r>
            <a:r>
              <a:rPr lang="en-US" b="0" dirty="0" smtClean="0"/>
              <a:t> </a:t>
            </a:r>
            <a:r>
              <a:rPr lang="fa-IR" b="0" dirty="0"/>
              <a:t>یک رویداد به تنهایی تعیین نخواهد کرد </a:t>
            </a:r>
            <a:r>
              <a:rPr lang="fa-IR" b="0" dirty="0" smtClean="0"/>
              <a:t>که </a:t>
            </a:r>
            <a:r>
              <a:rPr lang="fa-IR" b="0" dirty="0"/>
              <a:t>فرد </a:t>
            </a:r>
            <a:r>
              <a:rPr lang="fa-IR" b="0" dirty="0" smtClean="0"/>
              <a:t>چه احساسی را تجربه می </a:t>
            </a:r>
            <a:r>
              <a:rPr lang="fa-IR" b="0" dirty="0"/>
              <a:t>کند و یا اینکه چگونه رفتار می </a:t>
            </a:r>
            <a:r>
              <a:rPr lang="fa-IR" b="0" dirty="0" smtClean="0"/>
              <a:t>کند- </a:t>
            </a:r>
            <a:r>
              <a:rPr lang="fa-IR" b="0" dirty="0"/>
              <a:t>بلکه افکار یک فرد نیز نقش مهمی بازی می کند (یعنی تفسیرها، </a:t>
            </a:r>
            <a:r>
              <a:rPr lang="fa-IR" b="0" dirty="0" smtClean="0"/>
              <a:t>تصورات فردی </a:t>
            </a:r>
            <a:r>
              <a:rPr lang="fa-IR" b="0" dirty="0"/>
              <a:t>و اسنادها)</a:t>
            </a:r>
            <a:r>
              <a:rPr lang="en-US" b="0" dirty="0"/>
              <a:t>.</a:t>
            </a:r>
            <a:r>
              <a:rPr lang="fa-IR" b="0" dirty="0"/>
              <a:t> افکار، احساسات و رفتار بر یکدیگر تاثیر می </a:t>
            </a:r>
            <a:r>
              <a:rPr lang="fa-IR" b="0" dirty="0" smtClean="0"/>
              <a:t>گذارند.</a:t>
            </a:r>
            <a:endParaRPr lang="en-US" b="0" dirty="0"/>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9.9</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0"/>
            <a:ext cx="9144000" cy="792163"/>
          </a:xfrm>
        </p:spPr>
        <p:txBody>
          <a:bodyPr anchor="ctr"/>
          <a:lstStyle/>
          <a:p>
            <a:pPr rtl="1"/>
            <a:r>
              <a:rPr lang="fa-IR" dirty="0" smtClean="0"/>
              <a:t>اختلالات فکری افسرده کننده </a:t>
            </a:r>
            <a:r>
              <a:rPr lang="fa-IR" dirty="0"/>
              <a:t>و </a:t>
            </a:r>
            <a:r>
              <a:rPr lang="fa-IR" dirty="0" smtClean="0"/>
              <a:t>راهکارهای مقابله ای ناسازگار</a:t>
            </a:r>
            <a:endParaRPr lang="en-US" dirty="0"/>
          </a:p>
        </p:txBody>
      </p:sp>
      <p:sp>
        <p:nvSpPr>
          <p:cNvPr id="31747" name="Rectangle 3"/>
          <p:cNvSpPr>
            <a:spLocks noGrp="1" noChangeArrowheads="1"/>
          </p:cNvSpPr>
          <p:nvPr>
            <p:ph type="body" idx="4294967295"/>
          </p:nvPr>
        </p:nvSpPr>
        <p:spPr>
          <a:xfrm>
            <a:off x="252413" y="1341439"/>
            <a:ext cx="8639175" cy="2591618"/>
          </a:xfrm>
        </p:spPr>
        <p:txBody>
          <a:bodyPr/>
          <a:lstStyle/>
          <a:p>
            <a:pPr marL="720000" indent="-360000" algn="just" rtl="1" eaLnBrk="1" hangingPunct="1">
              <a:spcBef>
                <a:spcPts val="1200"/>
              </a:spcBef>
              <a:spcAft>
                <a:spcPts val="0"/>
              </a:spcAft>
              <a:buClr>
                <a:srgbClr val="8CADAE"/>
              </a:buClr>
              <a:buFont typeface="Arial" panose="020B0604020202020204" pitchFamily="34" charset="0"/>
              <a:buChar char="o"/>
              <a:defRPr/>
            </a:pPr>
            <a:r>
              <a:rPr lang="fa-IR" dirty="0">
                <a:latin typeface="Arial" panose="020B0604020202020204" pitchFamily="34" charset="0"/>
                <a:cs typeface="Times New Roman" panose="02020603050405020304" pitchFamily="18" charset="0"/>
              </a:rPr>
              <a:t>تعمیم مبالغه آمیز</a:t>
            </a:r>
          </a:p>
          <a:p>
            <a:pPr marL="720000" indent="-360000" algn="just" rtl="1" eaLnBrk="1" hangingPunct="1">
              <a:spcBef>
                <a:spcPts val="1200"/>
              </a:spcBef>
              <a:spcAft>
                <a:spcPts val="0"/>
              </a:spcAft>
              <a:buClr>
                <a:srgbClr val="8CADAE"/>
              </a:buClr>
              <a:buFont typeface="Arial" panose="020B0604020202020204" pitchFamily="34" charset="0"/>
              <a:buChar char="o"/>
              <a:defRPr/>
            </a:pPr>
            <a:r>
              <a:rPr lang="fa-IR" dirty="0">
                <a:latin typeface="Arial" panose="020B0604020202020204" pitchFamily="34" charset="0"/>
                <a:cs typeface="Times New Roman" panose="02020603050405020304" pitchFamily="18" charset="0"/>
              </a:rPr>
              <a:t>استنباط دلبخواهی(«دیدن نیمه خالی لیوان»)</a:t>
            </a:r>
            <a:endParaRPr lang="en-US" altLang="de-DE" dirty="0">
              <a:latin typeface="Arial" panose="020B0604020202020204" pitchFamily="34" charset="0"/>
              <a:cs typeface="Times New Roman" panose="02020603050405020304" pitchFamily="18" charset="0"/>
            </a:endParaRPr>
          </a:p>
          <a:p>
            <a:pPr marL="720000" indent="-360000" algn="just" rtl="1" eaLnBrk="1" hangingPunct="1">
              <a:spcBef>
                <a:spcPts val="1200"/>
              </a:spcBef>
              <a:spcAft>
                <a:spcPts val="0"/>
              </a:spcAft>
              <a:buClr>
                <a:srgbClr val="8CADAE"/>
              </a:buClr>
              <a:buFont typeface="Arial" panose="020B0604020202020204" pitchFamily="34" charset="0"/>
              <a:buChar char="o"/>
              <a:defRPr/>
            </a:pPr>
            <a:r>
              <a:rPr lang="fa-IR" altLang="de-DE" dirty="0">
                <a:latin typeface="Arial" panose="020B0604020202020204" pitchFamily="34" charset="0"/>
                <a:cs typeface="Times New Roman" panose="02020603050405020304" pitchFamily="18" charset="0"/>
              </a:rPr>
              <a:t>عبارات باید دار</a:t>
            </a:r>
            <a:endParaRPr lang="en-US" altLang="de-DE" dirty="0">
              <a:latin typeface="Arial" panose="020B0604020202020204" pitchFamily="34" charset="0"/>
              <a:cs typeface="Times New Roman" panose="02020603050405020304" pitchFamily="18" charset="0"/>
            </a:endParaRPr>
          </a:p>
          <a:p>
            <a:pPr marL="720000" indent="-360000" algn="just" rtl="1" eaLnBrk="1" hangingPunct="1">
              <a:spcBef>
                <a:spcPts val="1200"/>
              </a:spcBef>
              <a:spcAft>
                <a:spcPts val="0"/>
              </a:spcAft>
              <a:buClr>
                <a:srgbClr val="8CADAE"/>
              </a:buClr>
              <a:buFont typeface="Arial" panose="020B0604020202020204" pitchFamily="34" charset="0"/>
              <a:buChar char="o"/>
              <a:defRPr/>
            </a:pPr>
            <a:r>
              <a:rPr lang="fa-IR" altLang="de-DE" dirty="0">
                <a:latin typeface="Arial" panose="020B0604020202020204" pitchFamily="34" charset="0"/>
                <a:cs typeface="Times New Roman" panose="02020603050405020304" pitchFamily="18" charset="0"/>
              </a:rPr>
              <a:t>تفکر فاجعه آمیز</a:t>
            </a:r>
            <a:endParaRPr lang="en-US" altLang="de-DE" dirty="0">
              <a:latin typeface="Arial" panose="020B0604020202020204" pitchFamily="34" charset="0"/>
              <a:cs typeface="Times New Roman" panose="02020603050405020304" pitchFamily="18" charset="0"/>
            </a:endParaRPr>
          </a:p>
          <a:p>
            <a:pPr marL="720000" indent="-360000" algn="just" rtl="1" eaLnBrk="1" hangingPunct="1">
              <a:spcBef>
                <a:spcPts val="1200"/>
              </a:spcBef>
              <a:spcAft>
                <a:spcPts val="0"/>
              </a:spcAft>
              <a:buClr>
                <a:srgbClr val="8CADAE"/>
              </a:buClr>
              <a:buFont typeface="Arial" panose="020B0604020202020204" pitchFamily="34" charset="0"/>
              <a:buChar char="o"/>
              <a:defRPr/>
            </a:pPr>
            <a:r>
              <a:rPr lang="fa-IR" dirty="0">
                <a:latin typeface="Arial" panose="020B0604020202020204" pitchFamily="34" charset="0"/>
                <a:cs typeface="Times New Roman" panose="02020603050405020304" pitchFamily="18" charset="0"/>
              </a:rPr>
              <a:t>بی توجهی به بازخورد مثبت و پذیرش بی چون و چرای بازخورد منفی </a:t>
            </a:r>
          </a:p>
          <a:p>
            <a:pPr marL="720000" indent="-360000" algn="just" rtl="1" eaLnBrk="1" hangingPunct="1">
              <a:spcBef>
                <a:spcPts val="1200"/>
              </a:spcBef>
              <a:spcAft>
                <a:spcPts val="0"/>
              </a:spcAft>
              <a:buClr>
                <a:srgbClr val="8CADAE"/>
              </a:buClr>
              <a:buFont typeface="Arial" panose="020B0604020202020204" pitchFamily="34" charset="0"/>
              <a:buChar char="o"/>
              <a:defRPr/>
            </a:pPr>
            <a:r>
              <a:rPr lang="fa-IR" altLang="de-DE" dirty="0">
                <a:latin typeface="Arial" panose="020B0604020202020204" pitchFamily="34" charset="0"/>
                <a:cs typeface="Times New Roman" panose="02020603050405020304" pitchFamily="18" charset="0"/>
              </a:rPr>
              <a:t>نشخوار فکری و سرزنش خود</a:t>
            </a:r>
          </a:p>
        </p:txBody>
      </p:sp>
      <p:pic>
        <p:nvPicPr>
          <p:cNvPr id="31748"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5084763"/>
            <a:ext cx="2087562"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9.10</a:t>
            </a:r>
            <a:endParaRPr lang="en-US" altLang="de-DE" sz="1200" kern="0" dirty="0">
              <a:solidFill>
                <a:srgbClr val="646B86"/>
              </a:solidFill>
              <a:latin typeface="Verdana"/>
            </a:endParaRPr>
          </a:p>
        </p:txBody>
      </p:sp>
      <p:sp>
        <p:nvSpPr>
          <p:cNvPr id="8" name="Rectangle 10"/>
          <p:cNvSpPr>
            <a:spLocks noChangeArrowheads="1"/>
          </p:cNvSpPr>
          <p:nvPr/>
        </p:nvSpPr>
        <p:spPr bwMode="auto">
          <a:xfrm>
            <a:off x="0" y="6658203"/>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50825" y="1341438"/>
            <a:ext cx="4816475" cy="4813300"/>
          </a:xfrm>
          <a:prstGeom prst="rect">
            <a:avLst/>
          </a:prstGeom>
          <a:noFill/>
          <a:ln>
            <a:noFill/>
          </a:ln>
          <a:extLst/>
        </p:spPr>
        <p:txBody>
          <a:bodyPr/>
          <a:lstStyle/>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smtClean="0">
                <a:solidFill>
                  <a:srgbClr val="000000"/>
                </a:solidFill>
                <a:latin typeface="Verdana" panose="020B0604030504040204" pitchFamily="34" charset="0"/>
              </a:rPr>
              <a:t>تنها </a:t>
            </a:r>
            <a:r>
              <a:rPr lang="fa-IR" b="0" i="1" dirty="0" smtClean="0">
                <a:solidFill>
                  <a:srgbClr val="000000"/>
                </a:solidFill>
                <a:latin typeface="Verdana" panose="020B0604030504040204" pitchFamily="34" charset="0"/>
              </a:rPr>
              <a:t>یک</a:t>
            </a:r>
            <a:r>
              <a:rPr lang="fa-IR" b="0" dirty="0" smtClean="0">
                <a:solidFill>
                  <a:srgbClr val="000000"/>
                </a:solidFill>
                <a:latin typeface="Verdana" panose="020B0604030504040204" pitchFamily="34" charset="0"/>
              </a:rPr>
              <a:t> اتفاق منفی به عنوان بخشی از یک سری بدبختی ها دیده می شود (مثلا «این اتفاق همیشه برایم رخ می دهد» ، «هرگز شانس نیاوردم») </a:t>
            </a:r>
          </a:p>
          <a:p>
            <a:pPr algn="r">
              <a:spcBef>
                <a:spcPct val="20000"/>
              </a:spcBef>
              <a:buClr>
                <a:srgbClr val="006699"/>
              </a:buClr>
              <a:defRPr/>
            </a:pPr>
            <a:endParaRPr lang="fa-IR" dirty="0" smtClean="0">
              <a:latin typeface="Verdana" pitchFamily="34" charset="0"/>
              <a:ea typeface="Verdana" pitchFamily="34" charset="0"/>
              <a:cs typeface="+mn-cs"/>
            </a:endParaRPr>
          </a:p>
          <a:p>
            <a:pPr algn="r">
              <a:spcBef>
                <a:spcPct val="20000"/>
              </a:spcBef>
              <a:buClr>
                <a:srgbClr val="006699"/>
              </a:buClr>
              <a:defRPr/>
            </a:pPr>
            <a:endParaRPr lang="fa-IR" dirty="0">
              <a:latin typeface="Verdana" pitchFamily="34" charset="0"/>
              <a:ea typeface="Verdana" pitchFamily="34" charset="0"/>
              <a:cs typeface="+mn-cs"/>
            </a:endParaRPr>
          </a:p>
          <a:p>
            <a:pPr algn="r">
              <a:spcBef>
                <a:spcPct val="20000"/>
              </a:spcBef>
              <a:buClr>
                <a:srgbClr val="006699"/>
              </a:buClr>
              <a:defRPr/>
            </a:pPr>
            <a:endParaRPr lang="fa-IR" dirty="0">
              <a:latin typeface="Verdana" pitchFamily="34" charset="0"/>
              <a:ea typeface="Verdana" pitchFamily="34" charset="0"/>
              <a:cs typeface="+mn-cs"/>
            </a:endParaRPr>
          </a:p>
          <a:p>
            <a:pPr algn="r">
              <a:spcBef>
                <a:spcPct val="20000"/>
              </a:spcBef>
              <a:buClr>
                <a:srgbClr val="006699"/>
              </a:buClr>
              <a:defRPr/>
            </a:pPr>
            <a:endParaRPr lang="fa-IR" dirty="0" smtClean="0">
              <a:latin typeface="Verdana" pitchFamily="34" charset="0"/>
              <a:ea typeface="Verdana" pitchFamily="34" charset="0"/>
              <a:cs typeface="+mn-cs"/>
            </a:endParaRPr>
          </a:p>
          <a:p>
            <a:pPr algn="r" rtl="1">
              <a:spcBef>
                <a:spcPct val="20000"/>
              </a:spcBef>
              <a:buClr>
                <a:srgbClr val="006699"/>
              </a:buClr>
              <a:defRPr/>
            </a:pPr>
            <a:r>
              <a:rPr lang="fa-IR" dirty="0" smtClean="0">
                <a:latin typeface="Verdana" pitchFamily="34" charset="0"/>
                <a:ea typeface="Verdana" pitchFamily="34" charset="0"/>
                <a:cs typeface="+mn-cs"/>
              </a:rPr>
              <a:t>برایتان آشنا نیست؟ </a:t>
            </a:r>
            <a:endParaRPr lang="en-US" dirty="0" smtClean="0">
              <a:latin typeface="Verdana" pitchFamily="34" charset="0"/>
              <a:ea typeface="Verdana" pitchFamily="34" charset="0"/>
              <a:cs typeface="+mn-cs"/>
            </a:endParaRPr>
          </a:p>
          <a:p>
            <a:pPr marL="342900" indent="-342900" algn="r">
              <a:spcBef>
                <a:spcPct val="20000"/>
              </a:spcBef>
              <a:buClr>
                <a:srgbClr val="006699"/>
              </a:buClr>
              <a:buFont typeface="Wingdings" charset="0"/>
              <a:buChar char="Ø"/>
              <a:defRPr/>
            </a:pPr>
            <a:endParaRPr lang="en-US" sz="2400" dirty="0">
              <a:solidFill>
                <a:srgbClr val="000000"/>
              </a:solidFill>
              <a:latin typeface="Verdana" charset="0"/>
            </a:endParaRPr>
          </a:p>
        </p:txBody>
      </p:sp>
      <p:sp>
        <p:nvSpPr>
          <p:cNvPr id="33795" name="Text Box 9"/>
          <p:cNvSpPr txBox="1">
            <a:spLocks noChangeArrowheads="1"/>
          </p:cNvSpPr>
          <p:nvPr/>
        </p:nvSpPr>
        <p:spPr bwMode="auto">
          <a:xfrm>
            <a:off x="7502525" y="1196975"/>
            <a:ext cx="164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de-DE" altLang="de-DE" sz="1400">
                <a:solidFill>
                  <a:srgbClr val="FFFFFF"/>
                </a:solidFill>
                <a:latin typeface="Verdana" panose="020B0604030504040204" pitchFamily="34" charset="0"/>
                <a:ea typeface="MS PGothic" panose="020B0600070205080204" pitchFamily="34" charset="-128"/>
              </a:rPr>
              <a:t>nach Hautzinger</a:t>
            </a:r>
          </a:p>
        </p:txBody>
      </p:sp>
      <p:sp>
        <p:nvSpPr>
          <p:cNvPr id="8" name="Rectangle 2"/>
          <p:cNvSpPr txBox="1">
            <a:spLocks noChangeArrowheads="1"/>
          </p:cNvSpPr>
          <p:nvPr/>
        </p:nvSpPr>
        <p:spPr bwMode="auto">
          <a:xfrm>
            <a:off x="0" y="0"/>
            <a:ext cx="9144000" cy="792163"/>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609600" indent="-609600" algn="ctr" rtl="1" eaLnBrk="1" hangingPunct="1">
              <a:spcBef>
                <a:spcPct val="0"/>
              </a:spcBef>
              <a:buClr>
                <a:srgbClr val="FFFFFF"/>
              </a:buClr>
              <a:buFontTx/>
              <a:buNone/>
              <a:defRPr/>
            </a:pPr>
            <a:r>
              <a:rPr lang="fa-IR" sz="2000" b="0" dirty="0">
                <a:solidFill>
                  <a:schemeClr val="accent1"/>
                </a:solidFill>
              </a:rPr>
              <a:t>تعمیم </a:t>
            </a:r>
            <a:r>
              <a:rPr lang="fa-IR" sz="2000" b="0" dirty="0" smtClean="0">
                <a:solidFill>
                  <a:schemeClr val="accent1"/>
                </a:solidFill>
              </a:rPr>
              <a:t>مبالغه آمیز</a:t>
            </a:r>
            <a:endParaRPr lang="en-US" sz="2000" b="0" dirty="0">
              <a:solidFill>
                <a:schemeClr val="accent1"/>
              </a:solidFill>
              <a:latin typeface="+mj-lt"/>
              <a:ea typeface="+mj-ea"/>
              <a:cs typeface="+mj-cs"/>
            </a:endParaRPr>
          </a:p>
        </p:txBody>
      </p:sp>
      <p:pic>
        <p:nvPicPr>
          <p:cNvPr id="33798" name="Picture 11"/>
          <p:cNvPicPr preferRelativeResize="0">
            <a:picLocks noChangeArrowheads="1"/>
          </p:cNvPicPr>
          <p:nvPr/>
        </p:nvPicPr>
        <p:blipFill>
          <a:blip r:embed="rId3">
            <a:extLst>
              <a:ext uri="{28A0092B-C50C-407E-A947-70E740481C1C}">
                <a14:useLocalDpi xmlns:a14="http://schemas.microsoft.com/office/drawing/2010/main" val="0"/>
              </a:ext>
            </a:extLst>
          </a:blip>
          <a:srcRect l="21426" t="19595" r="13089" b="23140"/>
          <a:stretch>
            <a:fillRect/>
          </a:stretch>
        </p:blipFill>
        <p:spPr bwMode="auto">
          <a:xfrm>
            <a:off x="6624638" y="1349375"/>
            <a:ext cx="22685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9.11</a:t>
            </a:r>
            <a:endParaRPr lang="en-US" altLang="de-DE" sz="1200" kern="0" dirty="0">
              <a:solidFill>
                <a:srgbClr val="646B86"/>
              </a:solidFill>
              <a:latin typeface="Verdana"/>
            </a:endParaRPr>
          </a:p>
        </p:txBody>
      </p:sp>
      <p:sp>
        <p:nvSpPr>
          <p:cNvPr id="11" name="Rectangle 10"/>
          <p:cNvSpPr>
            <a:spLocks noChangeArrowheads="1"/>
          </p:cNvSpPr>
          <p:nvPr/>
        </p:nvSpPr>
        <p:spPr bwMode="auto">
          <a:xfrm>
            <a:off x="0" y="6658203"/>
            <a:ext cx="2661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GB" altLang="ko-KR" sz="800" b="0" i="1" dirty="0">
                <a:latin typeface="+mj-lt"/>
                <a:ea typeface="굴림" charset="0"/>
                <a:cs typeface="굴림" charset="0"/>
              </a:rPr>
              <a:t>(</a:t>
            </a:r>
            <a:r>
              <a:rPr lang="en-US" altLang="de-DE" sz="800" b="0" dirty="0">
                <a:latin typeface="+mj-lt"/>
                <a:cs typeface="Arial" panose="020B0604020202020204" pitchFamily="34" charset="0"/>
              </a:rPr>
              <a:t>“</a:t>
            </a:r>
            <a:r>
              <a:rPr lang="en-GB" altLang="ko-KR" sz="800" b="0" i="1" dirty="0" err="1">
                <a:latin typeface="+mj-lt"/>
                <a:ea typeface="굴림" charset="0"/>
                <a:cs typeface="굴림" charset="0"/>
              </a:rPr>
              <a:t>Hannelore</a:t>
            </a:r>
            <a:r>
              <a:rPr lang="en-GB" altLang="ko-KR" sz="800" b="0" i="1" dirty="0">
                <a:latin typeface="+mj-lt"/>
                <a:ea typeface="굴림" charset="0"/>
                <a:cs typeface="굴림" charset="0"/>
              </a:rPr>
              <a:t> actually works out” von </a:t>
            </a:r>
            <a:r>
              <a:rPr lang="en-GB" altLang="ko-KR" sz="800" b="0" i="1" dirty="0" err="1">
                <a:latin typeface="+mj-lt"/>
                <a:ea typeface="굴림" charset="0"/>
                <a:cs typeface="굴림" charset="0"/>
              </a:rPr>
              <a:t>necrocake</a:t>
            </a:r>
            <a:r>
              <a:rPr lang="en-GB" altLang="ko-KR" sz="800" b="0" i="1" dirty="0">
                <a:latin typeface="+mj-lt"/>
                <a:ea typeface="굴림" charset="0"/>
                <a:cs typeface="굴림" charset="0"/>
              </a:rPr>
              <a:t>)</a:t>
            </a:r>
            <a:endParaRPr lang="de-DE" altLang="ko-KR" sz="800" b="0" i="1" dirty="0">
              <a:latin typeface="+mj-lt"/>
              <a:ea typeface="굴림" charset="0"/>
              <a:cs typeface="굴림"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9.12</a:t>
            </a:r>
            <a:endParaRPr lang="en-US" altLang="de-DE" sz="1200" kern="0" dirty="0">
              <a:solidFill>
                <a:srgbClr val="646B86"/>
              </a:solidFill>
              <a:latin typeface="Verdana"/>
            </a:endParaRPr>
          </a:p>
        </p:txBody>
      </p:sp>
      <p:graphicFrame>
        <p:nvGraphicFramePr>
          <p:cNvPr id="2" name="Table 1"/>
          <p:cNvGraphicFramePr>
            <a:graphicFrameLocks noGrp="1"/>
          </p:cNvGraphicFramePr>
          <p:nvPr>
            <p:extLst>
              <p:ext uri="{D42A27DB-BD31-4B8C-83A1-F6EECF244321}">
                <p14:modId xmlns:p14="http://schemas.microsoft.com/office/powerpoint/2010/main" val="513267517"/>
              </p:ext>
            </p:extLst>
          </p:nvPr>
        </p:nvGraphicFramePr>
        <p:xfrm>
          <a:off x="302156" y="1124744"/>
          <a:ext cx="8642350" cy="4061231"/>
        </p:xfrm>
        <a:graphic>
          <a:graphicData uri="http://schemas.openxmlformats.org/drawingml/2006/table">
            <a:tbl>
              <a:tblPr/>
              <a:tblGrid>
                <a:gridCol w="5833343"/>
                <a:gridCol w="2809007"/>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algn="just" rtl="1"/>
                      <a:r>
                        <a:rPr lang="fa-IR" sz="1800" b="1" kern="1200" dirty="0" smtClean="0">
                          <a:solidFill>
                            <a:schemeClr val="tx1"/>
                          </a:solidFill>
                          <a:effectLst/>
                          <a:latin typeface="+mn-lt"/>
                          <a:ea typeface="+mn-ea"/>
                          <a:cs typeface="+mn-cs"/>
                        </a:rPr>
                        <a:t>تعمیم مبالغه آمیز</a:t>
                      </a:r>
                      <a:endParaRPr lang="en-US" sz="1800" b="1" kern="1200" dirty="0" smtClean="0">
                        <a:solidFill>
                          <a:schemeClr val="tx1"/>
                        </a:solidFill>
                        <a:effectLst/>
                        <a:latin typeface="+mn-lt"/>
                        <a:ea typeface="+mn-ea"/>
                        <a:cs typeface="+mn-cs"/>
                      </a:endParaRPr>
                    </a:p>
                    <a:p>
                      <a:pPr algn="just" rtl="1"/>
                      <a:r>
                        <a:rPr lang="fa-IR" sz="1800" b="1" kern="1200" dirty="0" smtClean="0">
                          <a:solidFill>
                            <a:schemeClr val="tx1"/>
                          </a:solidFill>
                          <a:effectLst/>
                          <a:latin typeface="+mn-lt"/>
                          <a:ea typeface="+mn-ea"/>
                          <a:cs typeface="+mn-cs"/>
                        </a:rPr>
                        <a:t>ارزیابی مثبت/سازنده</a:t>
                      </a:r>
                      <a:endParaRPr kumimoji="0" lang="de-DE" alt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«هرگز نمی توانم خودم را ابراز کنم!» ؛ «خیلی احمقم»</a:t>
                      </a:r>
                    </a:p>
                    <a:p>
                      <a:pPr marL="0" marR="0" lvl="0" indent="0" algn="r"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noProof="0" dirty="0" smtClean="0">
                          <a:ln>
                            <a:noFill/>
                          </a:ln>
                          <a:solidFill>
                            <a:schemeClr val="tx1"/>
                          </a:solidFill>
                          <a:effectLst/>
                          <a:latin typeface="Verdana" panose="020B0604030504040204" pitchFamily="34" charset="0"/>
                        </a:rPr>
                        <a:t>در طول یک بحث حتی به یک کلمه هم نمی توانید فکر کنید.</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«این چیزها فقط برای من اتفاق می افتند. من برادر خیلی بدی هستم!»</a:t>
                      </a:r>
                    </a:p>
                    <a:p>
                      <a:pPr marL="0" marR="0" lvl="0" indent="0" algn="r"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a:t>
                      </a:r>
                    </a:p>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dirty="0" smtClean="0">
                          <a:ln>
                            <a:noFill/>
                          </a:ln>
                          <a:solidFill>
                            <a:schemeClr val="tx1"/>
                          </a:solidFill>
                          <a:effectLst/>
                          <a:latin typeface="Verdana" panose="020B0604030504040204" pitchFamily="34" charset="0"/>
                        </a:rPr>
                        <a:t>شما تولد خواهرتان را فراموش کردید. </a:t>
                      </a:r>
                      <a:endParaRPr kumimoji="0" lang="de-DE" altLang="de-DE" sz="1600" b="0"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«او دیگر مرا دوست ندارد!»</a:t>
                      </a:r>
                    </a:p>
                    <a:p>
                      <a:pPr marL="0" marR="0" lvl="0" indent="0" algn="r"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dirty="0" smtClean="0">
                          <a:ln>
                            <a:noFill/>
                          </a:ln>
                          <a:solidFill>
                            <a:schemeClr val="tx1"/>
                          </a:solidFill>
                          <a:effectLst/>
                          <a:latin typeface="Verdana" panose="020B0604030504040204" pitchFamily="34" charset="0"/>
                        </a:rPr>
                        <a:t>شما مورد انتقاد یکی از دوستانتان قرار می گیرید. </a:t>
                      </a:r>
                      <a:endParaRPr kumimoji="0" lang="de-DE" altLang="de-DE" sz="1600" b="0"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Rectangle 2"/>
          <p:cNvSpPr txBox="1">
            <a:spLocks noChangeArrowheads="1"/>
          </p:cNvSpPr>
          <p:nvPr/>
        </p:nvSpPr>
        <p:spPr bwMode="auto">
          <a:xfrm>
            <a:off x="0" y="0"/>
            <a:ext cx="9144000" cy="792163"/>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0" indent="0" algn="ctr" rtl="1" eaLnBrk="1" hangingPunct="1">
              <a:buClr>
                <a:srgbClr val="FFFFFF"/>
              </a:buClr>
              <a:buNone/>
              <a:defRPr/>
            </a:pPr>
            <a:r>
              <a:rPr lang="fa-IR" sz="2000" b="0" dirty="0">
                <a:solidFill>
                  <a:schemeClr val="accent1"/>
                </a:solidFill>
              </a:rPr>
              <a:t>تعمیم مبالغه آمیز</a:t>
            </a:r>
            <a:endParaRPr lang="en-US" sz="2000" b="0" dirty="0">
              <a:solidFill>
                <a:schemeClr val="accent1"/>
              </a:solidFill>
            </a:endParaRPr>
          </a:p>
          <a:p>
            <a:pPr marL="0" indent="0" algn="ctr" rtl="1">
              <a:buNone/>
            </a:pPr>
            <a:r>
              <a:rPr lang="fa-IR" sz="2000" b="0" dirty="0">
                <a:solidFill>
                  <a:schemeClr val="accent1"/>
                </a:solidFill>
              </a:rPr>
              <a:t>یک ارزیابی واقعی تر و مفید چه خواهد بود؟</a:t>
            </a:r>
            <a:endParaRPr lang="en-US" sz="2000" b="0" dirty="0">
              <a:solidFill>
                <a:schemeClr val="accent1"/>
              </a:solidFill>
            </a:endParaRPr>
          </a:p>
        </p:txBody>
      </p:sp>
    </p:spTree>
    <p:extLst>
      <p:ext uri="{BB962C8B-B14F-4D97-AF65-F5344CB8AC3E}">
        <p14:creationId xmlns:p14="http://schemas.microsoft.com/office/powerpoint/2010/main" val="3637055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9.13</a:t>
            </a:r>
            <a:endParaRPr lang="en-US" altLang="de-DE" sz="1200" kern="0" dirty="0">
              <a:solidFill>
                <a:srgbClr val="646B86"/>
              </a:solidFill>
              <a:latin typeface="Verdana"/>
            </a:endParaRPr>
          </a:p>
        </p:txBody>
      </p:sp>
      <p:sp>
        <p:nvSpPr>
          <p:cNvPr id="7" name="Rectangle 1044"/>
          <p:cNvSpPr>
            <a:spLocks noChangeArrowheads="1"/>
          </p:cNvSpPr>
          <p:nvPr/>
        </p:nvSpPr>
        <p:spPr bwMode="auto">
          <a:xfrm>
            <a:off x="179388" y="5300663"/>
            <a:ext cx="8785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r>
              <a:rPr lang="fa-IR" sz="1600" dirty="0"/>
              <a:t>اجازه </a:t>
            </a:r>
            <a:r>
              <a:rPr lang="fa-IR" sz="1600" dirty="0" smtClean="0"/>
              <a:t>اشتباه کردن را به خودتان بدهید!:</a:t>
            </a:r>
            <a:r>
              <a:rPr lang="en-US" sz="1600" dirty="0" smtClean="0"/>
              <a:t> </a:t>
            </a:r>
            <a:r>
              <a:rPr lang="fa-IR" sz="1600" b="0" dirty="0"/>
              <a:t>هر کسی گاه گاهی اشتباه می </a:t>
            </a:r>
            <a:r>
              <a:rPr lang="fa-IR" sz="1600" b="0" dirty="0" smtClean="0"/>
              <a:t>کند. اگر </a:t>
            </a:r>
            <a:r>
              <a:rPr lang="fa-IR" sz="1600" b="0" dirty="0"/>
              <a:t>شما لکنت پیدا کردید این بدان معنی نیست که شما نمی توانید خودتان را بیان کنید</a:t>
            </a:r>
            <a:r>
              <a:rPr lang="en-US" sz="1600" b="0" dirty="0"/>
              <a:t>.</a:t>
            </a:r>
            <a:r>
              <a:rPr lang="fa-IR" sz="1600" b="0" dirty="0"/>
              <a:t> اگر شما گاهی اوقات اشتباه می کنید، این بدان معنی نیست که شما </a:t>
            </a:r>
            <a:r>
              <a:rPr lang="fa-IR" sz="1600" b="0" dirty="0" smtClean="0"/>
              <a:t>سهل انگار هستید.</a:t>
            </a:r>
            <a:endParaRPr lang="en-US" altLang="de-DE" sz="1600" b="0" dirty="0">
              <a:latin typeface="Verdana" panose="020B060403050404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651174055"/>
              </p:ext>
            </p:extLst>
          </p:nvPr>
        </p:nvGraphicFramePr>
        <p:xfrm>
          <a:off x="302156" y="1124744"/>
          <a:ext cx="8642350" cy="4061231"/>
        </p:xfrm>
        <a:graphic>
          <a:graphicData uri="http://schemas.openxmlformats.org/drawingml/2006/table">
            <a:tbl>
              <a:tblPr/>
              <a:tblGrid>
                <a:gridCol w="5833343"/>
                <a:gridCol w="2809007"/>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algn="just" rtl="1"/>
                      <a:r>
                        <a:rPr lang="fa-IR" sz="1800" b="1" kern="1200" dirty="0" smtClean="0">
                          <a:solidFill>
                            <a:schemeClr val="tx1"/>
                          </a:solidFill>
                          <a:effectLst/>
                          <a:latin typeface="+mn-lt"/>
                          <a:ea typeface="+mn-ea"/>
                          <a:cs typeface="+mn-cs"/>
                        </a:rPr>
                        <a:t>تعمیم مبالغه آمیز</a:t>
                      </a:r>
                      <a:endParaRPr lang="en-US" sz="1800" b="1" kern="1200" dirty="0" smtClean="0">
                        <a:solidFill>
                          <a:schemeClr val="tx1"/>
                        </a:solidFill>
                        <a:effectLst/>
                        <a:latin typeface="+mn-lt"/>
                        <a:ea typeface="+mn-ea"/>
                        <a:cs typeface="+mn-cs"/>
                      </a:endParaRPr>
                    </a:p>
                    <a:p>
                      <a:pPr algn="just" rtl="1"/>
                      <a:r>
                        <a:rPr lang="fa-IR" sz="1800" b="1" kern="1200" dirty="0" smtClean="0">
                          <a:solidFill>
                            <a:schemeClr val="tx1"/>
                          </a:solidFill>
                          <a:effectLst/>
                          <a:latin typeface="+mn-lt"/>
                          <a:ea typeface="+mn-ea"/>
                          <a:cs typeface="+mn-cs"/>
                        </a:rPr>
                        <a:t>ارزیابی مثبت/سازنده</a:t>
                      </a:r>
                      <a:endParaRPr kumimoji="0" lang="de-DE" alt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«هرگز نمی توانم خودم را ابراز کنم!» ؛ «خیلی احمقم»</a:t>
                      </a:r>
                    </a:p>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noProof="0" dirty="0" smtClean="0">
                          <a:ln>
                            <a:noFill/>
                          </a:ln>
                          <a:solidFill>
                            <a:schemeClr val="tx1"/>
                          </a:solidFill>
                          <a:effectLst/>
                          <a:latin typeface="Verdana" panose="020B0604030504040204" pitchFamily="34" charset="0"/>
                        </a:rPr>
                        <a:t>«در لحظات هیجانی از این اتفاق ها می افتد. بقیه مردم هم از این تجربیات دارند.»</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noProof="0" dirty="0" smtClean="0">
                          <a:ln>
                            <a:noFill/>
                          </a:ln>
                          <a:solidFill>
                            <a:schemeClr val="tx1"/>
                          </a:solidFill>
                          <a:effectLst/>
                          <a:latin typeface="Verdana" panose="020B0604030504040204" pitchFamily="34" charset="0"/>
                        </a:rPr>
                        <a:t>در طول یک بحث حتی به یک کلمه هم نمی توانید فکر کنید.</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«این چیزها فقط برای من اتفاق می افتند. من برادر خیلی بدی هستم!»</a:t>
                      </a:r>
                    </a:p>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fa-IR" sz="1600" b="0" kern="1200" dirty="0" smtClean="0">
                          <a:solidFill>
                            <a:schemeClr val="tx1"/>
                          </a:solidFill>
                          <a:effectLst/>
                          <a:latin typeface="+mn-lt"/>
                          <a:ea typeface="+mn-ea"/>
                          <a:cs typeface="+mn-cs"/>
                        </a:rPr>
                        <a:t>«من واقعا شرمنده ام، اما اشتباه می تواند رخ دهد. تا حالا هیچوقت روز تولدش را فراموش نکرده بودم</a:t>
                      </a:r>
                      <a:r>
                        <a:rPr lang="en-US" sz="1600" b="0" kern="1200" dirty="0" smtClean="0">
                          <a:solidFill>
                            <a:schemeClr val="tx1"/>
                          </a:solidFill>
                          <a:effectLst/>
                          <a:latin typeface="+mn-lt"/>
                          <a:ea typeface="+mn-ea"/>
                          <a:cs typeface="+mn-cs"/>
                        </a:rPr>
                        <a:t>.</a:t>
                      </a:r>
                      <a:r>
                        <a:rPr lang="fa-IR" sz="1600" b="0" kern="1200" dirty="0" smtClean="0">
                          <a:solidFill>
                            <a:schemeClr val="tx1"/>
                          </a:solidFill>
                          <a:effectLst/>
                          <a:latin typeface="+mn-lt"/>
                          <a:ea typeface="+mn-ea"/>
                          <a:cs typeface="+mn-cs"/>
                        </a:rPr>
                        <a:t>»</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dirty="0" smtClean="0">
                          <a:ln>
                            <a:noFill/>
                          </a:ln>
                          <a:solidFill>
                            <a:schemeClr val="tx1"/>
                          </a:solidFill>
                          <a:effectLst/>
                          <a:latin typeface="Verdana" panose="020B0604030504040204" pitchFamily="34" charset="0"/>
                        </a:rPr>
                        <a:t>شما تولد خواهرتان را فراموش کردید. </a:t>
                      </a:r>
                      <a:endParaRPr kumimoji="0" lang="de-DE" altLang="de-DE" sz="1600" b="0"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1" i="0" u="none" strike="noStrike" cap="none" normalizeH="0" baseline="0" noProof="0" dirty="0" smtClean="0">
                          <a:ln>
                            <a:noFill/>
                          </a:ln>
                          <a:solidFill>
                            <a:schemeClr val="tx1"/>
                          </a:solidFill>
                          <a:effectLst/>
                          <a:latin typeface="Verdana" panose="020B0604030504040204" pitchFamily="34" charset="0"/>
                        </a:rPr>
                        <a:t>«او دیگر مرا دوست ندارد!»</a:t>
                      </a:r>
                    </a:p>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fa-IR" sz="1600" kern="1200" dirty="0" smtClean="0">
                          <a:solidFill>
                            <a:schemeClr val="tx1"/>
                          </a:solidFill>
                          <a:effectLst/>
                          <a:latin typeface="+mn-lt"/>
                          <a:ea typeface="+mn-ea"/>
                          <a:cs typeface="+mn-cs"/>
                        </a:rPr>
                        <a:t>«او روز خوبی نداشته و آن را سر من خالی کرد</a:t>
                      </a:r>
                      <a:r>
                        <a:rPr lang="en-US" sz="1600" kern="1200" dirty="0" smtClean="0">
                          <a:solidFill>
                            <a:schemeClr val="tx1"/>
                          </a:solidFill>
                          <a:effectLst/>
                          <a:latin typeface="+mn-lt"/>
                          <a:ea typeface="+mn-ea"/>
                          <a:cs typeface="+mn-cs"/>
                        </a:rPr>
                        <a:t>.</a:t>
                      </a:r>
                      <a:r>
                        <a:rPr lang="fa-IR" sz="1600" kern="1200" dirty="0" smtClean="0">
                          <a:solidFill>
                            <a:schemeClr val="tx1"/>
                          </a:solidFill>
                          <a:effectLst/>
                          <a:latin typeface="+mn-lt"/>
                          <a:ea typeface="+mn-ea"/>
                          <a:cs typeface="+mn-cs"/>
                        </a:rPr>
                        <a:t>»</a:t>
                      </a:r>
                      <a:endParaRPr kumimoji="0" lang="fa-IR" altLang="de-DE" sz="1600" b="1" i="0" u="none" strike="noStrike" cap="none" normalizeH="0" baseline="0" noProof="0" dirty="0" smtClean="0">
                        <a:ln>
                          <a:noFill/>
                        </a:ln>
                        <a:solidFill>
                          <a:schemeClr val="tx1"/>
                        </a:solidFill>
                        <a:effectLst/>
                        <a:latin typeface="Verdana" panose="020B0604030504040204" pitchFamily="34" charset="0"/>
                      </a:endParaRPr>
                    </a:p>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fa-IR" sz="1600" kern="1200" dirty="0" smtClean="0">
                          <a:solidFill>
                            <a:schemeClr val="tx1"/>
                          </a:solidFill>
                          <a:effectLst/>
                          <a:latin typeface="+mn-lt"/>
                          <a:ea typeface="+mn-ea"/>
                          <a:cs typeface="+mn-cs"/>
                        </a:rPr>
                        <a:t>«ممکن است حق با او باشد و من از انتقاد او بتوان چیزی یاد بگیرم؟»</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fa-IR" altLang="de-DE" sz="1600" b="0" i="0" u="none" strike="noStrike" cap="none" normalizeH="0" baseline="0" dirty="0" smtClean="0">
                          <a:ln>
                            <a:noFill/>
                          </a:ln>
                          <a:solidFill>
                            <a:schemeClr val="tx1"/>
                          </a:solidFill>
                          <a:effectLst/>
                          <a:latin typeface="Verdana" panose="020B0604030504040204" pitchFamily="34" charset="0"/>
                        </a:rPr>
                        <a:t>شما مورد انتقاد یکی از دوستانتان قرار می گیرید. </a:t>
                      </a:r>
                      <a:endParaRPr kumimoji="0" lang="de-DE" altLang="de-DE" sz="1600" b="0"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2" name="Group 68"/>
          <p:cNvGrpSpPr>
            <a:grpSpLocks/>
          </p:cNvGrpSpPr>
          <p:nvPr/>
        </p:nvGrpSpPr>
        <p:grpSpPr bwMode="auto">
          <a:xfrm>
            <a:off x="0" y="6165857"/>
            <a:ext cx="2339975" cy="474663"/>
            <a:chOff x="0" y="3957"/>
            <a:chExt cx="1474" cy="299"/>
          </a:xfrm>
        </p:grpSpPr>
        <p:sp>
          <p:nvSpPr>
            <p:cNvPr id="13"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dirty="0" smtClean="0">
                  <a:latin typeface="Verdana" pitchFamily="34" charset="0"/>
                  <a:sym typeface="Wingdings" pitchFamily="2" charset="2"/>
                </a:rPr>
                <a:t>9.1a</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0" name="Rectangle 2"/>
          <p:cNvSpPr txBox="1">
            <a:spLocks noChangeArrowheads="1"/>
          </p:cNvSpPr>
          <p:nvPr/>
        </p:nvSpPr>
        <p:spPr bwMode="auto">
          <a:xfrm>
            <a:off x="0" y="0"/>
            <a:ext cx="9144000" cy="792163"/>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0" indent="0" algn="ctr" rtl="1" eaLnBrk="1" hangingPunct="1">
              <a:buClr>
                <a:srgbClr val="FFFFFF"/>
              </a:buClr>
              <a:buNone/>
              <a:defRPr/>
            </a:pPr>
            <a:r>
              <a:rPr lang="fa-IR" sz="2000" b="0" dirty="0">
                <a:solidFill>
                  <a:schemeClr val="accent1"/>
                </a:solidFill>
              </a:rPr>
              <a:t>تعمیم مبالغه آمیز</a:t>
            </a:r>
            <a:endParaRPr lang="en-US" sz="2000" b="0" dirty="0">
              <a:solidFill>
                <a:schemeClr val="accent1"/>
              </a:solidFill>
            </a:endParaRPr>
          </a:p>
          <a:p>
            <a:pPr marL="0" indent="0" algn="ctr" rtl="1">
              <a:buNone/>
            </a:pPr>
            <a:r>
              <a:rPr lang="fa-IR" sz="2000" b="0" dirty="0">
                <a:solidFill>
                  <a:schemeClr val="accent1"/>
                </a:solidFill>
              </a:rPr>
              <a:t>یک ارزیابی واقعی تر و مفید چه خواهد بود؟</a:t>
            </a:r>
            <a:endParaRPr lang="en-US" sz="2000" b="0" dirty="0">
              <a:solidFill>
                <a:schemeClr val="accent1"/>
              </a:solidFill>
            </a:endParaRPr>
          </a:p>
        </p:txBody>
      </p:sp>
    </p:spTree>
    <p:extLst>
      <p:ext uri="{BB962C8B-B14F-4D97-AF65-F5344CB8AC3E}">
        <p14:creationId xmlns:p14="http://schemas.microsoft.com/office/powerpoint/2010/main" val="1989743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lgn="r" rtl="1">
              <a:buClr>
                <a:srgbClr val="8CADAE"/>
              </a:buClr>
              <a:buFont typeface="Wingdings" charset="0"/>
              <a:buAutoNum type="arabicPeriod"/>
              <a:defRPr/>
            </a:pPr>
            <a:r>
              <a:rPr lang="fa-IR" b="0" dirty="0" smtClean="0">
                <a:solidFill>
                  <a:srgbClr val="000000"/>
                </a:solidFill>
                <a:latin typeface="Verdana" charset="0"/>
              </a:rPr>
              <a:t>راجع به موقعیت های مشخص، اظهاراتی را بیان کنید که به زمان حال و اکنون دلالت می کنند. </a:t>
            </a:r>
          </a:p>
        </p:txBody>
      </p:sp>
      <p:sp>
        <p:nvSpPr>
          <p:cNvPr id="39941" name="Rectangle 2"/>
          <p:cNvSpPr>
            <a:spLocks noChangeArrowheads="1"/>
          </p:cNvSpPr>
          <p:nvPr/>
        </p:nvSpPr>
        <p:spPr bwMode="auto">
          <a:xfrm>
            <a:off x="5284724" y="3878276"/>
            <a:ext cx="3024187" cy="108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442913" indent="14288">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gn="r" rtl="1">
              <a:lnSpc>
                <a:spcPct val="90000"/>
              </a:lnSpc>
              <a:spcBef>
                <a:spcPct val="30000"/>
              </a:spcBef>
              <a:buClr>
                <a:srgbClr val="336699"/>
              </a:buClr>
              <a:buFont typeface="Wingdings" panose="05000000000000000000" pitchFamily="2" charset="2"/>
              <a:buNone/>
            </a:pPr>
            <a:r>
              <a:rPr lang="fa-IR" altLang="de-DE" b="0" dirty="0" smtClean="0">
                <a:latin typeface="Verdana" panose="020B0604030504040204" pitchFamily="34" charset="0"/>
              </a:rPr>
              <a:t>«این اتفاق </a:t>
            </a:r>
            <a:r>
              <a:rPr lang="fa-IR" altLang="de-DE" b="0" u="sng" dirty="0" smtClean="0">
                <a:latin typeface="Verdana" panose="020B0604030504040204" pitchFamily="34" charset="0"/>
              </a:rPr>
              <a:t>همیشه</a:t>
            </a:r>
            <a:r>
              <a:rPr lang="fa-IR" altLang="de-DE" b="0" dirty="0" smtClean="0">
                <a:latin typeface="Verdana" panose="020B0604030504040204" pitchFamily="34" charset="0"/>
              </a:rPr>
              <a:t> برای من رخ می دهد. من برادر خیلی بدی هستم.»</a:t>
            </a:r>
            <a:endParaRPr lang="fa-IR" altLang="de-DE" b="0" dirty="0">
              <a:solidFill>
                <a:srgbClr val="000000"/>
              </a:solidFill>
              <a:latin typeface="Verdana" panose="020B0604030504040204" pitchFamily="34" charset="0"/>
            </a:endParaRPr>
          </a:p>
        </p:txBody>
      </p:sp>
      <p:sp>
        <p:nvSpPr>
          <p:cNvPr id="39942" name="Rectangle 2"/>
          <p:cNvSpPr>
            <a:spLocks noChangeArrowheads="1"/>
          </p:cNvSpPr>
          <p:nvPr/>
        </p:nvSpPr>
        <p:spPr bwMode="auto">
          <a:xfrm>
            <a:off x="323528" y="3831249"/>
            <a:ext cx="3744218" cy="136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gn="just" rtl="1">
              <a:lnSpc>
                <a:spcPct val="90000"/>
              </a:lnSpc>
              <a:spcBef>
                <a:spcPts val="0"/>
              </a:spcBef>
              <a:buClr>
                <a:srgbClr val="336699"/>
              </a:buClr>
              <a:buFont typeface="Wingdings" panose="05000000000000000000" pitchFamily="2" charset="2"/>
              <a:buNone/>
            </a:pPr>
            <a:r>
              <a:rPr lang="fa-IR" altLang="de-DE" b="0" dirty="0" smtClean="0">
                <a:solidFill>
                  <a:srgbClr val="000000"/>
                </a:solidFill>
                <a:latin typeface="Verdana" panose="020B0604030504040204" pitchFamily="34" charset="0"/>
              </a:rPr>
              <a:t>«من </a:t>
            </a:r>
            <a:r>
              <a:rPr lang="fa-IR" altLang="de-DE" b="0" u="sng" dirty="0" smtClean="0">
                <a:solidFill>
                  <a:srgbClr val="000000"/>
                </a:solidFill>
                <a:latin typeface="Verdana" panose="020B0604030504040204" pitchFamily="34" charset="0"/>
              </a:rPr>
              <a:t>امسال</a:t>
            </a:r>
            <a:r>
              <a:rPr lang="fa-IR" altLang="de-DE" b="0" dirty="0" smtClean="0">
                <a:solidFill>
                  <a:srgbClr val="000000"/>
                </a:solidFill>
                <a:latin typeface="Verdana" panose="020B0604030504040204" pitchFamily="34" charset="0"/>
              </a:rPr>
              <a:t> تولد او را فراموش کردم. از</a:t>
            </a:r>
          </a:p>
          <a:p>
            <a:pPr lvl="1" algn="just" rtl="1">
              <a:lnSpc>
                <a:spcPct val="90000"/>
              </a:lnSpc>
              <a:spcBef>
                <a:spcPts val="0"/>
              </a:spcBef>
              <a:buClr>
                <a:srgbClr val="336699"/>
              </a:buClr>
              <a:buFont typeface="Wingdings" panose="05000000000000000000" pitchFamily="2" charset="2"/>
              <a:buNone/>
            </a:pPr>
            <a:r>
              <a:rPr lang="fa-IR" altLang="de-DE" b="0" dirty="0" smtClean="0">
                <a:solidFill>
                  <a:srgbClr val="000000"/>
                </a:solidFill>
                <a:latin typeface="Verdana" panose="020B0604030504040204" pitchFamily="34" charset="0"/>
              </a:rPr>
              <a:t> این مساله شرمنده ام، اما هنوز می توانم</a:t>
            </a:r>
          </a:p>
          <a:p>
            <a:pPr lvl="1" algn="just" rtl="1">
              <a:lnSpc>
                <a:spcPct val="90000"/>
              </a:lnSpc>
              <a:spcBef>
                <a:spcPts val="0"/>
              </a:spcBef>
              <a:buClr>
                <a:srgbClr val="336699"/>
              </a:buClr>
              <a:buFont typeface="Wingdings" panose="05000000000000000000" pitchFamily="2" charset="2"/>
              <a:buNone/>
            </a:pPr>
            <a:r>
              <a:rPr lang="fa-IR" altLang="de-DE" b="0" dirty="0" smtClean="0">
                <a:solidFill>
                  <a:srgbClr val="000000"/>
                </a:solidFill>
                <a:latin typeface="Verdana" panose="020B0604030504040204" pitchFamily="34" charset="0"/>
              </a:rPr>
              <a:t> تولدش را با تاخیر تبریک بگویم!»</a:t>
            </a:r>
            <a:endParaRPr lang="en-US" altLang="de-DE" b="0" dirty="0" smtClean="0">
              <a:solidFill>
                <a:srgbClr val="000000"/>
              </a:solidFill>
              <a:latin typeface="Verdana" panose="020B0604030504040204" pitchFamily="34" charset="0"/>
            </a:endParaRPr>
          </a:p>
        </p:txBody>
      </p:sp>
      <p:sp>
        <p:nvSpPr>
          <p:cNvPr id="39943" name="AutoShape 5"/>
          <p:cNvSpPr>
            <a:spLocks noChangeArrowheads="1"/>
          </p:cNvSpPr>
          <p:nvPr/>
        </p:nvSpPr>
        <p:spPr bwMode="auto">
          <a:xfrm rot="10800000">
            <a:off x="4397006" y="4113091"/>
            <a:ext cx="503238" cy="431800"/>
          </a:xfrm>
          <a:prstGeom prst="rightArrow">
            <a:avLst>
              <a:gd name="adj1" fmla="val 50000"/>
              <a:gd name="adj2" fmla="val 29136"/>
            </a:avLst>
          </a:prstGeom>
          <a:solidFill>
            <a:srgbClr val="8CADAE"/>
          </a:solidFill>
          <a:ln w="38100">
            <a:solidFill>
              <a:srgbClr val="8CADAE"/>
            </a:solidFill>
            <a:miter lim="800000"/>
            <a:headEnd/>
            <a:tailEnd/>
          </a:ln>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endParaRPr lang="de-DE" altLang="de-DE" sz="4400">
              <a:solidFill>
                <a:srgbClr val="000000"/>
              </a:solidFill>
              <a:latin typeface="Verdana" panose="020B0604030504040204" pitchFamily="34" charset="0"/>
            </a:endParaRPr>
          </a:p>
        </p:txBody>
      </p:sp>
      <p:sp>
        <p:nvSpPr>
          <p:cNvPr id="39944" name="Text Box 6"/>
          <p:cNvSpPr txBox="1">
            <a:spLocks noChangeArrowheads="1"/>
          </p:cNvSpPr>
          <p:nvPr/>
        </p:nvSpPr>
        <p:spPr bwMode="auto">
          <a:xfrm>
            <a:off x="468313" y="2781300"/>
            <a:ext cx="820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gn="r" rtl="1" eaLnBrk="1" hangingPunct="1">
              <a:buClr>
                <a:srgbClr val="336699"/>
              </a:buClr>
              <a:buFont typeface="Wingdings" panose="05000000000000000000" pitchFamily="2" charset="2"/>
              <a:buNone/>
            </a:pPr>
            <a:r>
              <a:rPr lang="fa-IR" altLang="de-DE" b="0" dirty="0" smtClean="0">
                <a:solidFill>
                  <a:srgbClr val="000000"/>
                </a:solidFill>
                <a:latin typeface="Verdana" panose="020B0604030504040204" pitchFamily="34" charset="0"/>
                <a:ea typeface="MS PGothic" panose="020B0600070205080204" pitchFamily="34" charset="-128"/>
              </a:rPr>
              <a:t>مثلا اگر تولد خواهرتان را فراموش کردید، به جای اینکه به خودتان بگویید...</a:t>
            </a:r>
          </a:p>
        </p:txBody>
      </p:sp>
      <p:sp>
        <p:nvSpPr>
          <p:cNvPr id="3994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pPr>
            <a:r>
              <a:rPr lang="fa-IR" altLang="de-DE" sz="2000" b="0" dirty="0" smtClean="0">
                <a:solidFill>
                  <a:srgbClr val="D16349"/>
                </a:solidFill>
                <a:latin typeface="Verdana" panose="020B0604030504040204" pitchFamily="34" charset="0"/>
              </a:rPr>
              <a:t>چگونه یک ارزیابی کارآمد انجام می دهید؟</a:t>
            </a:r>
            <a:endParaRPr lang="en-US" altLang="de-DE" sz="2000" b="0" dirty="0">
              <a:solidFill>
                <a:srgbClr val="D16349"/>
              </a:solidFill>
              <a:latin typeface="Verdana" panose="020B0604030504040204" pitchFamily="34" charset="0"/>
            </a:endParaRPr>
          </a:p>
        </p:txBody>
      </p:sp>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41987"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lgn="r" rtl="1">
              <a:buClr>
                <a:srgbClr val="8CADAE"/>
              </a:buClr>
              <a:buFont typeface="+mj-lt"/>
              <a:buAutoNum type="arabicPeriod" startAt="2"/>
              <a:defRPr/>
            </a:pPr>
            <a:r>
              <a:rPr lang="fa-IR" b="0" dirty="0" smtClean="0">
                <a:solidFill>
                  <a:srgbClr val="000000"/>
                </a:solidFill>
                <a:latin typeface="Verdana" charset="0"/>
              </a:rPr>
              <a:t>دوستی را که تجربه ای مشابه یا یکسان داشته، چطور راهنمایی می کنید؟</a:t>
            </a:r>
          </a:p>
          <a:p>
            <a:pPr marL="1017588" lvl="1" indent="-560388">
              <a:buClr>
                <a:srgbClr val="336699"/>
              </a:buClr>
              <a:defRPr/>
            </a:pP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41989" name="Text Box 6"/>
          <p:cNvSpPr txBox="1">
            <a:spLocks noChangeArrowheads="1"/>
          </p:cNvSpPr>
          <p:nvPr/>
        </p:nvSpPr>
        <p:spPr bwMode="auto">
          <a:xfrm>
            <a:off x="468313" y="2781300"/>
            <a:ext cx="82073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buFont typeface="Wingdings" panose="05000000000000000000" pitchFamily="2" charset="2"/>
              <a:buNone/>
            </a:pPr>
            <a:r>
              <a:rPr lang="fa-IR" altLang="de-DE" b="0" dirty="0" smtClean="0">
                <a:latin typeface="Verdana" panose="020B0604030504040204" pitchFamily="34" charset="0"/>
              </a:rPr>
              <a:t>مثال: شما دیرتر سر یک قرار ملاقات حاضر می شوید، زیرا ساعت آن را اشتباه یادداشت کرده بودید.</a:t>
            </a:r>
          </a:p>
          <a:p>
            <a:pPr indent="19050" algn="just" rtl="1" eaLnBrk="1" hangingPunct="1"/>
            <a:endParaRPr lang="fa-IR" altLang="de-DE" b="0" dirty="0" smtClean="0">
              <a:latin typeface="Verdana" panose="020B0604030504040204" pitchFamily="34" charset="0"/>
            </a:endParaRPr>
          </a:p>
          <a:p>
            <a:pPr indent="19050" algn="just" rtl="1" eaLnBrk="1" hangingPunct="1"/>
            <a:r>
              <a:rPr lang="fa-IR" altLang="de-DE" b="0" dirty="0" smtClean="0">
                <a:latin typeface="Verdana" panose="020B0604030504040204" pitchFamily="34" charset="0"/>
              </a:rPr>
              <a:t>به این موضوع فکر کنید که خودتان در این موقعیت قرار می گرفتید.</a:t>
            </a:r>
          </a:p>
          <a:p>
            <a:pPr indent="19050" algn="just" rtl="1" eaLnBrk="1" hangingPunct="1"/>
            <a:r>
              <a:rPr lang="fa-IR" altLang="de-DE" b="0" dirty="0" smtClean="0">
                <a:latin typeface="Verdana" panose="020B0604030504040204" pitchFamily="34" charset="0"/>
              </a:rPr>
              <a:t>سپس راجع به این فکر کنید که شما می خواهید یکی از دوستان خوب خود را راهنمایی کنید.</a:t>
            </a:r>
          </a:p>
          <a:p>
            <a:pPr indent="19050" algn="just" rtl="1" eaLnBrk="1" hangingPunct="1"/>
            <a:r>
              <a:rPr lang="fa-IR" altLang="de-DE" b="0" dirty="0" smtClean="0">
                <a:latin typeface="Verdana" panose="020B0604030504040204" pitchFamily="34" charset="0"/>
              </a:rPr>
              <a:t>احتمالا شما به او خواهید گفت که این مساله خیلی ناراحت کننده نیست وچند دلیل خوب می آورید برای اینکه چرا این اشتباه قابل بخشش خواهد بود. </a:t>
            </a:r>
          </a:p>
          <a:p>
            <a:pPr indent="19050" algn="just" rtl="1" eaLnBrk="1" hangingPunct="1"/>
            <a:endParaRPr lang="fa-IR" altLang="de-DE" b="0" dirty="0" smtClean="0">
              <a:latin typeface="Verdana" panose="020B0604030504040204" pitchFamily="34" charset="0"/>
            </a:endParaRPr>
          </a:p>
          <a:p>
            <a:pPr algn="just" rtl="1" eaLnBrk="1" hangingPunct="1"/>
            <a:r>
              <a:rPr lang="fa-IR" altLang="de-DE" dirty="0" smtClean="0">
                <a:latin typeface="Verdana" panose="020B0604030504040204" pitchFamily="34" charset="0"/>
              </a:rPr>
              <a:t>مثال های شخصی؟</a:t>
            </a:r>
            <a:endParaRPr lang="en-US" altLang="de-DE" dirty="0" smtClean="0">
              <a:latin typeface="Verdana" panose="020B0604030504040204" pitchFamily="34" charset="0"/>
            </a:endParaRPr>
          </a:p>
          <a:p>
            <a:pPr algn="just" eaLnBrk="1" hangingPunct="1"/>
            <a:endParaRPr lang="en-US" altLang="de-DE" b="0" dirty="0" smtClean="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9.15</a:t>
            </a:r>
            <a:endParaRPr lang="en-US" altLang="de-DE" sz="1200" kern="0" dirty="0">
              <a:solidFill>
                <a:srgbClr val="646B86"/>
              </a:solidFill>
              <a:latin typeface="Verdana"/>
            </a:endParaRPr>
          </a:p>
        </p:txBody>
      </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pPr>
            <a:r>
              <a:rPr lang="fa-IR" altLang="de-DE" sz="2000" b="0" dirty="0">
                <a:solidFill>
                  <a:srgbClr val="D16349"/>
                </a:solidFill>
                <a:latin typeface="Verdana" panose="020B0604030504040204" pitchFamily="34" charset="0"/>
              </a:rPr>
              <a:t>چگونه یک ارزیابی کارآمد انجام می دهید؟</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7"/>
          <p:cNvSpPr txBox="1">
            <a:spLocks noChangeArrowheads="1"/>
          </p:cNvSpPr>
          <p:nvPr/>
        </p:nvSpPr>
        <p:spPr bwMode="auto">
          <a:xfrm rot="-5400000">
            <a:off x="9058275" y="3144838"/>
            <a:ext cx="187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sz="900">
              <a:solidFill>
                <a:schemeClr val="tx2"/>
              </a:solidFill>
              <a:latin typeface="Verdana" panose="020B0604030504040204" pitchFamily="34" charset="0"/>
            </a:endParaRPr>
          </a:p>
          <a:p>
            <a:pPr eaLnBrk="1" hangingPunct="1"/>
            <a:endParaRPr lang="de-DE" altLang="de-DE" sz="900">
              <a:solidFill>
                <a:schemeClr val="tx2"/>
              </a:solidFill>
              <a:latin typeface="Verdana" panose="020B0604030504040204" pitchFamily="34" charset="0"/>
            </a:endParaRPr>
          </a:p>
        </p:txBody>
      </p:sp>
      <p:sp>
        <p:nvSpPr>
          <p:cNvPr id="6" name="Rectangle 3"/>
          <p:cNvSpPr txBox="1">
            <a:spLocks noChangeArrowheads="1"/>
          </p:cNvSpPr>
          <p:nvPr/>
        </p:nvSpPr>
        <p:spPr bwMode="auto">
          <a:xfrm>
            <a:off x="468313" y="1628775"/>
            <a:ext cx="4803775" cy="4525963"/>
          </a:xfrm>
          <a:prstGeom prst="rect">
            <a:avLst/>
          </a:prstGeom>
          <a:noFill/>
          <a:ln>
            <a:noFill/>
          </a:ln>
          <a:extLst>
            <a:ext uri="{FAA26D3D-D897-4be2-8F04-BA451C77F1D7}"/>
          </a:extLst>
        </p:spPr>
        <p:txBody>
          <a:bodyPr/>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lgn="just" rtl="1">
              <a:spcBef>
                <a:spcPts val="1200"/>
              </a:spcBef>
              <a:spcAft>
                <a:spcPts val="0"/>
              </a:spcAft>
              <a:buClr>
                <a:srgbClr val="8CADAE"/>
              </a:buClr>
              <a:buSzPct val="85000"/>
              <a:buFont typeface="Arial" panose="020B0604020202020204" pitchFamily="34" charset="0"/>
              <a:buChar char="o"/>
              <a:defRPr/>
            </a:pPr>
            <a:r>
              <a:rPr lang="fa-IR" sz="1800" b="0" dirty="0">
                <a:latin typeface="Arial" panose="020B0604020202020204" pitchFamily="34" charset="0"/>
                <a:ea typeface="+mn-ea"/>
                <a:cs typeface="Times New Roman" panose="02020603050405020304" pitchFamily="18" charset="0"/>
              </a:rPr>
              <a:t>جنبه های منفی را از کل موقعیت تفکیک کنید.</a:t>
            </a:r>
          </a:p>
          <a:p>
            <a:pPr marL="720000" indent="-360000" algn="just" rtl="1">
              <a:spcBef>
                <a:spcPts val="1200"/>
              </a:spcBef>
              <a:spcAft>
                <a:spcPts val="0"/>
              </a:spcAft>
              <a:buClr>
                <a:srgbClr val="8CADAE"/>
              </a:buClr>
              <a:buSzPct val="85000"/>
              <a:buFont typeface="Arial" panose="020B0604020202020204" pitchFamily="34" charset="0"/>
              <a:buChar char="o"/>
              <a:defRPr/>
            </a:pPr>
            <a:r>
              <a:rPr lang="fa-IR" sz="1800" b="0" dirty="0">
                <a:latin typeface="Arial" panose="020B0604020202020204" pitchFamily="34" charset="0"/>
                <a:ea typeface="+mn-ea"/>
                <a:cs typeface="Times New Roman" panose="02020603050405020304" pitchFamily="18" charset="0"/>
              </a:rPr>
              <a:t>مثل یک قطره جوهر که در یک لیوان آب تمیز می چکد، ناگهان همه چیز تیره به نظر می رسد</a:t>
            </a:r>
            <a:r>
              <a:rPr lang="fa-IR" b="0" dirty="0">
                <a:latin typeface="Arial" panose="020B0604020202020204" pitchFamily="34" charset="0"/>
                <a:ea typeface="+mn-ea"/>
                <a:cs typeface="Times New Roman" panose="02020603050405020304" pitchFamily="18" charset="0"/>
              </a:rPr>
              <a:t>.</a:t>
            </a:r>
          </a:p>
          <a:p>
            <a:pPr marL="0" indent="0" algn="r" rtl="1">
              <a:buNone/>
              <a:defRPr/>
            </a:pPr>
            <a:endParaRPr lang="en-US" dirty="0" smtClean="0"/>
          </a:p>
          <a:p>
            <a:pPr marL="0" indent="0" algn="r" rtl="1">
              <a:buFont typeface="Wingdings" charset="0"/>
              <a:buNone/>
              <a:tabLst>
                <a:tab pos="358775" algn="l"/>
              </a:tabLst>
              <a:defRPr/>
            </a:pPr>
            <a:r>
              <a:rPr lang="en-US" dirty="0" smtClean="0">
                <a:solidFill>
                  <a:srgbClr val="006699"/>
                </a:solidFill>
              </a:rPr>
              <a:t>	</a:t>
            </a:r>
            <a:r>
              <a:rPr lang="fa-IR" sz="1800" dirty="0" smtClean="0"/>
              <a:t>این برایتان آشنا نیست؟</a:t>
            </a:r>
            <a:endParaRPr lang="en-US" sz="1800" dirty="0" smtClean="0"/>
          </a:p>
          <a:p>
            <a:pPr algn="r" rtl="1">
              <a:lnSpc>
                <a:spcPct val="90000"/>
              </a:lnSpc>
              <a:defRPr/>
            </a:pPr>
            <a:endParaRPr lang="en-US" kern="0" dirty="0" smtClean="0"/>
          </a:p>
          <a:p>
            <a:pPr marL="0" indent="0" algn="r" rtl="1">
              <a:lnSpc>
                <a:spcPct val="90000"/>
              </a:lnSpc>
              <a:buFont typeface="Wingdings" charset="0"/>
              <a:buNone/>
              <a:defRPr/>
            </a:pPr>
            <a:endParaRPr lang="en-US" kern="0" dirty="0" smtClean="0"/>
          </a:p>
          <a:p>
            <a:pPr marL="0" indent="0" algn="r" rtl="1">
              <a:lnSpc>
                <a:spcPct val="90000"/>
              </a:lnSpc>
              <a:buFont typeface="Wingdings" charset="0"/>
              <a:buNone/>
              <a:defRPr/>
            </a:pPr>
            <a:endParaRPr lang="en-US" kern="0" dirty="0" smtClean="0"/>
          </a:p>
        </p:txBody>
      </p:sp>
      <p:sp>
        <p:nvSpPr>
          <p:cNvPr id="44036"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pPr>
            <a:r>
              <a:rPr lang="fa-IR" altLang="de-DE" sz="2000" b="0" dirty="0" smtClean="0">
                <a:solidFill>
                  <a:srgbClr val="D16349"/>
                </a:solidFill>
                <a:latin typeface="Verdana" panose="020B0604030504040204" pitchFamily="34" charset="0"/>
              </a:rPr>
              <a:t>استنباط دلبخواهی («نیمه خالی لیوان را دیدن»)</a:t>
            </a:r>
            <a:endParaRPr lang="en-US" altLang="de-DE" sz="2000" b="0" dirty="0">
              <a:solidFill>
                <a:srgbClr val="D16349"/>
              </a:solidFill>
              <a:latin typeface="Verdana" panose="020B0604030504040204" pitchFamily="34" charset="0"/>
            </a:endParaRPr>
          </a:p>
        </p:txBody>
      </p:sp>
      <p:pic>
        <p:nvPicPr>
          <p:cNvPr id="44038" name="Picture 4"/>
          <p:cNvPicPr>
            <a:picLocks noChangeArrowheads="1"/>
          </p:cNvPicPr>
          <p:nvPr/>
        </p:nvPicPr>
        <p:blipFill>
          <a:blip r:embed="rId3">
            <a:extLst>
              <a:ext uri="{28A0092B-C50C-407E-A947-70E740481C1C}">
                <a14:useLocalDpi xmlns:a14="http://schemas.microsoft.com/office/drawing/2010/main" val="0"/>
              </a:ext>
            </a:extLst>
          </a:blip>
          <a:srcRect l="15334" r="12221"/>
          <a:stretch>
            <a:fillRect/>
          </a:stretch>
        </p:blipFill>
        <p:spPr bwMode="auto">
          <a:xfrm>
            <a:off x="6626225" y="1341438"/>
            <a:ext cx="2266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9.16</a:t>
            </a:r>
            <a:endParaRPr lang="en-US" altLang="de-DE" sz="1200" kern="0" dirty="0">
              <a:solidFill>
                <a:srgbClr val="646B86"/>
              </a:solidFill>
              <a:latin typeface="Verdana"/>
            </a:endParaRPr>
          </a:p>
        </p:txBody>
      </p:sp>
      <p:sp>
        <p:nvSpPr>
          <p:cNvPr id="10" name="Rectangle 10"/>
          <p:cNvSpPr>
            <a:spLocks noChangeArrowheads="1"/>
          </p:cNvSpPr>
          <p:nvPr/>
        </p:nvSpPr>
        <p:spPr bwMode="auto">
          <a:xfrm>
            <a:off x="0" y="6658203"/>
            <a:ext cx="130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err="1">
                <a:latin typeface="Verdana" panose="020B0604030504040204" pitchFamily="34" charset="0"/>
              </a:rPr>
              <a:t>inkhart</a:t>
            </a:r>
            <a:r>
              <a:rPr lang="en-US" altLang="de-DE" sz="800" b="0" i="1" dirty="0">
                <a:latin typeface="Verdana" panose="020B0604030504040204" pitchFamily="34" charset="0"/>
              </a:rPr>
              <a:t>” by </a:t>
            </a:r>
            <a:r>
              <a:rPr lang="en-US" altLang="de-DE" sz="800" b="0" i="1" dirty="0" err="1">
                <a:latin typeface="Verdana" panose="020B0604030504040204" pitchFamily="34" charset="0"/>
              </a:rPr>
              <a:t>go_nils</a:t>
            </a:r>
            <a:r>
              <a:rPr lang="en-US" altLang="de-DE" sz="800" b="0" i="1" dirty="0">
                <a:latin typeface="Verdana" panose="020B0604030504040204" pitchFamily="34"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fa-IR" altLang="de-DE" sz="2000" b="0" dirty="0">
                <a:solidFill>
                  <a:srgbClr val="D16349"/>
                </a:solidFill>
                <a:latin typeface="Verdana" panose="020B0604030504040204" pitchFamily="34" charset="0"/>
              </a:rPr>
              <a:t>استنباط دلبخواهی(«نیمه خالی لیوان را دیدن»)</a:t>
            </a:r>
            <a:endParaRPr lang="en-US" altLang="de-DE" sz="2000" b="0" dirty="0">
              <a:solidFill>
                <a:srgbClr val="D16349"/>
              </a:solidFill>
              <a:latin typeface="Verdana" panose="020B0604030504040204" pitchFamily="34" charset="0"/>
            </a:endParaRPr>
          </a:p>
          <a:p>
            <a:pPr algn="ctr" rtl="1"/>
            <a:r>
              <a:rPr lang="fa-IR" sz="2000" b="0" dirty="0">
                <a:solidFill>
                  <a:schemeClr val="accent1"/>
                </a:solidFill>
              </a:rPr>
              <a:t>یک ارزیابی واقعی تر و مفید چه خواهد بود؟</a:t>
            </a:r>
            <a:endParaRPr lang="en-US" sz="2000" b="0" dirty="0">
              <a:solidFill>
                <a:schemeClr val="accent1"/>
              </a:solidFill>
            </a:endParaRPr>
          </a:p>
        </p:txBody>
      </p:sp>
      <p:graphicFrame>
        <p:nvGraphicFramePr>
          <p:cNvPr id="119858" name="Group 50"/>
          <p:cNvGraphicFramePr>
            <a:graphicFrameLocks noGrp="1"/>
          </p:cNvGraphicFramePr>
          <p:nvPr>
            <p:extLst>
              <p:ext uri="{D42A27DB-BD31-4B8C-83A1-F6EECF244321}">
                <p14:modId xmlns:p14="http://schemas.microsoft.com/office/powerpoint/2010/main" val="923875448"/>
              </p:ext>
            </p:extLst>
          </p:nvPr>
        </p:nvGraphicFramePr>
        <p:xfrm>
          <a:off x="-1" y="1268090"/>
          <a:ext cx="9144001" cy="3817094"/>
        </p:xfrm>
        <a:graphic>
          <a:graphicData uri="http://schemas.openxmlformats.org/drawingml/2006/table">
            <a:tbl>
              <a:tblPr/>
              <a:tblGrid>
                <a:gridCol w="3995937"/>
                <a:gridCol w="2160240"/>
                <a:gridCol w="2987824"/>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ارزیابی مناسب</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ارزیابی دلبخواهی</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«کل تعطیلات افتضاح بود!»</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just" rtl="1"/>
                      <a:r>
                        <a:rPr lang="fa-IR" dirty="0" smtClean="0"/>
                        <a:t>در پرواز برگشت،</a:t>
                      </a:r>
                      <a:r>
                        <a:rPr lang="fa-IR" baseline="0" dirty="0" smtClean="0"/>
                        <a:t> چمدانتان گم می شود و شما دو روز دیرتر آن را تحویل می گیرید. </a:t>
                      </a:r>
                      <a:endParaRPr lang="en-US" dirty="0"/>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p>
                    <a:p>
                      <a:endParaRPr lang="en-US" dirty="0"/>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«هیچکس گوش نمی دهد-نظرات من خوب نیستند!»</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p>
                      <a:endParaRPr lang="en-US" dirty="0"/>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just" rtl="1"/>
                      <a:r>
                        <a:rPr lang="fa-IR" dirty="0" smtClean="0"/>
                        <a:t>در حالی که در</a:t>
                      </a:r>
                      <a:r>
                        <a:rPr lang="fa-IR" baseline="0" dirty="0" smtClean="0"/>
                        <a:t> کلاس </a:t>
                      </a:r>
                      <a:r>
                        <a:rPr lang="fa-IR" dirty="0" smtClean="0"/>
                        <a:t>بعدازظهرتان</a:t>
                      </a:r>
                      <a:r>
                        <a:rPr lang="fa-IR" baseline="0" dirty="0" smtClean="0"/>
                        <a:t>، نظراتتان را ارائه می دهید، یک نفر با موبایلش بازی می کند. </a:t>
                      </a:r>
                      <a:endParaRPr lang="en-US" dirty="0"/>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8" name="Rectangle 132"/>
          <p:cNvSpPr>
            <a:spLocks noChangeArrowheads="1"/>
          </p:cNvSpPr>
          <p:nvPr/>
        </p:nvSpPr>
        <p:spPr bwMode="auto">
          <a:xfrm>
            <a:off x="0" y="548005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r>
              <a:rPr lang="fa-IR" altLang="de-DE" sz="1600" dirty="0" smtClean="0">
                <a:latin typeface="Verdana" panose="020B0604030504040204" pitchFamily="34" charset="0"/>
              </a:rPr>
              <a:t>هرگز به نیمه خالی لیوان نگاه نکنید!: </a:t>
            </a:r>
            <a:r>
              <a:rPr lang="fa-IR" altLang="de-DE" sz="1600" b="0" dirty="0" smtClean="0">
                <a:latin typeface="Verdana" panose="020B0604030504040204" pitchFamily="34" charset="0"/>
              </a:rPr>
              <a:t>جنبه های فردی را بیش برآورد نکنید- در عوض سعی کنید یک «هوشیاری همه جانبه و در تمام زوایا» داشته باشید!</a:t>
            </a:r>
            <a:endParaRPr lang="en-US" altLang="de-DE" sz="1600" b="0" dirty="0">
              <a:latin typeface="Verdana" panose="020B0604030504040204" pitchFamily="34" charset="0"/>
            </a:endParaRPr>
          </a:p>
        </p:txBody>
      </p:sp>
      <p:sp>
        <p:nvSpPr>
          <p:cNvPr id="4815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fa-IR" altLang="de-DE" sz="2000" b="0" dirty="0">
                <a:solidFill>
                  <a:srgbClr val="D16349"/>
                </a:solidFill>
                <a:latin typeface="Verdana" panose="020B0604030504040204" pitchFamily="34" charset="0"/>
              </a:rPr>
              <a:t>استنباط دلبخواهی(«نیمه خالی لیوان را دیدن»)</a:t>
            </a:r>
            <a:endParaRPr lang="en-US" altLang="de-DE" sz="2000" b="0" dirty="0">
              <a:solidFill>
                <a:srgbClr val="D16349"/>
              </a:solidFill>
              <a:latin typeface="Verdana" panose="020B0604030504040204" pitchFamily="34" charset="0"/>
            </a:endParaRPr>
          </a:p>
          <a:p>
            <a:pPr algn="ctr" rtl="1"/>
            <a:r>
              <a:rPr lang="fa-IR" sz="2000" b="0" dirty="0">
                <a:solidFill>
                  <a:schemeClr val="accent1"/>
                </a:solidFill>
              </a:rPr>
              <a:t>یک ارزیابی واقعی تر و مفید چه خواهد بود؟</a:t>
            </a:r>
            <a:endParaRPr lang="en-US" sz="2000" b="0" dirty="0">
              <a:solidFill>
                <a:schemeClr val="accent1"/>
              </a:solidFill>
            </a:endParaRP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9.18</a:t>
            </a:r>
            <a:endParaRPr lang="en-US" altLang="de-DE" sz="1200" kern="0" dirty="0">
              <a:solidFill>
                <a:srgbClr val="646B86"/>
              </a:solidFill>
              <a:latin typeface="Verdana"/>
            </a:endParaRPr>
          </a:p>
        </p:txBody>
      </p:sp>
      <p:graphicFrame>
        <p:nvGraphicFramePr>
          <p:cNvPr id="11" name="Group 50"/>
          <p:cNvGraphicFramePr>
            <a:graphicFrameLocks noGrp="1"/>
          </p:cNvGraphicFramePr>
          <p:nvPr>
            <p:extLst>
              <p:ext uri="{D42A27DB-BD31-4B8C-83A1-F6EECF244321}">
                <p14:modId xmlns:p14="http://schemas.microsoft.com/office/powerpoint/2010/main" val="3090309158"/>
              </p:ext>
            </p:extLst>
          </p:nvPr>
        </p:nvGraphicFramePr>
        <p:xfrm>
          <a:off x="-1" y="1268090"/>
          <a:ext cx="9144001" cy="3817094"/>
        </p:xfrm>
        <a:graphic>
          <a:graphicData uri="http://schemas.openxmlformats.org/drawingml/2006/table">
            <a:tbl>
              <a:tblPr/>
              <a:tblGrid>
                <a:gridCol w="3995937"/>
                <a:gridCol w="2160240"/>
                <a:gridCol w="2987824"/>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ارزیابی مناسب</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ارزیابی دلبخواهی</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«این ناراحت کننده است، اما ما دو هفته آفتابی فوق العاده عالی داشتیم. در نهایت چمدان هم برگردانده شد!» </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«کل تعطیلات افتضاح بود!»</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just" rtl="1"/>
                      <a:r>
                        <a:rPr lang="fa-IR" dirty="0" smtClean="0"/>
                        <a:t>در پرواز برگشت،</a:t>
                      </a:r>
                      <a:r>
                        <a:rPr lang="fa-IR" baseline="0" dirty="0" smtClean="0"/>
                        <a:t> چمدانتان گم می شود و شما دو روز دیرتر آن را تحویل می گیرید. </a:t>
                      </a:r>
                      <a:endParaRPr lang="en-US" dirty="0"/>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«ممکن است کمی از دست آن شخص ناراحت شده باشم.  ولی از مشارکتم در کلاس خوشحالم.  قطعا دوباره به آن کلاس برخواهم گشت.»</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«هیچکس گوش نمی دهد-نظرات من خوب نیستند!»</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just" rtl="1"/>
                      <a:r>
                        <a:rPr lang="fa-IR" dirty="0" smtClean="0"/>
                        <a:t>در حالی که در</a:t>
                      </a:r>
                      <a:r>
                        <a:rPr lang="fa-IR" baseline="0" dirty="0" smtClean="0"/>
                        <a:t> کلاس </a:t>
                      </a:r>
                      <a:r>
                        <a:rPr lang="fa-IR" dirty="0" smtClean="0"/>
                        <a:t>بعدازظهرتان</a:t>
                      </a:r>
                      <a:r>
                        <a:rPr lang="fa-IR" baseline="0" dirty="0" smtClean="0"/>
                        <a:t>، نظراتتان را ارائه می دهید، یک نفر با موبایلش بازی می کند. </a:t>
                      </a:r>
                      <a:endParaRPr lang="en-US" dirty="0"/>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2" name="Group 68"/>
          <p:cNvGrpSpPr>
            <a:grpSpLocks/>
          </p:cNvGrpSpPr>
          <p:nvPr/>
        </p:nvGrpSpPr>
        <p:grpSpPr bwMode="auto">
          <a:xfrm>
            <a:off x="0" y="6165857"/>
            <a:ext cx="2339975" cy="474663"/>
            <a:chOff x="0" y="3957"/>
            <a:chExt cx="1474" cy="299"/>
          </a:xfrm>
        </p:grpSpPr>
        <p:sp>
          <p:nvSpPr>
            <p:cNvPr id="13"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dirty="0" smtClean="0">
                  <a:latin typeface="Verdana" pitchFamily="34" charset="0"/>
                  <a:sym typeface="Wingdings" pitchFamily="2" charset="2"/>
                </a:rPr>
                <a:t>9.1a</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sz="2000" b="0" dirty="0" smtClean="0">
                <a:solidFill>
                  <a:schemeClr val="accent1"/>
                </a:solidFill>
              </a:rPr>
              <a:t>در عوض</a:t>
            </a:r>
            <a:r>
              <a:rPr lang="en-US" sz="2000" b="0" dirty="0" smtClean="0">
                <a:solidFill>
                  <a:schemeClr val="accent1"/>
                </a:solidFill>
              </a:rPr>
              <a:t>:</a:t>
            </a:r>
            <a:r>
              <a:rPr lang="en-US" sz="2000" b="0" dirty="0">
                <a:solidFill>
                  <a:schemeClr val="accent1"/>
                </a:solidFill>
              </a:rPr>
              <a:t/>
            </a:r>
            <a:br>
              <a:rPr lang="en-US" sz="2000" b="0" dirty="0">
                <a:solidFill>
                  <a:schemeClr val="accent1"/>
                </a:solidFill>
              </a:rPr>
            </a:br>
            <a:r>
              <a:rPr lang="fa-IR" sz="2000" b="0" dirty="0">
                <a:solidFill>
                  <a:schemeClr val="accent1"/>
                </a:solidFill>
              </a:rPr>
              <a:t>یک نقص را </a:t>
            </a:r>
            <a:r>
              <a:rPr lang="fa-IR" sz="2000" b="0" dirty="0" smtClean="0">
                <a:solidFill>
                  <a:schemeClr val="accent1"/>
                </a:solidFill>
              </a:rPr>
              <a:t>تعمیم کلی </a:t>
            </a:r>
            <a:r>
              <a:rPr lang="fa-IR" sz="2000" b="0" dirty="0">
                <a:solidFill>
                  <a:schemeClr val="accent1"/>
                </a:solidFill>
              </a:rPr>
              <a:t>ندهید</a:t>
            </a:r>
            <a:r>
              <a:rPr lang="en-US" sz="2000" b="0" dirty="0">
                <a:solidFill>
                  <a:schemeClr val="accent1"/>
                </a:solidFill>
              </a:rPr>
              <a:t>!</a:t>
            </a:r>
          </a:p>
        </p:txBody>
      </p:sp>
      <p:sp>
        <p:nvSpPr>
          <p:cNvPr id="50179" name="Text Box 4"/>
          <p:cNvSpPr txBox="1">
            <a:spLocks noChangeArrowheads="1"/>
          </p:cNvSpPr>
          <p:nvPr/>
        </p:nvSpPr>
        <p:spPr bwMode="auto">
          <a:xfrm>
            <a:off x="4953000" y="23622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endParaRPr lang="en-US" altLang="de-DE"/>
          </a:p>
        </p:txBody>
      </p:sp>
      <p:sp>
        <p:nvSpPr>
          <p:cNvPr id="50180" name="Text Box 5"/>
          <p:cNvSpPr txBox="1">
            <a:spLocks noChangeArrowheads="1"/>
          </p:cNvSpPr>
          <p:nvPr/>
        </p:nvSpPr>
        <p:spPr bwMode="auto">
          <a:xfrm>
            <a:off x="0" y="3508375"/>
            <a:ext cx="91440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sz="2000" b="0" dirty="0" smtClean="0">
              <a:latin typeface="Verdana" panose="020B0604030504040204" pitchFamily="34" charset="0"/>
            </a:endParaRPr>
          </a:p>
          <a:p>
            <a:pPr algn="ctr" rtl="1"/>
            <a:r>
              <a:rPr lang="fa-IR" b="0" dirty="0"/>
              <a:t>اغلب </a:t>
            </a:r>
            <a:r>
              <a:rPr lang="fa-IR" b="0" dirty="0" smtClean="0"/>
              <a:t>ویژگی های انسان </a:t>
            </a:r>
            <a:r>
              <a:rPr lang="fa-IR" dirty="0"/>
              <a:t>پیچیده</a:t>
            </a:r>
            <a:r>
              <a:rPr lang="fa-IR" b="0" dirty="0"/>
              <a:t> است</a:t>
            </a:r>
            <a:r>
              <a:rPr lang="en-US" b="0" dirty="0"/>
              <a:t>!</a:t>
            </a:r>
          </a:p>
          <a:p>
            <a:pPr algn="ctr" rtl="1"/>
            <a:r>
              <a:rPr lang="fa-IR" b="0" dirty="0"/>
              <a:t>دیدگاههای مختلفی وجود دارد</a:t>
            </a:r>
            <a:r>
              <a:rPr lang="en-US" b="0" dirty="0"/>
              <a:t>:</a:t>
            </a:r>
          </a:p>
          <a:p>
            <a:pPr algn="ctr" rtl="1"/>
            <a:r>
              <a:rPr lang="fa-IR" dirty="0"/>
              <a:t>به عنوان مثال، هوش چیست ؟ </a:t>
            </a:r>
            <a:r>
              <a:rPr lang="fa-IR" b="0" dirty="0"/>
              <a:t>موفقیت در مدرسه، مدرک دانشگاهی، مهارت های اجتماعی، ثروت، رضایت؟؟؟</a:t>
            </a:r>
            <a:endParaRPr lang="en-US" b="0" dirty="0"/>
          </a:p>
        </p:txBody>
      </p:sp>
      <p:sp>
        <p:nvSpPr>
          <p:cNvPr id="50181" name="Text Box 6"/>
          <p:cNvSpPr txBox="1">
            <a:spLocks noChangeArrowheads="1"/>
          </p:cNvSpPr>
          <p:nvPr/>
        </p:nvSpPr>
        <p:spPr bwMode="auto">
          <a:xfrm>
            <a:off x="457200" y="5791200"/>
            <a:ext cx="830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a:r>
              <a:rPr lang="fa-IR" dirty="0"/>
              <a:t>مانند موزاییک بالا، ما دارای جنبه های تیره و روشن </a:t>
            </a:r>
            <a:r>
              <a:rPr lang="fa-IR" dirty="0" smtClean="0"/>
              <a:t>بسیاری هستیم!</a:t>
            </a:r>
            <a:endParaRPr lang="en-US" dirty="0"/>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9.19</a:t>
            </a:r>
            <a:endParaRPr lang="en-US" altLang="de-DE" sz="1200" kern="0" dirty="0">
              <a:solidFill>
                <a:srgbClr val="646B86"/>
              </a:solidFill>
              <a:latin typeface="Verdana"/>
            </a:endParaRPr>
          </a:p>
        </p:txBody>
      </p:sp>
      <p:pic>
        <p:nvPicPr>
          <p:cNvPr id="10" name="Picture 8" descr="Lady-bug - flickr - Kaleidoscope Mosaic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752600"/>
            <a:ext cx="3352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0" y="6658203"/>
            <a:ext cx="2105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Kaleidoscope Mosaic” by Lady-bug)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body" idx="4294967295"/>
          </p:nvPr>
        </p:nvSpPr>
        <p:spPr>
          <a:xfrm>
            <a:off x="468313" y="1376363"/>
            <a:ext cx="7416800" cy="2916733"/>
          </a:xfrm>
        </p:spPr>
        <p:txBody>
          <a:bodyPr/>
          <a:lstStyle/>
          <a:p>
            <a:pPr marL="0" indent="0" algn="just" rtl="1">
              <a:tabLst>
                <a:tab pos="0" algn="l"/>
              </a:tabLst>
              <a:defRPr/>
            </a:pPr>
            <a:r>
              <a:rPr lang="fa-IR" dirty="0" smtClean="0"/>
              <a:t>عبارات باید داراستانداردهای افراطی یا انتظارات مطلقی هستند که شما برای خود در نظر می گیرید. اینها قوانین و قواعد انعطاف ناپذیری هستند که اجازه هیچ تغییری را نمی دهند!</a:t>
            </a:r>
          </a:p>
          <a:p>
            <a:pPr marL="0" indent="0" algn="just">
              <a:tabLst>
                <a:tab pos="0" algn="l"/>
              </a:tabLst>
              <a:defRPr/>
            </a:pPr>
            <a:endParaRPr lang="fa-IR" dirty="0" smtClean="0"/>
          </a:p>
          <a:p>
            <a:pPr marL="0" indent="0" algn="just" rtl="1">
              <a:tabLst>
                <a:tab pos="0" algn="l"/>
              </a:tabLst>
              <a:defRPr/>
            </a:pPr>
            <a:r>
              <a:rPr lang="fa-IR" dirty="0" smtClean="0"/>
              <a:t>به ویژه شامل افکاری از این قبیلند: «تو باید...»، «تو می بایست...»، «تو نباید...»</a:t>
            </a:r>
            <a:endParaRPr lang="fa-IR" dirty="0"/>
          </a:p>
          <a:p>
            <a:pPr marL="0" indent="0" algn="just" rtl="1">
              <a:tabLst>
                <a:tab pos="0" algn="l"/>
              </a:tabLst>
              <a:defRPr/>
            </a:pPr>
            <a:endParaRPr lang="fa-IR" dirty="0" smtClean="0"/>
          </a:p>
          <a:p>
            <a:pPr marL="0" indent="0" algn="just" rtl="1">
              <a:tabLst>
                <a:tab pos="0" algn="l"/>
              </a:tabLst>
              <a:defRPr/>
            </a:pPr>
            <a:endParaRPr lang="fa-IR" dirty="0" smtClean="0"/>
          </a:p>
          <a:p>
            <a:pPr marL="0" indent="0" algn="just" rtl="1">
              <a:tabLst>
                <a:tab pos="0" algn="l"/>
              </a:tabLst>
              <a:defRPr/>
            </a:pPr>
            <a:r>
              <a:rPr lang="fa-IR" dirty="0" smtClean="0"/>
              <a:t>آیا این را در خودتان تایید می کنید؟</a:t>
            </a:r>
          </a:p>
          <a:p>
            <a:pPr marL="0" indent="0" algn="just" rtl="1">
              <a:tabLst>
                <a:tab pos="0" algn="l"/>
              </a:tabLst>
              <a:defRPr/>
            </a:pPr>
            <a:r>
              <a:rPr lang="fa-IR" dirty="0" smtClean="0"/>
              <a:t>شما چه استانداردهای افراطی دارید؟</a:t>
            </a:r>
          </a:p>
        </p:txBody>
      </p:sp>
      <p:sp>
        <p:nvSpPr>
          <p:cNvPr id="522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fa-IR" altLang="de-DE" sz="2000" b="0" dirty="0" smtClean="0">
                <a:solidFill>
                  <a:srgbClr val="D16349"/>
                </a:solidFill>
                <a:latin typeface="Verdana" panose="020B0604030504040204" pitchFamily="34" charset="0"/>
              </a:rPr>
              <a:t>عبارات باید دار</a:t>
            </a:r>
            <a:endParaRPr lang="en-US" altLang="de-DE" sz="2000" b="0" dirty="0">
              <a:solidFill>
                <a:srgbClr val="D16349"/>
              </a:solidFill>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9.20</a:t>
            </a:r>
            <a:endParaRPr lang="en-US" altLang="de-DE" sz="1200" kern="0" dirty="0">
              <a:solidFill>
                <a:srgbClr val="646B86"/>
              </a:solidFill>
              <a:latin typeface="Verdana"/>
            </a:endParaRPr>
          </a:p>
        </p:txBody>
      </p:sp>
      <p:pic>
        <p:nvPicPr>
          <p:cNvPr id="7" name="Grafik 5" descr="Jacey O Samsel _No Title_04_06_2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4652963"/>
            <a:ext cx="29876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0" y="6658203"/>
            <a:ext cx="19094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smtClean="0">
                <a:latin typeface="Verdana" panose="020B0604030504040204" pitchFamily="34" charset="0"/>
                <a:cs typeface="Arial" panose="020B0604020202020204" pitchFamily="34" charset="0"/>
              </a:rPr>
              <a:t>“</a:t>
            </a:r>
            <a:r>
              <a:rPr lang="en-US" altLang="de-DE" sz="800" b="0" i="1" dirty="0" err="1">
                <a:latin typeface="Verdana" panose="020B0604030504040204" pitchFamily="34" charset="0"/>
              </a:rPr>
              <a:t>Ohne</a:t>
            </a:r>
            <a:r>
              <a:rPr lang="en-US" altLang="de-DE" sz="800" b="0" i="1" dirty="0">
                <a:latin typeface="Verdana" panose="020B0604030504040204" pitchFamily="34" charset="0"/>
              </a:rPr>
              <a:t> </a:t>
            </a:r>
            <a:r>
              <a:rPr lang="en-US" altLang="de-DE" sz="800" b="0" i="1" dirty="0" err="1">
                <a:latin typeface="Verdana" panose="020B0604030504040204" pitchFamily="34" charset="0"/>
              </a:rPr>
              <a:t>Titel</a:t>
            </a:r>
            <a:r>
              <a:rPr lang="en-US" altLang="de-DE" sz="800" b="0" i="1" dirty="0">
                <a:latin typeface="Verdana" panose="020B0604030504040204" pitchFamily="34" charset="0"/>
              </a:rPr>
              <a:t>” by Jacey O </a:t>
            </a:r>
            <a:r>
              <a:rPr lang="en-US" altLang="de-DE" sz="800" b="0" i="1" dirty="0" err="1">
                <a:latin typeface="Verdana" panose="020B0604030504040204" pitchFamily="34" charset="0"/>
              </a:rPr>
              <a:t>Samsel</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3325775842"/>
              </p:ext>
            </p:extLst>
          </p:nvPr>
        </p:nvGraphicFramePr>
        <p:xfrm>
          <a:off x="0" y="1627188"/>
          <a:ext cx="9144000" cy="3540125"/>
        </p:xfrm>
        <a:graphic>
          <a:graphicData uri="http://schemas.openxmlformats.org/drawingml/2006/table">
            <a:tbl>
              <a:tblPr/>
              <a:tblGrid>
                <a:gridCol w="5436096"/>
                <a:gridCol w="3707904"/>
              </a:tblGrid>
              <a:tr h="504825">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2000" b="1" i="0" u="none" strike="noStrike" cap="none" normalizeH="0" baseline="0" noProof="0" dirty="0" smtClean="0">
                          <a:ln>
                            <a:noFill/>
                          </a:ln>
                          <a:solidFill>
                            <a:schemeClr val="tx1"/>
                          </a:solidFill>
                          <a:effectLst/>
                          <a:latin typeface="Verdana" pitchFamily="34" charset="0"/>
                        </a:rPr>
                        <a:t>دیدگاه آزادانه تر</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pPr>
                      <a:r>
                        <a:rPr kumimoji="0" lang="fa-IR" sz="2000" b="1" i="0" u="none" strike="noStrike" cap="none" normalizeH="0" baseline="0" noProof="0" dirty="0" smtClean="0">
                          <a:ln>
                            <a:noFill/>
                          </a:ln>
                          <a:solidFill>
                            <a:schemeClr val="tx1"/>
                          </a:solidFill>
                          <a:effectLst/>
                          <a:latin typeface="Verdana" pitchFamily="34" charset="0"/>
                        </a:rPr>
                        <a:t>عبارات باید دار</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noProof="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1800" b="0" i="0" u="none" strike="noStrike" cap="none" normalizeH="0" baseline="0" dirty="0" smtClean="0">
                          <a:ln>
                            <a:noFill/>
                          </a:ln>
                          <a:solidFill>
                            <a:schemeClr val="tx1"/>
                          </a:solidFill>
                          <a:effectLst/>
                          <a:latin typeface="Verdana" pitchFamily="34" charset="0"/>
                        </a:rPr>
                        <a:t>«آدم باید همیشه آپارتمانش را تمیز و مرتب نگه دارد.»</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1800" b="0" i="0" u="none" strike="noStrike" cap="none" normalizeH="0" baseline="0" dirty="0" smtClean="0">
                          <a:ln>
                            <a:noFill/>
                          </a:ln>
                          <a:solidFill>
                            <a:schemeClr val="tx1"/>
                          </a:solidFill>
                          <a:effectLst/>
                          <a:latin typeface="Verdana" pitchFamily="34" charset="0"/>
                        </a:rPr>
                        <a:t>«آدم باید همیشه باهوش به نظر برسد.» </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4288"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fa-IR" altLang="de-DE" sz="2000" b="0" dirty="0">
                <a:solidFill>
                  <a:srgbClr val="D16349"/>
                </a:solidFill>
                <a:latin typeface="Verdana" panose="020B0604030504040204" pitchFamily="34" charset="0"/>
              </a:rPr>
              <a:t>عبارات باید دار</a:t>
            </a:r>
            <a:endParaRPr lang="en-US" altLang="de-DE" sz="2000" b="0" dirty="0">
              <a:solidFill>
                <a:srgbClr val="D16349"/>
              </a:solidFill>
              <a:latin typeface="Verdana" panose="020B0604030504040204" pitchFamily="34" charset="0"/>
            </a:endParaRPr>
          </a:p>
          <a:p>
            <a:pPr algn="ctr" rtl="1" eaLnBrk="1" hangingPunct="1">
              <a:spcBef>
                <a:spcPct val="20000"/>
              </a:spcBef>
              <a:buClr>
                <a:schemeClr val="accent1"/>
              </a:buClr>
            </a:pPr>
            <a:r>
              <a:rPr lang="fa-IR" altLang="de-DE" sz="2000" b="0" dirty="0" smtClean="0">
                <a:solidFill>
                  <a:srgbClr val="D16349"/>
                </a:solidFill>
                <a:latin typeface="Verdana" panose="020B0604030504040204" pitchFamily="34" charset="0"/>
              </a:rPr>
              <a:t>یک دیدگاه آزادانه تر چگونه می تواند باشد؟</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9.22</a:t>
            </a:r>
            <a:endParaRPr lang="en-US" altLang="de-DE" sz="1200" kern="0" dirty="0">
              <a:solidFill>
                <a:srgbClr val="646B86"/>
              </a:solidFill>
              <a:latin typeface="Verdana"/>
            </a:endParaRPr>
          </a:p>
        </p:txBody>
      </p:sp>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fa-IR" altLang="de-DE" sz="2000" b="0" dirty="0">
                <a:solidFill>
                  <a:srgbClr val="D16349"/>
                </a:solidFill>
                <a:latin typeface="Verdana" panose="020B0604030504040204" pitchFamily="34" charset="0"/>
              </a:rPr>
              <a:t>عبارات باید دار</a:t>
            </a:r>
            <a:endParaRPr lang="en-US" altLang="de-DE" sz="2000" b="0" dirty="0">
              <a:solidFill>
                <a:srgbClr val="D16349"/>
              </a:solidFill>
              <a:latin typeface="Verdana" panose="020B0604030504040204" pitchFamily="34" charset="0"/>
            </a:endParaRPr>
          </a:p>
          <a:p>
            <a:pPr algn="ctr" rtl="1" eaLnBrk="1" hangingPunct="1">
              <a:spcBef>
                <a:spcPct val="20000"/>
              </a:spcBef>
              <a:buClr>
                <a:schemeClr val="accent1"/>
              </a:buClr>
            </a:pPr>
            <a:r>
              <a:rPr lang="fa-IR" altLang="de-DE" sz="2000" b="0" dirty="0" smtClean="0">
                <a:solidFill>
                  <a:srgbClr val="D16349"/>
                </a:solidFill>
                <a:latin typeface="Verdana" panose="020B0604030504040204" pitchFamily="34" charset="0"/>
              </a:rPr>
              <a:t>یک </a:t>
            </a:r>
            <a:r>
              <a:rPr lang="fa-IR" altLang="de-DE" sz="2000" b="0" dirty="0">
                <a:solidFill>
                  <a:srgbClr val="D16349"/>
                </a:solidFill>
                <a:latin typeface="Verdana" panose="020B0604030504040204" pitchFamily="34" charset="0"/>
              </a:rPr>
              <a:t>دیدگاه آزادانه تر چگونه می تواند باشد؟</a:t>
            </a:r>
            <a:endParaRPr lang="en-US" altLang="de-DE" sz="2000" b="0" dirty="0">
              <a:solidFill>
                <a:srgbClr val="D16349"/>
              </a:solidFill>
              <a:latin typeface="Verdana" panose="020B0604030504040204" pitchFamily="34" charset="0"/>
            </a:endParaRPr>
          </a:p>
        </p:txBody>
      </p:sp>
      <p:graphicFrame>
        <p:nvGraphicFramePr>
          <p:cNvPr id="5" name="Group 16"/>
          <p:cNvGraphicFramePr>
            <a:graphicFrameLocks noGrp="1"/>
          </p:cNvGraphicFramePr>
          <p:nvPr>
            <p:extLst>
              <p:ext uri="{D42A27DB-BD31-4B8C-83A1-F6EECF244321}">
                <p14:modId xmlns:p14="http://schemas.microsoft.com/office/powerpoint/2010/main" val="1100046852"/>
              </p:ext>
            </p:extLst>
          </p:nvPr>
        </p:nvGraphicFramePr>
        <p:xfrm>
          <a:off x="0" y="1627188"/>
          <a:ext cx="9144000" cy="3540125"/>
        </p:xfrm>
        <a:graphic>
          <a:graphicData uri="http://schemas.openxmlformats.org/drawingml/2006/table">
            <a:tbl>
              <a:tblPr/>
              <a:tblGrid>
                <a:gridCol w="5436096"/>
                <a:gridCol w="3707904"/>
              </a:tblGrid>
              <a:tr h="504825">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2000" b="1" i="0" u="none" strike="noStrike" cap="none" normalizeH="0" baseline="0" noProof="0" dirty="0" smtClean="0">
                          <a:ln>
                            <a:noFill/>
                          </a:ln>
                          <a:solidFill>
                            <a:schemeClr val="tx1"/>
                          </a:solidFill>
                          <a:effectLst/>
                          <a:latin typeface="Verdana" pitchFamily="34" charset="0"/>
                        </a:rPr>
                        <a:t>دیدگاه آزادانه تر</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pPr>
                      <a:r>
                        <a:rPr kumimoji="0" lang="fa-IR" sz="2000" b="1" i="0" u="none" strike="noStrike" cap="none" normalizeH="0" baseline="0" noProof="0" dirty="0" smtClean="0">
                          <a:ln>
                            <a:noFill/>
                          </a:ln>
                          <a:solidFill>
                            <a:schemeClr val="tx1"/>
                          </a:solidFill>
                          <a:effectLst/>
                          <a:latin typeface="Verdana" pitchFamily="34" charset="0"/>
                        </a:rPr>
                        <a:t>عبارات باید دار</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noProof="0" dirty="0" smtClean="0">
                          <a:ln>
                            <a:noFill/>
                          </a:ln>
                          <a:solidFill>
                            <a:schemeClr val="tx1"/>
                          </a:solidFill>
                          <a:effectLst/>
                          <a:latin typeface="Verdana" pitchFamily="34" charset="0"/>
                        </a:rPr>
                        <a:t>«هیچ کس قادر نیست همیشه آپارتمانش را تمیز نگه دارد. علاوه بر این، یک خانه همیشه مرتب به نظر سرد و استریل می رسد.»</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1800" b="0" i="0" u="none" strike="noStrike" cap="none" normalizeH="0" baseline="0" dirty="0" smtClean="0">
                          <a:ln>
                            <a:noFill/>
                          </a:ln>
                          <a:solidFill>
                            <a:schemeClr val="tx1"/>
                          </a:solidFill>
                          <a:effectLst/>
                          <a:latin typeface="Verdana" pitchFamily="34" charset="0"/>
                        </a:rPr>
                        <a:t>«آدم باید همیشه آپارتمانش را تمیز و مرتب نگه دارد.»</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1800" b="0" i="0" u="none" strike="noStrike" cap="none" normalizeH="0" baseline="0" dirty="0" smtClean="0">
                          <a:ln>
                            <a:noFill/>
                          </a:ln>
                          <a:solidFill>
                            <a:schemeClr val="tx1"/>
                          </a:solidFill>
                          <a:effectLst/>
                          <a:latin typeface="Verdana" pitchFamily="34" charset="0"/>
                        </a:rPr>
                        <a:t>«هر آدمی اشتباه می کند، چون آدم است. و دقیقا زوایای تاریک و معایب هستند که آدم را دوست داشتنی می کند.»</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fa-IR" sz="1800" b="0" i="0" u="none" strike="noStrike" cap="none" normalizeH="0" baseline="0" dirty="0" smtClean="0">
                          <a:ln>
                            <a:noFill/>
                          </a:ln>
                          <a:solidFill>
                            <a:schemeClr val="tx1"/>
                          </a:solidFill>
                          <a:effectLst/>
                          <a:latin typeface="Verdana" pitchFamily="34" charset="0"/>
                        </a:rPr>
                        <a:t>«آدم باید همیشه باهوش به نظر برسد.» </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92163"/>
          </a:xfrm>
        </p:spPr>
        <p:txBody>
          <a:bodyPr anchor="ctr"/>
          <a:lstStyle/>
          <a:p>
            <a:pPr marL="609600" indent="-609600" rtl="1" eaLnBrk="1" hangingPunct="1">
              <a:spcBef>
                <a:spcPct val="20000"/>
              </a:spcBef>
              <a:buClr>
                <a:schemeClr val="accent1"/>
              </a:buClr>
              <a:defRPr/>
            </a:pPr>
            <a:r>
              <a:rPr lang="fa-IR" altLang="de-DE" dirty="0" smtClean="0">
                <a:ea typeface="+mn-ea"/>
                <a:cs typeface="Times New Roman" panose="02020603050405020304" pitchFamily="18" charset="0"/>
              </a:rPr>
              <a:t>مثال های بیشتر برای </a:t>
            </a:r>
            <a:r>
              <a:rPr lang="fa-IR" altLang="de-DE" dirty="0">
                <a:latin typeface="Verdana" panose="020B0604030504040204" pitchFamily="34" charset="0"/>
              </a:rPr>
              <a:t>عبارات باید </a:t>
            </a:r>
            <a:r>
              <a:rPr lang="fa-IR" altLang="de-DE" dirty="0" smtClean="0">
                <a:latin typeface="Verdana" panose="020B0604030504040204" pitchFamily="34" charset="0"/>
              </a:rPr>
              <a:t>دار</a:t>
            </a:r>
            <a:endParaRPr lang="en-US" altLang="de-DE" dirty="0">
              <a:ea typeface="+mn-ea"/>
              <a:cs typeface="Times New Roman" panose="02020603050405020304" pitchFamily="18" charset="0"/>
            </a:endParaRPr>
          </a:p>
        </p:txBody>
      </p:sp>
      <p:sp>
        <p:nvSpPr>
          <p:cNvPr id="58371" name="Rectangle 3"/>
          <p:cNvSpPr>
            <a:spLocks noGrp="1" noChangeArrowheads="1"/>
          </p:cNvSpPr>
          <p:nvPr>
            <p:ph type="body" idx="4294967295"/>
          </p:nvPr>
        </p:nvSpPr>
        <p:spPr>
          <a:xfrm>
            <a:off x="468313" y="1628775"/>
            <a:ext cx="8351837" cy="4968875"/>
          </a:xfrm>
        </p:spPr>
        <p:txBody>
          <a:bodyPr/>
          <a:lstStyle/>
          <a:p>
            <a:pPr marL="720000" lvl="3" indent="-360000" algn="just" rtl="1" eaLnBrk="1" hangingPunct="1">
              <a:spcBef>
                <a:spcPts val="1200"/>
              </a:spcBef>
              <a:spcAft>
                <a:spcPts val="0"/>
              </a:spcAft>
              <a:buClr>
                <a:srgbClr val="8CADAE"/>
              </a:buClr>
              <a:buSzPct val="85000"/>
              <a:buFont typeface="Arial" panose="020B0604020202020204" pitchFamily="34" charset="0"/>
              <a:buChar char="o"/>
              <a:tabLst>
                <a:tab pos="84138" algn="l"/>
              </a:tabLst>
              <a:defRPr/>
            </a:pPr>
            <a:r>
              <a:rPr lang="fa-IR" altLang="de-DE" dirty="0">
                <a:latin typeface="Arial" panose="020B0604020202020204" pitchFamily="34" charset="0"/>
                <a:cs typeface="Times New Roman" panose="02020603050405020304" pitchFamily="18" charset="0"/>
              </a:rPr>
              <a:t>«تو همیشه باید آراسته باشی.»</a:t>
            </a:r>
            <a:endParaRPr lang="en-US" altLang="de-DE" dirty="0">
              <a:latin typeface="Arial" panose="020B0604020202020204" pitchFamily="34" charset="0"/>
              <a:cs typeface="Times New Roman" panose="02020603050405020304" pitchFamily="18" charset="0"/>
            </a:endParaRPr>
          </a:p>
          <a:p>
            <a:pPr marL="720000" lvl="3" indent="-360000" algn="just" rtl="1" eaLnBrk="1" hangingPunct="1">
              <a:spcBef>
                <a:spcPts val="1200"/>
              </a:spcBef>
              <a:spcAft>
                <a:spcPts val="0"/>
              </a:spcAft>
              <a:buClr>
                <a:srgbClr val="8CADAE"/>
              </a:buClr>
              <a:buSzPct val="85000"/>
              <a:buFont typeface="Arial" panose="020B0604020202020204" pitchFamily="34" charset="0"/>
              <a:buChar char="o"/>
              <a:tabLst>
                <a:tab pos="84138" algn="l"/>
              </a:tabLst>
              <a:defRPr/>
            </a:pPr>
            <a:r>
              <a:rPr lang="fa-IR" altLang="de-DE" dirty="0">
                <a:latin typeface="Arial" panose="020B0604020202020204" pitchFamily="34" charset="0"/>
                <a:cs typeface="Times New Roman" panose="02020603050405020304" pitchFamily="18" charset="0"/>
              </a:rPr>
              <a:t>«آدم همیشه باید در میان جمع باشد و اگر از این بابت احساس خوبی نداشت، نباید اجازه دهد دیگران متوجه شوند.»</a:t>
            </a:r>
            <a:endParaRPr lang="en-US" altLang="de-DE" dirty="0">
              <a:latin typeface="Arial" panose="020B0604020202020204" pitchFamily="34" charset="0"/>
              <a:cs typeface="Times New Roman" panose="02020603050405020304" pitchFamily="18" charset="0"/>
            </a:endParaRPr>
          </a:p>
          <a:p>
            <a:pPr marL="720000" lvl="3" indent="-360000" algn="just" rtl="1" eaLnBrk="1" hangingPunct="1">
              <a:spcBef>
                <a:spcPts val="1200"/>
              </a:spcBef>
              <a:spcAft>
                <a:spcPts val="0"/>
              </a:spcAft>
              <a:buClr>
                <a:srgbClr val="8CADAE"/>
              </a:buClr>
              <a:buSzPct val="85000"/>
              <a:buFont typeface="Arial" panose="020B0604020202020204" pitchFamily="34" charset="0"/>
              <a:buChar char="o"/>
              <a:tabLst>
                <a:tab pos="84138" algn="l"/>
              </a:tabLst>
              <a:defRPr/>
            </a:pPr>
            <a:r>
              <a:rPr lang="fa-IR" altLang="de-DE" dirty="0">
                <a:latin typeface="Arial" panose="020B0604020202020204" pitchFamily="34" charset="0"/>
                <a:cs typeface="Times New Roman" panose="02020603050405020304" pitchFamily="18" charset="0"/>
              </a:rPr>
              <a:t>«تو همیشه باید تکالیفت را به بهترین وجه انجام دهی.» </a:t>
            </a:r>
            <a:endParaRPr lang="en-US" altLang="de-DE" dirty="0">
              <a:latin typeface="Arial" panose="020B0604020202020204" pitchFamily="34" charset="0"/>
              <a:cs typeface="Times New Roman" panose="02020603050405020304" pitchFamily="18" charset="0"/>
            </a:endParaRPr>
          </a:p>
          <a:p>
            <a:pPr marL="609600" indent="-609600" algn="r" rtl="1">
              <a:buClr>
                <a:srgbClr val="8CADAE"/>
              </a:buClr>
              <a:buFont typeface="Courier New" panose="02070309020205020404" pitchFamily="49" charset="0"/>
              <a:buChar char="o"/>
              <a:tabLst>
                <a:tab pos="84138" algn="l"/>
              </a:tabLst>
            </a:pPr>
            <a:endParaRPr lang="en-US" altLang="de-DE" sz="2400" dirty="0" smtClean="0"/>
          </a:p>
          <a:p>
            <a:pPr marL="609600" indent="-609600" algn="r" rtl="1">
              <a:lnSpc>
                <a:spcPct val="80000"/>
              </a:lnSpc>
              <a:buClr>
                <a:srgbClr val="8CADAE"/>
              </a:buClr>
              <a:buFontTx/>
              <a:buNone/>
              <a:tabLst>
                <a:tab pos="84138" algn="l"/>
              </a:tabLst>
            </a:pPr>
            <a:endParaRPr lang="en-US" altLang="de-DE" sz="2400" dirty="0" smtClean="0"/>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556249028"/>
              </p:ext>
            </p:extLst>
          </p:nvPr>
        </p:nvGraphicFramePr>
        <p:xfrm>
          <a:off x="0" y="1725613"/>
          <a:ext cx="9144001" cy="4374646"/>
        </p:xfrm>
        <a:graphic>
          <a:graphicData uri="http://schemas.openxmlformats.org/drawingml/2006/table">
            <a:tbl>
              <a:tblPr/>
              <a:tblGrid>
                <a:gridCol w="5868144"/>
                <a:gridCol w="3275857"/>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افسرده </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مثبت/سازنده</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b="1" kern="1200" dirty="0" smtClean="0">
                          <a:solidFill>
                            <a:schemeClr val="tx1"/>
                          </a:solidFill>
                          <a:effectLst/>
                          <a:latin typeface="+mn-lt"/>
                          <a:ea typeface="+mn-ea"/>
                          <a:cs typeface="+mn-cs"/>
                        </a:rPr>
                        <a:t>«من دیگر جذابیتی برای او ندارم و او ارتباطش را با من قطع خواهد کرد.»</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b="1" kern="1200" dirty="0" smtClean="0">
                          <a:solidFill>
                            <a:schemeClr val="tx1"/>
                          </a:solidFill>
                          <a:effectLst/>
                          <a:latin typeface="+mn-lt"/>
                          <a:ea typeface="+mn-ea"/>
                          <a:cs typeface="+mn-cs"/>
                        </a:rPr>
                        <a:t>؟؟؟</a:t>
                      </a:r>
                      <a:endParaRPr lang="en-US" sz="1800" b="1" kern="1200" dirty="0" smtClean="0">
                        <a:solidFill>
                          <a:schemeClr val="tx1"/>
                        </a:solidFill>
                        <a:effectLst/>
                        <a:latin typeface="+mn-lt"/>
                        <a:ea typeface="+mn-ea"/>
                        <a:cs typeface="+mn-cs"/>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kern="1200" dirty="0" smtClean="0">
                          <a:solidFill>
                            <a:schemeClr val="tx1"/>
                          </a:solidFill>
                          <a:effectLst/>
                          <a:latin typeface="+mn-lt"/>
                          <a:ea typeface="+mn-ea"/>
                          <a:cs typeface="+mn-cs"/>
                        </a:rPr>
                        <a:t>دوستتان به مدل موهای جدید شما توجهی نشان نمی دهد.</a:t>
                      </a:r>
                      <a:endParaRPr kumimoji="0" lang="de-DE"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rPr>
                        <a:t>«موتور ماشین خراب است و برای تعمیر آن جیبم خالی خواهد شد.»</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kern="1200" dirty="0" smtClean="0">
                          <a:solidFill>
                            <a:schemeClr val="tx1"/>
                          </a:solidFill>
                          <a:effectLst/>
                          <a:latin typeface="+mn-lt"/>
                          <a:ea typeface="+mn-ea"/>
                          <a:cs typeface="+mn-cs"/>
                        </a:rPr>
                        <a:t>ماشین جدید شما هنگام رانندگی صدای مسخره ای ایجاد می کند.</a:t>
                      </a: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481" name="Textfeld 1"/>
          <p:cNvSpPr txBox="1">
            <a:spLocks noChangeArrowheads="1"/>
          </p:cNvSpPr>
          <p:nvPr/>
        </p:nvSpPr>
        <p:spPr bwMode="auto">
          <a:xfrm>
            <a:off x="0" y="980728"/>
            <a:ext cx="9144000" cy="584775"/>
          </a:xfrm>
          <a:prstGeom prst="rect">
            <a:avLst/>
          </a:prstGeom>
          <a:noFill/>
          <a:ln>
            <a:noFill/>
          </a:ln>
          <a:extLst/>
        </p:spPr>
        <p:txBody>
          <a:bodyPr wrap="square">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defRPr/>
            </a:pPr>
            <a:r>
              <a:rPr lang="fa-IR" altLang="de-DE" sz="1600" dirty="0" smtClean="0">
                <a:latin typeface="+mn-lt"/>
              </a:rPr>
              <a:t>افراد مبتلا به افسردگی اغلب اینطور تصور می کنند که تمام موقعیت های زندگی روزمره در نهایت به اتفاق بدی ختم می شود و کوچکترین اتفاقات منفی به فاجعه منجر می شوند.</a:t>
            </a:r>
          </a:p>
        </p:txBody>
      </p:sp>
      <p:sp>
        <p:nvSpPr>
          <p:cNvPr id="62483"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تفکر فاجعه آمیز</a:t>
            </a:r>
            <a:endParaRPr lang="en-US" altLang="de-DE" sz="2000" b="0" dirty="0" smtClean="0">
              <a:solidFill>
                <a:srgbClr val="D16349"/>
              </a:solidFill>
              <a:latin typeface="Verdana" panose="020B0604030504040204" pitchFamily="34" charset="0"/>
            </a:endParaRPr>
          </a:p>
          <a:p>
            <a:pPr algn="ctr" rtl="1"/>
            <a:r>
              <a:rPr lang="fa-IR" sz="2000" b="0" dirty="0">
                <a:solidFill>
                  <a:schemeClr val="accent1"/>
                </a:solidFill>
              </a:rPr>
              <a:t>یک ارزیابی واقعی </a:t>
            </a:r>
            <a:r>
              <a:rPr lang="fa-IR" sz="2000" b="0" dirty="0" smtClean="0">
                <a:solidFill>
                  <a:schemeClr val="accent1"/>
                </a:solidFill>
              </a:rPr>
              <a:t>تر/مفید </a:t>
            </a:r>
            <a:r>
              <a:rPr lang="fa-IR" sz="2000" b="0" dirty="0">
                <a:solidFill>
                  <a:schemeClr val="accent1"/>
                </a:solidFill>
              </a:rPr>
              <a:t>چه خواهد بود؟</a:t>
            </a:r>
            <a:endParaRPr lang="en-US" sz="2000" b="0" dirty="0">
              <a:solidFill>
                <a:schemeClr val="accent1"/>
              </a:solidFill>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9.25</a:t>
            </a:r>
            <a:endParaRPr lang="en-US" altLang="de-DE" sz="1200" kern="0" dirty="0">
              <a:solidFill>
                <a:srgbClr val="646B86"/>
              </a:solidFill>
              <a:latin typeface="Verdana"/>
            </a:endParaRPr>
          </a:p>
        </p:txBody>
      </p:sp>
      <p:sp>
        <p:nvSpPr>
          <p:cNvPr id="12"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fa-IR" altLang="de-DE" sz="2000" b="0" dirty="0">
                <a:solidFill>
                  <a:srgbClr val="D16349"/>
                </a:solidFill>
                <a:latin typeface="Verdana" panose="020B0604030504040204" pitchFamily="34" charset="0"/>
              </a:rPr>
              <a:t>تفکر فاجعه آمیز</a:t>
            </a:r>
            <a:endParaRPr lang="en-US" altLang="de-DE" sz="2000" b="0" dirty="0">
              <a:solidFill>
                <a:srgbClr val="D16349"/>
              </a:solidFill>
              <a:latin typeface="Verdana" panose="020B0604030504040204" pitchFamily="34" charset="0"/>
            </a:endParaRPr>
          </a:p>
          <a:p>
            <a:pPr algn="ctr" rtl="1"/>
            <a:r>
              <a:rPr lang="fa-IR" sz="2000" b="0" dirty="0">
                <a:solidFill>
                  <a:schemeClr val="accent1"/>
                </a:solidFill>
              </a:rPr>
              <a:t>یک ارزیابی واقعی تر/مفید چه خواهد بود؟</a:t>
            </a:r>
            <a:endParaRPr lang="en-US" sz="2000" b="0" dirty="0">
              <a:solidFill>
                <a:schemeClr val="accent1"/>
              </a:solidFill>
            </a:endParaRPr>
          </a:p>
        </p:txBody>
      </p:sp>
      <p:sp>
        <p:nvSpPr>
          <p:cNvPr id="13" name="Textfeld 1"/>
          <p:cNvSpPr txBox="1">
            <a:spLocks noChangeArrowheads="1"/>
          </p:cNvSpPr>
          <p:nvPr/>
        </p:nvSpPr>
        <p:spPr bwMode="auto">
          <a:xfrm>
            <a:off x="0" y="980728"/>
            <a:ext cx="9144000" cy="584775"/>
          </a:xfrm>
          <a:prstGeom prst="rect">
            <a:avLst/>
          </a:prstGeom>
          <a:noFill/>
          <a:ln>
            <a:noFill/>
          </a:ln>
          <a:extLst/>
        </p:spPr>
        <p:txBody>
          <a:bodyPr wrap="square">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just" rtl="1">
              <a:defRPr/>
            </a:pPr>
            <a:r>
              <a:rPr lang="fa-IR" altLang="de-DE" sz="1600" dirty="0"/>
              <a:t>افراد مبتلا به افسردگی اغلب اینطور تصور می کنند که تمام موقعیت های زندگی روزمره در نهایت به اتفاق بدی ختم می شود و کوچکترین اتفاقات منفی به فاجعه منجر می شوند.</a:t>
            </a:r>
          </a:p>
        </p:txBody>
      </p:sp>
      <p:graphicFrame>
        <p:nvGraphicFramePr>
          <p:cNvPr id="11" name="Group 49"/>
          <p:cNvGraphicFramePr>
            <a:graphicFrameLocks noGrp="1"/>
          </p:cNvGraphicFramePr>
          <p:nvPr>
            <p:extLst>
              <p:ext uri="{D42A27DB-BD31-4B8C-83A1-F6EECF244321}">
                <p14:modId xmlns:p14="http://schemas.microsoft.com/office/powerpoint/2010/main" val="2332745128"/>
              </p:ext>
            </p:extLst>
          </p:nvPr>
        </p:nvGraphicFramePr>
        <p:xfrm>
          <a:off x="0" y="1725613"/>
          <a:ext cx="9144001" cy="4374646"/>
        </p:xfrm>
        <a:graphic>
          <a:graphicData uri="http://schemas.openxmlformats.org/drawingml/2006/table">
            <a:tbl>
              <a:tblPr/>
              <a:tblGrid>
                <a:gridCol w="5868144"/>
                <a:gridCol w="3275857"/>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افسرده </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مثبت/سازنده</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b="1" kern="1200" dirty="0" smtClean="0">
                          <a:solidFill>
                            <a:schemeClr val="tx1"/>
                          </a:solidFill>
                          <a:effectLst/>
                          <a:latin typeface="+mn-lt"/>
                          <a:ea typeface="+mn-ea"/>
                          <a:cs typeface="+mn-cs"/>
                        </a:rPr>
                        <a:t>«من دیگر جذابیتی برای او ندارم و او ارتباطش را با من قطع خواهد کرد.»</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noProof="0" dirty="0" smtClean="0">
                          <a:ln>
                            <a:noFill/>
                          </a:ln>
                          <a:solidFill>
                            <a:schemeClr val="tx1"/>
                          </a:solidFill>
                          <a:effectLst/>
                          <a:latin typeface="Verdana" panose="020B0604030504040204" pitchFamily="34" charset="0"/>
                        </a:rPr>
                        <a:t>«شاید دوستم غرق فکر بود. قبلا هم او به چنین تغییراتی هیچ توجهی نشان نمی داد، این معنای خاصی ندارد.»</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kern="1200" dirty="0" smtClean="0">
                          <a:solidFill>
                            <a:schemeClr val="tx1"/>
                          </a:solidFill>
                          <a:effectLst/>
                          <a:latin typeface="+mn-lt"/>
                          <a:ea typeface="+mn-ea"/>
                          <a:cs typeface="+mn-cs"/>
                        </a:rPr>
                        <a:t>دوستتان به مدل موهای جدید شما توجهی نشان نمی دهد.</a:t>
                      </a:r>
                      <a:endParaRPr kumimoji="0" lang="de-DE"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dirty="0" smtClean="0">
                          <a:ln>
                            <a:noFill/>
                          </a:ln>
                          <a:solidFill>
                            <a:schemeClr val="tx1"/>
                          </a:solidFill>
                          <a:effectLst/>
                          <a:latin typeface="Verdana" panose="020B0604030504040204" pitchFamily="34" charset="0"/>
                        </a:rPr>
                        <a:t>«موتور ماشین خراب است و برای تعمیر آن جیبم خالی خواهد شد.»</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0" i="0" u="none" strike="noStrike" cap="none" normalizeH="0" baseline="0" dirty="0" smtClean="0">
                          <a:ln>
                            <a:noFill/>
                          </a:ln>
                          <a:solidFill>
                            <a:schemeClr val="tx1"/>
                          </a:solidFill>
                          <a:effectLst/>
                          <a:latin typeface="Verdana" panose="020B0604030504040204" pitchFamily="34" charset="0"/>
                        </a:rPr>
                        <a:t>«ارام باش! اگر دوباره چنین صداهایی ایجاد شد، ماشین را متوقف کن و با خدمات سیار اتومبیل تماس بگیر. سرویسکاری آن نباید خرج چندانی داشته باشد و علاوه بر این ماشین های نو باید گارانتی داشته باشند.»</a:t>
                      </a:r>
                      <a:endParaRPr kumimoji="0" lang="en-US" altLang="de-DE" sz="1800" b="0"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kern="1200" dirty="0" smtClean="0">
                          <a:solidFill>
                            <a:schemeClr val="tx1"/>
                          </a:solidFill>
                          <a:effectLst/>
                          <a:latin typeface="+mn-lt"/>
                          <a:ea typeface="+mn-ea"/>
                          <a:cs typeface="+mn-cs"/>
                        </a:rPr>
                        <a:t>ماشین جدید شما هنگام رانندگی صدای مسخره ای ایجاد می کند.</a:t>
                      </a: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4"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dirty="0" smtClean="0">
                  <a:latin typeface="Verdana" pitchFamily="34" charset="0"/>
                  <a:sym typeface="Wingdings" pitchFamily="2" charset="2"/>
                </a:rPr>
                <a:t>9</a:t>
              </a:r>
              <a:r>
                <a:rPr lang="de-DE" altLang="de-DE" sz="1200" b="0" dirty="0" smtClean="0">
                  <a:latin typeface="Verdana" pitchFamily="34" charset="0"/>
                </a:rPr>
                <a:t>.1b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extLst>
      <p:ext uri="{BB962C8B-B14F-4D97-AF65-F5344CB8AC3E}">
        <p14:creationId xmlns:p14="http://schemas.microsoft.com/office/powerpoint/2010/main" val="1111781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76" name="Rectangle 6"/>
          <p:cNvSpPr>
            <a:spLocks noGrp="1" noChangeArrowheads="1"/>
          </p:cNvSpPr>
          <p:nvPr>
            <p:ph type="title" idx="4294967295"/>
          </p:nvPr>
        </p:nvSpPr>
        <p:spPr>
          <a:xfrm>
            <a:off x="457200" y="125760"/>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9.26</a:t>
            </a:r>
            <a:endParaRPr lang="en-US" altLang="de-DE" sz="1200" kern="0" dirty="0">
              <a:solidFill>
                <a:srgbClr val="646B86"/>
              </a:solidFill>
              <a:latin typeface="Verdana"/>
            </a:endParaRPr>
          </a:p>
        </p:txBody>
      </p:sp>
      <p:sp>
        <p:nvSpPr>
          <p:cNvPr id="15" name="Textfeld 1"/>
          <p:cNvSpPr txBox="1">
            <a:spLocks noChangeArrowheads="1"/>
          </p:cNvSpPr>
          <p:nvPr/>
        </p:nvSpPr>
        <p:spPr bwMode="auto">
          <a:xfrm>
            <a:off x="58738" y="1026949"/>
            <a:ext cx="9036496" cy="646331"/>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a:defRPr/>
            </a:pPr>
            <a:r>
              <a:rPr lang="fa-IR" altLang="de-DE" b="0" dirty="0"/>
              <a:t>ویژگی خاص افراد افسرده این است که بازخوردهای مثبتی را که از سوی دیگران دریافت می کنند را رد کرده ولی در عوض به بازخوردهای منفی، توجه زیادی نشان می دهند.</a:t>
            </a:r>
          </a:p>
        </p:txBody>
      </p:sp>
      <p:graphicFrame>
        <p:nvGraphicFramePr>
          <p:cNvPr id="12" name="Group 49"/>
          <p:cNvGraphicFramePr>
            <a:graphicFrameLocks noGrp="1"/>
          </p:cNvGraphicFramePr>
          <p:nvPr>
            <p:extLst>
              <p:ext uri="{D42A27DB-BD31-4B8C-83A1-F6EECF244321}">
                <p14:modId xmlns:p14="http://schemas.microsoft.com/office/powerpoint/2010/main" val="3272274626"/>
              </p:ext>
            </p:extLst>
          </p:nvPr>
        </p:nvGraphicFramePr>
        <p:xfrm>
          <a:off x="0" y="1725613"/>
          <a:ext cx="9144001" cy="4374646"/>
        </p:xfrm>
        <a:graphic>
          <a:graphicData uri="http://schemas.openxmlformats.org/drawingml/2006/table">
            <a:tbl>
              <a:tblPr/>
              <a:tblGrid>
                <a:gridCol w="5868144"/>
                <a:gridCol w="3275857"/>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افسرده </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مثبت/سازنده</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b="1" kern="1200" dirty="0" smtClean="0">
                          <a:solidFill>
                            <a:schemeClr val="tx1"/>
                          </a:solidFill>
                          <a:effectLst/>
                          <a:latin typeface="Verdana" panose="020B0604030504040204" pitchFamily="34" charset="0"/>
                          <a:ea typeface="+mn-ea"/>
                          <a:cs typeface="+mn-cs"/>
                        </a:rPr>
                        <a:t>«او یک حقه باز است و فقط سعی می کند چاپلوسی کند» ؛ «خوب، هوا تاریک بود...»</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fa-IR" altLang="de-DE" sz="1800" b="1" i="0" u="none" strike="noStrike" kern="1200" cap="none" normalizeH="0" baseline="0" noProof="0" dirty="0" smtClean="0">
                          <a:ln>
                            <a:noFill/>
                          </a:ln>
                          <a:solidFill>
                            <a:schemeClr val="tx1"/>
                          </a:solidFill>
                          <a:effectLst/>
                          <a:latin typeface="Verdana" panose="020B0604030504040204" pitchFamily="34" charset="0"/>
                          <a:ea typeface="+mn-ea"/>
                          <a:cs typeface="+mn-cs"/>
                        </a:rPr>
                        <a:t>؟؟؟</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kern="1200" dirty="0" smtClean="0">
                          <a:solidFill>
                            <a:schemeClr val="tx1"/>
                          </a:solidFill>
                          <a:effectLst/>
                          <a:latin typeface="+mn-lt"/>
                          <a:ea typeface="+mn-ea"/>
                          <a:cs typeface="+mn-cs"/>
                        </a:rPr>
                        <a:t>یک نفر به شما می گوید</a:t>
                      </a:r>
                      <a:r>
                        <a:rPr lang="fa-IR" sz="1800" kern="1200" baseline="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ظاهر خوبی دارید</a:t>
                      </a:r>
                      <a:r>
                        <a:rPr lang="en-US" sz="1800" kern="1200" dirty="0" smtClean="0">
                          <a:solidFill>
                            <a:schemeClr val="tx1"/>
                          </a:solidFill>
                          <a:effectLst/>
                          <a:latin typeface="+mn-lt"/>
                          <a:ea typeface="+mn-ea"/>
                          <a:cs typeface="+mn-cs"/>
                        </a:rPr>
                        <a:t>!</a:t>
                      </a:r>
                      <a:endParaRPr kumimoji="0" lang="de-DE"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b="1" kern="1200" dirty="0" smtClean="0">
                          <a:solidFill>
                            <a:schemeClr val="tx1"/>
                          </a:solidFill>
                          <a:effectLst/>
                          <a:latin typeface="Verdana" panose="020B0604030504040204" pitchFamily="34" charset="0"/>
                          <a:ea typeface="+mn-ea"/>
                          <a:cs typeface="+mn-cs"/>
                        </a:rPr>
                        <a:t>«من زشتم ...»</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kern="1200" cap="none" normalizeH="0" baseline="0" dirty="0" smtClean="0">
                          <a:ln>
                            <a:noFill/>
                          </a:ln>
                          <a:solidFill>
                            <a:schemeClr val="tx1"/>
                          </a:solidFill>
                          <a:effectLst/>
                          <a:latin typeface="Verdana" panose="020B0604030504040204" pitchFamily="34" charset="0"/>
                          <a:ea typeface="+mn-ea"/>
                          <a:cs typeface="+mn-cs"/>
                        </a:rPr>
                        <a:t>؟؟؟</a:t>
                      </a: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kern="1200" dirty="0" smtClean="0">
                          <a:solidFill>
                            <a:schemeClr val="tx1"/>
                          </a:solidFill>
                          <a:effectLst/>
                          <a:latin typeface="+mn-lt"/>
                          <a:ea typeface="+mn-ea"/>
                          <a:cs typeface="+mn-cs"/>
                        </a:rPr>
                        <a:t>یک نفر به شما می گوید</a:t>
                      </a:r>
                      <a:r>
                        <a:rPr lang="fa-IR" sz="1800" kern="1200" baseline="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ظاهر بدی دارید</a:t>
                      </a:r>
                      <a:r>
                        <a:rPr lang="en-US" sz="1800" kern="1200" dirty="0" smtClean="0">
                          <a:solidFill>
                            <a:schemeClr val="tx1"/>
                          </a:solidFill>
                          <a:effectLst/>
                          <a:latin typeface="+mn-lt"/>
                          <a:ea typeface="+mn-ea"/>
                          <a:cs typeface="+mn-cs"/>
                        </a:rPr>
                        <a:t>!</a:t>
                      </a:r>
                      <a:endParaRPr kumimoji="0" lang="de-DE" altLang="de-DE" sz="1800" b="1" i="0" u="none" strike="noStrike" cap="none" normalizeH="0" baseline="0" dirty="0" smtClean="0">
                        <a:ln>
                          <a:noFill/>
                        </a:ln>
                        <a:solidFill>
                          <a:schemeClr val="tx1"/>
                        </a:solidFill>
                        <a:effectLst/>
                        <a:latin typeface="Verdana" panose="020B0604030504040204" pitchFamily="34" charset="0"/>
                      </a:endParaRP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a:solidFill>
                  <a:srgbClr val="D16349"/>
                </a:solidFill>
                <a:latin typeface="Verdana" panose="020B0604030504040204" pitchFamily="34" charset="0"/>
              </a:rPr>
              <a:t>نفی بازخوردهای مثبت و پذیرش بی چون و چرای بازخوردهای منفی!</a:t>
            </a:r>
          </a:p>
          <a:p>
            <a:pPr algn="ctr" rtl="1"/>
            <a:r>
              <a:rPr lang="fa-IR" sz="2000" b="0" dirty="0" smtClean="0">
                <a:solidFill>
                  <a:schemeClr val="accent1"/>
                </a:solidFill>
              </a:rPr>
              <a:t>یک </a:t>
            </a:r>
            <a:r>
              <a:rPr lang="fa-IR" sz="2000" b="0" dirty="0">
                <a:solidFill>
                  <a:schemeClr val="accent1"/>
                </a:solidFill>
              </a:rPr>
              <a:t>ارزیابی واقعی تر/مفید چه خواهد بود؟</a:t>
            </a:r>
            <a:endParaRPr lang="en-US" sz="2000" b="0" dirty="0">
              <a:solidFill>
                <a:schemeClr val="accent1"/>
              </a:solidFill>
            </a:endParaRPr>
          </a:p>
        </p:txBody>
      </p:sp>
    </p:spTree>
    <p:extLst>
      <p:ext uri="{BB962C8B-B14F-4D97-AF65-F5344CB8AC3E}">
        <p14:creationId xmlns:p14="http://schemas.microsoft.com/office/powerpoint/2010/main" val="6674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76" name="Rectangle 6"/>
          <p:cNvSpPr>
            <a:spLocks noGrp="1" noChangeArrowheads="1"/>
          </p:cNvSpPr>
          <p:nvPr>
            <p:ph type="title" idx="4294967295"/>
          </p:nvPr>
        </p:nvSpPr>
        <p:spPr>
          <a:xfrm>
            <a:off x="457200" y="125760"/>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9.27</a:t>
            </a:r>
            <a:endParaRPr lang="en-US" altLang="de-DE" sz="1200" kern="0" dirty="0">
              <a:solidFill>
                <a:srgbClr val="646B86"/>
              </a:solidFill>
              <a:latin typeface="Verdana"/>
            </a:endParaRPr>
          </a:p>
        </p:txBody>
      </p:sp>
      <p:sp>
        <p:nvSpPr>
          <p:cNvPr id="15" name="Textfeld 1"/>
          <p:cNvSpPr txBox="1">
            <a:spLocks noChangeArrowheads="1"/>
          </p:cNvSpPr>
          <p:nvPr/>
        </p:nvSpPr>
        <p:spPr bwMode="auto">
          <a:xfrm>
            <a:off x="58738" y="1026949"/>
            <a:ext cx="9036496" cy="646331"/>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a:defRPr/>
            </a:pPr>
            <a:r>
              <a:rPr lang="fa-IR" altLang="de-DE" b="0" dirty="0"/>
              <a:t>ویژگی خاص افراد افسرده این است که بازخوردهای مثبتی را که از سوی دیگران دریافت می کنند را رد کرده ولی در عوض به بازخوردهای منفی، توجه زیادی نشان می دهند.</a:t>
            </a:r>
          </a:p>
        </p:txBody>
      </p:sp>
      <p:graphicFrame>
        <p:nvGraphicFramePr>
          <p:cNvPr id="12" name="Group 49"/>
          <p:cNvGraphicFramePr>
            <a:graphicFrameLocks noGrp="1"/>
          </p:cNvGraphicFramePr>
          <p:nvPr>
            <p:extLst>
              <p:ext uri="{D42A27DB-BD31-4B8C-83A1-F6EECF244321}">
                <p14:modId xmlns:p14="http://schemas.microsoft.com/office/powerpoint/2010/main" val="3299245180"/>
              </p:ext>
            </p:extLst>
          </p:nvPr>
        </p:nvGraphicFramePr>
        <p:xfrm>
          <a:off x="0" y="1725613"/>
          <a:ext cx="9144001" cy="4374646"/>
        </p:xfrm>
        <a:graphic>
          <a:graphicData uri="http://schemas.openxmlformats.org/drawingml/2006/table">
            <a:tbl>
              <a:tblPr/>
              <a:tblGrid>
                <a:gridCol w="5868144"/>
                <a:gridCol w="3275857"/>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افسرده </a:t>
                      </a: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ارزیابی مثبت/سازنده</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Verdana" panose="020B0604030504040204" pitchFamily="34" charset="0"/>
                        </a:rPr>
                        <a:t>رویداد</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b="1" kern="1200" dirty="0" smtClean="0">
                          <a:solidFill>
                            <a:schemeClr val="tx1"/>
                          </a:solidFill>
                          <a:effectLst/>
                          <a:latin typeface="+mn-lt"/>
                          <a:ea typeface="+mn-ea"/>
                          <a:cs typeface="+mn-cs"/>
                        </a:rPr>
                        <a:t>«او یک حقه باز است و فقط سعی می کند چاپلوسی کند» ؛ «خوب، هوا تاریک بود...»</a:t>
                      </a:r>
                    </a:p>
                    <a:p>
                      <a:pPr algn="just" rtl="1"/>
                      <a:r>
                        <a:rPr lang="fa-IR" sz="1800" kern="1200" dirty="0" smtClean="0">
                          <a:solidFill>
                            <a:schemeClr val="tx1"/>
                          </a:solidFill>
                          <a:effectLst/>
                          <a:latin typeface="+mn-lt"/>
                          <a:ea typeface="+mn-ea"/>
                          <a:cs typeface="+mn-cs"/>
                        </a:rPr>
                        <a:t>«چه قدر خوب که از نظر دیگران خوب به نظر می رسم!»</a:t>
                      </a:r>
                      <a:endParaRPr lang="en-US" sz="1800" kern="1200" dirty="0" smtClean="0">
                        <a:solidFill>
                          <a:schemeClr val="tx1"/>
                        </a:solidFill>
                        <a:effectLst/>
                        <a:latin typeface="+mn-lt"/>
                        <a:ea typeface="+mn-ea"/>
                        <a:cs typeface="+mn-cs"/>
                      </a:endParaRPr>
                    </a:p>
                    <a:p>
                      <a:pPr algn="just" rtl="1"/>
                      <a:r>
                        <a:rPr lang="fa-IR" sz="1800" kern="1200" dirty="0" smtClean="0">
                          <a:solidFill>
                            <a:schemeClr val="tx1"/>
                          </a:solidFill>
                          <a:effectLst/>
                          <a:latin typeface="+mn-lt"/>
                          <a:ea typeface="+mn-ea"/>
                          <a:cs typeface="+mn-cs"/>
                        </a:rPr>
                        <a:t>«چه تعریف خوبی!»</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kern="1200" dirty="0" smtClean="0">
                          <a:solidFill>
                            <a:schemeClr val="tx1"/>
                          </a:solidFill>
                          <a:effectLst/>
                          <a:latin typeface="+mn-lt"/>
                          <a:ea typeface="+mn-ea"/>
                          <a:cs typeface="+mn-cs"/>
                        </a:rPr>
                        <a:t>یک نفر به شما می گوید</a:t>
                      </a:r>
                      <a:r>
                        <a:rPr lang="fa-IR" sz="1800" kern="1200" baseline="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ظاهر خوبی دارید</a:t>
                      </a:r>
                      <a:r>
                        <a:rPr lang="en-US" sz="1800" kern="1200" dirty="0" smtClean="0">
                          <a:solidFill>
                            <a:schemeClr val="tx1"/>
                          </a:solidFill>
                          <a:effectLst/>
                          <a:latin typeface="+mn-lt"/>
                          <a:ea typeface="+mn-ea"/>
                          <a:cs typeface="+mn-cs"/>
                        </a:rPr>
                        <a:t>!</a:t>
                      </a:r>
                      <a:endParaRPr kumimoji="0" lang="de-DE"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lang="fa-IR" sz="1800" b="1" kern="1200" dirty="0" smtClean="0">
                          <a:solidFill>
                            <a:schemeClr val="tx1"/>
                          </a:solidFill>
                          <a:effectLst/>
                          <a:latin typeface="+mn-lt"/>
                          <a:ea typeface="+mn-ea"/>
                          <a:cs typeface="+mn-cs"/>
                        </a:rPr>
                        <a:t>«من زشتم ...»</a:t>
                      </a:r>
                    </a:p>
                    <a:p>
                      <a:pPr algn="just" rtl="1"/>
                      <a:r>
                        <a:rPr lang="fa-IR" sz="1800" kern="1200" dirty="0" smtClean="0">
                          <a:solidFill>
                            <a:schemeClr val="tx1"/>
                          </a:solidFill>
                          <a:effectLst/>
                          <a:latin typeface="+mn-lt"/>
                          <a:ea typeface="+mn-ea"/>
                          <a:cs typeface="+mn-cs"/>
                        </a:rPr>
                        <a:t>«من خسته به نظر می رسم چون خوب نخوابیده بودم.»</a:t>
                      </a:r>
                      <a:endParaRPr lang="en-US" sz="1800" kern="1200" dirty="0" smtClean="0">
                        <a:solidFill>
                          <a:schemeClr val="tx1"/>
                        </a:solidFill>
                        <a:effectLst/>
                        <a:latin typeface="+mn-lt"/>
                        <a:ea typeface="+mn-ea"/>
                        <a:cs typeface="+mn-cs"/>
                      </a:endParaRPr>
                    </a:p>
                    <a:p>
                      <a:pPr algn="just" rtl="1"/>
                      <a:r>
                        <a:rPr lang="fa-IR" sz="1800" kern="1200" dirty="0" smtClean="0">
                          <a:solidFill>
                            <a:schemeClr val="tx1"/>
                          </a:solidFill>
                          <a:effectLst/>
                          <a:latin typeface="+mn-lt"/>
                          <a:ea typeface="+mn-ea"/>
                          <a:cs typeface="+mn-cs"/>
                        </a:rPr>
                        <a:t>«شاید دیگران</a:t>
                      </a:r>
                      <a:r>
                        <a:rPr lang="fa-IR" sz="1800" kern="1200" baseline="0" dirty="0" smtClean="0">
                          <a:solidFill>
                            <a:schemeClr val="tx1"/>
                          </a:solidFill>
                          <a:effectLst/>
                          <a:latin typeface="+mn-lt"/>
                          <a:ea typeface="+mn-ea"/>
                          <a:cs typeface="+mn-cs"/>
                        </a:rPr>
                        <a:t> فقط </a:t>
                      </a:r>
                      <a:r>
                        <a:rPr lang="fa-IR" sz="1800" kern="1200" dirty="0" smtClean="0">
                          <a:solidFill>
                            <a:schemeClr val="tx1"/>
                          </a:solidFill>
                          <a:effectLst/>
                          <a:latin typeface="+mn-lt"/>
                          <a:ea typeface="+mn-ea"/>
                          <a:cs typeface="+mn-cs"/>
                        </a:rPr>
                        <a:t>نگرانم باشند؛ من نباید بیش از</a:t>
                      </a:r>
                      <a:r>
                        <a:rPr lang="ar-SA" sz="1800" kern="1200" dirty="0" smtClean="0">
                          <a:solidFill>
                            <a:schemeClr val="tx1"/>
                          </a:solidFill>
                          <a:effectLst/>
                          <a:latin typeface="+mn-lt"/>
                          <a:ea typeface="+mn-ea"/>
                          <a:cs typeface="+mn-cs"/>
                        </a:rPr>
                        <a:t> اندازه </a:t>
                      </a:r>
                      <a:r>
                        <a:rPr lang="fa-IR" sz="1800" kern="1200" dirty="0" smtClean="0">
                          <a:solidFill>
                            <a:schemeClr val="tx1"/>
                          </a:solidFill>
                          <a:effectLst/>
                          <a:latin typeface="+mn-lt"/>
                          <a:ea typeface="+mn-ea"/>
                          <a:cs typeface="+mn-cs"/>
                        </a:rPr>
                        <a:t>جزییات این نظر را بررسی کنم.»</a:t>
                      </a:r>
                      <a:endParaRPr kumimoji="0" lang="en-US" altLang="de-DE" sz="1800" b="0"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lang="fa-IR" sz="1800" kern="1200" dirty="0" smtClean="0">
                          <a:solidFill>
                            <a:schemeClr val="tx1"/>
                          </a:solidFill>
                          <a:effectLst/>
                          <a:latin typeface="+mn-lt"/>
                          <a:ea typeface="+mn-ea"/>
                          <a:cs typeface="+mn-cs"/>
                        </a:rPr>
                        <a:t>یک نفر به شما می گوید</a:t>
                      </a:r>
                      <a:r>
                        <a:rPr lang="fa-IR" sz="1800" kern="1200" baseline="0" dirty="0" smtClean="0">
                          <a:solidFill>
                            <a:schemeClr val="tx1"/>
                          </a:solidFill>
                          <a:effectLst/>
                          <a:latin typeface="+mn-lt"/>
                          <a:ea typeface="+mn-ea"/>
                          <a:cs typeface="+mn-cs"/>
                        </a:rPr>
                        <a:t> </a:t>
                      </a:r>
                      <a:r>
                        <a:rPr lang="fa-IR" sz="1800" kern="1200" dirty="0" smtClean="0">
                          <a:solidFill>
                            <a:schemeClr val="tx1"/>
                          </a:solidFill>
                          <a:effectLst/>
                          <a:latin typeface="+mn-lt"/>
                          <a:ea typeface="+mn-ea"/>
                          <a:cs typeface="+mn-cs"/>
                        </a:rPr>
                        <a:t>ظاهر بدی دارید</a:t>
                      </a:r>
                      <a:r>
                        <a:rPr lang="en-US" sz="1800" kern="1200" dirty="0" smtClean="0">
                          <a:solidFill>
                            <a:schemeClr val="tx1"/>
                          </a:solidFill>
                          <a:effectLst/>
                          <a:latin typeface="+mn-lt"/>
                          <a:ea typeface="+mn-ea"/>
                          <a:cs typeface="+mn-cs"/>
                        </a:rPr>
                        <a:t>!</a:t>
                      </a:r>
                      <a:endParaRPr kumimoji="0" lang="de-DE" altLang="de-DE" sz="1800" b="1" i="0" u="none" strike="noStrike" cap="none" normalizeH="0" baseline="0" dirty="0" smtClean="0">
                        <a:ln>
                          <a:noFill/>
                        </a:ln>
                        <a:solidFill>
                          <a:schemeClr val="tx1"/>
                        </a:solidFill>
                        <a:effectLst/>
                        <a:latin typeface="Verdana" panose="020B0604030504040204" pitchFamily="34" charset="0"/>
                      </a:endParaRPr>
                    </a:p>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a:solidFill>
                  <a:srgbClr val="D16349"/>
                </a:solidFill>
                <a:latin typeface="Verdana" panose="020B0604030504040204" pitchFamily="34" charset="0"/>
              </a:rPr>
              <a:t>نفی بازخوردهای مثبت و پذیرش بی چون و چرای بازخوردهای منفی!</a:t>
            </a:r>
          </a:p>
          <a:p>
            <a:pPr algn="ctr" rtl="1"/>
            <a:r>
              <a:rPr lang="fa-IR" sz="2000" b="0" dirty="0" smtClean="0">
                <a:solidFill>
                  <a:schemeClr val="accent1"/>
                </a:solidFill>
              </a:rPr>
              <a:t>یک </a:t>
            </a:r>
            <a:r>
              <a:rPr lang="fa-IR" sz="2000" b="0" dirty="0">
                <a:solidFill>
                  <a:schemeClr val="accent1"/>
                </a:solidFill>
              </a:rPr>
              <a:t>ارزیابی واقعی تر/مفید چه خواهد بود؟</a:t>
            </a:r>
            <a:endParaRPr lang="en-US" sz="2000" b="0" dirty="0">
              <a:solidFill>
                <a:schemeClr val="accent1"/>
              </a:solidFill>
            </a:endParaRPr>
          </a:p>
        </p:txBody>
      </p:sp>
      <p:grpSp>
        <p:nvGrpSpPr>
          <p:cNvPr id="16" name="Group 68"/>
          <p:cNvGrpSpPr>
            <a:grpSpLocks/>
          </p:cNvGrpSpPr>
          <p:nvPr/>
        </p:nvGrpSpPr>
        <p:grpSpPr bwMode="auto">
          <a:xfrm>
            <a:off x="0" y="6165857"/>
            <a:ext cx="2339975" cy="474663"/>
            <a:chOff x="0" y="3957"/>
            <a:chExt cx="1474" cy="299"/>
          </a:xfrm>
        </p:grpSpPr>
        <p:sp>
          <p:nvSpPr>
            <p:cNvPr id="1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dirty="0" smtClean="0">
                  <a:latin typeface="Verdana" pitchFamily="34" charset="0"/>
                  <a:sym typeface="Wingdings" pitchFamily="2" charset="2"/>
                </a:rPr>
                <a:t>9</a:t>
              </a:r>
              <a:r>
                <a:rPr lang="de-DE" altLang="de-DE" sz="1200" b="0" dirty="0" smtClean="0">
                  <a:latin typeface="Verdana" pitchFamily="34" charset="0"/>
                </a:rPr>
                <a:t>.1b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extLst>
      <p:ext uri="{BB962C8B-B14F-4D97-AF65-F5344CB8AC3E}">
        <p14:creationId xmlns:p14="http://schemas.microsoft.com/office/powerpoint/2010/main" val="1305767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468313" y="1627188"/>
            <a:ext cx="5943600" cy="4525962"/>
          </a:xfrm>
        </p:spPr>
        <p:txBody>
          <a:bodyPr/>
          <a:lstStyle/>
          <a:p>
            <a:pPr marL="0" indent="0" algn="just" rtl="1">
              <a:defRPr/>
            </a:pPr>
            <a:r>
              <a:rPr lang="fa-IR" dirty="0" smtClean="0"/>
              <a:t>درباره انتقاد با دقت فکر کنید و سایر دیدگاه ها را نیز در نظر بگیرید.</a:t>
            </a:r>
          </a:p>
          <a:p>
            <a:pPr marL="0" indent="0" algn="just" rtl="1">
              <a:defRPr/>
            </a:pPr>
            <a:endParaRPr lang="fa-IR" dirty="0"/>
          </a:p>
          <a:p>
            <a:pPr marL="342000" indent="-342000" algn="just" rtl="1">
              <a:defRPr/>
            </a:pPr>
            <a:r>
              <a:rPr lang="fa-IR" dirty="0"/>
              <a:t>بیش از اندازه </a:t>
            </a:r>
            <a:r>
              <a:rPr lang="fa-IR" dirty="0" smtClean="0"/>
              <a:t>تعمیم ندهید:</a:t>
            </a:r>
            <a:endParaRPr lang="en-US" dirty="0" smtClean="0"/>
          </a:p>
          <a:p>
            <a:pPr marL="342000" indent="-342000" algn="just" rtl="1">
              <a:defRPr/>
            </a:pPr>
            <a:r>
              <a:rPr lang="fa-IR" dirty="0" smtClean="0"/>
              <a:t>«این موضوع راجع به یکی از رفتارهای من بود-نه راجع به کل شخصیت من!»</a:t>
            </a:r>
            <a:r>
              <a:rPr lang="en-US" dirty="0" smtClean="0"/>
              <a:t> </a:t>
            </a:r>
          </a:p>
          <a:p>
            <a:pPr marL="342000" indent="-342000" algn="just" rtl="1">
              <a:defRPr/>
            </a:pPr>
            <a:endParaRPr lang="fa-IR" dirty="0" smtClean="0"/>
          </a:p>
          <a:p>
            <a:pPr marL="342000" indent="-342000" algn="just" rtl="1">
              <a:defRPr/>
            </a:pPr>
            <a:r>
              <a:rPr lang="fa-IR" dirty="0" smtClean="0"/>
              <a:t>از انتقاد به طور مثبت استفاده کنید:</a:t>
            </a:r>
            <a:endParaRPr lang="en-US" dirty="0" smtClean="0"/>
          </a:p>
          <a:p>
            <a:pPr marL="342000" indent="-342000" algn="just" rtl="1">
              <a:defRPr/>
            </a:pPr>
            <a:r>
              <a:rPr lang="fa-IR" dirty="0"/>
              <a:t>«از این انتقاد چه </a:t>
            </a:r>
            <a:r>
              <a:rPr lang="fa-IR" dirty="0" smtClean="0"/>
              <a:t>درسی می توانم بگیرم؟»</a:t>
            </a:r>
            <a:endParaRPr lang="en-US" dirty="0" smtClean="0"/>
          </a:p>
          <a:p>
            <a:pPr algn="just" rtl="1">
              <a:defRPr/>
            </a:pPr>
            <a:endParaRPr lang="en-US" sz="2400" dirty="0" smtClean="0"/>
          </a:p>
        </p:txBody>
      </p:sp>
      <p:sp>
        <p:nvSpPr>
          <p:cNvPr id="6861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چگونه می توانم واکنشم را به بازخوردهای منفی، بهبود ببخشم؟</a:t>
            </a:r>
            <a:endParaRPr lang="en-US" altLang="de-DE" sz="2000" b="0" dirty="0">
              <a:solidFill>
                <a:srgbClr val="D16349"/>
              </a:solidFill>
              <a:latin typeface="Verdana" panose="020B0604030504040204" pitchFamily="34" charset="0"/>
            </a:endParaRPr>
          </a:p>
        </p:txBody>
      </p:sp>
      <p:pic>
        <p:nvPicPr>
          <p:cNvPr id="68614" name="Picture 7"/>
          <p:cNvPicPr preferRelativeResize="0">
            <a:picLocks noChangeArrowheads="1"/>
          </p:cNvPicPr>
          <p:nvPr/>
        </p:nvPicPr>
        <p:blipFill>
          <a:blip r:embed="rId3">
            <a:extLst>
              <a:ext uri="{28A0092B-C50C-407E-A947-70E740481C1C}">
                <a14:useLocalDpi xmlns:a14="http://schemas.microsoft.com/office/drawing/2010/main" val="0"/>
              </a:ext>
            </a:extLst>
          </a:blip>
          <a:srcRect l="27151" r="10851"/>
          <a:stretch>
            <a:fillRect/>
          </a:stretch>
        </p:blipFill>
        <p:spPr bwMode="auto">
          <a:xfrm>
            <a:off x="6624638" y="1362075"/>
            <a:ext cx="2268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9.28</a:t>
            </a:r>
            <a:endParaRPr lang="en-US" altLang="de-DE" sz="1200" kern="0" dirty="0">
              <a:solidFill>
                <a:srgbClr val="646B86"/>
              </a:solidFill>
              <a:latin typeface="Verdana"/>
            </a:endParaRPr>
          </a:p>
        </p:txBody>
      </p:sp>
      <p:sp>
        <p:nvSpPr>
          <p:cNvPr id="8" name="Rectangle 10"/>
          <p:cNvSpPr>
            <a:spLocks noChangeArrowheads="1"/>
          </p:cNvSpPr>
          <p:nvPr/>
        </p:nvSpPr>
        <p:spPr bwMode="auto">
          <a:xfrm>
            <a:off x="0" y="6658203"/>
            <a:ext cx="27045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GB" altLang="ko-KR" sz="800" b="0" i="1" dirty="0">
                <a:ea typeface="굴림" charset="-127"/>
              </a:rPr>
              <a:t>(“Nathan Setting The Tone For The Exam” by </a:t>
            </a:r>
            <a:r>
              <a:rPr lang="en-GB" altLang="ko-KR" sz="800" b="0" i="1" dirty="0" err="1">
                <a:ea typeface="굴림" charset="-127"/>
              </a:rPr>
              <a:t>rileyroxx</a:t>
            </a:r>
            <a:r>
              <a:rPr lang="en-GB" altLang="ko-KR" sz="800" b="0" i="1" dirty="0">
                <a:ea typeface="굴림" charset="-127"/>
              </a:rPr>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048125" y="52054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59" name="Text Box 4"/>
          <p:cNvSpPr txBox="1">
            <a:spLocks noChangeArrowheads="1"/>
          </p:cNvSpPr>
          <p:nvPr/>
        </p:nvSpPr>
        <p:spPr bwMode="auto">
          <a:xfrm>
            <a:off x="2679700" y="47736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60" name="Rectangle 6"/>
          <p:cNvSpPr>
            <a:spLocks noChangeArrowheads="1"/>
          </p:cNvSpPr>
          <p:nvPr/>
        </p:nvSpPr>
        <p:spPr bwMode="auto">
          <a:xfrm>
            <a:off x="179512" y="1298088"/>
            <a:ext cx="571326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355600" indent="-355600">
              <a:defRPr b="1">
                <a:solidFill>
                  <a:schemeClr val="tx1"/>
                </a:solidFill>
                <a:latin typeface="Arial" panose="020B0604020202020204" pitchFamily="34" charset="0"/>
                <a:cs typeface="Times New Roman" panose="02020603050405020304" pitchFamily="18" charset="0"/>
              </a:defRPr>
            </a:lvl5pPr>
            <a:lvl6pPr marL="8128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12700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17272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21844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altLang="de-DE" b="0" dirty="0"/>
              <a:t>به خاطر داشته باشید که مردم وقتی از شما تعریف می کنند به طور کلی می خواهند روزتان را زیبا کنند و شما را خوشحال سازند-این درست مثل این است که به شما هدیه می دهند</a:t>
            </a:r>
            <a:r>
              <a:rPr lang="fa-IR" altLang="de-DE" b="0" dirty="0" smtClean="0"/>
              <a:t>!</a:t>
            </a:r>
            <a:endParaRPr lang="en-US" altLang="de-DE" b="0" dirty="0" smtClean="0">
              <a:latin typeface="Verdana" panose="020B0604030504040204"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altLang="de-DE" b="0" dirty="0"/>
              <a:t>اگر پاسخ شما کاستن از ارزش تحسین باشد («اوه، نه اینطوری هم نیست!»)، به این معنی است که شما هدیه را رد کرده اید</a:t>
            </a:r>
            <a:r>
              <a:rPr lang="fa-IR" altLang="de-DE" b="0" dirty="0" smtClean="0"/>
              <a:t>.</a:t>
            </a:r>
            <a:endParaRPr lang="fa-IR" altLang="de-DE" b="0" dirty="0"/>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altLang="de-DE" b="0" dirty="0"/>
              <a:t>بنابراین: خوشحال شوید و از آن شخص تشکر کنید!</a:t>
            </a:r>
            <a:endParaRPr lang="en-US" altLang="de-DE" b="0" dirty="0"/>
          </a:p>
          <a:p>
            <a:pPr marL="0" indent="0" algn="just" rtl="1">
              <a:spcBef>
                <a:spcPct val="20000"/>
              </a:spcBef>
              <a:buClr>
                <a:srgbClr val="8CADAE"/>
              </a:buClr>
            </a:pPr>
            <a:endParaRPr lang="en-US" altLang="de-DE" b="0" dirty="0" smtClean="0">
              <a:latin typeface="Verdana" panose="020B0604030504040204" pitchFamily="34" charset="0"/>
            </a:endParaRPr>
          </a:p>
          <a:p>
            <a:pPr marL="0" indent="0" algn="just" rtl="1">
              <a:spcBef>
                <a:spcPct val="20000"/>
              </a:spcBef>
              <a:buClr>
                <a:srgbClr val="006699"/>
              </a:buClr>
            </a:pPr>
            <a:endParaRPr lang="en-US" altLang="de-DE" sz="2000" dirty="0" smtClean="0"/>
          </a:p>
        </p:txBody>
      </p:sp>
      <p:sp>
        <p:nvSpPr>
          <p:cNvPr id="7066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چگونه می توانم در پذیرش یک تحسین بهتر شوم؟</a:t>
            </a:r>
            <a:endParaRPr lang="en-US" altLang="de-DE" sz="2000" b="0" dirty="0">
              <a:solidFill>
                <a:srgbClr val="D16349"/>
              </a:solidFill>
              <a:latin typeface="Verdana" panose="020B0604030504040204" pitchFamily="34" charset="0"/>
            </a:endParaRPr>
          </a:p>
        </p:txBody>
      </p:sp>
      <p:pic>
        <p:nvPicPr>
          <p:cNvPr id="70663" name="Picture 2"/>
          <p:cNvPicPr>
            <a:picLocks noChangeAspect="1" noChangeArrowheads="1"/>
          </p:cNvPicPr>
          <p:nvPr/>
        </p:nvPicPr>
        <p:blipFill>
          <a:blip r:embed="rId2">
            <a:extLst>
              <a:ext uri="{28A0092B-C50C-407E-A947-70E740481C1C}">
                <a14:useLocalDpi xmlns:a14="http://schemas.microsoft.com/office/drawing/2010/main" val="0"/>
              </a:ext>
            </a:extLst>
          </a:blip>
          <a:srcRect t="14853"/>
          <a:stretch>
            <a:fillRect/>
          </a:stretch>
        </p:blipFill>
        <p:spPr bwMode="auto">
          <a:xfrm>
            <a:off x="6037263" y="1355725"/>
            <a:ext cx="2855912"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9.29</a:t>
            </a:r>
            <a:endParaRPr lang="en-US" altLang="de-DE" sz="1200" kern="0" dirty="0">
              <a:solidFill>
                <a:srgbClr val="646B86"/>
              </a:solidFill>
              <a:latin typeface="Verdana"/>
            </a:endParaRPr>
          </a:p>
        </p:txBody>
      </p:sp>
      <p:sp>
        <p:nvSpPr>
          <p:cNvPr id="12" name="Rectangle 10"/>
          <p:cNvSpPr>
            <a:spLocks noChangeArrowheads="1"/>
          </p:cNvSpPr>
          <p:nvPr/>
        </p:nvSpPr>
        <p:spPr bwMode="auto">
          <a:xfrm>
            <a:off x="0" y="6658203"/>
            <a:ext cx="25202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a:ea typeface="굴림" charset="-127"/>
              </a:rPr>
              <a:t>(“</a:t>
            </a:r>
            <a:r>
              <a:rPr lang="en-US" altLang="ko-KR" sz="800" b="0" i="1" dirty="0" err="1">
                <a:ea typeface="굴림" charset="-127"/>
              </a:rPr>
              <a:t>Artomatic</a:t>
            </a:r>
            <a:r>
              <a:rPr lang="en-US" altLang="ko-KR" sz="800" b="0" i="1" dirty="0">
                <a:ea typeface="굴림" charset="-127"/>
              </a:rPr>
              <a:t> 2009 </a:t>
            </a:r>
            <a:r>
              <a:rPr lang="en-US" altLang="ko-KR" sz="800" b="0" i="1" dirty="0" err="1">
                <a:ea typeface="굴림" charset="-127"/>
              </a:rPr>
              <a:t>Ramune's</a:t>
            </a:r>
            <a:r>
              <a:rPr lang="en-US" altLang="ko-KR" sz="800" b="0" i="1" dirty="0">
                <a:ea typeface="굴림" charset="-127"/>
              </a:rPr>
              <a:t> Candy” by</a:t>
            </a:r>
            <a:r>
              <a:rPr lang="de-DE" altLang="ko-KR" sz="800" b="0" dirty="0">
                <a:ea typeface="굴림" charset="-127"/>
              </a:rPr>
              <a:t> </a:t>
            </a:r>
            <a:r>
              <a:rPr lang="en-US" altLang="ko-KR" sz="800" b="0" i="1" dirty="0">
                <a:ea typeface="굴림" charset="-127"/>
              </a:rPr>
              <a:t>Mr. T in DC</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6263"/>
            <a:ext cx="4813300" cy="1785104"/>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latin typeface="Arial" panose="020B0604020202020204" pitchFamily="34" charset="0"/>
              </a:rPr>
              <a:t>بسیاری از مردم دارای نشانه های مشکلات سلامت روان بارها گزارش «نشخوار فکری» یا «ناامیدی» داده اند</a:t>
            </a:r>
            <a:r>
              <a:rPr lang="fa-IR" b="0" dirty="0" smtClean="0">
                <a:latin typeface="Arial" panose="020B0604020202020204" pitchFamily="34" charset="0"/>
              </a:rPr>
              <a:t>.</a:t>
            </a:r>
            <a:endParaRPr lang="fa-IR" b="0" dirty="0">
              <a:latin typeface="Arial" panose="020B0604020202020204"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latin typeface="Arial" panose="020B0604020202020204" pitchFamily="34" charset="0"/>
              </a:rPr>
              <a:t>آیا شما هم چنین تجربه ای داشته اید</a:t>
            </a:r>
            <a:r>
              <a:rPr lang="fa-IR" b="0" dirty="0" smtClean="0">
                <a:latin typeface="Arial" panose="020B0604020202020204" pitchFamily="34" charset="0"/>
              </a:rPr>
              <a:t>؟</a:t>
            </a:r>
            <a:endParaRPr lang="fa-IR" b="0" dirty="0">
              <a:latin typeface="Arial" panose="020B0604020202020204"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latin typeface="Arial" panose="020B0604020202020204" pitchFamily="34" charset="0"/>
              </a:rPr>
              <a:t>شما درباره چه موضوعی نشخوار فکری دارید؟</a:t>
            </a:r>
            <a:endParaRPr lang="en-US" b="0" dirty="0">
              <a:latin typeface="Arial" panose="020B0604020202020204" pitchFamily="34" charset="0"/>
            </a:endParaRPr>
          </a:p>
        </p:txBody>
      </p:sp>
      <p:sp>
        <p:nvSpPr>
          <p:cNvPr id="7168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نشخوار فکری: دور خود چرخیدن به جای حرکت رو به جلو</a:t>
            </a:r>
            <a:endParaRPr lang="en-US" altLang="de-DE" sz="2000" b="0" dirty="0">
              <a:solidFill>
                <a:srgbClr val="D16349"/>
              </a:solidFill>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9.30</a:t>
            </a:r>
            <a:endParaRPr lang="en-US" altLang="de-DE" sz="1200" kern="0" dirty="0">
              <a:solidFill>
                <a:srgbClr val="646B86"/>
              </a:solidFill>
              <a:latin typeface="Verdan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0" y="6658203"/>
            <a:ext cx="41617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a:latin typeface="Verdana" panose="020B0604030504040204" pitchFamily="34" charset="0"/>
              </a:rPr>
              <a:t>statue 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Square” von Elliott Brown</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4675"/>
            <a:ext cx="4813300" cy="3477875"/>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algn="just" rtl="1" eaLnBrk="1" hangingPunct="1">
              <a:buClr>
                <a:srgbClr val="006699"/>
              </a:buClr>
              <a:defRPr/>
            </a:pPr>
            <a:r>
              <a:rPr lang="fa-IR" b="0" dirty="0" smtClean="0">
                <a:latin typeface="Verdana" pitchFamily="34" charset="0"/>
              </a:rPr>
              <a:t>نشخوار فکری به چند طریق مشکل ایجاد می کند:</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endParaRPr lang="en-US" b="0" dirty="0">
              <a:latin typeface="Arial" panose="020B0604020202020204" pitchFamily="34" charset="0"/>
            </a:endParaRP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latin typeface="Arial" panose="020B0604020202020204" pitchFamily="34" charset="0"/>
              </a:rPr>
              <a:t>افکار دور خود می گردند و تکرار می شوند: مشکلات در حال حاضر بیشتر می شوند، بدون اینکه حل شوند.</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latin typeface="Arial" panose="020B0604020202020204" pitchFamily="34" charset="0"/>
              </a:rPr>
              <a:t>عزت نفس ضعیف می شود، چون افکار زیبا و کارآمد نادیده گرفته می شوند.</a:t>
            </a:r>
          </a:p>
          <a:p>
            <a:pPr marL="720000" indent="-360000" algn="just" rtl="1" eaLnBrk="1" hangingPunct="1">
              <a:spcBef>
                <a:spcPts val="1200"/>
              </a:spcBef>
              <a:spcAft>
                <a:spcPts val="0"/>
              </a:spcAft>
              <a:buClr>
                <a:srgbClr val="8CADAE"/>
              </a:buClr>
              <a:buSzPct val="85000"/>
              <a:buFont typeface="Arial" panose="020B0604020202020204" pitchFamily="34" charset="0"/>
              <a:buChar char="o"/>
              <a:defRPr/>
            </a:pPr>
            <a:r>
              <a:rPr lang="fa-IR" b="0" dirty="0">
                <a:latin typeface="Arial" panose="020B0604020202020204" pitchFamily="34" charset="0"/>
              </a:rPr>
              <a:t>برخلاف تفکر هدفمند واقعی، نشخوار فکری توسط  افکار تکراری بی فایده و سرزنش خود مشخص شده اند، که  ذهن فرد را سرگردان می کنند</a:t>
            </a:r>
            <a:r>
              <a:rPr lang="fa-IR" b="0" dirty="0" smtClean="0">
                <a:latin typeface="Verdana" pitchFamily="34" charset="0"/>
              </a:rPr>
              <a:t>.</a:t>
            </a:r>
          </a:p>
        </p:txBody>
      </p:sp>
      <p:sp>
        <p:nvSpPr>
          <p:cNvPr id="73731"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پیامدهای نشخوار فکری</a:t>
            </a:r>
            <a:endParaRPr lang="en-US" altLang="de-DE" sz="2000" b="0" dirty="0">
              <a:solidFill>
                <a:srgbClr val="D16349"/>
              </a:solidFill>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9.31</a:t>
            </a:r>
            <a:endParaRPr lang="en-US" altLang="de-DE" sz="1200" kern="0" dirty="0">
              <a:solidFill>
                <a:srgbClr val="646B86"/>
              </a:solidFill>
              <a:latin typeface="Verdan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0" y="6658203"/>
            <a:ext cx="41617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a:latin typeface="Verdana" panose="020B0604030504040204" pitchFamily="34" charset="0"/>
              </a:rPr>
              <a:t>statue 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Square” von Elliott Brown</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503238" y="1603052"/>
            <a:ext cx="8135937" cy="4130204"/>
          </a:xfrm>
        </p:spPr>
        <p:txBody>
          <a:bodyPr anchor="ctr"/>
          <a:lstStyle/>
          <a:p>
            <a:pPr algn="r" rtl="1" eaLnBrk="1" hangingPunct="1"/>
            <a:r>
              <a:rPr lang="fa-IR" altLang="de-DE" sz="1800" dirty="0" smtClean="0">
                <a:solidFill>
                  <a:schemeClr val="tx1"/>
                </a:solidFill>
              </a:rPr>
              <a:t>شما مدام افکار منفی را تکرار می کنید (مثلا سرزنش کردن خودتان از جمله «تو بازنده ای» ، «تو شکست می خوری» ، «تو یک احمقی»).</a:t>
            </a:r>
            <a:br>
              <a:rPr lang="fa-IR" altLang="de-DE" sz="1800" dirty="0" smtClean="0">
                <a:solidFill>
                  <a:schemeClr val="tx1"/>
                </a:solidFill>
              </a:rPr>
            </a:br>
            <a:r>
              <a:rPr lang="fa-IR" altLang="de-DE" sz="1800" dirty="0">
                <a:solidFill>
                  <a:schemeClr val="tx1"/>
                </a:solidFill>
              </a:rPr>
              <a:t/>
            </a:r>
            <a:br>
              <a:rPr lang="fa-IR" altLang="de-DE" sz="1800" dirty="0">
                <a:solidFill>
                  <a:schemeClr val="tx1"/>
                </a:solidFill>
              </a:rPr>
            </a:br>
            <a:r>
              <a:rPr lang="fa-IR" altLang="de-DE" sz="1800" b="1" dirty="0" smtClean="0">
                <a:solidFill>
                  <a:schemeClr val="tx1"/>
                </a:solidFill>
              </a:rPr>
              <a:t>آیا این را می دانستید؟ </a:t>
            </a:r>
            <a:r>
              <a:rPr lang="en-US" altLang="de-DE" sz="1800" b="1" dirty="0" smtClean="0">
                <a:solidFill>
                  <a:schemeClr val="tx1"/>
                </a:solidFill>
              </a:rPr>
              <a:t/>
            </a:r>
            <a:br>
              <a:rPr lang="en-US" altLang="de-DE" sz="1800" b="1"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fa-IR" altLang="de-DE" sz="1800" dirty="0" smtClean="0">
                <a:solidFill>
                  <a:schemeClr val="tx1"/>
                </a:solidFill>
              </a:rPr>
              <a:t>وقتی افکاری این چنینی دارید، چه کار می کنید؟</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b="1" dirty="0" smtClean="0">
                <a:solidFill>
                  <a:schemeClr val="tx1"/>
                </a:solidFill>
              </a:rPr>
              <a:t/>
            </a:r>
            <a:br>
              <a:rPr lang="en-US" altLang="de-DE" sz="1800" b="1" dirty="0" smtClean="0">
                <a:solidFill>
                  <a:schemeClr val="tx1"/>
                </a:solidFill>
              </a:rPr>
            </a:br>
            <a:r>
              <a:rPr lang="fa-IR" altLang="de-DE" sz="1800" b="1" dirty="0" smtClean="0">
                <a:solidFill>
                  <a:schemeClr val="tx1"/>
                </a:solidFill>
              </a:rPr>
              <a:t>یک آزمایش کوچک:</a:t>
            </a:r>
            <a:r>
              <a:rPr lang="en-US" altLang="de-DE" sz="1800" dirty="0" smtClean="0">
                <a:solidFill>
                  <a:schemeClr val="tx1"/>
                </a:solidFill>
              </a:rPr>
              <a:t/>
            </a:r>
            <a:br>
              <a:rPr lang="en-US" altLang="de-DE" sz="1800" dirty="0" smtClean="0">
                <a:solidFill>
                  <a:schemeClr val="tx1"/>
                </a:solidFill>
              </a:rPr>
            </a:br>
            <a:r>
              <a:rPr lang="fa-IR" altLang="de-DE" sz="1800" dirty="0" smtClean="0">
                <a:solidFill>
                  <a:schemeClr val="tx1"/>
                </a:solidFill>
              </a:rPr>
              <a:t/>
            </a:r>
            <a:br>
              <a:rPr lang="fa-IR" altLang="de-DE" sz="1800" dirty="0" smtClean="0">
                <a:solidFill>
                  <a:schemeClr val="tx1"/>
                </a:solidFill>
              </a:rPr>
            </a:br>
            <a:r>
              <a:rPr lang="fa-IR" altLang="de-DE" sz="1800" dirty="0" smtClean="0">
                <a:solidFill>
                  <a:schemeClr val="tx1"/>
                </a:solidFill>
              </a:rPr>
              <a:t>از یک دقیقه دیگر، </a:t>
            </a:r>
            <a:r>
              <a:rPr lang="fa-IR" altLang="de-DE" sz="1800" b="1" dirty="0" smtClean="0">
                <a:solidFill>
                  <a:schemeClr val="tx1"/>
                </a:solidFill>
              </a:rPr>
              <a:t>به هیچ وجه </a:t>
            </a:r>
            <a:r>
              <a:rPr lang="fa-IR" altLang="de-DE" sz="1800" dirty="0" smtClean="0">
                <a:solidFill>
                  <a:schemeClr val="tx1"/>
                </a:solidFill>
              </a:rPr>
              <a:t>به عدد «هشت» فکر نکنید!</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fa-IR" altLang="de-DE" sz="1800" dirty="0" smtClean="0">
                <a:solidFill>
                  <a:schemeClr val="tx1"/>
                </a:solidFill>
              </a:rPr>
              <a:t>آیا موفق شدید؟</a:t>
            </a:r>
            <a:endParaRPr lang="en-US" altLang="de-DE" sz="1800" b="1" dirty="0" smtClean="0">
              <a:solidFill>
                <a:schemeClr val="tx1"/>
              </a:solidFill>
            </a:endParaRPr>
          </a:p>
        </p:txBody>
      </p:sp>
      <p:sp>
        <p:nvSpPr>
          <p:cNvPr id="7577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نشخوار فکری و سرزنش خویشتن-چه کار کنم؟</a:t>
            </a:r>
            <a:endParaRPr lang="en-US" altLang="de-DE" sz="2000" b="0" dirty="0" smtClean="0">
              <a:solidFill>
                <a:srgbClr val="D16349"/>
              </a:solidFill>
              <a:latin typeface="Verdana" panose="020B0604030504040204" pitchFamily="34" charset="0"/>
            </a:endParaRPr>
          </a:p>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آزمایش</a:t>
            </a:r>
            <a:endParaRPr lang="en-US" altLang="de-DE" sz="2000" b="0" dirty="0">
              <a:solidFill>
                <a:srgbClr val="D16349"/>
              </a:solidFill>
              <a:latin typeface="Verdana" panose="020B0604030504040204"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idx="4294967295"/>
          </p:nvPr>
        </p:nvSpPr>
        <p:spPr>
          <a:xfrm>
            <a:off x="269875" y="3419475"/>
            <a:ext cx="8604250" cy="2664296"/>
          </a:xfrm>
        </p:spPr>
        <p:txBody>
          <a:bodyPr anchor="ctr"/>
          <a:lstStyle/>
          <a:p>
            <a:pPr algn="r" rtl="1" eaLnBrk="1" hangingPunct="1"/>
            <a:r>
              <a:rPr lang="fa-IR" sz="1800" dirty="0">
                <a:solidFill>
                  <a:schemeClr val="tx1"/>
                </a:solidFill>
              </a:rPr>
              <a:t>سرکوب عمدی افکار </a:t>
            </a:r>
            <a:r>
              <a:rPr lang="fa-IR" sz="1800" dirty="0" smtClean="0">
                <a:solidFill>
                  <a:schemeClr val="tx1"/>
                </a:solidFill>
              </a:rPr>
              <a:t>(ناراحت کننده) ممکن نیست.</a:t>
            </a:r>
            <a:br>
              <a:rPr lang="fa-IR" sz="1800" dirty="0" smtClean="0">
                <a:solidFill>
                  <a:schemeClr val="tx1"/>
                </a:solidFill>
              </a:rPr>
            </a:br>
            <a:r>
              <a:rPr lang="fa-IR" sz="1800" dirty="0" smtClean="0">
                <a:solidFill>
                  <a:schemeClr val="tx1"/>
                </a:solidFill>
              </a:rPr>
              <a:t/>
            </a:r>
            <a:br>
              <a:rPr lang="fa-IR" sz="1800" dirty="0" smtClean="0">
                <a:solidFill>
                  <a:schemeClr val="tx1"/>
                </a:solidFill>
              </a:rPr>
            </a:br>
            <a:r>
              <a:rPr lang="fa-IR" sz="1800" dirty="0" smtClean="0">
                <a:solidFill>
                  <a:schemeClr val="tx1"/>
                </a:solidFill>
              </a:rPr>
              <a:t>در مقابل: </a:t>
            </a:r>
            <a:r>
              <a:rPr lang="fa-IR" sz="1800" dirty="0">
                <a:solidFill>
                  <a:schemeClr val="tx1"/>
                </a:solidFill>
              </a:rPr>
              <a:t>سعی کنید به چیزهایی که منجر به افزایش این گونه  افکار می </a:t>
            </a:r>
            <a:r>
              <a:rPr lang="fa-IR" sz="1800" dirty="0" smtClean="0">
                <a:solidFill>
                  <a:schemeClr val="tx1"/>
                </a:solidFill>
              </a:rPr>
              <a:t>شوند، </a:t>
            </a:r>
            <a:r>
              <a:rPr lang="fa-IR" sz="1800" dirty="0">
                <a:solidFill>
                  <a:schemeClr val="tx1"/>
                </a:solidFill>
              </a:rPr>
              <a:t>فکر </a:t>
            </a:r>
            <a:r>
              <a:rPr lang="fa-IR" sz="1800" u="sng" dirty="0" smtClean="0">
                <a:solidFill>
                  <a:schemeClr val="tx1"/>
                </a:solidFill>
              </a:rPr>
              <a:t>نکنید</a:t>
            </a:r>
            <a:r>
              <a:rPr lang="fa-IR" sz="1800" dirty="0" smtClean="0">
                <a:solidFill>
                  <a:schemeClr val="tx1"/>
                </a:solidFill>
              </a:rPr>
              <a:t>. شما احتمالا به عدد هشت و/یا هر چیزی که به این عدد مربوط می شود، فکر کرده بودید (به عنوان مثال نماد بی نهایت، سایر اعداد، و غیره). </a:t>
            </a:r>
            <a:br>
              <a:rPr lang="fa-IR" sz="1800" dirty="0" smtClean="0">
                <a:solidFill>
                  <a:schemeClr val="tx1"/>
                </a:solidFill>
              </a:rPr>
            </a:br>
            <a:r>
              <a:rPr lang="fa-IR" sz="1800" dirty="0">
                <a:solidFill>
                  <a:schemeClr val="tx1"/>
                </a:solidFill>
              </a:rPr>
              <a:t>این اثر افزایش می یابد و حتی قوی تر می شود </a:t>
            </a:r>
            <a:r>
              <a:rPr lang="fa-IR" sz="1800" dirty="0" smtClean="0">
                <a:solidFill>
                  <a:schemeClr val="tx1"/>
                </a:solidFill>
              </a:rPr>
              <a:t>چنانچه کسی </a:t>
            </a:r>
            <a:r>
              <a:rPr lang="fa-IR" sz="1800" dirty="0">
                <a:solidFill>
                  <a:schemeClr val="tx1"/>
                </a:solidFill>
              </a:rPr>
              <a:t>عمدا تلاش کند تا افکار </a:t>
            </a:r>
            <a:r>
              <a:rPr lang="fa-IR" sz="1800" dirty="0" smtClean="0">
                <a:solidFill>
                  <a:schemeClr val="tx1"/>
                </a:solidFill>
              </a:rPr>
              <a:t>ناراحت کننده را </a:t>
            </a:r>
            <a:r>
              <a:rPr lang="fa-IR" sz="1800" dirty="0">
                <a:solidFill>
                  <a:schemeClr val="tx1"/>
                </a:solidFill>
              </a:rPr>
              <a:t>سرکوب کند </a:t>
            </a:r>
            <a:r>
              <a:rPr lang="fa-IR" sz="1800" dirty="0" smtClean="0">
                <a:solidFill>
                  <a:schemeClr val="tx1"/>
                </a:solidFill>
              </a:rPr>
              <a:t>(«من </a:t>
            </a:r>
            <a:r>
              <a:rPr lang="fa-IR" sz="1800" dirty="0">
                <a:solidFill>
                  <a:schemeClr val="tx1"/>
                </a:solidFill>
              </a:rPr>
              <a:t>یک بازنده </a:t>
            </a:r>
            <a:r>
              <a:rPr lang="fa-IR" sz="1800" dirty="0" smtClean="0">
                <a:solidFill>
                  <a:schemeClr val="tx1"/>
                </a:solidFill>
              </a:rPr>
              <a:t>ام» و </a:t>
            </a:r>
            <a:r>
              <a:rPr lang="fa-IR" sz="1800" dirty="0">
                <a:solidFill>
                  <a:schemeClr val="tx1"/>
                </a:solidFill>
              </a:rPr>
              <a:t>غیره</a:t>
            </a:r>
            <a:r>
              <a:rPr lang="fa-IR" sz="1800" dirty="0" smtClean="0">
                <a:solidFill>
                  <a:schemeClr val="tx1"/>
                </a:solidFill>
              </a:rPr>
              <a:t>). سپس </a:t>
            </a:r>
            <a:r>
              <a:rPr lang="fa-IR" sz="1800" dirty="0">
                <a:solidFill>
                  <a:schemeClr val="tx1"/>
                </a:solidFill>
              </a:rPr>
              <a:t>این افکار آنقدر قدرتمند می شوند که به نظر می رسد </a:t>
            </a:r>
            <a:r>
              <a:rPr lang="fa-IR" sz="1800" dirty="0" smtClean="0">
                <a:solidFill>
                  <a:schemeClr val="tx1"/>
                </a:solidFill>
              </a:rPr>
              <a:t>حک شده اند!</a:t>
            </a:r>
            <a:endParaRPr lang="en-US" altLang="de-DE" sz="1800" dirty="0" smtClean="0">
              <a:solidFill>
                <a:schemeClr val="tx1"/>
              </a:solidFill>
              <a:latin typeface="+mn-lt"/>
            </a:endParaRPr>
          </a:p>
        </p:txBody>
      </p:sp>
      <p:sp>
        <p:nvSpPr>
          <p:cNvPr id="778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sz="2000" b="0" dirty="0">
                <a:solidFill>
                  <a:schemeClr val="accent1"/>
                </a:solidFill>
              </a:rPr>
              <a:t>سرکوب افکار منفی </a:t>
            </a:r>
            <a:endParaRPr lang="fa-IR" sz="2000" b="0" dirty="0" smtClean="0">
              <a:solidFill>
                <a:schemeClr val="accent1"/>
              </a:solidFill>
            </a:endParaRPr>
          </a:p>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chemeClr val="accent1"/>
                </a:solidFill>
                <a:latin typeface="Verdana" panose="020B0604030504040204" pitchFamily="34" charset="0"/>
              </a:rPr>
              <a:t>جواب می دهد؟ نه!</a:t>
            </a:r>
            <a:endParaRPr lang="en-US" altLang="de-DE" sz="2000" b="0" dirty="0">
              <a:solidFill>
                <a:schemeClr val="accent1"/>
              </a:solidFill>
              <a:latin typeface="Verdana" panose="020B0604030504040204" pitchFamily="34" charset="0"/>
            </a:endParaRPr>
          </a:p>
        </p:txBody>
      </p:sp>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9.33</a:t>
            </a:r>
            <a:endParaRPr lang="en-US" altLang="de-DE" sz="1200" kern="0" dirty="0">
              <a:solidFill>
                <a:srgbClr val="646B86"/>
              </a:solidFill>
              <a:latin typeface="Verdana"/>
            </a:endParaRPr>
          </a:p>
        </p:txBody>
      </p:sp>
      <p:grpSp>
        <p:nvGrpSpPr>
          <p:cNvPr id="14"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smtClean="0">
                  <a:latin typeface="Verdana" pitchFamily="34" charset="0"/>
                  <a:sym typeface="Wingdings" pitchFamily="2" charset="2"/>
                </a:rPr>
                <a:t>9</a:t>
              </a:r>
              <a:r>
                <a:rPr lang="de-DE" altLang="de-DE" sz="1200" b="0" i="1" dirty="0" smtClean="0">
                  <a:latin typeface="Verdana" pitchFamily="34" charset="0"/>
                </a:rPr>
                <a:t>.1b</a:t>
              </a:r>
              <a:r>
                <a:rPr lang="de-DE" altLang="de-DE" sz="1200" b="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pic>
        <p:nvPicPr>
          <p:cNvPr id="1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138" y="1027113"/>
            <a:ext cx="148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00" y="1027113"/>
            <a:ext cx="33893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descr="acht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4163" y="1042988"/>
            <a:ext cx="1636712"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0"/>
          <p:cNvSpPr>
            <a:spLocks noChangeArrowheads="1"/>
          </p:cNvSpPr>
          <p:nvPr/>
        </p:nvSpPr>
        <p:spPr bwMode="auto">
          <a:xfrm>
            <a:off x="0" y="6658203"/>
            <a:ext cx="39469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err="1">
                <a:latin typeface="Verdana" panose="020B0604030504040204" pitchFamily="34" charset="0"/>
              </a:rPr>
              <a:t>f.l.t.r</a:t>
            </a:r>
            <a:r>
              <a:rPr lang="en-US" altLang="de-DE" sz="800" b="0" i="1" dirty="0">
                <a:latin typeface="Verdana" panose="020B0604030504040204" pitchFamily="34" charset="0"/>
              </a:rPr>
              <a:t>. “8” by </a:t>
            </a:r>
            <a:r>
              <a:rPr lang="en-US" altLang="de-DE" sz="800" b="0" i="1" dirty="0" err="1">
                <a:latin typeface="Verdana" panose="020B0604030504040204" pitchFamily="34" charset="0"/>
              </a:rPr>
              <a:t>eriwst</a:t>
            </a:r>
            <a:r>
              <a:rPr lang="en-US" altLang="de-DE" sz="800" b="0" i="1" dirty="0">
                <a:latin typeface="Verdana" panose="020B0604030504040204" pitchFamily="34" charset="0"/>
              </a:rPr>
              <a:t>; “Die </a:t>
            </a:r>
            <a:r>
              <a:rPr lang="en-US" altLang="de-DE" sz="800" b="0" i="1" dirty="0" err="1">
                <a:latin typeface="Verdana" panose="020B0604030504040204" pitchFamily="34" charset="0"/>
              </a:rPr>
              <a:t>schwarze</a:t>
            </a:r>
            <a:r>
              <a:rPr lang="en-US" altLang="de-DE" sz="800" b="0" i="1" dirty="0">
                <a:latin typeface="Verdana" panose="020B0604030504040204" pitchFamily="34" charset="0"/>
              </a:rPr>
              <a:t> </a:t>
            </a:r>
            <a:r>
              <a:rPr lang="en-US" altLang="de-DE" sz="800" b="0" i="1" dirty="0" err="1">
                <a:latin typeface="Verdana" panose="020B0604030504040204" pitchFamily="34" charset="0"/>
              </a:rPr>
              <a:t>Acht</a:t>
            </a:r>
            <a:r>
              <a:rPr lang="en-US" altLang="de-DE" sz="800" b="0" i="1" dirty="0">
                <a:latin typeface="Verdana" panose="020B0604030504040204" pitchFamily="34" charset="0"/>
              </a:rPr>
              <a:t>” by _</a:t>
            </a:r>
            <a:r>
              <a:rPr lang="en-US" altLang="de-DE" sz="800" b="0" i="1" dirty="0" err="1">
                <a:latin typeface="Verdana" panose="020B0604030504040204" pitchFamily="34" charset="0"/>
              </a:rPr>
              <a:t>dominic</a:t>
            </a:r>
            <a:r>
              <a:rPr lang="en-US" altLang="de-DE" sz="800" b="0" i="1" dirty="0">
                <a:latin typeface="Verdana" panose="020B0604030504040204" pitchFamily="34" charset="0"/>
              </a:rPr>
              <a:t>; “</a:t>
            </a:r>
            <a:r>
              <a:rPr lang="en-US" altLang="de-DE" sz="800" b="0" i="1" dirty="0" err="1">
                <a:latin typeface="Verdana" panose="020B0604030504040204" pitchFamily="34" charset="0"/>
              </a:rPr>
              <a:t>Acht</a:t>
            </a:r>
            <a:r>
              <a:rPr lang="en-US" altLang="de-DE" sz="800" b="0" i="1" dirty="0">
                <a:latin typeface="Verdana" panose="020B0604030504040204" pitchFamily="34" charset="0"/>
              </a:rPr>
              <a:t>” by Sarah</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250825" y="1341438"/>
            <a:ext cx="8207375" cy="2951658"/>
          </a:xfrm>
        </p:spPr>
        <p:txBody>
          <a:bodyPr/>
          <a:lstStyle/>
          <a:p>
            <a:pPr marL="0" indent="0" algn="just" rtl="1">
              <a:defRPr/>
            </a:pPr>
            <a:r>
              <a:rPr lang="fa-IR" dirty="0" smtClean="0"/>
              <a:t>اولین و مهمترین مرحله این است که نشخوار فکری به عنوان یک مشکل شناخته شود، نه به عنوان یک راهکار مفید. ثابت شده است که نشخوار فکری علت مشکلات بیشتری است به جای اینکه آنها را حل کند.  </a:t>
            </a:r>
          </a:p>
          <a:p>
            <a:pPr marL="0" indent="0" algn="r" rtl="1">
              <a:defRPr/>
            </a:pPr>
            <a:endParaRPr lang="en-US" dirty="0" smtClean="0"/>
          </a:p>
          <a:p>
            <a:pPr marL="256500" indent="-256500" algn="just" rtl="1">
              <a:defRPr/>
            </a:pPr>
            <a:r>
              <a:rPr lang="fa-IR" dirty="0" smtClean="0"/>
              <a:t>افکار نشخوار شده فقط یه فکر هستند! نه واقعیت!</a:t>
            </a:r>
            <a:endParaRPr lang="en-US" dirty="0" smtClean="0"/>
          </a:p>
          <a:p>
            <a:pPr marL="256500" indent="-256500" algn="just" rtl="1">
              <a:defRPr/>
            </a:pPr>
            <a:endParaRPr lang="fa-IR" dirty="0" smtClean="0"/>
          </a:p>
          <a:p>
            <a:pPr marL="256500" indent="-256500" algn="just" rtl="1">
              <a:defRPr/>
            </a:pPr>
            <a:r>
              <a:rPr lang="fa-IR" dirty="0" smtClean="0"/>
              <a:t>سعی کنید بدون قضاوت کردن این افکار، به آنها آگاهی داشته باشید.</a:t>
            </a:r>
            <a:endParaRPr lang="en-US" dirty="0" smtClean="0"/>
          </a:p>
          <a:p>
            <a:pPr marL="256500" indent="-256500" algn="r" rtl="1">
              <a:defRPr/>
            </a:pPr>
            <a:endParaRPr lang="en-US" dirty="0" smtClean="0"/>
          </a:p>
          <a:p>
            <a:pPr marL="256500" indent="-256500" algn="r" rtl="1">
              <a:defRPr/>
            </a:pPr>
            <a:r>
              <a:rPr lang="fa-IR" dirty="0" smtClean="0"/>
              <a:t>تصویر بعدی به این مساله کمک می کند. </a:t>
            </a:r>
            <a:r>
              <a:rPr lang="en-US" dirty="0" smtClean="0"/>
              <a:t> </a:t>
            </a:r>
            <a:endParaRPr lang="fa-IR" dirty="0" smtClean="0"/>
          </a:p>
          <a:p>
            <a:pPr marL="256500" indent="-256500" algn="r" rtl="1">
              <a:defRPr/>
            </a:pPr>
            <a:endParaRPr lang="fa-IR" dirty="0"/>
          </a:p>
          <a:p>
            <a:pPr marL="256500" indent="-256500" algn="r" rtl="1">
              <a:defRPr/>
            </a:pPr>
            <a:endParaRPr lang="fa-IR" dirty="0"/>
          </a:p>
        </p:txBody>
      </p:sp>
      <p:sp>
        <p:nvSpPr>
          <p:cNvPr id="79875"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a:solidFill>
                  <a:srgbClr val="D16349"/>
                </a:solidFill>
                <a:latin typeface="Verdana" panose="020B0604030504040204" pitchFamily="34" charset="0"/>
              </a:rPr>
              <a:t>نشخوار فکری و سرزنش خویشتن-چه کار کنم؟</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163"/>
          </a:xfrm>
        </p:spPr>
        <p:txBody>
          <a:bodyPr anchor="ctr"/>
          <a:lstStyle/>
          <a:p>
            <a:pPr rtl="1" eaLnBrk="1" hangingPunct="1">
              <a:spcBef>
                <a:spcPct val="20000"/>
              </a:spcBef>
              <a:buClr>
                <a:schemeClr val="accent1"/>
              </a:buClr>
              <a:buSzPct val="85000"/>
              <a:buFont typeface="Wingdings 2" panose="05020102010507070707" pitchFamily="18" charset="2"/>
              <a:buNone/>
              <a:defRPr/>
            </a:pPr>
            <a:r>
              <a:rPr lang="fa-IR" altLang="de-DE" dirty="0" smtClean="0">
                <a:ea typeface="+mn-ea"/>
                <a:cs typeface="Times New Roman" panose="02020603050405020304" pitchFamily="18" charset="0"/>
              </a:rPr>
              <a:t>تمرین اول مقابله با نشخوار فکری:</a:t>
            </a:r>
            <a:br>
              <a:rPr lang="fa-IR" altLang="de-DE" dirty="0" smtClean="0">
                <a:ea typeface="+mn-ea"/>
                <a:cs typeface="Times New Roman" panose="02020603050405020304" pitchFamily="18" charset="0"/>
              </a:rPr>
            </a:br>
            <a:r>
              <a:rPr lang="fa-IR" altLang="de-DE" dirty="0" smtClean="0">
                <a:ea typeface="+mn-ea"/>
                <a:cs typeface="Times New Roman" panose="02020603050405020304" pitchFamily="18" charset="0"/>
              </a:rPr>
              <a:t> جستجو برای فاصله درونی</a:t>
            </a:r>
            <a:r>
              <a:rPr lang="en-US" altLang="de-DE" dirty="0" smtClean="0">
                <a:ea typeface="+mn-ea"/>
                <a:cs typeface="Times New Roman" panose="02020603050405020304" pitchFamily="18" charset="0"/>
              </a:rPr>
              <a:t>…</a:t>
            </a:r>
            <a:endParaRPr lang="en-US" altLang="de-DE" dirty="0">
              <a:ea typeface="+mn-ea"/>
              <a:cs typeface="Times New Roman" panose="02020603050405020304" pitchFamily="18" charset="0"/>
            </a:endParaRPr>
          </a:p>
        </p:txBody>
      </p:sp>
      <p:sp>
        <p:nvSpPr>
          <p:cNvPr id="81923" name="Rectangle 3"/>
          <p:cNvSpPr>
            <a:spLocks noGrp="1" noChangeArrowheads="1"/>
          </p:cNvSpPr>
          <p:nvPr>
            <p:ph type="body" sz="half" idx="4294967295"/>
          </p:nvPr>
        </p:nvSpPr>
        <p:spPr>
          <a:xfrm>
            <a:off x="250825" y="1341438"/>
            <a:ext cx="8641655" cy="2390775"/>
          </a:xfrm>
        </p:spPr>
        <p:txBody>
          <a:bodyPr/>
          <a:lstStyle/>
          <a:p>
            <a:pPr marL="0" indent="0" algn="just" rtl="1"/>
            <a:r>
              <a:rPr lang="fa-IR" altLang="de-DE" dirty="0" smtClean="0"/>
              <a:t>رویدادهای درونی خویش را بدون مداخله یا قضاوت خود به خاطر آنها، مورد مشاهده قرار دهید («من یک دیوانه ام! دوباره دارم افکارم را نشخوار می کنم» ؛ «چرا من یکی روی زمین باید این مشکل را داشته باشم»). افکارتان را مثل ابرها در آسمان مشاهده کنید. سعی نکنید افکار را سرکوب کنید، که این کار فقط آنها را افزایش می دهد. </a:t>
            </a:r>
          </a:p>
          <a:p>
            <a:pPr marL="0" indent="0" algn="r" rtl="1"/>
            <a:r>
              <a:rPr lang="en-US" altLang="de-DE" dirty="0" smtClean="0"/>
              <a:t> </a:t>
            </a:r>
          </a:p>
          <a:p>
            <a:pPr marL="0" indent="0" algn="just" rtl="1"/>
            <a:r>
              <a:rPr lang="fa-IR" altLang="de-DE" dirty="0" smtClean="0"/>
              <a:t>این افکار به خاطر اینکه واقعیت دارند، مقاوم نیستند، بلکه به این دلیل که شما سعی می کنید آن ها را سرکوب کنید و آنها شما را می ترسانند. </a:t>
            </a:r>
            <a:endParaRPr lang="en-US" altLang="de-DE" sz="1200" dirty="0" smtClean="0"/>
          </a:p>
          <a:p>
            <a:pPr marL="0" indent="0" algn="ctr" rtl="1" eaLnBrk="1" hangingPunct="1">
              <a:lnSpc>
                <a:spcPct val="90000"/>
              </a:lnSpc>
            </a:pPr>
            <a:endParaRPr lang="en-US" altLang="de-DE" sz="1200" dirty="0" smtClean="0"/>
          </a:p>
          <a:p>
            <a:pPr marL="0" indent="0" algn="ctr" rtl="1" eaLnBrk="1" hangingPunct="1">
              <a:lnSpc>
                <a:spcPct val="90000"/>
              </a:lnSpc>
            </a:pPr>
            <a:endParaRPr lang="en-US" altLang="de-DE" sz="1200" dirty="0" smtClean="0"/>
          </a:p>
          <a:p>
            <a:pPr marL="0" indent="0" algn="ctr" rtl="1" eaLnBrk="1" hangingPunct="1">
              <a:lnSpc>
                <a:spcPct val="90000"/>
              </a:lnSpc>
            </a:pPr>
            <a:endParaRPr lang="en-US" altLang="de-DE" sz="1200" dirty="0" smtClean="0"/>
          </a:p>
          <a:p>
            <a:pPr marL="0" indent="0" algn="ctr" rtl="1" eaLnBrk="1" hangingPunct="1">
              <a:lnSpc>
                <a:spcPct val="90000"/>
              </a:lnSpc>
            </a:pPr>
            <a:endParaRPr lang="en-US" altLang="de-DE" sz="1200" dirty="0" smtClean="0"/>
          </a:p>
          <a:p>
            <a:pPr marL="0" indent="0" algn="ctr" rtl="1" eaLnBrk="1" hangingPunct="1">
              <a:lnSpc>
                <a:spcPct val="90000"/>
              </a:lnSpc>
            </a:pPr>
            <a:endParaRPr lang="en-US" altLang="de-DE" sz="1200" dirty="0" smtClean="0"/>
          </a:p>
          <a:p>
            <a:pPr marL="0" indent="0" algn="r" rtl="1" eaLnBrk="1" hangingPunct="1">
              <a:lnSpc>
                <a:spcPct val="90000"/>
              </a:lnSpc>
            </a:pPr>
            <a:r>
              <a:rPr lang="en-US" altLang="de-DE" sz="1200" dirty="0" smtClean="0">
                <a:solidFill>
                  <a:srgbClr val="336699"/>
                </a:solidFill>
              </a:rPr>
              <a:t>	</a:t>
            </a:r>
          </a:p>
          <a:p>
            <a:pPr marL="0" indent="0" algn="r" rtl="1" eaLnBrk="1" hangingPunct="1">
              <a:lnSpc>
                <a:spcPct val="90000"/>
              </a:lnSpc>
            </a:pPr>
            <a:endParaRPr lang="en-US" altLang="de-DE" sz="1200" dirty="0" smtClean="0">
              <a:solidFill>
                <a:srgbClr val="336699"/>
              </a:solidFill>
            </a:endParaRPr>
          </a:p>
          <a:p>
            <a:pPr marL="0" indent="0" algn="r" rtl="1" eaLnBrk="1" hangingPunct="1">
              <a:lnSpc>
                <a:spcPct val="90000"/>
              </a:lnSpc>
            </a:pPr>
            <a:endParaRPr lang="en-US" altLang="de-DE" dirty="0" smtClean="0"/>
          </a:p>
          <a:p>
            <a:pPr marL="0" indent="0" algn="r" rtl="1" eaLnBrk="1" hangingPunct="1">
              <a:lnSpc>
                <a:spcPct val="90000"/>
              </a:lnSpc>
            </a:pPr>
            <a:r>
              <a:rPr lang="en-US" altLang="de-DE" sz="300" dirty="0" smtClean="0"/>
              <a:t> </a:t>
            </a:r>
          </a:p>
        </p:txBody>
      </p:sp>
      <p:pic>
        <p:nvPicPr>
          <p:cNvPr id="819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4076700"/>
            <a:ext cx="2738437"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9.35</a:t>
            </a:r>
            <a:endParaRPr lang="en-US" altLang="de-DE" sz="1200" kern="0" dirty="0">
              <a:solidFill>
                <a:srgbClr val="646B86"/>
              </a:solidFill>
              <a:latin typeface="Verdana"/>
            </a:endParaRPr>
          </a:p>
        </p:txBody>
      </p:sp>
      <p:sp>
        <p:nvSpPr>
          <p:cNvPr id="8" name="Rectangle 10"/>
          <p:cNvSpPr>
            <a:spLocks noChangeArrowheads="1"/>
          </p:cNvSpPr>
          <p:nvPr/>
        </p:nvSpPr>
        <p:spPr bwMode="auto">
          <a:xfrm>
            <a:off x="0" y="6658203"/>
            <a:ext cx="177003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smtClean="0">
                <a:latin typeface="Verdana" panose="020B0604030504040204" pitchFamily="34" charset="0"/>
              </a:rPr>
              <a:t>“</a:t>
            </a:r>
            <a:r>
              <a:rPr lang="en-US" altLang="de-DE" sz="800" b="0" i="1" dirty="0">
                <a:latin typeface="Verdana" panose="020B0604030504040204" pitchFamily="34" charset="0"/>
              </a:rPr>
              <a:t>Stormy Sunday” by </a:t>
            </a:r>
            <a:r>
              <a:rPr lang="en-US" altLang="de-DE" sz="800" b="0" i="1" dirty="0" err="1">
                <a:latin typeface="Verdana" panose="020B0604030504040204" pitchFamily="34" charset="0"/>
              </a:rPr>
              <a:t>judepics</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5" y="1350963"/>
            <a:ext cx="8534400" cy="4598987"/>
          </a:xfrm>
        </p:spPr>
        <p:txBody>
          <a:bodyPr/>
          <a:lstStyle/>
          <a:p>
            <a:pPr algn="r" rtl="1">
              <a:defRPr/>
            </a:pPr>
            <a:r>
              <a:rPr lang="fa-IR" sz="2000" dirty="0" smtClean="0"/>
              <a:t>تمرین بدنی</a:t>
            </a:r>
            <a:endParaRPr lang="en-US" sz="2000" dirty="0" smtClean="0"/>
          </a:p>
          <a:p>
            <a:pPr marL="342900" indent="-342900" algn="r" rtl="1">
              <a:buClr>
                <a:srgbClr val="8CADAE"/>
              </a:buClr>
              <a:buFont typeface="+mj-lt"/>
              <a:buAutoNum type="arabicPeriod"/>
              <a:defRPr/>
            </a:pPr>
            <a:r>
              <a:rPr lang="fa-IR" sz="2000" dirty="0" smtClean="0"/>
              <a:t>بایستید</a:t>
            </a:r>
            <a:endParaRPr lang="en-US" sz="2000" dirty="0" smtClean="0"/>
          </a:p>
          <a:p>
            <a:pPr marL="342900" indent="-342900" algn="r" rtl="1">
              <a:buClr>
                <a:srgbClr val="8CADAE"/>
              </a:buClr>
              <a:buFont typeface="+mj-lt"/>
              <a:buAutoNum type="arabicPeriod"/>
              <a:defRPr/>
            </a:pPr>
            <a:r>
              <a:rPr lang="fa-IR" sz="2000" dirty="0" smtClean="0"/>
              <a:t>دست چپ خود را روی شانه راست خود بگذارید</a:t>
            </a:r>
            <a:endParaRPr lang="en-US" sz="2000" dirty="0" smtClean="0"/>
          </a:p>
          <a:p>
            <a:pPr marL="342900" indent="-342900" algn="r" rtl="1">
              <a:buClr>
                <a:srgbClr val="8CADAE"/>
              </a:buClr>
              <a:buFont typeface="+mj-lt"/>
              <a:buAutoNum type="arabicPeriod"/>
              <a:defRPr/>
            </a:pPr>
            <a:r>
              <a:rPr lang="fa-IR" sz="2000" dirty="0" smtClean="0"/>
              <a:t>دست راست خود را روی شانه چپ خود بگذارید</a:t>
            </a:r>
            <a:endParaRPr lang="en-US" sz="2000" dirty="0" smtClean="0"/>
          </a:p>
          <a:p>
            <a:pPr marL="342900" indent="-342900" algn="r" rtl="1">
              <a:buClr>
                <a:srgbClr val="8CADAE"/>
              </a:buClr>
              <a:buFont typeface="+mj-lt"/>
              <a:buAutoNum type="arabicPeriod"/>
              <a:defRPr/>
            </a:pPr>
            <a:r>
              <a:rPr lang="fa-IR" sz="2000" dirty="0" smtClean="0"/>
              <a:t>یک پا را بلند کنید</a:t>
            </a:r>
            <a:endParaRPr lang="en-US" sz="2000" dirty="0" smtClean="0"/>
          </a:p>
          <a:p>
            <a:pPr marL="342900" indent="-342900" algn="r" rtl="1">
              <a:buClr>
                <a:srgbClr val="8CADAE"/>
              </a:buClr>
              <a:buFont typeface="+mj-lt"/>
              <a:buAutoNum type="arabicPeriod"/>
              <a:defRPr/>
            </a:pPr>
            <a:r>
              <a:rPr lang="fa-IR" sz="2000" dirty="0" smtClean="0"/>
              <a:t>پای خود را به صورت دایره بچرخانید...</a:t>
            </a:r>
            <a:endParaRPr lang="en-US" sz="2000" dirty="0" smtClean="0"/>
          </a:p>
          <a:p>
            <a:pPr marL="342900" indent="-342900" algn="r" rtl="1">
              <a:buClr>
                <a:srgbClr val="336699"/>
              </a:buClr>
              <a:buFont typeface="+mj-lt"/>
              <a:buAutoNum type="arabicPeriod"/>
              <a:defRPr/>
            </a:pPr>
            <a:endParaRPr lang="en-US" dirty="0" smtClean="0"/>
          </a:p>
          <a:p>
            <a:pPr marL="0" indent="0" algn="r" rtl="1">
              <a:defRPr/>
            </a:pPr>
            <a:r>
              <a:rPr lang="fa-IR" sz="2000" dirty="0" smtClean="0"/>
              <a:t>تمرینات تمرکزی مثل این می توانند به شکستن چرخه دائمی نشخوار فکری کمک کند.</a:t>
            </a:r>
          </a:p>
          <a:p>
            <a:pPr marL="0" indent="0" algn="r" rtl="1">
              <a:defRPr/>
            </a:pPr>
            <a:endParaRPr lang="en-US" sz="2000" dirty="0"/>
          </a:p>
        </p:txBody>
      </p:sp>
      <p:sp>
        <p:nvSpPr>
          <p:cNvPr id="8294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a:solidFill>
                  <a:schemeClr val="accent1"/>
                </a:solidFill>
              </a:rPr>
              <a:t>تمرین </a:t>
            </a:r>
            <a:r>
              <a:rPr lang="fa-IR" altLang="de-DE" sz="2000" b="0" dirty="0" smtClean="0">
                <a:solidFill>
                  <a:schemeClr val="accent1"/>
                </a:solidFill>
              </a:rPr>
              <a:t>دوم مقابله </a:t>
            </a:r>
            <a:r>
              <a:rPr lang="fa-IR" altLang="de-DE" sz="2000" b="0" dirty="0">
                <a:solidFill>
                  <a:schemeClr val="accent1"/>
                </a:solidFill>
              </a:rPr>
              <a:t>با نشخوار فکری:</a:t>
            </a:r>
            <a:br>
              <a:rPr lang="fa-IR" altLang="de-DE" sz="2000" b="0" dirty="0">
                <a:solidFill>
                  <a:schemeClr val="accent1"/>
                </a:solidFill>
              </a:rPr>
            </a:br>
            <a:r>
              <a:rPr lang="fa-IR" altLang="de-DE" sz="2000" b="0" dirty="0">
                <a:solidFill>
                  <a:schemeClr val="accent1"/>
                </a:solidFill>
              </a:rPr>
              <a:t> </a:t>
            </a:r>
            <a:r>
              <a:rPr lang="fa-IR" altLang="de-DE" sz="2000" b="0" dirty="0" smtClean="0">
                <a:solidFill>
                  <a:schemeClr val="accent1"/>
                </a:solidFill>
              </a:rPr>
              <a:t>پرت کردن حواس از طریق بدن</a:t>
            </a:r>
            <a:r>
              <a:rPr lang="en-US" altLang="de-DE" sz="2000" b="0" dirty="0" smtClean="0">
                <a:solidFill>
                  <a:schemeClr val="accent1"/>
                </a:solidFill>
              </a:rPr>
              <a:t>…</a:t>
            </a:r>
            <a:endParaRPr lang="en-US" altLang="de-DE" sz="2000" b="0" dirty="0">
              <a:solidFill>
                <a:schemeClr val="accent1"/>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ChangeArrowheads="1"/>
          </p:cNvSpPr>
          <p:nvPr/>
        </p:nvSpPr>
        <p:spPr bwMode="auto">
          <a:xfrm>
            <a:off x="4113213" y="2650133"/>
            <a:ext cx="48133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1313"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rtl="1" eaLnBrk="1" hangingPunct="1">
              <a:buClr>
                <a:srgbClr val="006699"/>
              </a:buClr>
              <a:buFont typeface="Wingdings" panose="05000000000000000000" pitchFamily="2" charset="2"/>
              <a:buNone/>
            </a:pPr>
            <a:r>
              <a:rPr lang="fa-IR" altLang="de-DE" b="0" dirty="0" smtClean="0">
                <a:latin typeface="Verdana" panose="020B0604030504040204" pitchFamily="34" charset="0"/>
              </a:rPr>
              <a:t>در مراحل افسردگی...</a:t>
            </a:r>
            <a:endParaRPr lang="en-US" altLang="de-DE" b="0" dirty="0" smtClean="0">
              <a:latin typeface="Verdana" panose="020B0604030504040204" pitchFamily="34" charset="0"/>
            </a:endParaRPr>
          </a:p>
          <a:p>
            <a:pPr eaLnBrk="1" hangingPunct="1">
              <a:buClr>
                <a:srgbClr val="006699"/>
              </a:buClr>
              <a:buFont typeface="Wingdings" panose="05000000000000000000" pitchFamily="2" charset="2"/>
              <a:buNone/>
            </a:pPr>
            <a:endParaRPr lang="en-US" altLang="de-DE" b="0" dirty="0" smtClean="0">
              <a:latin typeface="Verdana" panose="020B0604030504040204" pitchFamily="34" charset="0"/>
            </a:endParaRPr>
          </a:p>
          <a:p>
            <a:pPr eaLnBrk="1" hangingPunct="1">
              <a:buClr>
                <a:srgbClr val="006699"/>
              </a:buClr>
              <a:buFont typeface="Wingdings" panose="05000000000000000000" pitchFamily="2" charset="2"/>
              <a:buNone/>
            </a:pPr>
            <a:endParaRPr lang="en-US" altLang="de-DE" b="0" dirty="0">
              <a:latin typeface="Verdana" panose="020B0604030504040204" pitchFamily="34" charset="0"/>
            </a:endParaRPr>
          </a:p>
        </p:txBody>
      </p:sp>
      <p:sp>
        <p:nvSpPr>
          <p:cNvPr id="7" name="Rectangle 5"/>
          <p:cNvSpPr>
            <a:spLocks noChangeArrowheads="1"/>
          </p:cNvSpPr>
          <p:nvPr/>
        </p:nvSpPr>
        <p:spPr bwMode="auto">
          <a:xfrm>
            <a:off x="250825" y="3573463"/>
            <a:ext cx="8675688" cy="2308324"/>
          </a:xfrm>
          <a:prstGeom prst="rect">
            <a:avLst/>
          </a:prstGeom>
          <a:noFill/>
          <a:ln>
            <a:noFill/>
          </a:ln>
          <a:effectLst/>
          <a:extLst/>
        </p:spPr>
        <p:txBody>
          <a:bodyPr>
            <a:spAutoFit/>
          </a:bodyPr>
          <a:lstStyle/>
          <a:p>
            <a:pPr algn="r" rtl="1" eaLnBrk="1" hangingPunct="1">
              <a:buClr>
                <a:srgbClr val="006699"/>
              </a:buClr>
              <a:defRPr/>
            </a:pPr>
            <a:r>
              <a:rPr lang="fa-IR" altLang="de-DE" b="0" dirty="0" smtClean="0">
                <a:latin typeface="Verdana" panose="020B0604030504040204" pitchFamily="34" charset="0"/>
              </a:rPr>
              <a:t>...ارتباط با مردم می تواند خسته کننده باشد.</a:t>
            </a:r>
            <a:endParaRPr lang="en-US" b="0" dirty="0" smtClean="0">
              <a:latin typeface="Verdana" pitchFamily="34" charset="0"/>
              <a:ea typeface="Verdana" pitchFamily="34" charset="0"/>
              <a:cs typeface="Verdana" pitchFamily="34" charset="0"/>
            </a:endParaRPr>
          </a:p>
          <a:p>
            <a:pPr marL="271463" indent="-271463" algn="r" rtl="1" eaLnBrk="1" hangingPunct="1">
              <a:buClr>
                <a:srgbClr val="006699"/>
              </a:buClr>
              <a:defRPr/>
            </a:pPr>
            <a:endParaRPr lang="fa-IR" b="0" dirty="0" smtClean="0">
              <a:latin typeface="Verdana" pitchFamily="34" charset="0"/>
              <a:ea typeface="Verdana" pitchFamily="34" charset="0"/>
              <a:cs typeface="Verdana" pitchFamily="34" charset="0"/>
            </a:endParaRPr>
          </a:p>
          <a:p>
            <a:pPr marL="271463" indent="-271463" algn="just" rtl="1" eaLnBrk="1" hangingPunct="1">
              <a:buClr>
                <a:srgbClr val="006699"/>
              </a:buClr>
              <a:defRPr/>
            </a:pPr>
            <a:r>
              <a:rPr lang="fa-IR" b="0" dirty="0" smtClean="0">
                <a:latin typeface="Verdana" pitchFamily="34" charset="0"/>
                <a:ea typeface="Verdana" pitchFamily="34" charset="0"/>
                <a:cs typeface="Verdana" pitchFamily="34" charset="0"/>
              </a:rPr>
              <a:t>...آدم اغلب احساس می کند توسط دیگران  بد فهمیده می شود(«دیگران خوشبخت هستند، مشکلات آنها چندان جدی نیستند»). </a:t>
            </a:r>
            <a:endParaRPr lang="fa-IR" b="0" dirty="0">
              <a:latin typeface="Verdana" pitchFamily="34" charset="0"/>
              <a:ea typeface="Verdana" pitchFamily="34" charset="0"/>
              <a:cs typeface="Verdana" pitchFamily="34" charset="0"/>
            </a:endParaRPr>
          </a:p>
          <a:p>
            <a:pPr marL="361950" indent="-361950" algn="r" rtl="1" eaLnBrk="1" hangingPunct="1">
              <a:buClr>
                <a:srgbClr val="006699"/>
              </a:buClr>
              <a:defRPr/>
            </a:pPr>
            <a:endParaRPr lang="en-US" b="0" dirty="0" smtClean="0">
              <a:latin typeface="Verdana" pitchFamily="34" charset="0"/>
              <a:ea typeface="Verdana" pitchFamily="34" charset="0"/>
              <a:cs typeface="Verdana" pitchFamily="34" charset="0"/>
            </a:endParaRPr>
          </a:p>
          <a:p>
            <a:pPr algn="r" rtl="1" eaLnBrk="1" hangingPunct="1">
              <a:buClr>
                <a:srgbClr val="006699"/>
              </a:buClr>
              <a:defRPr/>
            </a:pPr>
            <a:r>
              <a:rPr lang="fa-IR" b="0" dirty="0" smtClean="0">
                <a:latin typeface="Verdana" pitchFamily="34" charset="0"/>
                <a:ea typeface="Verdana" pitchFamily="34" charset="0"/>
                <a:cs typeface="Verdana" pitchFamily="34" charset="0"/>
              </a:rPr>
              <a:t>...انگیزه انجام کارها کم می شود.</a:t>
            </a:r>
            <a:endParaRPr lang="en-US" b="0" dirty="0" smtClean="0">
              <a:latin typeface="Verdana" pitchFamily="34" charset="0"/>
              <a:ea typeface="Verdana" pitchFamily="34" charset="0"/>
              <a:cs typeface="Verdana" pitchFamily="34" charset="0"/>
            </a:endParaRPr>
          </a:p>
          <a:p>
            <a:pPr marL="342000" indent="-342000" algn="r" rtl="1" eaLnBrk="1" hangingPunct="1">
              <a:buClr>
                <a:srgbClr val="006699"/>
              </a:buClr>
              <a:buFont typeface="Wingdings" pitchFamily="2" charset="2"/>
              <a:buChar char="Ø"/>
              <a:defRPr/>
            </a:pPr>
            <a:endParaRPr lang="en-US" b="0" dirty="0" smtClean="0">
              <a:latin typeface="Verdana" pitchFamily="34" charset="0"/>
              <a:ea typeface="Verdana" pitchFamily="34" charset="0"/>
              <a:cs typeface="Verdana" pitchFamily="34" charset="0"/>
            </a:endParaRPr>
          </a:p>
          <a:p>
            <a:pPr algn="r" rtl="1" eaLnBrk="1" hangingPunct="1">
              <a:buClr>
                <a:srgbClr val="006699"/>
              </a:buClr>
              <a:defRPr/>
            </a:pPr>
            <a:r>
              <a:rPr lang="fa-IR" b="0" dirty="0" smtClean="0">
                <a:latin typeface="Verdana" pitchFamily="34" charset="0"/>
                <a:ea typeface="Verdana" pitchFamily="34" charset="0"/>
                <a:cs typeface="Verdana" pitchFamily="34" charset="0"/>
              </a:rPr>
              <a:t>...علاقه به دیگران (و به مشکلاتشان) غالبا کاهش می یابد.</a:t>
            </a:r>
            <a:endParaRPr lang="en-US" b="0" dirty="0">
              <a:latin typeface="Verdana" pitchFamily="34" charset="0"/>
              <a:ea typeface="Verdana" pitchFamily="34" charset="0"/>
              <a:cs typeface="Verdana" pitchFamily="34" charset="0"/>
            </a:endParaRPr>
          </a:p>
        </p:txBody>
      </p:sp>
      <p:sp>
        <p:nvSpPr>
          <p:cNvPr id="83972"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انزوای اجتماعی. این مساله چگونه اتفاق می افتد؟</a:t>
            </a:r>
            <a:endParaRPr lang="en-US" altLang="de-DE" sz="2000" b="0" dirty="0">
              <a:solidFill>
                <a:srgbClr val="D16349"/>
              </a:solidFill>
              <a:latin typeface="Verdana" panose="020B0604030504040204" pitchFamily="34" charset="0"/>
            </a:endParaRPr>
          </a:p>
        </p:txBody>
      </p:sp>
      <p:pic>
        <p:nvPicPr>
          <p:cNvPr id="839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463" y="1312638"/>
            <a:ext cx="291465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9.37</a:t>
            </a:r>
            <a:endParaRPr lang="en-US" altLang="de-DE" sz="1200" kern="0" dirty="0">
              <a:solidFill>
                <a:srgbClr val="646B86"/>
              </a:solidFill>
              <a:latin typeface="Verdana"/>
            </a:endParaRPr>
          </a:p>
        </p:txBody>
      </p:sp>
      <p:sp>
        <p:nvSpPr>
          <p:cNvPr id="8" name="Rectangle 10"/>
          <p:cNvSpPr>
            <a:spLocks noChangeArrowheads="1"/>
          </p:cNvSpPr>
          <p:nvPr/>
        </p:nvSpPr>
        <p:spPr bwMode="auto">
          <a:xfrm>
            <a:off x="0" y="6658203"/>
            <a:ext cx="19784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smtClean="0">
                <a:latin typeface="Verdana" panose="020B0604030504040204" pitchFamily="34" charset="0"/>
              </a:rPr>
              <a:t>“</a:t>
            </a:r>
            <a:r>
              <a:rPr lang="de-DE" sz="800" b="0" i="1" dirty="0"/>
              <a:t>Life III Study - A5</a:t>
            </a:r>
            <a:r>
              <a:rPr lang="en-US" altLang="de-DE" sz="800" b="0" i="1" dirty="0">
                <a:latin typeface="Verdana" panose="020B0604030504040204" pitchFamily="34" charset="0"/>
              </a:rPr>
              <a:t>”</a:t>
            </a:r>
            <a:r>
              <a:rPr lang="de-DE" sz="800" b="0" i="1" dirty="0"/>
              <a:t> </a:t>
            </a:r>
            <a:r>
              <a:rPr lang="de-DE" sz="800" b="0" i="1" dirty="0" err="1"/>
              <a:t>by</a:t>
            </a:r>
            <a:r>
              <a:rPr lang="de-DE" sz="800" b="0" i="1" dirty="0"/>
              <a:t> </a:t>
            </a:r>
            <a:r>
              <a:rPr lang="de-DE" sz="800" b="0" i="1" dirty="0" err="1"/>
              <a:t>h.koppdelaney</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چرخه معیوب انگیزه و خلق</a:t>
            </a:r>
            <a:endParaRPr lang="en-US" altLang="de-DE" sz="2000" b="0" dirty="0">
              <a:solidFill>
                <a:srgbClr val="D16349"/>
              </a:solidFill>
              <a:latin typeface="Verdana" panose="020B0604030504040204" pitchFamily="34" charset="0"/>
            </a:endParaRPr>
          </a:p>
        </p:txBody>
      </p:sp>
      <p:sp>
        <p:nvSpPr>
          <p:cNvPr id="86019" name="AutoShape 5"/>
          <p:cNvSpPr>
            <a:spLocks noChangeAspect="1" noChangeArrowheads="1" noTextEdit="1"/>
          </p:cNvSpPr>
          <p:nvPr/>
        </p:nvSpPr>
        <p:spPr bwMode="auto">
          <a:xfrm>
            <a:off x="2124075" y="1484313"/>
            <a:ext cx="4535488"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6020" name="_s651270"/>
          <p:cNvSpPr>
            <a:spLocks noChangeArrowheads="1" noTextEdit="1"/>
          </p:cNvSpPr>
          <p:nvPr/>
        </p:nvSpPr>
        <p:spPr bwMode="auto">
          <a:xfrm>
            <a:off x="3681413" y="2501900"/>
            <a:ext cx="1420812" cy="138112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de-DE"/>
          </a:p>
        </p:txBody>
      </p:sp>
      <p:sp>
        <p:nvSpPr>
          <p:cNvPr id="86022" name="_s651272"/>
          <p:cNvSpPr>
            <a:spLocks noChangeArrowheads="1" noTextEdit="1"/>
          </p:cNvSpPr>
          <p:nvPr/>
        </p:nvSpPr>
        <p:spPr bwMode="auto">
          <a:xfrm>
            <a:off x="4148138" y="3289300"/>
            <a:ext cx="1420812" cy="1382713"/>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de-DE"/>
          </a:p>
        </p:txBody>
      </p:sp>
      <p:sp>
        <p:nvSpPr>
          <p:cNvPr id="86024" name="_s651274"/>
          <p:cNvSpPr>
            <a:spLocks noChangeArrowheads="1" noTextEdit="1"/>
          </p:cNvSpPr>
          <p:nvPr/>
        </p:nvSpPr>
        <p:spPr bwMode="auto">
          <a:xfrm>
            <a:off x="3213100" y="3289300"/>
            <a:ext cx="1420813" cy="138112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de-DE"/>
          </a:p>
        </p:txBody>
      </p:sp>
      <p:sp>
        <p:nvSpPr>
          <p:cNvPr id="86026" name="AutoShape 12"/>
          <p:cNvSpPr>
            <a:spLocks noChangeArrowheads="1"/>
          </p:cNvSpPr>
          <p:nvPr/>
        </p:nvSpPr>
        <p:spPr bwMode="auto">
          <a:xfrm rot="1768856">
            <a:off x="3203575" y="2638425"/>
            <a:ext cx="360363" cy="1366838"/>
          </a:xfrm>
          <a:prstGeom prst="curvedRightArrow">
            <a:avLst>
              <a:gd name="adj1" fmla="val 75859"/>
              <a:gd name="adj2" fmla="val 151718"/>
              <a:gd name="adj3" fmla="val 33333"/>
            </a:avLst>
          </a:prstGeom>
          <a:solidFill>
            <a:srgbClr val="006699"/>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7" name="AutoShape 13"/>
          <p:cNvSpPr>
            <a:spLocks noChangeArrowheads="1"/>
          </p:cNvSpPr>
          <p:nvPr/>
        </p:nvSpPr>
        <p:spPr bwMode="auto">
          <a:xfrm rot="9132033">
            <a:off x="5148263" y="2493963"/>
            <a:ext cx="361950" cy="1366837"/>
          </a:xfrm>
          <a:prstGeom prst="curvedRightArrow">
            <a:avLst>
              <a:gd name="adj1" fmla="val 75526"/>
              <a:gd name="adj2" fmla="val 151053"/>
              <a:gd name="adj3" fmla="val 33333"/>
            </a:avLst>
          </a:prstGeom>
          <a:solidFill>
            <a:srgbClr val="006699"/>
          </a:solidFill>
          <a:ln w="9525">
            <a:solidFill>
              <a:schemeClr val="tx1"/>
            </a:solidFill>
            <a:miter lim="800000"/>
            <a:headEnd/>
            <a:tailEnd/>
          </a:ln>
        </p:spPr>
        <p:txBody>
          <a:bodyPr rot="10800000"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8" name="Text Box 19"/>
          <p:cNvSpPr txBox="1">
            <a:spLocks noChangeArrowheads="1"/>
          </p:cNvSpPr>
          <p:nvPr/>
        </p:nvSpPr>
        <p:spPr bwMode="auto">
          <a:xfrm>
            <a:off x="4418012" y="3917341"/>
            <a:ext cx="1150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sz="1400" b="0" i="1" dirty="0" smtClean="0">
                <a:latin typeface="Verdana" panose="020B0604030504040204" pitchFamily="34" charset="0"/>
              </a:rPr>
              <a:t>خلق</a:t>
            </a:r>
            <a:endParaRPr lang="en-US" altLang="de-DE" sz="1400" b="0" i="1" dirty="0">
              <a:latin typeface="Verdana" panose="020B0604030504040204" pitchFamily="34" charset="0"/>
            </a:endParaRPr>
          </a:p>
        </p:txBody>
      </p:sp>
      <p:sp>
        <p:nvSpPr>
          <p:cNvPr id="86029" name="AutoShape 14"/>
          <p:cNvSpPr>
            <a:spLocks noChangeArrowheads="1"/>
          </p:cNvSpPr>
          <p:nvPr/>
        </p:nvSpPr>
        <p:spPr bwMode="auto">
          <a:xfrm rot="-5400000">
            <a:off x="4283869" y="4079082"/>
            <a:ext cx="358775" cy="1366837"/>
          </a:xfrm>
          <a:prstGeom prst="curvedRightArrow">
            <a:avLst>
              <a:gd name="adj1" fmla="val 76195"/>
              <a:gd name="adj2" fmla="val 152389"/>
              <a:gd name="adj3" fmla="val 33333"/>
            </a:avLst>
          </a:prstGeom>
          <a:solidFill>
            <a:srgbClr val="006699"/>
          </a:solidFill>
          <a:ln w="9525">
            <a:solidFill>
              <a:schemeClr val="tx1"/>
            </a:solidFill>
            <a:miter lim="800000"/>
            <a:headEnd/>
            <a:tailEnd/>
          </a:ln>
        </p:spPr>
        <p:txBody>
          <a:bodyPr vert="eaVert"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pic>
        <p:nvPicPr>
          <p:cNvPr id="86030"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1" name="Text Box 18"/>
          <p:cNvSpPr txBox="1">
            <a:spLocks noChangeArrowheads="1"/>
          </p:cNvSpPr>
          <p:nvPr/>
        </p:nvSpPr>
        <p:spPr bwMode="auto">
          <a:xfrm>
            <a:off x="3924300" y="2998788"/>
            <a:ext cx="9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sz="1400" b="0" i="1" dirty="0" smtClean="0">
                <a:latin typeface="Verdana" panose="020B0604030504040204" pitchFamily="34" charset="0"/>
              </a:rPr>
              <a:t>انگیزه</a:t>
            </a:r>
            <a:endParaRPr lang="en-US" altLang="de-DE" sz="1400" b="0" i="1" dirty="0">
              <a:latin typeface="Verdana" panose="020B0604030504040204" pitchFamily="34" charset="0"/>
            </a:endParaRPr>
          </a:p>
        </p:txBody>
      </p:sp>
      <p:sp>
        <p:nvSpPr>
          <p:cNvPr id="86032" name="Text Box 20"/>
          <p:cNvSpPr txBox="1">
            <a:spLocks noChangeArrowheads="1"/>
          </p:cNvSpPr>
          <p:nvPr/>
        </p:nvSpPr>
        <p:spPr bwMode="auto">
          <a:xfrm>
            <a:off x="3237706" y="3914364"/>
            <a:ext cx="1225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50000"/>
              </a:spcBef>
            </a:pPr>
            <a:r>
              <a:rPr lang="fa-IR" altLang="de-DE" sz="1400" b="0" i="1" dirty="0" smtClean="0">
                <a:latin typeface="Verdana" panose="020B0604030504040204" pitchFamily="34" charset="0"/>
              </a:rPr>
              <a:t>انزوا</a:t>
            </a:r>
            <a:endParaRPr lang="en-US" altLang="de-DE" sz="1400" b="0" i="1" dirty="0">
              <a:latin typeface="Verdana" panose="020B0604030504040204" pitchFamily="34" charset="0"/>
            </a:endParaRPr>
          </a:p>
        </p:txBody>
      </p:sp>
      <p:sp>
        <p:nvSpPr>
          <p:cNvPr id="86033" name="Text Box 22"/>
          <p:cNvSpPr txBox="1">
            <a:spLocks noChangeArrowheads="1"/>
          </p:cNvSpPr>
          <p:nvPr/>
        </p:nvSpPr>
        <p:spPr bwMode="auto">
          <a:xfrm>
            <a:off x="5651500" y="4149725"/>
            <a:ext cx="3189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indent="185738" algn="ctr" rtl="1" eaLnBrk="1" hangingPunct="1"/>
            <a:r>
              <a:rPr lang="fa-IR" altLang="de-DE" b="0" dirty="0" smtClean="0">
                <a:latin typeface="Verdana" panose="020B0604030504040204" pitchFamily="34" charset="0"/>
              </a:rPr>
              <a:t>«حالم مدام بدتر می شود.»</a:t>
            </a:r>
            <a:endParaRPr lang="en-US" altLang="de-DE" b="0" dirty="0">
              <a:latin typeface="Verdana" panose="020B0604030504040204" pitchFamily="34" charset="0"/>
            </a:endParaRPr>
          </a:p>
        </p:txBody>
      </p:sp>
      <p:sp>
        <p:nvSpPr>
          <p:cNvPr id="2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9.38</a:t>
            </a:r>
            <a:endParaRPr lang="en-US" altLang="de-DE" sz="1200" kern="0" dirty="0">
              <a:solidFill>
                <a:srgbClr val="646B86"/>
              </a:solidFill>
              <a:latin typeface="Verdana"/>
            </a:endParaRPr>
          </a:p>
        </p:txBody>
      </p:sp>
      <p:sp>
        <p:nvSpPr>
          <p:cNvPr id="2" name="Textfeld 1"/>
          <p:cNvSpPr txBox="1"/>
          <p:nvPr/>
        </p:nvSpPr>
        <p:spPr>
          <a:xfrm>
            <a:off x="683568" y="4149725"/>
            <a:ext cx="2373188" cy="923330"/>
          </a:xfrm>
          <a:prstGeom prst="rect">
            <a:avLst/>
          </a:prstGeom>
          <a:noFill/>
        </p:spPr>
        <p:txBody>
          <a:bodyPr wrap="square" rtlCol="0">
            <a:spAutoFit/>
          </a:bodyPr>
          <a:lstStyle/>
          <a:p>
            <a:pPr algn="ctr" rtl="1" eaLnBrk="1" hangingPunct="1"/>
            <a:r>
              <a:rPr lang="fa-IR" altLang="de-DE" b="0" dirty="0" smtClean="0">
                <a:latin typeface="Verdana" panose="020B0604030504040204" pitchFamily="34" charset="0"/>
              </a:rPr>
              <a:t>«من بیشتر و بیشتر منزوی می شوم.»</a:t>
            </a:r>
            <a:endParaRPr lang="en-US" altLang="de-DE" b="0" dirty="0">
              <a:latin typeface="Verdana" panose="020B0604030504040204" pitchFamily="34" charset="0"/>
            </a:endParaRPr>
          </a:p>
          <a:p>
            <a:pPr algn="ctr" eaLnBrk="1" hangingPunct="1"/>
            <a:endParaRPr lang="en-US" altLang="de-DE" b="0" dirty="0">
              <a:latin typeface="Verdana" panose="020B0604030504040204" pitchFamily="34" charset="0"/>
            </a:endParaRPr>
          </a:p>
        </p:txBody>
      </p:sp>
      <p:sp>
        <p:nvSpPr>
          <p:cNvPr id="3" name="Textfeld 2"/>
          <p:cNvSpPr txBox="1"/>
          <p:nvPr/>
        </p:nvSpPr>
        <p:spPr>
          <a:xfrm>
            <a:off x="1804182" y="1556792"/>
            <a:ext cx="5535636" cy="369332"/>
          </a:xfrm>
          <a:prstGeom prst="rect">
            <a:avLst/>
          </a:prstGeom>
          <a:noFill/>
        </p:spPr>
        <p:txBody>
          <a:bodyPr wrap="square" rtlCol="0">
            <a:spAutoFit/>
          </a:bodyPr>
          <a:lstStyle/>
          <a:p>
            <a:pPr algn="ctr" rtl="1" eaLnBrk="1" hangingPunct="1"/>
            <a:r>
              <a:rPr lang="fa-IR" altLang="de-DE" b="0" dirty="0" smtClean="0">
                <a:latin typeface="Verdana" panose="020B0604030504040204" pitchFamily="34" charset="0"/>
              </a:rPr>
              <a:t>«من احساس بدبختی می کنم. دیگر از عهده هیچ کاری بر نمی آیم.» </a:t>
            </a:r>
          </a:p>
        </p:txBody>
      </p:sp>
      <p:sp>
        <p:nvSpPr>
          <p:cNvPr id="21" name="Rectangle 10"/>
          <p:cNvSpPr>
            <a:spLocks noChangeArrowheads="1"/>
          </p:cNvSpPr>
          <p:nvPr/>
        </p:nvSpPr>
        <p:spPr bwMode="auto">
          <a:xfrm>
            <a:off x="0" y="6658203"/>
            <a:ext cx="23294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smtClean="0">
                <a:latin typeface="Verdana" panose="020B0604030504040204" pitchFamily="34" charset="0"/>
              </a:rPr>
              <a:t>“</a:t>
            </a:r>
            <a:r>
              <a:rPr lang="de-DE" altLang="de-DE" sz="800" b="0" i="1" dirty="0" err="1">
                <a:latin typeface="Verdana" panose="020B0604030504040204" pitchFamily="34" charset="0"/>
                <a:cs typeface="Arial" panose="020B0604020202020204" pitchFamily="34" charset="0"/>
              </a:rPr>
              <a:t>circles</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by</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Text Box 20"/>
          <p:cNvSpPr txBox="1">
            <a:spLocks noChangeArrowheads="1"/>
          </p:cNvSpPr>
          <p:nvPr/>
        </p:nvSpPr>
        <p:spPr bwMode="auto">
          <a:xfrm>
            <a:off x="250825" y="1622698"/>
            <a:ext cx="820960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حرف زدن راحت تر از عمل است! </a:t>
            </a:r>
            <a:r>
              <a:rPr lang="fa-IR" altLang="de-DE" dirty="0" smtClean="0">
                <a:latin typeface="Verdana" panose="020B0604030504040204" pitchFamily="34" charset="0"/>
              </a:rPr>
              <a:t>اما: </a:t>
            </a:r>
            <a:r>
              <a:rPr lang="fa-IR" altLang="de-DE" b="0" dirty="0" smtClean="0">
                <a:latin typeface="Verdana" panose="020B0604030504040204" pitchFamily="34" charset="0"/>
              </a:rPr>
              <a:t>سعی کنید غلبه کنید و اولین قدم </a:t>
            </a:r>
            <a:r>
              <a:rPr lang="fa-IR" altLang="de-DE" dirty="0" smtClean="0">
                <a:latin typeface="Verdana" panose="020B0604030504040204" pitchFamily="34" charset="0"/>
              </a:rPr>
              <a:t>کوچک</a:t>
            </a:r>
            <a:r>
              <a:rPr lang="fa-IR" altLang="de-DE" b="0" dirty="0" smtClean="0">
                <a:latin typeface="Verdana" panose="020B0604030504040204" pitchFamily="34" charset="0"/>
              </a:rPr>
              <a:t> را رو به جلو بردارید.</a:t>
            </a:r>
          </a:p>
          <a:p>
            <a:pPr marL="0" indent="0" algn="just" rtl="1" eaLnBrk="1" hangingPunct="1">
              <a:spcBef>
                <a:spcPct val="50000"/>
              </a:spcBef>
              <a:buClr>
                <a:srgbClr val="8CADAE"/>
              </a:buClr>
              <a:buSzPct val="85000"/>
            </a:pPr>
            <a:endParaRPr lang="fa-IR" altLang="de-DE" dirty="0" smtClean="0">
              <a:latin typeface="Verdana" panose="020B0604030504040204" pitchFamily="34" charset="0"/>
            </a:endParaRPr>
          </a:p>
          <a:p>
            <a:pPr algn="just" rtl="1" eaLnBrk="1" hangingPunct="1">
              <a:spcBef>
                <a:spcPct val="50000"/>
              </a:spcBef>
              <a:buClr>
                <a:srgbClr val="8CADAE"/>
              </a:buClr>
              <a:buSzPct val="85000"/>
              <a:buFontTx/>
              <a:buChar char="o"/>
            </a:pPr>
            <a:r>
              <a:rPr lang="fa-IR" altLang="de-DE" dirty="0" smtClean="0">
                <a:latin typeface="Verdana" panose="020B0604030504040204" pitchFamily="34" charset="0"/>
              </a:rPr>
              <a:t>قدم به قدم: </a:t>
            </a:r>
            <a:r>
              <a:rPr lang="fa-IR" altLang="de-DE" b="0" dirty="0" smtClean="0">
                <a:latin typeface="Verdana" panose="020B0604030504040204" pitchFamily="34" charset="0"/>
              </a:rPr>
              <a:t>اجازه دهید قدمهای کوچک (مثلا </a:t>
            </a:r>
            <a:r>
              <a:rPr lang="fa-IR" altLang="de-DE" b="0" dirty="0">
                <a:latin typeface="Verdana" panose="020B0604030504040204" pitchFamily="34" charset="0"/>
              </a:rPr>
              <a:t>تماس </a:t>
            </a:r>
            <a:r>
              <a:rPr lang="fa-IR" altLang="de-DE" b="0" dirty="0" smtClean="0">
                <a:latin typeface="Verdana" panose="020B0604030504040204" pitchFamily="34" charset="0"/>
              </a:rPr>
              <a:t>با یک دوست) پیش از قدمهای بزرگ برداشته شوند (مثلا ملاقات یک دوست). به خودتان بیش از اندازه فشار وارد نکنید!</a:t>
            </a:r>
            <a:endParaRPr lang="fa-IR" altLang="de-DE" dirty="0">
              <a:latin typeface="Verdana" panose="020B0604030504040204" pitchFamily="34" charset="0"/>
            </a:endParaRPr>
          </a:p>
          <a:p>
            <a:pPr algn="just" rtl="1" eaLnBrk="1" hangingPunct="1">
              <a:spcBef>
                <a:spcPct val="50000"/>
              </a:spcBef>
              <a:buClr>
                <a:srgbClr val="8CADAE"/>
              </a:buClr>
              <a:buFontTx/>
              <a:buChar char="o"/>
            </a:pPr>
            <a:endParaRPr lang="en-US" altLang="de-DE" b="0" dirty="0" smtClean="0">
              <a:latin typeface="Verdana" panose="020B0604030504040204" pitchFamily="34" charset="0"/>
            </a:endParaRP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وظایف روزانه خود را انجام دهید، اما کاری را انجام دهید که از آن لذت می برید.</a:t>
            </a:r>
            <a:endParaRPr lang="en-US" altLang="de-DE" b="0" dirty="0" smtClean="0">
              <a:latin typeface="Verdana" panose="020B0604030504040204" pitchFamily="34" charset="0"/>
            </a:endParaRPr>
          </a:p>
          <a:p>
            <a:pPr marL="0" indent="0" algn="just" rtl="1" eaLnBrk="1" hangingPunct="1">
              <a:spcBef>
                <a:spcPct val="50000"/>
              </a:spcBef>
              <a:buClr>
                <a:srgbClr val="8CADAE"/>
              </a:buClr>
              <a:buSzPct val="85000"/>
            </a:pPr>
            <a:endParaRPr lang="en-US" altLang="de-DE" sz="1000" b="0" dirty="0" smtClean="0">
              <a:latin typeface="Verdana" panose="020B0604030504040204" pitchFamily="34" charset="0"/>
            </a:endParaRPr>
          </a:p>
          <a:p>
            <a:pPr marL="0" indent="0" algn="just" rtl="1" eaLnBrk="1" hangingPunct="1">
              <a:spcBef>
                <a:spcPct val="50000"/>
              </a:spcBef>
              <a:buClr>
                <a:srgbClr val="8CADAE"/>
              </a:buClr>
              <a:buSzPct val="85000"/>
            </a:pPr>
            <a:endParaRPr lang="fa-IR" altLang="de-DE" sz="2000" b="0" dirty="0" smtClean="0">
              <a:latin typeface="Verdana" panose="020B0604030504040204" pitchFamily="34" charset="0"/>
            </a:endParaRP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شما خواهید دید: فعالیت بیشتر منجر به خلق بهتر می شود و بالعکس!</a:t>
            </a:r>
            <a:endParaRPr lang="en-US" altLang="de-DE" b="0" dirty="0">
              <a:latin typeface="Verdana" panose="020B0604030504040204" pitchFamily="34" charset="0"/>
            </a:endParaRPr>
          </a:p>
        </p:txBody>
      </p:sp>
      <p:sp>
        <p:nvSpPr>
          <p:cNvPr id="88067" name="Text Box 19"/>
          <p:cNvSpPr txBox="1">
            <a:spLocks noChangeArrowheads="1"/>
          </p:cNvSpPr>
          <p:nvPr/>
        </p:nvSpPr>
        <p:spPr bwMode="auto">
          <a:xfrm>
            <a:off x="6877050" y="1944688"/>
            <a:ext cx="2087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a:p>
        </p:txBody>
      </p:sp>
      <p:sp>
        <p:nvSpPr>
          <p:cNvPr id="88068" name="Rectangle 22"/>
          <p:cNvSpPr>
            <a:spLocks noChangeArrowheads="1"/>
          </p:cNvSpPr>
          <p:nvPr/>
        </p:nvSpPr>
        <p:spPr bwMode="auto">
          <a:xfrm>
            <a:off x="323850" y="1117600"/>
            <a:ext cx="8640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rtl="1" eaLnBrk="1" hangingPunct="1">
              <a:spcBef>
                <a:spcPct val="50000"/>
              </a:spcBef>
            </a:pPr>
            <a:r>
              <a:rPr lang="fa-IR" altLang="de-DE" dirty="0" smtClean="0">
                <a:latin typeface="Verdana" panose="020B0604030504040204" pitchFamily="34" charset="0"/>
              </a:rPr>
              <a:t>سعی کنید چرخه معیوب را بشکنید!</a:t>
            </a:r>
            <a:endParaRPr lang="en-US" altLang="de-DE" dirty="0">
              <a:latin typeface="Verdana" panose="020B0604030504040204" pitchFamily="34" charset="0"/>
            </a:endParaRPr>
          </a:p>
        </p:txBody>
      </p:sp>
      <p:sp>
        <p:nvSpPr>
          <p:cNvPr id="88069" name="AutoShape 23"/>
          <p:cNvSpPr>
            <a:spLocks noChangeArrowheads="1"/>
          </p:cNvSpPr>
          <p:nvPr/>
        </p:nvSpPr>
        <p:spPr bwMode="auto">
          <a:xfrm>
            <a:off x="3851275" y="2102644"/>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0" name="AutoShape 24"/>
          <p:cNvSpPr>
            <a:spLocks noChangeArrowheads="1"/>
          </p:cNvSpPr>
          <p:nvPr/>
        </p:nvSpPr>
        <p:spPr bwMode="auto">
          <a:xfrm>
            <a:off x="3851275" y="3151470"/>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1" name="AutoShape 25"/>
          <p:cNvSpPr>
            <a:spLocks noChangeArrowheads="1"/>
          </p:cNvSpPr>
          <p:nvPr/>
        </p:nvSpPr>
        <p:spPr bwMode="auto">
          <a:xfrm>
            <a:off x="3851275" y="4126157"/>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pic>
        <p:nvPicPr>
          <p:cNvPr id="88073"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9.39</a:t>
            </a:r>
            <a:endParaRPr lang="en-US" altLang="de-DE" sz="1200" kern="0" dirty="0">
              <a:solidFill>
                <a:srgbClr val="646B86"/>
              </a:solidFill>
              <a:latin typeface="Verdana"/>
            </a:endParaRPr>
          </a:p>
        </p:txBody>
      </p:sp>
      <p:sp>
        <p:nvSpPr>
          <p:cNvPr id="19"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چرخه معیوب انگیزه و خلق</a:t>
            </a:r>
            <a:endParaRPr lang="en-US" altLang="de-DE" sz="2000" b="0" dirty="0">
              <a:solidFill>
                <a:srgbClr val="D16349"/>
              </a:solidFill>
              <a:latin typeface="Verdana" panose="020B0604030504040204" pitchFamily="34" charset="0"/>
            </a:endParaRPr>
          </a:p>
        </p:txBody>
      </p:sp>
      <p:grpSp>
        <p:nvGrpSpPr>
          <p:cNvPr id="18" name="Group 68"/>
          <p:cNvGrpSpPr>
            <a:grpSpLocks/>
          </p:cNvGrpSpPr>
          <p:nvPr/>
        </p:nvGrpSpPr>
        <p:grpSpPr bwMode="auto">
          <a:xfrm>
            <a:off x="0" y="6165857"/>
            <a:ext cx="2339975" cy="474663"/>
            <a:chOff x="0" y="3957"/>
            <a:chExt cx="1474" cy="299"/>
          </a:xfrm>
        </p:grpSpPr>
        <p:sp>
          <p:nvSpPr>
            <p:cNvPr id="2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1"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i="1" dirty="0" smtClean="0">
                  <a:latin typeface="Verdana" pitchFamily="34" charset="0"/>
                  <a:sym typeface="Wingdings" pitchFamily="2" charset="2"/>
                </a:rPr>
                <a:t>9</a:t>
              </a:r>
              <a:r>
                <a:rPr lang="de-DE" altLang="de-DE" sz="1200" b="0" i="1" dirty="0" smtClean="0">
                  <a:latin typeface="Verdana" pitchFamily="34" charset="0"/>
                </a:rPr>
                <a:t>.2</a:t>
              </a:r>
              <a:r>
                <a:rPr lang="de-DE" altLang="de-DE" sz="1200" b="0" dirty="0" smtClean="0">
                  <a:latin typeface="Verdana" pitchFamily="34" charset="0"/>
                </a:rPr>
                <a:t> &amp; 9.1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6" name="Rectangle 10"/>
          <p:cNvSpPr>
            <a:spLocks noChangeArrowheads="1"/>
          </p:cNvSpPr>
          <p:nvPr/>
        </p:nvSpPr>
        <p:spPr bwMode="auto">
          <a:xfrm>
            <a:off x="0" y="6658203"/>
            <a:ext cx="23294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smtClean="0">
                <a:latin typeface="Verdana" panose="020B0604030504040204" pitchFamily="34" charset="0"/>
              </a:rPr>
              <a:t>“</a:t>
            </a:r>
            <a:r>
              <a:rPr lang="de-DE" altLang="de-DE" sz="800" b="0" i="1" dirty="0" err="1">
                <a:latin typeface="Verdana" panose="020B0604030504040204" pitchFamily="34" charset="0"/>
                <a:cs typeface="Arial" panose="020B0604020202020204" pitchFamily="34" charset="0"/>
              </a:rPr>
              <a:t>circles</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by</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1026"/>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نکاتی برای بهبود خلق و عزت نفس</a:t>
            </a:r>
          </a:p>
        </p:txBody>
      </p:sp>
      <p:sp>
        <p:nvSpPr>
          <p:cNvPr id="90115" name="Text Box 1028"/>
          <p:cNvSpPr txBox="1">
            <a:spLocks noChangeArrowheads="1"/>
          </p:cNvSpPr>
          <p:nvPr/>
        </p:nvSpPr>
        <p:spPr bwMode="auto">
          <a:xfrm>
            <a:off x="250825" y="1341438"/>
            <a:ext cx="81534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spcBef>
                <a:spcPct val="50000"/>
              </a:spcBef>
              <a:buClr>
                <a:srgbClr val="8CADAE"/>
              </a:buClr>
              <a:buSzPct val="85000"/>
              <a:buFontTx/>
              <a:buChar char="o"/>
            </a:pPr>
            <a:r>
              <a:rPr lang="fa-IR" altLang="de-DE" dirty="0" smtClean="0">
                <a:latin typeface="Verdana" panose="020B0604030504040204" pitchFamily="34" charset="0"/>
              </a:rPr>
              <a:t>هر روز </a:t>
            </a:r>
            <a:r>
              <a:rPr lang="fa-IR" altLang="de-DE" b="0" dirty="0" smtClean="0">
                <a:latin typeface="Verdana" panose="020B0604030504040204" pitchFamily="34" charset="0"/>
              </a:rPr>
              <a:t>تعدادی (۲ تا ۳ ) موارد مثبت همان روز را یادداشت کنید. سپس آنها را در ذهنتان مرور کنید (از خاطراتتان لذت ببرید).</a:t>
            </a: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تعریف و تمجید را بپذیرید و آنها را یادداشت کنید و از آنها به عنوان منبعی برای زمانهای دشوار استفاده کنید! </a:t>
            </a: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به موقعیتهایی فکر کنید که در آنها شما واقعا احساس خوبی داشتید و آنها را با تمام احساستان یادآوری کنید (بینایی، شنوایی، چشایی، لامسه ...)، شاید به کمک عکس های داخل آلبوم. </a:t>
            </a: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کارهایی را انجام بدهید که واقعا از آن لذت می بهتر از با دیگران (به عنوان مثال در سینما یا در کافه). </a:t>
            </a: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کار بدنی بکنید (در حدود ۲۰ دقیقه)، ولی تمرین سنگین انجام ندهید، ترجیحا تمرینات استقامتی، مثل دویدن یا راه رفتن سریع.</a:t>
            </a:r>
          </a:p>
          <a:p>
            <a:pPr algn="just" rtl="1" eaLnBrk="1" hangingPunct="1">
              <a:spcBef>
                <a:spcPct val="50000"/>
              </a:spcBef>
              <a:buClr>
                <a:srgbClr val="8CADAE"/>
              </a:buClr>
              <a:buSzPct val="85000"/>
              <a:buFontTx/>
              <a:buChar char="o"/>
            </a:pPr>
            <a:r>
              <a:rPr lang="fa-IR" altLang="de-DE" b="0" dirty="0" smtClean="0">
                <a:latin typeface="Verdana" panose="020B0604030504040204" pitchFamily="34" charset="0"/>
              </a:rPr>
              <a:t>به آهنگ مورد علاقه خود گوش بدهید. </a:t>
            </a:r>
          </a:p>
        </p:txBody>
      </p:sp>
      <p:pic>
        <p:nvPicPr>
          <p:cNvPr id="90116" name="Picture 14" descr="Smiley detail  - renaissancechambara - flickr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564188"/>
            <a:ext cx="92233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9.40</a:t>
            </a:r>
            <a:endParaRPr lang="en-US" altLang="de-DE" sz="1200" kern="0" dirty="0">
              <a:solidFill>
                <a:srgbClr val="646B86"/>
              </a:solidFill>
              <a:latin typeface="Verdana"/>
            </a:endParaRPr>
          </a:p>
        </p:txBody>
      </p:sp>
      <p:sp>
        <p:nvSpPr>
          <p:cNvPr id="8" name="Rectangle 10"/>
          <p:cNvSpPr>
            <a:spLocks noChangeArrowheads="1"/>
          </p:cNvSpPr>
          <p:nvPr/>
        </p:nvSpPr>
        <p:spPr bwMode="auto">
          <a:xfrm>
            <a:off x="0" y="6658203"/>
            <a:ext cx="232788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smtClean="0">
                <a:ea typeface="굴림" charset="-127"/>
              </a:rPr>
              <a:t>(</a:t>
            </a:r>
            <a:r>
              <a:rPr lang="en-US" altLang="de-DE" sz="800" b="0" i="1" dirty="0" smtClean="0">
                <a:latin typeface="Verdana" panose="020B0604030504040204" pitchFamily="34" charset="0"/>
              </a:rPr>
              <a:t>“</a:t>
            </a:r>
            <a:r>
              <a:rPr lang="en-US" altLang="de-DE" sz="800" b="0" i="1" dirty="0">
                <a:latin typeface="Verdana" panose="020B0604030504040204" pitchFamily="34" charset="0"/>
                <a:cs typeface="Arial" panose="020B0604020202020204" pitchFamily="34" charset="0"/>
              </a:rPr>
              <a:t>Smiley detail” by </a:t>
            </a:r>
            <a:r>
              <a:rPr lang="en-US" altLang="de-DE" sz="800" b="0" i="1" dirty="0" err="1">
                <a:latin typeface="Verdana" panose="020B0604030504040204" pitchFamily="34" charset="0"/>
                <a:cs typeface="Arial" panose="020B0604020202020204" pitchFamily="34" charset="0"/>
              </a:rPr>
              <a:t>renaissancechambara</a:t>
            </a:r>
            <a:r>
              <a:rPr lang="en-US" altLang="ko-KR" sz="800" b="0" i="1" dirty="0" smtClean="0">
                <a:ea typeface="굴림" charset="-127"/>
              </a:rPr>
              <a:t>)</a:t>
            </a:r>
            <a:endParaRPr lang="de-DE" altLang="ko-KR" sz="800" b="0" i="1" dirty="0">
              <a:ea typeface="굴림" charset="-127"/>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7"/>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sz="2000" b="0" dirty="0">
                <a:solidFill>
                  <a:schemeClr val="accent1"/>
                </a:solidFill>
              </a:rPr>
              <a:t>کاربرد در زندگی روزمره</a:t>
            </a:r>
            <a:endParaRPr lang="en-US" altLang="de-DE" sz="2000" b="0" dirty="0">
              <a:solidFill>
                <a:schemeClr val="accent1"/>
              </a:solidFill>
              <a:latin typeface="Verdana" panose="020B0604030504040204" pitchFamily="34" charset="0"/>
            </a:endParaRPr>
          </a:p>
        </p:txBody>
      </p:sp>
      <p:sp>
        <p:nvSpPr>
          <p:cNvPr id="92165" name="Rechteck 1"/>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6" name="Rechteck 2"/>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7" name="Rechteck 3"/>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8" name="Rechteck 4"/>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9" name="Rechteck 5"/>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9.41</a:t>
            </a:r>
            <a:endParaRPr lang="en-US" altLang="de-DE" sz="1200" kern="0" dirty="0">
              <a:solidFill>
                <a:srgbClr val="646B86"/>
              </a:solidFill>
              <a:latin typeface="Verdana"/>
            </a:endParaRPr>
          </a:p>
        </p:txBody>
      </p:sp>
      <p:sp>
        <p:nvSpPr>
          <p:cNvPr id="12" name="Text Box 1028"/>
          <p:cNvSpPr txBox="1">
            <a:spLocks noChangeArrowheads="1"/>
          </p:cNvSpPr>
          <p:nvPr/>
        </p:nvSpPr>
        <p:spPr bwMode="auto">
          <a:xfrm>
            <a:off x="250825" y="1341438"/>
            <a:ext cx="8153400" cy="468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indent="0" algn="ctr" rtl="1" eaLnBrk="1" hangingPunct="1">
              <a:spcBef>
                <a:spcPct val="50000"/>
              </a:spcBef>
              <a:buClr>
                <a:srgbClr val="8CADAE"/>
              </a:buClr>
              <a:buSzPct val="85000"/>
            </a:pPr>
            <a:r>
              <a:rPr lang="fa-IR" altLang="de-DE" dirty="0" smtClean="0">
                <a:latin typeface="Verdana" panose="020B0604030504040204" pitchFamily="34" charset="0"/>
              </a:rPr>
              <a:t>اهداف آموزشی:</a:t>
            </a:r>
            <a:endParaRPr lang="de-DE" altLang="de-DE" dirty="0" smtClean="0">
              <a:latin typeface="Verdana" panose="020B0604030504040204" pitchFamily="34" charset="0"/>
            </a:endParaRPr>
          </a:p>
          <a:p>
            <a:pPr lvl="0" algn="just" rtl="1" eaLnBrk="1" hangingPunct="1">
              <a:lnSpc>
                <a:spcPct val="105000"/>
              </a:lnSpc>
              <a:spcBef>
                <a:spcPct val="50000"/>
              </a:spcBef>
              <a:buClr>
                <a:srgbClr val="8CADAE"/>
              </a:buClr>
              <a:buSzPct val="85000"/>
              <a:buFontTx/>
              <a:buChar char="o"/>
            </a:pPr>
            <a:r>
              <a:rPr lang="fa-IR" b="0" dirty="0">
                <a:latin typeface="Verdana" panose="020B0604030504040204" pitchFamily="34" charset="0"/>
              </a:rPr>
              <a:t>افسردگی سرنوشت غیر قابل اجتناب نیست.</a:t>
            </a:r>
          </a:p>
          <a:p>
            <a:pPr lvl="0" algn="just" rtl="1" eaLnBrk="1" hangingPunct="1">
              <a:lnSpc>
                <a:spcPct val="105000"/>
              </a:lnSpc>
              <a:spcBef>
                <a:spcPct val="50000"/>
              </a:spcBef>
              <a:buClr>
                <a:srgbClr val="8CADAE"/>
              </a:buClr>
              <a:buSzPct val="85000"/>
              <a:buFontTx/>
              <a:buChar char="o"/>
            </a:pPr>
            <a:r>
              <a:rPr lang="fa-IR" b="0" dirty="0">
                <a:latin typeface="Verdana" panose="020B0604030504040204" pitchFamily="34" charset="0"/>
              </a:rPr>
              <a:t>از اختلالات فکری افسردگی که به آنها اشاره شد،آگاه باشید، و سعی کنید آنها را اصلاح کنید</a:t>
            </a:r>
            <a:r>
              <a:rPr lang="en-US" b="0" dirty="0">
                <a:latin typeface="Verdana" panose="020B0604030504040204" pitchFamily="34" charset="0"/>
              </a:rPr>
              <a:t>.</a:t>
            </a:r>
          </a:p>
          <a:p>
            <a:pPr lvl="0" algn="just" rtl="1" eaLnBrk="1" hangingPunct="1">
              <a:lnSpc>
                <a:spcPct val="105000"/>
              </a:lnSpc>
              <a:spcBef>
                <a:spcPct val="50000"/>
              </a:spcBef>
              <a:buClr>
                <a:srgbClr val="8CADAE"/>
              </a:buClr>
              <a:buSzPct val="85000"/>
              <a:buFontTx/>
              <a:buChar char="o"/>
            </a:pPr>
            <a:r>
              <a:rPr lang="fa-IR" b="0" dirty="0">
                <a:latin typeface="Verdana" panose="020B0604030504040204" pitchFamily="34" charset="0"/>
              </a:rPr>
              <a:t>نشخوار فکری و تلش برای سرکوب افکار منفی کمکی به جل مشکلات نمی کند. کاملا بر عکس: این راهکار حتی موجب افزایش افکار و احساسات منفی می شود.</a:t>
            </a:r>
          </a:p>
          <a:p>
            <a:pPr lvl="0" algn="just" rtl="1" eaLnBrk="1" hangingPunct="1">
              <a:lnSpc>
                <a:spcPct val="105000"/>
              </a:lnSpc>
              <a:spcBef>
                <a:spcPct val="50000"/>
              </a:spcBef>
              <a:buClr>
                <a:srgbClr val="8CADAE"/>
              </a:buClr>
              <a:buSzPct val="85000"/>
              <a:buFontTx/>
              <a:buChar char="o"/>
            </a:pPr>
            <a:r>
              <a:rPr lang="fa-IR" b="0" dirty="0">
                <a:latin typeface="Verdana" panose="020B0604030504040204" pitchFamily="34" charset="0"/>
              </a:rPr>
              <a:t>فعالیت های اجتماعی، خلق را بهبود می بخشد. در مراحل اختلال افسردگی به ویژه حفظ ارتباط فیزیکی با افراد نزدیک و حفظ مشارکت در فعالیت ها-حتی اگر فعالیت سختی نباشد (قدمهای کوتاه) اهمیت دارد.</a:t>
            </a:r>
          </a:p>
          <a:p>
            <a:pPr lvl="0" algn="just" rtl="1" eaLnBrk="1" hangingPunct="1">
              <a:lnSpc>
                <a:spcPct val="105000"/>
              </a:lnSpc>
              <a:spcBef>
                <a:spcPct val="50000"/>
              </a:spcBef>
              <a:buClr>
                <a:srgbClr val="8CADAE"/>
              </a:buClr>
              <a:buSzPct val="85000"/>
              <a:buFontTx/>
              <a:buChar char="o"/>
            </a:pPr>
            <a:r>
              <a:rPr lang="fa-IR" b="0" dirty="0">
                <a:latin typeface="Verdana" panose="020B0604030504040204" pitchFamily="34" charset="0"/>
              </a:rPr>
              <a:t>حداقل برخی از نکات ذکر شده را برای بهبود و تثبیت خلق خود رعایت کنید.</a:t>
            </a:r>
          </a:p>
          <a:p>
            <a:pPr lvl="0" algn="just" rtl="1" eaLnBrk="1" hangingPunct="1">
              <a:lnSpc>
                <a:spcPct val="105000"/>
              </a:lnSpc>
              <a:spcBef>
                <a:spcPct val="50000"/>
              </a:spcBef>
              <a:buClr>
                <a:srgbClr val="8CADAE"/>
              </a:buClr>
              <a:buSzPct val="85000"/>
              <a:buFontTx/>
              <a:buChar char="o"/>
            </a:pPr>
            <a:r>
              <a:rPr lang="fa-IR" b="0" dirty="0">
                <a:latin typeface="Verdana" panose="020B0604030504040204" pitchFamily="34" charset="0"/>
              </a:rPr>
              <a:t>نشانه های افسردگی شدید را با درمانگر خود در میان بگذارید!</a:t>
            </a:r>
          </a:p>
          <a:p>
            <a:pPr marL="0" indent="0" algn="r" rtl="1" eaLnBrk="1" hangingPunct="1">
              <a:spcBef>
                <a:spcPct val="50000"/>
              </a:spcBef>
              <a:buClr>
                <a:srgbClr val="8CADAE"/>
              </a:buClr>
              <a:buSzPct val="85000"/>
            </a:pPr>
            <a:endParaRPr lang="en-US" altLang="de-DE" sz="3200" dirty="0" smtClean="0">
              <a:latin typeface="Verdana" panose="020B0604030504040204" pitchFamily="34" charset="0"/>
            </a:endParaRPr>
          </a:p>
          <a:p>
            <a:pPr algn="just" rtl="1" eaLnBrk="1" hangingPunct="1">
              <a:spcBef>
                <a:spcPct val="50000"/>
              </a:spcBef>
              <a:buClr>
                <a:srgbClr val="8CADAE"/>
              </a:buClr>
              <a:buSzPct val="85000"/>
              <a:buFontTx/>
              <a:buChar char="o"/>
            </a:pPr>
            <a:endParaRPr lang="fa-IR" altLang="de-DE" b="0" dirty="0" smtClean="0">
              <a:latin typeface="Verdana" panose="020B0604030504040204" pitchFamily="34" charset="0"/>
            </a:endParaRPr>
          </a:p>
        </p:txBody>
      </p:sp>
    </p:spTree>
    <p:extLst>
      <p:ext uri="{BB962C8B-B14F-4D97-AF65-F5344CB8AC3E}">
        <p14:creationId xmlns:p14="http://schemas.microsoft.com/office/powerpoint/2010/main" val="36978008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این بخش از درمان چه فایده ای برای روانپریشی دارد؟</a:t>
            </a:r>
            <a:endParaRPr lang="en-US" altLang="de-DE" sz="2000" b="0" dirty="0">
              <a:solidFill>
                <a:srgbClr val="D16349"/>
              </a:solidFill>
              <a:latin typeface="Verdana" panose="020B0604030504040204" pitchFamily="34" charset="0"/>
            </a:endParaRPr>
          </a:p>
        </p:txBody>
      </p:sp>
      <p:sp>
        <p:nvSpPr>
          <p:cNvPr id="94211" name="Text Box 9"/>
          <p:cNvSpPr txBox="1">
            <a:spLocks noChangeArrowheads="1"/>
          </p:cNvSpPr>
          <p:nvPr/>
        </p:nvSpPr>
        <p:spPr bwMode="auto">
          <a:xfrm>
            <a:off x="250825" y="1341438"/>
            <a:ext cx="8713663" cy="338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lnSpc>
                <a:spcPct val="105000"/>
              </a:lnSpc>
              <a:spcBef>
                <a:spcPct val="20000"/>
              </a:spcBef>
              <a:buClr>
                <a:schemeClr val="accent1"/>
              </a:buClr>
              <a:buSzPct val="85000"/>
            </a:pPr>
            <a:r>
              <a:rPr lang="fa-IR" b="0" dirty="0"/>
              <a:t>بسیاری از </a:t>
            </a:r>
            <a:r>
              <a:rPr lang="fa-IR" b="0" dirty="0" smtClean="0"/>
              <a:t>افراد</a:t>
            </a:r>
            <a:r>
              <a:rPr lang="fa-IR" b="0" dirty="0"/>
              <a:t> </a:t>
            </a:r>
            <a:r>
              <a:rPr lang="fa-IR" b="0" dirty="0" smtClean="0"/>
              <a:t>(اما </a:t>
            </a:r>
            <a:r>
              <a:rPr lang="fa-IR" b="0" dirty="0"/>
              <a:t>نه </a:t>
            </a:r>
            <a:r>
              <a:rPr lang="fa-IR" b="0" dirty="0" smtClean="0"/>
              <a:t>همه آنها!) روانپریش خودشان را تحقیر می کنند، سبک های تفکر ویژه افسردگی ، </a:t>
            </a:r>
            <a:r>
              <a:rPr lang="fa-IR" b="0" dirty="0"/>
              <a:t>نشخوار </a:t>
            </a:r>
            <a:r>
              <a:rPr lang="fa-IR" b="0" dirty="0" smtClean="0"/>
              <a:t>فکری، و انزوا بروز می دهند. این الگوهای فکری و رفتاری اغلب نه تنها مشکلات هیجانی، بلکه مشکلات ذهنی (فقدان بازخورد اجتماعی می تواند موجب اشتغال ذهنی فرد با باورهای اشتباه شود) </a:t>
            </a:r>
            <a:r>
              <a:rPr lang="fa-IR" b="0" dirty="0"/>
              <a:t>را افزایش می </a:t>
            </a:r>
            <a:r>
              <a:rPr lang="fa-IR" b="0" dirty="0" smtClean="0"/>
              <a:t>دهند.</a:t>
            </a:r>
          </a:p>
          <a:p>
            <a:pPr algn="just" rtl="1" eaLnBrk="1" hangingPunct="1">
              <a:lnSpc>
                <a:spcPct val="105000"/>
              </a:lnSpc>
              <a:spcBef>
                <a:spcPct val="20000"/>
              </a:spcBef>
              <a:buClr>
                <a:schemeClr val="accent1"/>
              </a:buClr>
              <a:buSzPct val="85000"/>
            </a:pPr>
            <a:endParaRPr lang="fa-IR" altLang="de-DE" b="0" dirty="0">
              <a:latin typeface="Verdana" panose="020B0604030504040204" pitchFamily="34" charset="0"/>
            </a:endParaRPr>
          </a:p>
          <a:p>
            <a:pPr algn="just" rtl="1" eaLnBrk="1" hangingPunct="1">
              <a:lnSpc>
                <a:spcPct val="105000"/>
              </a:lnSpc>
              <a:spcBef>
                <a:spcPct val="20000"/>
              </a:spcBef>
              <a:buClr>
                <a:schemeClr val="accent1"/>
              </a:buClr>
              <a:buSzPct val="85000"/>
            </a:pPr>
            <a:r>
              <a:rPr lang="fa-IR" altLang="de-DE" b="0" dirty="0" smtClean="0">
                <a:latin typeface="Verdana" panose="020B0604030504040204" pitchFamily="34" charset="0"/>
              </a:rPr>
              <a:t>هدف از فنون و راهکارهای ذکر شده به منظور کمک برای غلبه بر مشکلات هیجانی است.</a:t>
            </a:r>
            <a:endParaRPr lang="fa-IR" altLang="de-DE" b="0" dirty="0">
              <a:latin typeface="Verdana" panose="020B0604030504040204" pitchFamily="34" charset="0"/>
            </a:endParaRPr>
          </a:p>
          <a:p>
            <a:pPr algn="just" rtl="1" eaLnBrk="1" hangingPunct="1">
              <a:lnSpc>
                <a:spcPct val="105000"/>
              </a:lnSpc>
              <a:spcBef>
                <a:spcPct val="20000"/>
              </a:spcBef>
              <a:buClr>
                <a:schemeClr val="accent1"/>
              </a:buClr>
              <a:buSzPct val="85000"/>
            </a:pPr>
            <a:endParaRPr lang="en-US" altLang="de-DE" dirty="0" smtClean="0">
              <a:latin typeface="Verdana" panose="020B0604030504040204" pitchFamily="34" charset="0"/>
            </a:endParaRPr>
          </a:p>
          <a:p>
            <a:pPr algn="r" rtl="1" eaLnBrk="1" hangingPunct="1"/>
            <a:r>
              <a:rPr lang="fa-IR" altLang="de-DE" b="0" i="1" dirty="0" smtClean="0">
                <a:latin typeface="Verdana" panose="020B0604030504040204" pitchFamily="34" charset="0"/>
              </a:rPr>
              <a:t>کدامیک از جنبه های بخش درمانی افسردگی و تفکر از نظر من مفید و کاربردی است؟</a:t>
            </a:r>
            <a:endParaRPr lang="fa-IR" altLang="de-DE" b="0" i="1" dirty="0">
              <a:latin typeface="Verdana" panose="020B0604030504040204" pitchFamily="34" charset="0"/>
            </a:endParaRPr>
          </a:p>
          <a:p>
            <a:pPr algn="r" rtl="1" eaLnBrk="1" hangingPunct="1"/>
            <a:endParaRPr lang="fa-IR" altLang="de-DE" b="0" i="1" dirty="0" smtClean="0">
              <a:latin typeface="Verdana" panose="020B0604030504040204" pitchFamily="34" charset="0"/>
            </a:endParaRPr>
          </a:p>
          <a:p>
            <a:pPr algn="just" rtl="1" eaLnBrk="1" hangingPunct="1"/>
            <a:r>
              <a:rPr lang="fa-IR" altLang="de-DE" b="0" i="1" dirty="0" smtClean="0"/>
              <a:t>چه </a:t>
            </a:r>
            <a:r>
              <a:rPr lang="fa-IR" altLang="de-DE" b="0" i="1" dirty="0"/>
              <a:t>زمانی و در چه موقعیت ویژه ای آنچه در این بخش آموخته ام را خواهم توانست در آینده ای نزدیک به کار ببرم؟ در چه موردی می تواند به من کمک کند (مثلا در کاهش احساس استرس)؟</a:t>
            </a:r>
            <a:endParaRPr lang="en-US" altLang="de-DE" b="0" i="1" dirty="0"/>
          </a:p>
          <a:p>
            <a:pPr algn="r" rtl="1" eaLnBrk="1" hangingPunct="1"/>
            <a:endParaRPr lang="en-US" altLang="de-DE" b="0" i="1" dirty="0" smtClean="0">
              <a:latin typeface="Verdana" panose="020B0604030504040204" pitchFamily="34" charset="0"/>
            </a:endParaRP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9.42</a:t>
            </a:r>
            <a:endParaRPr lang="en-US" altLang="de-DE" sz="1200" kern="0" dirty="0">
              <a:solidFill>
                <a:srgbClr val="646B86"/>
              </a:solidFill>
              <a:latin typeface="Verdana"/>
            </a:endParaRPr>
          </a:p>
        </p:txBody>
      </p:sp>
      <p:grpSp>
        <p:nvGrpSpPr>
          <p:cNvPr id="10" name="Group 68"/>
          <p:cNvGrpSpPr>
            <a:grpSpLocks/>
          </p:cNvGrpSpPr>
          <p:nvPr/>
        </p:nvGrpSpPr>
        <p:grpSpPr bwMode="auto">
          <a:xfrm>
            <a:off x="0" y="6165857"/>
            <a:ext cx="2339975" cy="474663"/>
            <a:chOff x="0" y="3957"/>
            <a:chExt cx="1474" cy="299"/>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b="0" dirty="0" smtClean="0">
                  <a:latin typeface="Verdana" pitchFamily="34" charset="0"/>
                  <a:sym typeface="Wingdings" pitchFamily="2" charset="2"/>
                </a:rPr>
                <a:t>9.4</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50825" y="1341438"/>
            <a:ext cx="8713663" cy="343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rtl="1" eaLnBrk="1" hangingPunct="1">
              <a:lnSpc>
                <a:spcPct val="105000"/>
              </a:lnSpc>
              <a:spcBef>
                <a:spcPct val="10000"/>
              </a:spcBef>
              <a:buFont typeface="Wingdings" panose="05000000000000000000" pitchFamily="2" charset="2"/>
              <a:buNone/>
            </a:pPr>
            <a:r>
              <a:rPr lang="fa-IR" altLang="de-DE" dirty="0" smtClean="0">
                <a:latin typeface="Verdana" panose="020B0604030504040204" pitchFamily="34" charset="0"/>
              </a:rPr>
              <a:t>مثال: </a:t>
            </a:r>
            <a:r>
              <a:rPr lang="fa-IR" altLang="de-DE" b="0" dirty="0" smtClean="0">
                <a:latin typeface="Verdana" panose="020B0604030504040204" pitchFamily="34" charset="0"/>
              </a:rPr>
              <a:t>مکس از زمانی که با پدرش بحثی کرد که در طول آن هر دو حرف های تند و زننده ای به هم زدند، احساس افسردگی شدیدی را تجربه کرده است.</a:t>
            </a:r>
          </a:p>
          <a:p>
            <a:pPr algn="just" rtl="1" eaLnBrk="1" hangingPunct="1">
              <a:lnSpc>
                <a:spcPct val="105000"/>
              </a:lnSpc>
              <a:spcBef>
                <a:spcPct val="10000"/>
              </a:spcBef>
              <a:buFont typeface="Wingdings" panose="05000000000000000000" pitchFamily="2" charset="2"/>
              <a:buNone/>
            </a:pPr>
            <a:endParaRPr lang="fa-IR" altLang="de-DE" b="0" dirty="0">
              <a:latin typeface="Verdana" panose="020B0604030504040204" pitchFamily="34" charset="0"/>
            </a:endParaRPr>
          </a:p>
          <a:p>
            <a:pPr algn="just" rtl="1" eaLnBrk="1" hangingPunct="1">
              <a:lnSpc>
                <a:spcPct val="105000"/>
              </a:lnSpc>
              <a:spcBef>
                <a:spcPct val="10000"/>
              </a:spcBef>
              <a:buFont typeface="Wingdings" panose="05000000000000000000" pitchFamily="2" charset="2"/>
              <a:buNone/>
            </a:pPr>
            <a:r>
              <a:rPr lang="fa-IR" altLang="de-DE" dirty="0" smtClean="0">
                <a:latin typeface="Verdana" panose="020B0604030504040204" pitchFamily="34" charset="0"/>
              </a:rPr>
              <a:t>ارزیابی: </a:t>
            </a:r>
            <a:r>
              <a:rPr lang="fa-IR" altLang="de-DE" b="0" dirty="0" smtClean="0">
                <a:latin typeface="Verdana" panose="020B0604030504040204" pitchFamily="34" charset="0"/>
              </a:rPr>
              <a:t>مکس خودش را برای اهانت به پدرش سرزنش می کند، اما از سوی دیگر به خاطر نزدیک شدن به او احساس غرور می کند.  او فکر می کند فرزند بدی است و حتی می ترسد که پدرش او را از ارث محروم کند و کل خانواده او را طرد کنند. او احساسات زیاد و شدیدی را نشخوار می کند از جمله دیدن دیگران، چون از این می ترسد که آنها هم او را طرد کنند. </a:t>
            </a:r>
          </a:p>
          <a:p>
            <a:pPr algn="just" rtl="1" eaLnBrk="1" hangingPunct="1">
              <a:lnSpc>
                <a:spcPct val="105000"/>
              </a:lnSpc>
              <a:spcBef>
                <a:spcPct val="10000"/>
              </a:spcBef>
              <a:buFont typeface="Wingdings" panose="05000000000000000000" pitchFamily="2" charset="2"/>
              <a:buNone/>
            </a:pPr>
            <a:endParaRPr lang="fa-IR" altLang="de-DE" b="0" dirty="0">
              <a:latin typeface="Verdana" panose="020B0604030504040204" pitchFamily="34" charset="0"/>
            </a:endParaRPr>
          </a:p>
          <a:p>
            <a:pPr algn="just" rtl="1" eaLnBrk="1" hangingPunct="1">
              <a:lnSpc>
                <a:spcPct val="105000"/>
              </a:lnSpc>
              <a:spcBef>
                <a:spcPct val="10000"/>
              </a:spcBef>
              <a:buFont typeface="Wingdings" panose="05000000000000000000" pitchFamily="2" charset="2"/>
              <a:buNone/>
            </a:pPr>
            <a:r>
              <a:rPr lang="fa-IR" altLang="de-DE" dirty="0" smtClean="0">
                <a:latin typeface="Verdana" panose="020B0604030504040204" pitchFamily="34" charset="0"/>
              </a:rPr>
              <a:t>اما!: </a:t>
            </a:r>
            <a:r>
              <a:rPr lang="fa-IR" altLang="de-DE" b="0" dirty="0" smtClean="0">
                <a:latin typeface="Verdana" panose="020B0604030504040204" pitchFamily="34" charset="0"/>
              </a:rPr>
              <a:t>پدرش نیز احساس بدی دارد و این را واقعا به مکس می گوید. پدر از اینکه می شنید مکس چقدر این اتفاق را به دل گرفته، متعجب شد. مکس تسکین یافته و می خواهد در آینده کمتر منزوی باشد. </a:t>
            </a:r>
            <a:endParaRPr lang="en-US" altLang="de-DE" b="0" dirty="0" smtClean="0">
              <a:latin typeface="Verdana" panose="020B0604030504040204" pitchFamily="34" charset="0"/>
            </a:endParaRPr>
          </a:p>
          <a:p>
            <a:pPr algn="just" rtl="1" eaLnBrk="1" hangingPunct="1">
              <a:lnSpc>
                <a:spcPct val="105000"/>
              </a:lnSpc>
              <a:spcBef>
                <a:spcPct val="10000"/>
              </a:spcBef>
              <a:buFont typeface="Wingdings" panose="05000000000000000000" pitchFamily="2" charset="2"/>
              <a:buNone/>
            </a:pPr>
            <a:endParaRPr lang="en-US" altLang="de-DE" b="0" dirty="0">
              <a:latin typeface="Verdana" panose="020B0604030504040204"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fa-IR" altLang="de-DE" sz="1200" dirty="0">
                <a:solidFill>
                  <a:schemeClr val="tx2"/>
                </a:solidFill>
              </a:rPr>
              <a:t>افسردگی و تفکر </a:t>
            </a:r>
            <a:r>
              <a:rPr lang="en-US" altLang="de-DE" sz="1200" kern="0" dirty="0" smtClean="0">
                <a:solidFill>
                  <a:srgbClr val="646B86"/>
                </a:solidFill>
                <a:latin typeface="Verdana"/>
              </a:rPr>
              <a:t>	   9.43</a:t>
            </a:r>
            <a:endParaRPr lang="en-US" altLang="de-DE" sz="1200" kern="0" dirty="0">
              <a:solidFill>
                <a:srgbClr val="646B86"/>
              </a:solidFill>
              <a:latin typeface="Verdana"/>
            </a:endParaRPr>
          </a:p>
        </p:txBody>
      </p:sp>
      <p:sp>
        <p:nvSpPr>
          <p:cNvPr id="7"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spcBef>
                <a:spcPct val="20000"/>
              </a:spcBef>
              <a:buClr>
                <a:schemeClr val="accent1"/>
              </a:buClr>
              <a:buSzPct val="85000"/>
              <a:buFont typeface="Wingdings 2" panose="05020102010507070707" pitchFamily="18" charset="2"/>
              <a:buNone/>
            </a:pPr>
            <a:r>
              <a:rPr lang="fa-IR" altLang="de-DE" sz="2000" b="0" dirty="0" smtClean="0">
                <a:solidFill>
                  <a:srgbClr val="D16349"/>
                </a:solidFill>
                <a:latin typeface="Verdana" panose="020B0604030504040204" pitchFamily="34" charset="0"/>
              </a:rPr>
              <a:t>این بخش از درمان چه فایده ای برای روانپریشی دارد؟</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4042</Words>
  <Application>Microsoft Office PowerPoint</Application>
  <PresentationFormat>Bildschirmpräsentation (4:3)</PresentationFormat>
  <Paragraphs>487</Paragraphs>
  <Slides>43</Slides>
  <Notes>40</Notes>
  <HiddenSlides>0</HiddenSlides>
  <MMClips>0</MMClips>
  <ScaleCrop>false</ScaleCrop>
  <HeadingPairs>
    <vt:vector size="6" baseType="variant">
      <vt:variant>
        <vt:lpstr>Verwendete Schriftarten</vt:lpstr>
      </vt:variant>
      <vt:variant>
        <vt:i4>13</vt:i4>
      </vt:variant>
      <vt:variant>
        <vt:lpstr>Design</vt:lpstr>
      </vt:variant>
      <vt:variant>
        <vt:i4>10</vt:i4>
      </vt:variant>
      <vt:variant>
        <vt:lpstr>Folientitel</vt:lpstr>
      </vt:variant>
      <vt:variant>
        <vt:i4>43</vt:i4>
      </vt:variant>
    </vt:vector>
  </HeadingPairs>
  <TitlesOfParts>
    <vt:vector size="66" baseType="lpstr">
      <vt:lpstr>굴림</vt:lpstr>
      <vt:lpstr>ＭＳ Ｐゴシック</vt:lpstr>
      <vt:lpstr>ＭＳ Ｐゴシック</vt:lpstr>
      <vt:lpstr>Arial</vt:lpstr>
      <vt:lpstr>B Nazanin</vt:lpstr>
      <vt:lpstr>Calibri</vt:lpstr>
      <vt:lpstr>Calibri Light</vt:lpstr>
      <vt:lpstr>Courier New</vt:lpstr>
      <vt:lpstr>Georgia</vt:lpstr>
      <vt:lpstr>Times New Roman</vt:lpstr>
      <vt:lpstr>Verdana</vt:lpstr>
      <vt:lpstr>Wingdings</vt:lpstr>
      <vt:lpstr>Wingdings 2</vt:lpstr>
      <vt:lpstr>1_Standarddesign</vt:lpstr>
      <vt:lpstr>Office Theme</vt:lpstr>
      <vt:lpstr>Office Theme</vt:lpstr>
      <vt:lpstr>Office Theme</vt:lpstr>
      <vt:lpstr>5_Standarddesign</vt:lpstr>
      <vt:lpstr>6_Standarddesign</vt:lpstr>
      <vt:lpstr>7_Standarddesign</vt:lpstr>
      <vt:lpstr>3_Cronus</vt:lpstr>
      <vt:lpstr>Office Theme</vt:lpstr>
      <vt:lpstr>2_Cronus</vt:lpstr>
      <vt:lpstr>PowerPoint-Präsentation</vt:lpstr>
      <vt:lpstr>PowerPoint-Präsentation</vt:lpstr>
      <vt:lpstr>PowerPoint-Präsentation</vt:lpstr>
      <vt:lpstr>ریشه های افسردگی من اینطوری متولد شدم...اینطوری ساخته شدم؟</vt:lpstr>
      <vt:lpstr>PowerPoint-Präsentation</vt:lpstr>
      <vt:lpstr>PowerPoint-Präsentation</vt:lpstr>
      <vt:lpstr>PowerPoint-Präsentation</vt:lpstr>
      <vt:lpstr>PowerPoint-Präsentation</vt:lpstr>
      <vt:lpstr>PowerPoint-Präsentation</vt:lpstr>
      <vt:lpstr>اختلالات فکری افسرده کننده و راهکارهای مقابله ای ناسازگار</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مثال های بیشتر برای عبارات باید دار</vt:lpstr>
      <vt:lpstr>PowerPoint-Präsentation</vt:lpstr>
      <vt:lpstr>PowerPoint-Präsentation</vt:lpstr>
      <vt:lpstr> </vt:lpstr>
      <vt:lpstr> </vt:lpstr>
      <vt:lpstr>PowerPoint-Präsentation</vt:lpstr>
      <vt:lpstr>PowerPoint-Präsentation</vt:lpstr>
      <vt:lpstr>PowerPoint-Präsentation</vt:lpstr>
      <vt:lpstr>PowerPoint-Präsentation</vt:lpstr>
      <vt:lpstr>شما مدام افکار منفی را تکرار می کنید (مثلا سرزنش کردن خودتان از جمله «تو بازنده ای» ، «تو شکست می خوری» ، «تو یک احمقی»).  آیا این را می دانستید؟   وقتی افکاری این چنینی دارید، چه کار می کنید؟   یک آزمایش کوچک:  از یک دقیقه دیگر، به هیچ وجه به عدد «هشت» فکر نکنید!  آیا موفق شدید؟</vt:lpstr>
      <vt:lpstr>سرکوب عمدی افکار (ناراحت کننده) ممکن نیست.  در مقابل: سعی کنید به چیزهایی که منجر به افزایش این گونه  افکار می شوند، فکر نکنید. شما احتمالا به عدد هشت و/یا هر چیزی که به این عدد مربوط می شود، فکر کرده بودید (به عنوان مثال نماد بی نهایت، سایر اعداد، و غیره).  این اثر افزایش می یابد و حتی قوی تر می شود چنانچه کسی عمدا تلاش کند تا افکار ناراحت کننده را سرکوب کند («من یک بازنده ام» و غیره). سپس این افکار آنقدر قدرتمند می شوند که به نظر می رسد حک شده اند!</vt:lpstr>
      <vt:lpstr>PowerPoint-Präsentation</vt:lpstr>
      <vt:lpstr>تمرین اول مقابله با نشخوار فکری:  جستجو برای فاصله درونی…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Hiwi</dc:creator>
  <cp:lastModifiedBy>Mailin</cp:lastModifiedBy>
  <cp:revision>13</cp:revision>
  <dcterms:modified xsi:type="dcterms:W3CDTF">2019-11-22T16:21:58Z</dcterms:modified>
</cp:coreProperties>
</file>