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Lst>
  <p:notesMasterIdLst>
    <p:notesMasterId r:id="rId49"/>
  </p:notesMasterIdLst>
  <p:handoutMasterIdLst>
    <p:handoutMasterId r:id="rId50"/>
  </p:handoutMasterIdLst>
  <p:sldIdLst>
    <p:sldId id="292" r:id="rId8"/>
    <p:sldId id="646" r:id="rId9"/>
    <p:sldId id="643" r:id="rId10"/>
    <p:sldId id="320" r:id="rId11"/>
    <p:sldId id="555" r:id="rId12"/>
    <p:sldId id="638" r:id="rId13"/>
    <p:sldId id="642" r:id="rId14"/>
    <p:sldId id="622" r:id="rId15"/>
    <p:sldId id="639" r:id="rId16"/>
    <p:sldId id="547" r:id="rId17"/>
    <p:sldId id="546" r:id="rId18"/>
    <p:sldId id="600" r:id="rId19"/>
    <p:sldId id="610" r:id="rId20"/>
    <p:sldId id="609" r:id="rId21"/>
    <p:sldId id="633" r:id="rId22"/>
    <p:sldId id="634" r:id="rId23"/>
    <p:sldId id="635" r:id="rId24"/>
    <p:sldId id="640" r:id="rId25"/>
    <p:sldId id="637" r:id="rId26"/>
    <p:sldId id="611" r:id="rId27"/>
    <p:sldId id="612" r:id="rId28"/>
    <p:sldId id="614" r:id="rId29"/>
    <p:sldId id="618" r:id="rId30"/>
    <p:sldId id="615" r:id="rId31"/>
    <p:sldId id="576" r:id="rId32"/>
    <p:sldId id="631" r:id="rId33"/>
    <p:sldId id="632" r:id="rId34"/>
    <p:sldId id="590" r:id="rId35"/>
    <p:sldId id="629" r:id="rId36"/>
    <p:sldId id="644" r:id="rId37"/>
    <p:sldId id="630" r:id="rId38"/>
    <p:sldId id="588" r:id="rId39"/>
    <p:sldId id="575" r:id="rId40"/>
    <p:sldId id="601" r:id="rId41"/>
    <p:sldId id="645" r:id="rId42"/>
    <p:sldId id="554" r:id="rId43"/>
    <p:sldId id="581" r:id="rId44"/>
    <p:sldId id="544" r:id="rId45"/>
    <p:sldId id="569" r:id="rId46"/>
    <p:sldId id="641" r:id="rId47"/>
    <p:sldId id="570" r:id="rId48"/>
  </p:sldIdLst>
  <p:sldSz cx="9144000" cy="6858000" type="screen4x3"/>
  <p:notesSz cx="6797675" cy="9926638"/>
  <p:defaultTextStyle>
    <a:defPPr>
      <a:defRPr lang="de-DE"/>
    </a:defPPr>
    <a:lvl1pPr algn="l" rtl="0" fontAlgn="base">
      <a:spcBef>
        <a:spcPct val="0"/>
      </a:spcBef>
      <a:spcAft>
        <a:spcPct val="0"/>
      </a:spcAft>
      <a:defRPr b="1" kern="1200">
        <a:solidFill>
          <a:schemeClr val="tx1"/>
        </a:solidFill>
        <a:latin typeface="Arial" charset="0"/>
        <a:ea typeface="+mn-ea"/>
        <a:cs typeface="Times New Roman" pitchFamily="18" charset="0"/>
      </a:defRPr>
    </a:lvl1pPr>
    <a:lvl2pPr marL="457200" algn="l" rtl="0" fontAlgn="base">
      <a:spcBef>
        <a:spcPct val="0"/>
      </a:spcBef>
      <a:spcAft>
        <a:spcPct val="0"/>
      </a:spcAft>
      <a:defRPr b="1" kern="1200">
        <a:solidFill>
          <a:schemeClr val="tx1"/>
        </a:solidFill>
        <a:latin typeface="Arial" charset="0"/>
        <a:ea typeface="+mn-ea"/>
        <a:cs typeface="Times New Roman" pitchFamily="18" charset="0"/>
      </a:defRPr>
    </a:lvl2pPr>
    <a:lvl3pPr marL="914400" algn="l" rtl="0" fontAlgn="base">
      <a:spcBef>
        <a:spcPct val="0"/>
      </a:spcBef>
      <a:spcAft>
        <a:spcPct val="0"/>
      </a:spcAft>
      <a:defRPr b="1" kern="1200">
        <a:solidFill>
          <a:schemeClr val="tx1"/>
        </a:solidFill>
        <a:latin typeface="Arial" charset="0"/>
        <a:ea typeface="+mn-ea"/>
        <a:cs typeface="Times New Roman" pitchFamily="18" charset="0"/>
      </a:defRPr>
    </a:lvl3pPr>
    <a:lvl4pPr marL="1371600" algn="l" rtl="0" fontAlgn="base">
      <a:spcBef>
        <a:spcPct val="0"/>
      </a:spcBef>
      <a:spcAft>
        <a:spcPct val="0"/>
      </a:spcAft>
      <a:defRPr b="1" kern="1200">
        <a:solidFill>
          <a:schemeClr val="tx1"/>
        </a:solidFill>
        <a:latin typeface="Arial" charset="0"/>
        <a:ea typeface="+mn-ea"/>
        <a:cs typeface="Times New Roman" pitchFamily="18" charset="0"/>
      </a:defRPr>
    </a:lvl4pPr>
    <a:lvl5pPr marL="1828800" algn="l" rtl="0" fontAlgn="base">
      <a:spcBef>
        <a:spcPct val="0"/>
      </a:spcBef>
      <a:spcAft>
        <a:spcPct val="0"/>
      </a:spcAft>
      <a:defRPr b="1" kern="1200">
        <a:solidFill>
          <a:schemeClr val="tx1"/>
        </a:solidFill>
        <a:latin typeface="Arial" charset="0"/>
        <a:ea typeface="+mn-ea"/>
        <a:cs typeface="Times New Roman" pitchFamily="18" charset="0"/>
      </a:defRPr>
    </a:lvl5pPr>
    <a:lvl6pPr marL="2286000" algn="l" defTabSz="914400" rtl="0" eaLnBrk="1" latinLnBrk="0" hangingPunct="1">
      <a:defRPr b="1" kern="1200">
        <a:solidFill>
          <a:schemeClr val="tx1"/>
        </a:solidFill>
        <a:latin typeface="Arial" charset="0"/>
        <a:ea typeface="+mn-ea"/>
        <a:cs typeface="Times New Roman" pitchFamily="18" charset="0"/>
      </a:defRPr>
    </a:lvl6pPr>
    <a:lvl7pPr marL="2743200" algn="l" defTabSz="914400" rtl="0" eaLnBrk="1" latinLnBrk="0" hangingPunct="1">
      <a:defRPr b="1" kern="1200">
        <a:solidFill>
          <a:schemeClr val="tx1"/>
        </a:solidFill>
        <a:latin typeface="Arial" charset="0"/>
        <a:ea typeface="+mn-ea"/>
        <a:cs typeface="Times New Roman" pitchFamily="18" charset="0"/>
      </a:defRPr>
    </a:lvl7pPr>
    <a:lvl8pPr marL="3200400" algn="l" defTabSz="914400" rtl="0" eaLnBrk="1" latinLnBrk="0" hangingPunct="1">
      <a:defRPr b="1" kern="1200">
        <a:solidFill>
          <a:schemeClr val="tx1"/>
        </a:solidFill>
        <a:latin typeface="Arial" charset="0"/>
        <a:ea typeface="+mn-ea"/>
        <a:cs typeface="Times New Roman" pitchFamily="18" charset="0"/>
      </a:defRPr>
    </a:lvl8pPr>
    <a:lvl9pPr marL="3657600" algn="l" defTabSz="914400" rtl="0" eaLnBrk="1" latinLnBrk="0" hangingPunct="1">
      <a:defRPr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5" pos="158" userDrawn="1">
          <p15:clr>
            <a:srgbClr val="A4A3A4"/>
          </p15:clr>
        </p15:guide>
        <p15:guide id="6" pos="5602" userDrawn="1">
          <p15:clr>
            <a:srgbClr val="A4A3A4"/>
          </p15:clr>
        </p15:guide>
        <p15:guide id="8" orient="horz" pos="84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a Krieger" initials="EK" lastIdx="3" clrIdx="0"/>
  <p:cmAuthor id="1" name="Janne Hottenrott" initials="JH"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66FFFF"/>
    <a:srgbClr val="A98EFE"/>
    <a:srgbClr val="FF0066"/>
    <a:srgbClr val="FFFF00"/>
    <a:srgbClr val="FF0000"/>
    <a:srgbClr val="ADC0CB"/>
    <a:srgbClr val="FF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97513" autoAdjust="0"/>
  </p:normalViewPr>
  <p:slideViewPr>
    <p:cSldViewPr>
      <p:cViewPr varScale="1">
        <p:scale>
          <a:sx n="130" d="100"/>
          <a:sy n="130" d="100"/>
        </p:scale>
        <p:origin x="966" y="96"/>
      </p:cViewPr>
      <p:guideLst>
        <p:guide pos="158"/>
        <p:guide pos="5602"/>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E12031B0-8C91-4790-A9ED-067939B61AAA}" type="slidenum">
              <a:rPr lang="en-GB" altLang="de-DE"/>
              <a:pPr>
                <a:defRPr/>
              </a:pPr>
              <a:t>‹Nr.›</a:t>
            </a:fld>
            <a:endParaRPr lang="en-GB" altLang="de-DE"/>
          </a:p>
        </p:txBody>
      </p:sp>
    </p:spTree>
    <p:extLst>
      <p:ext uri="{BB962C8B-B14F-4D97-AF65-F5344CB8AC3E}">
        <p14:creationId xmlns:p14="http://schemas.microsoft.com/office/powerpoint/2010/main" val="3934031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4875" y="4714875"/>
            <a:ext cx="4987925" cy="4467225"/>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p>
            <a:pPr lvl="0"/>
            <a:r>
              <a:rPr lang="en-US" altLang="de-DE" noProof="0" smtClean="0"/>
              <a:t>Klicken Sie, um die Formate des Vorlagentextes zu bearbeiten</a:t>
            </a:r>
          </a:p>
          <a:p>
            <a:pPr lvl="0"/>
            <a:r>
              <a:rPr lang="en-US" altLang="de-DE" noProof="0" smtClean="0"/>
              <a:t>Zweite Ebene</a:t>
            </a:r>
          </a:p>
          <a:p>
            <a:pPr lvl="0"/>
            <a:r>
              <a:rPr lang="en-US" altLang="de-DE" noProof="0" smtClean="0"/>
              <a:t>Dritte Ebene</a:t>
            </a:r>
          </a:p>
          <a:p>
            <a:pPr lvl="0"/>
            <a:r>
              <a:rPr lang="en-US" altLang="de-DE" noProof="0" smtClean="0"/>
              <a:t>Vierte Ebene</a:t>
            </a:r>
          </a:p>
          <a:p>
            <a:pPr lvl="0"/>
            <a:r>
              <a:rPr lang="en-US" altLang="de-DE" noProof="0" smtClean="0"/>
              <a:t>Fünfte Ebene</a:t>
            </a:r>
          </a:p>
        </p:txBody>
      </p:sp>
      <p:sp>
        <p:nvSpPr>
          <p:cNvPr id="46086"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1143BEA6-D662-4695-A52F-A555AC2AD163}" type="slidenum">
              <a:rPr lang="en-US" altLang="de-DE"/>
              <a:pPr>
                <a:defRPr/>
              </a:pPr>
              <a:t>‹Nr.›</a:t>
            </a:fld>
            <a:endParaRPr lang="en-US" altLang="de-DE"/>
          </a:p>
        </p:txBody>
      </p:sp>
    </p:spTree>
    <p:extLst>
      <p:ext uri="{BB962C8B-B14F-4D97-AF65-F5344CB8AC3E}">
        <p14:creationId xmlns:p14="http://schemas.microsoft.com/office/powerpoint/2010/main" val="1364845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11430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7A455C8A-991F-42A9-8FBC-87A38C9E8FB6}" type="slidenum">
              <a:rPr lang="en-US" altLang="de-DE" smtClean="0">
                <a:ea typeface="ＭＳ Ｐゴシック" charset="-128"/>
              </a:rPr>
              <a:pPr eaLnBrk="1" hangingPunct="1"/>
              <a:t>1</a:t>
            </a:fld>
            <a:endParaRPr lang="en-US" altLang="de-DE" smtClean="0">
              <a:ea typeface="ＭＳ Ｐゴシック"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19494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61D73092-EFED-4C96-B3BC-8AE1879CD523}" type="slidenum">
              <a:rPr lang="en-US" altLang="de-DE" smtClean="0">
                <a:ea typeface="ＭＳ Ｐゴシック" charset="-128"/>
              </a:rPr>
              <a:pPr eaLnBrk="1" hangingPunct="1"/>
              <a:t>2</a:t>
            </a:fld>
            <a:endParaRPr lang="en-US" altLang="de-DE" smtClean="0">
              <a:ea typeface="ＭＳ Ｐゴシック"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48315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61D73092-EFED-4C96-B3BC-8AE1879CD523}" type="slidenum">
              <a:rPr lang="en-US" altLang="de-DE" smtClean="0">
                <a:ea typeface="ＭＳ Ｐゴシック" charset="-128"/>
              </a:rPr>
              <a:pPr eaLnBrk="1" hangingPunct="1"/>
              <a:t>3</a:t>
            </a:fld>
            <a:endParaRPr lang="en-US" altLang="de-DE" smtClean="0">
              <a:ea typeface="ＭＳ Ｐゴシック"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742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3F0A15D-5EA9-495F-AA65-57FAB5CF00CA}" type="slidenum">
              <a:rPr lang="en-US" altLang="de-DE" smtClean="0">
                <a:ea typeface="ＭＳ Ｐゴシック" charset="-128"/>
              </a:rPr>
              <a:pPr eaLnBrk="1" hangingPunct="1"/>
              <a:t>4</a:t>
            </a:fld>
            <a:endParaRPr lang="en-US" altLang="de-DE" smtClean="0">
              <a:ea typeface="ＭＳ Ｐゴシック" charset="-128"/>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719988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F529390D-3A98-4D46-A065-60B21113762D}" type="slidenum">
              <a:rPr lang="en-US" altLang="de-DE" smtClean="0">
                <a:ea typeface="ＭＳ Ｐゴシック" charset="-128"/>
              </a:rPr>
              <a:pPr eaLnBrk="1" hangingPunct="1"/>
              <a:t>5</a:t>
            </a:fld>
            <a:endParaRPr lang="en-US" altLang="de-DE"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99245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6</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116728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7</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02312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5EABA56-14B7-4BB8-81FD-545F32DACC8D}" type="slidenum">
              <a:rPr lang="en-US" altLang="de-DE" smtClean="0">
                <a:ea typeface="ＭＳ Ｐゴシック" charset="-128"/>
              </a:rPr>
              <a:pPr eaLnBrk="1" hangingPunct="1"/>
              <a:t>8</a:t>
            </a:fld>
            <a:endParaRPr lang="en-US" altLang="de-DE" smtClean="0">
              <a:ea typeface="ＭＳ Ｐゴシック"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569115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25545167-1DAE-4DE3-902A-F70D506F969C}" type="slidenum">
              <a:rPr lang="en-US" altLang="de-DE" sz="1300">
                <a:ea typeface="ＭＳ Ｐゴシック" charset="-128"/>
              </a:rPr>
              <a:pPr algn="r" eaLnBrk="1" hangingPunct="1"/>
              <a:t>9</a:t>
            </a:fld>
            <a:endParaRPr lang="en-US" altLang="de-DE" sz="130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06566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B2BF641-DFDF-456A-AC08-8F888B59AD4E}" type="slidenum">
              <a:rPr lang="en-US" altLang="de-DE" smtClean="0">
                <a:ea typeface="ＭＳ Ｐゴシック" charset="-128"/>
              </a:rPr>
              <a:pPr eaLnBrk="1" hangingPunct="1"/>
              <a:t>10</a:t>
            </a:fld>
            <a:endParaRPr lang="en-US" altLang="de-DE" smtClean="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814855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F911CE99-73D2-4482-BB7B-7B4BBE1E7FF7}" type="slidenum">
              <a:rPr lang="en-US" altLang="de-DE" smtClean="0">
                <a:ea typeface="ＭＳ Ｐゴシック" charset="-128"/>
              </a:rPr>
              <a:pPr eaLnBrk="1" hangingPunct="1"/>
              <a:t>11</a:t>
            </a:fld>
            <a:endParaRPr lang="en-US" altLang="de-DE" smtClean="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19585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9688809-EF1F-4F7E-BE2C-882A762BD398}" type="slidenum">
              <a:rPr lang="en-US" altLang="de-DE" smtClean="0">
                <a:ea typeface="ＭＳ Ｐゴシック" charset="-128"/>
              </a:rPr>
              <a:pPr eaLnBrk="1" hangingPunct="1"/>
              <a:t>14</a:t>
            </a:fld>
            <a:endParaRPr lang="en-US" altLang="de-DE" smtClean="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019022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AE9EE4CD-74B5-4417-898B-FFA7F9728C6C}" type="slidenum">
              <a:rPr lang="en-US" altLang="de-DE" smtClean="0">
                <a:ea typeface="ＭＳ Ｐゴシック" charset="-128"/>
              </a:rPr>
              <a:pPr eaLnBrk="1" hangingPunct="1"/>
              <a:t>15</a:t>
            </a:fld>
            <a:endParaRPr lang="en-US" altLang="de-DE" smtClean="0">
              <a:ea typeface="ＭＳ Ｐゴシック"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95427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D3F6160E-B3E1-45CD-AA84-0F9E03348292}" type="slidenum">
              <a:rPr lang="en-US" altLang="de-DE" smtClean="0">
                <a:ea typeface="ＭＳ Ｐゴシック" charset="-128"/>
              </a:rPr>
              <a:pPr eaLnBrk="1" hangingPunct="1"/>
              <a:t>16</a:t>
            </a:fld>
            <a:endParaRPr lang="en-US" altLang="de-DE" smtClean="0">
              <a:ea typeface="ＭＳ Ｐゴシック"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024890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3289E6AF-5113-40D7-BAE0-0C76A26619E2}" type="slidenum">
              <a:rPr lang="en-US" altLang="de-DE" smtClean="0">
                <a:ea typeface="ＭＳ Ｐゴシック" charset="-128"/>
              </a:rPr>
              <a:pPr eaLnBrk="1" hangingPunct="1"/>
              <a:t>17</a:t>
            </a:fld>
            <a:endParaRPr lang="en-US" altLang="de-DE" smtClean="0">
              <a:ea typeface="ＭＳ Ｐゴシック" charset="-128"/>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553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4420BDA6-4080-4952-B6C4-20169F65C571}" type="slidenum">
              <a:rPr lang="en-US" altLang="de-DE" sz="1300">
                <a:ea typeface="ＭＳ Ｐゴシック" charset="-128"/>
              </a:rPr>
              <a:pPr algn="r" eaLnBrk="1" hangingPunct="1"/>
              <a:t>18</a:t>
            </a:fld>
            <a:endParaRPr lang="en-US" altLang="de-DE" sz="1300">
              <a:ea typeface="ＭＳ Ｐゴシック"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191262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EFEE32F-3AE5-42C8-8FC0-C7542715130D}" type="slidenum">
              <a:rPr lang="en-US" altLang="de-DE" smtClean="0">
                <a:ea typeface="ＭＳ Ｐゴシック" charset="-128"/>
              </a:rPr>
              <a:pPr eaLnBrk="1" hangingPunct="1"/>
              <a:t>25</a:t>
            </a:fld>
            <a:endParaRPr lang="en-US" altLang="de-DE" smtClean="0">
              <a:ea typeface="ＭＳ Ｐゴシック"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739305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B1A6CCC6-D4CC-43E2-9221-55EA8F839CED}" type="slidenum">
              <a:rPr lang="en-US" altLang="de-DE" smtClean="0">
                <a:ea typeface="ＭＳ Ｐゴシック" charset="-128"/>
              </a:rPr>
              <a:pPr eaLnBrk="1" hangingPunct="1"/>
              <a:t>26</a:t>
            </a:fld>
            <a:endParaRPr lang="en-US" altLang="de-DE" smtClean="0">
              <a:ea typeface="ＭＳ Ｐゴシック"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792204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8B43A905-D150-4071-9AC5-9E86777857D3}" type="slidenum">
              <a:rPr lang="en-US" altLang="de-DE" smtClean="0">
                <a:ea typeface="ＭＳ Ｐゴシック" charset="-128"/>
              </a:rPr>
              <a:pPr eaLnBrk="1" hangingPunct="1"/>
              <a:t>27</a:t>
            </a:fld>
            <a:endParaRPr lang="en-US" altLang="de-DE" smtClean="0">
              <a:ea typeface="ＭＳ Ｐゴシック" charset="-128"/>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298796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24A6DE4-0E14-4CA0-BBD7-92ACEAEA378A}" type="slidenum">
              <a:rPr lang="en-US" altLang="de-DE" smtClean="0">
                <a:ea typeface="ＭＳ Ｐゴシック" charset="-128"/>
              </a:rPr>
              <a:pPr eaLnBrk="1" hangingPunct="1"/>
              <a:t>28</a:t>
            </a:fld>
            <a:endParaRPr lang="en-US" altLang="de-DE" smtClean="0">
              <a:ea typeface="ＭＳ Ｐゴシック"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955832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E0EC7476-26C8-4C9E-B098-7DF9AAF168AE}" type="slidenum">
              <a:rPr lang="en-US" altLang="de-DE" smtClean="0">
                <a:ea typeface="ＭＳ Ｐゴシック" charset="-128"/>
              </a:rPr>
              <a:pPr eaLnBrk="1" hangingPunct="1"/>
              <a:t>29</a:t>
            </a:fld>
            <a:endParaRPr lang="en-US" altLang="de-DE" smtClean="0">
              <a:ea typeface="ＭＳ Ｐゴシック" charset="-128"/>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501723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E0EC7476-26C8-4C9E-B098-7DF9AAF168AE}" type="slidenum">
              <a:rPr lang="en-US" altLang="de-DE" smtClean="0">
                <a:ea typeface="ＭＳ Ｐゴシック" charset="-128"/>
              </a:rPr>
              <a:pPr eaLnBrk="1" hangingPunct="1"/>
              <a:t>30</a:t>
            </a:fld>
            <a:endParaRPr lang="en-US" altLang="de-DE" smtClean="0">
              <a:ea typeface="ＭＳ Ｐゴシック" charset="-128"/>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156420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A4CEC64-D36E-4468-AF06-D5FC0713EC1E}" type="slidenum">
              <a:rPr lang="en-US" altLang="de-DE" smtClean="0">
                <a:ea typeface="ＭＳ Ｐゴシック" charset="-128"/>
              </a:rPr>
              <a:pPr eaLnBrk="1" hangingPunct="1"/>
              <a:t>31</a:t>
            </a:fld>
            <a:endParaRPr lang="en-US" altLang="de-DE" smtClean="0">
              <a:ea typeface="ＭＳ Ｐゴシック" charset="-128"/>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499897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74E0D7BB-D027-46C2-81EF-C4DC74B7B819}" type="slidenum">
              <a:rPr lang="en-US" altLang="de-DE" smtClean="0">
                <a:ea typeface="ＭＳ Ｐゴシック" charset="-128"/>
              </a:rPr>
              <a:pPr eaLnBrk="1" hangingPunct="1"/>
              <a:t>32</a:t>
            </a:fld>
            <a:endParaRPr lang="en-US" altLang="de-DE" smtClean="0">
              <a:ea typeface="ＭＳ Ｐゴシック" charset="-128"/>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dirty="0" smtClean="0"/>
          </a:p>
        </p:txBody>
      </p:sp>
    </p:spTree>
    <p:extLst>
      <p:ext uri="{BB962C8B-B14F-4D97-AF65-F5344CB8AC3E}">
        <p14:creationId xmlns:p14="http://schemas.microsoft.com/office/powerpoint/2010/main" val="1083649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0A25F91C-70EF-4F6F-972E-2C1B436E92BB}" type="slidenum">
              <a:rPr lang="en-US" altLang="de-DE" smtClean="0">
                <a:ea typeface="ＭＳ Ｐゴシック" charset="-128"/>
              </a:rPr>
              <a:pPr eaLnBrk="1" hangingPunct="1"/>
              <a:t>33</a:t>
            </a:fld>
            <a:endParaRPr lang="en-US" altLang="de-DE" smtClean="0">
              <a:ea typeface="ＭＳ Ｐゴシック" charset="-128"/>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506723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94F53E16-09F8-4C99-886D-B21D2983C99F}" type="slidenum">
              <a:rPr lang="en-US" altLang="de-DE" smtClean="0">
                <a:ea typeface="ＭＳ Ｐゴシック" charset="-128"/>
              </a:rPr>
              <a:pPr eaLnBrk="1" hangingPunct="1"/>
              <a:t>35</a:t>
            </a:fld>
            <a:endParaRPr lang="en-US" altLang="de-DE" smtClean="0">
              <a:ea typeface="ＭＳ Ｐゴシック"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2463224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8592B7DA-6A93-4CA6-A829-283B6E4A184C}" type="slidenum">
              <a:rPr lang="en-US" altLang="de-DE" smtClean="0">
                <a:ea typeface="ＭＳ Ｐゴシック" charset="-128"/>
              </a:rPr>
              <a:pPr eaLnBrk="1" hangingPunct="1"/>
              <a:t>36</a:t>
            </a:fld>
            <a:endParaRPr lang="en-US" altLang="de-DE" smtClean="0">
              <a:ea typeface="ＭＳ Ｐゴシック" charset="-128"/>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496697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13025DFF-A2D2-46B5-9281-00911B511FCE}" type="slidenum">
              <a:rPr lang="en-US" altLang="de-DE" smtClean="0">
                <a:ea typeface="ＭＳ Ｐゴシック" charset="-128"/>
              </a:rPr>
              <a:pPr eaLnBrk="1" hangingPunct="1"/>
              <a:t>37</a:t>
            </a:fld>
            <a:endParaRPr lang="en-US" altLang="de-DE" smtClean="0">
              <a:ea typeface="ＭＳ Ｐゴシック"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716125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1ACC02D9-D276-461B-B95C-8D81EB0503D5}" type="slidenum">
              <a:rPr lang="en-US" altLang="de-DE" smtClean="0">
                <a:ea typeface="ＭＳ Ｐゴシック" charset="-128"/>
              </a:rPr>
              <a:pPr eaLnBrk="1" hangingPunct="1"/>
              <a:t>38</a:t>
            </a:fld>
            <a:endParaRPr lang="en-US" altLang="de-DE" smtClean="0">
              <a:ea typeface="ＭＳ Ｐゴシック" charset="-128"/>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503661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C8FCB99-5C1A-4191-9CFB-7FFEFD63D0F0}" type="slidenum">
              <a:rPr lang="en-US" altLang="de-DE" smtClean="0">
                <a:ea typeface="ＭＳ Ｐゴシック" charset="-128"/>
              </a:rPr>
              <a:pPr eaLnBrk="1" hangingPunct="1"/>
              <a:t>39</a:t>
            </a:fld>
            <a:endParaRPr lang="en-US" altLang="de-DE" smtClean="0">
              <a:ea typeface="ＭＳ Ｐゴシック"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10014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364B530F-07A0-4381-B435-BBAE5F95A78D}" type="slidenum">
              <a:rPr lang="en-US" altLang="de-DE" smtClean="0">
                <a:ea typeface="ＭＳ Ｐゴシック" charset="-128"/>
              </a:rPr>
              <a:pPr eaLnBrk="1" hangingPunct="1"/>
              <a:t>41</a:t>
            </a:fld>
            <a:endParaRPr lang="en-US" altLang="de-DE" smtClean="0">
              <a:ea typeface="ＭＳ Ｐゴシック" charset="-128"/>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32466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68164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1932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83719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6735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4157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3994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2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6256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8812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262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222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23843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6096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25965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4627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04632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59015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85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70250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45946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583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2036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059904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152934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04248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75392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48646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531332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854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723755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078545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9395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267579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35600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45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003555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6714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05086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027789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279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30581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076179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10960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624404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94594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74705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23151547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606331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816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05972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570835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94966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29903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19789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658051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08012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80766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606573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9CD3A80-BC01-4910-8C0B-8A02DBEC433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378F5CE4-930B-41AA-824D-1036BB205609}" type="slidenum">
              <a:rPr lang="de-DE"/>
              <a:pPr>
                <a:defRPr/>
              </a:pPr>
              <a:t>‹Nr.›</a:t>
            </a:fld>
            <a:endParaRPr lang="de-DE" dirty="0"/>
          </a:p>
        </p:txBody>
      </p:sp>
    </p:spTree>
    <p:extLst>
      <p:ext uri="{BB962C8B-B14F-4D97-AF65-F5344CB8AC3E}">
        <p14:creationId xmlns:p14="http://schemas.microsoft.com/office/powerpoint/2010/main" val="5810260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089FA42-AC8E-40EC-AB30-638E00AD59F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3F25A74-8B61-4A4F-A774-9BA3D1B8DC67}" type="slidenum">
              <a:rPr lang="de-DE"/>
              <a:pPr>
                <a:defRPr/>
              </a:pPr>
              <a:t>‹Nr.›</a:t>
            </a:fld>
            <a:endParaRPr lang="de-DE" dirty="0"/>
          </a:p>
        </p:txBody>
      </p:sp>
    </p:spTree>
    <p:extLst>
      <p:ext uri="{BB962C8B-B14F-4D97-AF65-F5344CB8AC3E}">
        <p14:creationId xmlns:p14="http://schemas.microsoft.com/office/powerpoint/2010/main" val="37572010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63680A15-4394-49AA-8517-159EA6BEA0C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78AAB8-AE54-43BA-AB86-F9BF9AD5B63A}" type="slidenum">
              <a:rPr lang="de-DE"/>
              <a:pPr>
                <a:defRPr/>
              </a:pPr>
              <a:t>‹Nr.›</a:t>
            </a:fld>
            <a:endParaRPr lang="de-DE" dirty="0"/>
          </a:p>
        </p:txBody>
      </p:sp>
    </p:spTree>
    <p:extLst>
      <p:ext uri="{BB962C8B-B14F-4D97-AF65-F5344CB8AC3E}">
        <p14:creationId xmlns:p14="http://schemas.microsoft.com/office/powerpoint/2010/main" val="35538404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11EEE497-24D0-4022-BDE0-0BD672C2144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59AF1CD5-A6FF-497C-8EF5-8600FA797455}" type="slidenum">
              <a:rPr lang="de-DE"/>
              <a:pPr>
                <a:defRPr/>
              </a:pPr>
              <a:t>‹Nr.›</a:t>
            </a:fld>
            <a:endParaRPr lang="de-DE" dirty="0"/>
          </a:p>
        </p:txBody>
      </p:sp>
    </p:spTree>
    <p:extLst>
      <p:ext uri="{BB962C8B-B14F-4D97-AF65-F5344CB8AC3E}">
        <p14:creationId xmlns:p14="http://schemas.microsoft.com/office/powerpoint/2010/main" val="30583429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923AFBB-DE5D-4B70-8D5F-9E42AC86CBEE}"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0D4C5143-22A4-4327-ADED-753E36C4506F}" type="slidenum">
              <a:rPr lang="de-DE"/>
              <a:pPr>
                <a:defRPr/>
              </a:pPr>
              <a:t>‹Nr.›</a:t>
            </a:fld>
            <a:endParaRPr lang="de-DE" dirty="0"/>
          </a:p>
        </p:txBody>
      </p:sp>
    </p:spTree>
    <p:extLst>
      <p:ext uri="{BB962C8B-B14F-4D97-AF65-F5344CB8AC3E}">
        <p14:creationId xmlns:p14="http://schemas.microsoft.com/office/powerpoint/2010/main" val="18524416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BBE4DB05-1AD6-4F22-82A6-32CC7BCF89A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46D2E637-AB3E-48A5-A132-64C24AA82F53}" type="slidenum">
              <a:rPr lang="de-DE"/>
              <a:pPr>
                <a:defRPr/>
              </a:pPr>
              <a:t>‹Nr.›</a:t>
            </a:fld>
            <a:endParaRPr lang="de-DE" dirty="0"/>
          </a:p>
        </p:txBody>
      </p:sp>
    </p:spTree>
    <p:extLst>
      <p:ext uri="{BB962C8B-B14F-4D97-AF65-F5344CB8AC3E}">
        <p14:creationId xmlns:p14="http://schemas.microsoft.com/office/powerpoint/2010/main" val="3058661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CFA1067-9AB6-4EA7-9B88-DEDD9478661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B9B176D9-D6A2-4F83-97AA-24B9FBC947DA}" type="slidenum">
              <a:rPr lang="de-DE"/>
              <a:pPr>
                <a:defRPr/>
              </a:pPr>
              <a:t>‹Nr.›</a:t>
            </a:fld>
            <a:endParaRPr lang="de-DE" dirty="0"/>
          </a:p>
        </p:txBody>
      </p:sp>
    </p:spTree>
    <p:extLst>
      <p:ext uri="{BB962C8B-B14F-4D97-AF65-F5344CB8AC3E}">
        <p14:creationId xmlns:p14="http://schemas.microsoft.com/office/powerpoint/2010/main" val="9022361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CDC6DDDE-4F29-4654-A837-C8AAA929D7CF}"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C86B1A3-3E68-45C2-AF7E-E0112729C030}" type="slidenum">
              <a:rPr lang="de-DE"/>
              <a:pPr>
                <a:defRPr/>
              </a:pPr>
              <a:t>‹Nr.›</a:t>
            </a:fld>
            <a:endParaRPr lang="de-DE" dirty="0"/>
          </a:p>
        </p:txBody>
      </p:sp>
    </p:spTree>
    <p:extLst>
      <p:ext uri="{BB962C8B-B14F-4D97-AF65-F5344CB8AC3E}">
        <p14:creationId xmlns:p14="http://schemas.microsoft.com/office/powerpoint/2010/main" val="8191059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44C9952-957F-431D-A491-26A4DB06BFDE}"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5D660A1-549D-4A60-89BA-86243ECE2F1D}" type="slidenum">
              <a:rPr lang="de-DE"/>
              <a:pPr>
                <a:defRPr/>
              </a:pPr>
              <a:t>‹Nr.›</a:t>
            </a:fld>
            <a:endParaRPr lang="de-DE" dirty="0"/>
          </a:p>
        </p:txBody>
      </p:sp>
    </p:spTree>
    <p:extLst>
      <p:ext uri="{BB962C8B-B14F-4D97-AF65-F5344CB8AC3E}">
        <p14:creationId xmlns:p14="http://schemas.microsoft.com/office/powerpoint/2010/main" val="40138491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86431D-FF21-4227-8544-40F5E5ED7A0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CD3EEA-00B5-41B3-9B84-CD948043EB47}" type="slidenum">
              <a:rPr lang="de-DE"/>
              <a:pPr>
                <a:defRPr/>
              </a:pPr>
              <a:t>‹Nr.›</a:t>
            </a:fld>
            <a:endParaRPr lang="de-DE" dirty="0"/>
          </a:p>
        </p:txBody>
      </p:sp>
    </p:spTree>
    <p:extLst>
      <p:ext uri="{BB962C8B-B14F-4D97-AF65-F5344CB8AC3E}">
        <p14:creationId xmlns:p14="http://schemas.microsoft.com/office/powerpoint/2010/main" val="826458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51FDCDF7-39E1-40FB-AA30-B380BF4944FD}"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5F6614FA-6861-4250-85C3-0125EBF77A69}" type="slidenum">
              <a:rPr lang="de-DE"/>
              <a:pPr>
                <a:defRPr/>
              </a:pPr>
              <a:t>‹Nr.›</a:t>
            </a:fld>
            <a:endParaRPr lang="de-DE" dirty="0"/>
          </a:p>
        </p:txBody>
      </p:sp>
    </p:spTree>
    <p:extLst>
      <p:ext uri="{BB962C8B-B14F-4D97-AF65-F5344CB8AC3E}">
        <p14:creationId xmlns:p14="http://schemas.microsoft.com/office/powerpoint/2010/main" val="1111659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6FE70DF5-69E4-426E-9262-820C74E72F31}"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6626ACB-9049-4E3E-AD39-39D3941199C9}" type="slidenum">
              <a:rPr lang="en-US"/>
              <a:pPr>
                <a:defRPr/>
              </a:pPr>
              <a:t>‹Nr.›</a:t>
            </a:fld>
            <a:endParaRPr lang="en-US"/>
          </a:p>
        </p:txBody>
      </p:sp>
    </p:spTree>
    <p:extLst>
      <p:ext uri="{BB962C8B-B14F-4D97-AF65-F5344CB8AC3E}">
        <p14:creationId xmlns:p14="http://schemas.microsoft.com/office/powerpoint/2010/main" val="37191535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E04B4B1-AFEB-4FAC-B689-16865AA09C1A}"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ABE6537-0A1F-4F96-AB88-2736A02A9605}" type="slidenum">
              <a:rPr lang="en-US"/>
              <a:pPr>
                <a:defRPr/>
              </a:pPr>
              <a:t>‹Nr.›</a:t>
            </a:fld>
            <a:endParaRPr lang="en-US"/>
          </a:p>
        </p:txBody>
      </p:sp>
    </p:spTree>
    <p:extLst>
      <p:ext uri="{BB962C8B-B14F-4D97-AF65-F5344CB8AC3E}">
        <p14:creationId xmlns:p14="http://schemas.microsoft.com/office/powerpoint/2010/main" val="1427651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29103271-8E33-4B0D-AA7E-E0976A010758}"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C2AAB7A-F805-4694-9968-8C8FE80533C4}" type="slidenum">
              <a:rPr lang="en-US"/>
              <a:pPr>
                <a:defRPr/>
              </a:pPr>
              <a:t>‹Nr.›</a:t>
            </a:fld>
            <a:endParaRPr lang="en-US"/>
          </a:p>
        </p:txBody>
      </p:sp>
    </p:spTree>
    <p:extLst>
      <p:ext uri="{BB962C8B-B14F-4D97-AF65-F5344CB8AC3E}">
        <p14:creationId xmlns:p14="http://schemas.microsoft.com/office/powerpoint/2010/main" val="31850611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BB49BE05-B905-4E4D-A6E6-F7513CBA072A}"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5D5F5EFC-0253-4438-BA26-B84309623E53}" type="slidenum">
              <a:rPr lang="en-US"/>
              <a:pPr>
                <a:defRPr/>
              </a:pPr>
              <a:t>‹Nr.›</a:t>
            </a:fld>
            <a:endParaRPr lang="en-US"/>
          </a:p>
        </p:txBody>
      </p:sp>
    </p:spTree>
    <p:extLst>
      <p:ext uri="{BB962C8B-B14F-4D97-AF65-F5344CB8AC3E}">
        <p14:creationId xmlns:p14="http://schemas.microsoft.com/office/powerpoint/2010/main" val="17504277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62A2858-5647-4472-8415-737FEC853782}" type="datetime1">
              <a:rPr lang="en-US"/>
              <a:pPr>
                <a:defRPr/>
              </a:pPr>
              <a:t>11/1/2019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BAF239F-CEC6-4D78-A977-57264FF9B43D}" type="slidenum">
              <a:rPr lang="en-US"/>
              <a:pPr>
                <a:defRPr/>
              </a:pPr>
              <a:t>‹Nr.›</a:t>
            </a:fld>
            <a:endParaRPr lang="en-US"/>
          </a:p>
        </p:txBody>
      </p:sp>
    </p:spTree>
    <p:extLst>
      <p:ext uri="{BB962C8B-B14F-4D97-AF65-F5344CB8AC3E}">
        <p14:creationId xmlns:p14="http://schemas.microsoft.com/office/powerpoint/2010/main" val="28076780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D3FF7F69-912C-422B-B08F-03D5089723E6}" type="datetime1">
              <a:rPr lang="en-US"/>
              <a:pPr>
                <a:defRPr/>
              </a:pPr>
              <a:t>11/1/2019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8DDFF35B-5EBC-45C7-B93E-27A71E2256A0}" type="slidenum">
              <a:rPr lang="en-US"/>
              <a:pPr>
                <a:defRPr/>
              </a:pPr>
              <a:t>‹Nr.›</a:t>
            </a:fld>
            <a:endParaRPr lang="en-US"/>
          </a:p>
        </p:txBody>
      </p:sp>
    </p:spTree>
    <p:extLst>
      <p:ext uri="{BB962C8B-B14F-4D97-AF65-F5344CB8AC3E}">
        <p14:creationId xmlns:p14="http://schemas.microsoft.com/office/powerpoint/2010/main" val="42419858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9EA6F27B-FDD2-451E-B878-80D1E46529BE}" type="datetime1">
              <a:rPr lang="en-US"/>
              <a:pPr>
                <a:defRPr/>
              </a:pPr>
              <a:t>11/1/2019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A1316F4A-4A49-4855-B2D6-679A6582EEED}" type="slidenum">
              <a:rPr lang="en-US"/>
              <a:pPr>
                <a:defRPr/>
              </a:pPr>
              <a:t>‹Nr.›</a:t>
            </a:fld>
            <a:endParaRPr lang="en-US"/>
          </a:p>
        </p:txBody>
      </p:sp>
    </p:spTree>
    <p:extLst>
      <p:ext uri="{BB962C8B-B14F-4D97-AF65-F5344CB8AC3E}">
        <p14:creationId xmlns:p14="http://schemas.microsoft.com/office/powerpoint/2010/main" val="14165174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C842F14F-72F9-4C45-8591-2BA14F4CE1FD}"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0276620C-4679-4551-954D-EBCA5C06007D}" type="slidenum">
              <a:rPr lang="en-US"/>
              <a:pPr>
                <a:defRPr/>
              </a:pPr>
              <a:t>‹Nr.›</a:t>
            </a:fld>
            <a:endParaRPr lang="en-US"/>
          </a:p>
        </p:txBody>
      </p:sp>
    </p:spTree>
    <p:extLst>
      <p:ext uri="{BB962C8B-B14F-4D97-AF65-F5344CB8AC3E}">
        <p14:creationId xmlns:p14="http://schemas.microsoft.com/office/powerpoint/2010/main" val="34954548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7FA34E9-A2A2-45C1-8B5B-FA94EF62A850}"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137F8FD-DBCA-4AF6-87ED-8CCE1B930A4C}" type="slidenum">
              <a:rPr lang="en-US"/>
              <a:pPr>
                <a:defRPr/>
              </a:pPr>
              <a:t>‹Nr.›</a:t>
            </a:fld>
            <a:endParaRPr lang="en-US"/>
          </a:p>
        </p:txBody>
      </p:sp>
    </p:spTree>
    <p:extLst>
      <p:ext uri="{BB962C8B-B14F-4D97-AF65-F5344CB8AC3E}">
        <p14:creationId xmlns:p14="http://schemas.microsoft.com/office/powerpoint/2010/main" val="12301190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84EBEF8-ED80-48F0-8AD6-CF46EFDE5480}"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330827D-C189-4131-806C-131C9002E553}" type="slidenum">
              <a:rPr lang="en-US"/>
              <a:pPr>
                <a:defRPr/>
              </a:pPr>
              <a:t>‹Nr.›</a:t>
            </a:fld>
            <a:endParaRPr lang="en-US"/>
          </a:p>
        </p:txBody>
      </p:sp>
    </p:spTree>
    <p:extLst>
      <p:ext uri="{BB962C8B-B14F-4D97-AF65-F5344CB8AC3E}">
        <p14:creationId xmlns:p14="http://schemas.microsoft.com/office/powerpoint/2010/main" val="28695011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85E2C0F-2E60-4BEF-91FC-3A8174E96C74}"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9686F4C-15D6-4188-A3C5-FB886854D700}" type="slidenum">
              <a:rPr lang="en-US"/>
              <a:pPr>
                <a:defRPr/>
              </a:pPr>
              <a:t>‹Nr.›</a:t>
            </a:fld>
            <a:endParaRPr lang="en-US"/>
          </a:p>
        </p:txBody>
      </p:sp>
    </p:spTree>
    <p:extLst>
      <p:ext uri="{BB962C8B-B14F-4D97-AF65-F5344CB8AC3E}">
        <p14:creationId xmlns:p14="http://schemas.microsoft.com/office/powerpoint/2010/main" val="104561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649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076"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7"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8"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49"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15D366AE-CA60-4D7C-B6FC-E42A30253192}"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7187B73B-3F0D-4047-BBF9-085988F703A7}" type="slidenum">
              <a:rPr lang="de-DE"/>
              <a:pPr>
                <a:defRPr/>
              </a:pPr>
              <a:t>‹Nr.›</a:t>
            </a:fld>
            <a:endParaRPr lang="de-DE" dirty="0"/>
          </a:p>
        </p:txBody>
      </p:sp>
      <p:sp>
        <p:nvSpPr>
          <p:cNvPr id="6153"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solidFill>
                <a:srgbClr val="000000"/>
              </a:solidFill>
              <a:latin typeface="Georgia" pitchFamily="18" charset="0"/>
            </a:endParaRPr>
          </a:p>
        </p:txBody>
      </p:sp>
      <p:sp>
        <p:nvSpPr>
          <p:cNvPr id="6154"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de-DE"/>
          </a:p>
        </p:txBody>
      </p:sp>
      <p:sp>
        <p:nvSpPr>
          <p:cNvPr id="6155"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de-DE"/>
          </a:p>
        </p:txBody>
      </p:sp>
      <p:sp>
        <p:nvSpPr>
          <p:cNvPr id="6156"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2EA457F4-7E66-4961-92B6-1F8DD42D4B97}" type="datetime1">
              <a:rPr lang="en-US"/>
              <a:pPr>
                <a:defRPr/>
              </a:pPr>
              <a:t>11/1/2019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8C6215E0-2D3D-4A9B-AA95-56A8A8A1C91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65.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5.xml"/><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65.xml"/><Relationship Id="rId5" Type="http://schemas.openxmlformats.org/officeDocument/2006/relationships/image" Target="../media/image7.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5.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65.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65.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65.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65.xml"/><Relationship Id="rId5" Type="http://schemas.openxmlformats.org/officeDocument/2006/relationships/image" Target="../media/image20.pn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16"/>
          <p:cNvSpPr txBox="1">
            <a:spLocks noChangeArrowheads="1"/>
          </p:cNvSpPr>
          <p:nvPr/>
        </p:nvSpPr>
        <p:spPr bwMode="auto">
          <a:xfrm>
            <a:off x="0" y="1519238"/>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fa-IR" altLang="de-DE" sz="3600" b="0" dirty="0" smtClean="0">
                <a:solidFill>
                  <a:schemeClr val="accent1"/>
                </a:solidFill>
                <a:latin typeface="Verdana" pitchFamily="34" charset="0"/>
              </a:rPr>
              <a:t>درمان فراشناختی</a:t>
            </a:r>
            <a:endParaRPr lang="en-GB" altLang="de-DE" sz="3600" b="0" dirty="0">
              <a:solidFill>
                <a:schemeClr val="accent1"/>
              </a:solidFill>
              <a:latin typeface="Verdana" pitchFamily="34" charset="0"/>
            </a:endParaRPr>
          </a:p>
        </p:txBody>
      </p:sp>
      <p:sp>
        <p:nvSpPr>
          <p:cNvPr id="4" name="Rectangle 2"/>
          <p:cNvSpPr txBox="1">
            <a:spLocks noChangeArrowheads="1"/>
          </p:cNvSpPr>
          <p:nvPr/>
        </p:nvSpPr>
        <p:spPr bwMode="auto">
          <a:xfrm>
            <a:off x="685800" y="2852738"/>
            <a:ext cx="77724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kern="0" dirty="0" smtClean="0">
                <a:solidFill>
                  <a:schemeClr val="tx2"/>
                </a:solidFill>
                <a:latin typeface="Times New Roman" panose="02020603050405020304" pitchFamily="18" charset="0"/>
                <a:cs typeface="Times New Roman" panose="02020603050405020304" pitchFamily="18" charset="0"/>
              </a:rPr>
              <a:t>شش</a:t>
            </a:r>
            <a:r>
              <a:rPr lang="fa-IR" sz="1800" b="1" kern="0" dirty="0" smtClean="0">
                <a:solidFill>
                  <a:schemeClr val="tx2"/>
                </a:solidFill>
                <a:latin typeface="Times New Roman" panose="02020603050405020304" pitchFamily="18" charset="0"/>
                <a:cs typeface="Times New Roman" panose="02020603050405020304" pitchFamily="18" charset="0"/>
              </a:rPr>
              <a:t>مین بخش درمان </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smtClean="0">
                <a:solidFill>
                  <a:schemeClr val="tx2"/>
                </a:solidFill>
                <a:latin typeface="Times New Roman" panose="02020603050405020304" pitchFamily="18" charset="0"/>
                <a:cs typeface="Times New Roman" panose="02020603050405020304" pitchFamily="18" charset="0"/>
              </a:rPr>
              <a:t> تغییر نظام باورها</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5"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endParaRPr lang="fa-IR" altLang="de-DE" dirty="0">
              <a:cs typeface="B Nazanin" panose="00000400000000000000" pitchFamily="2" charset="-78"/>
            </a:endParaRPr>
          </a:p>
          <a:p>
            <a:pPr algn="ctr" rtl="1" eaLnBrk="1" hangingPunct="1">
              <a:lnSpc>
                <a:spcPct val="150000"/>
              </a:lnSpc>
            </a:pPr>
            <a:r>
              <a:rPr lang="fa-IR" altLang="de-DE">
                <a:cs typeface="B Nazanin" panose="00000400000000000000" pitchFamily="2" charset="-78"/>
              </a:rPr>
              <a:t>با همکاری  </a:t>
            </a:r>
          </a:p>
          <a:p>
            <a:pPr algn="ctr" rtl="1" eaLnBrk="1" hangingPunct="1">
              <a:lnSpc>
                <a:spcPct val="150000"/>
              </a:lnSpc>
            </a:pPr>
            <a:r>
              <a:rPr lang="fa-IR" altLang="de-DE" smtClean="0">
                <a:cs typeface="B Nazanin" panose="00000400000000000000" pitchFamily="2" charset="-78"/>
              </a:rPr>
              <a:t>شاپرک کلبی</a:t>
            </a:r>
            <a:endParaRPr lang="fa-IR" altLang="de-DE" b="1">
              <a:cs typeface="B Nazanin" panose="00000400000000000000"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42913" y="169545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algn="just" rtl="1"/>
            <a:r>
              <a:rPr lang="fa-IR" b="0" dirty="0"/>
              <a:t>انسانها گرایش دارند </a:t>
            </a:r>
            <a:r>
              <a:rPr lang="fa-IR" b="0" dirty="0" smtClean="0"/>
              <a:t>بر باورها </a:t>
            </a:r>
            <a:r>
              <a:rPr lang="fa-IR" b="0" dirty="0"/>
              <a:t>و تصورات اولیه خود </a:t>
            </a:r>
            <a:r>
              <a:rPr lang="fa-IR" b="0" dirty="0" smtClean="0"/>
              <a:t>پافشاری کنند. </a:t>
            </a:r>
            <a:r>
              <a:rPr lang="fa-IR" b="0" dirty="0"/>
              <a:t>(به عنوان مثال تعصب، </a:t>
            </a:r>
            <a:r>
              <a:rPr lang="fa-IR" b="0" dirty="0" smtClean="0"/>
              <a:t>«اولین </a:t>
            </a:r>
            <a:r>
              <a:rPr lang="fa-IR" b="0" dirty="0"/>
              <a:t>عقیده، </a:t>
            </a:r>
            <a:r>
              <a:rPr lang="fa-IR" b="0" dirty="0" smtClean="0"/>
              <a:t>تنهاعقیده است» </a:t>
            </a:r>
            <a:r>
              <a:rPr lang="fa-IR" b="0" dirty="0"/>
              <a:t>– دیدگاه.)</a:t>
            </a:r>
            <a:endParaRPr lang="en-US" b="0" dirty="0"/>
          </a:p>
          <a:p>
            <a:pPr algn="just" rtl="1" eaLnBrk="1" hangingPunct="1">
              <a:spcBef>
                <a:spcPct val="50000"/>
              </a:spcBef>
              <a:buClr>
                <a:srgbClr val="ADC0CB"/>
              </a:buClr>
              <a:buSzPct val="85000"/>
              <a:buFontTx/>
              <a:buChar char="o"/>
            </a:pPr>
            <a:r>
              <a:rPr lang="fa-IR" b="0" dirty="0" smtClean="0"/>
              <a:t>دلایل</a:t>
            </a:r>
            <a:r>
              <a:rPr lang="fa-IR" b="0" dirty="0"/>
              <a:t>: </a:t>
            </a:r>
            <a:r>
              <a:rPr lang="fa-IR" b="0" dirty="0" smtClean="0"/>
              <a:t>؟؟؟</a:t>
            </a:r>
            <a:r>
              <a:rPr lang="fa-IR" b="0" dirty="0" smtClean="0">
                <a:solidFill>
                  <a:schemeClr val="bg1"/>
                </a:solidFill>
              </a:rPr>
              <a:t>تنبلی؛ «تمایل سوگیرانه به تأیید» (شما فقط چیزی را می بینید که می خواهید ببینید)؛ بی فکری؛ حقایق ساده جهت گیری / جهان بینی را تسهیل می کند؛ غرور</a:t>
            </a:r>
          </a:p>
          <a:p>
            <a:pPr algn="just" rtl="1" eaLnBrk="1" hangingPunct="1">
              <a:spcBef>
                <a:spcPct val="50000"/>
              </a:spcBef>
              <a:buClr>
                <a:srgbClr val="ADC0CB"/>
              </a:buClr>
              <a:buSzPct val="85000"/>
              <a:buFontTx/>
              <a:buChar char="o"/>
            </a:pPr>
            <a:r>
              <a:rPr lang="fa-IR" b="0" dirty="0" smtClean="0"/>
              <a:t>مشکلات</a:t>
            </a:r>
            <a:r>
              <a:rPr lang="fa-IR" b="0" dirty="0"/>
              <a:t>: </a:t>
            </a:r>
            <a:r>
              <a:rPr lang="fa-IR" b="0" dirty="0" smtClean="0"/>
              <a:t>؟؟؟</a:t>
            </a:r>
            <a:r>
              <a:rPr lang="fa-IR" b="0" dirty="0" smtClean="0">
                <a:solidFill>
                  <a:schemeClr val="bg1"/>
                </a:solidFill>
              </a:rPr>
              <a:t>قضاوت </a:t>
            </a:r>
            <a:r>
              <a:rPr lang="fa-IR" b="0" dirty="0">
                <a:solidFill>
                  <a:schemeClr val="bg1"/>
                </a:solidFill>
              </a:rPr>
              <a:t>اشتباه </a:t>
            </a:r>
            <a:r>
              <a:rPr lang="fa-IR" b="0" dirty="0" smtClean="0">
                <a:solidFill>
                  <a:schemeClr val="bg1"/>
                </a:solidFill>
              </a:rPr>
              <a:t>(تعصبات) پافشاری کردن؛ </a:t>
            </a:r>
            <a:r>
              <a:rPr lang="fa-IR" b="0" dirty="0">
                <a:solidFill>
                  <a:schemeClr val="bg1"/>
                </a:solidFill>
              </a:rPr>
              <a:t>تعمیم بیش از اندازه </a:t>
            </a:r>
            <a:r>
              <a:rPr lang="fa-IR" b="0" dirty="0" smtClean="0">
                <a:solidFill>
                  <a:schemeClr val="bg1"/>
                </a:solidFill>
              </a:rPr>
              <a:t>ی نادرست («مشت </a:t>
            </a:r>
            <a:r>
              <a:rPr lang="fa-IR" b="0" dirty="0">
                <a:solidFill>
                  <a:schemeClr val="bg1"/>
                </a:solidFill>
              </a:rPr>
              <a:t>نمونه خروار است</a:t>
            </a:r>
            <a:r>
              <a:rPr lang="fa-IR" b="0" dirty="0" smtClean="0">
                <a:solidFill>
                  <a:schemeClr val="bg1"/>
                </a:solidFill>
              </a:rPr>
              <a:t>!»)؛ </a:t>
            </a:r>
            <a:r>
              <a:rPr lang="fa-IR" b="0" dirty="0">
                <a:solidFill>
                  <a:schemeClr val="bg1"/>
                </a:solidFill>
              </a:rPr>
              <a:t>کسی که </a:t>
            </a:r>
            <a:r>
              <a:rPr lang="fa-IR" b="0" dirty="0" smtClean="0">
                <a:solidFill>
                  <a:schemeClr val="bg1"/>
                </a:solidFill>
              </a:rPr>
              <a:t>ممکن است شایستگی چیزی را </a:t>
            </a:r>
            <a:r>
              <a:rPr lang="fa-IR" b="0" dirty="0">
                <a:solidFill>
                  <a:schemeClr val="bg1"/>
                </a:solidFill>
              </a:rPr>
              <a:t>داشته باشد، برای بار دوم شانس آن را پیدا نمی کند</a:t>
            </a:r>
            <a:r>
              <a:rPr lang="fa-IR" b="0" dirty="0" smtClean="0">
                <a:solidFill>
                  <a:schemeClr val="bg1"/>
                </a:solidFill>
              </a:rPr>
              <a:t>.</a:t>
            </a:r>
            <a:endParaRPr lang="fa-IR" altLang="de-DE" b="0" dirty="0" smtClean="0">
              <a:solidFill>
                <a:schemeClr val="bg1"/>
              </a:solidFill>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b="1" dirty="0" smtClean="0">
                <a:solidFill>
                  <a:schemeClr val="tx2"/>
                </a:solidFill>
                <a:latin typeface="+mn-lt"/>
              </a:rPr>
              <a:t>6.2</a:t>
            </a:r>
            <a:r>
              <a:rPr lang="fa-IR" altLang="de-DE" sz="1200" b="1" dirty="0" smtClean="0">
                <a:solidFill>
                  <a:schemeClr val="tx2"/>
                </a:solidFill>
                <a:latin typeface="+mn-lt"/>
              </a:rPr>
              <a:t>                           </a:t>
            </a:r>
            <a:r>
              <a:rPr lang="fa-IR" altLang="de-DE" sz="1200" dirty="0" smtClean="0">
                <a:solidFill>
                  <a:schemeClr val="tx2"/>
                </a:solidFill>
              </a:rPr>
              <a:t>تغییر </a:t>
            </a:r>
            <a:r>
              <a:rPr lang="fa-IR" altLang="de-DE" sz="1200" dirty="0">
                <a:solidFill>
                  <a:schemeClr val="tx2"/>
                </a:solidFill>
              </a:rPr>
              <a:t>باورها</a:t>
            </a:r>
            <a:r>
              <a:rPr lang="en-GB" altLang="de-DE" sz="1200" dirty="0">
                <a:solidFill>
                  <a:schemeClr val="tx2"/>
                </a:solidFill>
              </a:rPr>
              <a:t>	</a:t>
            </a:r>
            <a:endParaRPr lang="en-GB" altLang="de-DE" sz="1200" b="1" dirty="0">
              <a:solidFill>
                <a:schemeClr val="tx2"/>
              </a:solidFill>
              <a:latin typeface="+mn-lt"/>
            </a:endParaRPr>
          </a:p>
        </p:txBody>
      </p:sp>
      <p:sp>
        <p:nvSpPr>
          <p:cNvPr id="5"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50000"/>
              </a:spcBef>
            </a:pPr>
            <a:r>
              <a:rPr lang="fa-IR" altLang="de-DE" sz="2000" b="0" dirty="0">
                <a:solidFill>
                  <a:schemeClr val="accent1"/>
                </a:solidFill>
                <a:latin typeface="Verdana" pitchFamily="34" charset="0"/>
              </a:rPr>
              <a:t>تغییر دیدگاه های خود</a:t>
            </a:r>
            <a:endParaRPr lang="en-GB" altLang="de-DE" sz="2000" b="0" dirty="0">
              <a:solidFill>
                <a:schemeClr val="accent1"/>
              </a:solidFill>
              <a:latin typeface="Verdana" pitchFamily="34" charset="0"/>
            </a:endParaRPr>
          </a:p>
        </p:txBody>
      </p:sp>
    </p:spTree>
    <p:extLst>
      <p:ext uri="{BB962C8B-B14F-4D97-AF65-F5344CB8AC3E}">
        <p14:creationId xmlns:p14="http://schemas.microsoft.com/office/powerpoint/2010/main" val="3516896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42913" y="169545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algn="just" rtl="1"/>
            <a:r>
              <a:rPr lang="fa-IR" b="0" dirty="0"/>
              <a:t>انسانها گرایش دارند </a:t>
            </a:r>
            <a:r>
              <a:rPr lang="fa-IR" b="0" dirty="0" smtClean="0"/>
              <a:t>بر باورها </a:t>
            </a:r>
            <a:r>
              <a:rPr lang="fa-IR" b="0" dirty="0"/>
              <a:t>و تصورات اولیه خود </a:t>
            </a:r>
            <a:r>
              <a:rPr lang="fa-IR" b="0" dirty="0" smtClean="0"/>
              <a:t>پافشاری کنند. </a:t>
            </a:r>
            <a:r>
              <a:rPr lang="fa-IR" b="0" dirty="0"/>
              <a:t>(به عنوان مثال تعصب، </a:t>
            </a:r>
            <a:r>
              <a:rPr lang="fa-IR" b="0" dirty="0" smtClean="0"/>
              <a:t>«اولین </a:t>
            </a:r>
            <a:r>
              <a:rPr lang="fa-IR" b="0" dirty="0"/>
              <a:t>عقیده، </a:t>
            </a:r>
            <a:r>
              <a:rPr lang="fa-IR" b="0" dirty="0" smtClean="0"/>
              <a:t>تنهاعقیده است» </a:t>
            </a:r>
            <a:r>
              <a:rPr lang="fa-IR" b="0" dirty="0"/>
              <a:t>– دیدگاه.)</a:t>
            </a:r>
            <a:endParaRPr lang="en-US" b="0" dirty="0"/>
          </a:p>
          <a:p>
            <a:pPr algn="just" rtl="1" eaLnBrk="1" hangingPunct="1">
              <a:spcBef>
                <a:spcPct val="50000"/>
              </a:spcBef>
              <a:buClr>
                <a:srgbClr val="ADC0CB"/>
              </a:buClr>
              <a:buSzPct val="85000"/>
              <a:buFontTx/>
              <a:buChar char="o"/>
            </a:pPr>
            <a:r>
              <a:rPr lang="fa-IR" b="0" dirty="0"/>
              <a:t>دلایل</a:t>
            </a:r>
            <a:r>
              <a:rPr lang="fa-IR" b="0" dirty="0" smtClean="0"/>
              <a:t>: </a:t>
            </a:r>
            <a:r>
              <a:rPr lang="fa-IR" b="0" dirty="0"/>
              <a:t>تنبلی؛ </a:t>
            </a:r>
            <a:r>
              <a:rPr lang="fa-IR" b="0" dirty="0" smtClean="0"/>
              <a:t>«تمایل سوگیرانه به تأیید» (</a:t>
            </a:r>
            <a:r>
              <a:rPr lang="fa-IR" b="0" dirty="0"/>
              <a:t>شما فقط چیزی را می بینید که می خواهید ببینید)؛ بی فکری؛ حقایق ساده جهت </a:t>
            </a:r>
            <a:r>
              <a:rPr lang="fa-IR" b="0" dirty="0" smtClean="0"/>
              <a:t>گیری</a:t>
            </a:r>
            <a:r>
              <a:rPr lang="fa-IR" b="0" dirty="0"/>
              <a:t> </a:t>
            </a:r>
            <a:r>
              <a:rPr lang="fa-IR" b="0" dirty="0" smtClean="0"/>
              <a:t>/ </a:t>
            </a:r>
            <a:r>
              <a:rPr lang="fa-IR" b="0" dirty="0"/>
              <a:t>جهان بینی</a:t>
            </a:r>
            <a:r>
              <a:rPr lang="fa-IR" b="0" dirty="0" smtClean="0"/>
              <a:t> </a:t>
            </a:r>
            <a:r>
              <a:rPr lang="fa-IR" b="0" dirty="0"/>
              <a:t>را تسهیل می </a:t>
            </a:r>
            <a:r>
              <a:rPr lang="fa-IR" b="0" dirty="0" smtClean="0"/>
              <a:t>کند؛ </a:t>
            </a:r>
            <a:r>
              <a:rPr lang="fa-IR" b="0" dirty="0"/>
              <a:t>غرور</a:t>
            </a:r>
            <a:endParaRPr lang="fa-IR" b="0" dirty="0" smtClean="0"/>
          </a:p>
          <a:p>
            <a:pPr algn="just" rtl="1" eaLnBrk="1" hangingPunct="1">
              <a:spcBef>
                <a:spcPct val="50000"/>
              </a:spcBef>
              <a:buClr>
                <a:srgbClr val="ADC0CB"/>
              </a:buClr>
              <a:buSzPct val="85000"/>
              <a:buFontTx/>
              <a:buChar char="o"/>
            </a:pPr>
            <a:r>
              <a:rPr lang="fa-IR" b="0" dirty="0"/>
              <a:t>مشکلات: قضاوت اشتباه </a:t>
            </a:r>
            <a:r>
              <a:rPr lang="fa-IR" b="0" dirty="0" smtClean="0"/>
              <a:t>(تعصبات) پافشاری کردن؛ </a:t>
            </a:r>
            <a:r>
              <a:rPr lang="fa-IR" b="0" dirty="0"/>
              <a:t>تعمیم بیش از اندازه </a:t>
            </a:r>
            <a:r>
              <a:rPr lang="fa-IR" b="0" dirty="0" smtClean="0"/>
              <a:t>ی نادرست («مشت </a:t>
            </a:r>
            <a:r>
              <a:rPr lang="fa-IR" b="0" dirty="0"/>
              <a:t>نمونه خروار است</a:t>
            </a:r>
            <a:r>
              <a:rPr lang="fa-IR" b="0" dirty="0" smtClean="0"/>
              <a:t>!»)؛ </a:t>
            </a:r>
            <a:r>
              <a:rPr lang="fa-IR" b="0" dirty="0"/>
              <a:t>کسی که </a:t>
            </a:r>
            <a:r>
              <a:rPr lang="fa-IR" b="0" dirty="0" smtClean="0"/>
              <a:t>ممکن است شایستگی چیزی را </a:t>
            </a:r>
            <a:r>
              <a:rPr lang="fa-IR" b="0" dirty="0"/>
              <a:t>داشته باشد، برای بار دوم شانس آن را پیدا نمی کند</a:t>
            </a:r>
            <a:r>
              <a:rPr lang="fa-IR" b="0" dirty="0" smtClean="0"/>
              <a:t>.</a:t>
            </a:r>
            <a:endParaRPr lang="fa-IR" altLang="de-DE" b="0" dirty="0" smtClean="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b="1" dirty="0" smtClean="0">
                <a:solidFill>
                  <a:schemeClr val="tx2"/>
                </a:solidFill>
                <a:latin typeface="+mn-lt"/>
              </a:rPr>
              <a:t>6.3</a:t>
            </a:r>
            <a:r>
              <a:rPr lang="fa-IR" altLang="de-DE" sz="1200" b="1" dirty="0" smtClean="0">
                <a:solidFill>
                  <a:schemeClr val="tx2"/>
                </a:solidFill>
                <a:latin typeface="+mn-lt"/>
              </a:rPr>
              <a:t>                           </a:t>
            </a:r>
            <a:r>
              <a:rPr lang="fa-IR" altLang="de-DE" sz="1200" dirty="0" smtClean="0">
                <a:solidFill>
                  <a:schemeClr val="tx2"/>
                </a:solidFill>
              </a:rPr>
              <a:t>تغییر </a:t>
            </a:r>
            <a:r>
              <a:rPr lang="fa-IR" altLang="de-DE" sz="1200" dirty="0">
                <a:solidFill>
                  <a:schemeClr val="tx2"/>
                </a:solidFill>
              </a:rPr>
              <a:t>باورها</a:t>
            </a:r>
            <a:r>
              <a:rPr lang="en-GB" altLang="de-DE" sz="1200" dirty="0">
                <a:solidFill>
                  <a:schemeClr val="tx2"/>
                </a:solidFill>
              </a:rPr>
              <a:t>	</a:t>
            </a:r>
            <a:endParaRPr lang="en-GB" altLang="de-DE" sz="1200" b="1" dirty="0">
              <a:solidFill>
                <a:schemeClr val="tx2"/>
              </a:solidFill>
              <a:latin typeface="+mn-lt"/>
            </a:endParaRPr>
          </a:p>
        </p:txBody>
      </p:sp>
      <p:sp>
        <p:nvSpPr>
          <p:cNvPr id="5"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50000"/>
              </a:spcBef>
            </a:pPr>
            <a:r>
              <a:rPr lang="fa-IR" altLang="de-DE" sz="2000" b="0" dirty="0">
                <a:solidFill>
                  <a:schemeClr val="accent1"/>
                </a:solidFill>
                <a:latin typeface="Verdana" pitchFamily="34" charset="0"/>
              </a:rPr>
              <a:t>تغییر دیدگاه های خود</a:t>
            </a:r>
            <a:endParaRPr lang="en-GB" altLang="de-DE" sz="2000" b="0" dirty="0">
              <a:solidFill>
                <a:schemeClr val="accent1"/>
              </a:solidFill>
              <a:latin typeface="Verdana" pitchFamily="34" charset="0"/>
            </a:endParaRPr>
          </a:p>
        </p:txBody>
      </p:sp>
    </p:spTree>
    <p:extLst>
      <p:ext uri="{BB962C8B-B14F-4D97-AF65-F5344CB8AC3E}">
        <p14:creationId xmlns:p14="http://schemas.microsoft.com/office/powerpoint/2010/main" val="2316391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1116013" y="1688786"/>
            <a:ext cx="7056437" cy="1809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eaLnBrk="1" hangingPunct="1">
              <a:spcBef>
                <a:spcPct val="20000"/>
              </a:spcBef>
            </a:pPr>
            <a:r>
              <a:rPr lang="fa-IR" b="0" dirty="0"/>
              <a:t>مطالعات نشان می دهند که بسیاری از افراد مبتلا به روان پریشی (اما نه همه!) به </a:t>
            </a:r>
            <a:r>
              <a:rPr lang="fa-IR" b="0" dirty="0" smtClean="0"/>
              <a:t>پافشاری </a:t>
            </a:r>
            <a:r>
              <a:rPr lang="fa-IR" b="0" dirty="0"/>
              <a:t>به نظرات یا عقاید خود در مورد یک رویداد ادامه می دهند، حتی زمانی که با اطلاعاتی </a:t>
            </a:r>
            <a:r>
              <a:rPr lang="fa-IR" b="0" dirty="0" smtClean="0"/>
              <a:t>مخالف عقایدشان مواجه </a:t>
            </a:r>
            <a:r>
              <a:rPr lang="fa-IR" b="0" dirty="0"/>
              <a:t>شوند</a:t>
            </a:r>
            <a:r>
              <a:rPr lang="en-US" b="0" dirty="0"/>
              <a:t>.</a:t>
            </a:r>
            <a:endParaRPr lang="fa-IR" altLang="de-DE" b="0" dirty="0" smtClean="0">
              <a:latin typeface="Verdana" pitchFamily="34" charset="0"/>
            </a:endParaRPr>
          </a:p>
          <a:p>
            <a:pPr algn="just" rtl="1" eaLnBrk="1" hangingPunct="1">
              <a:spcBef>
                <a:spcPct val="20000"/>
              </a:spcBef>
            </a:pPr>
            <a:endParaRPr lang="de-DE" altLang="de-DE" b="0" dirty="0">
              <a:latin typeface="Verdana" pitchFamily="34" charset="0"/>
            </a:endParaRPr>
          </a:p>
          <a:p>
            <a:pPr algn="just" rtl="1"/>
            <a:r>
              <a:rPr lang="fa-IR" dirty="0"/>
              <a:t>این می تواند به مشکلات بین فردی منجر شود و ممکن است مانع از یک ارزیابی واقع بینانه از شرایط شود</a:t>
            </a:r>
            <a:r>
              <a:rPr lang="en-US" dirty="0"/>
              <a:t>.</a:t>
            </a: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6.4</a:t>
            </a:r>
            <a:r>
              <a:rPr lang="fa-IR" altLang="de-DE" sz="1200" dirty="0" smtClean="0">
                <a:solidFill>
                  <a:schemeClr val="tx2"/>
                </a:solidFill>
                <a:latin typeface="+mj-lt"/>
              </a:rPr>
              <a:t> </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7"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50000"/>
              </a:spcBef>
            </a:pPr>
            <a:r>
              <a:rPr lang="fa-IR" altLang="de-DE" sz="2000" b="0" dirty="0">
                <a:solidFill>
                  <a:schemeClr val="accent1"/>
                </a:solidFill>
                <a:latin typeface="Verdana" pitchFamily="34" charset="0"/>
              </a:rPr>
              <a:t>چرا این کار را انجام می دهیم؟ </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829" name="Group 53"/>
          <p:cNvGraphicFramePr>
            <a:graphicFrameLocks noGrp="1"/>
          </p:cNvGraphicFramePr>
          <p:nvPr>
            <p:extLst>
              <p:ext uri="{D42A27DB-BD31-4B8C-83A1-F6EECF244321}">
                <p14:modId xmlns:p14="http://schemas.microsoft.com/office/powerpoint/2010/main" val="970668425"/>
              </p:ext>
            </p:extLst>
          </p:nvPr>
        </p:nvGraphicFramePr>
        <p:xfrm>
          <a:off x="57150" y="1052513"/>
          <a:ext cx="9029700" cy="4319588"/>
        </p:xfrm>
        <a:graphic>
          <a:graphicData uri="http://schemas.openxmlformats.org/drawingml/2006/table">
            <a:tbl>
              <a:tblPr/>
              <a:tblGrid>
                <a:gridCol w="7107138"/>
                <a:gridCol w="1922562"/>
              </a:tblGrid>
              <a:tr h="3657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800" b="1" i="0" u="none" strike="noStrike" cap="none" normalizeH="0" baseline="0" noProof="0" dirty="0" smtClean="0">
                          <a:ln>
                            <a:noFill/>
                          </a:ln>
                          <a:solidFill>
                            <a:schemeClr val="tx1"/>
                          </a:solidFill>
                          <a:effectLst/>
                          <a:latin typeface="Verdana" pitchFamily="34" charset="0"/>
                        </a:rPr>
                        <a:t>مثال </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800" b="1" i="0" u="none" strike="noStrike" cap="none" normalizeH="0" baseline="0" noProof="0" dirty="0" smtClean="0">
                          <a:ln>
                            <a:noFill/>
                          </a:ln>
                          <a:solidFill>
                            <a:schemeClr val="tx1"/>
                          </a:solidFill>
                          <a:effectLst/>
                          <a:latin typeface="Verdana" pitchFamily="34" charset="0"/>
                        </a:rPr>
                        <a:t>موضوع</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786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450850" marR="0" lvl="0" indent="-273050" algn="just" defTabSz="914400" rtl="1" eaLnBrk="1" fontAlgn="base" latinLnBrk="0" hangingPunct="1">
                        <a:lnSpc>
                          <a:spcPct val="90000"/>
                        </a:lnSpc>
                        <a:spcBef>
                          <a:spcPts val="1200"/>
                        </a:spcBef>
                        <a:spcAft>
                          <a:spcPct val="0"/>
                        </a:spcAft>
                        <a:buClr>
                          <a:srgbClr val="8CADAE"/>
                        </a:buClr>
                        <a:buSzPct val="85000"/>
                        <a:buFontTx/>
                        <a:buChar char="o"/>
                        <a:tabLst/>
                      </a:pPr>
                      <a:r>
                        <a:rPr lang="fa-IR" b="0" kern="1200" dirty="0" smtClean="0">
                          <a:solidFill>
                            <a:schemeClr val="tx1"/>
                          </a:solidFill>
                          <a:latin typeface="Arial" charset="0"/>
                          <a:ea typeface="+mn-ea"/>
                          <a:cs typeface="+mn-cs"/>
                        </a:rPr>
                        <a:t>بسیاری از مردم معتقدند که زنان رانندگان بدتری نسبت به مردان هستند، هر چند بر اساس آمار، زنان کمتر و یا حداقل به اندازه مردان تصادف می کنند</a:t>
                      </a:r>
                      <a:r>
                        <a:rPr lang="en-US" b="0" kern="1200" dirty="0" smtClean="0">
                          <a:solidFill>
                            <a:schemeClr val="tx1"/>
                          </a:solidFill>
                          <a:latin typeface="Arial" charset="0"/>
                          <a:ea typeface="+mn-ea"/>
                          <a:cs typeface="+mn-cs"/>
                        </a:rPr>
                        <a:t>.</a:t>
                      </a:r>
                      <a:endParaRPr lang="en-US" altLang="de-DE" b="0" kern="1200" noProof="0" dirty="0" smtClean="0">
                        <a:solidFill>
                          <a:schemeClr val="tx1"/>
                        </a:solidFill>
                        <a:latin typeface="Arial" charset="0"/>
                        <a:ea typeface="+mn-ea"/>
                        <a:cs typeface="+mn-cs"/>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ADC0CB"/>
                        </a:buClr>
                        <a:buSzPct val="85000"/>
                        <a:buFontTx/>
                        <a:buNone/>
                        <a:tabLst/>
                      </a:pPr>
                      <a:r>
                        <a:rPr lang="fa-IR" sz="1800" kern="1200" dirty="0" smtClean="0">
                          <a:solidFill>
                            <a:schemeClr val="tx1"/>
                          </a:solidFill>
                          <a:effectLst/>
                          <a:latin typeface="+mn-lt"/>
                          <a:ea typeface="+mn-ea"/>
                          <a:cs typeface="+mn-cs"/>
                        </a:rPr>
                        <a:t>جامعه</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74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450850" marR="0" lvl="0" indent="-273050" algn="just" defTabSz="914400" rtl="1" eaLnBrk="1" fontAlgn="base" latinLnBrk="0" hangingPunct="1">
                        <a:lnSpc>
                          <a:spcPct val="90000"/>
                        </a:lnSpc>
                        <a:spcBef>
                          <a:spcPts val="1200"/>
                        </a:spcBef>
                        <a:spcAft>
                          <a:spcPct val="0"/>
                        </a:spcAft>
                        <a:buClr>
                          <a:srgbClr val="8CADAE"/>
                        </a:buClr>
                        <a:buSzPct val="85000"/>
                        <a:buFontTx/>
                        <a:buChar char="o"/>
                        <a:tabLst/>
                      </a:pPr>
                      <a:r>
                        <a:rPr lang="fa-IR" sz="1600" b="0" kern="1200" dirty="0" smtClean="0">
                          <a:solidFill>
                            <a:schemeClr val="tx1"/>
                          </a:solidFill>
                          <a:latin typeface="Arial" charset="0"/>
                          <a:ea typeface="+mn-ea"/>
                          <a:cs typeface="+mn-cs"/>
                        </a:rPr>
                        <a:t>نمایندگان صنایع بزرگ و برخی دولت ها انکار می کنند که فعالیت های انسان به تغییرات آب و هوا کمک می کند (به عنوان مثال با توجه به اثر گلخانه ای)، حتی اگر بخش</a:t>
                      </a:r>
                      <a:r>
                        <a:rPr lang="en-US" sz="1600" b="0" kern="1200" dirty="0" smtClean="0">
                          <a:solidFill>
                            <a:schemeClr val="tx1"/>
                          </a:solidFill>
                          <a:latin typeface="Arial" charset="0"/>
                          <a:ea typeface="+mn-ea"/>
                          <a:cs typeface="+mn-cs"/>
                        </a:rPr>
                        <a:t>I</a:t>
                      </a:r>
                      <a:r>
                        <a:rPr lang="fa-IR" sz="1600" b="0" kern="1200" dirty="0" smtClean="0">
                          <a:solidFill>
                            <a:schemeClr val="tx1"/>
                          </a:solidFill>
                          <a:latin typeface="Arial" charset="0"/>
                          <a:ea typeface="+mn-ea"/>
                          <a:cs typeface="+mn-cs"/>
                        </a:rPr>
                        <a:t>از گزارش آب و هوای سازمان ملل متحد در سال ۲۰۰۷ و همچنین تقریبا تمام متخصصین در این زمینه مسئولیت انسانی برای تغییر آب و هوا را تأیید کرده باشند.</a:t>
                      </a:r>
                      <a:endParaRPr lang="en-US" altLang="de-DE" sz="1600" b="0" kern="1200" noProof="0" dirty="0" smtClean="0">
                        <a:solidFill>
                          <a:schemeClr val="tx1"/>
                        </a:solidFill>
                        <a:latin typeface="Arial" charset="0"/>
                        <a:ea typeface="+mn-ea"/>
                        <a:cs typeface="+mn-cs"/>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ADC0CB"/>
                        </a:buClr>
                        <a:buSzPct val="85000"/>
                        <a:buFontTx/>
                        <a:buNone/>
                        <a:tabLst/>
                      </a:pPr>
                      <a:r>
                        <a:rPr lang="fa-IR" sz="1800" kern="1200" dirty="0" smtClean="0">
                          <a:solidFill>
                            <a:schemeClr val="tx1"/>
                          </a:solidFill>
                          <a:effectLst/>
                          <a:latin typeface="+mn-lt"/>
                          <a:ea typeface="+mn-ea"/>
                          <a:cs typeface="+mn-cs"/>
                        </a:rPr>
                        <a:t>حفاظت از محیط زیست</a:t>
                      </a:r>
                      <a:endParaRPr kumimoji="0" lang="en-US" altLang="de-DE" sz="1800" b="0" i="0" u="none" strike="noStrike" kern="1200" cap="none" normalizeH="0" baseline="0" noProof="0" dirty="0" smtClean="0">
                        <a:ln>
                          <a:noFill/>
                        </a:ln>
                        <a:solidFill>
                          <a:schemeClr val="tx1"/>
                        </a:solidFill>
                        <a:effectLst/>
                        <a:latin typeface="Verdana" pitchFamily="34" charset="0"/>
                        <a:ea typeface="+mn-ea"/>
                        <a:cs typeface="+mn-cs"/>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844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450850" marR="0" lvl="0" indent="-273050" algn="just" defTabSz="914400" rtl="1" eaLnBrk="1" fontAlgn="base" latinLnBrk="0" hangingPunct="1">
                        <a:lnSpc>
                          <a:spcPct val="90000"/>
                        </a:lnSpc>
                        <a:spcBef>
                          <a:spcPts val="1200"/>
                        </a:spcBef>
                        <a:spcAft>
                          <a:spcPct val="0"/>
                        </a:spcAft>
                        <a:buClr>
                          <a:srgbClr val="8CADAE"/>
                        </a:buClr>
                        <a:buSzPct val="85000"/>
                        <a:buFontTx/>
                        <a:buChar char="o"/>
                        <a:tabLst/>
                      </a:pPr>
                      <a:r>
                        <a:rPr lang="ar-SA" sz="1600" b="0" kern="1200" dirty="0" smtClean="0">
                          <a:solidFill>
                            <a:schemeClr val="tx1"/>
                          </a:solidFill>
                          <a:latin typeface="Arial" charset="0"/>
                          <a:ea typeface="+mn-ea"/>
                          <a:cs typeface="+mn-cs"/>
                        </a:rPr>
                        <a:t>اعتقاد راسخ در اعتقادات نادرست یا جانبدارانه </a:t>
                      </a:r>
                      <a:r>
                        <a:rPr lang="fa-IR" sz="1600" b="0" kern="1200" dirty="0" smtClean="0">
                          <a:solidFill>
                            <a:schemeClr val="tx1"/>
                          </a:solidFill>
                          <a:latin typeface="Arial" charset="0"/>
                          <a:ea typeface="+mn-ea"/>
                          <a:cs typeface="+mn-cs"/>
                        </a:rPr>
                        <a:t>(به عنوان مثال برای انتخاب بسیار بالاتر) علیرغم استدلال های چالش برانگیز در مقابل این اعتقادات</a:t>
                      </a:r>
                      <a:r>
                        <a:rPr lang="en-US" sz="1600" b="0" kern="1200" dirty="0" smtClean="0">
                          <a:solidFill>
                            <a:schemeClr val="tx1"/>
                          </a:solidFill>
                          <a:latin typeface="Arial" charset="0"/>
                          <a:ea typeface="+mn-ea"/>
                          <a:cs typeface="+mn-cs"/>
                        </a:rPr>
                        <a:t>.</a:t>
                      </a:r>
                      <a:endParaRPr lang="en-US" altLang="de-DE" sz="1600" b="0" kern="1200" noProof="0" dirty="0" smtClean="0">
                        <a:solidFill>
                          <a:schemeClr val="tx1"/>
                        </a:solidFill>
                        <a:latin typeface="Arial" charset="0"/>
                        <a:ea typeface="+mn-ea"/>
                        <a:cs typeface="+mn-cs"/>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ADC0CB"/>
                        </a:buClr>
                        <a:buSzPct val="85000"/>
                        <a:buFontTx/>
                        <a:buNone/>
                        <a:tabLst/>
                      </a:pPr>
                      <a:r>
                        <a:rPr lang="fa-IR" sz="1800" kern="1200" dirty="0" smtClean="0">
                          <a:solidFill>
                            <a:schemeClr val="tx1"/>
                          </a:solidFill>
                          <a:effectLst/>
                          <a:latin typeface="+mn-lt"/>
                          <a:ea typeface="+mn-ea"/>
                          <a:cs typeface="+mn-cs"/>
                        </a:rPr>
                        <a:t>روان پریشی</a:t>
                      </a:r>
                      <a:endParaRPr kumimoji="0" lang="fa-IR" altLang="de-DE" sz="1800" b="0"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308" name="Picture 22" descr="getting ready for work-Paul Keleher-flickr-ccc-scheuklappen aus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 y="5478463"/>
            <a:ext cx="115252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9" name="Rectangle 25"/>
          <p:cNvSpPr>
            <a:spLocks noChangeArrowheads="1"/>
          </p:cNvSpPr>
          <p:nvPr/>
        </p:nvSpPr>
        <p:spPr bwMode="auto">
          <a:xfrm>
            <a:off x="8610600" y="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6.5</a:t>
            </a:r>
          </a:p>
        </p:txBody>
      </p:sp>
      <p:sp>
        <p:nvSpPr>
          <p:cNvPr id="12310" name="Text Box 27"/>
          <p:cNvSpPr txBox="1">
            <a:spLocks noChangeArrowheads="1"/>
          </p:cNvSpPr>
          <p:nvPr/>
        </p:nvSpPr>
        <p:spPr bwMode="auto">
          <a:xfrm>
            <a:off x="0" y="666432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(“getting ready for work” by Paul </a:t>
            </a:r>
            <a:r>
              <a:rPr lang="en-US" altLang="de-DE" sz="800" b="0" i="1" dirty="0" err="1" smtClean="0">
                <a:latin typeface="Verdana" pitchFamily="34" charset="0"/>
              </a:rPr>
              <a:t>Keleher</a:t>
            </a:r>
            <a:r>
              <a:rPr lang="en-US" altLang="de-DE" sz="800" b="0" i="1" dirty="0" smtClean="0">
                <a:latin typeface="Verdana" pitchFamily="34" charset="0"/>
              </a:rPr>
              <a:t>)</a:t>
            </a:r>
            <a:endParaRPr lang="en-US" altLang="de-DE" sz="800" b="0" i="1"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6.5</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50000"/>
              </a:spcBef>
            </a:pPr>
            <a:r>
              <a:rPr lang="fa-IR" sz="2000" b="0" dirty="0">
                <a:solidFill>
                  <a:schemeClr val="accent1"/>
                </a:solidFill>
              </a:rPr>
              <a:t>انعطاف ناپذیری در توده مردم («تونل-چشم انداز»)</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extLst>
              <p:ext uri="{D42A27DB-BD31-4B8C-83A1-F6EECF244321}">
                <p14:modId xmlns:p14="http://schemas.microsoft.com/office/powerpoint/2010/main" val="2014821383"/>
              </p:ext>
            </p:extLst>
          </p:nvPr>
        </p:nvGraphicFramePr>
        <p:xfrm>
          <a:off x="100092" y="958026"/>
          <a:ext cx="8932783" cy="5567318"/>
        </p:xfrm>
        <a:graphic>
          <a:graphicData uri="http://schemas.openxmlformats.org/drawingml/2006/table">
            <a:tbl>
              <a:tblPr/>
              <a:tblGrid>
                <a:gridCol w="5768052"/>
                <a:gridCol w="3164731"/>
              </a:tblGrid>
              <a:tr h="382742">
                <a:tc>
                  <a:txBody>
                    <a:bodyPr/>
                    <a:lstStyle/>
                    <a:p>
                      <a:pPr marL="0" marR="0" algn="just" rtl="1">
                        <a:lnSpc>
                          <a:spcPct val="115000"/>
                        </a:lnSpc>
                        <a:spcBef>
                          <a:spcPts val="0"/>
                        </a:spcBef>
                        <a:spcAft>
                          <a:spcPts val="0"/>
                        </a:spcAft>
                      </a:pPr>
                      <a:r>
                        <a:rPr lang="fa-IR" sz="1500" b="1" dirty="0">
                          <a:effectLst/>
                          <a:latin typeface="Calibri"/>
                          <a:ea typeface="Calibri"/>
                          <a:cs typeface="Arial"/>
                        </a:rPr>
                        <a:t>استدلال های مخالف</a:t>
                      </a:r>
                      <a:r>
                        <a:rPr lang="en-US" sz="15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b="1" kern="1200" dirty="0" smtClean="0">
                          <a:solidFill>
                            <a:schemeClr val="tx1"/>
                          </a:solidFill>
                          <a:effectLst/>
                          <a:latin typeface="+mn-lt"/>
                          <a:ea typeface="+mn-ea"/>
                          <a:cs typeface="+mn-cs"/>
                        </a:rPr>
                        <a:t>اظهارات</a:t>
                      </a:r>
                      <a:r>
                        <a:rPr lang="en-US" sz="1500" b="1" kern="1200" dirty="0" smtClean="0">
                          <a:solidFill>
                            <a:schemeClr val="tx1"/>
                          </a:solidFill>
                          <a:effectLst/>
                          <a:latin typeface="+mn-lt"/>
                          <a:ea typeface="+mn-ea"/>
                          <a:cs typeface="+mn-cs"/>
                        </a:rPr>
                        <a:t>:</a:t>
                      </a:r>
                      <a:endParaRPr kumimoji="0" lang="de-DE" altLang="de-DE" sz="1500" b="1"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 </a:t>
                      </a:r>
                      <a:endParaRPr kumimoji="0" lang="en-US" altLang="de-DE" sz="15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500" b="0" i="0" u="none" strike="noStrike" cap="none" normalizeH="0" baseline="0" dirty="0" smtClean="0">
                          <a:ln>
                            <a:noFill/>
                          </a:ln>
                          <a:solidFill>
                            <a:schemeClr val="tx1"/>
                          </a:solidFill>
                          <a:effectLst/>
                          <a:latin typeface="Verdana" pitchFamily="34" charset="0"/>
                        </a:rPr>
                        <a:t>مصرف داروهای اعصاب به این معنی است که من ضعیف و ناهنجارم.</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500" b="0" noProof="0" dirty="0" smtClean="0">
                          <a:solidFill>
                            <a:schemeClr val="tx1"/>
                          </a:solidFill>
                          <a:latin typeface="Verdana" pitchFamily="34" charset="0"/>
                          <a:cs typeface="+mn-cs"/>
                        </a:rPr>
                        <a:t>؟؟؟ </a:t>
                      </a:r>
                      <a:endParaRPr lang="fa-IR" sz="1500" b="0" baseline="0" noProof="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500" b="0" dirty="0" smtClean="0">
                          <a:solidFill>
                            <a:schemeClr val="tx1"/>
                          </a:solidFill>
                          <a:latin typeface="Verdana" pitchFamily="34" charset="0"/>
                          <a:cs typeface="+mn-cs"/>
                        </a:rPr>
                        <a:t>عوارض</a:t>
                      </a:r>
                      <a:r>
                        <a:rPr lang="fa-IR" sz="1500" b="0" baseline="0" dirty="0" smtClean="0">
                          <a:solidFill>
                            <a:schemeClr val="tx1"/>
                          </a:solidFill>
                          <a:latin typeface="Verdana" pitchFamily="34" charset="0"/>
                          <a:cs typeface="+mn-cs"/>
                        </a:rPr>
                        <a:t> جانبی داروهای ضد روان پریشی (مثلا: نورو لپتیک ها؛ مثل هالدول، ریسپریدون) در مقایسه با اثرات مثبت جزیی آنها، بسیار بیشتر هستند، بنابراین مصرف آنها ارزشی ندارد. </a:t>
                      </a:r>
                      <a:endParaRPr lang="de-DE" sz="1500" b="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 </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داروها فقط باید به صورت دوره ای مصرف شوند، به عنوان مثال هنگامی که علائم بیماری حاد شده باشد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 </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داروهای آنتی سایکوتیک موجب اعتیاد می شود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 </a:t>
                      </a:r>
                      <a:endParaRPr kumimoji="0" lang="en-US" altLang="de-DE" sz="15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تمام داروهای ضد روان پریشی در واقع اثر مشابهی دارند. اگر یکی اثر نمی کند، بقیه هم اثر نخواهند کرد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6.6</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دارویی برای روان پریشی</a:t>
            </a:r>
            <a:r>
              <a:rPr lang="en-US" sz="2000" b="0" dirty="0">
                <a:solidFill>
                  <a:schemeClr val="accent1"/>
                </a:solidFill>
              </a:rPr>
              <a:t>:</a:t>
            </a:r>
          </a:p>
          <a:p>
            <a:pPr algn="ctr" rtl="1"/>
            <a:r>
              <a:rPr lang="fa-IR" sz="2000" b="0" dirty="0">
                <a:solidFill>
                  <a:schemeClr val="accent1"/>
                </a:solidFill>
              </a:rPr>
              <a:t>پیش داوری های مکرر و باورهای غلط</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6.7</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دارویی برای روان پریشی</a:t>
            </a:r>
            <a:r>
              <a:rPr lang="en-US" sz="2000" b="0" dirty="0">
                <a:solidFill>
                  <a:schemeClr val="accent1"/>
                </a:solidFill>
              </a:rPr>
              <a:t>:</a:t>
            </a:r>
          </a:p>
          <a:p>
            <a:pPr algn="ctr" rtl="1"/>
            <a:r>
              <a:rPr lang="fa-IR" sz="2000" b="0" dirty="0">
                <a:solidFill>
                  <a:schemeClr val="accent1"/>
                </a:solidFill>
              </a:rPr>
              <a:t>پیش داوری های مکرر و باورهای غلط</a:t>
            </a:r>
            <a:endParaRPr lang="en-US" altLang="de-DE" sz="2000" b="0" dirty="0">
              <a:solidFill>
                <a:schemeClr val="accent1"/>
              </a:solidFill>
              <a:latin typeface="Verdana" pitchFamily="34" charset="0"/>
            </a:endParaRPr>
          </a:p>
        </p:txBody>
      </p:sp>
      <p:graphicFrame>
        <p:nvGraphicFramePr>
          <p:cNvPr id="8" name="Group 28"/>
          <p:cNvGraphicFramePr>
            <a:graphicFrameLocks noGrp="1"/>
          </p:cNvGraphicFramePr>
          <p:nvPr>
            <p:extLst>
              <p:ext uri="{D42A27DB-BD31-4B8C-83A1-F6EECF244321}">
                <p14:modId xmlns:p14="http://schemas.microsoft.com/office/powerpoint/2010/main" val="3067913768"/>
              </p:ext>
            </p:extLst>
          </p:nvPr>
        </p:nvGraphicFramePr>
        <p:xfrm>
          <a:off x="100092" y="958026"/>
          <a:ext cx="8932783" cy="5567318"/>
        </p:xfrm>
        <a:graphic>
          <a:graphicData uri="http://schemas.openxmlformats.org/drawingml/2006/table">
            <a:tbl>
              <a:tblPr/>
              <a:tblGrid>
                <a:gridCol w="5768052"/>
                <a:gridCol w="3164731"/>
              </a:tblGrid>
              <a:tr h="382742">
                <a:tc>
                  <a:txBody>
                    <a:bodyPr/>
                    <a:lstStyle/>
                    <a:p>
                      <a:pPr marL="0" marR="0" algn="just" rtl="1">
                        <a:lnSpc>
                          <a:spcPct val="115000"/>
                        </a:lnSpc>
                        <a:spcBef>
                          <a:spcPts val="0"/>
                        </a:spcBef>
                        <a:spcAft>
                          <a:spcPts val="0"/>
                        </a:spcAft>
                      </a:pPr>
                      <a:r>
                        <a:rPr lang="fa-IR" sz="1500" b="1" dirty="0">
                          <a:effectLst/>
                          <a:latin typeface="Calibri"/>
                          <a:ea typeface="Calibri"/>
                          <a:cs typeface="Arial"/>
                        </a:rPr>
                        <a:t>استدلال های مخالف</a:t>
                      </a:r>
                      <a:r>
                        <a:rPr lang="en-US" sz="15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b="1" kern="1200" dirty="0" smtClean="0">
                          <a:solidFill>
                            <a:schemeClr val="tx1"/>
                          </a:solidFill>
                          <a:effectLst/>
                          <a:latin typeface="+mn-lt"/>
                          <a:ea typeface="+mn-ea"/>
                          <a:cs typeface="+mn-cs"/>
                        </a:rPr>
                        <a:t>اظهارات</a:t>
                      </a:r>
                      <a:r>
                        <a:rPr lang="en-US" sz="1500" b="1" kern="1200" dirty="0" smtClean="0">
                          <a:solidFill>
                            <a:schemeClr val="tx1"/>
                          </a:solidFill>
                          <a:effectLst/>
                          <a:latin typeface="+mn-lt"/>
                          <a:ea typeface="+mn-ea"/>
                          <a:cs typeface="+mn-cs"/>
                        </a:rPr>
                        <a:t>:</a:t>
                      </a:r>
                      <a:endParaRPr kumimoji="0" lang="de-DE" altLang="de-DE" sz="1500" b="1"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بسیاری از مردم نیز نیاز به دارو دارند که بر روی مغز تاثیر می گذارد-مثل مشکلات قلبی یا بیماری پارکینسون.</a:t>
                      </a:r>
                      <a:endParaRPr kumimoji="0" lang="en-US" altLang="de-DE" sz="15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500" b="0" i="0" u="none" strike="noStrike" cap="none" normalizeH="0" baseline="0" dirty="0" smtClean="0">
                          <a:ln>
                            <a:noFill/>
                          </a:ln>
                          <a:solidFill>
                            <a:schemeClr val="tx1"/>
                          </a:solidFill>
                          <a:effectLst/>
                          <a:latin typeface="Verdana" pitchFamily="34" charset="0"/>
                        </a:rPr>
                        <a:t>مصرف داروهای اعصاب به این معنی است که من ضعیف و ناهنجارم.</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500" b="0" noProof="0" dirty="0" smtClean="0">
                          <a:solidFill>
                            <a:schemeClr val="tx1"/>
                          </a:solidFill>
                          <a:latin typeface="Verdana" pitchFamily="34" charset="0"/>
                          <a:cs typeface="+mn-cs"/>
                        </a:rPr>
                        <a:t>دارهای ضد راونپریشی هم مانند تمام</a:t>
                      </a:r>
                      <a:r>
                        <a:rPr lang="fa-IR" sz="1500" b="0" baseline="0" noProof="0" dirty="0" smtClean="0">
                          <a:solidFill>
                            <a:schemeClr val="tx1"/>
                          </a:solidFill>
                          <a:latin typeface="Verdana" pitchFamily="34" charset="0"/>
                          <a:cs typeface="+mn-cs"/>
                        </a:rPr>
                        <a:t> داروهای دیگر، دارای عوارض جانبی هستند، برخی از آنها می توانند آزار دهنده بشوند. اما: نشانه های قوی و مداوم سایکوز یا عود بیماری معمولا مشکلات بیشتری ایجاد می کنند. در صورت غیر قابل تحمل بودن عوارض، پزشک می تواند داروی دیگری را تجویز کند.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500" b="0" dirty="0" smtClean="0">
                          <a:solidFill>
                            <a:schemeClr val="tx1"/>
                          </a:solidFill>
                          <a:latin typeface="Verdana" pitchFamily="34" charset="0"/>
                          <a:cs typeface="+mn-cs"/>
                        </a:rPr>
                        <a:t>عوارض</a:t>
                      </a:r>
                      <a:r>
                        <a:rPr lang="fa-IR" sz="1500" b="0" baseline="0" dirty="0" smtClean="0">
                          <a:solidFill>
                            <a:schemeClr val="tx1"/>
                          </a:solidFill>
                          <a:latin typeface="Verdana" pitchFamily="34" charset="0"/>
                          <a:cs typeface="+mn-cs"/>
                        </a:rPr>
                        <a:t> جانبی داروهای ضد روان پریشی (مثلا: نورو لپتیک ها؛ مثل هالدول، ریسپریدون) در مقایسه با اثرات مثبت جزیی آنها، بسیار بیشتر هستند، بنابراین مصرف آنها ارزشی ندارد. </a:t>
                      </a:r>
                      <a:endParaRPr lang="de-DE" sz="1500" b="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600" kern="1200" dirty="0" smtClean="0">
                          <a:solidFill>
                            <a:schemeClr val="tx1"/>
                          </a:solidFill>
                          <a:effectLst/>
                          <a:latin typeface="+mn-lt"/>
                          <a:ea typeface="+mn-ea"/>
                          <a:cs typeface="+mn-cs"/>
                        </a:rPr>
                        <a:t>داروهای آنتی سایکوتیک نیز تاثیرات بازدارنده دارند</a:t>
                      </a:r>
                      <a:r>
                        <a:rPr lang="en-US" sz="1600" kern="1200" dirty="0" smtClean="0">
                          <a:solidFill>
                            <a:schemeClr val="tx1"/>
                          </a:solidFill>
                          <a:effectLst/>
                          <a:latin typeface="+mn-lt"/>
                          <a:ea typeface="+mn-ea"/>
                          <a:cs typeface="+mn-cs"/>
                        </a:rPr>
                        <a:t>.</a:t>
                      </a:r>
                      <a:r>
                        <a:rPr lang="fa-IR" sz="1600" kern="1200" dirty="0" smtClean="0">
                          <a:solidFill>
                            <a:schemeClr val="tx1"/>
                          </a:solidFill>
                          <a:effectLst/>
                          <a:latin typeface="+mn-lt"/>
                          <a:ea typeface="+mn-ea"/>
                          <a:cs typeface="+mn-cs"/>
                        </a:rPr>
                        <a:t> در پی اولین تجربه روان پریشی، درمان با دوز پایین تجویز می شود که اغلب برای </a:t>
                      </a:r>
                      <a:r>
                        <a:rPr lang="en-US" sz="1600" kern="1200" dirty="0" smtClean="0">
                          <a:solidFill>
                            <a:schemeClr val="tx1"/>
                          </a:solidFill>
                          <a:effectLst/>
                          <a:latin typeface="+mn-lt"/>
                          <a:ea typeface="+mn-ea"/>
                          <a:cs typeface="+mn-cs"/>
                        </a:rPr>
                        <a:t>12 </a:t>
                      </a:r>
                      <a:r>
                        <a:rPr lang="fa-IR" sz="1600" kern="1200" dirty="0" smtClean="0">
                          <a:solidFill>
                            <a:schemeClr val="tx1"/>
                          </a:solidFill>
                          <a:effectLst/>
                          <a:latin typeface="+mn-lt"/>
                          <a:ea typeface="+mn-ea"/>
                          <a:cs typeface="+mn-cs"/>
                        </a:rPr>
                        <a:t>ماه متوالی ادامه می یابد</a:t>
                      </a:r>
                      <a:r>
                        <a:rPr lang="en-US" sz="1600" kern="1200" dirty="0" smtClean="0">
                          <a:solidFill>
                            <a:schemeClr val="tx1"/>
                          </a:solidFill>
                          <a:effectLst/>
                          <a:latin typeface="+mn-lt"/>
                          <a:ea typeface="+mn-ea"/>
                          <a:cs typeface="+mn-cs"/>
                        </a:rPr>
                        <a:t>.</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داروها فقط باید به صورت دوره ای مصرف شوند، به عنوان مثال هنگامی که علائم بیماری حاد شده باشد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a-IR" sz="1600" kern="1200" dirty="0" smtClean="0">
                          <a:solidFill>
                            <a:schemeClr val="tx1"/>
                          </a:solidFill>
                          <a:effectLst/>
                          <a:latin typeface="+mn-lt"/>
                          <a:ea typeface="+mn-ea"/>
                          <a:cs typeface="+mn-cs"/>
                        </a:rPr>
                        <a:t>داروهای آنتی سایکوتیک مثل به عنوان مثال، بنزودیازپین ها (آرام بخش) منجر به وابستگی فیزیکی نمی شود</a:t>
                      </a:r>
                      <a:r>
                        <a:rPr lang="en-US" sz="1600" kern="1200" dirty="0" smtClean="0">
                          <a:solidFill>
                            <a:schemeClr val="tx1"/>
                          </a:solidFill>
                          <a:effectLst/>
                          <a:latin typeface="+mn-lt"/>
                          <a:ea typeface="+mn-ea"/>
                          <a:cs typeface="+mn-cs"/>
                        </a:rPr>
                        <a:t>.</a:t>
                      </a:r>
                      <a:endParaRPr kumimoji="0" lang="en-US" altLang="de-DE" sz="14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داروهای آنتی سایکوتیک موجب اعتیاد می شود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fa-IR" altLang="de-DE" sz="1500" b="0" i="0" u="none" strike="noStrike" cap="none" normalizeH="0" baseline="0" noProof="0" dirty="0" smtClean="0">
                          <a:ln>
                            <a:noFill/>
                          </a:ln>
                          <a:solidFill>
                            <a:schemeClr val="tx1"/>
                          </a:solidFill>
                          <a:effectLst/>
                          <a:latin typeface="Verdana" pitchFamily="34" charset="0"/>
                        </a:rPr>
                        <a:t>آنتی سایکوتیک ها بر سیستم های گیرنده گوناگون در مغز تاثیر می گذارند. </a:t>
                      </a:r>
                      <a:r>
                        <a:rPr lang="fa-IR" sz="1500" kern="1200" dirty="0" smtClean="0">
                          <a:solidFill>
                            <a:schemeClr val="tx1"/>
                          </a:solidFill>
                          <a:effectLst/>
                          <a:latin typeface="+mn-lt"/>
                          <a:ea typeface="+mn-ea"/>
                          <a:cs typeface="+mn-cs"/>
                        </a:rPr>
                        <a:t>در صورت بی اثر بودن یک دارو، ممکن است داروی دیگری موثر باشد.</a:t>
                      </a:r>
                      <a:endParaRPr kumimoji="0" lang="en-US" altLang="de-DE" sz="15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500" kern="1200" dirty="0" smtClean="0">
                          <a:solidFill>
                            <a:schemeClr val="tx1"/>
                          </a:solidFill>
                          <a:effectLst/>
                          <a:latin typeface="+mn-lt"/>
                          <a:ea typeface="+mn-ea"/>
                          <a:cs typeface="+mn-cs"/>
                        </a:rPr>
                        <a:t>تمام داروهای ضد روان پریشی در واقع اثر مشابهی دارند. اگر یکی اثر نمی کند، بقیه هم اثر نخواهند کرد</a:t>
                      </a:r>
                      <a:r>
                        <a:rPr lang="en-US" sz="1500" kern="1200" dirty="0" smtClean="0">
                          <a:solidFill>
                            <a:schemeClr val="tx1"/>
                          </a:solidFill>
                          <a:effectLst/>
                          <a:latin typeface="+mn-lt"/>
                          <a:ea typeface="+mn-ea"/>
                          <a:cs typeface="+mn-cs"/>
                        </a:rPr>
                        <a:t>.</a:t>
                      </a:r>
                      <a:endParaRPr kumimoji="0" lang="de-DE" altLang="de-DE" sz="15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32670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79"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15380" name="Text Box 20"/>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5381"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20000"/>
              </a:spcBef>
              <a:buClr>
                <a:srgbClr val="336699"/>
              </a:buClr>
            </a:pPr>
            <a:r>
              <a:rPr lang="fa-IR" sz="2000" b="0" dirty="0" smtClean="0">
                <a:solidFill>
                  <a:schemeClr val="accent1"/>
                </a:solidFill>
              </a:rPr>
              <a:t>پیش </a:t>
            </a:r>
            <a:r>
              <a:rPr lang="fa-IR" sz="2000" b="0" dirty="0">
                <a:solidFill>
                  <a:schemeClr val="accent1"/>
                </a:solidFill>
              </a:rPr>
              <a:t>داوری های مکرر و باورهای غلط در مورد مقدار داروی مصرفی</a:t>
            </a:r>
            <a:endParaRPr lang="en-US" altLang="de-DE" sz="2000" b="0" dirty="0">
              <a:solidFill>
                <a:schemeClr val="accent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6.8</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aphicFrame>
        <p:nvGraphicFramePr>
          <p:cNvPr id="9" name="Group 2"/>
          <p:cNvGraphicFramePr>
            <a:graphicFrameLocks noGrp="1"/>
          </p:cNvGraphicFramePr>
          <p:nvPr>
            <p:extLst>
              <p:ext uri="{D42A27DB-BD31-4B8C-83A1-F6EECF244321}">
                <p14:modId xmlns:p14="http://schemas.microsoft.com/office/powerpoint/2010/main" val="727994678"/>
              </p:ext>
            </p:extLst>
          </p:nvPr>
        </p:nvGraphicFramePr>
        <p:xfrm>
          <a:off x="107950" y="980728"/>
          <a:ext cx="8928100" cy="4787548"/>
        </p:xfrm>
        <a:graphic>
          <a:graphicData uri="http://schemas.openxmlformats.org/drawingml/2006/table">
            <a:tbl>
              <a:tblPr/>
              <a:tblGrid>
                <a:gridCol w="5760193"/>
                <a:gridCol w="3167907"/>
              </a:tblGrid>
              <a:tr h="395060">
                <a:tc>
                  <a:txBody>
                    <a:bodyPr/>
                    <a:lstStyle/>
                    <a:p>
                      <a:pPr marL="0" marR="0" algn="just" rtl="1">
                        <a:lnSpc>
                          <a:spcPct val="115000"/>
                        </a:lnSpc>
                        <a:spcBef>
                          <a:spcPts val="0"/>
                        </a:spcBef>
                        <a:spcAft>
                          <a:spcPts val="0"/>
                        </a:spcAft>
                      </a:pPr>
                      <a:r>
                        <a:rPr lang="fa-IR" sz="1800" b="1" dirty="0">
                          <a:effectLst/>
                          <a:latin typeface="Calibri"/>
                          <a:ea typeface="Calibri"/>
                          <a:cs typeface="Arial"/>
                        </a:rPr>
                        <a:t>استدلال های مخالف</a:t>
                      </a:r>
                      <a:r>
                        <a:rPr lang="en-US" sz="18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800" b="1" dirty="0">
                          <a:effectLst/>
                          <a:latin typeface="Calibri"/>
                          <a:ea typeface="Calibri"/>
                          <a:cs typeface="Arial"/>
                        </a:rPr>
                        <a:t>اظهارات</a:t>
                      </a:r>
                      <a:r>
                        <a:rPr lang="en-US" sz="18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3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800" b="0" i="0" u="none" strike="noStrike" cap="none" normalizeH="0" baseline="0" noProof="0" dirty="0" smtClean="0">
                          <a:ln>
                            <a:noFill/>
                          </a:ln>
                          <a:solidFill>
                            <a:schemeClr val="tx1"/>
                          </a:solidFill>
                          <a:effectLst/>
                          <a:latin typeface="Verdana" pitchFamily="34" charset="0"/>
                        </a:rPr>
                        <a:t>؟؟؟ </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این که دکترم برای من مقدار مشخصی دارو تجویز می کند در واقع نشانه بی اعتمادی</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او به من است</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800" b="0" i="0" u="none" strike="noStrike" cap="none" normalizeH="0" baseline="0" noProof="0" dirty="0" smtClean="0">
                          <a:ln>
                            <a:noFill/>
                          </a:ln>
                          <a:solidFill>
                            <a:schemeClr val="tx1"/>
                          </a:solidFill>
                          <a:effectLst/>
                          <a:latin typeface="Verdana" pitchFamily="34" charset="0"/>
                        </a:rPr>
                        <a:t>؟؟؟ </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به نظر من برهنه شدن در مقابل دکتر برای تزریق اهانت آمیز است</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bg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216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fa-IR" altLang="de-DE" sz="1800" b="0" i="0" u="none" strike="noStrike" cap="none" normalizeH="0" baseline="0" noProof="0" dirty="0" smtClean="0">
                          <a:ln>
                            <a:noFill/>
                          </a:ln>
                          <a:solidFill>
                            <a:schemeClr val="tx1"/>
                          </a:solidFill>
                          <a:effectLst/>
                          <a:latin typeface="Verdana" pitchFamily="34" charset="0"/>
                        </a:rPr>
                        <a:t>؟؟؟ </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من ترجیح می دهم خودم تصمیم بگیرم چه دارویی و چه مقدار مصرف کنم</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03"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6.9</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8"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20000"/>
              </a:spcBef>
              <a:buClr>
                <a:srgbClr val="336699"/>
              </a:buClr>
            </a:pPr>
            <a:r>
              <a:rPr lang="fa-IR" sz="2000" b="0" dirty="0">
                <a:solidFill>
                  <a:schemeClr val="accent1"/>
                </a:solidFill>
              </a:rPr>
              <a:t>پیش داوری های مکرر و باورهای غلط در مورد مقدار داروی مصرفی</a:t>
            </a:r>
            <a:endParaRPr lang="en-US" altLang="de-DE" sz="2000" b="0" dirty="0">
              <a:solidFill>
                <a:schemeClr val="accent1"/>
              </a:solidFill>
              <a:latin typeface="Verdana" pitchFamily="34" charset="0"/>
            </a:endParaRPr>
          </a:p>
        </p:txBody>
      </p:sp>
      <p:graphicFrame>
        <p:nvGraphicFramePr>
          <p:cNvPr id="7" name="Group 2"/>
          <p:cNvGraphicFramePr>
            <a:graphicFrameLocks noGrp="1"/>
          </p:cNvGraphicFramePr>
          <p:nvPr>
            <p:extLst>
              <p:ext uri="{D42A27DB-BD31-4B8C-83A1-F6EECF244321}">
                <p14:modId xmlns:p14="http://schemas.microsoft.com/office/powerpoint/2010/main" val="4157735300"/>
              </p:ext>
            </p:extLst>
          </p:nvPr>
        </p:nvGraphicFramePr>
        <p:xfrm>
          <a:off x="107950" y="980728"/>
          <a:ext cx="8928100" cy="4787548"/>
        </p:xfrm>
        <a:graphic>
          <a:graphicData uri="http://schemas.openxmlformats.org/drawingml/2006/table">
            <a:tbl>
              <a:tblPr/>
              <a:tblGrid>
                <a:gridCol w="5760193"/>
                <a:gridCol w="3167907"/>
              </a:tblGrid>
              <a:tr h="395060">
                <a:tc>
                  <a:txBody>
                    <a:bodyPr/>
                    <a:lstStyle/>
                    <a:p>
                      <a:pPr marL="0" marR="0" algn="just" rtl="1">
                        <a:lnSpc>
                          <a:spcPct val="115000"/>
                        </a:lnSpc>
                        <a:spcBef>
                          <a:spcPts val="0"/>
                        </a:spcBef>
                        <a:spcAft>
                          <a:spcPts val="0"/>
                        </a:spcAft>
                      </a:pPr>
                      <a:r>
                        <a:rPr lang="fa-IR" sz="1800" b="1" dirty="0">
                          <a:effectLst/>
                          <a:latin typeface="Calibri"/>
                          <a:ea typeface="Calibri"/>
                          <a:cs typeface="Arial"/>
                        </a:rPr>
                        <a:t>استدلال های مخالف</a:t>
                      </a:r>
                      <a:r>
                        <a:rPr lang="en-US" sz="18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800" b="1" dirty="0">
                          <a:effectLst/>
                          <a:latin typeface="Calibri"/>
                          <a:ea typeface="Calibri"/>
                          <a:cs typeface="Arial"/>
                        </a:rPr>
                        <a:t>اظهارات</a:t>
                      </a:r>
                      <a:r>
                        <a:rPr lang="en-US" sz="1800" b="1" dirty="0">
                          <a:effectLst/>
                          <a:latin typeface="Calibri"/>
                          <a:ea typeface="Calibri"/>
                          <a:cs typeface="Arial"/>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3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مصرف میزان دارو به طور متداول مثل زمینه های دیگر پزشکی برای بسیاری از بیماران دشواریهایی دارد که به طور مرتب به یاد داشته باشند که باید دارویشان را مصرف کنند</a:t>
                      </a:r>
                      <a:r>
                        <a:rPr lang="ar-SA" sz="1800" kern="120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علاوه بر این، می تواند آزار دهنده باشد که یک دارو را هر روز استفاده کنند</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این که دکترم برای من مقدار مشخصی دارو تجویز می کند در واقع نشانه بی اعتمادی</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او به من است</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انواع بسیاری از معاینات فیزیکی و یا واکسیناسیون هستند که برای آن معمولا باید لباس هایشان را پیش دکتر در بیاورند. علاوه بر این، بعضی از تزریق ها روی بازو انجام می شود</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به نظر من برهنه شدن در مقابل دکتر برای تزریق اهانت آمیز است</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bg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216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داروهای ضد روان پریشی باید به طور منظم مصرف شود و به طور روزانه مصرفشان شروع یا قطع نمی شود</a:t>
                      </a:r>
                      <a:r>
                        <a:rPr lang="en-US" sz="1800" kern="120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هر گونه تغییر در دوز دارو باید به تدریج و با مشورت پزشک صورت گیرد</a:t>
                      </a:r>
                      <a:r>
                        <a:rPr lang="en-US" sz="1800" kern="1200" dirty="0" smtClean="0">
                          <a:solidFill>
                            <a:schemeClr val="tx1"/>
                          </a:solidFill>
                          <a:effectLst/>
                          <a:latin typeface="+mn-lt"/>
                          <a:ea typeface="+mn-ea"/>
                          <a:cs typeface="+mn-cs"/>
                        </a:rPr>
                        <a:t>.</a:t>
                      </a:r>
                      <a:r>
                        <a:rPr lang="fa-IR" sz="1800" kern="1200" dirty="0" smtClean="0">
                          <a:solidFill>
                            <a:schemeClr val="tx1"/>
                          </a:solidFill>
                          <a:effectLst/>
                          <a:latin typeface="+mn-lt"/>
                          <a:ea typeface="+mn-ea"/>
                          <a:cs typeface="+mn-cs"/>
                        </a:rPr>
                        <a:t> قطع داروها به مدت چندین روز حتی می تواند اثر مثبت دارو را از بین ببرد و </a:t>
                      </a:r>
                      <a:r>
                        <a:rPr lang="ar-SA" sz="1800" kern="1200" dirty="0" smtClean="0">
                          <a:solidFill>
                            <a:schemeClr val="tx1"/>
                          </a:solidFill>
                          <a:effectLst/>
                          <a:latin typeface="+mn-lt"/>
                          <a:ea typeface="+mn-ea"/>
                          <a:cs typeface="+mn-cs"/>
                        </a:rPr>
                        <a:t>موجب </a:t>
                      </a:r>
                      <a:r>
                        <a:rPr lang="fa-IR" sz="1800" kern="1200" dirty="0" smtClean="0">
                          <a:solidFill>
                            <a:schemeClr val="tx1"/>
                          </a:solidFill>
                          <a:effectLst/>
                          <a:latin typeface="+mn-lt"/>
                          <a:ea typeface="+mn-ea"/>
                          <a:cs typeface="+mn-cs"/>
                        </a:rPr>
                        <a:t>عود بیماری شود</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800" kern="1200" dirty="0" smtClean="0">
                          <a:solidFill>
                            <a:schemeClr val="tx1"/>
                          </a:solidFill>
                          <a:effectLst/>
                          <a:latin typeface="+mn-lt"/>
                          <a:ea typeface="+mn-ea"/>
                          <a:cs typeface="+mn-cs"/>
                        </a:rPr>
                        <a:t>من ترجیح می دهم خودم تصمیم بگیرم چه دارویی و چه مقدار مصرف کنم</a:t>
                      </a:r>
                      <a:r>
                        <a:rPr lang="en-US" sz="1800" kern="1200" dirty="0" smtClean="0">
                          <a:solidFill>
                            <a:schemeClr val="tx1"/>
                          </a:solidFill>
                          <a:effectLst/>
                          <a:latin typeface="+mn-lt"/>
                          <a:ea typeface="+mn-ea"/>
                          <a:cs typeface="+mn-cs"/>
                        </a:rPr>
                        <a:t>.</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792000"/>
          </a:xfrm>
        </p:spPr>
        <p:txBody>
          <a:bodyPr anchor="ctr"/>
          <a:lstStyle/>
          <a:p>
            <a:pPr rtl="1"/>
            <a:r>
              <a:rPr lang="fa-IR" dirty="0" smtClean="0"/>
              <a:t>این سه </a:t>
            </a:r>
            <a:r>
              <a:rPr lang="fa-IR" dirty="0"/>
              <a:t>شماره از یک قاعده پیروی می </a:t>
            </a:r>
            <a:r>
              <a:rPr lang="fa-IR" dirty="0" smtClean="0"/>
              <a:t>کنند. چه قاعده ای؟</a:t>
            </a:r>
            <a:endParaRPr lang="en-US" dirty="0"/>
          </a:p>
        </p:txBody>
      </p:sp>
      <p:sp>
        <p:nvSpPr>
          <p:cNvPr id="17411" name="Rectangle 3"/>
          <p:cNvSpPr>
            <a:spLocks noGrp="1" noChangeArrowheads="1"/>
          </p:cNvSpPr>
          <p:nvPr>
            <p:ph type="body" idx="4294967295"/>
          </p:nvPr>
        </p:nvSpPr>
        <p:spPr>
          <a:xfrm>
            <a:off x="250825" y="1700808"/>
            <a:ext cx="8642350" cy="1404938"/>
          </a:xfrm>
        </p:spPr>
        <p:txBody>
          <a:bodyPr/>
          <a:lstStyle/>
          <a:p>
            <a:pPr eaLnBrk="1" hangingPunct="1"/>
            <a:endParaRPr lang="de-DE" altLang="de-DE" dirty="0" smtClean="0"/>
          </a:p>
          <a:p>
            <a:pPr algn="ctr" eaLnBrk="1" hangingPunct="1"/>
            <a:r>
              <a:rPr lang="de-DE" altLang="de-DE" sz="3000" dirty="0" smtClean="0"/>
              <a:t>1 3 5</a:t>
            </a:r>
            <a:r>
              <a:rPr lang="de-DE" altLang="de-DE" dirty="0" smtClean="0"/>
              <a:t> </a:t>
            </a:r>
          </a:p>
        </p:txBody>
      </p:sp>
      <p:sp>
        <p:nvSpPr>
          <p:cNvPr id="17412" name="Text Box 4"/>
          <p:cNvSpPr txBox="1">
            <a:spLocks noChangeArrowheads="1"/>
          </p:cNvSpPr>
          <p:nvPr/>
        </p:nvSpPr>
        <p:spPr bwMode="auto">
          <a:xfrm>
            <a:off x="250825" y="3665538"/>
            <a:ext cx="8642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b="0" dirty="0" smtClean="0"/>
              <a:t>شماره </a:t>
            </a:r>
            <a:r>
              <a:rPr lang="fa-IR" b="0" dirty="0"/>
              <a:t>های بعدی را </a:t>
            </a:r>
            <a:r>
              <a:rPr lang="fa-IR" b="0" dirty="0" smtClean="0"/>
              <a:t>برای پیدا کردن قاعده توالی پیشنهاد دهید. پیشنهادات </a:t>
            </a:r>
            <a:r>
              <a:rPr lang="fa-IR" b="0" dirty="0"/>
              <a:t>شما </a:t>
            </a:r>
            <a:r>
              <a:rPr lang="fa-IR" b="0" dirty="0" smtClean="0"/>
              <a:t>را با «بله»</a:t>
            </a:r>
            <a:r>
              <a:rPr lang="en-US" b="0" dirty="0" smtClean="0"/>
              <a:t> </a:t>
            </a:r>
            <a:r>
              <a:rPr lang="fa-IR" b="0" dirty="0" smtClean="0"/>
              <a:t>تایید</a:t>
            </a:r>
            <a:r>
              <a:rPr lang="fa-IR" b="0" dirty="0"/>
              <a:t> </a:t>
            </a:r>
            <a:r>
              <a:rPr lang="fa-IR" b="0" dirty="0" smtClean="0"/>
              <a:t>و </a:t>
            </a:r>
            <a:r>
              <a:rPr lang="fa-IR" b="0" dirty="0"/>
              <a:t>یا با </a:t>
            </a:r>
            <a:r>
              <a:rPr lang="fa-IR" b="0" dirty="0" smtClean="0"/>
              <a:t>«نه»</a:t>
            </a:r>
            <a:r>
              <a:rPr lang="en-US" b="0" dirty="0" smtClean="0"/>
              <a:t> </a:t>
            </a:r>
            <a:r>
              <a:rPr lang="fa-IR" b="0" dirty="0"/>
              <a:t>رد خواهم </a:t>
            </a:r>
            <a:r>
              <a:rPr lang="fa-IR" b="0" dirty="0" smtClean="0"/>
              <a:t>کرد. گر </a:t>
            </a:r>
            <a:r>
              <a:rPr lang="fa-IR" b="0" dirty="0"/>
              <a:t>شما در مورد قاعده توالی خودتان مطمئن </a:t>
            </a:r>
            <a:r>
              <a:rPr lang="fa-IR" b="0" dirty="0" smtClean="0"/>
              <a:t>هستید</a:t>
            </a:r>
            <a:r>
              <a:rPr lang="fa-IR" b="0" dirty="0"/>
              <a:t>، راه حل خود را ارائه </a:t>
            </a:r>
            <a:r>
              <a:rPr lang="fa-IR" b="0" dirty="0" smtClean="0"/>
              <a:t>دهید. </a:t>
            </a:r>
            <a:endParaRPr lang="en-US" altLang="de-DE" b="0" dirty="0">
              <a:latin typeface="Verdana" pitchFamily="34" charset="0"/>
            </a:endParaRPr>
          </a:p>
        </p:txBody>
      </p:sp>
      <p:sp>
        <p:nvSpPr>
          <p:cNvPr id="17413" name="Text Box 8"/>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6.10</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250825" y="1710645"/>
            <a:ext cx="8642351" cy="1584325"/>
          </a:xfrm>
        </p:spPr>
        <p:txBody>
          <a:bodyPr/>
          <a:lstStyle/>
          <a:p>
            <a:pPr eaLnBrk="1" hangingPunct="1">
              <a:lnSpc>
                <a:spcPct val="80000"/>
              </a:lnSpc>
            </a:pPr>
            <a:endParaRPr lang="de-DE" altLang="de-DE" sz="1000" dirty="0" smtClean="0"/>
          </a:p>
          <a:p>
            <a:pPr algn="ctr" rtl="1"/>
            <a:r>
              <a:rPr lang="fa-IR" dirty="0" smtClean="0"/>
              <a:t>قاعده: اعداد فقط افزایش </a:t>
            </a:r>
            <a:r>
              <a:rPr lang="fa-IR" dirty="0"/>
              <a:t>می یابند</a:t>
            </a:r>
            <a:r>
              <a:rPr lang="en-US" dirty="0"/>
              <a:t>!</a:t>
            </a:r>
          </a:p>
          <a:p>
            <a:pPr algn="ctr" eaLnBrk="1" hangingPunct="1">
              <a:lnSpc>
                <a:spcPct val="80000"/>
              </a:lnSpc>
              <a:spcBef>
                <a:spcPct val="0"/>
              </a:spcBef>
            </a:pPr>
            <a:endParaRPr lang="en-US" altLang="de-DE" dirty="0" smtClean="0"/>
          </a:p>
          <a:p>
            <a:pPr algn="ctr" rtl="1"/>
            <a:r>
              <a:rPr lang="fa-IR" dirty="0">
                <a:solidFill>
                  <a:schemeClr val="accent1"/>
                </a:solidFill>
              </a:rPr>
              <a:t>اعداد احتمالی بعدی :</a:t>
            </a:r>
            <a:endParaRPr lang="en-US" dirty="0">
              <a:solidFill>
                <a:schemeClr val="accent1"/>
              </a:solidFill>
            </a:endParaRPr>
          </a:p>
          <a:p>
            <a:pPr algn="ctr" eaLnBrk="1" hangingPunct="1">
              <a:lnSpc>
                <a:spcPct val="80000"/>
              </a:lnSpc>
              <a:spcBef>
                <a:spcPct val="50000"/>
              </a:spcBef>
            </a:pPr>
            <a:r>
              <a:rPr lang="de-DE" altLang="de-DE" dirty="0" smtClean="0"/>
              <a:t>1 3 5 </a:t>
            </a:r>
            <a:r>
              <a:rPr lang="de-DE" altLang="de-DE" dirty="0" smtClean="0">
                <a:solidFill>
                  <a:schemeClr val="accent1"/>
                </a:solidFill>
              </a:rPr>
              <a:t>6 8 21…</a:t>
            </a:r>
            <a:r>
              <a:rPr lang="de-DE" altLang="de-DE" dirty="0" smtClean="0">
                <a:solidFill>
                  <a:srgbClr val="FF0000"/>
                </a:solidFill>
              </a:rPr>
              <a:t> </a:t>
            </a:r>
          </a:p>
          <a:p>
            <a:pPr algn="ctr" eaLnBrk="1" hangingPunct="1">
              <a:lnSpc>
                <a:spcPct val="80000"/>
              </a:lnSpc>
            </a:pPr>
            <a:endParaRPr lang="de-DE" altLang="de-DE" dirty="0" smtClean="0">
              <a:solidFill>
                <a:srgbClr val="FF0000"/>
              </a:solidFill>
            </a:endParaRPr>
          </a:p>
          <a:p>
            <a:pPr algn="ctr" eaLnBrk="1" hangingPunct="1">
              <a:lnSpc>
                <a:spcPct val="80000"/>
              </a:lnSpc>
            </a:pPr>
            <a:endParaRPr lang="de-DE" altLang="de-DE" dirty="0" smtClean="0"/>
          </a:p>
        </p:txBody>
      </p:sp>
      <p:sp>
        <p:nvSpPr>
          <p:cNvPr id="18435" name="Text Box 4"/>
          <p:cNvSpPr txBox="1">
            <a:spLocks noChangeArrowheads="1"/>
          </p:cNvSpPr>
          <p:nvPr/>
        </p:nvSpPr>
        <p:spPr bwMode="auto">
          <a:xfrm>
            <a:off x="250825" y="3675161"/>
            <a:ext cx="864234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dirty="0" smtClean="0"/>
              <a:t>اشتباه مکرر:</a:t>
            </a:r>
            <a:r>
              <a:rPr lang="fa-IR" dirty="0"/>
              <a:t> </a:t>
            </a:r>
            <a:r>
              <a:rPr lang="fa-IR" sz="2000" b="0" dirty="0" smtClean="0"/>
              <a:t>به </a:t>
            </a:r>
            <a:r>
              <a:rPr lang="fa-IR" sz="2000" b="0" dirty="0"/>
              <a:t>منظور فقط کسب اطلاعات برای تایید فرض خود شخص </a:t>
            </a:r>
            <a:r>
              <a:rPr lang="fa-IR" sz="2000" b="0" dirty="0" smtClean="0"/>
              <a:t>(</a:t>
            </a:r>
            <a:r>
              <a:rPr lang="fa-IR" sz="2000" b="0" dirty="0"/>
              <a:t>قاعده فرضی</a:t>
            </a:r>
            <a:r>
              <a:rPr lang="en-US" sz="2000" b="0" dirty="0" smtClean="0"/>
              <a:t>:</a:t>
            </a:r>
            <a:r>
              <a:rPr lang="fa-IR" sz="2000" b="0" dirty="0" smtClean="0"/>
              <a:t>به </a:t>
            </a:r>
            <a:r>
              <a:rPr lang="fa-IR" sz="2000" b="0" dirty="0"/>
              <a:t>نظر می رسد اعداد دو تا دو تا زیاد شده اند)، اما </a:t>
            </a:r>
            <a:r>
              <a:rPr lang="fa-IR" sz="2000" b="0" dirty="0" smtClean="0"/>
              <a:t>آن را در معرض آزمون قرار نمی دهد</a:t>
            </a:r>
            <a:r>
              <a:rPr lang="en-US" sz="2000" b="0" dirty="0" smtClean="0"/>
              <a:t>.</a:t>
            </a:r>
            <a:r>
              <a:rPr lang="fa-IR" sz="2000" b="0" dirty="0" smtClean="0"/>
              <a:t> </a:t>
            </a:r>
            <a:r>
              <a:rPr lang="fa-IR" sz="2000" b="0" dirty="0"/>
              <a:t>نه </a:t>
            </a:r>
            <a:r>
              <a:rPr lang="fa-IR" sz="2000" b="0" dirty="0" smtClean="0"/>
              <a:t>احتمالات جایگزین </a:t>
            </a:r>
            <a:r>
              <a:rPr lang="fa-IR" sz="2000" b="0" dirty="0"/>
              <a:t>در نظر گرفته می شود و نه فرضیه به طور منتقدانه مورد بررسی قرار می گیرد </a:t>
            </a:r>
            <a:r>
              <a:rPr lang="fa-IR" sz="2000" b="0" dirty="0" smtClean="0"/>
              <a:t>(گرایش سوگیرانه به تایید</a:t>
            </a:r>
            <a:r>
              <a:rPr lang="fa-IR" sz="2000" b="0" dirty="0"/>
              <a:t>). در این مثال، شماره های </a:t>
            </a:r>
            <a:r>
              <a:rPr lang="fa-IR" sz="2000" b="0" dirty="0" smtClean="0"/>
              <a:t> ۶ و ۸ می </a:t>
            </a:r>
            <a:r>
              <a:rPr lang="fa-IR" sz="2000" b="0" dirty="0"/>
              <a:t>توانست در نظر گرفته شود</a:t>
            </a:r>
            <a:r>
              <a:rPr lang="en-US" sz="2000" b="0" dirty="0"/>
              <a:t>.</a:t>
            </a:r>
            <a:r>
              <a:rPr lang="fa-IR" sz="2000" b="0" dirty="0"/>
              <a:t> به طور غیر منتظره، هر دو می تواند با یک </a:t>
            </a:r>
            <a:r>
              <a:rPr lang="en-US" sz="2000" b="0" dirty="0"/>
              <a:t>"</a:t>
            </a:r>
            <a:r>
              <a:rPr lang="fa-IR" sz="2000" b="0" dirty="0"/>
              <a:t>بله"  تایید و همچنین </a:t>
            </a:r>
            <a:r>
              <a:rPr lang="fa-IR" sz="2000" b="0" dirty="0" smtClean="0"/>
              <a:t>فرضیه </a:t>
            </a:r>
            <a:r>
              <a:rPr lang="fa-IR" sz="2000" b="0" dirty="0"/>
              <a:t>شما </a:t>
            </a:r>
            <a:r>
              <a:rPr lang="fa-IR" sz="2000" b="0" dirty="0" smtClean="0"/>
              <a:t>را مورد آزمون قرار دهد</a:t>
            </a:r>
            <a:r>
              <a:rPr lang="fa-IR" sz="2000" b="0" dirty="0"/>
              <a:t>.</a:t>
            </a:r>
            <a:endParaRPr lang="en-US" altLang="de-DE" sz="2000" b="0" dirty="0">
              <a:latin typeface="Verdana" pitchFamily="34" charset="0"/>
            </a:endParaRPr>
          </a:p>
        </p:txBody>
      </p:sp>
      <p:sp>
        <p:nvSpPr>
          <p:cNvPr id="18437" name="Text Box 15"/>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8438" name="Rectangle 16"/>
          <p:cNvSpPr>
            <a:spLocks noChangeArrowheads="1"/>
          </p:cNvSpPr>
          <p:nvPr/>
        </p:nvSpPr>
        <p:spPr bwMode="auto">
          <a:xfrm>
            <a:off x="8382000" y="0"/>
            <a:ext cx="776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6.11</a:t>
            </a:r>
          </a:p>
        </p:txBody>
      </p:sp>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این سه شماره از یک قاعده پیروی می کنند. چه قاعده ای؟</a:t>
            </a:r>
            <a:endParaRPr lang="en-US" altLang="de-DE" b="0" kern="0" dirty="0" smtClean="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6.11</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idx="4294967295"/>
          </p:nvPr>
        </p:nvSpPr>
        <p:spPr>
          <a:xfrm>
            <a:off x="1692275" y="1341437"/>
            <a:ext cx="7343775" cy="4954587"/>
          </a:xfrm>
        </p:spPr>
        <p:txBody>
          <a:bodyPr anchor="t"/>
          <a:lstStyle/>
          <a:p>
            <a:pPr marL="177800" indent="1588" algn="just" rtl="1" eaLnBrk="1" hangingPunct="1">
              <a:spcBef>
                <a:spcPts val="1200"/>
              </a:spcBef>
              <a:buClr>
                <a:srgbClr val="006699"/>
              </a:buClr>
            </a:pPr>
            <a:r>
              <a:rPr lang="fa-IR" sz="1800" dirty="0" smtClean="0">
                <a:solidFill>
                  <a:schemeClr val="tx1"/>
                </a:solidFill>
              </a:rPr>
              <a:t>1. طبق آمار، «افزایش ادراک شده»  قیمت های مرتبط با ورود واحد پول یورو در کشور آلمان سه برابر بالاتر از افزایش واقعی بود. این ممکن است به خاطر این واقعیت باشد که برخی از محصولات به طور نامتناسبی گران شد (مثل وعده های غذا در رستوران) و به همین دلیل بود که شک و تردید به طور کلی نسبت به واحد پول جدید بالا بود.</a:t>
            </a:r>
            <a:br>
              <a:rPr lang="fa-IR" sz="1800" dirty="0" smtClean="0">
                <a:solidFill>
                  <a:schemeClr val="tx1"/>
                </a:solidFill>
              </a:rPr>
            </a:br>
            <a:r>
              <a:rPr lang="fa-IR" sz="1800" dirty="0" smtClean="0">
                <a:solidFill>
                  <a:schemeClr val="tx1"/>
                </a:solidFill>
              </a:rPr>
              <a:t>مصرف کنندگان در درجه اول قیمت هایی که افزایش یافت را ثبت کردند، قیمت هایی که ثابت ماند و یا کاهش یافت به سختی مورد توجه قرار گرفت و یا به عنوان استثنا در نظر گرفته شد.</a:t>
            </a:r>
            <a:r>
              <a:rPr lang="en-US" sz="1800" dirty="0" smtClean="0">
                <a:solidFill>
                  <a:schemeClr val="tx1"/>
                </a:solidFill>
              </a:rPr>
              <a:t/>
            </a:r>
            <a:br>
              <a:rPr lang="en-US"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fa-IR" altLang="de-DE" sz="1800" dirty="0" smtClean="0">
                <a:solidFill>
                  <a:schemeClr val="tx1"/>
                </a:solidFill>
              </a:rPr>
              <a:t/>
            </a:r>
            <a:br>
              <a:rPr lang="fa-IR" altLang="de-DE" sz="1800" dirty="0" smtClean="0">
                <a:solidFill>
                  <a:schemeClr val="tx1"/>
                </a:solidFill>
              </a:rPr>
            </a:br>
            <a:r>
              <a:rPr lang="fa-IR" altLang="de-DE" sz="1800" dirty="0">
                <a:solidFill>
                  <a:schemeClr val="tx1"/>
                </a:solidFill>
              </a:rPr>
              <a:t/>
            </a:r>
            <a:br>
              <a:rPr lang="fa-IR" altLang="de-DE" sz="1800" dirty="0">
                <a:solidFill>
                  <a:schemeClr val="tx1"/>
                </a:solidFill>
              </a:rPr>
            </a:br>
            <a:r>
              <a:rPr lang="fa-IR" altLang="de-DE" sz="1800" dirty="0" smtClean="0">
                <a:solidFill>
                  <a:schemeClr val="tx1"/>
                </a:solidFill>
              </a:rPr>
              <a:t/>
            </a:r>
            <a:br>
              <a:rPr lang="fa-IR" altLang="de-DE" sz="1800" dirty="0" smtClean="0">
                <a:solidFill>
                  <a:schemeClr val="tx1"/>
                </a:solidFill>
              </a:rPr>
            </a:br>
            <a:r>
              <a:rPr lang="fa-IR" altLang="de-DE" sz="1800" dirty="0" smtClean="0">
                <a:solidFill>
                  <a:schemeClr val="tx1"/>
                </a:solidFill>
              </a:rPr>
              <a:t/>
            </a:r>
            <a:br>
              <a:rPr lang="fa-IR" altLang="de-DE" sz="1800" dirty="0" smtClean="0">
                <a:solidFill>
                  <a:schemeClr val="tx1"/>
                </a:solidFill>
              </a:rPr>
            </a:br>
            <a:r>
              <a:rPr lang="fa-IR" sz="1800" dirty="0" smtClean="0">
                <a:solidFill>
                  <a:schemeClr val="tx1"/>
                </a:solidFill>
              </a:rPr>
              <a:t>2. هنگامی </a:t>
            </a:r>
            <a:r>
              <a:rPr lang="fa-IR" sz="1800" dirty="0">
                <a:solidFill>
                  <a:schemeClr val="tx1"/>
                </a:solidFill>
              </a:rPr>
              <a:t>که عجله دارید، به نظر می رسد همه چراغ های راهنمایی بلافاصله قرمز می </a:t>
            </a:r>
            <a:r>
              <a:rPr lang="fa-IR" sz="1800" dirty="0" smtClean="0">
                <a:solidFill>
                  <a:schemeClr val="tx1"/>
                </a:solidFill>
              </a:rPr>
              <a:t>شوند </a:t>
            </a:r>
            <a:r>
              <a:rPr lang="fa-IR" sz="1800" dirty="0">
                <a:solidFill>
                  <a:schemeClr val="tx1"/>
                </a:solidFill>
              </a:rPr>
              <a:t>و همه رانندگان دیگر عمدا فقط برای آزار شما آهسته می </a:t>
            </a:r>
            <a:r>
              <a:rPr lang="fa-IR" sz="1800" dirty="0" smtClean="0">
                <a:solidFill>
                  <a:schemeClr val="tx1"/>
                </a:solidFill>
              </a:rPr>
              <a:t>رانند.</a:t>
            </a:r>
            <a:r>
              <a:rPr lang="en-US" sz="1800" dirty="0" smtClean="0">
                <a:solidFill>
                  <a:schemeClr val="tx1"/>
                </a:solidFill>
              </a:rPr>
              <a:t/>
            </a:r>
            <a:br>
              <a:rPr lang="en-US" sz="1800" dirty="0" smtClean="0">
                <a:solidFill>
                  <a:schemeClr val="tx1"/>
                </a:solidFill>
              </a:rPr>
            </a:br>
            <a:r>
              <a:rPr lang="en-US" sz="1800" dirty="0">
                <a:solidFill>
                  <a:schemeClr val="tx1"/>
                </a:solidFill>
              </a:rPr>
              <a:t/>
            </a:r>
            <a:br>
              <a:rPr lang="en-US" sz="1800" dirty="0">
                <a:solidFill>
                  <a:schemeClr val="tx1"/>
                </a:solidFill>
              </a:rPr>
            </a:br>
            <a:r>
              <a:rPr lang="en-US" altLang="de-DE" sz="1000" dirty="0" smtClean="0">
                <a:solidFill>
                  <a:schemeClr val="tx1"/>
                </a:solidFill>
              </a:rPr>
              <a:t/>
            </a:r>
            <a:br>
              <a:rPr lang="en-US" altLang="de-DE" sz="1000" dirty="0" smtClean="0">
                <a:solidFill>
                  <a:schemeClr val="tx1"/>
                </a:solidFill>
              </a:rPr>
            </a:br>
            <a:endParaRPr lang="en-US" altLang="de-DE" sz="900" dirty="0" smtClean="0">
              <a:solidFill>
                <a:schemeClr val="tx1"/>
              </a:solidFill>
            </a:endParaRPr>
          </a:p>
        </p:txBody>
      </p:sp>
      <p:pic>
        <p:nvPicPr>
          <p:cNvPr id="19460" name="Picture 7" descr="De donde son tus euros - Andrea Guerra - flickr - 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14398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0" descr="Taxi Ampel rot - elephanteum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437112"/>
            <a:ext cx="1443037"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6.12</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(“De </a:t>
            </a:r>
            <a:r>
              <a:rPr lang="en-US" altLang="de-DE" sz="800" b="0" i="1" dirty="0" err="1">
                <a:latin typeface="Verdana" pitchFamily="34" charset="0"/>
              </a:rPr>
              <a:t>donde</a:t>
            </a:r>
            <a:r>
              <a:rPr lang="en-US" altLang="de-DE" sz="800" b="0" i="1" dirty="0">
                <a:latin typeface="Verdana" pitchFamily="34" charset="0"/>
              </a:rPr>
              <a:t> son </a:t>
            </a:r>
            <a:r>
              <a:rPr lang="en-US" altLang="de-DE" sz="800" b="0" i="1" dirty="0" err="1">
                <a:latin typeface="Verdana" pitchFamily="34" charset="0"/>
              </a:rPr>
              <a:t>tus</a:t>
            </a:r>
            <a:r>
              <a:rPr lang="en-US" altLang="de-DE" sz="800" b="0" i="1" dirty="0">
                <a:latin typeface="Verdana" pitchFamily="34" charset="0"/>
              </a:rPr>
              <a:t> euros?” by Andrea Guerra; “Taxi </a:t>
            </a:r>
            <a:r>
              <a:rPr lang="en-US" altLang="de-DE" sz="800" b="0" i="1" dirty="0" err="1">
                <a:latin typeface="Verdana" pitchFamily="34" charset="0"/>
              </a:rPr>
              <a:t>Ampel</a:t>
            </a:r>
            <a:r>
              <a:rPr lang="en-US" altLang="de-DE" sz="800" b="0" i="1" dirty="0">
                <a:latin typeface="Verdana" pitchFamily="34" charset="0"/>
              </a:rPr>
              <a:t> rot” by </a:t>
            </a:r>
            <a:r>
              <a:rPr lang="en-US" altLang="de-DE" sz="800" b="0" i="1" dirty="0" err="1">
                <a:latin typeface="Verdana" pitchFamily="34" charset="0"/>
              </a:rPr>
              <a:t>elephanteum</a:t>
            </a:r>
            <a:r>
              <a:rPr lang="de-DE" altLang="de-DE" sz="800" b="0" i="1" dirty="0">
                <a:latin typeface="Verdana" pitchFamily="34" charset="0"/>
              </a:rPr>
              <a:t>)</a:t>
            </a:r>
            <a:endParaRPr lang="de-DE" altLang="de-DE" sz="800" b="0" i="1" dirty="0">
              <a:latin typeface="Verdana" pitchFamily="34" charset="0"/>
            </a:endParaRP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دیدن آنچه که شما می خواهید و یا انتظار دیدن آن را دارید </a:t>
            </a:r>
          </a:p>
          <a:p>
            <a:pPr algn="ctr" rtl="1"/>
            <a:r>
              <a:rPr lang="fa-IR" sz="2000" b="0" dirty="0">
                <a:solidFill>
                  <a:schemeClr val="accent1"/>
                </a:solidFill>
              </a:rPr>
              <a:t>(گرایش سوگیرانه به تأیید در زندگی روزمره)</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5"/>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20484" name="Rectangle 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6.13</a:t>
            </a:r>
          </a:p>
        </p:txBody>
      </p:sp>
      <p:sp>
        <p:nvSpPr>
          <p:cNvPr id="20485" name="Text Box 9"/>
          <p:cNvSpPr txBox="1">
            <a:spLocks noChangeArrowheads="1"/>
          </p:cNvSpPr>
          <p:nvPr/>
        </p:nvSpPr>
        <p:spPr bwMode="auto">
          <a:xfrm>
            <a:off x="251520" y="1052736"/>
            <a:ext cx="8641655"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80000" algn="r" rtl="1" eaLnBrk="1" hangingPunct="1">
              <a:spcBef>
                <a:spcPts val="0"/>
              </a:spcBef>
            </a:pPr>
            <a:r>
              <a:rPr lang="fa-IR" b="0" dirty="0"/>
              <a:t>رویدادهای تصادفی به دلیل توجه بیش از اندازه به طور ناگهانی به نظر می رسد معنی دار می </a:t>
            </a:r>
            <a:r>
              <a:rPr lang="fa-IR" b="0" dirty="0" smtClean="0"/>
              <a:t>شوند. این </a:t>
            </a:r>
            <a:r>
              <a:rPr lang="fa-IR" b="0" dirty="0"/>
              <a:t>می تواند </a:t>
            </a:r>
            <a:r>
              <a:rPr lang="fa-IR" b="0" dirty="0" smtClean="0"/>
              <a:t>به </a:t>
            </a:r>
            <a:r>
              <a:rPr lang="fa-IR" b="0" dirty="0"/>
              <a:t>اضطراب منجر شود. </a:t>
            </a:r>
            <a:r>
              <a:rPr lang="fa-IR" b="0" dirty="0" smtClean="0"/>
              <a:t>مثال:</a:t>
            </a:r>
            <a:r>
              <a:rPr lang="en-US" altLang="de-DE" dirty="0" smtClean="0">
                <a:latin typeface="Verdana" pitchFamily="34" charset="0"/>
              </a:rPr>
              <a:t/>
            </a:r>
            <a:br>
              <a:rPr lang="en-US" altLang="de-DE" dirty="0" smtClean="0">
                <a:latin typeface="Verdana" pitchFamily="34" charset="0"/>
              </a:rPr>
            </a:br>
            <a:endParaRPr lang="en-US" altLang="de-DE" dirty="0" smtClean="0">
              <a:latin typeface="Verdana" pitchFamily="34" charset="0"/>
            </a:endParaRPr>
          </a:p>
          <a:p>
            <a:pPr marL="180000" algn="r" rtl="1" eaLnBrk="1" hangingPunct="1">
              <a:spcBef>
                <a:spcPts val="0"/>
              </a:spcBef>
            </a:pPr>
            <a:r>
              <a:rPr lang="fa-IR" dirty="0" smtClean="0"/>
              <a:t>سوء ظن:</a:t>
            </a:r>
            <a:r>
              <a:rPr lang="en-US" dirty="0" smtClean="0"/>
              <a:t> </a:t>
            </a:r>
            <a:r>
              <a:rPr lang="fa-IR" b="0" dirty="0" smtClean="0"/>
              <a:t>این خانه می تواند نفرین شده باشد.</a:t>
            </a:r>
            <a:r>
              <a:rPr lang="en-US" altLang="de-DE" b="0" dirty="0" smtClean="0">
                <a:latin typeface="Verdana" pitchFamily="34" charset="0"/>
              </a:rPr>
              <a:t/>
            </a:r>
            <a:br>
              <a:rPr lang="en-US" altLang="de-DE" b="0" dirty="0" smtClean="0">
                <a:latin typeface="Verdana" pitchFamily="34" charset="0"/>
              </a:rPr>
            </a:br>
            <a:r>
              <a:rPr lang="fa-IR" dirty="0" smtClean="0"/>
              <a:t>رویداد:</a:t>
            </a:r>
            <a:r>
              <a:rPr lang="en-US" dirty="0" smtClean="0"/>
              <a:t> </a:t>
            </a:r>
            <a:r>
              <a:rPr lang="fa-IR" dirty="0" smtClean="0"/>
              <a:t> </a:t>
            </a:r>
            <a:r>
              <a:rPr lang="fa-IR" b="0" dirty="0" smtClean="0"/>
              <a:t>چند همسایه هم زمان با هم به تعطیلات رفته اند</a:t>
            </a:r>
            <a:r>
              <a:rPr lang="en-US" b="0" dirty="0" smtClean="0"/>
              <a:t>.</a:t>
            </a:r>
            <a:r>
              <a:rPr lang="fa-IR" b="0" dirty="0" smtClean="0"/>
              <a:t> کارگران ساختمانی در حال کندن سطح جاده مقابل خانه هستند.</a:t>
            </a:r>
            <a:endParaRPr lang="de-DE" b="0" dirty="0" smtClean="0"/>
          </a:p>
          <a:p>
            <a:pPr marL="180000" algn="r" rtl="1" eaLnBrk="1" hangingPunct="1">
              <a:spcBef>
                <a:spcPts val="0"/>
              </a:spcBef>
            </a:pPr>
            <a:r>
              <a:rPr lang="fa-IR" dirty="0" smtClean="0"/>
              <a:t>چه </a:t>
            </a:r>
            <a:r>
              <a:rPr lang="fa-IR" dirty="0"/>
              <a:t>چیزی نادیده گرفته شده</a:t>
            </a:r>
            <a:r>
              <a:rPr lang="en-US" dirty="0"/>
              <a:t>/ </a:t>
            </a:r>
            <a:r>
              <a:rPr lang="fa-IR" dirty="0"/>
              <a:t>مورد غفلت قرار گرفته؟ </a:t>
            </a:r>
            <a:r>
              <a:rPr lang="fa-IR" b="0" dirty="0"/>
              <a:t>تعطیلات تابستان است و بسیاری از مردم به تعطیلات رفته </a:t>
            </a:r>
            <a:r>
              <a:rPr lang="fa-IR" b="0" dirty="0" smtClean="0"/>
              <a:t>اند</a:t>
            </a:r>
            <a:r>
              <a:rPr lang="fa-IR" b="0" dirty="0"/>
              <a:t>.</a:t>
            </a:r>
            <a:r>
              <a:rPr lang="en-US" b="0" dirty="0" smtClean="0"/>
              <a:t> </a:t>
            </a:r>
            <a:r>
              <a:rPr lang="fa-IR" b="0" dirty="0"/>
              <a:t>بیشتر نقاط کف خیابان در طول هفته برای عوض کردن لوله ها کنده شده </a:t>
            </a:r>
            <a:r>
              <a:rPr lang="fa-IR" b="0" dirty="0" smtClean="0"/>
              <a:t>است.</a:t>
            </a:r>
            <a:r>
              <a:rPr lang="en-US" altLang="de-DE" b="0" dirty="0" smtClean="0">
                <a:latin typeface="Verdana" pitchFamily="34" charset="0"/>
              </a:rPr>
              <a:t/>
            </a:r>
            <a:br>
              <a:rPr lang="en-US" altLang="de-DE" b="0" dirty="0" smtClean="0">
                <a:latin typeface="Verdana" pitchFamily="34" charset="0"/>
              </a:rPr>
            </a:br>
            <a:endParaRPr lang="en-US" altLang="de-DE" b="0" dirty="0" smtClean="0">
              <a:latin typeface="Verdana" pitchFamily="34" charset="0"/>
            </a:endParaRPr>
          </a:p>
          <a:p>
            <a:pPr marL="180000" algn="r" rtl="1" eaLnBrk="1" hangingPunct="1">
              <a:spcBef>
                <a:spcPts val="0"/>
              </a:spcBef>
            </a:pPr>
            <a:r>
              <a:rPr lang="fa-IR" dirty="0" smtClean="0"/>
              <a:t>سوء ظن: </a:t>
            </a:r>
            <a:r>
              <a:rPr lang="fa-IR" b="0" dirty="0" smtClean="0"/>
              <a:t>من </a:t>
            </a:r>
            <a:r>
              <a:rPr lang="fa-IR" b="0" dirty="0"/>
              <a:t>توسط سازمان سیا تعقیب شدم.</a:t>
            </a:r>
            <a:r>
              <a:rPr lang="en-US" altLang="de-DE" b="0" dirty="0" smtClean="0">
                <a:latin typeface="Verdana" pitchFamily="34" charset="0"/>
              </a:rPr>
              <a:t/>
            </a:r>
            <a:br>
              <a:rPr lang="en-US" altLang="de-DE" b="0" dirty="0" smtClean="0">
                <a:latin typeface="Verdana" pitchFamily="34" charset="0"/>
              </a:rPr>
            </a:br>
            <a:r>
              <a:rPr lang="fa-IR" dirty="0" smtClean="0"/>
              <a:t>رویداد:</a:t>
            </a:r>
            <a:r>
              <a:rPr lang="fa-IR" b="0" dirty="0" smtClean="0"/>
              <a:t> یک اتومبیل </a:t>
            </a:r>
            <a:r>
              <a:rPr lang="fa-IR" b="0" dirty="0"/>
              <a:t>سیاه در مقابل خانه توقف کرده است</a:t>
            </a:r>
            <a:r>
              <a:rPr lang="en-US" b="0" dirty="0"/>
              <a:t>.</a:t>
            </a:r>
            <a:r>
              <a:rPr lang="fa-IR" b="0" dirty="0"/>
              <a:t> اعضای سازمان سیا در فیلم ها همیشه با اتومبیل های سیاه رفت و آمد می </a:t>
            </a:r>
            <a:r>
              <a:rPr lang="fa-IR" b="0" dirty="0" smtClean="0"/>
              <a:t>کنند.</a:t>
            </a:r>
          </a:p>
          <a:p>
            <a:pPr marL="180000" algn="r" rtl="1" eaLnBrk="1" hangingPunct="1">
              <a:spcBef>
                <a:spcPts val="0"/>
              </a:spcBef>
            </a:pPr>
            <a:r>
              <a:rPr lang="fa-IR" dirty="0"/>
              <a:t>چه چیزی نادیده گرفته شده</a:t>
            </a:r>
            <a:r>
              <a:rPr lang="en-US" dirty="0"/>
              <a:t>/ </a:t>
            </a:r>
            <a:r>
              <a:rPr lang="fa-IR" dirty="0"/>
              <a:t>مورد غفلت قرار گرفته؟ </a:t>
            </a:r>
            <a:r>
              <a:rPr lang="fa-IR" b="0" dirty="0"/>
              <a:t>اتومبیل های سیاه بسیاری در خیابان های دیگر محله وجود دارد، این فقط یک رنگ محبوب برای ماشین </a:t>
            </a:r>
            <a:r>
              <a:rPr lang="fa-IR" b="0" dirty="0" smtClean="0"/>
              <a:t>است.</a:t>
            </a:r>
          </a:p>
          <a:p>
            <a:pPr marL="180000" algn="r" rtl="1" eaLnBrk="1" hangingPunct="1">
              <a:spcBef>
                <a:spcPts val="0"/>
              </a:spcBef>
            </a:pPr>
            <a:endParaRPr lang="de-DE" b="0" dirty="0" smtClean="0"/>
          </a:p>
          <a:p>
            <a:pPr marL="180000" algn="r" rtl="1" eaLnBrk="1" hangingPunct="1">
              <a:spcBef>
                <a:spcPts val="0"/>
              </a:spcBef>
            </a:pPr>
            <a:r>
              <a:rPr lang="fa-IR" b="0" dirty="0" smtClean="0"/>
              <a:t>شخصی عملا </a:t>
            </a:r>
            <a:r>
              <a:rPr lang="fa-IR" b="0" dirty="0"/>
              <a:t>در حال استراحت است (در حالت هوشیاری) و آنچه  را که می خواهد ببیند، می </a:t>
            </a:r>
            <a:r>
              <a:rPr lang="fa-IR" b="0" dirty="0" smtClean="0"/>
              <a:t>بیند</a:t>
            </a:r>
            <a:r>
              <a:rPr lang="fa-IR" b="0" dirty="0"/>
              <a:t>.</a:t>
            </a:r>
            <a:r>
              <a:rPr lang="en-US" b="0" dirty="0" smtClean="0"/>
              <a:t> </a:t>
            </a:r>
            <a:r>
              <a:rPr lang="fa-IR" b="0" dirty="0"/>
              <a:t>آیا شما گاهی اوقات این را تجربه کرده اید و یا این که در گذشته چنین تجربه ای داشته اید؟ </a:t>
            </a:r>
            <a:r>
              <a:rPr lang="en-US" altLang="de-DE" b="0" dirty="0" smtClean="0">
                <a:latin typeface="Verdana" pitchFamily="34" charset="0"/>
              </a:rPr>
              <a:t/>
            </a:r>
            <a:br>
              <a:rPr lang="en-US" altLang="de-DE" b="0" dirty="0" smtClean="0">
                <a:latin typeface="Verdana" pitchFamily="34" charset="0"/>
              </a:rPr>
            </a:br>
            <a:endParaRPr lang="en-US" altLang="de-DE" b="0" dirty="0">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6.13</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8"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دیدن آنچه که شما می خواهید و یا انتظار دیدن آن را دارید </a:t>
            </a:r>
          </a:p>
          <a:p>
            <a:pPr algn="ctr" rtl="1"/>
            <a:r>
              <a:rPr lang="fa-IR" sz="2000" b="0" dirty="0">
                <a:solidFill>
                  <a:schemeClr val="accent1"/>
                </a:solidFill>
              </a:rPr>
              <a:t>(گرایش سوگیرانه به تأیید در زندگی روزمره)</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250825" y="1340768"/>
            <a:ext cx="8425631" cy="273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361950" eaLnBrk="0" hangingPunct="0">
              <a:tabLst>
                <a:tab pos="361950" algn="l"/>
              </a:tabLst>
              <a:defRPr b="1">
                <a:solidFill>
                  <a:schemeClr val="tx1"/>
                </a:solidFill>
                <a:latin typeface="Arial" charset="0"/>
                <a:cs typeface="Times New Roman" pitchFamily="18" charset="0"/>
              </a:defRPr>
            </a:lvl1pPr>
            <a:lvl2pPr marL="742950" indent="-285750" eaLnBrk="0" hangingPunct="0">
              <a:tabLst>
                <a:tab pos="361950" algn="l"/>
              </a:tabLst>
              <a:defRPr b="1">
                <a:solidFill>
                  <a:schemeClr val="tx1"/>
                </a:solidFill>
                <a:latin typeface="Arial" charset="0"/>
                <a:cs typeface="Times New Roman" pitchFamily="18" charset="0"/>
              </a:defRPr>
            </a:lvl2pPr>
            <a:lvl3pPr marL="1143000" indent="-228600" eaLnBrk="0" hangingPunct="0">
              <a:tabLst>
                <a:tab pos="361950" algn="l"/>
              </a:tabLst>
              <a:defRPr b="1">
                <a:solidFill>
                  <a:schemeClr val="tx1"/>
                </a:solidFill>
                <a:latin typeface="Arial" charset="0"/>
                <a:cs typeface="Times New Roman" pitchFamily="18" charset="0"/>
              </a:defRPr>
            </a:lvl3pPr>
            <a:lvl4pPr marL="1600200" indent="-228600" eaLnBrk="0" hangingPunct="0">
              <a:tabLst>
                <a:tab pos="361950" algn="l"/>
              </a:tabLst>
              <a:defRPr b="1">
                <a:solidFill>
                  <a:schemeClr val="tx1"/>
                </a:solidFill>
                <a:latin typeface="Arial" charset="0"/>
                <a:cs typeface="Times New Roman" pitchFamily="18" charset="0"/>
              </a:defRPr>
            </a:lvl4pPr>
            <a:lvl5pPr marL="2057400" indent="-228600" eaLnBrk="0" hangingPunct="0">
              <a:tabLst>
                <a:tab pos="361950"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9pPr>
          </a:lstStyle>
          <a:p>
            <a:pPr marL="715963" indent="-354013" algn="just" rtl="1" eaLnBrk="1" hangingPunct="1">
              <a:spcBef>
                <a:spcPct val="50000"/>
              </a:spcBef>
              <a:buClr>
                <a:srgbClr val="ADC0CB"/>
              </a:buClr>
              <a:buSzPct val="85000"/>
              <a:buFontTx/>
              <a:buChar char="o"/>
              <a:tabLst>
                <a:tab pos="714375" algn="l"/>
              </a:tabLst>
            </a:pPr>
            <a:r>
              <a:rPr lang="fa-IR" b="0" dirty="0"/>
              <a:t>سه عکس که یک سناریو را نشان می دهند، همراه با تفسیرهای مختلف به شما نشان داده می شود.</a:t>
            </a:r>
          </a:p>
          <a:p>
            <a:pPr marL="715963" indent="-354013" algn="just" rtl="1" eaLnBrk="1" hangingPunct="1">
              <a:spcBef>
                <a:spcPct val="50000"/>
              </a:spcBef>
              <a:buClr>
                <a:srgbClr val="ADC0CB"/>
              </a:buClr>
              <a:buSzPct val="85000"/>
              <a:buFontTx/>
              <a:buChar char="o"/>
              <a:tabLst>
                <a:tab pos="714375" algn="l"/>
              </a:tabLst>
            </a:pPr>
            <a:r>
              <a:rPr lang="fa-IR" b="0" dirty="0"/>
              <a:t>این تصاویر در جهت معکوس نشان داده می شود، آخرین تصویر ابتدای داستان را نشان می دهد</a:t>
            </a:r>
            <a:r>
              <a:rPr lang="en-US" b="0" dirty="0"/>
              <a:t>.</a:t>
            </a:r>
            <a:endParaRPr lang="fa-IR" b="0" dirty="0"/>
          </a:p>
          <a:p>
            <a:pPr marL="715963" indent="-354013" algn="just" rtl="1" eaLnBrk="1" hangingPunct="1">
              <a:spcBef>
                <a:spcPct val="50000"/>
              </a:spcBef>
              <a:buClr>
                <a:srgbClr val="ADC0CB"/>
              </a:buClr>
              <a:buSzPct val="85000"/>
              <a:buFontTx/>
              <a:buChar char="o"/>
              <a:tabLst>
                <a:tab pos="714375" algn="l"/>
              </a:tabLst>
            </a:pPr>
            <a:r>
              <a:rPr lang="ar-SA" b="0" dirty="0"/>
              <a:t>پس از نمایش هر تصویر، از شما خواسته خواهد شد به هر یک از تفاسیر ارائه شده، امتیاز </a:t>
            </a:r>
            <a:r>
              <a:rPr lang="fa-IR" b="0" dirty="0"/>
              <a:t>دهید </a:t>
            </a:r>
            <a:r>
              <a:rPr lang="ar-SA" b="0" dirty="0"/>
              <a:t>و یا </a:t>
            </a:r>
            <a:r>
              <a:rPr lang="fa-IR" b="0" dirty="0"/>
              <a:t>درصدی برای </a:t>
            </a:r>
            <a:r>
              <a:rPr lang="ar-SA" b="0" dirty="0"/>
              <a:t>احتمال </a:t>
            </a:r>
            <a:r>
              <a:rPr lang="fa-IR" b="0" dirty="0"/>
              <a:t>به آن</a:t>
            </a:r>
            <a:r>
              <a:rPr lang="ar-SA" b="0" dirty="0"/>
              <a:t> اختصاص بدهید</a:t>
            </a:r>
            <a:r>
              <a:rPr lang="en-US" b="0" dirty="0"/>
              <a:t>. </a:t>
            </a:r>
            <a:r>
              <a:rPr lang="fa-IR" b="0" dirty="0"/>
              <a:t>اینها باید هر بار که یک تصویر جدید برای این سناریو نشان داده می شود، دوباره مورد بررسی قرار گیرند</a:t>
            </a:r>
            <a:r>
              <a:rPr lang="en-US" b="0" dirty="0" smtClean="0"/>
              <a:t>.</a:t>
            </a:r>
            <a:endParaRPr lang="en-US" b="0" dirty="0"/>
          </a:p>
          <a:p>
            <a:pPr marL="285750" indent="-285750" algn="just" rtl="1">
              <a:spcBef>
                <a:spcPts val="1080"/>
              </a:spcBef>
              <a:buClr>
                <a:srgbClr val="ADC0CB"/>
              </a:buClr>
              <a:buFont typeface="Courier New" pitchFamily="49" charset="0"/>
              <a:buChar char="o"/>
            </a:pPr>
            <a:endParaRPr lang="en-US" b="0" dirty="0" smtClean="0"/>
          </a:p>
          <a:p>
            <a:pPr marL="285750" indent="-285750" algn="just" rtl="1">
              <a:buClr>
                <a:srgbClr val="ADC0CB"/>
              </a:buClr>
              <a:buFont typeface="Courier New" pitchFamily="49" charset="0"/>
              <a:buChar char="o"/>
            </a:pPr>
            <a:endParaRPr lang="fa-IR" b="0" dirty="0" smtClean="0"/>
          </a:p>
          <a:p>
            <a:pPr algn="just"/>
            <a:endParaRPr lang="fa-IR" altLang="de-DE" b="0" dirty="0">
              <a:latin typeface="Verdana" pitchFamily="34" charset="0"/>
            </a:endParaRPr>
          </a:p>
        </p:txBody>
      </p:sp>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b="0" dirty="0"/>
              <a:t>تکلیف </a:t>
            </a:r>
            <a:r>
              <a:rPr lang="fa-IR" b="0" dirty="0" smtClean="0"/>
              <a:t>۱</a:t>
            </a:r>
            <a:endParaRPr lang="en-US" b="0" dirty="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6.14</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324600" y="371036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dirty="0"/>
              <a:t>3</a:t>
            </a:r>
          </a:p>
        </p:txBody>
      </p:sp>
      <p:sp>
        <p:nvSpPr>
          <p:cNvPr id="22531" name="Text Box 3"/>
          <p:cNvSpPr txBox="1">
            <a:spLocks noChangeArrowheads="1"/>
          </p:cNvSpPr>
          <p:nvPr/>
        </p:nvSpPr>
        <p:spPr bwMode="auto">
          <a:xfrm>
            <a:off x="250825" y="4443114"/>
            <a:ext cx="8640763" cy="190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مردها در حال مشاجره سر جای پارک در سایه هستند</a:t>
            </a:r>
            <a:r>
              <a:rPr lang="en-US" b="0" dirty="0"/>
              <a:t>.</a:t>
            </a:r>
          </a:p>
          <a:p>
            <a:pPr algn="just" rtl="1">
              <a:spcBef>
                <a:spcPts val="1080"/>
              </a:spcBef>
            </a:pPr>
            <a:r>
              <a:rPr lang="fa-IR" b="0" dirty="0" smtClean="0"/>
              <a:t>2) حق با مردی است که </a:t>
            </a:r>
            <a:r>
              <a:rPr lang="fa-IR" b="0" dirty="0"/>
              <a:t>می </a:t>
            </a:r>
            <a:r>
              <a:rPr lang="fa-IR" b="0" dirty="0" smtClean="0"/>
              <a:t>گوید، راننده دیگر </a:t>
            </a:r>
            <a:r>
              <a:rPr lang="fa-IR" b="0" dirty="0"/>
              <a:t>دو </a:t>
            </a:r>
            <a:r>
              <a:rPr lang="fa-IR" b="0" dirty="0" smtClean="0"/>
              <a:t>تا جای </a:t>
            </a:r>
            <a:r>
              <a:rPr lang="fa-IR" b="0" dirty="0"/>
              <a:t>پارک را اشغال کرده است</a:t>
            </a:r>
            <a:r>
              <a:rPr lang="en-US" b="0" dirty="0"/>
              <a:t>.</a:t>
            </a:r>
          </a:p>
          <a:p>
            <a:pPr algn="just" rtl="1">
              <a:spcBef>
                <a:spcPts val="1080"/>
              </a:spcBef>
            </a:pPr>
            <a:r>
              <a:rPr lang="fa-IR" b="0" dirty="0"/>
              <a:t>3) راننده ماشین خاکستری به اشتباه مورد انتقاد قرار گرفته است</a:t>
            </a:r>
            <a:r>
              <a:rPr lang="en-US" b="0" dirty="0" smtClean="0"/>
              <a:t>.</a:t>
            </a:r>
            <a:endParaRPr lang="fa-IR" b="0" dirty="0" smtClean="0"/>
          </a:p>
          <a:p>
            <a:pPr algn="just" rtl="1">
              <a:spcBef>
                <a:spcPts val="1080"/>
              </a:spcBef>
            </a:pPr>
            <a:r>
              <a:rPr lang="fa-IR" b="0" dirty="0" smtClean="0"/>
              <a:t>4</a:t>
            </a:r>
            <a:r>
              <a:rPr lang="fa-IR" b="0" dirty="0"/>
              <a:t>) مرد پیراهن آبی سر مرد دیگر فریاد می زند، چون او هنگامی که ماشین قرمزش در پارکینگ بوده، با آن تصادف کرده است</a:t>
            </a:r>
            <a:r>
              <a:rPr lang="en-US" b="0" dirty="0"/>
              <a:t>.</a:t>
            </a:r>
          </a:p>
        </p:txBody>
      </p:sp>
      <p:sp>
        <p:nvSpPr>
          <p:cNvPr id="22533" name="Rectangle 5"/>
          <p:cNvSpPr>
            <a:spLocks noChangeArrowheads="1"/>
          </p:cNvSpPr>
          <p:nvPr/>
        </p:nvSpPr>
        <p:spPr bwMode="auto">
          <a:xfrm>
            <a:off x="5580063" y="148431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2534"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388" y="1340768"/>
            <a:ext cx="28670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a:t>
            </a:r>
            <a:r>
              <a:rPr lang="fa-IR" b="0" dirty="0" smtClean="0"/>
              <a:t>احتمال ممکن </a:t>
            </a:r>
            <a:r>
              <a:rPr lang="fa-IR" b="0" dirty="0"/>
              <a:t>امتیاز دهید</a:t>
            </a:r>
            <a:r>
              <a:rPr lang="en-US" b="0" dirty="0"/>
              <a:t>.</a:t>
            </a:r>
            <a:endParaRPr lang="en-US" altLang="de-DE" b="0" kern="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6.15</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0"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(picture story painted by </a:t>
            </a:r>
            <a:r>
              <a:rPr lang="en-US" altLang="de-DE" sz="800" b="0" i="1" dirty="0" err="1">
                <a:latin typeface="Verdana" pitchFamily="34" charset="0"/>
              </a:rPr>
              <a:t>Janne</a:t>
            </a:r>
            <a:r>
              <a:rPr lang="en-US" altLang="de-DE" sz="800" b="0" i="1" dirty="0">
                <a:latin typeface="Verdana" pitchFamily="34" charset="0"/>
              </a:rPr>
              <a:t> </a:t>
            </a:r>
            <a:r>
              <a:rPr lang="en-US" altLang="de-DE" sz="800" b="0" i="1" dirty="0" err="1">
                <a:latin typeface="Verdana" pitchFamily="34" charset="0"/>
              </a:rPr>
              <a:t>Hottenrott</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476750" y="377916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3555" name="Text Box 3"/>
          <p:cNvSpPr txBox="1">
            <a:spLocks noChangeArrowheads="1"/>
          </p:cNvSpPr>
          <p:nvPr/>
        </p:nvSpPr>
        <p:spPr bwMode="auto">
          <a:xfrm>
            <a:off x="8229600" y="377916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3557" name="Rectangle 5"/>
          <p:cNvSpPr>
            <a:spLocks noChangeArrowheads="1"/>
          </p:cNvSpPr>
          <p:nvPr/>
        </p:nvSpPr>
        <p:spPr bwMode="auto">
          <a:xfrm>
            <a:off x="7207250" y="1701131"/>
            <a:ext cx="144463"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3558"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340768"/>
            <a:ext cx="2919413"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40768"/>
            <a:ext cx="2895600"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a:t>
            </a:r>
            <a:r>
              <a:rPr lang="fa-IR" b="0" dirty="0" smtClean="0"/>
              <a:t> دوباره امتیاز </a:t>
            </a:r>
            <a:r>
              <a:rPr lang="fa-IR" b="0" dirty="0"/>
              <a:t>دهید</a:t>
            </a:r>
            <a:r>
              <a:rPr lang="en-US" b="0" dirty="0"/>
              <a:t>.</a:t>
            </a:r>
            <a:endParaRPr lang="en-US" altLang="de-DE" b="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6.16</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6" name="Text Box 3"/>
          <p:cNvSpPr txBox="1">
            <a:spLocks noChangeArrowheads="1"/>
          </p:cNvSpPr>
          <p:nvPr/>
        </p:nvSpPr>
        <p:spPr bwMode="auto">
          <a:xfrm>
            <a:off x="250825" y="4443114"/>
            <a:ext cx="8640763" cy="190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مردها در حال مشاجره سر جای پارک در سایه هستند</a:t>
            </a:r>
            <a:r>
              <a:rPr lang="en-US" b="0" dirty="0"/>
              <a:t>.</a:t>
            </a:r>
          </a:p>
          <a:p>
            <a:pPr algn="just" rtl="1">
              <a:spcBef>
                <a:spcPts val="1080"/>
              </a:spcBef>
            </a:pPr>
            <a:r>
              <a:rPr lang="fa-IR" b="0" dirty="0"/>
              <a:t>2) حق با مردی است که می گوید، راننده دیگر دو تا جای پارک را اشغال کرده است</a:t>
            </a:r>
            <a:r>
              <a:rPr lang="en-US" b="0" dirty="0"/>
              <a:t>.</a:t>
            </a:r>
          </a:p>
          <a:p>
            <a:pPr algn="just" rtl="1">
              <a:spcBef>
                <a:spcPts val="1080"/>
              </a:spcBef>
            </a:pPr>
            <a:r>
              <a:rPr lang="fa-IR" b="0" dirty="0"/>
              <a:t>3) راننده ماشین خاکستری به اشتباه مورد انتقاد قرار گرفته است</a:t>
            </a:r>
            <a:r>
              <a:rPr lang="en-US" b="0" dirty="0"/>
              <a:t>.</a:t>
            </a:r>
            <a:endParaRPr lang="fa-IR" b="0" dirty="0"/>
          </a:p>
          <a:p>
            <a:pPr algn="just" rtl="1">
              <a:spcBef>
                <a:spcPts val="1080"/>
              </a:spcBef>
            </a:pPr>
            <a:r>
              <a:rPr lang="fa-IR" b="0" dirty="0"/>
              <a:t>4) مرد پیراهن آبی سر مرد دیگر فریاد می زند، چون او هنگامی که ماشین قرمزش در پارکینگ بوده، با آن تصادف کرده است</a:t>
            </a:r>
            <a:r>
              <a:rPr lang="en-US" b="0" dirty="0"/>
              <a:t>.</a:t>
            </a:r>
          </a:p>
        </p:txBody>
      </p:sp>
      <p:sp>
        <p:nvSpPr>
          <p:cNvPr id="12"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(picture story painted by </a:t>
            </a:r>
            <a:r>
              <a:rPr lang="en-US" altLang="de-DE" sz="800" b="0" i="1" dirty="0" err="1">
                <a:latin typeface="Verdana" pitchFamily="34" charset="0"/>
              </a:rPr>
              <a:t>Janne</a:t>
            </a:r>
            <a:r>
              <a:rPr lang="en-US" altLang="de-DE" sz="800" b="0" i="1" dirty="0">
                <a:latin typeface="Verdana" pitchFamily="34" charset="0"/>
              </a:rPr>
              <a:t> </a:t>
            </a:r>
            <a:r>
              <a:rPr lang="en-US" altLang="de-DE" sz="800" b="0" i="1" dirty="0" err="1">
                <a:latin typeface="Verdana" pitchFamily="34" charset="0"/>
              </a:rPr>
              <a:t>Hottenrott</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867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4579" name="Text Box 3"/>
          <p:cNvSpPr txBox="1">
            <a:spLocks noChangeArrowheads="1"/>
          </p:cNvSpPr>
          <p:nvPr/>
        </p:nvSpPr>
        <p:spPr bwMode="auto">
          <a:xfrm>
            <a:off x="883285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4580" name="Text Box 4"/>
          <p:cNvSpPr txBox="1">
            <a:spLocks noChangeArrowheads="1"/>
          </p:cNvSpPr>
          <p:nvPr/>
        </p:nvSpPr>
        <p:spPr bwMode="auto">
          <a:xfrm>
            <a:off x="2819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24581" name="Rectangle 6"/>
          <p:cNvSpPr>
            <a:spLocks noChangeArrowheads="1"/>
          </p:cNvSpPr>
          <p:nvPr/>
        </p:nvSpPr>
        <p:spPr bwMode="auto">
          <a:xfrm>
            <a:off x="8224838" y="162969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4582"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40768"/>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40768"/>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0768"/>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6.17</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7" name="Text Box 3"/>
          <p:cNvSpPr txBox="1">
            <a:spLocks noChangeArrowheads="1"/>
          </p:cNvSpPr>
          <p:nvPr/>
        </p:nvSpPr>
        <p:spPr bwMode="auto">
          <a:xfrm>
            <a:off x="250825" y="4443114"/>
            <a:ext cx="8640763" cy="190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مردها در حال مشاجره سر جای پارک در سایه هستند</a:t>
            </a:r>
            <a:r>
              <a:rPr lang="en-US" b="0" dirty="0"/>
              <a:t>.</a:t>
            </a:r>
          </a:p>
          <a:p>
            <a:pPr algn="just" rtl="1">
              <a:spcBef>
                <a:spcPts val="1080"/>
              </a:spcBef>
            </a:pPr>
            <a:r>
              <a:rPr lang="fa-IR" b="0" dirty="0"/>
              <a:t>2) حق با مردی است که می گوید، راننده دیگر دو تا جای پارک را اشغال کرده است</a:t>
            </a:r>
            <a:r>
              <a:rPr lang="en-US" b="0" dirty="0"/>
              <a:t>.</a:t>
            </a:r>
          </a:p>
          <a:p>
            <a:pPr algn="just" rtl="1">
              <a:spcBef>
                <a:spcPts val="1080"/>
              </a:spcBef>
            </a:pPr>
            <a:r>
              <a:rPr lang="fa-IR" b="0" dirty="0"/>
              <a:t>3) راننده ماشین خاکستری به اشتباه مورد انتقاد قرار گرفته است</a:t>
            </a:r>
            <a:r>
              <a:rPr lang="en-US" b="0" dirty="0"/>
              <a:t>.</a:t>
            </a:r>
            <a:endParaRPr lang="fa-IR" b="0" dirty="0"/>
          </a:p>
          <a:p>
            <a:pPr algn="just" rtl="1">
              <a:spcBef>
                <a:spcPts val="1080"/>
              </a:spcBef>
            </a:pPr>
            <a:r>
              <a:rPr lang="fa-IR" b="0" dirty="0"/>
              <a:t>4) مرد پیراهن آبی سر مرد دیگر فریاد می زند، چون او هنگامی که ماشین قرمزش در پارکینگ بوده، با آن تصادف کرده است</a:t>
            </a:r>
            <a:r>
              <a:rPr lang="en-US" b="0" dirty="0"/>
              <a:t>.</a:t>
            </a:r>
          </a:p>
        </p:txBody>
      </p:sp>
      <p:sp>
        <p:nvSpPr>
          <p:cNvPr id="14"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a:t>
            </a:r>
            <a:r>
              <a:rPr lang="fa-IR" b="0" dirty="0" smtClean="0"/>
              <a:t> دوباره امتیاز </a:t>
            </a:r>
            <a:r>
              <a:rPr lang="fa-IR" b="0" dirty="0"/>
              <a:t>دهید</a:t>
            </a:r>
            <a:r>
              <a:rPr lang="en-US" b="0" dirty="0"/>
              <a:t>.</a:t>
            </a:r>
            <a:endParaRPr lang="en-US" altLang="de-DE" b="0" kern="0" dirty="0"/>
          </a:p>
        </p:txBody>
      </p:sp>
      <p:sp>
        <p:nvSpPr>
          <p:cNvPr id="16"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(picture story painted by </a:t>
            </a:r>
            <a:r>
              <a:rPr lang="en-US" altLang="de-DE" sz="800" b="0" i="1" dirty="0" err="1">
                <a:latin typeface="Verdana" pitchFamily="34" charset="0"/>
              </a:rPr>
              <a:t>Janne</a:t>
            </a:r>
            <a:r>
              <a:rPr lang="en-US" altLang="de-DE" sz="800" b="0" i="1" dirty="0">
                <a:latin typeface="Verdana" pitchFamily="34" charset="0"/>
              </a:rPr>
              <a:t> </a:t>
            </a:r>
            <a:r>
              <a:rPr lang="en-US" altLang="de-DE" sz="800" b="0" i="1" dirty="0" err="1">
                <a:latin typeface="Verdana" pitchFamily="34" charset="0"/>
              </a:rPr>
              <a:t>Hottenrott</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5867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15" name="Text Box 3"/>
          <p:cNvSpPr txBox="1">
            <a:spLocks noChangeArrowheads="1"/>
          </p:cNvSpPr>
          <p:nvPr/>
        </p:nvSpPr>
        <p:spPr bwMode="auto">
          <a:xfrm>
            <a:off x="883285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16" name="Text Box 4"/>
          <p:cNvSpPr txBox="1">
            <a:spLocks noChangeArrowheads="1"/>
          </p:cNvSpPr>
          <p:nvPr/>
        </p:nvSpPr>
        <p:spPr bwMode="auto">
          <a:xfrm>
            <a:off x="2819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7" name="Rectangle 6"/>
          <p:cNvSpPr>
            <a:spLocks noChangeArrowheads="1"/>
          </p:cNvSpPr>
          <p:nvPr/>
        </p:nvSpPr>
        <p:spPr bwMode="auto">
          <a:xfrm>
            <a:off x="8224838" y="162969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18"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40768"/>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40768"/>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0768"/>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6.18</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25" name="Text Box 3"/>
          <p:cNvSpPr txBox="1">
            <a:spLocks noChangeArrowheads="1"/>
          </p:cNvSpPr>
          <p:nvPr/>
        </p:nvSpPr>
        <p:spPr bwMode="auto">
          <a:xfrm>
            <a:off x="250825" y="4443114"/>
            <a:ext cx="8640763" cy="190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مردها در حال مشاجره سر جای پارک در سایه هستند</a:t>
            </a:r>
            <a:r>
              <a:rPr lang="en-US" b="0" dirty="0"/>
              <a:t>.</a:t>
            </a:r>
          </a:p>
          <a:p>
            <a:pPr algn="just" rtl="1">
              <a:spcBef>
                <a:spcPts val="1080"/>
              </a:spcBef>
            </a:pPr>
            <a:r>
              <a:rPr lang="fa-IR" b="0" dirty="0"/>
              <a:t>2) حق با مردی است که می گوید، راننده دیگر دو تا جای پارک را اشغال کرده است</a:t>
            </a:r>
            <a:r>
              <a:rPr lang="en-US" b="0" dirty="0"/>
              <a:t>.</a:t>
            </a:r>
          </a:p>
          <a:p>
            <a:pPr algn="just" rtl="1">
              <a:spcBef>
                <a:spcPts val="1080"/>
              </a:spcBef>
            </a:pPr>
            <a:r>
              <a:rPr lang="fa-IR" b="0" dirty="0"/>
              <a:t>3</a:t>
            </a:r>
            <a:r>
              <a:rPr lang="fa-IR" dirty="0"/>
              <a:t>) راننده ماشین خاکستری به اشتباه مورد انتقاد قرار گرفته است</a:t>
            </a:r>
            <a:r>
              <a:rPr lang="en-US" dirty="0"/>
              <a:t>.</a:t>
            </a:r>
            <a:endParaRPr lang="fa-IR" dirty="0"/>
          </a:p>
          <a:p>
            <a:pPr algn="just" rtl="1">
              <a:spcBef>
                <a:spcPts val="1080"/>
              </a:spcBef>
            </a:pPr>
            <a:r>
              <a:rPr lang="fa-IR" b="0" dirty="0"/>
              <a:t>4) مرد پیراهن آبی سر مرد دیگر فریاد می زند، چون او هنگامی که ماشین قرمزش در پارکینگ بوده، با آن تصادف کرده است</a:t>
            </a:r>
            <a:r>
              <a:rPr lang="en-US" b="0" dirty="0"/>
              <a:t>.</a:t>
            </a:r>
          </a:p>
        </p:txBody>
      </p:sp>
      <p:sp>
        <p:nvSpPr>
          <p:cNvPr id="2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a:t>
            </a:r>
            <a:r>
              <a:rPr lang="fa-IR" b="0" dirty="0" smtClean="0"/>
              <a:t> دوباره امتیاز </a:t>
            </a:r>
            <a:r>
              <a:rPr lang="fa-IR" b="0" dirty="0"/>
              <a:t>دهید</a:t>
            </a:r>
            <a:r>
              <a:rPr lang="en-US" b="0" dirty="0"/>
              <a:t>.</a:t>
            </a:r>
            <a:endParaRPr lang="en-US" altLang="de-DE" b="0" kern="0" dirty="0"/>
          </a:p>
        </p:txBody>
      </p:sp>
      <p:sp>
        <p:nvSpPr>
          <p:cNvPr id="22"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(picture story painted by </a:t>
            </a:r>
            <a:r>
              <a:rPr lang="en-US" altLang="de-DE" sz="800" b="0" i="1" dirty="0" err="1">
                <a:latin typeface="Verdana" pitchFamily="34" charset="0"/>
              </a:rPr>
              <a:t>Janne</a:t>
            </a:r>
            <a:r>
              <a:rPr lang="en-US" altLang="de-DE" sz="800" b="0" i="1" dirty="0">
                <a:latin typeface="Verdana" pitchFamily="34" charset="0"/>
              </a:rPr>
              <a:t> </a:t>
            </a:r>
            <a:r>
              <a:rPr lang="en-US" altLang="de-DE" sz="800" b="0" i="1" dirty="0" err="1">
                <a:latin typeface="Verdana" pitchFamily="34" charset="0"/>
              </a:rPr>
              <a:t>Hottenrott</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867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6627" name="Text Box 3"/>
          <p:cNvSpPr txBox="1">
            <a:spLocks noChangeArrowheads="1"/>
          </p:cNvSpPr>
          <p:nvPr/>
        </p:nvSpPr>
        <p:spPr bwMode="auto">
          <a:xfrm>
            <a:off x="883285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6628" name="Text Box 4"/>
          <p:cNvSpPr txBox="1">
            <a:spLocks noChangeArrowheads="1"/>
          </p:cNvSpPr>
          <p:nvPr/>
        </p:nvSpPr>
        <p:spPr bwMode="auto">
          <a:xfrm>
            <a:off x="2819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26629" name="Rectangle 5"/>
          <p:cNvSpPr>
            <a:spLocks noChangeArrowheads="1"/>
          </p:cNvSpPr>
          <p:nvPr/>
        </p:nvSpPr>
        <p:spPr bwMode="auto">
          <a:xfrm>
            <a:off x="8224838" y="2166938"/>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6630" name="Picture 6" descr="autos3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33600"/>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autos2e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133600"/>
            <a:ext cx="2819400"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descr="autos1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3600"/>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ctangle 9"/>
          <p:cNvSpPr>
            <a:spLocks noChangeArrowheads="1"/>
          </p:cNvSpPr>
          <p:nvPr/>
        </p:nvSpPr>
        <p:spPr bwMode="auto">
          <a:xfrm>
            <a:off x="250824" y="1218120"/>
            <a:ext cx="86423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sz="1600" b="0" dirty="0"/>
              <a:t>از آنجا که مرسدس بنز دو جای پارک اشغال کرده، </a:t>
            </a:r>
            <a:r>
              <a:rPr lang="fa-IR" sz="1600" b="0" dirty="0" smtClean="0"/>
              <a:t>احتمال گزینه</a:t>
            </a:r>
            <a:r>
              <a:rPr lang="en-US" sz="1600" b="0" dirty="0" smtClean="0"/>
              <a:t>2 </a:t>
            </a:r>
            <a:r>
              <a:rPr lang="fa-IR" sz="1600" b="0" dirty="0" smtClean="0"/>
              <a:t> در </a:t>
            </a:r>
            <a:r>
              <a:rPr lang="fa-IR" sz="1600" b="0" dirty="0"/>
              <a:t>ابتدا </a:t>
            </a:r>
            <a:r>
              <a:rPr lang="fa-IR" sz="1600" b="0" dirty="0" smtClean="0"/>
              <a:t>بالاتر به </a:t>
            </a:r>
            <a:r>
              <a:rPr lang="fa-IR" sz="1600" b="0" dirty="0"/>
              <a:t>نظر می رسد</a:t>
            </a:r>
            <a:r>
              <a:rPr lang="en-US" sz="1600" b="0" dirty="0"/>
              <a:t>.</a:t>
            </a:r>
            <a:r>
              <a:rPr lang="fa-IR" sz="1600" b="0" dirty="0"/>
              <a:t> اشاره مرد پیراهن آبی به ماشین قرمز </a:t>
            </a:r>
            <a:r>
              <a:rPr lang="fa-IR" sz="1600" b="0" dirty="0" smtClean="0"/>
              <a:t>نیز باعث افزایش احتمال گزینه</a:t>
            </a:r>
            <a:r>
              <a:rPr lang="en-US" sz="1600" b="0" dirty="0" smtClean="0"/>
              <a:t>4 </a:t>
            </a:r>
            <a:r>
              <a:rPr lang="fa-IR" sz="1600" b="0" dirty="0" smtClean="0"/>
              <a:t> می </a:t>
            </a:r>
            <a:r>
              <a:rPr lang="fa-IR" sz="1600" b="0" dirty="0"/>
              <a:t>شود</a:t>
            </a:r>
            <a:r>
              <a:rPr lang="en-US" sz="1600" b="0" dirty="0"/>
              <a:t>.</a:t>
            </a:r>
          </a:p>
        </p:txBody>
      </p:sp>
      <p:sp>
        <p:nvSpPr>
          <p:cNvPr id="26634" name="Rectangle 10"/>
          <p:cNvSpPr>
            <a:spLocks noChangeArrowheads="1"/>
          </p:cNvSpPr>
          <p:nvPr/>
        </p:nvSpPr>
        <p:spPr bwMode="auto">
          <a:xfrm>
            <a:off x="250824" y="5080000"/>
            <a:ext cx="86360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sz="1600" b="0" dirty="0"/>
              <a:t>تفسیر قابل مشاهده</a:t>
            </a:r>
            <a:r>
              <a:rPr lang="en-US" sz="1600" b="0" dirty="0"/>
              <a:t>: </a:t>
            </a:r>
            <a:r>
              <a:rPr lang="fa-IR" sz="1600" b="0" dirty="0"/>
              <a:t>مرد حق دارد که می گوید </a:t>
            </a:r>
            <a:r>
              <a:rPr lang="fa-IR" sz="1600" b="0" dirty="0" smtClean="0"/>
              <a:t>راننده دیگر </a:t>
            </a:r>
            <a:r>
              <a:rPr lang="fa-IR" sz="1600" b="0" dirty="0"/>
              <a:t>دو جای پارک را با ماشینش اشغال کرده است</a:t>
            </a:r>
            <a:r>
              <a:rPr lang="en-US" sz="1600" b="0" dirty="0"/>
              <a:t>.</a:t>
            </a:r>
            <a:r>
              <a:rPr lang="fa-IR" sz="1600" b="0" dirty="0"/>
              <a:t> اما: اوضاع متفاوت است</a:t>
            </a:r>
            <a:r>
              <a:rPr lang="en-US" sz="1600" b="0" dirty="0"/>
              <a:t>: </a:t>
            </a:r>
            <a:r>
              <a:rPr lang="fa-IR" sz="1600" b="0" dirty="0"/>
              <a:t>راننده مرسدس خاکستری قادر نیست درست پارک کند به این دلیل که ماشین های اطراف از جای پارک مناسب استفاده نکرده اند</a:t>
            </a:r>
            <a:r>
              <a:rPr lang="en-US" sz="1600" b="0" dirty="0"/>
              <a:t>. </a:t>
            </a:r>
          </a:p>
          <a:p>
            <a:pPr algn="just" rtl="1"/>
            <a:r>
              <a:rPr lang="fa-IR" sz="1600" b="0" dirty="0"/>
              <a:t>نتیجه گیری: موقعیت هایی در زندگی روزمره ما وجود دارد که باعث می شود در اولین نگاه قضاوت اشتباه کنیم</a:t>
            </a:r>
            <a:r>
              <a:rPr lang="en-US" sz="1600" b="0" dirty="0"/>
              <a:t>.</a:t>
            </a:r>
            <a:r>
              <a:rPr lang="fa-IR" sz="1600" b="0" dirty="0"/>
              <a:t> سعی کنیم برای </a:t>
            </a:r>
            <a:r>
              <a:rPr lang="fa-IR" sz="1600" b="0" dirty="0" smtClean="0"/>
              <a:t>دیدگاه </a:t>
            </a:r>
            <a:r>
              <a:rPr lang="fa-IR" sz="1600" b="0" dirty="0"/>
              <a:t>های مختلف و تصحیح قضاوت نادرست منتظر بمانیم</a:t>
            </a:r>
            <a:r>
              <a:rPr lang="en-US" sz="1600" b="0" dirty="0"/>
              <a:t>! </a:t>
            </a: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6.19</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5"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(picture story painted by </a:t>
            </a:r>
            <a:r>
              <a:rPr lang="en-US" altLang="de-DE" sz="800" b="0" i="1" dirty="0" err="1">
                <a:latin typeface="Verdana" pitchFamily="34" charset="0"/>
              </a:rPr>
              <a:t>Janne</a:t>
            </a:r>
            <a:r>
              <a:rPr lang="en-US" altLang="de-DE" sz="800" b="0" i="1" dirty="0">
                <a:latin typeface="Verdana" pitchFamily="34" charset="0"/>
              </a:rPr>
              <a:t> </a:t>
            </a:r>
            <a:r>
              <a:rPr lang="en-US" altLang="de-DE" sz="800" b="0" i="1" dirty="0" err="1">
                <a:latin typeface="Verdana" pitchFamily="34" charset="0"/>
              </a:rPr>
              <a:t>Hottenrott</a:t>
            </a:r>
            <a:r>
              <a:rPr lang="en-US" altLang="de-DE" sz="800" b="0" i="1" dirty="0">
                <a:latin typeface="Verdana" pitchFamily="34" charset="0"/>
              </a:rPr>
              <a:t>)</a:t>
            </a:r>
            <a:endParaRPr lang="en-US" altLang="de-DE" sz="800" b="0" i="1" dirty="0">
              <a:latin typeface="Verdana" pitchFamily="34" charset="0"/>
            </a:endParaRPr>
          </a:p>
        </p:txBody>
      </p:sp>
      <p:sp>
        <p:nvSpPr>
          <p:cNvPr id="17"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برای تصمیم گیری نهایی همه تصاویر باید مشاهده شوند</a:t>
            </a:r>
            <a:r>
              <a:rPr lang="en-US" sz="2000" b="0" dirty="0">
                <a:solidFill>
                  <a:schemeClr val="accent1"/>
                </a:solidFill>
              </a:rPr>
              <a:t>.</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11"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5" y="1340768"/>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12"/>
          <p:cNvSpPr txBox="1">
            <a:spLocks noChangeArrowheads="1"/>
          </p:cNvSpPr>
          <p:nvPr/>
        </p:nvSpPr>
        <p:spPr bwMode="auto">
          <a:xfrm>
            <a:off x="5414963"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7654" name="Text Box 17"/>
          <p:cNvSpPr txBox="1">
            <a:spLocks noChangeArrowheads="1"/>
          </p:cNvSpPr>
          <p:nvPr/>
        </p:nvSpPr>
        <p:spPr bwMode="auto">
          <a:xfrm>
            <a:off x="179388" y="4005064"/>
            <a:ext cx="8964612" cy="162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زن در قرعه کشی برنده شده و می خواهد پول خود را از طریق رادیو هدیه دهد</a:t>
            </a:r>
            <a:r>
              <a:rPr lang="en-US" b="0" dirty="0"/>
              <a:t>.</a:t>
            </a:r>
          </a:p>
          <a:p>
            <a:pPr algn="just" rtl="1">
              <a:spcBef>
                <a:spcPts val="1080"/>
              </a:spcBef>
            </a:pPr>
            <a:r>
              <a:rPr lang="fa-IR" b="0" dirty="0"/>
              <a:t>2) زن اعلام می کند که سگش گم شده است</a:t>
            </a:r>
            <a:r>
              <a:rPr lang="en-US" b="0" dirty="0"/>
              <a:t>.</a:t>
            </a:r>
          </a:p>
          <a:p>
            <a:pPr algn="just" rtl="1">
              <a:spcBef>
                <a:spcPts val="1080"/>
              </a:spcBef>
            </a:pPr>
            <a:r>
              <a:rPr lang="fa-IR" b="0" dirty="0"/>
              <a:t>3) زن می خواهد بدون اطلاع خانواده اش، کار خوانندگی را شروع کند</a:t>
            </a:r>
            <a:r>
              <a:rPr lang="en-US" b="0" dirty="0"/>
              <a:t>.</a:t>
            </a:r>
          </a:p>
          <a:p>
            <a:pPr algn="just" rtl="1">
              <a:spcBef>
                <a:spcPts val="1080"/>
              </a:spcBef>
            </a:pPr>
            <a:r>
              <a:rPr lang="fa-IR" b="0" dirty="0"/>
              <a:t>4) زن می خواهد مرد </a:t>
            </a:r>
            <a:r>
              <a:rPr lang="fa-IR" b="0" dirty="0" smtClean="0"/>
              <a:t>رویاهایش </a:t>
            </a:r>
            <a:r>
              <a:rPr lang="fa-IR" b="0" dirty="0"/>
              <a:t>را از طریق رادیو پیدا کند</a:t>
            </a:r>
            <a:r>
              <a:rPr lang="en-US" b="0" dirty="0"/>
              <a:t>.</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6.20</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0"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smtClean="0"/>
              <a:t>تکلیف ۲: لطفا </a:t>
            </a:r>
            <a:r>
              <a:rPr lang="fa-IR" b="0" dirty="0"/>
              <a:t>به احتمال ممکن امتیاز دهید</a:t>
            </a:r>
            <a:r>
              <a:rPr lang="en-US" b="0" dirty="0"/>
              <a:t>.</a:t>
            </a:r>
            <a:endParaRPr lang="en-US" altLang="de-DE" b="0" kern="0" dirty="0"/>
          </a:p>
        </p:txBody>
      </p:sp>
      <p:sp>
        <p:nvSpPr>
          <p:cNvPr id="9"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a:latin typeface="Verdana" pitchFamily="34" charset="0"/>
              </a:rPr>
              <a:t>picture story drawn by Lisa Schilling</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0975" y="1340768"/>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1"/>
          <p:cNvSpPr txBox="1">
            <a:spLocks noChangeArrowheads="1"/>
          </p:cNvSpPr>
          <p:nvPr/>
        </p:nvSpPr>
        <p:spPr bwMode="auto">
          <a:xfrm>
            <a:off x="6989763"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8676" name="Text Box 22"/>
          <p:cNvSpPr txBox="1">
            <a:spLocks noChangeArrowheads="1"/>
          </p:cNvSpPr>
          <p:nvPr/>
        </p:nvSpPr>
        <p:spPr bwMode="auto">
          <a:xfrm>
            <a:off x="4597400"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28677" name="Picture 24" descr="Frau in Ei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1340768"/>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6.21</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4"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a:t>
            </a:r>
            <a:r>
              <a:rPr lang="fa-IR" b="0" dirty="0" smtClean="0"/>
              <a:t>دوباره امتیاز </a:t>
            </a:r>
            <a:r>
              <a:rPr lang="fa-IR" b="0" dirty="0"/>
              <a:t>دهید</a:t>
            </a:r>
            <a:r>
              <a:rPr lang="en-US" b="0" dirty="0"/>
              <a:t>.</a:t>
            </a:r>
            <a:endParaRPr lang="en-US" altLang="de-DE" b="0" kern="0" dirty="0"/>
          </a:p>
        </p:txBody>
      </p:sp>
      <p:sp>
        <p:nvSpPr>
          <p:cNvPr id="15" name="Text Box 17"/>
          <p:cNvSpPr txBox="1">
            <a:spLocks noChangeArrowheads="1"/>
          </p:cNvSpPr>
          <p:nvPr/>
        </p:nvSpPr>
        <p:spPr bwMode="auto">
          <a:xfrm>
            <a:off x="179388" y="4005064"/>
            <a:ext cx="8964612" cy="162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زن در قرعه کشی برنده شده و می خواهد پول خود را از طریق رادیو هدیه دهد</a:t>
            </a:r>
            <a:r>
              <a:rPr lang="en-US" b="0" dirty="0"/>
              <a:t>.</a:t>
            </a:r>
          </a:p>
          <a:p>
            <a:pPr algn="just" rtl="1">
              <a:spcBef>
                <a:spcPts val="1080"/>
              </a:spcBef>
            </a:pPr>
            <a:r>
              <a:rPr lang="fa-IR" b="0" dirty="0"/>
              <a:t>2) زن اعلام می کند که سگش گم شده است</a:t>
            </a:r>
            <a:r>
              <a:rPr lang="en-US" b="0" dirty="0"/>
              <a:t>.</a:t>
            </a:r>
          </a:p>
          <a:p>
            <a:pPr algn="just" rtl="1">
              <a:spcBef>
                <a:spcPts val="1080"/>
              </a:spcBef>
            </a:pPr>
            <a:r>
              <a:rPr lang="fa-IR" b="0" dirty="0"/>
              <a:t>3) زن می خواهد بدون اطلاع خانواده اش، کار خوانندگی را شروع کند</a:t>
            </a:r>
            <a:r>
              <a:rPr lang="en-US" b="0" dirty="0"/>
              <a:t>.</a:t>
            </a:r>
          </a:p>
          <a:p>
            <a:pPr algn="just" rtl="1">
              <a:spcBef>
                <a:spcPts val="1080"/>
              </a:spcBef>
            </a:pPr>
            <a:r>
              <a:rPr lang="fa-IR" b="0" dirty="0"/>
              <a:t>4) زن می خواهد مرد رویاهایش را از طریق رادیو پیدا کند</a:t>
            </a:r>
            <a:r>
              <a:rPr lang="en-US" b="0" dirty="0"/>
              <a:t>.</a:t>
            </a:r>
          </a:p>
        </p:txBody>
      </p:sp>
      <p:sp>
        <p:nvSpPr>
          <p:cNvPr id="11"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a:latin typeface="Verdana" pitchFamily="34" charset="0"/>
              </a:rPr>
              <a:t>picture story drawn by Lisa Schilling</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29699" name="Rectangle 1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6.22</a:t>
            </a:r>
          </a:p>
        </p:txBody>
      </p:sp>
      <p:pic>
        <p:nvPicPr>
          <p:cNvPr id="29700" name="Picture 19"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343273"/>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20"/>
          <p:cNvSpPr txBox="1">
            <a:spLocks noChangeArrowheads="1"/>
          </p:cNvSpPr>
          <p:nvPr/>
        </p:nvSpPr>
        <p:spPr bwMode="auto">
          <a:xfrm>
            <a:off x="8510588" y="34736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9702" name="Text Box 21"/>
          <p:cNvSpPr txBox="1">
            <a:spLocks noChangeArrowheads="1"/>
          </p:cNvSpPr>
          <p:nvPr/>
        </p:nvSpPr>
        <p:spPr bwMode="auto">
          <a:xfrm>
            <a:off x="6118225" y="3494336"/>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29703" name="Picture 22"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43273"/>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3"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343273"/>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 Box 24"/>
          <p:cNvSpPr txBox="1">
            <a:spLocks noChangeArrowheads="1"/>
          </p:cNvSpPr>
          <p:nvPr/>
        </p:nvSpPr>
        <p:spPr bwMode="auto">
          <a:xfrm>
            <a:off x="2903538" y="34863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6.22</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9"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دوباره امتیاز دهید</a:t>
            </a:r>
            <a:r>
              <a:rPr lang="en-US" b="0" dirty="0"/>
              <a:t>.</a:t>
            </a:r>
            <a:endParaRPr lang="en-US" altLang="de-DE" b="0" kern="0" dirty="0"/>
          </a:p>
        </p:txBody>
      </p:sp>
      <p:sp>
        <p:nvSpPr>
          <p:cNvPr id="20" name="Text Box 17"/>
          <p:cNvSpPr txBox="1">
            <a:spLocks noChangeArrowheads="1"/>
          </p:cNvSpPr>
          <p:nvPr/>
        </p:nvSpPr>
        <p:spPr bwMode="auto">
          <a:xfrm>
            <a:off x="179388" y="4005064"/>
            <a:ext cx="8964612" cy="162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زن در قرعه کشی برنده شده و می خواهد پول خود را از طریق رادیو هدیه دهد</a:t>
            </a:r>
            <a:r>
              <a:rPr lang="en-US" b="0" dirty="0"/>
              <a:t>.</a:t>
            </a:r>
          </a:p>
          <a:p>
            <a:pPr algn="just" rtl="1">
              <a:spcBef>
                <a:spcPts val="1080"/>
              </a:spcBef>
            </a:pPr>
            <a:r>
              <a:rPr lang="fa-IR" b="0" dirty="0"/>
              <a:t>2) زن اعلام می کند که سگش گم شده است</a:t>
            </a:r>
            <a:r>
              <a:rPr lang="en-US" b="0" dirty="0"/>
              <a:t>.</a:t>
            </a:r>
          </a:p>
          <a:p>
            <a:pPr algn="just" rtl="1">
              <a:spcBef>
                <a:spcPts val="1080"/>
              </a:spcBef>
            </a:pPr>
            <a:r>
              <a:rPr lang="fa-IR" b="0" dirty="0"/>
              <a:t>3) زن می خواهد بدون اطلاع خانواده اش، کار خوانندگی را شروع کند</a:t>
            </a:r>
            <a:r>
              <a:rPr lang="en-US" b="0" dirty="0"/>
              <a:t>.</a:t>
            </a:r>
          </a:p>
          <a:p>
            <a:pPr algn="just" rtl="1">
              <a:spcBef>
                <a:spcPts val="1080"/>
              </a:spcBef>
            </a:pPr>
            <a:r>
              <a:rPr lang="fa-IR" b="0" dirty="0"/>
              <a:t>4) زن می خواهد مرد رویاهایش را از طریق رادیو پیدا کند</a:t>
            </a:r>
            <a:r>
              <a:rPr lang="en-US" b="0" dirty="0"/>
              <a:t>.</a:t>
            </a:r>
          </a:p>
        </p:txBody>
      </p:sp>
      <p:sp>
        <p:nvSpPr>
          <p:cNvPr id="15"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a:latin typeface="Verdana" pitchFamily="34" charset="0"/>
              </a:rPr>
              <a:t>picture story drawn by Lisa Schilling</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9"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343273"/>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20"/>
          <p:cNvSpPr txBox="1">
            <a:spLocks noChangeArrowheads="1"/>
          </p:cNvSpPr>
          <p:nvPr/>
        </p:nvSpPr>
        <p:spPr bwMode="auto">
          <a:xfrm>
            <a:off x="8510588" y="34736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15" name="Text Box 21"/>
          <p:cNvSpPr txBox="1">
            <a:spLocks noChangeArrowheads="1"/>
          </p:cNvSpPr>
          <p:nvPr/>
        </p:nvSpPr>
        <p:spPr bwMode="auto">
          <a:xfrm>
            <a:off x="6118225" y="3494336"/>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16" name="Picture 22"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43273"/>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343273"/>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24"/>
          <p:cNvSpPr txBox="1">
            <a:spLocks noChangeArrowheads="1"/>
          </p:cNvSpPr>
          <p:nvPr/>
        </p:nvSpPr>
        <p:spPr bwMode="auto">
          <a:xfrm>
            <a:off x="2903538" y="34863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6.23</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2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t>لطفا به احتمال ممکن دوباره امتیاز دهید</a:t>
            </a:r>
            <a:r>
              <a:rPr lang="en-US" b="0" dirty="0"/>
              <a:t>.</a:t>
            </a:r>
            <a:endParaRPr lang="en-US" altLang="de-DE" b="0" kern="0" dirty="0"/>
          </a:p>
        </p:txBody>
      </p:sp>
      <p:sp>
        <p:nvSpPr>
          <p:cNvPr id="22" name="Text Box 17"/>
          <p:cNvSpPr txBox="1">
            <a:spLocks noChangeArrowheads="1"/>
          </p:cNvSpPr>
          <p:nvPr/>
        </p:nvSpPr>
        <p:spPr bwMode="auto">
          <a:xfrm>
            <a:off x="179388" y="4005064"/>
            <a:ext cx="8964612" cy="162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spcBef>
                <a:spcPts val="1080"/>
              </a:spcBef>
            </a:pPr>
            <a:r>
              <a:rPr lang="fa-IR" b="0" dirty="0"/>
              <a:t>1) زن در قرعه کشی برنده شده و می خواهد پول خود را از طریق رادیو هدیه دهد</a:t>
            </a:r>
            <a:r>
              <a:rPr lang="en-US" b="0" dirty="0"/>
              <a:t>.</a:t>
            </a:r>
          </a:p>
          <a:p>
            <a:pPr algn="just" rtl="1">
              <a:spcBef>
                <a:spcPts val="1080"/>
              </a:spcBef>
            </a:pPr>
            <a:r>
              <a:rPr lang="fa-IR" b="0" dirty="0"/>
              <a:t>2</a:t>
            </a:r>
            <a:r>
              <a:rPr lang="fa-IR" dirty="0"/>
              <a:t>) زن اعلام می کند که سگش گم شده است</a:t>
            </a:r>
            <a:r>
              <a:rPr lang="en-US" dirty="0"/>
              <a:t>.</a:t>
            </a:r>
          </a:p>
          <a:p>
            <a:pPr algn="just" rtl="1">
              <a:spcBef>
                <a:spcPts val="1080"/>
              </a:spcBef>
            </a:pPr>
            <a:r>
              <a:rPr lang="fa-IR" b="0" dirty="0"/>
              <a:t>3) زن می خواهد بدون اطلاع خانواده اش، کار خوانندگی را شروع کند</a:t>
            </a:r>
            <a:r>
              <a:rPr lang="en-US" b="0" dirty="0"/>
              <a:t>.</a:t>
            </a:r>
          </a:p>
          <a:p>
            <a:pPr algn="just" rtl="1">
              <a:spcBef>
                <a:spcPts val="1080"/>
              </a:spcBef>
            </a:pPr>
            <a:r>
              <a:rPr lang="fa-IR" b="0" dirty="0"/>
              <a:t>4) زن می خواهد مرد رویاهایش را از طریق رادیو پیدا کند</a:t>
            </a:r>
            <a:r>
              <a:rPr lang="en-US" b="0" dirty="0"/>
              <a:t>.</a:t>
            </a:r>
          </a:p>
        </p:txBody>
      </p:sp>
      <p:sp>
        <p:nvSpPr>
          <p:cNvPr id="19"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a:latin typeface="Verdana" pitchFamily="34" charset="0"/>
              </a:rPr>
              <a:t>picture story drawn by Lisa Schilling</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1"/>
          <p:cNvSpPr txBox="1">
            <a:spLocks noChangeArrowheads="1"/>
          </p:cNvSpPr>
          <p:nvPr/>
        </p:nvSpPr>
        <p:spPr bwMode="auto">
          <a:xfrm>
            <a:off x="250825" y="4221163"/>
            <a:ext cx="86423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sz="1600" b="0" dirty="0"/>
              <a:t>تفسیر قابل مشاهده: زن می خواهد بدون اطلاع خانواده اش، کار خوانندگی را شروع کند</a:t>
            </a:r>
            <a:r>
              <a:rPr lang="en-US" sz="1600" b="0" dirty="0"/>
              <a:t>. </a:t>
            </a:r>
          </a:p>
          <a:p>
            <a:pPr algn="just" rtl="1"/>
            <a:r>
              <a:rPr lang="fa-IR" sz="1600" b="0" dirty="0"/>
              <a:t>اما: اوضاع متفاوت است</a:t>
            </a:r>
            <a:r>
              <a:rPr lang="en-US" sz="1600" b="0" dirty="0"/>
              <a:t>: </a:t>
            </a:r>
            <a:r>
              <a:rPr lang="fa-IR" sz="1600" b="0" dirty="0"/>
              <a:t>سگ خانواده فرار کرده و مادر می خواهد از طریق رادیو آن را اعلام کند</a:t>
            </a:r>
            <a:r>
              <a:rPr lang="en-US" sz="1600" b="0" dirty="0"/>
              <a:t>. </a:t>
            </a:r>
          </a:p>
          <a:p>
            <a:pPr algn="just" rtl="1"/>
            <a:r>
              <a:rPr lang="fa-IR" sz="1600" b="0" dirty="0"/>
              <a:t>نتیجه گیری: موقعیت هایی در زندگی روزمره ما وجود دارد که باعث می شود در اولین نگاه قضاوت اشتباه کنیم</a:t>
            </a:r>
            <a:r>
              <a:rPr lang="en-US" sz="1600" b="0" dirty="0"/>
              <a:t>.</a:t>
            </a:r>
            <a:r>
              <a:rPr lang="fa-IR" sz="1600" b="0" dirty="0"/>
              <a:t> سعی کنیم برای </a:t>
            </a:r>
            <a:r>
              <a:rPr lang="fa-IR" sz="1600" b="0" dirty="0" smtClean="0"/>
              <a:t>دیدگاه </a:t>
            </a:r>
            <a:r>
              <a:rPr lang="fa-IR" sz="1600" b="0" dirty="0"/>
              <a:t>های مختلف و تصحیح قضاوت نادرست منتظر بمانیم</a:t>
            </a:r>
            <a:r>
              <a:rPr lang="en-US" sz="1600" b="0" dirty="0"/>
              <a:t>! </a:t>
            </a:r>
          </a:p>
        </p:txBody>
      </p:sp>
      <p:sp>
        <p:nvSpPr>
          <p:cNvPr id="31751" name="Text Box 16"/>
          <p:cNvSpPr txBox="1">
            <a:spLocks noChangeArrowheads="1"/>
          </p:cNvSpPr>
          <p:nvPr/>
        </p:nvSpPr>
        <p:spPr bwMode="auto">
          <a:xfrm>
            <a:off x="250825" y="976313"/>
            <a:ext cx="86423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sz="1600" b="0" dirty="0"/>
              <a:t>از آنجایی که زن در ایستگاه رادیویی نشان داده شده، در ابتدا </a:t>
            </a:r>
            <a:r>
              <a:rPr lang="fa-IR" sz="1600" b="0" dirty="0" smtClean="0"/>
              <a:t>گزینه های </a:t>
            </a:r>
            <a:r>
              <a:rPr lang="en-US" sz="1600" b="0" dirty="0"/>
              <a:t>3 </a:t>
            </a:r>
            <a:r>
              <a:rPr lang="fa-IR" sz="1600" b="0" dirty="0"/>
              <a:t>و 4 به نظر می رسند احتمال بیشتری داشته باشند</a:t>
            </a:r>
            <a:r>
              <a:rPr lang="en-US" sz="1600" b="0" dirty="0"/>
              <a:t>.</a:t>
            </a:r>
          </a:p>
        </p:txBody>
      </p:sp>
      <p:pic>
        <p:nvPicPr>
          <p:cNvPr id="31752" name="Picture 14"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631950"/>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Text Box 15"/>
          <p:cNvSpPr txBox="1">
            <a:spLocks noChangeArrowheads="1"/>
          </p:cNvSpPr>
          <p:nvPr/>
        </p:nvSpPr>
        <p:spPr bwMode="auto">
          <a:xfrm>
            <a:off x="8510588" y="3762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31754" name="Text Box 16"/>
          <p:cNvSpPr txBox="1">
            <a:spLocks noChangeArrowheads="1"/>
          </p:cNvSpPr>
          <p:nvPr/>
        </p:nvSpPr>
        <p:spPr bwMode="auto">
          <a:xfrm>
            <a:off x="6118225"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31755" name="Picture 17"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31950"/>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18"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631950"/>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7" name="Text Box 19"/>
          <p:cNvSpPr txBox="1">
            <a:spLocks noChangeArrowheads="1"/>
          </p:cNvSpPr>
          <p:nvPr/>
        </p:nvSpPr>
        <p:spPr bwMode="auto">
          <a:xfrm>
            <a:off x="2903538" y="3775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6.24</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4"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a:latin typeface="Verdana" pitchFamily="34" charset="0"/>
              </a:rPr>
              <a:t>picture story drawn by Lisa Schilling</a:t>
            </a:r>
            <a:r>
              <a:rPr lang="en-US" altLang="de-DE" sz="800" b="0" i="1" dirty="0" smtClean="0">
                <a:latin typeface="Verdana" pitchFamily="34" charset="0"/>
              </a:rPr>
              <a:t>)</a:t>
            </a:r>
            <a:endParaRPr lang="en-US" altLang="de-DE" sz="800" b="0" i="1" dirty="0">
              <a:latin typeface="Verdana" pitchFamily="34" charset="0"/>
            </a:endParaRPr>
          </a:p>
        </p:txBody>
      </p:sp>
      <p:sp>
        <p:nvSpPr>
          <p:cNvPr id="17"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برای تصمیم گیری نهایی همه تصاویر باید مشاهده شوند</a:t>
            </a:r>
            <a:r>
              <a:rPr lang="en-US" sz="2000" b="0" dirty="0">
                <a:solidFill>
                  <a:schemeClr val="accent1"/>
                </a:solidFill>
              </a:rPr>
              <a:t>.</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4294967295"/>
          </p:nvPr>
        </p:nvSpPr>
        <p:spPr>
          <a:xfrm>
            <a:off x="251520" y="1340768"/>
            <a:ext cx="5081785" cy="4240213"/>
          </a:xfrm>
        </p:spPr>
        <p:txBody>
          <a:bodyPr/>
          <a:lstStyle/>
          <a:p>
            <a:pPr algn="just" rtl="1"/>
            <a:r>
              <a:rPr lang="fa-IR" b="1" dirty="0"/>
              <a:t>مثال:</a:t>
            </a:r>
            <a:r>
              <a:rPr lang="fa-IR" dirty="0"/>
              <a:t> جان فکر می کند که توسط دانشمندان مورد آزار و اذیت و </a:t>
            </a:r>
            <a:endParaRPr lang="fa-IR" dirty="0" smtClean="0"/>
          </a:p>
          <a:p>
            <a:pPr algn="just" rtl="1"/>
            <a:r>
              <a:rPr lang="fa-IR" dirty="0" smtClean="0"/>
              <a:t>تهدید </a:t>
            </a:r>
            <a:r>
              <a:rPr lang="fa-IR" dirty="0"/>
              <a:t>قرار گرفته است. بنابراین، به سختی از خانه بیرون می </a:t>
            </a:r>
            <a:r>
              <a:rPr lang="fa-IR" dirty="0" smtClean="0"/>
              <a:t>رود.</a:t>
            </a:r>
          </a:p>
          <a:p>
            <a:pPr algn="just" rtl="1"/>
            <a:r>
              <a:rPr lang="fa-IR" dirty="0" smtClean="0"/>
              <a:t>او </a:t>
            </a:r>
            <a:r>
              <a:rPr lang="fa-IR" dirty="0"/>
              <a:t>به عنوان شواهد آشکار به موارد زیر اشاره می </a:t>
            </a:r>
            <a:r>
              <a:rPr lang="fa-IR" dirty="0" smtClean="0"/>
              <a:t>کند:</a:t>
            </a:r>
            <a:endParaRPr lang="en-US" dirty="0"/>
          </a:p>
          <a:p>
            <a:pPr algn="just" rtl="1"/>
            <a:endParaRPr lang="fa-IR" dirty="0" smtClean="0"/>
          </a:p>
          <a:p>
            <a:pPr algn="just" rtl="1"/>
            <a:r>
              <a:rPr lang="fa-IR" dirty="0" smtClean="0"/>
              <a:t>صداهای </a:t>
            </a:r>
            <a:r>
              <a:rPr lang="fa-IR" dirty="0"/>
              <a:t>تهدید آمیز، اتومبیل های مختلف مشکوک در مقابل </a:t>
            </a:r>
            <a:endParaRPr lang="fa-IR" dirty="0" smtClean="0"/>
          </a:p>
          <a:p>
            <a:pPr algn="just" rtl="1"/>
            <a:r>
              <a:rPr lang="fa-IR" dirty="0" smtClean="0"/>
              <a:t>آپارتمانش</a:t>
            </a:r>
            <a:r>
              <a:rPr lang="fa-IR" dirty="0"/>
              <a:t>، صلیبی بر روی یک ساختمان در نزدیکی آپارتمانش </a:t>
            </a:r>
            <a:r>
              <a:rPr lang="fa-IR" dirty="0" smtClean="0"/>
              <a:t>که</a:t>
            </a:r>
          </a:p>
          <a:p>
            <a:pPr algn="just" rtl="1"/>
            <a:r>
              <a:rPr lang="fa-IR" dirty="0" smtClean="0"/>
              <a:t>تقریبا </a:t>
            </a:r>
            <a:r>
              <a:rPr lang="fa-IR" dirty="0"/>
              <a:t>مانند نماد ساینتولوژی </a:t>
            </a:r>
            <a:r>
              <a:rPr lang="fa-IR" dirty="0" smtClean="0"/>
              <a:t>است.</a:t>
            </a:r>
            <a:endParaRPr lang="en-US" dirty="0"/>
          </a:p>
          <a:p>
            <a:pPr algn="just" rtl="1"/>
            <a:endParaRPr lang="fa-IR" dirty="0" smtClean="0"/>
          </a:p>
          <a:p>
            <a:pPr algn="just" rtl="1"/>
            <a:r>
              <a:rPr lang="fa-IR" dirty="0" smtClean="0"/>
              <a:t>چه </a:t>
            </a:r>
            <a:r>
              <a:rPr lang="fa-IR" dirty="0"/>
              <a:t>چیزی می تواند </a:t>
            </a:r>
            <a:r>
              <a:rPr lang="fa-IR" dirty="0" smtClean="0"/>
              <a:t>باور او را </a:t>
            </a:r>
            <a:r>
              <a:rPr lang="fa-IR" dirty="0"/>
              <a:t>به چالش بکشد</a:t>
            </a:r>
            <a:r>
              <a:rPr lang="en-US" dirty="0" smtClean="0"/>
              <a:t>/</a:t>
            </a:r>
            <a:r>
              <a:rPr lang="fa-IR" dirty="0" smtClean="0"/>
              <a:t>آیا </a:t>
            </a:r>
            <a:r>
              <a:rPr lang="fa-IR" dirty="0"/>
              <a:t>جایی برای </a:t>
            </a:r>
            <a:endParaRPr lang="fa-IR" dirty="0" smtClean="0"/>
          </a:p>
          <a:p>
            <a:pPr algn="just" rtl="1"/>
            <a:r>
              <a:rPr lang="fa-IR" dirty="0" smtClean="0"/>
              <a:t>شک </a:t>
            </a:r>
            <a:r>
              <a:rPr lang="fa-IR" dirty="0"/>
              <a:t>وجود دارد؟</a:t>
            </a:r>
            <a:endParaRPr lang="en-US" dirty="0"/>
          </a:p>
          <a:p>
            <a:pPr algn="just" rtl="1"/>
            <a:r>
              <a:rPr lang="fa-IR" dirty="0" smtClean="0"/>
              <a:t>؟؟؟</a:t>
            </a:r>
            <a:endParaRPr lang="en-US" dirty="0"/>
          </a:p>
        </p:txBody>
      </p:sp>
      <p:pic>
        <p:nvPicPr>
          <p:cNvPr id="327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6.25</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1"/>
          <p:cNvSpPr>
            <a:spLocks noGrp="1" noChangeArrowheads="1"/>
          </p:cNvSpPr>
          <p:nvPr>
            <p:ph type="body" idx="4294967295"/>
          </p:nvPr>
        </p:nvSpPr>
        <p:spPr>
          <a:xfrm>
            <a:off x="251520" y="1340768"/>
            <a:ext cx="5081785" cy="1008112"/>
          </a:xfrm>
          <a:noFill/>
        </p:spPr>
        <p:txBody>
          <a:bodyPr/>
          <a:lstStyle/>
          <a:p>
            <a:pPr algn="r" rtl="1"/>
            <a:r>
              <a:rPr lang="fa-IR" b="1" dirty="0" smtClean="0"/>
              <a:t>مثال: </a:t>
            </a:r>
            <a:r>
              <a:rPr lang="fa-IR" dirty="0" smtClean="0"/>
              <a:t>آزار </a:t>
            </a:r>
            <a:r>
              <a:rPr lang="fa-IR" dirty="0"/>
              <a:t>و اذیت توسط دانشمندان</a:t>
            </a:r>
            <a:endParaRPr lang="en-US" dirty="0"/>
          </a:p>
          <a:p>
            <a:pPr algn="r" rtl="1"/>
            <a:r>
              <a:rPr lang="fa-IR" b="1" dirty="0"/>
              <a:t>چه چیزی می تواند </a:t>
            </a:r>
            <a:r>
              <a:rPr lang="fa-IR" b="1" dirty="0" smtClean="0"/>
              <a:t>باور او را </a:t>
            </a:r>
            <a:r>
              <a:rPr lang="fa-IR" b="1" dirty="0"/>
              <a:t>به چالش بکشد؟</a:t>
            </a:r>
            <a:endParaRPr lang="en-US" b="1" dirty="0"/>
          </a:p>
          <a:p>
            <a:pPr algn="r" rtl="1"/>
            <a:r>
              <a:rPr lang="fa-IR" b="1" dirty="0"/>
              <a:t>آیا جایی برای شک وجود دارد؟</a:t>
            </a:r>
            <a:endParaRPr lang="en-US" b="1" dirty="0"/>
          </a:p>
          <a:p>
            <a:pPr marL="180000" indent="0" eaLnBrk="1" hangingPunct="1">
              <a:spcBef>
                <a:spcPts val="1200"/>
              </a:spcBef>
            </a:pPr>
            <a:endParaRPr lang="en-US" altLang="de-DE" b="1" dirty="0" smtClean="0">
              <a:solidFill>
                <a:schemeClr val="bg1"/>
              </a:solidFill>
            </a:endParaRPr>
          </a:p>
        </p:txBody>
      </p:sp>
      <p:sp>
        <p:nvSpPr>
          <p:cNvPr id="33795" name="Rectangle 12"/>
          <p:cNvSpPr>
            <a:spLocks noChangeArrowheads="1"/>
          </p:cNvSpPr>
          <p:nvPr/>
        </p:nvSpPr>
        <p:spPr bwMode="auto">
          <a:xfrm>
            <a:off x="252140" y="2510756"/>
            <a:ext cx="508116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0850" indent="-273050" algn="just" rtl="1" eaLnBrk="1" hangingPunct="1">
              <a:lnSpc>
                <a:spcPct val="90000"/>
              </a:lnSpc>
              <a:spcBef>
                <a:spcPts val="1200"/>
              </a:spcBef>
              <a:buClr>
                <a:srgbClr val="8CADAE"/>
              </a:buClr>
              <a:buSzPct val="85000"/>
              <a:buFontTx/>
              <a:buChar char="o"/>
            </a:pPr>
            <a:r>
              <a:rPr lang="fa-IR" b="0" dirty="0"/>
              <a:t>آیا اتومبیل های پارک شده و یا صلیب نشان دهنده شواهد قطعی هستند؟ اتفاقی نیستند</a:t>
            </a:r>
            <a:r>
              <a:rPr lang="fa-IR" b="0" dirty="0" smtClean="0"/>
              <a:t>؟</a:t>
            </a:r>
          </a:p>
          <a:p>
            <a:pPr marL="450850" indent="-273050" algn="just" rtl="1" eaLnBrk="1" hangingPunct="1">
              <a:lnSpc>
                <a:spcPct val="90000"/>
              </a:lnSpc>
              <a:spcBef>
                <a:spcPts val="1200"/>
              </a:spcBef>
              <a:buClr>
                <a:srgbClr val="8CADAE"/>
              </a:buClr>
              <a:buSzPct val="85000"/>
              <a:buFontTx/>
              <a:buChar char="o"/>
            </a:pPr>
            <a:r>
              <a:rPr lang="fa-IR" b="0" dirty="0"/>
              <a:t>چرا کلیسای ساینتولوژی وقت زیادی صرف می کند و تلاش بسیاری برای آزار و اذیت جان می کند</a:t>
            </a:r>
            <a:r>
              <a:rPr lang="fa-IR" b="0" dirty="0" smtClean="0"/>
              <a:t>؟</a:t>
            </a:r>
          </a:p>
          <a:p>
            <a:pPr marL="450850" indent="-273050" algn="just" rtl="1" eaLnBrk="1" hangingPunct="1">
              <a:lnSpc>
                <a:spcPct val="90000"/>
              </a:lnSpc>
              <a:spcBef>
                <a:spcPts val="1200"/>
              </a:spcBef>
              <a:buClr>
                <a:srgbClr val="8CADAE"/>
              </a:buClr>
              <a:buSzPct val="85000"/>
              <a:buFontTx/>
              <a:buChar char="o"/>
            </a:pPr>
            <a:r>
              <a:rPr lang="fa-IR" b="0" dirty="0" smtClean="0"/>
              <a:t>...</a:t>
            </a:r>
          </a:p>
          <a:p>
            <a:pPr marL="177800" indent="0" algn="just" rtl="1" eaLnBrk="1" hangingPunct="1">
              <a:lnSpc>
                <a:spcPct val="90000"/>
              </a:lnSpc>
              <a:spcBef>
                <a:spcPts val="1200"/>
              </a:spcBef>
              <a:buClr>
                <a:srgbClr val="8CADAE"/>
              </a:buClr>
              <a:buSzPct val="85000"/>
            </a:pPr>
            <a:endParaRPr lang="fa-IR" altLang="de-DE" b="0" dirty="0">
              <a:latin typeface="Verdana" pitchFamily="34" charset="0"/>
            </a:endParaRPr>
          </a:p>
          <a:p>
            <a:pPr marL="177800" indent="0" algn="just" rtl="1" eaLnBrk="1" hangingPunct="1">
              <a:lnSpc>
                <a:spcPct val="90000"/>
              </a:lnSpc>
              <a:spcBef>
                <a:spcPts val="1200"/>
              </a:spcBef>
              <a:buClr>
                <a:srgbClr val="8CADAE"/>
              </a:buClr>
              <a:buSzPct val="85000"/>
            </a:pPr>
            <a:endParaRPr lang="fa-IR" altLang="de-DE" b="0" dirty="0" smtClean="0">
              <a:latin typeface="Verdana" pitchFamily="34" charset="0"/>
            </a:endParaRPr>
          </a:p>
          <a:p>
            <a:pPr algn="just" rtl="1"/>
            <a:r>
              <a:rPr lang="fa-IR" b="0" dirty="0"/>
              <a:t>جان چگونه می تواند </a:t>
            </a:r>
            <a:r>
              <a:rPr lang="fa-IR" b="0" dirty="0" smtClean="0"/>
              <a:t>باور راسخ </a:t>
            </a:r>
            <a:r>
              <a:rPr lang="fa-IR" b="0" dirty="0"/>
              <a:t>خود را مورد بررسی قرار دهد؟</a:t>
            </a:r>
            <a:endParaRPr lang="en-US" b="0" dirty="0"/>
          </a:p>
          <a:p>
            <a:pPr algn="ctr"/>
            <a:r>
              <a:rPr lang="fa-IR" b="0" dirty="0"/>
              <a:t>؟؟؟</a:t>
            </a:r>
            <a:endParaRPr lang="en-US" altLang="de-DE" sz="2000" b="0" dirty="0">
              <a:latin typeface="Verdana" pitchFamily="34" charset="0"/>
            </a:endParaRPr>
          </a:p>
        </p:txBody>
      </p:sp>
      <p:sp>
        <p:nvSpPr>
          <p:cNvPr id="33796" name="Rectangle 13"/>
          <p:cNvSpPr>
            <a:spLocks noChangeArrowheads="1"/>
          </p:cNvSpPr>
          <p:nvPr/>
        </p:nvSpPr>
        <p:spPr bwMode="auto">
          <a:xfrm>
            <a:off x="0" y="1916113"/>
            <a:ext cx="612140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endParaRPr lang="de-DE" altLang="de-DE" b="0">
              <a:latin typeface="Verdana" pitchFamily="34"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6.26</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3"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0"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8"/>
          <p:cNvSpPr>
            <a:spLocks noChangeArrowheads="1"/>
          </p:cNvSpPr>
          <p:nvPr/>
        </p:nvSpPr>
        <p:spPr bwMode="auto">
          <a:xfrm>
            <a:off x="250552" y="2422103"/>
            <a:ext cx="5082753" cy="3383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0850" indent="-273050" algn="just" rtl="1" eaLnBrk="1" hangingPunct="1">
              <a:lnSpc>
                <a:spcPct val="90000"/>
              </a:lnSpc>
              <a:spcBef>
                <a:spcPts val="1200"/>
              </a:spcBef>
              <a:buClr>
                <a:srgbClr val="8CADAE"/>
              </a:buClr>
              <a:buSzPct val="85000"/>
              <a:buFontTx/>
              <a:buChar char="o"/>
            </a:pPr>
            <a:r>
              <a:rPr lang="fa-IR" b="0" dirty="0" smtClean="0"/>
              <a:t>نظرات مختلف:</a:t>
            </a:r>
            <a:r>
              <a:rPr lang="en-US" b="0" dirty="0" smtClean="0"/>
              <a:t> </a:t>
            </a:r>
            <a:r>
              <a:rPr lang="fa-IR" b="0" dirty="0" smtClean="0"/>
              <a:t>درخواست مشاوره از دوستان، خانواده و همچنین متخصصین (به عنوان مثال دکتر):</a:t>
            </a:r>
            <a:r>
              <a:rPr lang="en-US" b="0" dirty="0" smtClean="0"/>
              <a:t> </a:t>
            </a:r>
            <a:r>
              <a:rPr lang="fa-IR" b="0" dirty="0" smtClean="0"/>
              <a:t>آیا آنها با اعتقاد او شریک می شوند؟</a:t>
            </a:r>
            <a:endParaRPr lang="en-US" altLang="de-DE" b="0" dirty="0" smtClean="0">
              <a:latin typeface="Verdana" pitchFamily="34" charset="0"/>
            </a:endParaRPr>
          </a:p>
          <a:p>
            <a:pPr marL="450850" indent="-273050" algn="just" rtl="1" eaLnBrk="1" hangingPunct="1">
              <a:lnSpc>
                <a:spcPct val="90000"/>
              </a:lnSpc>
              <a:spcBef>
                <a:spcPts val="1200"/>
              </a:spcBef>
              <a:buClr>
                <a:srgbClr val="8CADAE"/>
              </a:buClr>
              <a:buSzPct val="85000"/>
              <a:buFontTx/>
              <a:buChar char="o"/>
            </a:pPr>
            <a:r>
              <a:rPr lang="fa-IR" b="0" dirty="0" smtClean="0"/>
              <a:t>تجارب شخصی: آیا جان در معرض ادراکات غلط و ایده های خاص هنگامی که استرس دارد، قرار می گیرد؟</a:t>
            </a:r>
          </a:p>
          <a:p>
            <a:pPr marL="450850" indent="-273050" algn="just" rtl="1" eaLnBrk="1" hangingPunct="1">
              <a:lnSpc>
                <a:spcPct val="90000"/>
              </a:lnSpc>
              <a:spcBef>
                <a:spcPts val="1200"/>
              </a:spcBef>
              <a:buClr>
                <a:srgbClr val="8CADAE"/>
              </a:buClr>
              <a:buSzPct val="85000"/>
              <a:buFontTx/>
              <a:buChar char="o"/>
            </a:pPr>
            <a:r>
              <a:rPr lang="fa-IR" b="0" dirty="0" smtClean="0"/>
              <a:t>آیا </a:t>
            </a:r>
            <a:r>
              <a:rPr lang="fa-IR" b="0" dirty="0"/>
              <a:t>او گرایش به مضطرب و بدگمان شدن دارد</a:t>
            </a:r>
            <a:r>
              <a:rPr lang="fa-IR" b="0" dirty="0" smtClean="0"/>
              <a:t>؟</a:t>
            </a:r>
          </a:p>
          <a:p>
            <a:pPr marL="177800" indent="0" algn="just" rtl="1" eaLnBrk="1" hangingPunct="1">
              <a:lnSpc>
                <a:spcPct val="90000"/>
              </a:lnSpc>
              <a:spcBef>
                <a:spcPts val="1200"/>
              </a:spcBef>
              <a:buClr>
                <a:srgbClr val="8CADAE"/>
              </a:buClr>
              <a:buSzPct val="85000"/>
            </a:pPr>
            <a:endParaRPr lang="en-US" altLang="de-DE" b="0" dirty="0" smtClean="0">
              <a:latin typeface="Verdana" pitchFamily="34" charset="0"/>
            </a:endParaRPr>
          </a:p>
          <a:p>
            <a:pPr marL="177800" indent="0" algn="ctr" rtl="1" eaLnBrk="1" hangingPunct="1">
              <a:lnSpc>
                <a:spcPct val="90000"/>
              </a:lnSpc>
              <a:spcBef>
                <a:spcPts val="1200"/>
              </a:spcBef>
              <a:buClr>
                <a:srgbClr val="8CADAE"/>
              </a:buClr>
              <a:buSzPct val="85000"/>
            </a:pPr>
            <a:r>
              <a:rPr lang="fa-IR" b="0" dirty="0"/>
              <a:t>پیامدهای احتمالی این اعتقاد؟</a:t>
            </a:r>
            <a:endParaRPr lang="en-US" altLang="de-DE" sz="2000" b="0" dirty="0">
              <a:latin typeface="Verdana" pitchFamily="34" charset="0"/>
            </a:endParaRPr>
          </a:p>
        </p:txBody>
      </p:sp>
      <p:sp>
        <p:nvSpPr>
          <p:cNvPr id="34820" name="Rectangle 9"/>
          <p:cNvSpPr>
            <a:spLocks noChangeArrowheads="1"/>
          </p:cNvSpPr>
          <p:nvPr/>
        </p:nvSpPr>
        <p:spPr bwMode="auto">
          <a:xfrm>
            <a:off x="0" y="1809750"/>
            <a:ext cx="6011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rgbClr val="336699"/>
              </a:buClr>
            </a:pPr>
            <a:endParaRPr lang="de-DE" altLang="de-DE" sz="2000" b="0">
              <a:latin typeface="Verdana" pitchFamily="34" charset="0"/>
            </a:endParaRPr>
          </a:p>
        </p:txBody>
      </p:sp>
      <p:sp>
        <p:nvSpPr>
          <p:cNvPr id="15" name="Rectangle 11"/>
          <p:cNvSpPr txBox="1">
            <a:spLocks noChangeArrowheads="1"/>
          </p:cNvSpPr>
          <p:nvPr/>
        </p:nvSpPr>
        <p:spPr bwMode="auto">
          <a:xfrm>
            <a:off x="250552" y="1340769"/>
            <a:ext cx="5082753"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algn="just" rtl="1"/>
            <a:r>
              <a:rPr lang="fa-IR" dirty="0" smtClean="0"/>
              <a:t>مثال: </a:t>
            </a:r>
            <a:r>
              <a:rPr lang="fa-IR" b="0" dirty="0" smtClean="0"/>
              <a:t>آزار </a:t>
            </a:r>
            <a:r>
              <a:rPr lang="fa-IR" b="0" dirty="0"/>
              <a:t>و اذیت توسط دانشمندان</a:t>
            </a:r>
            <a:endParaRPr lang="en-US" b="0" dirty="0"/>
          </a:p>
          <a:p>
            <a:pPr algn="just" rtl="1"/>
            <a:r>
              <a:rPr lang="fa-IR" dirty="0"/>
              <a:t>جان چگونه می تواند </a:t>
            </a:r>
            <a:r>
              <a:rPr lang="fa-IR" dirty="0" smtClean="0"/>
              <a:t>باور راسخ </a:t>
            </a:r>
            <a:r>
              <a:rPr lang="fa-IR" dirty="0"/>
              <a:t>خود را مورد بررسی قرار دهد؟</a:t>
            </a:r>
            <a:endParaRPr lang="en-US" dirty="0"/>
          </a:p>
        </p:txBody>
      </p:sp>
      <p:pic>
        <p:nvPicPr>
          <p:cNvPr id="1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6.27</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6"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grpSp>
        <p:nvGrpSpPr>
          <p:cNvPr id="14" name="Group 68"/>
          <p:cNvGrpSpPr>
            <a:grpSpLocks/>
          </p:cNvGrpSpPr>
          <p:nvPr/>
        </p:nvGrpSpPr>
        <p:grpSpPr bwMode="auto">
          <a:xfrm>
            <a:off x="0" y="6165857"/>
            <a:ext cx="2339975" cy="474663"/>
            <a:chOff x="0" y="3957"/>
            <a:chExt cx="1474" cy="299"/>
          </a:xfrm>
        </p:grpSpPr>
        <p:sp>
          <p:nvSpPr>
            <p:cNvPr id="1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a:latin typeface="Verdana" pitchFamily="34" charset="0"/>
                  <a:sym typeface="Wingdings" pitchFamily="2" charset="2"/>
                </a:rPr>
                <a:t>6</a:t>
              </a:r>
              <a:r>
                <a:rPr lang="de-DE" altLang="de-DE" sz="1200" b="0" i="1" dirty="0" smtClean="0">
                  <a:latin typeface="Verdana" pitchFamily="34" charset="0"/>
                  <a:sym typeface="Wingdings" pitchFamily="2" charset="2"/>
                </a:rPr>
                <a:t>.1</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22"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4294967295"/>
          </p:nvPr>
        </p:nvSpPr>
        <p:spPr>
          <a:xfrm>
            <a:off x="4986552" y="1226732"/>
            <a:ext cx="1800672" cy="313830"/>
          </a:xfrm>
        </p:spPr>
        <p:txBody>
          <a:bodyPr/>
          <a:lstStyle/>
          <a:p>
            <a:pPr algn="r" rtl="1" eaLnBrk="1" hangingPunct="1"/>
            <a:r>
              <a:rPr lang="fa-IR" sz="1600" b="1" dirty="0" smtClean="0"/>
              <a:t>مثال:</a:t>
            </a:r>
            <a:r>
              <a:rPr lang="fa-IR" sz="1600" dirty="0" smtClean="0"/>
              <a:t>هذیان آسیب وگزند</a:t>
            </a:r>
            <a:endParaRPr lang="en-US" altLang="de-DE" sz="1100" dirty="0" smtClean="0"/>
          </a:p>
        </p:txBody>
      </p:sp>
      <p:graphicFrame>
        <p:nvGraphicFramePr>
          <p:cNvPr id="113703" name="Group 39"/>
          <p:cNvGraphicFramePr>
            <a:graphicFrameLocks noGrp="1"/>
          </p:cNvGraphicFramePr>
          <p:nvPr>
            <p:extLst>
              <p:ext uri="{D42A27DB-BD31-4B8C-83A1-F6EECF244321}">
                <p14:modId xmlns:p14="http://schemas.microsoft.com/office/powerpoint/2010/main" val="1649438831"/>
              </p:ext>
            </p:extLst>
          </p:nvPr>
        </p:nvGraphicFramePr>
        <p:xfrm>
          <a:off x="250825" y="2097088"/>
          <a:ext cx="8642350" cy="3990975"/>
        </p:xfrm>
        <a:graphic>
          <a:graphicData uri="http://schemas.openxmlformats.org/drawingml/2006/table">
            <a:tbl>
              <a:tblPr/>
              <a:tblGrid>
                <a:gridCol w="6769447"/>
                <a:gridCol w="1872903"/>
              </a:tblGrid>
              <a:tr h="165594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او به شدت در زندگی روزمره خود محدود شده است، همین که به سختی از خانه بیرون می رود (برای مثال مشکلاتی با تحت تعقیب بودن، انزوای اجتماعی).</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وجود مشکل در محیط کار به دلیل غیبت بدون اجازه.</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زندگی او با ترس قوی و احساس تهدید شدن تعریف می شود</a:t>
                      </a:r>
                      <a:r>
                        <a:rPr lang="en-US" sz="1600" kern="1200" dirty="0" smtClean="0">
                          <a:solidFill>
                            <a:schemeClr val="tx1"/>
                          </a:solidFill>
                          <a:effectLst/>
                          <a:latin typeface="+mn-lt"/>
                          <a:ea typeface="+mn-ea"/>
                          <a:cs typeface="+mn-cs"/>
                        </a:rPr>
                        <a:t>.</a:t>
                      </a: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defRPr/>
                      </a:pPr>
                      <a:r>
                        <a:rPr lang="fa-IR" sz="1600" b="0" kern="1200" dirty="0" smtClean="0">
                          <a:solidFill>
                            <a:schemeClr val="tx1"/>
                          </a:solidFill>
                          <a:effectLst/>
                          <a:latin typeface="+mn-lt"/>
                          <a:ea typeface="+mn-ea"/>
                          <a:cs typeface="+mn-cs"/>
                        </a:rPr>
                        <a:t>جان معتقد است که مورد آزار و اذیت قرار گرفته است</a:t>
                      </a:r>
                      <a:r>
                        <a:rPr lang="en-US" sz="1600" b="0" kern="1200" dirty="0" smtClean="0">
                          <a:solidFill>
                            <a:schemeClr val="tx1"/>
                          </a:solidFill>
                          <a:effectLst/>
                          <a:latin typeface="+mn-lt"/>
                          <a:ea typeface="+mn-ea"/>
                          <a:cs typeface="+mn-cs"/>
                        </a:rPr>
                        <a:t>.</a:t>
                      </a:r>
                      <a:endParaRPr lang="fa-IR" sz="1600" b="0" kern="1200" dirty="0" smtClean="0">
                        <a:solidFill>
                          <a:schemeClr val="tx1"/>
                        </a:solidFill>
                        <a:effectLst/>
                        <a:latin typeface="+mn-lt"/>
                        <a:ea typeface="+mn-ea"/>
                        <a:cs typeface="+mn-cs"/>
                      </a:endParaRPr>
                    </a:p>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pP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350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توقف احساس ترس و تهدید</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احساسات احتمالی شرم ممکن است بوجود آید، به خاطر این که او قاطعانه به ایده خود چسبیده و سعی در متقاعد کردن دیگران دارد</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او قادر به پذیرش کمک های حرفه ای و همچنین تشویق دوستان و خانواده است</a:t>
                      </a:r>
                      <a:r>
                        <a:rPr lang="en-US" sz="1600" kern="1200" dirty="0" smtClean="0">
                          <a:solidFill>
                            <a:schemeClr val="tx1"/>
                          </a:solidFill>
                          <a:effectLst/>
                          <a:latin typeface="+mn-lt"/>
                          <a:ea typeface="+mn-ea"/>
                          <a:cs typeface="+mn-cs"/>
                        </a:rPr>
                        <a:t>.</a:t>
                      </a:r>
                      <a:r>
                        <a:rPr lang="fa-IR" sz="1600" kern="1200" dirty="0" smtClean="0">
                          <a:solidFill>
                            <a:schemeClr val="tx1"/>
                          </a:solidFill>
                          <a:effectLst/>
                          <a:latin typeface="+mn-lt"/>
                          <a:ea typeface="+mn-ea"/>
                          <a:cs typeface="+mn-cs"/>
                        </a:rPr>
                        <a:t> شرایط</a:t>
                      </a:r>
                      <a:r>
                        <a:rPr lang="ar-SA" sz="1600" kern="1200" dirty="0" smtClean="0">
                          <a:solidFill>
                            <a:schemeClr val="tx1"/>
                          </a:solidFill>
                          <a:effectLst/>
                          <a:latin typeface="+mn-lt"/>
                          <a:ea typeface="+mn-ea"/>
                          <a:cs typeface="+mn-cs"/>
                        </a:rPr>
                        <a:t>ش </a:t>
                      </a:r>
                      <a:r>
                        <a:rPr lang="fa-IR" sz="1600" kern="1200" dirty="0" smtClean="0">
                          <a:solidFill>
                            <a:schemeClr val="tx1"/>
                          </a:solidFill>
                          <a:effectLst/>
                          <a:latin typeface="+mn-lt"/>
                          <a:ea typeface="+mn-ea"/>
                          <a:cs typeface="+mn-cs"/>
                        </a:rPr>
                        <a:t>را بهبود می بخشد</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او دوباره وقتش را با دوستانش صرف می کند و هم در زندگی خصوصی و هم در زندگی حرفه ای خود مراقب آینده است</a:t>
                      </a:r>
                      <a:r>
                        <a:rPr lang="en-US" sz="1600" kern="1200" dirty="0" smtClean="0">
                          <a:solidFill>
                            <a:schemeClr val="tx1"/>
                          </a:solidFill>
                          <a:effectLst/>
                          <a:latin typeface="+mn-lt"/>
                          <a:ea typeface="+mn-ea"/>
                          <a:cs typeface="+mn-cs"/>
                        </a:rPr>
                        <a:t>.</a:t>
                      </a: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defRPr/>
                      </a:pPr>
                      <a:r>
                        <a:rPr lang="fa-IR" sz="1800" b="1" kern="1200" dirty="0" smtClean="0">
                          <a:solidFill>
                            <a:schemeClr val="tx1"/>
                          </a:solidFill>
                          <a:effectLst/>
                          <a:latin typeface="+mn-lt"/>
                          <a:ea typeface="+mn-ea"/>
                          <a:cs typeface="+mn-cs"/>
                        </a:rPr>
                        <a:t>توضیحات دیگر:</a:t>
                      </a:r>
                      <a:r>
                        <a:rPr lang="en-US" sz="1800" b="1"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جان ایده های خود را به عنوان یک مشکل روانی بیان می کند.</a:t>
                      </a:r>
                    </a:p>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pP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54" name="AutoShape 16"/>
          <p:cNvSpPr>
            <a:spLocks noChangeArrowheads="1"/>
          </p:cNvSpPr>
          <p:nvPr/>
        </p:nvSpPr>
        <p:spPr bwMode="auto">
          <a:xfrm rot="10800000">
            <a:off x="4051514" y="1286779"/>
            <a:ext cx="935038" cy="249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35855" name="Rectangle 17"/>
          <p:cNvSpPr>
            <a:spLocks noChangeArrowheads="1"/>
          </p:cNvSpPr>
          <p:nvPr/>
        </p:nvSpPr>
        <p:spPr bwMode="auto">
          <a:xfrm>
            <a:off x="2442932" y="1226732"/>
            <a:ext cx="1475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rgbClr val="336699"/>
              </a:buClr>
            </a:pPr>
            <a:r>
              <a:rPr lang="fa-IR" b="0" dirty="0"/>
              <a:t>پیامدهای احتمالی</a:t>
            </a:r>
            <a:endParaRPr lang="en-US" altLang="de-DE" b="0" dirty="0">
              <a:latin typeface="Verdana" pitchFamily="34" charset="0"/>
            </a:endParaRPr>
          </a:p>
        </p:txBody>
      </p:sp>
      <p:pic>
        <p:nvPicPr>
          <p:cNvPr id="35856" name="Picture 24"/>
          <p:cNvPicPr>
            <a:picLocks noChangeAspect="1" noChangeArrowheads="1"/>
          </p:cNvPicPr>
          <p:nvPr/>
        </p:nvPicPr>
        <p:blipFill>
          <a:blip r:embed="rId3">
            <a:extLst>
              <a:ext uri="{28A0092B-C50C-407E-A947-70E740481C1C}">
                <a14:useLocalDpi xmlns:a14="http://schemas.microsoft.com/office/drawing/2010/main" val="0"/>
              </a:ext>
            </a:extLst>
          </a:blip>
          <a:srcRect t="7335"/>
          <a:stretch>
            <a:fillRect/>
          </a:stretch>
        </p:blipFill>
        <p:spPr bwMode="auto">
          <a:xfrm>
            <a:off x="269577" y="1017860"/>
            <a:ext cx="78422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6.28</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3"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1"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251520" y="1358975"/>
            <a:ext cx="6336703" cy="5166369"/>
          </a:xfrm>
          <a:noFill/>
        </p:spPr>
        <p:txBody>
          <a:bodyPr/>
          <a:lstStyle/>
          <a:p>
            <a:pPr algn="r" rtl="1"/>
            <a:r>
              <a:rPr lang="fa-IR" b="1" dirty="0"/>
              <a:t>مثال: </a:t>
            </a:r>
            <a:r>
              <a:rPr lang="fa-IR" dirty="0"/>
              <a:t>سیمون معتقد است که او یک </a:t>
            </a:r>
            <a:r>
              <a:rPr lang="en-US" dirty="0"/>
              <a:t>"</a:t>
            </a:r>
            <a:r>
              <a:rPr lang="fa-IR" dirty="0"/>
              <a:t>برگزیده</a:t>
            </a:r>
            <a:r>
              <a:rPr lang="en-US" dirty="0"/>
              <a:t>" </a:t>
            </a:r>
            <a:r>
              <a:rPr lang="fa-IR" dirty="0" smtClean="0"/>
              <a:t>است. او </a:t>
            </a:r>
            <a:r>
              <a:rPr lang="fa-IR" dirty="0"/>
              <a:t>احساس می کند برای </a:t>
            </a:r>
            <a:endParaRPr lang="fa-IR" dirty="0" smtClean="0"/>
          </a:p>
          <a:p>
            <a:pPr algn="r" rtl="1"/>
            <a:r>
              <a:rPr lang="fa-IR" dirty="0" smtClean="0"/>
              <a:t>رهبری </a:t>
            </a:r>
            <a:r>
              <a:rPr lang="fa-IR" dirty="0"/>
              <a:t>بودائیان تبتی به عنوان دالایی لاما بعدی برگزیده شده </a:t>
            </a:r>
            <a:r>
              <a:rPr lang="fa-IR" dirty="0" smtClean="0"/>
              <a:t>است.</a:t>
            </a:r>
            <a:r>
              <a:rPr lang="en-US" dirty="0" smtClean="0"/>
              <a:t> </a:t>
            </a:r>
            <a:r>
              <a:rPr lang="fa-IR" dirty="0"/>
              <a:t>از همان زمان </a:t>
            </a:r>
            <a:endParaRPr lang="fa-IR" dirty="0" smtClean="0"/>
          </a:p>
          <a:p>
            <a:pPr algn="r" rtl="1">
              <a:spcBef>
                <a:spcPts val="1200"/>
              </a:spcBef>
            </a:pPr>
            <a:r>
              <a:rPr lang="fa-IR" dirty="0" smtClean="0"/>
              <a:t>با آخرین پس </a:t>
            </a:r>
            <a:r>
              <a:rPr lang="fa-IR" dirty="0"/>
              <a:t>اندازهایش بلیط هواپیما </a:t>
            </a:r>
            <a:r>
              <a:rPr lang="fa-IR" dirty="0" smtClean="0"/>
              <a:t>به مقصد </a:t>
            </a:r>
            <a:r>
              <a:rPr lang="fa-IR" dirty="0"/>
              <a:t>چین خرید</a:t>
            </a:r>
            <a:r>
              <a:rPr lang="en-US" dirty="0"/>
              <a:t>.</a:t>
            </a:r>
          </a:p>
          <a:p>
            <a:pPr algn="r" rtl="1">
              <a:spcBef>
                <a:spcPts val="1200"/>
              </a:spcBef>
            </a:pPr>
            <a:r>
              <a:rPr lang="fa-IR" b="1" dirty="0" smtClean="0"/>
              <a:t>رویداد:</a:t>
            </a:r>
            <a:r>
              <a:rPr lang="en-US" b="1" dirty="0" smtClean="0"/>
              <a:t> </a:t>
            </a:r>
            <a:r>
              <a:rPr lang="fa-IR" dirty="0"/>
              <a:t>در راه محل کار به خانه ، </a:t>
            </a:r>
            <a:r>
              <a:rPr lang="fa-IR" dirty="0" smtClean="0"/>
              <a:t>وقتی که </a:t>
            </a:r>
            <a:r>
              <a:rPr lang="fa-IR" dirty="0"/>
              <a:t>او با رئیسش </a:t>
            </a:r>
            <a:r>
              <a:rPr lang="fa-IR" dirty="0" smtClean="0"/>
              <a:t>صحبت کرد، تصویر بودا</a:t>
            </a:r>
          </a:p>
          <a:p>
            <a:pPr algn="r" rtl="1"/>
            <a:r>
              <a:rPr lang="fa-IR" dirty="0" smtClean="0"/>
              <a:t> </a:t>
            </a:r>
            <a:r>
              <a:rPr lang="fa-IR" dirty="0"/>
              <a:t>را دید که روی دیوار کشیده شده بود و بلافاصله احساس </a:t>
            </a:r>
            <a:r>
              <a:rPr lang="fa-IR" dirty="0" smtClean="0"/>
              <a:t>الهام شدن به او دست داد.</a:t>
            </a:r>
            <a:r>
              <a:rPr lang="en-US" dirty="0" smtClean="0"/>
              <a:t> </a:t>
            </a:r>
            <a:r>
              <a:rPr lang="fa-IR" dirty="0"/>
              <a:t>از </a:t>
            </a:r>
            <a:r>
              <a:rPr lang="fa-IR" dirty="0" smtClean="0"/>
              <a:t>زمان این </a:t>
            </a:r>
            <a:r>
              <a:rPr lang="fa-IR" dirty="0"/>
              <a:t>تجربه تا کنون او یک احساس قدرت خدایی پیدا </a:t>
            </a:r>
            <a:r>
              <a:rPr lang="fa-IR" dirty="0" smtClean="0"/>
              <a:t>کرد.</a:t>
            </a:r>
          </a:p>
          <a:p>
            <a:pPr algn="r" rtl="1"/>
            <a:endParaRPr lang="fa-IR" dirty="0"/>
          </a:p>
          <a:p>
            <a:pPr algn="r" rtl="1"/>
            <a:endParaRPr lang="en-US" dirty="0"/>
          </a:p>
          <a:p>
            <a:pPr algn="r" rtl="1"/>
            <a:r>
              <a:rPr lang="fa-IR" dirty="0"/>
              <a:t>چه چیزی می تواند </a:t>
            </a:r>
            <a:r>
              <a:rPr lang="fa-IR" dirty="0" smtClean="0"/>
              <a:t>باور او را </a:t>
            </a:r>
            <a:r>
              <a:rPr lang="fa-IR" dirty="0"/>
              <a:t>به چالش </a:t>
            </a:r>
            <a:r>
              <a:rPr lang="fa-IR" dirty="0" smtClean="0"/>
              <a:t>بکشد</a:t>
            </a:r>
            <a:r>
              <a:rPr lang="fa-IR" dirty="0"/>
              <a:t>/</a:t>
            </a:r>
            <a:r>
              <a:rPr lang="en-US" dirty="0" smtClean="0"/>
              <a:t> </a:t>
            </a:r>
            <a:r>
              <a:rPr lang="fa-IR" dirty="0" smtClean="0"/>
              <a:t>آیا </a:t>
            </a:r>
            <a:r>
              <a:rPr lang="fa-IR" dirty="0"/>
              <a:t>جایی برای شک وجود دارد؟</a:t>
            </a:r>
            <a:endParaRPr lang="en-US" dirty="0"/>
          </a:p>
          <a:p>
            <a:pPr algn="ctr" rtl="1"/>
            <a:r>
              <a:rPr lang="fa-IR" dirty="0"/>
              <a:t>؟؟؟</a:t>
            </a:r>
            <a:endParaRPr lang="en-US" dirty="0"/>
          </a:p>
          <a:p>
            <a:pPr marL="180000" indent="0" algn="r" eaLnBrk="1" hangingPunct="1">
              <a:spcBef>
                <a:spcPts val="1200"/>
              </a:spcBef>
            </a:pPr>
            <a:endParaRPr lang="en-US" altLang="de-DE" b="1" dirty="0" smtClean="0"/>
          </a:p>
        </p:txBody>
      </p:sp>
      <p:pic>
        <p:nvPicPr>
          <p:cNvPr id="11"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6.29</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
        <p:nvSpPr>
          <p:cNvPr id="8"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(“Electro Graffito Buddha” by </a:t>
            </a:r>
            <a:r>
              <a:rPr lang="en-US" altLang="de-DE" sz="800" b="0" i="1" dirty="0" err="1">
                <a:latin typeface="Verdana" pitchFamily="34" charset="0"/>
              </a:rPr>
              <a:t>JamesEverett</a:t>
            </a:r>
            <a:r>
              <a:rPr lang="en-US" altLang="de-DE" sz="800" b="0" i="1" dirty="0">
                <a:latin typeface="Verdana" pitchFamily="34" charset="0"/>
              </a:rPr>
              <a:t>)</a:t>
            </a:r>
            <a:r>
              <a:rPr lang="en-US" altLang="de-DE" sz="800" i="1" dirty="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251520" y="1358975"/>
            <a:ext cx="6336703" cy="5166369"/>
          </a:xfrm>
          <a:noFill/>
        </p:spPr>
        <p:txBody>
          <a:bodyPr/>
          <a:lstStyle/>
          <a:p>
            <a:pPr algn="r" rtl="1"/>
            <a:r>
              <a:rPr lang="fa-IR" b="1" dirty="0" smtClean="0"/>
              <a:t>مثال: </a:t>
            </a:r>
            <a:r>
              <a:rPr lang="fa-IR" dirty="0" smtClean="0"/>
              <a:t>الهام شدن</a:t>
            </a:r>
            <a:endParaRPr lang="en-US" dirty="0" smtClean="0"/>
          </a:p>
          <a:p>
            <a:pPr algn="r" rtl="1"/>
            <a:r>
              <a:rPr lang="fa-IR" b="1" dirty="0" smtClean="0"/>
              <a:t>چه چیزی می تواند باور او را به چالش بکشد؟ </a:t>
            </a:r>
            <a:endParaRPr lang="en-US" b="1" dirty="0" smtClean="0"/>
          </a:p>
          <a:p>
            <a:pPr algn="r" rtl="1"/>
            <a:r>
              <a:rPr lang="fa-IR" b="1" dirty="0" smtClean="0"/>
              <a:t>آیا جایی برای شک وجود دارد؟</a:t>
            </a:r>
            <a:endParaRPr lang="en-US" b="1" dirty="0" smtClean="0"/>
          </a:p>
          <a:p>
            <a:pPr marL="450850" algn="r" rtl="1" eaLnBrk="1" hangingPunct="1">
              <a:spcBef>
                <a:spcPts val="0"/>
              </a:spcBef>
              <a:buClr>
                <a:srgbClr val="8CADAE"/>
              </a:buClr>
              <a:buFontTx/>
              <a:buChar char="o"/>
            </a:pPr>
            <a:r>
              <a:rPr lang="fa-IR" dirty="0" smtClean="0"/>
              <a:t>آیا تصویری روی دیوار و احساس الهام شدن مدرک موثقی هستند؟ اتفاقی نیست؟</a:t>
            </a:r>
          </a:p>
          <a:p>
            <a:pPr marL="450850" algn="r" rtl="1" eaLnBrk="1" hangingPunct="1">
              <a:spcBef>
                <a:spcPts val="0"/>
              </a:spcBef>
              <a:buClr>
                <a:srgbClr val="8CADAE"/>
              </a:buClr>
              <a:buFontTx/>
              <a:buChar char="o"/>
            </a:pPr>
            <a:r>
              <a:rPr lang="fa-IR" dirty="0" smtClean="0"/>
              <a:t>طراح تصویری روی دیوار چه کاری با «بینش»</a:t>
            </a:r>
            <a:r>
              <a:rPr lang="en-US" dirty="0" smtClean="0"/>
              <a:t> </a:t>
            </a:r>
            <a:r>
              <a:rPr lang="fa-IR" dirty="0" smtClean="0"/>
              <a:t>سیمون باید انجام دهد؟</a:t>
            </a:r>
          </a:p>
          <a:p>
            <a:pPr marL="450850" algn="r" rtl="1" eaLnBrk="1" hangingPunct="1">
              <a:spcBef>
                <a:spcPts val="0"/>
              </a:spcBef>
              <a:buClr>
                <a:srgbClr val="8CADAE"/>
              </a:buClr>
              <a:buFontTx/>
              <a:buChar char="o"/>
            </a:pPr>
            <a:r>
              <a:rPr lang="fa-IR" dirty="0" smtClean="0"/>
              <a:t>چرا باید سیمون رهبر دینی بودائیان تبتی شود وقتی که او متعلق به مذهب و فرهنگ مسیحی است؟</a:t>
            </a:r>
          </a:p>
          <a:p>
            <a:pPr marL="450850" algn="r" rtl="1" eaLnBrk="1" hangingPunct="1">
              <a:spcBef>
                <a:spcPts val="0"/>
              </a:spcBef>
              <a:buClr>
                <a:srgbClr val="8CADAE"/>
              </a:buClr>
              <a:buFontTx/>
              <a:buChar char="o"/>
            </a:pPr>
            <a:r>
              <a:rPr lang="en-US" altLang="de-DE" dirty="0" smtClean="0">
                <a:latin typeface="Verdana" pitchFamily="34" charset="0"/>
              </a:rPr>
              <a:t>…</a:t>
            </a:r>
          </a:p>
          <a:p>
            <a:pPr algn="r" rtl="1"/>
            <a:r>
              <a:rPr lang="fa-IR" dirty="0" smtClean="0"/>
              <a:t>به هر حال، ترک و پشت پا زدن به همه چیز، فقط بر اساس یک احساس بیش از اندازه عجولانه است!</a:t>
            </a:r>
            <a:endParaRPr lang="en-US" dirty="0" smtClean="0"/>
          </a:p>
          <a:p>
            <a:pPr algn="r" rtl="1"/>
            <a:r>
              <a:rPr lang="fa-IR" dirty="0" smtClean="0"/>
              <a:t>سیمون چگونه می تواند اعتقاد راسخ خود را مورد بررسی قرار دهد؟</a:t>
            </a:r>
            <a:endParaRPr lang="en-US" dirty="0" smtClean="0"/>
          </a:p>
          <a:p>
            <a:pPr algn="ctr" rtl="1"/>
            <a:r>
              <a:rPr lang="fa-IR" dirty="0" smtClean="0"/>
              <a:t>؟؟؟</a:t>
            </a:r>
            <a:endParaRPr lang="en-US" dirty="0" smtClean="0"/>
          </a:p>
          <a:p>
            <a:pPr marL="180000" indent="0" algn="r" eaLnBrk="1" hangingPunct="1">
              <a:spcBef>
                <a:spcPts val="1200"/>
              </a:spcBef>
            </a:pPr>
            <a:endParaRPr lang="en-US" altLang="de-DE" b="1" dirty="0" smtClean="0"/>
          </a:p>
        </p:txBody>
      </p:sp>
      <p:pic>
        <p:nvPicPr>
          <p:cNvPr id="11"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6.30</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
        <p:nvSpPr>
          <p:cNvPr id="8"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(“Electro Graffito Buddha” by </a:t>
            </a:r>
            <a:r>
              <a:rPr lang="en-US" altLang="de-DE" sz="800" b="0" i="1" dirty="0" err="1">
                <a:latin typeface="Verdana" pitchFamily="34" charset="0"/>
              </a:rPr>
              <a:t>JamesEverett</a:t>
            </a:r>
            <a:r>
              <a:rPr lang="en-US" altLang="de-DE" sz="800" b="0" i="1" dirty="0">
                <a:latin typeface="Verdana" pitchFamily="34" charset="0"/>
              </a:rPr>
              <a:t>)</a:t>
            </a:r>
            <a:r>
              <a:rPr lang="en-US" altLang="de-DE" sz="800" i="1" dirty="0">
                <a:latin typeface="Verdana" pitchFamily="34" charset="0"/>
              </a:rPr>
              <a:t> </a:t>
            </a:r>
            <a:endParaRPr lang="en-US" altLang="de-DE" sz="800" i="1" dirty="0">
              <a:latin typeface="Verdana" pitchFamily="34" charset="0"/>
            </a:endParaRPr>
          </a:p>
        </p:txBody>
      </p:sp>
    </p:spTree>
    <p:extLst>
      <p:ext uri="{BB962C8B-B14F-4D97-AF65-F5344CB8AC3E}">
        <p14:creationId xmlns:p14="http://schemas.microsoft.com/office/powerpoint/2010/main" val="3229580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251521" y="1358975"/>
            <a:ext cx="6336704" cy="4584623"/>
          </a:xfrm>
          <a:noFill/>
        </p:spPr>
        <p:txBody>
          <a:bodyPr/>
          <a:lstStyle/>
          <a:p>
            <a:pPr algn="just" rtl="1"/>
            <a:r>
              <a:rPr lang="fa-IR" b="1" dirty="0"/>
              <a:t>مثال: </a:t>
            </a:r>
            <a:r>
              <a:rPr lang="fa-IR" dirty="0" smtClean="0"/>
              <a:t>الهام شدن</a:t>
            </a:r>
            <a:endParaRPr lang="en-US" dirty="0"/>
          </a:p>
          <a:p>
            <a:pPr algn="just" rtl="1"/>
            <a:r>
              <a:rPr lang="fa-IR" b="1" dirty="0"/>
              <a:t>سیمون چگونه می تواند </a:t>
            </a:r>
            <a:r>
              <a:rPr lang="fa-IR" b="1" dirty="0" smtClean="0"/>
              <a:t>باور راسخ </a:t>
            </a:r>
            <a:r>
              <a:rPr lang="fa-IR" b="1" dirty="0"/>
              <a:t>خود را مورد بررسی قرار </a:t>
            </a:r>
            <a:r>
              <a:rPr lang="fa-IR" b="1" dirty="0" smtClean="0"/>
              <a:t>دهد؟</a:t>
            </a:r>
          </a:p>
          <a:p>
            <a:pPr marL="450850" algn="r" rtl="1" eaLnBrk="1" hangingPunct="1">
              <a:spcBef>
                <a:spcPts val="0"/>
              </a:spcBef>
              <a:buClr>
                <a:srgbClr val="8CADAE"/>
              </a:buClr>
              <a:buFontTx/>
              <a:buChar char="o"/>
            </a:pPr>
            <a:r>
              <a:rPr lang="fa-IR" dirty="0"/>
              <a:t>نظرات مختلف:</a:t>
            </a:r>
            <a:r>
              <a:rPr lang="en-US" dirty="0"/>
              <a:t> </a:t>
            </a:r>
            <a:r>
              <a:rPr lang="fa-IR" dirty="0"/>
              <a:t>درخواست مشاوره از دوستان، خانواده و همچنین متخصصین (به عنوان مثال دکتر):</a:t>
            </a:r>
            <a:r>
              <a:rPr lang="en-US" dirty="0"/>
              <a:t> </a:t>
            </a:r>
            <a:r>
              <a:rPr lang="fa-IR" dirty="0"/>
              <a:t>آیا آنها با او هم عقیده اند؟</a:t>
            </a:r>
          </a:p>
          <a:p>
            <a:pPr marL="450850" algn="r" rtl="1" eaLnBrk="1" hangingPunct="1">
              <a:spcBef>
                <a:spcPts val="0"/>
              </a:spcBef>
              <a:buClr>
                <a:srgbClr val="8CADAE"/>
              </a:buClr>
              <a:buFontTx/>
              <a:buChar char="o"/>
            </a:pPr>
            <a:r>
              <a:rPr lang="fa-IR" dirty="0"/>
              <a:t> تجارب شخصی:</a:t>
            </a:r>
            <a:r>
              <a:rPr lang="en-US" dirty="0"/>
              <a:t> </a:t>
            </a:r>
            <a:r>
              <a:rPr lang="fa-IR" dirty="0"/>
              <a:t>آیا سیمون هنگام استرس در معرض ادراکات غلط و ایده های خاص، قرار می گیرد؟</a:t>
            </a:r>
          </a:p>
          <a:p>
            <a:pPr marL="450850" algn="r" rtl="1" eaLnBrk="1" hangingPunct="1">
              <a:spcBef>
                <a:spcPts val="0"/>
              </a:spcBef>
              <a:buClr>
                <a:srgbClr val="8CADAE"/>
              </a:buClr>
              <a:buFontTx/>
              <a:buChar char="o"/>
            </a:pPr>
            <a:r>
              <a:rPr lang="fa-IR" dirty="0"/>
              <a:t>منطق: آیا دالایی لاما بعدی قبلا انتخاب شده یا به عبارتی از پیش تعیین شده؟</a:t>
            </a:r>
          </a:p>
          <a:p>
            <a:pPr marL="450850" algn="r" rtl="1" eaLnBrk="1" hangingPunct="1">
              <a:spcBef>
                <a:spcPts val="0"/>
              </a:spcBef>
              <a:buClr>
                <a:srgbClr val="8CADAE"/>
              </a:buClr>
              <a:buFontTx/>
              <a:buChar char="o"/>
            </a:pPr>
            <a:r>
              <a:rPr lang="fa-IR" dirty="0"/>
              <a:t>آیا سیمون در معرض شادی و سرخوشی یا عقاید بزرگ منشانه است؟</a:t>
            </a:r>
            <a:endParaRPr lang="en-US" dirty="0"/>
          </a:p>
          <a:p>
            <a:pPr marL="0" indent="0" algn="just" rtl="1">
              <a:buClr>
                <a:srgbClr val="8CADAE"/>
              </a:buClr>
            </a:pPr>
            <a:endParaRPr lang="en-US" dirty="0"/>
          </a:p>
          <a:p>
            <a:pPr marL="0" indent="0" algn="just" rtl="1">
              <a:buClr>
                <a:srgbClr val="8CADAE"/>
              </a:buClr>
              <a:buSzPct val="100000"/>
            </a:pPr>
            <a:endParaRPr lang="en-US" dirty="0" smtClean="0"/>
          </a:p>
          <a:p>
            <a:pPr algn="ctr" rtl="1"/>
            <a:r>
              <a:rPr lang="fa-IR" dirty="0" smtClean="0"/>
              <a:t>عواقب </a:t>
            </a:r>
            <a:r>
              <a:rPr lang="fa-IR" dirty="0"/>
              <a:t>احتمالی این اعتقاد چیست</a:t>
            </a:r>
            <a:r>
              <a:rPr lang="fa-IR" dirty="0" smtClean="0"/>
              <a:t>؟</a:t>
            </a:r>
            <a:endParaRPr lang="en-US" dirty="0"/>
          </a:p>
        </p:txBody>
      </p:sp>
      <p:pic>
        <p:nvPicPr>
          <p:cNvPr id="14"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6.31</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pSp>
        <p:nvGrpSpPr>
          <p:cNvPr id="13"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7"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6.2</a:t>
              </a:r>
              <a:r>
                <a:rPr lang="de-DE" altLang="de-DE" sz="1200" b="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9"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
        <p:nvSpPr>
          <p:cNvPr id="12"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(“Electro Graffito Buddha” by </a:t>
            </a:r>
            <a:r>
              <a:rPr lang="en-US" altLang="de-DE" sz="800" b="0" i="1" dirty="0" err="1">
                <a:latin typeface="Verdana" pitchFamily="34" charset="0"/>
              </a:rPr>
              <a:t>JamesEverett</a:t>
            </a:r>
            <a:r>
              <a:rPr lang="en-US" altLang="de-DE" sz="800" b="0" i="1" dirty="0">
                <a:latin typeface="Verdana" pitchFamily="34" charset="0"/>
              </a:rPr>
              <a:t>)</a:t>
            </a:r>
            <a:r>
              <a:rPr lang="en-US" altLang="de-DE" sz="800" i="1" dirty="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99" name="Group 43"/>
          <p:cNvGraphicFramePr>
            <a:graphicFrameLocks noGrp="1"/>
          </p:cNvGraphicFramePr>
          <p:nvPr>
            <p:extLst>
              <p:ext uri="{D42A27DB-BD31-4B8C-83A1-F6EECF244321}">
                <p14:modId xmlns:p14="http://schemas.microsoft.com/office/powerpoint/2010/main" val="546056827"/>
              </p:ext>
            </p:extLst>
          </p:nvPr>
        </p:nvGraphicFramePr>
        <p:xfrm>
          <a:off x="66675" y="1863725"/>
          <a:ext cx="9020175" cy="4320864"/>
        </p:xfrm>
        <a:graphic>
          <a:graphicData uri="http://schemas.openxmlformats.org/drawingml/2006/table">
            <a:tbl>
              <a:tblPr/>
              <a:tblGrid>
                <a:gridCol w="1697038"/>
                <a:gridCol w="7323137"/>
              </a:tblGrid>
              <a:tr h="192531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Wingdings 2" pitchFamily="18" charset="2"/>
                        <a:buNone/>
                        <a:tabLst/>
                      </a:pPr>
                      <a:r>
                        <a:rPr lang="fa-IR" sz="1600" kern="1200" dirty="0" smtClean="0">
                          <a:solidFill>
                            <a:schemeClr val="tx1"/>
                          </a:solidFill>
                          <a:effectLst/>
                          <a:latin typeface="+mn-lt"/>
                          <a:ea typeface="+mn-ea"/>
                          <a:cs typeface="+mn-cs"/>
                        </a:rPr>
                        <a:t>سیمون معتقد است که یک رهبر مذهبی است.</a:t>
                      </a: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اگر او آخرین پس اندازهایش را خرج کند، بدون پول خواهد ماند.</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اگر او عواقب ناشی از اعمال خود را پیش بینی نکند، ممکن است به دردسر بیفتد (برای مثال درگیری با رقبای قدرت در چین که در تبت مشغول هستند)</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defRPr/>
                      </a:pPr>
                      <a:r>
                        <a:rPr lang="fa-IR" sz="1600" kern="1200" dirty="0" smtClean="0">
                          <a:solidFill>
                            <a:schemeClr val="tx1"/>
                          </a:solidFill>
                          <a:effectLst/>
                          <a:latin typeface="+mn-lt"/>
                          <a:ea typeface="+mn-ea"/>
                          <a:cs typeface="+mn-cs"/>
                        </a:rPr>
                        <a:t> افزایش انزوا و مشکلاتی با جامعه اطراف خود</a:t>
                      </a:r>
                      <a:r>
                        <a:rPr lang="en-US" sz="1600"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افرادی که به او اعتماد دارند ممکن است با او به خاطر ایده هایش قطع رابطه کنند و  یا زمانی که او در خارج از کشور است روابط اجتماعی کنونی خود را از دست بدهد.</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افزایش اعتماد به نفس خود</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626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Wingdings 2" pitchFamily="18" charset="2"/>
                        <a:buNone/>
                        <a:tabLst/>
                      </a:pPr>
                      <a:r>
                        <a:rPr lang="fa-IR" sz="1600" b="1" kern="1200" dirty="0" smtClean="0">
                          <a:solidFill>
                            <a:schemeClr val="tx1"/>
                          </a:solidFill>
                          <a:effectLst/>
                          <a:latin typeface="+mn-lt"/>
                          <a:ea typeface="+mn-ea"/>
                          <a:cs typeface="+mn-cs"/>
                        </a:rPr>
                        <a:t>توضیحات دیگر:</a:t>
                      </a:r>
                      <a:endParaRPr lang="de-DE" sz="1600" b="1" kern="1200" dirty="0" smtClean="0">
                        <a:solidFill>
                          <a:schemeClr val="tx1"/>
                        </a:solidFill>
                        <a:effectLst/>
                        <a:latin typeface="+mn-lt"/>
                        <a:ea typeface="+mn-ea"/>
                        <a:cs typeface="+mn-cs"/>
                      </a:endParaRPr>
                    </a:p>
                    <a:p>
                      <a:pPr marL="0" marR="0" lvl="0" indent="0" algn="just" defTabSz="914400" rtl="1" eaLnBrk="1" fontAlgn="base" latinLnBrk="0" hangingPunct="1">
                        <a:lnSpc>
                          <a:spcPct val="100000"/>
                        </a:lnSpc>
                        <a:spcBef>
                          <a:spcPct val="20000"/>
                        </a:spcBef>
                        <a:spcAft>
                          <a:spcPct val="0"/>
                        </a:spcAft>
                        <a:buClrTx/>
                        <a:buSzPct val="85000"/>
                        <a:buFont typeface="Wingdings 2" pitchFamily="18" charset="2"/>
                        <a:buNone/>
                        <a:tabLst/>
                      </a:pPr>
                      <a:r>
                        <a:rPr lang="en-US" sz="1600"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جان ایده های خود را به عنوان یک مشکل روانی بیان می کند.</a:t>
                      </a:r>
                      <a:endParaRPr kumimoji="0" lang="en-US" altLang="de-DE" sz="1600" b="0" i="0" u="none" strike="noStrike" cap="none" normalizeH="0" baseline="0" noProof="0" dirty="0" smtClean="0">
                        <a:ln>
                          <a:noFill/>
                        </a:ln>
                        <a:solidFill>
                          <a:schemeClr val="tx1"/>
                        </a:solidFill>
                        <a:effectLst/>
                        <a:latin typeface="Verdana" pitchFamily="34"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defRPr/>
                      </a:pPr>
                      <a:r>
                        <a:rPr lang="fa-IR" sz="1600" b="0" kern="1200" dirty="0" smtClean="0">
                          <a:solidFill>
                            <a:schemeClr val="tx1"/>
                          </a:solidFill>
                          <a:effectLst/>
                          <a:latin typeface="+mn-lt"/>
                          <a:ea typeface="+mn-ea"/>
                          <a:cs typeface="+mn-cs"/>
                        </a:rPr>
                        <a:t>او «ترک عادت»</a:t>
                      </a:r>
                      <a:r>
                        <a:rPr lang="en-US" sz="1600" b="0" kern="1200" dirty="0" smtClean="0">
                          <a:solidFill>
                            <a:schemeClr val="tx1"/>
                          </a:solidFill>
                          <a:effectLst/>
                          <a:latin typeface="+mn-lt"/>
                          <a:ea typeface="+mn-ea"/>
                          <a:cs typeface="+mn-cs"/>
                        </a:rPr>
                        <a:t> </a:t>
                      </a:r>
                      <a:r>
                        <a:rPr lang="fa-IR" sz="1600" b="0" kern="1200" dirty="0" smtClean="0">
                          <a:solidFill>
                            <a:schemeClr val="tx1"/>
                          </a:solidFill>
                          <a:effectLst/>
                          <a:latin typeface="+mn-lt"/>
                          <a:ea typeface="+mn-ea"/>
                          <a:cs typeface="+mn-cs"/>
                        </a:rPr>
                        <a:t> می کند و در نتیجه از پیامدهای منفی ناشی از ایده هایش که در بالا شرح داده شده است می تواند جلوگیری کند.</a:t>
                      </a:r>
                      <a:endParaRPr lang="en-US" sz="1600" b="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defRPr/>
                      </a:pPr>
                      <a:r>
                        <a:rPr lang="fa-IR" sz="1600" kern="1200" dirty="0" smtClean="0">
                          <a:solidFill>
                            <a:schemeClr val="tx1"/>
                          </a:solidFill>
                          <a:effectLst/>
                          <a:latin typeface="+mn-lt"/>
                          <a:ea typeface="+mn-ea"/>
                          <a:cs typeface="+mn-cs"/>
                        </a:rPr>
                        <a:t>او می تواند از آینده شخصی و حرفه ای خود مراقبت کند (برای مثال دوباره با دوستان خود ارتباط برقرار کند).</a:t>
                      </a:r>
                      <a:endParaRPr lang="en-US"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defRPr/>
                      </a:pPr>
                      <a:r>
                        <a:rPr lang="fa-IR" sz="1600" kern="1200" dirty="0" smtClean="0">
                          <a:solidFill>
                            <a:schemeClr val="tx1"/>
                          </a:solidFill>
                          <a:effectLst/>
                          <a:latin typeface="+mn-lt"/>
                          <a:ea typeface="+mn-ea"/>
                          <a:cs typeface="+mn-cs"/>
                        </a:rPr>
                        <a:t>او از رویایی زیبا بیدار می شود</a:t>
                      </a:r>
                      <a:r>
                        <a:rPr lang="en-US" sz="1600"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احساسات احتمالی ناامیدی و شرم از اینکه او به یک باور نادرست اصرار می کرد.</a:t>
                      </a:r>
                      <a:endParaRPr lang="en-US"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او باید متوجه شده باشد که دچار مشکلات جدی روانی است  و نیازمند درمان و پشتیبانی است.</a:t>
                      </a:r>
                      <a:endParaRPr kumimoji="0" lang="fa-IR" altLang="de-DE" sz="1600" b="0" i="0" u="none" strike="noStrike" cap="none" normalizeH="0" baseline="0" noProof="0" dirty="0" smtClean="0">
                        <a:ln>
                          <a:noFill/>
                        </a:ln>
                        <a:solidFill>
                          <a:schemeClr val="tx1"/>
                        </a:solidFill>
                        <a:effectLst/>
                        <a:latin typeface="Verdana" pitchFamily="34"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9949" name="Picture 4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946150"/>
            <a:ext cx="574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Rectangle 17"/>
          <p:cNvSpPr>
            <a:spLocks noChangeArrowheads="1"/>
          </p:cNvSpPr>
          <p:nvPr/>
        </p:nvSpPr>
        <p:spPr bwMode="auto">
          <a:xfrm>
            <a:off x="2483768" y="1066800"/>
            <a:ext cx="1475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eaLnBrk="1" hangingPunct="1">
              <a:spcBef>
                <a:spcPct val="20000"/>
              </a:spcBef>
              <a:buClr>
                <a:srgbClr val="336699"/>
              </a:buClr>
            </a:pPr>
            <a:r>
              <a:rPr lang="fa-IR" b="0" dirty="0"/>
              <a:t>پیامدهای احتمالی</a:t>
            </a:r>
            <a:endParaRPr lang="en-US" altLang="de-DE" b="0" dirty="0">
              <a:latin typeface="Verdana" pitchFamily="34" charset="0"/>
            </a:endParaRPr>
          </a:p>
        </p:txBody>
      </p:sp>
      <p:sp>
        <p:nvSpPr>
          <p:cNvPr id="39953" name="Rectangle 3"/>
          <p:cNvSpPr>
            <a:spLocks noChangeArrowheads="1"/>
          </p:cNvSpPr>
          <p:nvPr/>
        </p:nvSpPr>
        <p:spPr bwMode="auto">
          <a:xfrm>
            <a:off x="4994827" y="1043216"/>
            <a:ext cx="1656184"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20000"/>
              </a:spcBef>
              <a:buClr>
                <a:schemeClr val="accent1"/>
              </a:buClr>
              <a:buSzPct val="85000"/>
              <a:buFont typeface="Wingdings 2" pitchFamily="18" charset="2"/>
              <a:buNone/>
            </a:pPr>
            <a:r>
              <a:rPr lang="fa-IR" dirty="0"/>
              <a:t>مثال: </a:t>
            </a:r>
            <a:r>
              <a:rPr lang="fa-IR" b="0" dirty="0" smtClean="0"/>
              <a:t>الهام شدن</a:t>
            </a:r>
            <a:endParaRPr lang="en-US" altLang="de-DE" sz="1200" b="0" dirty="0">
              <a:latin typeface="Verdana" pitchFamily="34" charset="0"/>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6.32</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1" name="AutoShape 16"/>
          <p:cNvSpPr>
            <a:spLocks noChangeArrowheads="1"/>
          </p:cNvSpPr>
          <p:nvPr/>
        </p:nvSpPr>
        <p:spPr bwMode="auto">
          <a:xfrm rot="10800000">
            <a:off x="4051514" y="1128712"/>
            <a:ext cx="935038" cy="249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2"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sz="2000" b="0" dirty="0">
                <a:solidFill>
                  <a:schemeClr val="accent1"/>
                </a:solidFill>
              </a:rPr>
              <a:t>موردی  برای </a:t>
            </a:r>
            <a:r>
              <a:rPr lang="fa-IR" sz="2000" b="0" dirty="0" smtClean="0">
                <a:solidFill>
                  <a:schemeClr val="accent1"/>
                </a:solidFill>
              </a:rPr>
              <a:t>بررسی: </a:t>
            </a:r>
            <a:endParaRPr lang="en-US" sz="2000" b="0" dirty="0">
              <a:solidFill>
                <a:schemeClr val="accent1"/>
              </a:solidFill>
            </a:endParaRPr>
          </a:p>
          <a:p>
            <a:pPr algn="ctr" rtl="1"/>
            <a:r>
              <a:rPr lang="fa-IR" sz="2000" b="0" dirty="0" smtClean="0">
                <a:solidFill>
                  <a:schemeClr val="accent1"/>
                </a:solidFill>
              </a:rPr>
              <a:t>هذیان آسیب و گزند یا خطای درک؟</a:t>
            </a:r>
            <a:endParaRPr lang="en-US" sz="2000" b="0" dirty="0">
              <a:solidFill>
                <a:schemeClr val="accent1"/>
              </a:solidFill>
            </a:endParaRPr>
          </a:p>
        </p:txBody>
      </p:sp>
      <p:sp>
        <p:nvSpPr>
          <p:cNvPr id="13"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(“Electro Graffito Buddha” by </a:t>
            </a:r>
            <a:r>
              <a:rPr lang="en-US" altLang="de-DE" sz="800" b="0" i="1" dirty="0" err="1">
                <a:latin typeface="Verdana" pitchFamily="34" charset="0"/>
              </a:rPr>
              <a:t>JamesEverett</a:t>
            </a:r>
            <a:r>
              <a:rPr lang="en-US" altLang="de-DE" sz="800" b="0" i="1" dirty="0">
                <a:latin typeface="Verdana" pitchFamily="34" charset="0"/>
              </a:rPr>
              <a:t>)</a:t>
            </a:r>
            <a:r>
              <a:rPr lang="en-US" altLang="de-DE" sz="800" i="1" dirty="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0" y="1511300"/>
            <a:ext cx="60848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endParaRPr lang="en-US" altLang="de-DE" sz="3000"/>
          </a:p>
        </p:txBody>
      </p:sp>
      <p:sp>
        <p:nvSpPr>
          <p:cNvPr id="40963" name="Rectangle 5"/>
          <p:cNvSpPr>
            <a:spLocks noGrp="1" noChangeArrowheads="1"/>
          </p:cNvSpPr>
          <p:nvPr>
            <p:ph type="title" idx="4294967295"/>
          </p:nvPr>
        </p:nvSpPr>
        <p:spPr>
          <a:xfrm>
            <a:off x="0" y="0"/>
            <a:ext cx="9144000" cy="792000"/>
          </a:xfrm>
        </p:spPr>
        <p:txBody>
          <a:bodyPr anchor="ctr"/>
          <a:lstStyle/>
          <a:p>
            <a:pPr rtl="1" eaLnBrk="1" hangingPunct="1"/>
            <a:r>
              <a:rPr lang="fa-IR" dirty="0" smtClean="0"/>
              <a:t>باورهای شما</a:t>
            </a:r>
            <a:r>
              <a:rPr lang="fa-IR" dirty="0"/>
              <a:t>-</a:t>
            </a:r>
            <a:r>
              <a:rPr lang="fa-IR" dirty="0" smtClean="0"/>
              <a:t>نمونه </a:t>
            </a:r>
            <a:r>
              <a:rPr lang="fa-IR" dirty="0"/>
              <a:t>های شخصی</a:t>
            </a:r>
            <a:endParaRPr lang="en-US" altLang="de-DE" dirty="0" smtClean="0"/>
          </a:p>
        </p:txBody>
      </p:sp>
      <p:sp>
        <p:nvSpPr>
          <p:cNvPr id="40964" name="Text Box 47"/>
          <p:cNvSpPr txBox="1">
            <a:spLocks noChangeArrowheads="1"/>
          </p:cNvSpPr>
          <p:nvPr/>
        </p:nvSpPr>
        <p:spPr bwMode="auto">
          <a:xfrm>
            <a:off x="323850" y="1773238"/>
            <a:ext cx="84963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b="0" dirty="0"/>
              <a:t>چه نظراتی موافق و مخالف </a:t>
            </a:r>
            <a:r>
              <a:rPr lang="fa-IR" b="0" dirty="0" smtClean="0"/>
              <a:t>باورهای </a:t>
            </a:r>
            <a:r>
              <a:rPr lang="fa-IR" b="0" dirty="0"/>
              <a:t>شما وجود دارند؟</a:t>
            </a:r>
            <a:endParaRPr lang="en-US" b="0" dirty="0"/>
          </a:p>
          <a:p>
            <a:pPr algn="ctr" eaLnBrk="1" hangingPunct="1">
              <a:spcBef>
                <a:spcPct val="50000"/>
              </a:spcBef>
            </a:pPr>
            <a:endParaRPr lang="en-US" altLang="de-DE" b="0" dirty="0" smtClean="0">
              <a:latin typeface="Verdana" pitchFamily="34" charset="0"/>
            </a:endParaRPr>
          </a:p>
          <a:p>
            <a:pPr algn="ctr" rtl="1"/>
            <a:r>
              <a:rPr lang="fa-IR" b="0" dirty="0"/>
              <a:t>چگونه می توانید این </a:t>
            </a:r>
            <a:r>
              <a:rPr lang="fa-IR" b="0" dirty="0" smtClean="0"/>
              <a:t>باورها </a:t>
            </a:r>
            <a:r>
              <a:rPr lang="fa-IR" b="0" dirty="0"/>
              <a:t>را بررسی کنید؟</a:t>
            </a:r>
            <a:endParaRPr lang="en-US" b="0" dirty="0"/>
          </a:p>
          <a:p>
            <a:pPr algn="ctr" eaLnBrk="1" hangingPunct="1">
              <a:spcBef>
                <a:spcPct val="50000"/>
              </a:spcBef>
            </a:pPr>
            <a:endParaRPr lang="en-US" altLang="de-DE" b="0" dirty="0" smtClean="0">
              <a:latin typeface="Verdana" pitchFamily="34" charset="0"/>
            </a:endParaRPr>
          </a:p>
          <a:p>
            <a:pPr algn="ctr" rtl="1"/>
            <a:r>
              <a:rPr lang="fa-IR" b="0" dirty="0"/>
              <a:t>پیامدهای احتمالی حاصل از </a:t>
            </a:r>
            <a:r>
              <a:rPr lang="fa-IR" b="0" dirty="0" smtClean="0"/>
              <a:t>پافشاری بر اشتباه </a:t>
            </a:r>
            <a:r>
              <a:rPr lang="fa-IR" b="0" dirty="0"/>
              <a:t>یا رد یک </a:t>
            </a:r>
            <a:r>
              <a:rPr lang="fa-IR" b="0" dirty="0" smtClean="0"/>
              <a:t>باور چیست</a:t>
            </a:r>
            <a:r>
              <a:rPr lang="fa-IR" b="0" dirty="0"/>
              <a:t>؟</a:t>
            </a:r>
            <a:endParaRPr lang="en-US" b="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6.33</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pSp>
        <p:nvGrpSpPr>
          <p:cNvPr id="11" name="Group 68"/>
          <p:cNvGrpSpPr>
            <a:grpSpLocks/>
          </p:cNvGrpSpPr>
          <p:nvPr/>
        </p:nvGrpSpPr>
        <p:grpSpPr bwMode="auto">
          <a:xfrm>
            <a:off x="0" y="6165857"/>
            <a:ext cx="2339975" cy="474663"/>
            <a:chOff x="0" y="3957"/>
            <a:chExt cx="1474" cy="299"/>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6.3 </a:t>
              </a:r>
              <a:r>
                <a:rPr lang="de-DE" altLang="de-DE" sz="1200" b="0" i="1" dirty="0" err="1" smtClean="0">
                  <a:latin typeface="Verdana" pitchFamily="34" charset="0"/>
                  <a:sym typeface="Wingdings" pitchFamily="2" charset="2"/>
                </a:rPr>
                <a:t>a,b,c</a:t>
              </a:r>
              <a:r>
                <a:rPr lang="de-DE" altLang="de-DE" sz="1200" b="0" dirty="0" smtClean="0">
                  <a:latin typeface="Verdana" pitchFamily="34" charset="0"/>
                </a:rPr>
                <a:t> </a:t>
              </a:r>
              <a:r>
                <a:rPr lang="fa-IR" altLang="de-DE" sz="1200" b="0" i="1" dirty="0" smtClean="0">
                  <a:latin typeface="Verdana" pitchFamily="34" charset="0"/>
                </a:rPr>
                <a:t>کاربرگ</a:t>
              </a:r>
              <a:endParaRPr lang="de-DE" altLang="de-DE" sz="1200" b="0" i="1" dirty="0">
                <a:latin typeface="Verdana" pitchFamily="34" charset="0"/>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4"/>
          <p:cNvSpPr txBox="1">
            <a:spLocks noChangeArrowheads="1"/>
          </p:cNvSpPr>
          <p:nvPr/>
        </p:nvSpPr>
        <p:spPr bwMode="auto">
          <a:xfrm>
            <a:off x="251520" y="1139691"/>
            <a:ext cx="5688905" cy="387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0" indent="0" algn="just" rtl="1" eaLnBrk="1" hangingPunct="1"/>
            <a:r>
              <a:rPr lang="fa-IR" sz="1600" dirty="0"/>
              <a:t>الف) ثبت و مشاهده</a:t>
            </a:r>
            <a:r>
              <a:rPr lang="en-US" sz="1600" dirty="0"/>
              <a:t>! </a:t>
            </a:r>
            <a:r>
              <a:rPr lang="fa-IR" sz="1600" dirty="0"/>
              <a:t>(به عنوان مثال شمارش تعداد اتفاقات برای یکی دو روز</a:t>
            </a:r>
            <a:r>
              <a:rPr lang="fa-IR" sz="1600" dirty="0" smtClean="0"/>
              <a:t>)</a:t>
            </a:r>
            <a:endParaRPr lang="fa-IR" altLang="de-DE" sz="1500" b="0" i="1" dirty="0" smtClean="0">
              <a:latin typeface="Verdana" pitchFamily="34" charset="0"/>
            </a:endParaRPr>
          </a:p>
          <a:p>
            <a:pPr algn="just" rtl="1"/>
            <a:r>
              <a:rPr lang="fa-IR" sz="1600" b="0" i="1" dirty="0"/>
              <a:t>آیا این فقط یک اتفاق نیست؟ آیا مثل دفعه قبل است؟ آیا این تخیل من است؟ آیا </a:t>
            </a:r>
            <a:r>
              <a:rPr lang="fa-IR" sz="1600" b="0" i="1" dirty="0" smtClean="0"/>
              <a:t>این</a:t>
            </a:r>
          </a:p>
          <a:p>
            <a:pPr algn="just" rtl="1"/>
            <a:r>
              <a:rPr lang="fa-IR" sz="1600" b="0" i="1" dirty="0" smtClean="0"/>
              <a:t>ها </a:t>
            </a:r>
            <a:r>
              <a:rPr lang="fa-IR" sz="1600" b="0" i="1" dirty="0"/>
              <a:t>چیزهایی هستند که در خارج از محیط شخصی من روی می دهند و به این </a:t>
            </a:r>
            <a:r>
              <a:rPr lang="fa-IR" sz="1600" b="0" i="1" dirty="0" smtClean="0"/>
              <a:t>ترتیب</a:t>
            </a:r>
          </a:p>
          <a:p>
            <a:pPr algn="just" rtl="1"/>
            <a:r>
              <a:rPr lang="fa-IR" sz="1600" b="0" i="1" dirty="0" smtClean="0"/>
              <a:t>در </a:t>
            </a:r>
            <a:r>
              <a:rPr lang="fa-IR" sz="1600" b="0" i="1" dirty="0"/>
              <a:t>هر صورت به سختی به من مربوط  می شوند؟ </a:t>
            </a:r>
            <a:endParaRPr lang="en-US" sz="1600" b="0" i="1" dirty="0"/>
          </a:p>
          <a:p>
            <a:pPr marL="0" indent="0" algn="just" rtl="1" eaLnBrk="1" hangingPunct="1"/>
            <a:endParaRPr lang="en-US" altLang="de-DE" sz="1500" b="0" i="1" dirty="0" smtClean="0">
              <a:latin typeface="Verdana" pitchFamily="34" charset="0"/>
            </a:endParaRPr>
          </a:p>
          <a:p>
            <a:pPr algn="just" rtl="1"/>
            <a:r>
              <a:rPr lang="fa-IR" sz="1600" dirty="0"/>
              <a:t>ب) به توضیحات دیگر توجه کنید</a:t>
            </a:r>
            <a:r>
              <a:rPr lang="en-US" sz="1600" dirty="0"/>
              <a:t>!</a:t>
            </a:r>
          </a:p>
          <a:p>
            <a:pPr algn="just" rtl="1"/>
            <a:r>
              <a:rPr lang="fa-IR" sz="1600" b="0" i="1" dirty="0"/>
              <a:t>آیا توضیحات جایگزین وجود دارد؟ بسیاری از مردم از عینک آفتابی استفاده می </a:t>
            </a:r>
            <a:endParaRPr lang="fa-IR" sz="1600" b="0" i="1" dirty="0" smtClean="0"/>
          </a:p>
          <a:p>
            <a:pPr algn="just" rtl="1"/>
            <a:r>
              <a:rPr lang="fa-IR" sz="1600" b="0" i="1" dirty="0" smtClean="0"/>
              <a:t>کنند</a:t>
            </a:r>
            <a:r>
              <a:rPr lang="en-US" sz="1600" b="0" i="1" dirty="0" smtClean="0"/>
              <a:t>:</a:t>
            </a:r>
            <a:r>
              <a:rPr lang="fa-IR" sz="1600" b="0" i="1" dirty="0" smtClean="0"/>
              <a:t>فصل </a:t>
            </a:r>
            <a:r>
              <a:rPr lang="fa-IR" sz="1600" b="0" i="1" dirty="0"/>
              <a:t>تابستان است، عینک آفتابی الان </a:t>
            </a:r>
            <a:r>
              <a:rPr lang="en-US" sz="1600" b="0" i="1" dirty="0"/>
              <a:t>"</a:t>
            </a:r>
            <a:r>
              <a:rPr lang="fa-IR" sz="1600" b="0" i="1" dirty="0"/>
              <a:t>مد " شده- حتی اگر هوا بد باشد؟ </a:t>
            </a:r>
            <a:endParaRPr lang="fa-IR" sz="1600" b="0" i="1" dirty="0" smtClean="0"/>
          </a:p>
          <a:p>
            <a:pPr algn="just" rtl="1"/>
            <a:r>
              <a:rPr lang="fa-IR" sz="1600" b="0" i="1" dirty="0" smtClean="0"/>
              <a:t>همسایه </a:t>
            </a:r>
            <a:r>
              <a:rPr lang="fa-IR" sz="1600" b="0" i="1" dirty="0"/>
              <a:t>های من به شیوه ای خصمانه رفتار می کنند</a:t>
            </a:r>
            <a:r>
              <a:rPr lang="en-US" sz="1600" b="0" i="1" dirty="0"/>
              <a:t>:</a:t>
            </a:r>
            <a:r>
              <a:rPr lang="fa-IR" sz="1600" b="0" i="1" dirty="0"/>
              <a:t> آیا من زیاده روی می کنم، </a:t>
            </a:r>
            <a:endParaRPr lang="fa-IR" sz="1600" b="0" i="1" dirty="0" smtClean="0"/>
          </a:p>
          <a:p>
            <a:pPr algn="just" rtl="1"/>
            <a:r>
              <a:rPr lang="fa-IR" sz="1600" b="0" i="1" dirty="0" smtClean="0"/>
              <a:t>آنها </a:t>
            </a:r>
            <a:r>
              <a:rPr lang="fa-IR" sz="1600" b="0" i="1" dirty="0"/>
              <a:t>همان طور با من  رفتار می کنند که نسبت به دیگران رفتار می کنند؟</a:t>
            </a:r>
            <a:endParaRPr lang="en-US" sz="1600" b="0" i="1" dirty="0"/>
          </a:p>
          <a:p>
            <a:pPr marL="0" lvl="0" indent="0" algn="just" eaLnBrk="1" hangingPunct="1">
              <a:spcBef>
                <a:spcPct val="50000"/>
              </a:spcBef>
            </a:pPr>
            <a:endParaRPr lang="en-US" altLang="de-DE" sz="1500" b="0" i="1" dirty="0" smtClean="0">
              <a:solidFill>
                <a:srgbClr val="000000"/>
              </a:solidFill>
              <a:latin typeface="Verdana" pitchFamily="34" charset="0"/>
            </a:endParaRPr>
          </a:p>
          <a:p>
            <a:pPr algn="just" rtl="1"/>
            <a:r>
              <a:rPr lang="fa-IR" sz="1600" dirty="0" smtClean="0"/>
              <a:t>ج) دلایل بیشتری برای تغییر جستجو کنید(به عنوان مثال شاید من مسئول برخی از </a:t>
            </a:r>
          </a:p>
          <a:p>
            <a:pPr algn="just" rtl="1"/>
            <a:r>
              <a:rPr lang="fa-IR" sz="1600" dirty="0" smtClean="0"/>
              <a:t>تغییرات باشم!)</a:t>
            </a:r>
          </a:p>
          <a:p>
            <a:pPr algn="just" rtl="1"/>
            <a:r>
              <a:rPr lang="fa-IR" sz="1600" b="0" i="1" dirty="0" smtClean="0"/>
              <a:t>همسایه ها جاسوس و یا عضو مافیا نیستند، بلکه آنها ممکن است اخمو باشند زیرا </a:t>
            </a:r>
          </a:p>
          <a:p>
            <a:pPr algn="just" rtl="1"/>
            <a:r>
              <a:rPr lang="fa-IR" sz="1600" b="0" i="1" dirty="0" smtClean="0"/>
              <a:t>من آنها را با نظراتم رنجانده ام. </a:t>
            </a:r>
            <a:endParaRPr lang="en-US" sz="1600" b="0" i="1" dirty="0"/>
          </a:p>
        </p:txBody>
      </p:sp>
      <p:sp>
        <p:nvSpPr>
          <p:cNvPr id="41988" name="Text Box 5"/>
          <p:cNvSpPr txBox="1">
            <a:spLocks noChangeArrowheads="1"/>
          </p:cNvSpPr>
          <p:nvPr/>
        </p:nvSpPr>
        <p:spPr bwMode="auto">
          <a:xfrm>
            <a:off x="7521575" y="1138392"/>
            <a:ext cx="15149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eaLnBrk="1" hangingPunct="1">
              <a:spcBef>
                <a:spcPct val="50000"/>
              </a:spcBef>
            </a:pPr>
            <a:r>
              <a:rPr lang="fa-IR" sz="1600" b="0" dirty="0" smtClean="0"/>
              <a:t>بله-چیزی </a:t>
            </a:r>
            <a:r>
              <a:rPr lang="fa-IR" sz="1600" b="0" dirty="0"/>
              <a:t>برای نگرانی وجود ندارد! </a:t>
            </a:r>
            <a:endParaRPr lang="en-US" altLang="de-DE" sz="1500" b="0" dirty="0">
              <a:latin typeface="Verdana" pitchFamily="34" charset="0"/>
            </a:endParaRPr>
          </a:p>
        </p:txBody>
      </p:sp>
      <p:sp>
        <p:nvSpPr>
          <p:cNvPr id="41989" name="Text Box 6"/>
          <p:cNvSpPr txBox="1">
            <a:spLocks noChangeArrowheads="1"/>
          </p:cNvSpPr>
          <p:nvPr/>
        </p:nvSpPr>
        <p:spPr bwMode="auto">
          <a:xfrm>
            <a:off x="6156177" y="2320220"/>
            <a:ext cx="151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fa-IR" b="0" dirty="0"/>
              <a:t>نه</a:t>
            </a:r>
            <a:endParaRPr lang="de-DE" altLang="de-DE" b="0" dirty="0">
              <a:latin typeface="Verdana" pitchFamily="34" charset="0"/>
            </a:endParaRPr>
          </a:p>
        </p:txBody>
      </p:sp>
      <p:sp>
        <p:nvSpPr>
          <p:cNvPr id="41991" name="Text Box 8"/>
          <p:cNvSpPr txBox="1">
            <a:spLocks noChangeArrowheads="1"/>
          </p:cNvSpPr>
          <p:nvPr/>
        </p:nvSpPr>
        <p:spPr bwMode="auto">
          <a:xfrm>
            <a:off x="7521575" y="4593197"/>
            <a:ext cx="15149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eaLnBrk="1" hangingPunct="1">
              <a:spcBef>
                <a:spcPct val="50000"/>
              </a:spcBef>
            </a:pPr>
            <a:r>
              <a:rPr lang="fa-IR" sz="1600" b="0" dirty="0" smtClean="0"/>
              <a:t>بله!</a:t>
            </a:r>
            <a:endParaRPr lang="en-US" sz="1600" b="0" dirty="0"/>
          </a:p>
        </p:txBody>
      </p:sp>
      <p:sp>
        <p:nvSpPr>
          <p:cNvPr id="41992" name="Text Box 10"/>
          <p:cNvSpPr txBox="1">
            <a:spLocks noChangeArrowheads="1"/>
          </p:cNvSpPr>
          <p:nvPr/>
        </p:nvSpPr>
        <p:spPr bwMode="auto">
          <a:xfrm>
            <a:off x="6156176" y="3933056"/>
            <a:ext cx="15128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fa-IR" b="0" dirty="0"/>
              <a:t>نه</a:t>
            </a:r>
            <a:endParaRPr lang="de-DE" altLang="de-DE" b="0" dirty="0">
              <a:latin typeface="Verdana" pitchFamily="34" charset="0"/>
            </a:endParaRPr>
          </a:p>
        </p:txBody>
      </p:sp>
      <p:sp>
        <p:nvSpPr>
          <p:cNvPr id="41993" name="Text Box 12"/>
          <p:cNvSpPr txBox="1">
            <a:spLocks noChangeArrowheads="1"/>
          </p:cNvSpPr>
          <p:nvPr/>
        </p:nvSpPr>
        <p:spPr bwMode="auto">
          <a:xfrm>
            <a:off x="3816269" y="5673159"/>
            <a:ext cx="29520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eaLnBrk="1" hangingPunct="1">
              <a:spcBef>
                <a:spcPct val="50000"/>
              </a:spcBef>
            </a:pPr>
            <a:r>
              <a:rPr lang="fa-IR" b="0" dirty="0"/>
              <a:t>نه</a:t>
            </a:r>
            <a:r>
              <a:rPr lang="fa-IR" dirty="0"/>
              <a:t>- </a:t>
            </a:r>
            <a:r>
              <a:rPr lang="fa-IR" b="0" dirty="0">
                <a:solidFill>
                  <a:schemeClr val="accent1"/>
                </a:solidFill>
              </a:rPr>
              <a:t>اما، حتی اگر این درست است</a:t>
            </a:r>
            <a:r>
              <a:rPr lang="en-US" b="0" dirty="0">
                <a:solidFill>
                  <a:schemeClr val="accent1"/>
                </a:solidFill>
              </a:rPr>
              <a:t>: </a:t>
            </a:r>
            <a:r>
              <a:rPr lang="fa-IR" b="0" dirty="0" smtClean="0">
                <a:solidFill>
                  <a:schemeClr val="accent1"/>
                </a:solidFill>
              </a:rPr>
              <a:t>چگونه </a:t>
            </a:r>
            <a:r>
              <a:rPr lang="fa-IR" b="0" dirty="0">
                <a:solidFill>
                  <a:schemeClr val="accent1"/>
                </a:solidFill>
              </a:rPr>
              <a:t>می توانم این وضع را درست کنم؟</a:t>
            </a:r>
            <a:endParaRPr lang="en-US" altLang="de-DE" sz="1400" b="0" dirty="0">
              <a:solidFill>
                <a:schemeClr val="accent1"/>
              </a:solidFill>
              <a:latin typeface="Verdana" pitchFamily="34" charset="0"/>
            </a:endParaRPr>
          </a:p>
        </p:txBody>
      </p:sp>
      <p:sp>
        <p:nvSpPr>
          <p:cNvPr id="41995" name="Text Box 14"/>
          <p:cNvSpPr txBox="1">
            <a:spLocks noChangeArrowheads="1"/>
          </p:cNvSpPr>
          <p:nvPr/>
        </p:nvSpPr>
        <p:spPr bwMode="auto">
          <a:xfrm>
            <a:off x="7521575" y="2559050"/>
            <a:ext cx="15149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a:r>
              <a:rPr lang="fa-IR" sz="1600" b="0" dirty="0" smtClean="0"/>
              <a:t>بله-دلایل </a:t>
            </a:r>
            <a:r>
              <a:rPr lang="fa-IR" sz="1600" b="0" dirty="0"/>
              <a:t>دیگر، آن به هیچ وجه به من ارتباط ندارد</a:t>
            </a:r>
            <a:r>
              <a:rPr lang="en-US" sz="1600" b="0" dirty="0"/>
              <a:t>.</a:t>
            </a:r>
          </a:p>
        </p:txBody>
      </p:sp>
      <p:sp>
        <p:nvSpPr>
          <p:cNvPr id="41999" name="AutoShape 2"/>
          <p:cNvSpPr>
            <a:spLocks noChangeArrowheads="1"/>
          </p:cNvSpPr>
          <p:nvPr/>
        </p:nvSpPr>
        <p:spPr bwMode="auto">
          <a:xfrm rot="10800000">
            <a:off x="5934074" y="1183327"/>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32 w 21600"/>
              <a:gd name="T25" fmla="*/ 12152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333" y="0"/>
                </a:moveTo>
                <a:lnTo>
                  <a:pt x="9066" y="6171"/>
                </a:lnTo>
                <a:lnTo>
                  <a:pt x="12152" y="6171"/>
                </a:lnTo>
                <a:lnTo>
                  <a:pt x="12152" y="12152"/>
                </a:lnTo>
                <a:lnTo>
                  <a:pt x="6171" y="12152"/>
                </a:lnTo>
                <a:lnTo>
                  <a:pt x="6171" y="9066"/>
                </a:lnTo>
                <a:lnTo>
                  <a:pt x="0" y="15333"/>
                </a:lnTo>
                <a:lnTo>
                  <a:pt x="6171" y="21600"/>
                </a:lnTo>
                <a:lnTo>
                  <a:pt x="6171" y="18514"/>
                </a:lnTo>
                <a:lnTo>
                  <a:pt x="18514" y="18514"/>
                </a:lnTo>
                <a:lnTo>
                  <a:pt x="18514" y="6171"/>
                </a:lnTo>
                <a:lnTo>
                  <a:pt x="21600" y="6171"/>
                </a:lnTo>
                <a:lnTo>
                  <a:pt x="15333" y="0"/>
                </a:lnTo>
                <a:close/>
              </a:path>
            </a:pathLst>
          </a:custGeom>
          <a:gradFill rotWithShape="1">
            <a:gsLst>
              <a:gs pos="0">
                <a:schemeClr val="bg2"/>
              </a:gs>
              <a:gs pos="100000">
                <a:srgbClr val="8CADAE"/>
              </a:gs>
            </a:gsLst>
            <a:lin ang="5400000" scaled="1"/>
          </a:gradFill>
          <a:ln w="9525">
            <a:solidFill>
              <a:schemeClr val="tx1"/>
            </a:solidFill>
            <a:miter lim="800000"/>
            <a:headEnd/>
            <a:tailEnd/>
          </a:ln>
        </p:spPr>
        <p:txBody>
          <a:bodyPr rot="10800000" wrap="none" anchor="ctr"/>
          <a:lstStyle/>
          <a:p>
            <a:endParaRPr lang="de-DE"/>
          </a:p>
        </p:txBody>
      </p:sp>
      <p:sp>
        <p:nvSpPr>
          <p:cNvPr id="42000" name="AutoShape 9"/>
          <p:cNvSpPr>
            <a:spLocks noChangeArrowheads="1"/>
          </p:cNvSpPr>
          <p:nvPr/>
        </p:nvSpPr>
        <p:spPr bwMode="auto">
          <a:xfrm rot="10800000">
            <a:off x="5934075" y="2733485"/>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de-DE"/>
          </a:p>
        </p:txBody>
      </p:sp>
      <p:sp>
        <p:nvSpPr>
          <p:cNvPr id="42001" name="AutoShape 11"/>
          <p:cNvSpPr>
            <a:spLocks noChangeArrowheads="1"/>
          </p:cNvSpPr>
          <p:nvPr/>
        </p:nvSpPr>
        <p:spPr bwMode="auto">
          <a:xfrm rot="10800000">
            <a:off x="5934075" y="4428817"/>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de-DE"/>
          </a:p>
        </p:txBody>
      </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6.34</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pSp>
        <p:nvGrpSpPr>
          <p:cNvPr id="19" name="Group 68"/>
          <p:cNvGrpSpPr>
            <a:grpSpLocks/>
          </p:cNvGrpSpPr>
          <p:nvPr/>
        </p:nvGrpSpPr>
        <p:grpSpPr bwMode="auto">
          <a:xfrm>
            <a:off x="0" y="6165857"/>
            <a:ext cx="2339975" cy="474663"/>
            <a:chOff x="0" y="3957"/>
            <a:chExt cx="1474" cy="299"/>
          </a:xfrm>
        </p:grpSpPr>
        <p:sp>
          <p:nvSpPr>
            <p:cNvPr id="2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1"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6.4</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23" name="Rectangle 5"/>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ar-SA" b="0" dirty="0">
                <a:solidFill>
                  <a:schemeClr val="accent1"/>
                </a:solidFill>
              </a:rPr>
              <a:t>تغییرات در محیط</a:t>
            </a:r>
            <a:r>
              <a:rPr lang="fa-IR" b="0" dirty="0">
                <a:solidFill>
                  <a:schemeClr val="accent1"/>
                </a:solidFill>
              </a:rPr>
              <a:t> </a:t>
            </a:r>
            <a:r>
              <a:rPr lang="ar-SA" b="0" dirty="0">
                <a:solidFill>
                  <a:schemeClr val="accent1"/>
                </a:solidFill>
              </a:rPr>
              <a:t>اطراف</a:t>
            </a:r>
            <a:r>
              <a:rPr lang="en-US" b="0" dirty="0">
                <a:solidFill>
                  <a:schemeClr val="accent1"/>
                </a:solidFill>
              </a:rPr>
              <a:t>! </a:t>
            </a:r>
            <a:r>
              <a:rPr lang="ar-SA" b="0" dirty="0">
                <a:solidFill>
                  <a:schemeClr val="accent1"/>
                </a:solidFill>
              </a:rPr>
              <a:t>آیا این واقعا صحت دارد؟</a:t>
            </a:r>
            <a:endParaRPr lang="en-US" b="0" dirty="0">
              <a:solidFill>
                <a:schemeClr val="accent1"/>
              </a:solidFill>
            </a:endParaRPr>
          </a:p>
          <a:p>
            <a:pPr rtl="1"/>
            <a:r>
              <a:rPr lang="fa-IR" b="0" dirty="0">
                <a:solidFill>
                  <a:schemeClr val="accent1"/>
                </a:solidFill>
              </a:rPr>
              <a:t>قیاس به نفس: </a:t>
            </a:r>
            <a:r>
              <a:rPr lang="fa-IR" sz="1600" b="0" dirty="0">
                <a:solidFill>
                  <a:schemeClr val="accent1"/>
                </a:solidFill>
              </a:rPr>
              <a:t>تعداد قابل توجهی از مردم در همسایگی شما عینک آفتابی می زنند؛ همسایه ها به شیوه ای خصمانه رفتار می کنند.</a:t>
            </a:r>
            <a:endParaRPr lang="en-US" sz="1600" b="0" dirty="0">
              <a:solidFill>
                <a:schemeClr val="accent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0"/>
            <a:ext cx="9144000" cy="792000"/>
          </a:xfrm>
        </p:spPr>
        <p:txBody>
          <a:bodyPr anchor="ctr"/>
          <a:lstStyle/>
          <a:p>
            <a:pPr rtl="1" eaLnBrk="1" hangingPunct="1"/>
            <a:r>
              <a:rPr lang="fa-IR" dirty="0"/>
              <a:t>به نظر شما، تبادل نظر با دیگران مهم است؟ چرا؟</a:t>
            </a:r>
            <a:endParaRPr lang="en-US" altLang="de-DE" dirty="0" smtClean="0"/>
          </a:p>
        </p:txBody>
      </p:sp>
      <p:sp>
        <p:nvSpPr>
          <p:cNvPr id="43011" name="Rectangle 3"/>
          <p:cNvSpPr>
            <a:spLocks noChangeArrowheads="1"/>
          </p:cNvSpPr>
          <p:nvPr/>
        </p:nvSpPr>
        <p:spPr bwMode="auto">
          <a:xfrm>
            <a:off x="914400" y="2670175"/>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FontTx/>
              <a:buChar char="•"/>
            </a:pPr>
            <a:endParaRPr lang="en-GB" altLang="de-DE" sz="2000" b="0">
              <a:latin typeface="Verdana" pitchFamily="34" charset="0"/>
            </a:endParaRPr>
          </a:p>
        </p:txBody>
      </p:sp>
      <p:pic>
        <p:nvPicPr>
          <p:cNvPr id="43013" name="Picture 5" descr="conversations_silhouettes_id228513_size450-b d soli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6193" y="4797152"/>
            <a:ext cx="2046287"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6.35</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9" name="Text Box 4"/>
          <p:cNvSpPr txBox="1">
            <a:spLocks noChangeArrowheads="1"/>
          </p:cNvSpPr>
          <p:nvPr/>
        </p:nvSpPr>
        <p:spPr bwMode="auto">
          <a:xfrm>
            <a:off x="269875" y="1340768"/>
            <a:ext cx="8553450" cy="325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450850" indent="-273050" algn="just" rtl="1" eaLnBrk="1" hangingPunct="1">
              <a:spcBef>
                <a:spcPts val="1200"/>
              </a:spcBef>
              <a:buClr>
                <a:srgbClr val="8CADAE"/>
              </a:buClr>
              <a:buSzPct val="85000"/>
              <a:buFontTx/>
              <a:buChar char="o"/>
            </a:pPr>
            <a:r>
              <a:rPr lang="fa-IR" b="0" dirty="0"/>
              <a:t>به یک دیدگاه جدید دست می یابید</a:t>
            </a:r>
            <a:r>
              <a:rPr lang="en-US" b="0" dirty="0"/>
              <a:t>.</a:t>
            </a:r>
            <a:endParaRPr lang="fa-IR" b="0" dirty="0"/>
          </a:p>
          <a:p>
            <a:pPr marL="450850" indent="-273050" algn="just" rtl="1" eaLnBrk="1" hangingPunct="1">
              <a:spcBef>
                <a:spcPts val="1200"/>
              </a:spcBef>
              <a:buClr>
                <a:srgbClr val="8CADAE"/>
              </a:buClr>
              <a:buSzPct val="85000"/>
              <a:buFontTx/>
              <a:buChar char="o"/>
            </a:pPr>
            <a:r>
              <a:rPr lang="fa-IR" b="0" dirty="0"/>
              <a:t>هنگامی که تنش دارید یا عصبانی هستید، تبادل نظر با دیگران می تواند شما را از انجام کارهای احمقانه بازدارد</a:t>
            </a:r>
            <a:r>
              <a:rPr lang="en-US" b="0" dirty="0"/>
              <a:t>.</a:t>
            </a:r>
            <a:endParaRPr lang="fa-IR" b="0" dirty="0"/>
          </a:p>
          <a:p>
            <a:pPr marL="450850" indent="-273050" algn="just" rtl="1" eaLnBrk="1" hangingPunct="1">
              <a:spcBef>
                <a:spcPts val="1200"/>
              </a:spcBef>
              <a:buClr>
                <a:srgbClr val="8CADAE"/>
              </a:buClr>
              <a:buSzPct val="85000"/>
              <a:buFontTx/>
              <a:buChar char="o"/>
            </a:pPr>
            <a:r>
              <a:rPr lang="fa-IR" b="0" dirty="0"/>
              <a:t>با صحبت کردن، مشکلات خود را انتقال می دهید و اغلب نگرانی هایتان کمتر جدی به نظر می رسند.</a:t>
            </a:r>
          </a:p>
          <a:p>
            <a:pPr marL="450850" indent="-273050" algn="just" rtl="1" eaLnBrk="1" hangingPunct="1">
              <a:spcBef>
                <a:spcPts val="1200"/>
              </a:spcBef>
              <a:buClr>
                <a:srgbClr val="8CADAE"/>
              </a:buClr>
              <a:buSzPct val="85000"/>
              <a:buFontTx/>
              <a:buChar char="o"/>
            </a:pPr>
            <a:r>
              <a:rPr lang="fa-IR" b="0" dirty="0"/>
              <a:t>تقریبا غیر ممکن است که یک دیدگاه، تصویر کاملی از همه چیز به دست آورد ("چهار چشم می تواند بیش از دوچشم" ببیند).</a:t>
            </a:r>
          </a:p>
          <a:p>
            <a:pPr marL="450850" indent="-273050" algn="just" rtl="1" eaLnBrk="1" hangingPunct="1">
              <a:spcBef>
                <a:spcPts val="1200"/>
              </a:spcBef>
              <a:buClr>
                <a:srgbClr val="8CADAE"/>
              </a:buClr>
              <a:buSzPct val="85000"/>
              <a:buFontTx/>
              <a:buChar char="o"/>
            </a:pPr>
            <a:r>
              <a:rPr lang="fa-IR" b="0" dirty="0"/>
              <a:t>می توانید چیز جدیدی از بحث یاد بگیرید، و بازخورد آن شما را قادر به تأمل در رفتار و نظرات قبلی خود می سازد</a:t>
            </a:r>
            <a:r>
              <a:rPr lang="en-US" b="0" dirty="0"/>
              <a:t>.</a:t>
            </a:r>
          </a:p>
          <a:p>
            <a:pPr algn="just" rtl="1" eaLnBrk="1" hangingPunct="1">
              <a:spcBef>
                <a:spcPct val="20000"/>
              </a:spcBef>
              <a:buSzPct val="200000"/>
            </a:pPr>
            <a:endParaRPr lang="en-US" altLang="de-DE" b="0" dirty="0">
              <a:latin typeface="Verdana" pitchFamily="34" charset="0"/>
            </a:endParaRPr>
          </a:p>
        </p:txBody>
      </p:sp>
      <p:sp>
        <p:nvSpPr>
          <p:cNvPr id="10"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(“Conversations Silhouettes by Kirsty </a:t>
            </a:r>
            <a:r>
              <a:rPr lang="en-US" altLang="de-DE" sz="800" b="0" i="1" dirty="0" err="1">
                <a:latin typeface="Verdana" pitchFamily="34" charset="0"/>
              </a:rPr>
              <a:t>Pargeter</a:t>
            </a:r>
            <a:r>
              <a:rPr lang="en-US" altLang="de-DE" sz="800" b="0" i="1" dirty="0">
                <a:latin typeface="Verdana" pitchFamily="34" charset="0"/>
              </a:rPr>
              <a:t>” by </a:t>
            </a:r>
            <a:r>
              <a:rPr lang="en-US" altLang="de-DE" sz="800" b="0" i="1" dirty="0" err="1">
                <a:latin typeface="Verdana" pitchFamily="34" charset="0"/>
              </a:rPr>
              <a:t>b_d_solis</a:t>
            </a:r>
            <a:r>
              <a:rPr lang="en-US" altLang="de-DE" sz="800" b="0" i="1" dirty="0">
                <a:latin typeface="Verdana" pitchFamily="34" charset="0"/>
              </a:rPr>
              <a:t>)</a:t>
            </a:r>
            <a:endParaRPr lang="en-US" altLang="de-DE" sz="800" b="0" i="1" dirty="0">
              <a:latin typeface="Verdana" pitchFamily="34" charset="0"/>
            </a:endParaRPr>
          </a:p>
        </p:txBody>
      </p:sp>
    </p:spTree>
    <p:extLst>
      <p:ext uri="{BB962C8B-B14F-4D97-AF65-F5344CB8AC3E}">
        <p14:creationId xmlns:p14="http://schemas.microsoft.com/office/powerpoint/2010/main" val="16816390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2" descr="snail-Kamil porembinski-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3088" y="5359400"/>
            <a:ext cx="13684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20" descr="snails-Pikaluk-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5359400"/>
            <a:ext cx="15113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4"/>
          <p:cNvSpPr txBox="1">
            <a:spLocks noChangeArrowheads="1"/>
          </p:cNvSpPr>
          <p:nvPr/>
        </p:nvSpPr>
        <p:spPr bwMode="auto">
          <a:xfrm>
            <a:off x="269875" y="1340768"/>
            <a:ext cx="8553450" cy="297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450850" indent="-273050" algn="just" rtl="1" eaLnBrk="1" hangingPunct="1">
              <a:spcBef>
                <a:spcPts val="1200"/>
              </a:spcBef>
              <a:buClr>
                <a:srgbClr val="8CADAE"/>
              </a:buClr>
              <a:buSzPct val="85000"/>
              <a:buFontTx/>
              <a:buChar char="o"/>
            </a:pPr>
            <a:r>
              <a:rPr lang="fa-IR" b="0" dirty="0"/>
              <a:t>آیا شما همیشه نسبت به دیدگاه ها و نظرات متفاوت روشنفکر بوده اید؟</a:t>
            </a:r>
            <a:endParaRPr lang="en-US" b="0" dirty="0"/>
          </a:p>
          <a:p>
            <a:pPr marL="450850" indent="-273050" algn="just" rtl="1" eaLnBrk="1" hangingPunct="1">
              <a:spcBef>
                <a:spcPts val="1200"/>
              </a:spcBef>
              <a:buClr>
                <a:srgbClr val="8CADAE"/>
              </a:buClr>
              <a:buSzPct val="85000"/>
              <a:buFontTx/>
              <a:buChar char="o"/>
            </a:pPr>
            <a:r>
              <a:rPr lang="fa-IR" b="0" dirty="0"/>
              <a:t>آیا شما از بحث درباره ایده های خاص خود با دوستان یا خانواده اجتناب می کنید، به عنوان مثال به خاطر ترس از درگیری و یا طرد شدن؟</a:t>
            </a:r>
            <a:endParaRPr lang="en-US" b="0" dirty="0"/>
          </a:p>
          <a:p>
            <a:pPr marL="450850" indent="-273050" algn="just" rtl="1" eaLnBrk="1" hangingPunct="1">
              <a:spcBef>
                <a:spcPts val="1200"/>
              </a:spcBef>
              <a:buClr>
                <a:srgbClr val="8CADAE"/>
              </a:buClr>
              <a:buSzPct val="85000"/>
              <a:buFontTx/>
              <a:buChar char="o"/>
            </a:pPr>
            <a:r>
              <a:rPr lang="en-US" b="0" dirty="0"/>
              <a:t> </a:t>
            </a:r>
            <a:r>
              <a:rPr lang="fa-IR" b="0" dirty="0"/>
              <a:t>آیا شما این تجربه  را داشته اید که افرادی که با اعتقادات شما مخالفند، با شما دشمنی کنند و یا تعقیبتان کنند</a:t>
            </a:r>
            <a:r>
              <a:rPr lang="fa-IR" b="0" dirty="0" smtClean="0"/>
              <a:t>؟</a:t>
            </a:r>
          </a:p>
          <a:p>
            <a:pPr marL="450850" indent="-273050" algn="just" rtl="1" eaLnBrk="1" hangingPunct="1">
              <a:spcBef>
                <a:spcPts val="1200"/>
              </a:spcBef>
              <a:buClr>
                <a:srgbClr val="8CADAE"/>
              </a:buClr>
              <a:buSzPct val="85000"/>
              <a:buFontTx/>
              <a:buChar char="o"/>
            </a:pPr>
            <a:r>
              <a:rPr lang="fa-IR" b="0" dirty="0"/>
              <a:t>آیا شما اطلاعاتی از منابع یک </a:t>
            </a:r>
            <a:r>
              <a:rPr lang="fa-IR" b="0" dirty="0" smtClean="0"/>
              <a:t>سونگر (به </a:t>
            </a:r>
            <a:r>
              <a:rPr lang="fa-IR" b="0" dirty="0"/>
              <a:t>عنوان مثال وب سایت هایی درباره نظریات </a:t>
            </a:r>
            <a:r>
              <a:rPr lang="fa-IR" b="0" dirty="0" smtClean="0"/>
              <a:t>خائنانه) </a:t>
            </a:r>
            <a:r>
              <a:rPr lang="fa-IR" b="0" dirty="0"/>
              <a:t>جمع آوری کرده اید</a:t>
            </a:r>
            <a:r>
              <a:rPr lang="fa-IR" b="0" dirty="0" smtClean="0"/>
              <a:t>؟</a:t>
            </a:r>
          </a:p>
          <a:p>
            <a:pPr marL="450850" indent="-273050" algn="just" rtl="1" eaLnBrk="1" hangingPunct="1">
              <a:spcBef>
                <a:spcPts val="1200"/>
              </a:spcBef>
              <a:buClr>
                <a:srgbClr val="8CADAE"/>
              </a:buClr>
              <a:buSzPct val="85000"/>
              <a:buFontTx/>
              <a:buChar char="o"/>
            </a:pPr>
            <a:r>
              <a:rPr lang="fa-IR" b="0" dirty="0"/>
              <a:t>سایر</a:t>
            </a:r>
            <a:r>
              <a:rPr lang="fa-IR" b="0" dirty="0" smtClean="0"/>
              <a:t>؟</a:t>
            </a:r>
            <a:r>
              <a:rPr lang="en-US" altLang="de-DE" b="0" dirty="0" smtClean="0">
                <a:latin typeface="Verdana" pitchFamily="34" charset="0"/>
              </a:rPr>
              <a:t> </a:t>
            </a:r>
          </a:p>
          <a:p>
            <a:pPr algn="just" rtl="1" eaLnBrk="1" hangingPunct="1">
              <a:spcBef>
                <a:spcPct val="20000"/>
              </a:spcBef>
              <a:buSzPct val="200000"/>
            </a:pPr>
            <a:endParaRPr lang="en-US" altLang="de-DE" sz="1600" dirty="0">
              <a:latin typeface="+mn-lt"/>
              <a:cs typeface="+mn-cs"/>
            </a:endParaRPr>
          </a:p>
        </p:txBody>
      </p:sp>
      <p:grpSp>
        <p:nvGrpSpPr>
          <p:cNvPr id="2" name="Gruppieren 1"/>
          <p:cNvGrpSpPr/>
          <p:nvPr/>
        </p:nvGrpSpPr>
        <p:grpSpPr>
          <a:xfrm>
            <a:off x="6697588" y="5495932"/>
            <a:ext cx="1114425" cy="276999"/>
            <a:chOff x="6697588" y="5220900"/>
            <a:chExt cx="1114425" cy="276999"/>
          </a:xfrm>
        </p:grpSpPr>
        <p:sp>
          <p:nvSpPr>
            <p:cNvPr id="44036" name="Line 29"/>
            <p:cNvSpPr>
              <a:spLocks noChangeShapeType="1"/>
            </p:cNvSpPr>
            <p:nvPr/>
          </p:nvSpPr>
          <p:spPr bwMode="auto">
            <a:xfrm>
              <a:off x="6697588" y="5359400"/>
              <a:ext cx="1114425"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44040" name="Text Box 10"/>
            <p:cNvSpPr txBox="1">
              <a:spLocks noChangeArrowheads="1"/>
            </p:cNvSpPr>
            <p:nvPr/>
          </p:nvSpPr>
          <p:spPr bwMode="auto">
            <a:xfrm>
              <a:off x="6697588" y="5220900"/>
              <a:ext cx="10056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eaLnBrk="1" hangingPunct="1">
                <a:spcBef>
                  <a:spcPct val="50000"/>
                </a:spcBef>
              </a:pPr>
              <a:r>
                <a:rPr lang="fa-IR" altLang="de-DE" sz="1200" dirty="0" smtClean="0">
                  <a:solidFill>
                    <a:schemeClr val="bg1"/>
                  </a:solidFill>
                  <a:latin typeface="+mn-lt"/>
                </a:rPr>
                <a:t>عقب نشینی</a:t>
              </a:r>
              <a:endParaRPr lang="en-US" altLang="de-DE" sz="1200" dirty="0">
                <a:solidFill>
                  <a:schemeClr val="bg1"/>
                </a:solidFill>
                <a:latin typeface="+mn-lt"/>
              </a:endParaRPr>
            </a:p>
          </p:txBody>
        </p:sp>
      </p:grpSp>
      <p:sp>
        <p:nvSpPr>
          <p:cNvPr id="44042" name="Rectangle 46"/>
          <p:cNvSpPr>
            <a:spLocks noGrp="1" noChangeArrowheads="1"/>
          </p:cNvSpPr>
          <p:nvPr>
            <p:ph type="title" idx="4294967295"/>
          </p:nvPr>
        </p:nvSpPr>
        <p:spPr>
          <a:xfrm>
            <a:off x="0" y="0"/>
            <a:ext cx="9144000" cy="792000"/>
          </a:xfrm>
          <a:noFill/>
        </p:spPr>
        <p:txBody>
          <a:bodyPr anchor="ctr"/>
          <a:lstStyle/>
          <a:p>
            <a:pPr rtl="1"/>
            <a:r>
              <a:rPr lang="fa-IR" dirty="0"/>
              <a:t>تبادل نظر با دیگران در </a:t>
            </a:r>
            <a:r>
              <a:rPr lang="fa-IR" dirty="0" smtClean="0"/>
              <a:t>خلال بروز حالات روانپریشی؟</a:t>
            </a:r>
            <a:endParaRPr lang="en-US"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6.36</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2" name="Text Box 27"/>
          <p:cNvSpPr txBox="1">
            <a:spLocks noChangeArrowheads="1"/>
          </p:cNvSpPr>
          <p:nvPr/>
        </p:nvSpPr>
        <p:spPr bwMode="auto">
          <a:xfrm>
            <a:off x="0" y="6664325"/>
            <a:ext cx="572412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a:t>
            </a:r>
            <a:r>
              <a:rPr lang="en-US" altLang="de-DE" sz="800" b="0" i="1" dirty="0" err="1">
                <a:latin typeface="Verdana" pitchFamily="34" charset="0"/>
              </a:rPr>
              <a:t>f.l.t.r</a:t>
            </a:r>
            <a:r>
              <a:rPr lang="en-US" altLang="de-DE" sz="800" b="0" i="1" dirty="0">
                <a:latin typeface="Verdana" pitchFamily="34" charset="0"/>
              </a:rPr>
              <a:t>.: “Snails” by H Rickard; “Snail” by </a:t>
            </a:r>
            <a:r>
              <a:rPr lang="en-US" altLang="de-DE" sz="800" b="0" i="1" dirty="0" err="1">
                <a:latin typeface="Verdana" pitchFamily="34" charset="0"/>
              </a:rPr>
              <a:t>Kamil</a:t>
            </a:r>
            <a:r>
              <a:rPr lang="en-US" altLang="de-DE" sz="800" b="0" i="1" dirty="0">
                <a:latin typeface="Verdana" pitchFamily="34" charset="0"/>
              </a:rPr>
              <a:t> </a:t>
            </a:r>
            <a:r>
              <a:rPr lang="en-US" altLang="de-DE" sz="800" b="0" i="1" dirty="0" err="1">
                <a:latin typeface="Verdana" pitchFamily="34" charset="0"/>
              </a:rPr>
              <a:t>Porembi</a:t>
            </a:r>
            <a:r>
              <a:rPr lang="en-US" altLang="de-DE" sz="800" b="0" i="1" dirty="0" err="1">
                <a:latin typeface="Arial Unicode MS" pitchFamily="34" charset="-128"/>
              </a:rPr>
              <a:t>ń</a:t>
            </a:r>
            <a:r>
              <a:rPr lang="en-US" altLang="de-DE" sz="800" b="0" i="1" dirty="0" err="1">
                <a:latin typeface="Verdana" pitchFamily="34" charset="0"/>
              </a:rPr>
              <a:t>ski</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7"/>
          <p:cNvSpPr txBox="1">
            <a:spLocks noChangeArrowheads="1"/>
          </p:cNvSpPr>
          <p:nvPr/>
        </p:nvSpPr>
        <p:spPr bwMode="auto">
          <a:xfrm>
            <a:off x="107950" y="2349500"/>
            <a:ext cx="90360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10000"/>
              </a:lnSpc>
              <a:spcBef>
                <a:spcPct val="20000"/>
              </a:spcBef>
              <a:buSzPct val="200000"/>
            </a:pPr>
            <a:r>
              <a:rPr lang="de-DE" altLang="de-DE" sz="2000" b="0">
                <a:solidFill>
                  <a:srgbClr val="336699"/>
                </a:solidFill>
                <a:latin typeface="Verdana" pitchFamily="34" charset="0"/>
              </a:rPr>
              <a:t>	</a:t>
            </a:r>
            <a:endParaRPr lang="de-DE" altLang="de-DE" sz="2000" b="0">
              <a:latin typeface="Verdana" pitchFamily="34" charset="0"/>
            </a:endParaRPr>
          </a:p>
        </p:txBody>
      </p:sp>
      <p:sp>
        <p:nvSpPr>
          <p:cNvPr id="45061" name="Text Box 24"/>
          <p:cNvSpPr txBox="1">
            <a:spLocks noChangeArrowheads="1"/>
          </p:cNvSpPr>
          <p:nvPr/>
        </p:nvSpPr>
        <p:spPr bwMode="auto">
          <a:xfrm>
            <a:off x="250602" y="1340768"/>
            <a:ext cx="6337622"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4375" indent="-352425"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0000" indent="-273600" algn="just" rtl="1" eaLnBrk="1" hangingPunct="1">
              <a:spcBef>
                <a:spcPts val="1200"/>
              </a:spcBef>
              <a:tabLst>
                <a:tab pos="714375" algn="l"/>
              </a:tabLst>
            </a:pPr>
            <a:r>
              <a:rPr lang="fa-IR" b="0" dirty="0"/>
              <a:t>عواقب احتمالی عقب نشینی در طی روان پریشی:</a:t>
            </a:r>
          </a:p>
          <a:p>
            <a:pPr marL="450850" indent="-273050" algn="just" rtl="1" eaLnBrk="1" hangingPunct="1">
              <a:spcBef>
                <a:spcPts val="1200"/>
              </a:spcBef>
              <a:buClr>
                <a:srgbClr val="8CADAE"/>
              </a:buClr>
              <a:buSzPct val="85000"/>
              <a:buFontTx/>
              <a:buChar char="o"/>
              <a:tabLst>
                <a:tab pos="714375" algn="l"/>
              </a:tabLst>
            </a:pPr>
            <a:r>
              <a:rPr lang="fa-IR" b="0" dirty="0"/>
              <a:t>تنهایی</a:t>
            </a:r>
          </a:p>
          <a:p>
            <a:pPr marL="450850" indent="-273050" algn="just" rtl="1" eaLnBrk="1" hangingPunct="1">
              <a:spcBef>
                <a:spcPts val="1200"/>
              </a:spcBef>
              <a:buClr>
                <a:srgbClr val="8CADAE"/>
              </a:buClr>
              <a:buSzPct val="85000"/>
              <a:buFontTx/>
              <a:buChar char="o"/>
              <a:tabLst>
                <a:tab pos="714375" algn="l"/>
              </a:tabLst>
            </a:pPr>
            <a:r>
              <a:rPr lang="fa-IR" b="0" dirty="0"/>
              <a:t>افسردگی</a:t>
            </a:r>
          </a:p>
          <a:p>
            <a:pPr marL="450850" indent="-273050" algn="just" rtl="1" eaLnBrk="1" hangingPunct="1">
              <a:spcBef>
                <a:spcPts val="1200"/>
              </a:spcBef>
              <a:buClr>
                <a:srgbClr val="8CADAE"/>
              </a:buClr>
              <a:buSzPct val="85000"/>
              <a:buFontTx/>
              <a:buChar char="o"/>
              <a:tabLst>
                <a:tab pos="714375" algn="l"/>
              </a:tabLst>
            </a:pPr>
            <a:r>
              <a:rPr lang="fa-IR" b="0" dirty="0"/>
              <a:t>عدم انحراف توجه، که در نتیجه افکار به طور فزاینده ای با (تهدید) موضوعات و توهمات مشغول می شود</a:t>
            </a:r>
            <a:r>
              <a:rPr lang="en-US" b="0" dirty="0"/>
              <a:t>.</a:t>
            </a:r>
            <a:endParaRPr lang="fa-IR" b="0" dirty="0"/>
          </a:p>
          <a:p>
            <a:pPr marL="450850" indent="-273050" algn="just" rtl="1" eaLnBrk="1" hangingPunct="1">
              <a:spcBef>
                <a:spcPts val="1200"/>
              </a:spcBef>
              <a:buClr>
                <a:srgbClr val="8CADAE"/>
              </a:buClr>
              <a:buSzPct val="85000"/>
              <a:buFontTx/>
              <a:buChar char="o"/>
              <a:tabLst>
                <a:tab pos="714375" algn="l"/>
              </a:tabLst>
            </a:pPr>
            <a:r>
              <a:rPr lang="fa-IR" b="0" dirty="0"/>
              <a:t>بدون برقراری ارتباط با دیگران، امکان کمی برای بررسی اینکه آیا این باورها نادرست هستند، یا اینکه با واقعیت منطبقند وجود دارد</a:t>
            </a:r>
            <a:r>
              <a:rPr lang="en-US" b="0" dirty="0"/>
              <a:t>.</a:t>
            </a:r>
          </a:p>
          <a:p>
            <a:pPr marL="450850" indent="-273050" algn="just" rtl="1" eaLnBrk="1" hangingPunct="1">
              <a:spcBef>
                <a:spcPts val="1200"/>
              </a:spcBef>
              <a:buClr>
                <a:srgbClr val="8CADAE"/>
              </a:buClr>
              <a:buSzPct val="85000"/>
              <a:buFontTx/>
              <a:buChar char="o"/>
              <a:tabLst>
                <a:tab pos="714375" algn="l"/>
              </a:tabLst>
            </a:pPr>
            <a:r>
              <a:rPr lang="fa-IR" b="0" dirty="0"/>
              <a:t>...</a:t>
            </a:r>
            <a:endParaRPr lang="en-US" b="0" dirty="0"/>
          </a:p>
          <a:p>
            <a:pPr marL="450000" indent="-273600" algn="just" rtl="1" eaLnBrk="1" hangingPunct="1">
              <a:spcBef>
                <a:spcPts val="1200"/>
              </a:spcBef>
              <a:buClr>
                <a:srgbClr val="8CADAE"/>
              </a:buClr>
            </a:pPr>
            <a:endParaRPr lang="en-US" b="0" dirty="0"/>
          </a:p>
        </p:txBody>
      </p:sp>
      <p:pic>
        <p:nvPicPr>
          <p:cNvPr id="45062"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3357563"/>
            <a:ext cx="2297112"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6.37</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11"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Rückzug</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2" name="Rectangle 46"/>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b="0" kern="0" dirty="0" smtClean="0"/>
              <a:t>تبادل نظر در مقابل کناره گیری از دیگران در خلال بروز حالات روانپریشی؟</a:t>
            </a:r>
            <a:endParaRPr lang="en-US" b="0" kern="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000"/>
          </a:xfrm>
        </p:spPr>
        <p:txBody>
          <a:bodyPr anchor="ctr"/>
          <a:lstStyle/>
          <a:p>
            <a:pPr rtl="1"/>
            <a:r>
              <a:rPr lang="fa-IR" sz="1800" dirty="0"/>
              <a:t>آیا </a:t>
            </a:r>
            <a:r>
              <a:rPr lang="fa-IR" sz="1800" dirty="0" smtClean="0"/>
              <a:t>فردی </a:t>
            </a:r>
            <a:r>
              <a:rPr lang="fa-IR" sz="1800" dirty="0"/>
              <a:t>وجود دارد</a:t>
            </a:r>
            <a:r>
              <a:rPr lang="fa-IR" sz="1800" dirty="0" smtClean="0"/>
              <a:t> </a:t>
            </a:r>
            <a:r>
              <a:rPr lang="fa-IR" sz="1800" dirty="0"/>
              <a:t>که شما کاملا به او اعتماد </a:t>
            </a:r>
            <a:r>
              <a:rPr lang="fa-IR" sz="1800" dirty="0" smtClean="0"/>
              <a:t>داشته باشید؟ چه کسی را </a:t>
            </a:r>
            <a:r>
              <a:rPr lang="fa-IR" sz="1800" dirty="0"/>
              <a:t>به </a:t>
            </a:r>
            <a:r>
              <a:rPr lang="fa-IR" sz="1800" dirty="0" smtClean="0"/>
              <a:t>یاد می آورید؟</a:t>
            </a:r>
            <a:endParaRPr lang="en-US" sz="1800" dirty="0"/>
          </a:p>
        </p:txBody>
      </p:sp>
      <p:sp>
        <p:nvSpPr>
          <p:cNvPr id="46083"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FontTx/>
              <a:buChar char="•"/>
            </a:pPr>
            <a:endParaRPr lang="en-GB" altLang="de-DE" sz="2000" b="0">
              <a:latin typeface="Verdana" pitchFamily="34" charset="0"/>
            </a:endParaRPr>
          </a:p>
        </p:txBody>
      </p:sp>
      <p:sp>
        <p:nvSpPr>
          <p:cNvPr id="46085" name="Text Box 15"/>
          <p:cNvSpPr txBox="1">
            <a:spLocks noChangeArrowheads="1"/>
          </p:cNvSpPr>
          <p:nvPr/>
        </p:nvSpPr>
        <p:spPr bwMode="auto">
          <a:xfrm>
            <a:off x="539552" y="2269733"/>
            <a:ext cx="2989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r" rtl="1" eaLnBrk="1" hangingPunct="1">
              <a:spcBef>
                <a:spcPct val="50000"/>
              </a:spcBef>
            </a:pPr>
            <a:r>
              <a:rPr lang="fa-IR" b="0" dirty="0"/>
              <a:t>لطفا اسامی را بنویسید</a:t>
            </a:r>
            <a:r>
              <a:rPr lang="en-US" b="0" dirty="0"/>
              <a:t>!</a:t>
            </a:r>
            <a:endParaRPr lang="en-US" altLang="de-DE" b="0" dirty="0">
              <a:latin typeface="Verdana" pitchFamily="34" charset="0"/>
            </a:endParaRPr>
          </a:p>
        </p:txBody>
      </p:sp>
      <p:sp>
        <p:nvSpPr>
          <p:cNvPr id="46086" name="Text Box 19"/>
          <p:cNvSpPr txBox="1">
            <a:spLocks noChangeArrowheads="1"/>
          </p:cNvSpPr>
          <p:nvPr/>
        </p:nvSpPr>
        <p:spPr bwMode="auto">
          <a:xfrm>
            <a:off x="539552" y="4471952"/>
            <a:ext cx="2979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b="0" dirty="0"/>
              <a:t>تبادل نظر با افراد مورد </a:t>
            </a:r>
            <a:r>
              <a:rPr lang="fa-IR" b="0" dirty="0" smtClean="0"/>
              <a:t>اعتماد </a:t>
            </a:r>
            <a:r>
              <a:rPr lang="fa-IR" b="0" dirty="0"/>
              <a:t>به شما کمک می کند </a:t>
            </a:r>
            <a:r>
              <a:rPr lang="fa-IR" b="0" dirty="0" smtClean="0"/>
              <a:t>تا </a:t>
            </a:r>
            <a:r>
              <a:rPr lang="fa-IR" b="0" dirty="0"/>
              <a:t>فرصتی برای </a:t>
            </a:r>
            <a:r>
              <a:rPr lang="fa-IR" b="0" dirty="0" smtClean="0"/>
              <a:t>اصلاح</a:t>
            </a:r>
            <a:endParaRPr lang="en-US" b="0" dirty="0" smtClean="0"/>
          </a:p>
          <a:p>
            <a:pPr algn="just" rtl="1"/>
            <a:r>
              <a:rPr lang="fa-IR" b="0" dirty="0" smtClean="0"/>
              <a:t>باورهای نادرست و جلوگیری از تشدید آنها داشته باشید</a:t>
            </a:r>
            <a:r>
              <a:rPr lang="en-US" b="0" dirty="0" smtClean="0"/>
              <a:t>!</a:t>
            </a:r>
            <a:endParaRPr lang="en-US" b="0" dirty="0"/>
          </a:p>
        </p:txBody>
      </p:sp>
      <p:sp>
        <p:nvSpPr>
          <p:cNvPr id="46090" name="Line 5"/>
          <p:cNvSpPr>
            <a:spLocks noChangeShapeType="1"/>
          </p:cNvSpPr>
          <p:nvPr/>
        </p:nvSpPr>
        <p:spPr bwMode="auto">
          <a:xfrm>
            <a:off x="3491880" y="2454399"/>
            <a:ext cx="1258887" cy="0"/>
          </a:xfrm>
          <a:prstGeom prst="line">
            <a:avLst/>
          </a:prstGeom>
          <a:noFill/>
          <a:ln w="165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46091" name="Line 7"/>
          <p:cNvSpPr>
            <a:spLocks noChangeShapeType="1"/>
          </p:cNvSpPr>
          <p:nvPr/>
        </p:nvSpPr>
        <p:spPr bwMode="auto">
          <a:xfrm>
            <a:off x="3491880" y="5114591"/>
            <a:ext cx="1258887" cy="0"/>
          </a:xfrm>
          <a:prstGeom prst="line">
            <a:avLst/>
          </a:prstGeom>
          <a:noFill/>
          <a:ln w="165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6.38</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aphicFrame>
        <p:nvGraphicFramePr>
          <p:cNvPr id="11" name="Table 10"/>
          <p:cNvGraphicFramePr>
            <a:graphicFrameLocks noGrp="1"/>
          </p:cNvGraphicFramePr>
          <p:nvPr>
            <p:extLst>
              <p:ext uri="{D42A27DB-BD31-4B8C-83A1-F6EECF244321}">
                <p14:modId xmlns:p14="http://schemas.microsoft.com/office/powerpoint/2010/main" val="4272701862"/>
              </p:ext>
            </p:extLst>
          </p:nvPr>
        </p:nvGraphicFramePr>
        <p:xfrm>
          <a:off x="5045248" y="3691284"/>
          <a:ext cx="3816424" cy="2438400"/>
        </p:xfrm>
        <a:graphic>
          <a:graphicData uri="http://schemas.openxmlformats.org/drawingml/2006/table">
            <a:tbl>
              <a:tblPr firstRow="1" bandRow="1">
                <a:tableStyleId>{5C22544A-7EE6-4342-B048-85BDC9FD1C3A}</a:tableStyleId>
              </a:tblPr>
              <a:tblGrid>
                <a:gridCol w="613353"/>
                <a:gridCol w="3203071"/>
              </a:tblGrid>
              <a:tr h="371407">
                <a:tc gridSpan="2">
                  <a:txBody>
                    <a:bodyPr/>
                    <a:lstStyle/>
                    <a:p>
                      <a:pPr algn="r" rtl="1"/>
                      <a:r>
                        <a:rPr lang="fa-IR" sz="1050" b="1" kern="1200" dirty="0" smtClean="0">
                          <a:solidFill>
                            <a:schemeClr val="tx1"/>
                          </a:solidFill>
                          <a:effectLst/>
                          <a:latin typeface="+mn-lt"/>
                          <a:ea typeface="+mn-ea"/>
                          <a:cs typeface="+mj-cs"/>
                        </a:rPr>
                        <a:t>درمان فراشناختی </a:t>
                      </a:r>
                      <a:r>
                        <a:rPr lang="en-US" sz="1050" b="1" kern="1200" dirty="0" smtClean="0">
                          <a:solidFill>
                            <a:schemeClr val="tx1"/>
                          </a:solidFill>
                          <a:effectLst/>
                          <a:latin typeface="+mn-lt"/>
                          <a:ea typeface="+mn-ea"/>
                          <a:cs typeface="+mj-cs"/>
                        </a:rPr>
                        <a:t>( </a:t>
                      </a:r>
                      <a:r>
                        <a:rPr lang="de-DE" sz="1050" b="1" kern="1200" dirty="0" smtClean="0">
                          <a:solidFill>
                            <a:schemeClr val="tx1"/>
                          </a:solidFill>
                          <a:effectLst/>
                          <a:latin typeface="+mn-lt"/>
                          <a:ea typeface="+mn-ea"/>
                          <a:cs typeface="+mj-cs"/>
                        </a:rPr>
                        <a:t>MCT )</a:t>
                      </a:r>
                      <a:r>
                        <a:rPr lang="fa-IR" sz="1050" b="1" kern="1200" dirty="0" smtClean="0">
                          <a:solidFill>
                            <a:schemeClr val="tx1"/>
                          </a:solidFill>
                          <a:effectLst/>
                          <a:latin typeface="+mn-lt"/>
                          <a:ea typeface="+mn-ea"/>
                          <a:cs typeface="+mj-cs"/>
                        </a:rPr>
                        <a:t>: </a:t>
                      </a:r>
                      <a:r>
                        <a:rPr lang="fa-IR" sz="1050" b="1" i="1" u="sng" kern="1200" dirty="0" smtClean="0">
                          <a:solidFill>
                            <a:schemeClr val="tx1"/>
                          </a:solidFill>
                          <a:effectLst/>
                          <a:latin typeface="+mn-lt"/>
                          <a:ea typeface="+mn-ea"/>
                          <a:cs typeface="+mj-cs"/>
                        </a:rPr>
                        <a:t>سه پرسش اصلی:</a:t>
                      </a:r>
                      <a:endParaRPr lang="fa-IR" sz="1050" b="1" i="0" u="none" kern="1200" dirty="0" smtClean="0">
                        <a:solidFill>
                          <a:schemeClr val="tx1"/>
                        </a:solidFill>
                        <a:effectLst/>
                        <a:latin typeface="+mn-lt"/>
                        <a:ea typeface="+mn-ea"/>
                        <a:cs typeface="+mj-cs"/>
                      </a:endParaRPr>
                    </a:p>
                    <a:p>
                      <a:pPr algn="r" rtl="1"/>
                      <a:r>
                        <a:rPr lang="fa-IR" sz="1050" b="1" kern="1200" dirty="0" smtClean="0">
                          <a:solidFill>
                            <a:schemeClr val="tx1"/>
                          </a:solidFill>
                          <a:effectLst/>
                          <a:latin typeface="+mn-lt"/>
                          <a:ea typeface="+mn-ea"/>
                          <a:cs typeface="+mj-cs"/>
                        </a:rPr>
                        <a:t>...اگر شما احساس کنید که مورد توهین، تهدید و یا تحقیر واقع شده اید ...؟</a:t>
                      </a:r>
                      <a:endParaRPr lang="en-US" sz="1050" b="1" dirty="0">
                        <a:solidFill>
                          <a:schemeClr val="tx1"/>
                        </a:solidFill>
                        <a:latin typeface="Times New Roman" pitchFamily="18" charset="0"/>
                        <a:cs typeface="+mj-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tr>
              <a:tr h="515844">
                <a:tc>
                  <a:txBody>
                    <a:bodyPr/>
                    <a:lstStyle/>
                    <a:p>
                      <a:pPr algn="r" rtl="1"/>
                      <a:endParaRPr lang="en-US" sz="105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rtl="1"/>
                      <a:r>
                        <a:rPr lang="fa-IR" sz="1050" b="1" i="1" kern="1200" dirty="0" smtClean="0">
                          <a:solidFill>
                            <a:srgbClr val="FF0000"/>
                          </a:solidFill>
                          <a:effectLst/>
                          <a:latin typeface="Times New Roman" pitchFamily="18" charset="0"/>
                          <a:ea typeface="+mn-ea"/>
                          <a:cs typeface="Times New Roman" pitchFamily="18" charset="0"/>
                        </a:rPr>
                        <a:t>1- چه شواهدی برای این احساس وجود دارد؟ </a:t>
                      </a:r>
                      <a:endParaRPr lang="en-US" sz="1050" kern="1200" dirty="0" smtClean="0">
                        <a:solidFill>
                          <a:srgbClr val="FF0000"/>
                        </a:solidFill>
                        <a:effectLst/>
                        <a:latin typeface="Times New Roman" pitchFamily="18" charset="0"/>
                        <a:ea typeface="+mn-ea"/>
                        <a:cs typeface="Times New Roman" pitchFamily="18" charset="0"/>
                      </a:endParaRPr>
                    </a:p>
                    <a:p>
                      <a:pPr algn="r" rtl="1"/>
                      <a:r>
                        <a:rPr lang="fa-IR" sz="1050" b="1" kern="1200" dirty="0" smtClean="0">
                          <a:solidFill>
                            <a:schemeClr val="dk1"/>
                          </a:solidFill>
                          <a:effectLst/>
                          <a:latin typeface="Times New Roman" pitchFamily="18" charset="0"/>
                          <a:ea typeface="+mn-ea"/>
                          <a:cs typeface="Times New Roman" pitchFamily="18" charset="0"/>
                        </a:rPr>
                        <a:t>از کجا این را می دانم؟ شواهد واقعی، شایعه، حدس و گمان</a:t>
                      </a:r>
                      <a:r>
                        <a:rPr lang="fa-IR" sz="1050" b="1" kern="1200" baseline="0" dirty="0" smtClean="0">
                          <a:solidFill>
                            <a:schemeClr val="dk1"/>
                          </a:solidFill>
                          <a:effectLst/>
                          <a:latin typeface="Times New Roman" pitchFamily="18" charset="0"/>
                          <a:ea typeface="+mn-ea"/>
                          <a:cs typeface="Times New Roman" pitchFamily="18" charset="0"/>
                        </a:rPr>
                        <a:t> </a:t>
                      </a:r>
                      <a:r>
                        <a:rPr lang="fa-IR" sz="1050" b="1" kern="1200" dirty="0" smtClean="0">
                          <a:solidFill>
                            <a:schemeClr val="dk1"/>
                          </a:solidFill>
                          <a:effectLst/>
                          <a:latin typeface="Times New Roman" pitchFamily="18" charset="0"/>
                          <a:ea typeface="+mn-ea"/>
                          <a:cs typeface="Times New Roman" pitchFamily="18" charset="0"/>
                        </a:rPr>
                        <a:t>خودم؟ آیا آنچه که می دانم تمام حقیقت است؟ </a:t>
                      </a:r>
                      <a:endParaRPr lang="en-US" sz="105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660280">
                <a:tc>
                  <a:txBody>
                    <a:bodyPr/>
                    <a:lstStyle/>
                    <a:p>
                      <a:pPr algn="r" rtl="1"/>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rtl="1"/>
                      <a:r>
                        <a:rPr lang="fa-IR" sz="1050" b="1" i="1" kern="1200" dirty="0" smtClean="0">
                          <a:solidFill>
                            <a:srgbClr val="FF0000"/>
                          </a:solidFill>
                          <a:effectLst/>
                          <a:latin typeface="Times New Roman" pitchFamily="18" charset="0"/>
                          <a:ea typeface="+mn-ea"/>
                          <a:cs typeface="Times New Roman" pitchFamily="18" charset="0"/>
                        </a:rPr>
                        <a:t>2-برداشت های دیگر؟</a:t>
                      </a:r>
                      <a:endParaRPr lang="en-US" sz="1050" b="1" kern="1200" dirty="0" smtClean="0">
                        <a:solidFill>
                          <a:srgbClr val="FF0000"/>
                        </a:solidFill>
                        <a:effectLst/>
                        <a:latin typeface="Times New Roman" pitchFamily="18" charset="0"/>
                        <a:ea typeface="+mn-ea"/>
                        <a:cs typeface="Times New Roman" pitchFamily="18" charset="0"/>
                      </a:endParaRPr>
                    </a:p>
                    <a:p>
                      <a:pPr algn="r" rtl="1"/>
                      <a:r>
                        <a:rPr lang="fa-IR" sz="1050" b="1" kern="1200" dirty="0" smtClean="0">
                          <a:solidFill>
                            <a:schemeClr val="dk1"/>
                          </a:solidFill>
                          <a:effectLst/>
                          <a:latin typeface="+mn-lt"/>
                          <a:ea typeface="+mn-ea"/>
                          <a:cs typeface="+mj-cs"/>
                        </a:rPr>
                        <a:t>آیا افراد مورد اعتمادم برداشت دیگری از این موقعیت دارند؟ آیا من عجولانه نتیجه گیری کرده ام؟ آیا موقعیت را بی طرفانه و واقع گرایانه بررسی کرده ام؟ </a:t>
                      </a:r>
                      <a:endParaRPr lang="en-US" sz="1050" b="1" dirty="0">
                        <a:cs typeface="+mj-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653402">
                <a:tc>
                  <a:txBody>
                    <a:bodyPr/>
                    <a:lstStyle/>
                    <a:p>
                      <a:pPr algn="r" rtl="1"/>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rtl="1"/>
                      <a:r>
                        <a:rPr lang="fa-IR" sz="1000" b="1" i="1" kern="1200" dirty="0" smtClean="0">
                          <a:solidFill>
                            <a:srgbClr val="FF0000"/>
                          </a:solidFill>
                          <a:effectLst/>
                          <a:latin typeface="Times New Roman" pitchFamily="18" charset="0"/>
                          <a:ea typeface="+mn-ea"/>
                          <a:cs typeface="Times New Roman" pitchFamily="18" charset="0"/>
                        </a:rPr>
                        <a:t>3- اگر این احساس من درست باشد ، آیا واکنشم اغراق آمیز نبوده؟ </a:t>
                      </a:r>
                      <a:endParaRPr lang="en-US" sz="1000" kern="1200" dirty="0" smtClean="0">
                        <a:solidFill>
                          <a:srgbClr val="FF0000"/>
                        </a:solidFill>
                        <a:effectLst/>
                        <a:latin typeface="Times New Roman" pitchFamily="18" charset="0"/>
                        <a:ea typeface="+mn-ea"/>
                        <a:cs typeface="Times New Roman" pitchFamily="18" charset="0"/>
                      </a:endParaRPr>
                    </a:p>
                    <a:p>
                      <a:pPr algn="r" rtl="1"/>
                      <a:r>
                        <a:rPr lang="fa-IR" sz="1050" b="1" kern="1200" dirty="0" smtClean="0">
                          <a:solidFill>
                            <a:schemeClr val="dk1"/>
                          </a:solidFill>
                          <a:effectLst/>
                          <a:latin typeface="Times New Roman" pitchFamily="18" charset="0"/>
                          <a:ea typeface="+mn-ea"/>
                          <a:cs typeface="Times New Roman" pitchFamily="18" charset="0"/>
                        </a:rPr>
                        <a:t>آیا نتیجه گیری من متناسب بوده است؟ چنانچه واکنش افراطی نشان بدهم، آیا فرصت های آینده ام را خراب خواهم کرد؟ اول بیاندیشید-بعد عمل کنید! </a:t>
                      </a:r>
                      <a:endParaRPr lang="en-US" sz="105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bl>
          </a:graphicData>
        </a:graphic>
      </p:graphicFrame>
      <p:pic>
        <p:nvPicPr>
          <p:cNvPr id="12" name="Picture 11" descr="Lupe-MKT+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3528" y="4191497"/>
            <a:ext cx="374381"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WegweiserfinalMKT+fina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7810" y="4767119"/>
            <a:ext cx="42929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8762" y="5483818"/>
            <a:ext cx="475578"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 name="Table 16"/>
          <p:cNvGraphicFramePr>
            <a:graphicFrameLocks noGrp="1"/>
          </p:cNvGraphicFramePr>
          <p:nvPr>
            <p:extLst>
              <p:ext uri="{D42A27DB-BD31-4B8C-83A1-F6EECF244321}">
                <p14:modId xmlns:p14="http://schemas.microsoft.com/office/powerpoint/2010/main" val="2615011546"/>
              </p:ext>
            </p:extLst>
          </p:nvPr>
        </p:nvGraphicFramePr>
        <p:xfrm>
          <a:off x="5045248" y="1249812"/>
          <a:ext cx="3816424" cy="2047240"/>
        </p:xfrm>
        <a:graphic>
          <a:graphicData uri="http://schemas.openxmlformats.org/drawingml/2006/table">
            <a:tbl>
              <a:tblPr firstRow="1" firstCol="1" lastRow="1" lastCol="1" bandRow="1" bandCol="1">
                <a:tableStyleId>{5C22544A-7EE6-4342-B048-85BDC9FD1C3A}</a:tableStyleId>
              </a:tblPr>
              <a:tblGrid>
                <a:gridCol w="1763284"/>
                <a:gridCol w="2053140"/>
              </a:tblGrid>
              <a:tr h="30321">
                <a:tc gridSpan="2">
                  <a:txBody>
                    <a:bodyPr/>
                    <a:lstStyle/>
                    <a:p>
                      <a:pPr marL="0" marR="0" algn="l">
                        <a:spcBef>
                          <a:spcPts val="0"/>
                        </a:spcBef>
                        <a:spcAft>
                          <a:spcPts val="0"/>
                        </a:spcAft>
                      </a:pPr>
                      <a:r>
                        <a:rPr lang="de-DE" sz="900" dirty="0">
                          <a:effectLst/>
                        </a:rPr>
                        <a:t> </a:t>
                      </a:r>
                      <a:endParaRPr lang="en-US" sz="1200" dirty="0">
                        <a:effectLst/>
                      </a:endParaRPr>
                    </a:p>
                    <a:p>
                      <a:pPr marL="0" marR="0" algn="r" rtl="1">
                        <a:spcBef>
                          <a:spcPts val="0"/>
                        </a:spcBef>
                        <a:spcAft>
                          <a:spcPts val="0"/>
                        </a:spcAft>
                      </a:pPr>
                      <a:r>
                        <a:rPr lang="de-DE" sz="2000" dirty="0">
                          <a:solidFill>
                            <a:schemeClr val="tx1"/>
                          </a:solidFill>
                          <a:effectLst/>
                          <a:sym typeface="Webdings"/>
                        </a:rPr>
                        <a:t></a:t>
                      </a:r>
                      <a:r>
                        <a:rPr lang="fa-IR" sz="1200" dirty="0">
                          <a:solidFill>
                            <a:schemeClr val="tx1"/>
                          </a:solidFill>
                          <a:effectLst/>
                        </a:rPr>
                        <a:t>بحران – به چه کسی می توانم </a:t>
                      </a:r>
                      <a:r>
                        <a:rPr lang="fa-IR" sz="1200" dirty="0" smtClean="0">
                          <a:solidFill>
                            <a:schemeClr val="tx1"/>
                          </a:solidFill>
                          <a:effectLst/>
                        </a:rPr>
                        <a:t>مراجعه کنم؟ </a:t>
                      </a:r>
                      <a:endParaRPr lang="en-US" sz="1200" dirty="0">
                        <a:solidFill>
                          <a:schemeClr val="tx1"/>
                        </a:solidFill>
                        <a:effectLst/>
                      </a:endParaRPr>
                    </a:p>
                    <a:p>
                      <a:pPr marL="0" marR="0" algn="l">
                        <a:spcBef>
                          <a:spcPts val="0"/>
                        </a:spcBef>
                        <a:spcAft>
                          <a:spcPts val="0"/>
                        </a:spcAft>
                      </a:pPr>
                      <a:r>
                        <a:rPr lang="de-DE" sz="900" dirty="0">
                          <a:effectLst/>
                        </a:rPr>
                        <a:t> </a:t>
                      </a:r>
                      <a:endParaRPr lang="en-US" sz="1200" dirty="0">
                        <a:effectLst/>
                        <a:latin typeface="Times New Roman"/>
                        <a:ea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US"/>
                    </a:p>
                  </a:txBody>
                  <a:tcPr/>
                </a:tc>
              </a:tr>
              <a:tr h="335280">
                <a:tc>
                  <a:txBody>
                    <a:bodyPr/>
                    <a:lstStyle/>
                    <a:p>
                      <a:pPr marL="0" marR="0" algn="r" rtl="1">
                        <a:spcBef>
                          <a:spcPts val="0"/>
                        </a:spcBef>
                        <a:spcAft>
                          <a:spcPts val="0"/>
                        </a:spcAft>
                      </a:pPr>
                      <a:r>
                        <a:rPr lang="fa-IR" sz="1200" dirty="0">
                          <a:solidFill>
                            <a:schemeClr val="tx1"/>
                          </a:solidFill>
                          <a:effectLst/>
                        </a:rPr>
                        <a:t>دوستان / بستگان </a:t>
                      </a:r>
                      <a:endParaRPr lang="en-US" sz="1200" dirty="0">
                        <a:solidFill>
                          <a:schemeClr val="tx1"/>
                        </a:solidFill>
                        <a:effectLst/>
                      </a:endParaRPr>
                    </a:p>
                    <a:p>
                      <a:pPr marL="0" marR="0" algn="l">
                        <a:spcBef>
                          <a:spcPts val="0"/>
                        </a:spcBef>
                        <a:spcAft>
                          <a:spcPts val="0"/>
                        </a:spcAft>
                      </a:pPr>
                      <a:r>
                        <a:rPr lang="en-GB" sz="1200" dirty="0">
                          <a:solidFill>
                            <a:schemeClr val="tx1"/>
                          </a:solidFill>
                          <a:effectLst/>
                        </a:rPr>
                        <a:t> </a:t>
                      </a:r>
                      <a:endParaRPr lang="en-US" sz="12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endParaRPr>
                    </a:p>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360680">
                <a:tc>
                  <a:txBody>
                    <a:bodyPr/>
                    <a:lstStyle/>
                    <a:p>
                      <a:pPr marL="0" marR="0" algn="r" rtl="1">
                        <a:spcBef>
                          <a:spcPts val="0"/>
                        </a:spcBef>
                        <a:spcAft>
                          <a:spcPts val="0"/>
                        </a:spcAft>
                      </a:pPr>
                      <a:r>
                        <a:rPr lang="fa-IR" sz="1200" dirty="0" smtClean="0">
                          <a:solidFill>
                            <a:schemeClr val="tx1"/>
                          </a:solidFill>
                          <a:effectLst/>
                        </a:rPr>
                        <a:t>روان شناسم </a:t>
                      </a:r>
                      <a:r>
                        <a:rPr lang="fa-IR" sz="1200" dirty="0">
                          <a:solidFill>
                            <a:schemeClr val="tx1"/>
                          </a:solidFill>
                          <a:effectLst/>
                        </a:rPr>
                        <a:t>/ </a:t>
                      </a:r>
                      <a:r>
                        <a:rPr lang="fa-IR" sz="1200" dirty="0" smtClean="0">
                          <a:solidFill>
                            <a:schemeClr val="tx1"/>
                          </a:solidFill>
                          <a:effectLst/>
                        </a:rPr>
                        <a:t>روان پزشک</a:t>
                      </a:r>
                      <a:r>
                        <a:rPr lang="fa-IR" sz="1200" baseline="0" dirty="0" smtClean="0">
                          <a:solidFill>
                            <a:schemeClr val="tx1"/>
                          </a:solidFill>
                          <a:effectLst/>
                        </a:rPr>
                        <a:t> معالج م</a:t>
                      </a:r>
                      <a:r>
                        <a:rPr lang="fa-IR" sz="1200" dirty="0" smtClean="0">
                          <a:solidFill>
                            <a:schemeClr val="tx1"/>
                          </a:solidFill>
                          <a:effectLst/>
                        </a:rPr>
                        <a:t> </a:t>
                      </a:r>
                      <a:endParaRPr lang="en-US" sz="12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endParaRPr>
                    </a:p>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299720">
                <a:tc>
                  <a:txBody>
                    <a:bodyPr/>
                    <a:lstStyle/>
                    <a:p>
                      <a:pPr marL="0" marR="0" algn="r" rtl="1">
                        <a:spcBef>
                          <a:spcPts val="0"/>
                        </a:spcBef>
                        <a:spcAft>
                          <a:spcPts val="0"/>
                        </a:spcAft>
                      </a:pPr>
                      <a:r>
                        <a:rPr lang="fa-IR" sz="1200" dirty="0">
                          <a:solidFill>
                            <a:schemeClr val="tx1"/>
                          </a:solidFill>
                          <a:effectLst/>
                        </a:rPr>
                        <a:t>مشاوره </a:t>
                      </a:r>
                      <a:r>
                        <a:rPr lang="fa-IR" sz="1200" dirty="0" smtClean="0">
                          <a:solidFill>
                            <a:schemeClr val="tx1"/>
                          </a:solidFill>
                          <a:effectLst/>
                        </a:rPr>
                        <a:t> تلفنی</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endParaRPr>
                    </a:p>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r h="431800">
                <a:tc>
                  <a:txBody>
                    <a:bodyPr/>
                    <a:lstStyle/>
                    <a:p>
                      <a:pPr marL="0" marR="0" algn="r" rtl="1">
                        <a:spcBef>
                          <a:spcPts val="0"/>
                        </a:spcBef>
                        <a:spcAft>
                          <a:spcPts val="0"/>
                        </a:spcAft>
                      </a:pPr>
                      <a:r>
                        <a:rPr lang="fa-IR" sz="1200" dirty="0" smtClean="0">
                          <a:solidFill>
                            <a:schemeClr val="tx1"/>
                          </a:solidFill>
                          <a:effectLst/>
                        </a:rPr>
                        <a:t>مؤسسات</a:t>
                      </a:r>
                      <a:r>
                        <a:rPr lang="fa-IR" sz="1200" baseline="0" dirty="0" smtClean="0">
                          <a:solidFill>
                            <a:schemeClr val="tx1"/>
                          </a:solidFill>
                          <a:effectLst/>
                        </a:rPr>
                        <a:t> یا مراکز</a:t>
                      </a:r>
                      <a:r>
                        <a:rPr lang="fa-IR" sz="1200" dirty="0" smtClean="0">
                          <a:solidFill>
                            <a:schemeClr val="tx1"/>
                          </a:solidFill>
                          <a:effectLst/>
                        </a:rPr>
                        <a:t> </a:t>
                      </a:r>
                      <a:r>
                        <a:rPr lang="fa-IR" sz="1200" dirty="0">
                          <a:solidFill>
                            <a:schemeClr val="tx1"/>
                          </a:solidFill>
                          <a:effectLst/>
                        </a:rPr>
                        <a:t>مورد </a:t>
                      </a:r>
                      <a:r>
                        <a:rPr lang="fa-IR" sz="1200" dirty="0" smtClean="0">
                          <a:solidFill>
                            <a:schemeClr val="tx1"/>
                          </a:solidFill>
                          <a:effectLst/>
                        </a:rPr>
                        <a:t>اعتمادم </a:t>
                      </a:r>
                      <a:endParaRPr lang="en-US" sz="12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endParaRPr>
                    </a:p>
                    <a:p>
                      <a:pPr marL="0" marR="0" algn="l">
                        <a:spcBef>
                          <a:spcPts val="0"/>
                        </a:spcBef>
                        <a:spcAft>
                          <a:spcPts val="0"/>
                        </a:spcAft>
                      </a:pPr>
                      <a:r>
                        <a:rPr lang="de-DE" sz="1000" dirty="0">
                          <a:solidFill>
                            <a:schemeClr val="tx1"/>
                          </a:solidFill>
                          <a:effectLst/>
                          <a:sym typeface="Wingdings"/>
                        </a:rPr>
                        <a:t></a:t>
                      </a:r>
                      <a:endParaRPr lang="en-US" sz="12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50825" y="1340768"/>
            <a:ext cx="8642349" cy="29238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rtl="1"/>
            <a:r>
              <a:rPr lang="fa-IR" dirty="0"/>
              <a:t>اهداف آموزشی</a:t>
            </a:r>
            <a:r>
              <a:rPr lang="en-US" dirty="0" smtClean="0"/>
              <a:t>:</a:t>
            </a:r>
            <a:endParaRPr lang="en-US" dirty="0"/>
          </a:p>
          <a:p>
            <a:pPr marL="450850" indent="-273050" algn="just" rtl="1" eaLnBrk="1" hangingPunct="1">
              <a:spcBef>
                <a:spcPts val="1200"/>
              </a:spcBef>
              <a:buClr>
                <a:srgbClr val="8CADAE"/>
              </a:buClr>
              <a:buSzPct val="85000"/>
              <a:buFontTx/>
              <a:buChar char="o"/>
            </a:pPr>
            <a:r>
              <a:rPr lang="fa-IR" b="0" dirty="0"/>
              <a:t>گاهی اوقات اتفاقات متفاوت </a:t>
            </a:r>
            <a:r>
              <a:rPr lang="fa-IR" b="0" dirty="0" smtClean="0"/>
              <a:t>با انتظار ما پیش </a:t>
            </a:r>
            <a:r>
              <a:rPr lang="fa-IR" b="0" dirty="0"/>
              <a:t>می </a:t>
            </a:r>
            <a:r>
              <a:rPr lang="fa-IR" b="0" dirty="0" smtClean="0"/>
              <a:t>روند:</a:t>
            </a:r>
            <a:r>
              <a:rPr lang="en-US" b="0" dirty="0" smtClean="0"/>
              <a:t> </a:t>
            </a:r>
            <a:r>
              <a:rPr lang="fa-IR" b="0" dirty="0"/>
              <a:t>تصمیم گیری های زودرس غالبا به نتیجه گیری غلط منجر می </a:t>
            </a:r>
            <a:r>
              <a:rPr lang="fa-IR" b="0" dirty="0" smtClean="0"/>
              <a:t>شوند</a:t>
            </a:r>
            <a:r>
              <a:rPr lang="en-US" b="0" dirty="0"/>
              <a:t>!</a:t>
            </a:r>
          </a:p>
          <a:p>
            <a:pPr marL="450850" indent="-273050" algn="just" rtl="1" eaLnBrk="1" hangingPunct="1">
              <a:spcBef>
                <a:spcPts val="1200"/>
              </a:spcBef>
              <a:buClr>
                <a:srgbClr val="8CADAE"/>
              </a:buClr>
              <a:buSzPct val="85000"/>
              <a:buFontTx/>
              <a:buChar char="o"/>
            </a:pPr>
            <a:r>
              <a:rPr lang="fa-IR" b="0" dirty="0"/>
              <a:t>بنابراین، شما </a:t>
            </a:r>
            <a:r>
              <a:rPr lang="fa-IR" b="0" dirty="0" smtClean="0"/>
              <a:t>باید </a:t>
            </a:r>
            <a:r>
              <a:rPr lang="fa-IR" b="0" dirty="0"/>
              <a:t>پیش از اینکه ذهنیت خود را </a:t>
            </a:r>
            <a:r>
              <a:rPr lang="fa-IR" b="0" dirty="0" smtClean="0"/>
              <a:t>بسازید، همیشه </a:t>
            </a:r>
            <a:r>
              <a:rPr lang="fa-IR" dirty="0"/>
              <a:t>گستردگی اطلاعات </a:t>
            </a:r>
            <a:r>
              <a:rPr lang="fa-IR" b="0" dirty="0"/>
              <a:t>را به </a:t>
            </a:r>
            <a:r>
              <a:rPr lang="fa-IR" b="0" dirty="0" smtClean="0"/>
              <a:t>خوبی برداشت </a:t>
            </a:r>
            <a:r>
              <a:rPr lang="fa-IR" b="0" dirty="0"/>
              <a:t>های </a:t>
            </a:r>
            <a:r>
              <a:rPr lang="fa-IR" b="0" dirty="0" smtClean="0"/>
              <a:t>مختلف در </a:t>
            </a:r>
            <a:r>
              <a:rPr lang="fa-IR" b="0" dirty="0"/>
              <a:t>نظر </a:t>
            </a:r>
            <a:r>
              <a:rPr lang="fa-IR" b="0" dirty="0" smtClean="0"/>
              <a:t>بگیرید.</a:t>
            </a:r>
          </a:p>
          <a:p>
            <a:pPr marL="450850" indent="-273050" algn="just" rtl="1" eaLnBrk="1" hangingPunct="1">
              <a:spcBef>
                <a:spcPts val="1200"/>
              </a:spcBef>
              <a:buClr>
                <a:srgbClr val="8CADAE"/>
              </a:buClr>
              <a:buSzPct val="85000"/>
              <a:buFontTx/>
              <a:buChar char="o"/>
            </a:pPr>
            <a:r>
              <a:rPr lang="fa-IR" b="0" dirty="0"/>
              <a:t>انعطاف پذیر باقی بمانید. برای اصلاح فرضیات خود هنگامی که استدلال های مخالف قاطعی وجود دارد، آماده </a:t>
            </a:r>
            <a:r>
              <a:rPr lang="fa-IR" b="0" dirty="0" smtClean="0"/>
              <a:t>باشید.</a:t>
            </a:r>
          </a:p>
          <a:p>
            <a:pPr marL="450850" indent="-273050" algn="just" rtl="1" eaLnBrk="1" hangingPunct="1">
              <a:spcBef>
                <a:spcPts val="1200"/>
              </a:spcBef>
              <a:buClr>
                <a:srgbClr val="8CADAE"/>
              </a:buClr>
              <a:buSzPct val="85000"/>
              <a:buFontTx/>
              <a:buChar char="o"/>
            </a:pPr>
            <a:r>
              <a:rPr lang="fa-IR" b="0" dirty="0"/>
              <a:t>تبادل نظر با افراد مورد اعتمادتان برای بررسی عقاید </a:t>
            </a:r>
            <a:r>
              <a:rPr lang="fa-IR" b="0" dirty="0" smtClean="0"/>
              <a:t>خاصتان مهم است.</a:t>
            </a:r>
            <a:endParaRPr lang="en-US" b="0" dirty="0"/>
          </a:p>
        </p:txBody>
      </p:sp>
      <p:sp>
        <p:nvSpPr>
          <p:cNvPr id="47108" name="Rectangle 6"/>
          <p:cNvSpPr>
            <a:spLocks noChangeArrowheads="1"/>
          </p:cNvSpPr>
          <p:nvPr/>
        </p:nvSpPr>
        <p:spPr bwMode="auto">
          <a:xfrm>
            <a:off x="8458200" y="0"/>
            <a:ext cx="70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6.39</a:t>
            </a:r>
          </a:p>
        </p:txBody>
      </p:sp>
      <p:sp>
        <p:nvSpPr>
          <p:cNvPr id="47109" name="Text Box 7"/>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6.39</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8" name="Rectangle 5"/>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fa-IR" b="0" dirty="0">
                <a:solidFill>
                  <a:schemeClr val="accent1"/>
                </a:solidFill>
              </a:rPr>
              <a:t>کاربرد در زندگی روزمره</a:t>
            </a:r>
            <a:endParaRPr lang="en-US" altLang="de-DE"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251520" y="1340768"/>
            <a:ext cx="864165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b="0" dirty="0"/>
              <a:t>بسیاری از </a:t>
            </a:r>
            <a:r>
              <a:rPr lang="fa-IR" b="0" dirty="0" smtClean="0"/>
              <a:t>افراد روانپریش</a:t>
            </a:r>
            <a:r>
              <a:rPr lang="en-US" b="0" dirty="0" smtClean="0"/>
              <a:t>]</a:t>
            </a:r>
            <a:r>
              <a:rPr lang="fa-IR" b="0" dirty="0"/>
              <a:t>اما نه همه</a:t>
            </a:r>
            <a:r>
              <a:rPr lang="en-US" b="0" dirty="0"/>
              <a:t>[!</a:t>
            </a:r>
            <a:r>
              <a:rPr lang="fa-IR" b="0" dirty="0"/>
              <a:t>این باورهای نادرست را علیرغم وجود استدلالهای مخالف قطعی حفظ می </a:t>
            </a:r>
            <a:r>
              <a:rPr lang="fa-IR" b="0" dirty="0" smtClean="0"/>
              <a:t>کنند</a:t>
            </a:r>
            <a:r>
              <a:rPr lang="fa-IR" b="0" dirty="0"/>
              <a:t>.</a:t>
            </a:r>
            <a:r>
              <a:rPr lang="en-US" b="0" dirty="0" smtClean="0"/>
              <a:t> </a:t>
            </a:r>
            <a:r>
              <a:rPr lang="fa-IR" b="0" dirty="0"/>
              <a:t>این می تواند </a:t>
            </a:r>
            <a:r>
              <a:rPr lang="fa-IR" b="0" dirty="0" smtClean="0"/>
              <a:t>منجر </a:t>
            </a:r>
            <a:r>
              <a:rPr lang="fa-IR" b="0" dirty="0"/>
              <a:t>به</a:t>
            </a:r>
            <a:r>
              <a:rPr lang="fa-IR" b="0" dirty="0" smtClean="0"/>
              <a:t> «گمراهی»</a:t>
            </a:r>
            <a:r>
              <a:rPr lang="en-US" b="0" dirty="0" smtClean="0"/>
              <a:t> </a:t>
            </a:r>
            <a:r>
              <a:rPr lang="fa-IR" b="0" dirty="0" smtClean="0"/>
              <a:t>فرد </a:t>
            </a:r>
            <a:r>
              <a:rPr lang="fa-IR" b="0" dirty="0"/>
              <a:t>شود </a:t>
            </a:r>
            <a:r>
              <a:rPr lang="fa-IR" b="0" dirty="0" smtClean="0"/>
              <a:t>و </a:t>
            </a:r>
            <a:r>
              <a:rPr lang="fa-IR" b="0" dirty="0"/>
              <a:t>تضادها را قبول نمی کند</a:t>
            </a:r>
            <a:r>
              <a:rPr lang="en-US" b="0" dirty="0"/>
              <a:t>.</a:t>
            </a:r>
            <a:r>
              <a:rPr lang="fa-IR" b="0" dirty="0"/>
              <a:t> در برخی از موارد، ممکن است فرد ارتباط  با واقعیت را از دست </a:t>
            </a:r>
            <a:r>
              <a:rPr lang="fa-IR" b="0" dirty="0" smtClean="0"/>
              <a:t>بدهد.</a:t>
            </a:r>
          </a:p>
          <a:p>
            <a:pPr algn="just" rtl="1"/>
            <a:r>
              <a:rPr lang="fa-IR" b="0" dirty="0" smtClean="0"/>
              <a:t>«خونسردی»</a:t>
            </a:r>
            <a:r>
              <a:rPr lang="en-US" b="0" dirty="0" smtClean="0"/>
              <a:t> </a:t>
            </a:r>
            <a:r>
              <a:rPr lang="fa-IR" b="0" dirty="0" smtClean="0"/>
              <a:t>هنگام </a:t>
            </a:r>
            <a:r>
              <a:rPr lang="fa-IR" b="0" dirty="0"/>
              <a:t>احساس خطر </a:t>
            </a:r>
            <a:r>
              <a:rPr lang="fa-IR" b="0" dirty="0" smtClean="0"/>
              <a:t>مشکل است. بنابراین</a:t>
            </a:r>
            <a:r>
              <a:rPr lang="fa-IR" b="0" dirty="0"/>
              <a:t>، در مورد قضاوت های خود محتاط  باشید و از افرادی که برای مشاوره به آن ها اعتماد دارید، سوال کنید</a:t>
            </a:r>
            <a:r>
              <a:rPr lang="en-US" b="0" dirty="0" smtClean="0"/>
              <a:t>!</a:t>
            </a:r>
            <a:endParaRPr lang="fa-IR" b="0" dirty="0" smtClean="0"/>
          </a:p>
          <a:p>
            <a:pPr algn="just" rtl="1"/>
            <a:endParaRPr lang="fa-IR" b="0" dirty="0"/>
          </a:p>
          <a:p>
            <a:pPr algn="just" rtl="1"/>
            <a:r>
              <a:rPr lang="fa-IR" b="0" i="1" dirty="0" smtClean="0"/>
              <a:t>کدام یک از جنبه های این بخش از درمان از نظر من مفید/کاربردی بود؟</a:t>
            </a:r>
          </a:p>
          <a:p>
            <a:pPr algn="just" rtl="1"/>
            <a:endParaRPr lang="fa-IR" b="0" i="1" dirty="0"/>
          </a:p>
          <a:p>
            <a:pPr algn="just" rtl="1"/>
            <a:r>
              <a:rPr lang="fa-IR" b="0" i="1" dirty="0" smtClean="0"/>
              <a:t>در آینده نزدیک چه زمانی و در چه موقعیت خاصی آنچه را که یاد گرفته ام، می توانم مورد استفاده/کاربرد قرار دهم؟ چگونه می تواند به من (مثلا برای احساس </a:t>
            </a:r>
            <a:r>
              <a:rPr lang="fa-IR" b="0" i="1" dirty="0"/>
              <a:t>تنش کمتر ) </a:t>
            </a:r>
            <a:r>
              <a:rPr lang="fa-IR" b="0" i="1" dirty="0" smtClean="0"/>
              <a:t>کمک کند؟ </a:t>
            </a:r>
            <a:endParaRPr lang="en-US" b="0" i="1"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6.40</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grpSp>
        <p:nvGrpSpPr>
          <p:cNvPr id="11" name="Group 68"/>
          <p:cNvGrpSpPr>
            <a:grpSpLocks/>
          </p:cNvGrpSpPr>
          <p:nvPr/>
        </p:nvGrpSpPr>
        <p:grpSpPr bwMode="auto">
          <a:xfrm>
            <a:off x="0" y="6165857"/>
            <a:ext cx="2339975" cy="474663"/>
            <a:chOff x="0" y="3957"/>
            <a:chExt cx="1474" cy="299"/>
          </a:xfrm>
        </p:grpSpPr>
        <p:sp>
          <p:nvSpPr>
            <p:cNvPr id="1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4"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6.5</a:t>
              </a:r>
              <a:r>
                <a:rPr lang="de-DE" altLang="de-DE" sz="1200" b="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9" name="Rectangle 5"/>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solidFill>
                  <a:schemeClr val="accent1"/>
                </a:solidFill>
              </a:rPr>
              <a:t>این بخش از درمان چه فایده ای برای روان پریشی دارد؟</a:t>
            </a:r>
            <a:endParaRPr lang="en-GB" altLang="de-DE" b="0" dirty="0">
              <a:solidFill>
                <a:schemeClr val="accent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0825" y="1340768"/>
            <a:ext cx="864235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r>
              <a:rPr lang="fa-IR" dirty="0" smtClean="0"/>
              <a:t>مثال</a:t>
            </a:r>
            <a:r>
              <a:rPr lang="fa-IR" dirty="0"/>
              <a:t>:</a:t>
            </a:r>
            <a:r>
              <a:rPr lang="en-US" dirty="0" smtClean="0"/>
              <a:t> </a:t>
            </a:r>
            <a:r>
              <a:rPr lang="fa-IR" b="0" dirty="0"/>
              <a:t>کارول با پلیس تماس می گیرد، زیرا او فکر می کند که همسایه ها </a:t>
            </a:r>
            <a:r>
              <a:rPr lang="fa-IR" b="0" dirty="0" smtClean="0"/>
              <a:t>چند تا از </a:t>
            </a:r>
            <a:r>
              <a:rPr lang="fa-IR" b="0" dirty="0"/>
              <a:t>لباس زیرهای او را از روی بند لباس زیرزمین دزدیده </a:t>
            </a:r>
            <a:r>
              <a:rPr lang="fa-IR" b="0" dirty="0" smtClean="0"/>
              <a:t>اند.</a:t>
            </a:r>
          </a:p>
          <a:p>
            <a:pPr algn="just" rtl="1"/>
            <a:endParaRPr lang="en-US" b="0" dirty="0"/>
          </a:p>
          <a:p>
            <a:pPr algn="just" rtl="1"/>
            <a:r>
              <a:rPr lang="fa-IR" dirty="0" smtClean="0"/>
              <a:t>موقعیت:</a:t>
            </a:r>
            <a:r>
              <a:rPr lang="en-US" dirty="0" smtClean="0"/>
              <a:t> </a:t>
            </a:r>
            <a:r>
              <a:rPr lang="fa-IR" b="0" dirty="0" smtClean="0"/>
              <a:t>او </a:t>
            </a:r>
            <a:r>
              <a:rPr lang="fa-IR" b="0" dirty="0"/>
              <a:t>معتقد است که همسایه ها می خواهند او را تحقیر کرده و از خانه بیرون کنند</a:t>
            </a:r>
            <a:r>
              <a:rPr lang="en-US" b="0" dirty="0" smtClean="0"/>
              <a:t>.</a:t>
            </a:r>
            <a:endParaRPr lang="fa-IR" b="0" dirty="0" smtClean="0"/>
          </a:p>
          <a:p>
            <a:pPr algn="just" rtl="1"/>
            <a:endParaRPr lang="en-US" b="0" dirty="0"/>
          </a:p>
          <a:p>
            <a:pPr algn="just" rtl="1"/>
            <a:r>
              <a:rPr lang="fa-IR" dirty="0"/>
              <a:t>اما</a:t>
            </a:r>
            <a:r>
              <a:rPr lang="fa-IR" dirty="0" smtClean="0"/>
              <a:t>!:</a:t>
            </a:r>
            <a:r>
              <a:rPr lang="en-US" dirty="0" smtClean="0"/>
              <a:t> </a:t>
            </a:r>
            <a:r>
              <a:rPr lang="fa-IR" b="0" dirty="0"/>
              <a:t>هر چند که </a:t>
            </a:r>
            <a:r>
              <a:rPr lang="fa-IR" b="0" dirty="0" smtClean="0"/>
              <a:t>با </a:t>
            </a:r>
            <a:r>
              <a:rPr lang="fa-IR" b="0" dirty="0"/>
              <a:t>یکی از همسایه </a:t>
            </a:r>
            <a:r>
              <a:rPr lang="fa-IR" b="0" dirty="0" smtClean="0"/>
              <a:t>ها درگیر شده بود، اما همسایه </a:t>
            </a:r>
            <a:r>
              <a:rPr lang="fa-IR" b="0" dirty="0"/>
              <a:t>ای دیگر بسیار </a:t>
            </a:r>
            <a:r>
              <a:rPr lang="fa-IR" b="0" dirty="0" smtClean="0"/>
              <a:t>کمکش کرده بود، </a:t>
            </a:r>
            <a:r>
              <a:rPr lang="fa-IR" b="0" dirty="0"/>
              <a:t>به عنوان مثال </a:t>
            </a:r>
            <a:r>
              <a:rPr lang="fa-IR" b="0" dirty="0" smtClean="0"/>
              <a:t>بسته ای که </a:t>
            </a:r>
            <a:r>
              <a:rPr lang="fa-IR" b="0" dirty="0"/>
              <a:t>برای او آمده </a:t>
            </a:r>
            <a:r>
              <a:rPr lang="fa-IR" b="0" dirty="0" smtClean="0"/>
              <a:t>بود را تحویل گرفته بود</a:t>
            </a:r>
            <a:r>
              <a:rPr lang="en-US" b="0" dirty="0" smtClean="0"/>
              <a:t>.</a:t>
            </a:r>
            <a:r>
              <a:rPr lang="fa-IR" b="0" dirty="0" smtClean="0"/>
              <a:t> </a:t>
            </a:r>
            <a:r>
              <a:rPr lang="fa-IR" b="0" dirty="0"/>
              <a:t>اگر چه او لباسهای زیرش را که فکر می کرد به سرقت رفته، چند روز بعد در کمد لباسش پیدا کرد، همچنان از این </a:t>
            </a:r>
            <a:r>
              <a:rPr lang="fa-IR" b="0" dirty="0" smtClean="0"/>
              <a:t>باور</a:t>
            </a:r>
            <a:r>
              <a:rPr lang="fa-IR" b="0" dirty="0"/>
              <a:t>/</a:t>
            </a:r>
            <a:r>
              <a:rPr lang="en-US" b="0" dirty="0" smtClean="0"/>
              <a:t> </a:t>
            </a:r>
            <a:r>
              <a:rPr lang="fa-IR" b="0" dirty="0" smtClean="0"/>
              <a:t>اعتقاد </a:t>
            </a:r>
            <a:r>
              <a:rPr lang="fa-IR" b="0" dirty="0"/>
              <a:t>خود که همسایه ها می خواهند به او آسیب برسانند، دست نمی </a:t>
            </a:r>
            <a:r>
              <a:rPr lang="fa-IR" b="0" dirty="0" smtClean="0"/>
              <a:t>کشد.</a:t>
            </a:r>
            <a:endParaRPr lang="en-US" b="0" dirty="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pPr>
            <a:r>
              <a:rPr lang="en-GB" altLang="de-DE" sz="1200" dirty="0" smtClean="0">
                <a:solidFill>
                  <a:schemeClr val="tx2"/>
                </a:solidFill>
                <a:latin typeface="+mj-lt"/>
              </a:rPr>
              <a:t>6.41</a:t>
            </a:r>
            <a:r>
              <a:rPr lang="fa-IR" altLang="de-DE" sz="1200" dirty="0" smtClean="0">
                <a:solidFill>
                  <a:schemeClr val="tx2"/>
                </a:solidFill>
              </a:rPr>
              <a:t>                           </a:t>
            </a:r>
            <a:r>
              <a:rPr lang="fa-IR" altLang="de-DE" sz="1200" dirty="0">
                <a:solidFill>
                  <a:schemeClr val="tx2"/>
                </a:solidFill>
              </a:rPr>
              <a:t>تغییر باورها</a:t>
            </a:r>
            <a:r>
              <a:rPr lang="en-GB" altLang="de-DE" sz="1200" dirty="0">
                <a:solidFill>
                  <a:schemeClr val="tx2"/>
                </a:solidFill>
              </a:rPr>
              <a:t>	</a:t>
            </a:r>
          </a:p>
        </p:txBody>
      </p:sp>
      <p:sp>
        <p:nvSpPr>
          <p:cNvPr id="7" name="Rectangle 5"/>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b="0" dirty="0">
                <a:solidFill>
                  <a:schemeClr val="accent1"/>
                </a:solidFill>
              </a:rPr>
              <a:t>این بخش از درمان چه فایده ای برای روان پریشی دارد؟</a:t>
            </a:r>
            <a:endParaRPr lang="en-GB" altLang="de-DE" b="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5244</Words>
  <Application>Microsoft Office PowerPoint</Application>
  <PresentationFormat>Bildschirmpräsentation (4:3)</PresentationFormat>
  <Paragraphs>483</Paragraphs>
  <Slides>41</Slides>
  <Notes>31</Notes>
  <HiddenSlides>0</HiddenSlides>
  <MMClips>0</MMClips>
  <ScaleCrop>false</ScaleCrop>
  <HeadingPairs>
    <vt:vector size="6" baseType="variant">
      <vt:variant>
        <vt:lpstr>Verwendete Schriftarten</vt:lpstr>
      </vt:variant>
      <vt:variant>
        <vt:i4>12</vt:i4>
      </vt:variant>
      <vt:variant>
        <vt:lpstr>Design</vt:lpstr>
      </vt:variant>
      <vt:variant>
        <vt:i4>7</vt:i4>
      </vt:variant>
      <vt:variant>
        <vt:lpstr>Folientitel</vt:lpstr>
      </vt:variant>
      <vt:variant>
        <vt:i4>41</vt:i4>
      </vt:variant>
    </vt:vector>
  </HeadingPairs>
  <TitlesOfParts>
    <vt:vector size="60" baseType="lpstr">
      <vt:lpstr>Arial Unicode MS</vt:lpstr>
      <vt:lpstr>ＭＳ Ｐゴシック</vt:lpstr>
      <vt:lpstr>Arial</vt:lpstr>
      <vt:lpstr>B Nazanin</vt:lpstr>
      <vt:lpstr>Calibri</vt:lpstr>
      <vt:lpstr>Courier New</vt:lpstr>
      <vt:lpstr>Georgia</vt:lpstr>
      <vt:lpstr>Times New Roman</vt:lpstr>
      <vt:lpstr>Verdana</vt:lpstr>
      <vt:lpstr>Webdings</vt:lpstr>
      <vt:lpstr>Wingdings</vt:lpstr>
      <vt:lpstr>Wingdings 2</vt:lpstr>
      <vt:lpstr>2_Standarddesign</vt:lpstr>
      <vt:lpstr>3_Standarddesign</vt:lpstr>
      <vt:lpstr>4_Standarddesign</vt:lpstr>
      <vt:lpstr>5_Standarddesign</vt:lpstr>
      <vt:lpstr>1_Standarddesign</vt:lpstr>
      <vt:lpstr>3_Cronus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این سه شماره از یک قاعده پیروی می کنند. چه قاعده ای؟</vt:lpstr>
      <vt:lpstr>PowerPoint-Präsentation</vt:lpstr>
      <vt:lpstr>1. طبق آمار، «افزایش ادراک شده»  قیمت های مرتبط با ورود واحد پول یورو در کشور آلمان سه برابر بالاتر از افزایش واقعی بود. این ممکن است به خاطر این واقعیت باشد که برخی از محصولات به طور نامتناسبی گران شد (مثل وعده های غذا در رستوران) و به همین دلیل بود که شک و تردید به طور کلی نسبت به واحد پول جدید بالا بود. مصرف کنندگان در درجه اول قیمت هایی که افزایش یافت را ثبت کردند، قیمت هایی که ثابت ماند و یا کاهش یافت به سختی مورد توجه قرار گرفت و یا به عنوان استثنا در نظر گرفته شد.      2. هنگامی که عجله دارید، به نظر می رسد همه چراغ های راهنمایی بلافاصله قرمز می شوند و همه رانندگان دیگر عمدا فقط برای آزار شما آهسته می رانند.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باورهای شما-نمونه های شخصی</vt:lpstr>
      <vt:lpstr>PowerPoint-Präsentation</vt:lpstr>
      <vt:lpstr>به نظر شما، تبادل نظر با دیگران مهم است؟ چرا؟</vt:lpstr>
      <vt:lpstr>تبادل نظر با دیگران در خلال بروز حالات روانپریشی؟</vt:lpstr>
      <vt:lpstr>PowerPoint-Präsentation</vt:lpstr>
      <vt:lpstr>آیا فردی وجود دارد که شما کاملا به او اعتماد داشته باشید؟ چه کسی را به یاد می آورید؟</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Mailin</cp:lastModifiedBy>
  <cp:revision>900</cp:revision>
  <cp:lastPrinted>2010-08-18T10:22:44Z</cp:lastPrinted>
  <dcterms:created xsi:type="dcterms:W3CDTF">2010-08-11T08:12:16Z</dcterms:created>
  <dcterms:modified xsi:type="dcterms:W3CDTF">2019-11-01T16:22:53Z</dcterms:modified>
</cp:coreProperties>
</file>