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  <p:sldMasterId id="2147483657" r:id="rId8"/>
  </p:sldMasterIdLst>
  <p:notesMasterIdLst>
    <p:notesMasterId r:id="rId13"/>
  </p:notesMasterIdLst>
  <p:handoutMasterIdLst>
    <p:handoutMasterId r:id="rId14"/>
  </p:handoutMasterIdLst>
  <p:sldIdLst>
    <p:sldId id="745" r:id="rId9"/>
    <p:sldId id="752" r:id="rId10"/>
    <p:sldId id="792" r:id="rId11"/>
    <p:sldId id="790" r:id="rId12"/>
  </p:sldIdLst>
  <p:sldSz cx="9144000" cy="6858000" type="screen4x3"/>
  <p:notesSz cx="9872663" cy="666908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4" userDrawn="1">
          <p15:clr>
            <a:srgbClr val="A4A3A4"/>
          </p15:clr>
        </p15:guide>
        <p15:guide id="2" pos="158">
          <p15:clr>
            <a:srgbClr val="A4A3A4"/>
          </p15:clr>
        </p15:guide>
        <p15:guide id="3" pos="56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00">
          <p15:clr>
            <a:srgbClr val="A4A3A4"/>
          </p15:clr>
        </p15:guide>
        <p15:guide id="2" pos="311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33CCFF"/>
    <a:srgbClr val="CCFF66"/>
    <a:srgbClr val="FF5050"/>
    <a:srgbClr val="FF6600"/>
    <a:srgbClr val="3366CC"/>
    <a:srgbClr val="808080"/>
    <a:srgbClr val="8CAD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0" d="100"/>
          <a:sy n="110" d="100"/>
        </p:scale>
        <p:origin x="1644" y="108"/>
      </p:cViewPr>
      <p:guideLst>
        <p:guide orient="horz" pos="754"/>
        <p:guide pos="158"/>
        <p:guide pos="56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47" d="100"/>
          <a:sy n="47" d="100"/>
        </p:scale>
        <p:origin x="-1890" y="-114"/>
      </p:cViewPr>
      <p:guideLst>
        <p:guide orient="horz" pos="2100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t" anchorCtr="0" compatLnSpc="1">
            <a:prstTxWarp prst="textNoShape">
              <a:avLst/>
            </a:prstTxWarp>
          </a:bodyPr>
          <a:lstStyle>
            <a:lvl1pPr defTabSz="944563">
              <a:defRPr sz="1300">
                <a:latin typeface="Arial" charset="0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2763" y="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t" anchorCtr="0" compatLnSpc="1">
            <a:prstTxWarp prst="textNoShape">
              <a:avLst/>
            </a:prstTxWarp>
          </a:bodyPr>
          <a:lstStyle>
            <a:lvl1pPr algn="r" defTabSz="944563">
              <a:defRPr sz="1300">
                <a:latin typeface="Arial" charset="0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b" anchorCtr="0" compatLnSpc="1">
            <a:prstTxWarp prst="textNoShape">
              <a:avLst/>
            </a:prstTxWarp>
          </a:bodyPr>
          <a:lstStyle>
            <a:lvl1pPr defTabSz="944563">
              <a:defRPr sz="1300">
                <a:latin typeface="Arial" charset="0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b" anchorCtr="0" compatLnSpc="1">
            <a:prstTxWarp prst="textNoShape">
              <a:avLst/>
            </a:prstTxWarp>
          </a:bodyPr>
          <a:lstStyle>
            <a:lvl1pPr algn="r" defTabSz="944563">
              <a:defRPr sz="1300">
                <a:latin typeface="Arial" panose="020B0604020202020204" pitchFamily="34" charset="0"/>
                <a:cs typeface="Times New Roman" panose="02020603050405020304" pitchFamily="18" charset="0"/>
              </a:defRPr>
            </a:lvl1pPr>
          </a:lstStyle>
          <a:p>
            <a:fld id="{7EA2F696-4A07-4B4B-B6D6-95212A13DA21}" type="slidenum">
              <a:rPr lang="en-GB" altLang="de-DE"/>
              <a:pPr/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6250411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t" anchorCtr="0" compatLnSpc="1">
            <a:prstTxWarp prst="textNoShape">
              <a:avLst/>
            </a:prstTxWarp>
          </a:bodyPr>
          <a:lstStyle>
            <a:lvl1pPr defTabSz="944563">
              <a:defRPr sz="1300">
                <a:latin typeface="Arial" charset="0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2763" y="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t" anchorCtr="0" compatLnSpc="1">
            <a:prstTxWarp prst="textNoShape">
              <a:avLst/>
            </a:prstTxWarp>
          </a:bodyPr>
          <a:lstStyle>
            <a:lvl1pPr algn="r" defTabSz="944563">
              <a:defRPr sz="1300">
                <a:latin typeface="Arial" charset="0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1838" y="500063"/>
            <a:ext cx="3333750" cy="2500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7625" y="3167063"/>
            <a:ext cx="7237413" cy="30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b" anchorCtr="0" compatLnSpc="1">
            <a:prstTxWarp prst="textNoShape">
              <a:avLst/>
            </a:prstTxWarp>
          </a:bodyPr>
          <a:lstStyle>
            <a:lvl1pPr defTabSz="944563">
              <a:defRPr sz="1300">
                <a:latin typeface="Arial" charset="0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492" tIns="47246" rIns="94492" bIns="47246" numCol="1" anchor="b" anchorCtr="0" compatLnSpc="1">
            <a:prstTxWarp prst="textNoShape">
              <a:avLst/>
            </a:prstTxWarp>
          </a:bodyPr>
          <a:lstStyle>
            <a:lvl1pPr algn="r" defTabSz="944563">
              <a:defRPr sz="1300">
                <a:latin typeface="Arial" panose="020B0604020202020204" pitchFamily="34" charset="0"/>
                <a:cs typeface="Times New Roman" panose="02020603050405020304" pitchFamily="18" charset="0"/>
              </a:defRPr>
            </a:lvl1pPr>
          </a:lstStyle>
          <a:p>
            <a:fld id="{702D5832-4008-4C5D-BE1D-78E330B368B8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468426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defTabSz="944563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58F53ABF-E9BF-458A-AAED-15C9BD809798}" type="slidenum">
              <a:rPr lang="en-US" altLang="de-DE" sz="1300">
                <a:latin typeface="Arial" panose="020B0604020202020204" pitchFamily="34" charset="0"/>
              </a:rPr>
              <a:pPr eaLnBrk="1" hangingPunct="1"/>
              <a:t>1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  <p:extLst>
      <p:ext uri="{BB962C8B-B14F-4D97-AF65-F5344CB8AC3E}">
        <p14:creationId xmlns:p14="http://schemas.microsoft.com/office/powerpoint/2010/main" val="1842497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defTabSz="944563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2B56B7F-00DE-4C16-9E74-64749DB5660F}" type="slidenum">
              <a:rPr lang="en-US" altLang="de-DE" sz="1300">
                <a:latin typeface="Arial" panose="020B0604020202020204" pitchFamily="34" charset="0"/>
              </a:rPr>
              <a:pPr eaLnBrk="1" hangingPunct="1"/>
              <a:t>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926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477" tIns="47238" rIns="94477" bIns="47238" anchor="b"/>
          <a:lstStyle>
            <a:lvl1pPr defTabSz="944563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defTabSz="944563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99665015-8A12-4E1E-BABE-E909B3B3F037}" type="slidenum">
              <a:rPr lang="en-US" altLang="de-DE" sz="1300">
                <a:latin typeface="Arial" panose="020B0604020202020204" pitchFamily="34" charset="0"/>
              </a:rPr>
              <a:pPr algn="r" eaLnBrk="1" hangingPunct="1"/>
              <a:t>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6038" y="3167063"/>
            <a:ext cx="7240587" cy="30019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477" tIns="47238" rIns="94477" bIns="47238"/>
          <a:lstStyle/>
          <a:p>
            <a:pPr eaLnBrk="1" hangingPunct="1">
              <a:spcBef>
                <a:spcPct val="0"/>
              </a:spcBef>
            </a:pPr>
            <a:endParaRPr lang="en-US" altLang="de-DE" sz="18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488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de-DE" smtClean="0">
              <a:latin typeface="Arial" panose="020B0604020202020204" pitchFamily="34" charset="0"/>
            </a:endParaRPr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563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defTabSz="944563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CE12D257-5788-432C-AAE9-460B0A598424}" type="slidenum">
              <a:rPr lang="en-US" altLang="de-DE" sz="1300">
                <a:latin typeface="Arial" panose="020B0604020202020204" pitchFamily="34" charset="0"/>
              </a:rPr>
              <a:pPr eaLnBrk="1" hangingPunct="1"/>
              <a:t>4</a:t>
            </a:fld>
            <a:endParaRPr lang="en-US" altLang="de-DE" sz="13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974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6705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6361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904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022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6760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2666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8427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35717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75073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1620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6281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8272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6402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032713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22074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6286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83534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93013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4690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619486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54592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0842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88913"/>
            <a:ext cx="9144000" cy="6480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20709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58180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03802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451947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16103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76298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35075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02345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008448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868010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64951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333375"/>
            <a:ext cx="2286000" cy="63357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333375"/>
            <a:ext cx="6705600" cy="6335713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13308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30341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2971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0167309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44536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18242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33474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30924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150632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269641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35662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17835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0" y="188913"/>
            <a:ext cx="9144000" cy="6480175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21361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54399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26216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7526158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93661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19872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57826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71727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70417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328606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78034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57388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1593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69255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848684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761120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928118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41078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547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8461167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75259920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97762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049974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04DC0DF-3058-47C2-9E21-482135B7256B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E5E1822-8ECD-41E1-9128-0B954636090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9185621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9863D06-A0C4-4786-A00D-3D33DF0EBA16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EC41AB-2AA8-43F3-8524-F05161F4CE2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1489650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29EEC89-A49E-49F2-A19B-CE1E7665CF46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045E4EB-9A40-4FB6-BAC1-0C05E3047F9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552504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EFA3947-1147-4CC1-BF95-1282EED447F4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3439B7-4992-45F6-9E82-72A07D53502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9261262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820DC79-8AF2-434E-A02A-A240E873625D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8BCE180-37EE-43AD-A3AD-7F005316C38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333008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2FD9C39-97E1-4ECC-AE8A-B71D848A2696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D15AE5F-154B-405F-8855-8AC99F98FB6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6939072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B831476-2134-4DA2-80F9-C088087F18CF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B7BC2CF-0C9A-43D8-B145-C8CBBD00D85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892294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7703EC2-FC2F-45E4-8781-AC8A901CA67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5314FE4-9290-4BE4-B4FF-A3707F44269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5512095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5B618C4-C12B-4C4B-9A95-9DA5C767941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FCC96AE-1647-40B4-B29F-6499C9EF07A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4648212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FCB0C8D-A0E5-4D88-9BE5-7809187E9EC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FA7A812-9073-48E7-A513-E099D78E309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0637405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C855B8-DD31-4551-83C9-3B11CC00AD7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9C03F0-69F4-4001-85B3-959AABE377F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357172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D255F6-F03C-4D45-B9E8-5116041C9B83}" type="datetime1">
              <a:rPr lang="en-US" altLang="de-DE"/>
              <a:pPr/>
              <a:t>11/21/2017</a:t>
            </a:fld>
            <a:endParaRPr lang="en-US" altLang="de-DE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de-DE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286C67-C0ED-4BD8-83B4-B926C8689796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82457987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381C00-F8EC-4E28-882E-33FA7C0B3E70}" type="datetime1">
              <a:rPr lang="en-US" altLang="de-DE"/>
              <a:pPr/>
              <a:t>11/21/2017</a:t>
            </a:fld>
            <a:endParaRPr lang="en-US" altLang="de-DE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de-DE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986A94-3F2C-42BA-8645-533E093DA1F7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5395067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086077-8C8C-4C7F-9C3D-496042344CDD}" type="datetime1">
              <a:rPr lang="en-US" altLang="de-DE"/>
              <a:pPr/>
              <a:t>11/21/2017</a:t>
            </a:fld>
            <a:endParaRPr lang="en-US" altLang="de-DE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de-DE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EAD18A-2EC1-47C8-A1D7-405DDF497892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7173398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3AA723-C61C-4CCF-99E0-68B4F715F22D}" type="datetime1">
              <a:rPr lang="en-US" altLang="de-DE"/>
              <a:pPr/>
              <a:t>11/21/2017</a:t>
            </a:fld>
            <a:endParaRPr lang="en-US" altLang="de-DE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de-DE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ABF5E-4380-4281-8549-BADFD4665A69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5689863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767F96-0A13-41B1-9A83-EB873C48240C}" type="datetime1">
              <a:rPr lang="en-US" altLang="de-DE"/>
              <a:pPr/>
              <a:t>11/21/2017</a:t>
            </a:fld>
            <a:endParaRPr lang="en-US" altLang="de-DE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de-DE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247FFF-6FCD-4604-B315-8BFD7AB57545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7707399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C19707-ADDB-4326-823D-DC7AEE18B7C3}" type="datetime1">
              <a:rPr lang="en-US" altLang="de-DE"/>
              <a:pPr/>
              <a:t>11/21/2017</a:t>
            </a:fld>
            <a:endParaRPr lang="en-US" altLang="de-DE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de-DE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ED69A-6650-4513-A95D-A84386F86AAF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658089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18C27E-23EE-4419-85F7-F1565BCCE4B8}" type="datetime1">
              <a:rPr lang="en-US" altLang="de-DE"/>
              <a:pPr/>
              <a:t>11/21/2017</a:t>
            </a:fld>
            <a:endParaRPr lang="en-US" altLang="de-DE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de-DE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BFE0D1-8B61-4C49-921A-E28F7313B6C5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9003520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0A6696-5143-483E-A351-89C73AF53A2C}" type="datetime1">
              <a:rPr lang="en-US" altLang="de-DE"/>
              <a:pPr/>
              <a:t>11/21/2017</a:t>
            </a:fld>
            <a:endParaRPr lang="en-US" altLang="de-DE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de-DE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C08A5E-30BF-4A8F-89EF-0BA8CBD6B467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5146660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65EB80-5AD1-4D10-AD0E-C538BDCACA45}" type="datetime1">
              <a:rPr lang="en-US" altLang="de-DE"/>
              <a:pPr/>
              <a:t>11/21/2017</a:t>
            </a:fld>
            <a:endParaRPr lang="en-US" altLang="de-DE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de-DE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A2C8E-80C4-4834-B4B1-7CDCFDB7A093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6176880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00D716-5426-48F8-8C6E-D1220F8A6D50}" type="datetime1">
              <a:rPr lang="en-US" altLang="de-DE"/>
              <a:pPr/>
              <a:t>11/21/2017</a:t>
            </a:fld>
            <a:endParaRPr lang="en-US" altLang="de-DE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de-DE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14762C-07B5-4F50-83EA-64948989704F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501645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E6FDEB-6863-4398-8F09-EC6F396415C3}" type="datetime1">
              <a:rPr lang="en-US" altLang="de-DE"/>
              <a:pPr/>
              <a:t>11/21/2017</a:t>
            </a:fld>
            <a:endParaRPr lang="en-US" altLang="de-DE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de-DE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78D4-FC89-44A0-AE4B-58C941D857F1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55708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en-US" sz="3600">
              <a:solidFill>
                <a:schemeClr val="bg1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3600">
              <a:solidFill>
                <a:schemeClr val="bg1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Times New Roman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Times New Roman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Times New Roman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Times New Roman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en-US" sz="3600">
              <a:solidFill>
                <a:schemeClr val="bg1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82842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Times New Roman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Times New Roman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Times New Roman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Times New Roman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en-US" sz="3600">
              <a:solidFill>
                <a:schemeClr val="bg1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3600">
              <a:solidFill>
                <a:schemeClr val="bg1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333375"/>
            <a:ext cx="9144000" cy="11430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Times New Roman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Times New Roman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Times New Roman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Times New Roman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CC66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en-US" sz="3600">
              <a:solidFill>
                <a:schemeClr val="bg1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CC66"/>
              </a:gs>
              <a:gs pos="100000">
                <a:srgbClr val="FFFF66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3600">
              <a:solidFill>
                <a:schemeClr val="bg1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Times New Roman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Times New Roman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Times New Roman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Times New Roman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fr-FR" sz="3600">
              <a:solidFill>
                <a:schemeClr val="bg1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fr-FR" sz="3600">
              <a:solidFill>
                <a:schemeClr val="bg1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Times New Roman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Times New Roman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Times New Roman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Times New Roman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fr-FR" sz="3600">
              <a:solidFill>
                <a:schemeClr val="bg1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61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fr-FR" sz="3600">
              <a:solidFill>
                <a:schemeClr val="bg1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Times New Roman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Times New Roman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Times New Roman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Times New Roman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680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680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cs typeface="Times New Roman" panose="02020603050405020304" pitchFamily="18" charset="0"/>
              </a:defRPr>
            </a:lvl1pPr>
          </a:lstStyle>
          <a:p>
            <a:fld id="{C2578AC5-CF75-46C0-AD6E-F73F18968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cs typeface="Times New Roman" panose="02020603050405020304" pitchFamily="18" charset="0"/>
              </a:defRPr>
            </a:lvl1pPr>
          </a:lstStyle>
          <a:p>
            <a:fld id="{A9C59EB4-28A6-4F76-A63A-8D680EC77906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eorgi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fr-FR"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fr-FR"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fr-FR"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anose="02070309020205020404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459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460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461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9099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910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cs typeface="Times New Roman" panose="02020603050405020304" pitchFamily="18" charset="0"/>
              </a:defRPr>
            </a:lvl1pPr>
          </a:lstStyle>
          <a:p>
            <a:fld id="{55D72C2C-2AF2-4AA5-90F9-88F95F634601}" type="datetime1">
              <a:rPr lang="en-US" altLang="de-DE"/>
              <a:pPr/>
              <a:t>11/21/2017</a:t>
            </a:fld>
            <a:endParaRPr lang="en-US" altLang="de-DE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cs typeface="Times New Roman" panose="02020603050405020304" pitchFamily="18" charset="0"/>
              </a:defRPr>
            </a:lvl1pPr>
          </a:lstStyle>
          <a:p>
            <a:r>
              <a:rPr lang="en-US" altLang="de-DE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600">
                <a:solidFill>
                  <a:srgbClr val="E1E1E1"/>
                </a:solidFill>
                <a:cs typeface="Times New Roman" panose="02020603050405020304" pitchFamily="18" charset="0"/>
              </a:defRPr>
            </a:lvl1pPr>
          </a:lstStyle>
          <a:p>
            <a:fld id="{C5F2D67F-170D-4261-9577-6515597B9445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defRPr>
          <a:solidFill>
            <a:schemeClr val="tx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>
          <a:solidFill>
            <a:schemeClr val="tx2"/>
          </a:solidFill>
          <a:latin typeface="Georgia" pitchFamily="18" charset="0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>
          <a:solidFill>
            <a:schemeClr val="tx1"/>
          </a:solidFill>
          <a:latin typeface="Georgia" pitchFamily="18" charset="0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>
          <a:solidFill>
            <a:schemeClr val="tx2"/>
          </a:solidFill>
          <a:latin typeface="Georgia" pitchFamily="18" charset="0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7388" y="2790825"/>
            <a:ext cx="7772400" cy="1143000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de-DE" altLang="de-DE" sz="1800" b="1" smtClean="0">
                <a:solidFill>
                  <a:schemeClr val="tx2"/>
                </a:solidFill>
              </a:rPr>
              <a:t>MODULE THERAPEUTIQUE 2 :</a:t>
            </a:r>
            <a:br>
              <a:rPr lang="de-DE" altLang="de-DE" sz="1800" b="1" smtClean="0">
                <a:solidFill>
                  <a:schemeClr val="tx2"/>
                </a:solidFill>
              </a:rPr>
            </a:br>
            <a:r>
              <a:rPr lang="de-DE" altLang="de-DE" sz="1800" b="1" smtClean="0">
                <a:solidFill>
                  <a:schemeClr val="tx2"/>
                </a:solidFill>
              </a:rPr>
              <a:t>INTRODUCTION AU PROGRAMME DE THERAPIE METACOGNITIVE (MCT+)</a:t>
            </a:r>
            <a:endParaRPr lang="en-US" altLang="de-DE" sz="1800" b="1" smtClean="0">
              <a:solidFill>
                <a:schemeClr val="tx2"/>
              </a:solidFill>
            </a:endParaRPr>
          </a:p>
        </p:txBody>
      </p:sp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8366125" y="58991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de-DE"/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0" y="115888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883920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400">
                <a:solidFill>
                  <a:schemeClr val="bg1"/>
                </a:solidFill>
              </a:rPr>
              <a:t>1</a:t>
            </a:r>
            <a:endParaRPr lang="en-US" altLang="de-DE" sz="1400">
              <a:solidFill>
                <a:schemeClr val="bg1"/>
              </a:solidFill>
            </a:endParaRPr>
          </a:p>
        </p:txBody>
      </p:sp>
      <p:sp>
        <p:nvSpPr>
          <p:cNvPr id="103430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4000" dirty="0" err="1">
                <a:solidFill>
                  <a:schemeClr val="accent1"/>
                </a:solidFill>
              </a:rPr>
              <a:t>Thérapie</a:t>
            </a:r>
            <a:r>
              <a:rPr lang="de-DE" altLang="de-DE" sz="4000" dirty="0">
                <a:solidFill>
                  <a:schemeClr val="accent1"/>
                </a:solidFill>
              </a:rPr>
              <a:t> </a:t>
            </a:r>
            <a:r>
              <a:rPr lang="de-DE" altLang="de-DE" sz="4000" dirty="0" err="1">
                <a:solidFill>
                  <a:schemeClr val="accent1"/>
                </a:solidFill>
              </a:rPr>
              <a:t>métacognitive</a:t>
            </a:r>
            <a:endParaRPr lang="de-DE" altLang="de-DE" sz="4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685800"/>
          </a:xfrm>
        </p:spPr>
        <p:txBody>
          <a:bodyPr anchor="ctr"/>
          <a:lstStyle/>
          <a:p>
            <a:pPr eaLnBrk="1" hangingPunct="1"/>
            <a:r>
              <a:rPr lang="fr-FR" altLang="de-DE" dirty="0" smtClean="0"/>
              <a:t>Qu’est-ce que le programme de thérapie métacognitive ?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8188" y="1500981"/>
            <a:ext cx="4872037" cy="1149350"/>
          </a:xfrm>
        </p:spPr>
        <p:txBody>
          <a:bodyPr anchor="ctr"/>
          <a:lstStyle/>
          <a:p>
            <a:pPr eaLnBrk="1" hangingPunct="1">
              <a:spcBef>
                <a:spcPts val="0"/>
              </a:spcBef>
              <a:buClr>
                <a:srgbClr val="8CADAE"/>
              </a:buClr>
              <a:buFontTx/>
              <a:buChar char="o"/>
            </a:pPr>
            <a:r>
              <a:rPr lang="de-DE" altLang="de-DE" dirty="0" err="1" smtClean="0"/>
              <a:t>Méta</a:t>
            </a:r>
            <a:r>
              <a:rPr lang="de-DE" altLang="de-DE" dirty="0" smtClean="0"/>
              <a:t> = à </a:t>
            </a:r>
            <a:r>
              <a:rPr lang="de-DE" altLang="de-DE" dirty="0" err="1" smtClean="0"/>
              <a:t>propos</a:t>
            </a:r>
            <a:endParaRPr lang="de-DE" altLang="de-DE" dirty="0" smtClean="0"/>
          </a:p>
          <a:p>
            <a:pPr eaLnBrk="1" hangingPunct="1">
              <a:spcBef>
                <a:spcPts val="0"/>
              </a:spcBef>
              <a:buClr>
                <a:srgbClr val="8CADAE"/>
              </a:buClr>
              <a:buFontTx/>
              <a:buChar char="o"/>
            </a:pPr>
            <a:r>
              <a:rPr lang="de-DE" altLang="de-DE" dirty="0" err="1" smtClean="0"/>
              <a:t>Cognition</a:t>
            </a:r>
            <a:r>
              <a:rPr lang="de-DE" altLang="de-DE" dirty="0" smtClean="0"/>
              <a:t> = </a:t>
            </a:r>
            <a:r>
              <a:rPr lang="de-DE" altLang="de-DE" dirty="0" err="1" smtClean="0"/>
              <a:t>pensée</a:t>
            </a:r>
            <a:endParaRPr lang="de-DE" altLang="de-DE" dirty="0" smtClean="0">
              <a:solidFill>
                <a:schemeClr val="accent2"/>
              </a:solidFill>
            </a:endParaRPr>
          </a:p>
        </p:txBody>
      </p:sp>
      <p:sp>
        <p:nvSpPr>
          <p:cNvPr id="105476" name="AutoShape 4"/>
          <p:cNvSpPr>
            <a:spLocks/>
          </p:cNvSpPr>
          <p:nvPr/>
        </p:nvSpPr>
        <p:spPr bwMode="auto">
          <a:xfrm>
            <a:off x="4059238" y="1618456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de-DE" b="1"/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4284663" y="1892300"/>
            <a:ext cx="46085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de-DE" sz="1800" dirty="0">
                <a:ea typeface="ＭＳ Ｐゴシック" panose="020B0600070205080204" pitchFamily="34" charset="-128"/>
              </a:rPr>
              <a:t>« </a:t>
            </a:r>
            <a:r>
              <a:rPr lang="fr-FR" altLang="ja-JP" sz="1800" dirty="0" smtClean="0"/>
              <a:t>Penser </a:t>
            </a:r>
            <a:r>
              <a:rPr lang="fr-FR" altLang="ja-JP" sz="1800" dirty="0"/>
              <a:t>à propos de la </a:t>
            </a:r>
            <a:r>
              <a:rPr lang="fr-FR" altLang="ja-JP" sz="1800" dirty="0" smtClean="0"/>
              <a:t>pensée</a:t>
            </a:r>
            <a:r>
              <a:rPr lang="fr-FR" altLang="ja-JP" sz="1800" dirty="0">
                <a:ea typeface="ＭＳ Ｐゴシック" panose="020B0600070205080204" pitchFamily="34" charset="-128"/>
              </a:rPr>
              <a:t> </a:t>
            </a:r>
            <a:r>
              <a:rPr lang="fr-FR" altLang="ja-JP" sz="1800" dirty="0" smtClean="0">
                <a:ea typeface="ＭＳ Ｐゴシック" panose="020B0600070205080204" pitchFamily="34" charset="-128"/>
              </a:rPr>
              <a:t>»</a:t>
            </a:r>
            <a:endParaRPr lang="de-DE" altLang="de-DE" sz="1800" dirty="0"/>
          </a:p>
        </p:txBody>
      </p:sp>
      <p:sp>
        <p:nvSpPr>
          <p:cNvPr id="105478" name="Text Box 6"/>
          <p:cNvSpPr txBox="1">
            <a:spLocks noChangeArrowheads="1"/>
          </p:cNvSpPr>
          <p:nvPr/>
        </p:nvSpPr>
        <p:spPr bwMode="auto">
          <a:xfrm>
            <a:off x="250825" y="2852936"/>
            <a:ext cx="8713788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de-DE" sz="2000" dirty="0"/>
              <a:t>Dans ce programme métacognitif seront traitées les erreurs cognitives qui peuvent contribuer au développement d’un trouble psychotique.</a:t>
            </a:r>
          </a:p>
          <a:p>
            <a:pPr eaLnBrk="1" hangingPunct="1">
              <a:spcBef>
                <a:spcPct val="50000"/>
              </a:spcBef>
            </a:pPr>
            <a:r>
              <a:rPr lang="fr-FR" altLang="de-DE" sz="2000" dirty="0"/>
              <a:t>Des stratégies seront entraînées à l’aide de différents exercices afin de modifier les erreurs cognitives et de prévenir ainsi la survenue de nouveaux épisodes psychotiques.</a:t>
            </a:r>
          </a:p>
          <a:p>
            <a:pPr eaLnBrk="1" hangingPunct="1">
              <a:spcBef>
                <a:spcPct val="50000"/>
              </a:spcBef>
            </a:pPr>
            <a:endParaRPr lang="en-US" altLang="de-DE" sz="2000" dirty="0"/>
          </a:p>
        </p:txBody>
      </p:sp>
      <p:sp>
        <p:nvSpPr>
          <p:cNvPr id="105479" name="Text Box 10"/>
          <p:cNvSpPr txBox="1">
            <a:spLocks noChangeArrowheads="1"/>
          </p:cNvSpPr>
          <p:nvPr/>
        </p:nvSpPr>
        <p:spPr bwMode="auto">
          <a:xfrm>
            <a:off x="883920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400">
                <a:solidFill>
                  <a:schemeClr val="bg1"/>
                </a:solidFill>
              </a:rPr>
              <a:t>2</a:t>
            </a:r>
            <a:endParaRPr lang="en-US" altLang="de-DE" sz="1400">
              <a:solidFill>
                <a:schemeClr val="bg1"/>
              </a:solidFill>
            </a:endParaRPr>
          </a:p>
        </p:txBody>
      </p:sp>
      <p:sp>
        <p:nvSpPr>
          <p:cNvPr id="105480" name="Text Box 11"/>
          <p:cNvSpPr txBox="1">
            <a:spLocks noChangeArrowheads="1"/>
          </p:cNvSpPr>
          <p:nvPr/>
        </p:nvSpPr>
        <p:spPr bwMode="auto">
          <a:xfrm>
            <a:off x="5761038" y="6628410"/>
            <a:ext cx="3382962" cy="27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ts val="0"/>
              </a:spcBef>
            </a:pPr>
            <a:r>
              <a:rPr lang="de-DE" altLang="de-DE" sz="1200" b="1" dirty="0" err="1">
                <a:solidFill>
                  <a:schemeClr val="tx2"/>
                </a:solidFill>
              </a:rPr>
              <a:t>Introduction</a:t>
            </a:r>
            <a:r>
              <a:rPr lang="de-DE" altLang="de-DE" sz="1200" b="1" dirty="0">
                <a:solidFill>
                  <a:schemeClr val="tx2"/>
                </a:solidFill>
              </a:rPr>
              <a:t> à MCT+	2.2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endParaRPr lang="en-GB" altLang="de-DE" sz="2000"/>
          </a:p>
        </p:txBody>
      </p:sp>
      <p:sp>
        <p:nvSpPr>
          <p:cNvPr id="107524" name="Line 5"/>
          <p:cNvSpPr>
            <a:spLocks noChangeShapeType="1"/>
          </p:cNvSpPr>
          <p:nvPr/>
        </p:nvSpPr>
        <p:spPr bwMode="auto">
          <a:xfrm>
            <a:off x="3132138" y="2420938"/>
            <a:ext cx="1258887" cy="0"/>
          </a:xfrm>
          <a:prstGeom prst="line">
            <a:avLst/>
          </a:prstGeom>
          <a:noFill/>
          <a:ln w="165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7525" name="Text Box 6"/>
          <p:cNvSpPr txBox="1">
            <a:spLocks noChangeArrowheads="1"/>
          </p:cNvSpPr>
          <p:nvPr/>
        </p:nvSpPr>
        <p:spPr bwMode="auto">
          <a:xfrm>
            <a:off x="250825" y="4221163"/>
            <a:ext cx="2627313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800" dirty="0"/>
              <a:t>Si </a:t>
            </a:r>
            <a:r>
              <a:rPr lang="de-DE" altLang="de-DE" sz="1800" dirty="0" err="1"/>
              <a:t>vous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êtes</a:t>
            </a:r>
            <a:r>
              <a:rPr lang="de-DE" altLang="de-DE" sz="1800" dirty="0"/>
              <a:t> en </a:t>
            </a:r>
            <a:r>
              <a:rPr lang="de-DE" altLang="de-DE" sz="1800" dirty="0" err="1"/>
              <a:t>état</a:t>
            </a:r>
            <a:r>
              <a:rPr lang="de-DE" altLang="de-DE" sz="1800" dirty="0"/>
              <a:t> de </a:t>
            </a:r>
            <a:r>
              <a:rPr lang="de-DE" altLang="de-DE" sz="1800" dirty="0" err="1"/>
              <a:t>crise</a:t>
            </a:r>
            <a:r>
              <a:rPr lang="de-DE" altLang="de-DE" sz="1800" dirty="0"/>
              <a:t>, </a:t>
            </a:r>
            <a:r>
              <a:rPr lang="de-DE" altLang="de-DE" sz="1800" dirty="0" err="1"/>
              <a:t>adressez-vous</a:t>
            </a:r>
            <a:r>
              <a:rPr lang="de-DE" altLang="de-DE" sz="1800" dirty="0"/>
              <a:t> à ______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sz="1800" dirty="0" err="1"/>
              <a:t>Veuillez</a:t>
            </a:r>
            <a:r>
              <a:rPr lang="de-DE" altLang="de-DE" sz="1800" dirty="0"/>
              <a:t> </a:t>
            </a:r>
            <a:r>
              <a:rPr lang="de-DE" altLang="de-DE" sz="1800" dirty="0" err="1"/>
              <a:t>écrire</a:t>
            </a:r>
            <a:r>
              <a:rPr lang="de-DE" altLang="de-DE" sz="1800" dirty="0"/>
              <a:t> les </a:t>
            </a:r>
            <a:r>
              <a:rPr lang="de-DE" altLang="de-DE" sz="1800" dirty="0" err="1"/>
              <a:t>noms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sur</a:t>
            </a:r>
            <a:r>
              <a:rPr lang="de-DE" altLang="de-DE" sz="1800" dirty="0"/>
              <a:t> la carte</a:t>
            </a:r>
          </a:p>
        </p:txBody>
      </p:sp>
      <p:sp>
        <p:nvSpPr>
          <p:cNvPr id="107526" name="Line 7"/>
          <p:cNvSpPr>
            <a:spLocks noChangeShapeType="1"/>
          </p:cNvSpPr>
          <p:nvPr/>
        </p:nvSpPr>
        <p:spPr bwMode="auto">
          <a:xfrm>
            <a:off x="3132138" y="5013325"/>
            <a:ext cx="1258887" cy="0"/>
          </a:xfrm>
          <a:prstGeom prst="line">
            <a:avLst/>
          </a:prstGeom>
          <a:noFill/>
          <a:ln w="165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7527" name="Text Box 8"/>
          <p:cNvSpPr txBox="1">
            <a:spLocks noChangeArrowheads="1"/>
          </p:cNvSpPr>
          <p:nvPr/>
        </p:nvSpPr>
        <p:spPr bwMode="auto">
          <a:xfrm>
            <a:off x="250825" y="1484313"/>
            <a:ext cx="2881313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de-DE" altLang="de-DE" sz="1800" dirty="0"/>
              <a:t>Si </a:t>
            </a:r>
            <a:r>
              <a:rPr lang="de-DE" altLang="de-DE" sz="1800" dirty="0" err="1"/>
              <a:t>vous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vous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sentez</a:t>
            </a:r>
            <a:r>
              <a:rPr lang="de-DE" altLang="de-DE" sz="1800" dirty="0"/>
              <a:t> </a:t>
            </a:r>
            <a:r>
              <a:rPr lang="de-DE" altLang="de-DE" sz="1800" dirty="0" err="1"/>
              <a:t>insulté</a:t>
            </a:r>
            <a:r>
              <a:rPr lang="de-DE" altLang="de-DE" sz="1800" dirty="0"/>
              <a:t> </a:t>
            </a:r>
            <a:r>
              <a:rPr lang="de-DE" altLang="de-DE" sz="1800" dirty="0" err="1"/>
              <a:t>ou</a:t>
            </a:r>
            <a:r>
              <a:rPr lang="de-DE" altLang="de-DE" sz="1800" dirty="0"/>
              <a:t> </a:t>
            </a:r>
            <a:r>
              <a:rPr lang="de-DE" altLang="de-DE" sz="1800" dirty="0" err="1" smtClean="0"/>
              <a:t>menacé</a:t>
            </a:r>
            <a:r>
              <a:rPr lang="de-DE" altLang="de-DE" sz="1800" dirty="0" smtClean="0"/>
              <a:t> :</a:t>
            </a:r>
            <a:endParaRPr lang="de-DE" altLang="de-DE" sz="1800" dirty="0"/>
          </a:p>
          <a:p>
            <a:pPr eaLnBrk="1" hangingPunct="1"/>
            <a:r>
              <a:rPr lang="de-DE" altLang="de-DE" sz="1800" dirty="0" err="1"/>
              <a:t>Posez</a:t>
            </a:r>
            <a:r>
              <a:rPr lang="de-DE" altLang="de-DE" sz="1800" dirty="0"/>
              <a:t> </a:t>
            </a:r>
            <a:r>
              <a:rPr lang="de-DE" altLang="de-DE" sz="1800" dirty="0" err="1"/>
              <a:t>vous</a:t>
            </a:r>
            <a:r>
              <a:rPr lang="de-DE" altLang="de-DE" sz="1800" dirty="0"/>
              <a:t> les </a:t>
            </a:r>
            <a:r>
              <a:rPr lang="de-DE" altLang="de-DE" sz="1800" dirty="0" err="1"/>
              <a:t>trois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questions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qui</a:t>
            </a:r>
            <a:r>
              <a:rPr lang="de-DE" altLang="de-DE" sz="1800" dirty="0"/>
              <a:t> </a:t>
            </a:r>
            <a:r>
              <a:rPr lang="de-DE" altLang="de-DE" sz="1800" dirty="0" err="1"/>
              <a:t>figurent</a:t>
            </a:r>
            <a:r>
              <a:rPr lang="de-DE" altLang="de-DE" sz="1800" dirty="0"/>
              <a:t> </a:t>
            </a:r>
            <a:r>
              <a:rPr lang="de-DE" altLang="de-DE" sz="1800" dirty="0" err="1"/>
              <a:t>sur</a:t>
            </a:r>
            <a:r>
              <a:rPr lang="de-DE" altLang="de-DE" sz="1800" dirty="0"/>
              <a:t> la carte </a:t>
            </a:r>
            <a:r>
              <a:rPr lang="de-DE" altLang="de-DE" sz="1800" dirty="0" err="1"/>
              <a:t>jaune</a:t>
            </a:r>
            <a:r>
              <a:rPr lang="de-DE" altLang="de-DE" sz="1800" dirty="0"/>
              <a:t>.</a:t>
            </a:r>
          </a:p>
        </p:txBody>
      </p:sp>
      <p:sp>
        <p:nvSpPr>
          <p:cNvPr id="107528" name="Rectangle 1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3025"/>
            <a:ext cx="9144000" cy="720725"/>
          </a:xfrm>
          <a:noFill/>
        </p:spPr>
        <p:txBody>
          <a:bodyPr anchor="ctr"/>
          <a:lstStyle/>
          <a:p>
            <a:pPr eaLnBrk="1" hangingPunct="1"/>
            <a:r>
              <a:rPr lang="de-DE" altLang="de-DE" dirty="0" smtClean="0">
                <a:solidFill>
                  <a:schemeClr val="accent1"/>
                </a:solidFill>
              </a:rPr>
              <a:t>La carte </a:t>
            </a:r>
            <a:r>
              <a:rPr lang="de-DE" altLang="de-DE" dirty="0" err="1" smtClean="0">
                <a:solidFill>
                  <a:schemeClr val="accent1"/>
                </a:solidFill>
              </a:rPr>
              <a:t>jaune</a:t>
            </a:r>
            <a:r>
              <a:rPr lang="de-DE" altLang="de-DE" dirty="0" smtClean="0">
                <a:solidFill>
                  <a:schemeClr val="accent1"/>
                </a:solidFill>
              </a:rPr>
              <a:t> et la carte </a:t>
            </a:r>
            <a:r>
              <a:rPr lang="de-DE" altLang="de-DE" dirty="0" err="1" smtClean="0">
                <a:solidFill>
                  <a:schemeClr val="accent1"/>
                </a:solidFill>
              </a:rPr>
              <a:t>rouge</a:t>
            </a:r>
            <a:endParaRPr lang="de-DE" altLang="de-DE" dirty="0" smtClean="0">
              <a:solidFill>
                <a:schemeClr val="accent1"/>
              </a:solidFill>
            </a:endParaRPr>
          </a:p>
        </p:txBody>
      </p:sp>
      <p:graphicFrame>
        <p:nvGraphicFramePr>
          <p:cNvPr id="107522" name="Objet 6"/>
          <p:cNvGraphicFramePr>
            <a:graphicFrameLocks noChangeAspect="1"/>
          </p:cNvGraphicFramePr>
          <p:nvPr/>
        </p:nvGraphicFramePr>
        <p:xfrm>
          <a:off x="4572000" y="4176713"/>
          <a:ext cx="4103688" cy="239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42" name="Document" r:id="rId4" imgW="6273800" imgH="2743200" progId="Word.Document.12">
                  <p:embed/>
                </p:oleObj>
              </mc:Choice>
              <mc:Fallback>
                <p:oleObj name="Document" r:id="rId4" imgW="6273800" imgH="2743200" progId="Word.Document.12">
                  <p:embed/>
                  <p:pic>
                    <p:nvPicPr>
                      <p:cNvPr id="0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176713"/>
                        <a:ext cx="4103688" cy="2392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29" name="ZoneTexte 11"/>
          <p:cNvSpPr txBox="1">
            <a:spLocks noChangeArrowheads="1"/>
          </p:cNvSpPr>
          <p:nvPr/>
        </p:nvSpPr>
        <p:spPr bwMode="auto">
          <a:xfrm>
            <a:off x="3429000" y="6248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fr-FR" altLang="de-DE" sz="1800"/>
          </a:p>
        </p:txBody>
      </p:sp>
      <p:pic>
        <p:nvPicPr>
          <p:cNvPr id="107531" name="Image 12" descr="Capture d’écran 2015-11-24 à 09.32.2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73163"/>
            <a:ext cx="3962400" cy="278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1038" y="6628410"/>
            <a:ext cx="3382962" cy="27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ts val="0"/>
              </a:spcBef>
            </a:pPr>
            <a:r>
              <a:rPr lang="de-DE" altLang="de-DE" sz="1200" b="1" dirty="0" err="1">
                <a:solidFill>
                  <a:schemeClr val="tx2"/>
                </a:solidFill>
              </a:rPr>
              <a:t>Introduction</a:t>
            </a:r>
            <a:r>
              <a:rPr lang="de-DE" altLang="de-DE" sz="1200" b="1" dirty="0">
                <a:solidFill>
                  <a:schemeClr val="tx2"/>
                </a:solidFill>
              </a:rPr>
              <a:t> à MCT+	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2.3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87" name="Text Box 21"/>
          <p:cNvSpPr txBox="1">
            <a:spLocks noChangeArrowheads="1"/>
          </p:cNvSpPr>
          <p:nvPr/>
        </p:nvSpPr>
        <p:spPr bwMode="auto">
          <a:xfrm>
            <a:off x="883920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400">
                <a:solidFill>
                  <a:schemeClr val="bg1"/>
                </a:solidFill>
              </a:rPr>
              <a:t>6</a:t>
            </a:r>
            <a:endParaRPr lang="en-US" altLang="de-DE" sz="1400">
              <a:solidFill>
                <a:schemeClr val="bg1"/>
              </a:solidFill>
            </a:endParaRPr>
          </a:p>
        </p:txBody>
      </p:sp>
      <p:sp>
        <p:nvSpPr>
          <p:cNvPr id="109606" name="Rectangle 50"/>
          <p:cNvSpPr>
            <a:spLocks noChangeArrowheads="1"/>
          </p:cNvSpPr>
          <p:nvPr/>
        </p:nvSpPr>
        <p:spPr bwMode="auto">
          <a:xfrm>
            <a:off x="251173" y="3957656"/>
            <a:ext cx="41045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de-DE" altLang="de-DE" sz="1800" dirty="0" err="1"/>
              <a:t>Quels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buts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voudriez-vous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atteindre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lors</a:t>
            </a:r>
            <a:r>
              <a:rPr lang="de-DE" altLang="de-DE" sz="1800" dirty="0"/>
              <a:t> de </a:t>
            </a:r>
            <a:r>
              <a:rPr lang="de-DE" altLang="de-DE" sz="1800" dirty="0" err="1"/>
              <a:t>cette</a:t>
            </a:r>
            <a:r>
              <a:rPr lang="de-DE" altLang="de-DE" sz="1800" dirty="0"/>
              <a:t> </a:t>
            </a:r>
            <a:r>
              <a:rPr lang="de-DE" altLang="de-DE" sz="1800" dirty="0" err="1" smtClean="0"/>
              <a:t>thérapie</a:t>
            </a:r>
            <a:r>
              <a:rPr lang="de-DE" altLang="de-DE" sz="1800" dirty="0" smtClean="0"/>
              <a:t> ?</a:t>
            </a:r>
            <a:endParaRPr lang="de-DE" altLang="de-DE" sz="1800" dirty="0"/>
          </a:p>
        </p:txBody>
      </p:sp>
      <p:sp>
        <p:nvSpPr>
          <p:cNvPr id="109607" name="Rectangle 51"/>
          <p:cNvSpPr>
            <a:spLocks noChangeArrowheads="1"/>
          </p:cNvSpPr>
          <p:nvPr/>
        </p:nvSpPr>
        <p:spPr bwMode="auto">
          <a:xfrm>
            <a:off x="227013" y="1359058"/>
            <a:ext cx="51370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fr-FR" altLang="de-DE" sz="1800" dirty="0"/>
              <a:t>Quels </a:t>
            </a:r>
            <a:r>
              <a:rPr lang="fr-FR" altLang="de-DE" sz="1800" dirty="0" smtClean="0"/>
              <a:t>symptômes / </a:t>
            </a:r>
            <a:r>
              <a:rPr lang="fr-FR" altLang="de-DE" sz="1800" dirty="0"/>
              <a:t>difficultés éprouvez-vous ces derniers </a:t>
            </a:r>
            <a:r>
              <a:rPr lang="fr-FR" altLang="de-DE" sz="1800" dirty="0" smtClean="0"/>
              <a:t>temps ?</a:t>
            </a:r>
            <a:endParaRPr lang="fr-FR" altLang="de-DE" sz="1800" dirty="0"/>
          </a:p>
          <a:p>
            <a:pPr eaLnBrk="1" hangingPunct="1"/>
            <a:r>
              <a:rPr lang="fr-FR" altLang="de-DE" sz="1800" dirty="0" smtClean="0"/>
              <a:t>Et </a:t>
            </a:r>
            <a:r>
              <a:rPr lang="fr-FR" altLang="de-DE" sz="1800" dirty="0"/>
              <a:t>dans quelle mesure cela vous </a:t>
            </a:r>
            <a:r>
              <a:rPr lang="fr-FR" altLang="de-DE" sz="1800" dirty="0" smtClean="0"/>
              <a:t>dérange ?</a:t>
            </a:r>
            <a:endParaRPr lang="fr-FR" altLang="de-DE" sz="1800" dirty="0"/>
          </a:p>
        </p:txBody>
      </p:sp>
      <p:sp>
        <p:nvSpPr>
          <p:cNvPr id="109608" name="Text Box 105"/>
          <p:cNvSpPr txBox="1">
            <a:spLocks noChangeArrowheads="1"/>
          </p:cNvSpPr>
          <p:nvPr/>
        </p:nvSpPr>
        <p:spPr bwMode="auto">
          <a:xfrm>
            <a:off x="0" y="6670675"/>
            <a:ext cx="230346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800" i="1" dirty="0"/>
              <a:t>(</a:t>
            </a:r>
            <a:r>
              <a:rPr lang="ja-JP" altLang="de-DE" sz="800" i="1" dirty="0"/>
              <a:t>“</a:t>
            </a:r>
            <a:r>
              <a:rPr lang="de-DE" altLang="ja-JP" sz="800" i="1" dirty="0" err="1"/>
              <a:t>Increasing</a:t>
            </a:r>
            <a:r>
              <a:rPr lang="de-DE" altLang="ja-JP" sz="800" i="1" dirty="0"/>
              <a:t> </a:t>
            </a:r>
            <a:r>
              <a:rPr lang="de-DE" altLang="ja-JP" sz="800" i="1" dirty="0" err="1"/>
              <a:t>pressure</a:t>
            </a:r>
            <a:r>
              <a:rPr lang="ja-JP" altLang="de-DE" sz="800" i="1" dirty="0"/>
              <a:t>”</a:t>
            </a:r>
            <a:r>
              <a:rPr lang="en-US" altLang="ja-JP" sz="800" i="1" dirty="0"/>
              <a:t> </a:t>
            </a:r>
            <a:r>
              <a:rPr lang="en-US" altLang="ja-JP" sz="800" i="1" dirty="0" smtClean="0"/>
              <a:t>de </a:t>
            </a:r>
            <a:r>
              <a:rPr lang="en-US" altLang="ja-JP" sz="800" i="1" dirty="0"/>
              <a:t>flattop 341</a:t>
            </a:r>
            <a:r>
              <a:rPr lang="de-DE" altLang="ja-JP" sz="800" i="1" dirty="0"/>
              <a:t>)</a:t>
            </a:r>
            <a:r>
              <a:rPr lang="de-DE" altLang="ja-JP" sz="800" b="1" i="1" dirty="0"/>
              <a:t> </a:t>
            </a:r>
            <a:endParaRPr lang="de-DE" altLang="de-DE" sz="800" b="1" i="1" dirty="0"/>
          </a:p>
        </p:txBody>
      </p:sp>
      <p:grpSp>
        <p:nvGrpSpPr>
          <p:cNvPr id="109609" name="Group 69"/>
          <p:cNvGrpSpPr>
            <a:grpSpLocks/>
          </p:cNvGrpSpPr>
          <p:nvPr/>
        </p:nvGrpSpPr>
        <p:grpSpPr bwMode="auto">
          <a:xfrm>
            <a:off x="0" y="6165850"/>
            <a:ext cx="2265363" cy="495300"/>
            <a:chOff x="0" y="3957"/>
            <a:chExt cx="1427" cy="312"/>
          </a:xfrm>
        </p:grpSpPr>
        <p:sp>
          <p:nvSpPr>
            <p:cNvPr id="10961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de-DE" sz="1800"/>
            </a:p>
          </p:txBody>
        </p:sp>
        <p:pic>
          <p:nvPicPr>
            <p:cNvPr id="109613" name="Picture 70" descr="Notizen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9614" name="Text Box 71"/>
            <p:cNvSpPr txBox="1">
              <a:spLocks noChangeArrowheads="1"/>
            </p:cNvSpPr>
            <p:nvPr/>
          </p:nvSpPr>
          <p:spPr bwMode="auto">
            <a:xfrm>
              <a:off x="113" y="3959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tabLst>
                  <a:tab pos="358775" algn="l"/>
                </a:tabLst>
              </a:pPr>
              <a:r>
                <a:rPr lang="de-DE" altLang="de-DE" sz="1400" dirty="0">
                  <a:sym typeface="Wingdings" panose="05000000000000000000" pitchFamily="2" charset="2"/>
                </a:rPr>
                <a:t>  </a:t>
              </a:r>
              <a:r>
                <a:rPr lang="de-DE" altLang="de-DE" sz="1200" dirty="0">
                  <a:sym typeface="Wingdings" panose="05000000000000000000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de-DE" altLang="de-DE" sz="1200" dirty="0" smtClean="0"/>
                <a:t>	</a:t>
              </a:r>
              <a:r>
                <a:rPr lang="de-DE" altLang="de-DE" sz="1200" dirty="0" err="1" smtClean="0"/>
                <a:t>Feuilles</a:t>
              </a:r>
              <a:r>
                <a:rPr lang="de-DE" altLang="de-DE" sz="1200" dirty="0" smtClean="0"/>
                <a:t> de</a:t>
              </a:r>
            </a:p>
            <a:p>
              <a:pPr marL="358775" indent="-358775" eaLnBrk="1" hangingPunct="1"/>
              <a:r>
                <a:rPr lang="de-DE" altLang="de-DE" sz="1200" dirty="0" smtClean="0"/>
                <a:t> 	</a:t>
              </a:r>
              <a:r>
                <a:rPr lang="de-DE" altLang="de-DE" sz="1200" dirty="0" err="1" smtClean="0"/>
                <a:t>travail</a:t>
              </a:r>
              <a:r>
                <a:rPr lang="de-DE" altLang="de-DE" sz="1200" dirty="0" smtClean="0"/>
                <a:t> 2.1 &amp; 2.2</a:t>
              </a:r>
              <a:endParaRPr lang="de-DE" altLang="de-DE" sz="1200" dirty="0"/>
            </a:p>
          </p:txBody>
        </p:sp>
      </p:grpSp>
      <p:sp>
        <p:nvSpPr>
          <p:cNvPr id="109610" name="Rectangle 17"/>
          <p:cNvSpPr txBox="1">
            <a:spLocks noChangeArrowheads="1"/>
          </p:cNvSpPr>
          <p:nvPr/>
        </p:nvSpPr>
        <p:spPr bwMode="auto">
          <a:xfrm>
            <a:off x="0" y="0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de-DE" altLang="de-DE" sz="2000" dirty="0" err="1">
                <a:solidFill>
                  <a:schemeClr val="accent1"/>
                </a:solidFill>
              </a:rPr>
              <a:t>Problèmes</a:t>
            </a:r>
            <a:r>
              <a:rPr lang="de-DE" altLang="de-DE" sz="2000" dirty="0">
                <a:solidFill>
                  <a:schemeClr val="accent1"/>
                </a:solidFill>
              </a:rPr>
              <a:t> / </a:t>
            </a:r>
            <a:r>
              <a:rPr lang="de-DE" altLang="de-DE" sz="2000" dirty="0" err="1">
                <a:solidFill>
                  <a:schemeClr val="accent1"/>
                </a:solidFill>
              </a:rPr>
              <a:t>Buts</a:t>
            </a:r>
            <a:endParaRPr lang="de-DE" altLang="de-DE" sz="2000" dirty="0">
              <a:solidFill>
                <a:schemeClr val="accent1"/>
              </a:solidFill>
            </a:endParaRP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761038" y="6628410"/>
            <a:ext cx="3382962" cy="27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505075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ts val="0"/>
              </a:spcBef>
            </a:pPr>
            <a:r>
              <a:rPr lang="de-DE" altLang="de-DE" sz="1200" b="1" dirty="0" err="1">
                <a:solidFill>
                  <a:schemeClr val="tx2"/>
                </a:solidFill>
              </a:rPr>
              <a:t>Introduction</a:t>
            </a:r>
            <a:r>
              <a:rPr lang="de-DE" altLang="de-DE" sz="1200" b="1" dirty="0">
                <a:solidFill>
                  <a:schemeClr val="tx2"/>
                </a:solidFill>
              </a:rPr>
              <a:t> à MCT+	</a:t>
            </a:r>
            <a:r>
              <a:rPr lang="de-DE" altLang="de-DE" sz="1200" b="1" dirty="0" smtClean="0">
                <a:solidFill>
                  <a:schemeClr val="tx2"/>
                </a:solidFill>
              </a:rPr>
              <a:t>2.4</a:t>
            </a:r>
            <a:endParaRPr lang="de-DE" altLang="de-DE" sz="1200" b="1" dirty="0">
              <a:solidFill>
                <a:schemeClr val="tx2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288" y="2292630"/>
            <a:ext cx="4608760" cy="161924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626" y="4527568"/>
            <a:ext cx="4606421" cy="157319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494" y="1452823"/>
            <a:ext cx="3581106" cy="4725144"/>
          </a:xfrm>
          <a:prstGeom prst="rect">
            <a:avLst/>
          </a:prstGeom>
        </p:spPr>
      </p:pic>
      <p:sp>
        <p:nvSpPr>
          <p:cNvPr id="18" name="Textfeld 17"/>
          <p:cNvSpPr txBox="1"/>
          <p:nvPr/>
        </p:nvSpPr>
        <p:spPr>
          <a:xfrm rot="19806148">
            <a:off x="1047233" y="2683735"/>
            <a:ext cx="3299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Feuille</a:t>
            </a:r>
            <a:r>
              <a:rPr lang="en-GB" sz="2400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 de travail </a:t>
            </a:r>
          </a:p>
        </p:txBody>
      </p:sp>
      <p:sp>
        <p:nvSpPr>
          <p:cNvPr id="19" name="Textfeld 18"/>
          <p:cNvSpPr txBox="1"/>
          <p:nvPr/>
        </p:nvSpPr>
        <p:spPr>
          <a:xfrm rot="19806148">
            <a:off x="1246130" y="4878436"/>
            <a:ext cx="3299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Feuille</a:t>
            </a:r>
            <a:r>
              <a:rPr lang="en-GB" sz="2400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 de travail </a:t>
            </a:r>
          </a:p>
        </p:txBody>
      </p:sp>
      <p:sp>
        <p:nvSpPr>
          <p:cNvPr id="20" name="Textfeld 19"/>
          <p:cNvSpPr txBox="1"/>
          <p:nvPr/>
        </p:nvSpPr>
        <p:spPr>
          <a:xfrm rot="19806148">
            <a:off x="5625598" y="3571824"/>
            <a:ext cx="3299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Feuille</a:t>
            </a:r>
            <a:r>
              <a:rPr lang="en-GB" sz="2400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 de travail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</Words>
  <Application>Microsoft Office PowerPoint</Application>
  <PresentationFormat>Bildschirmpräsentation (4:3)</PresentationFormat>
  <Paragraphs>33</Paragraphs>
  <Slides>4</Slides>
  <Notes>4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8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22" baseType="lpstr">
      <vt:lpstr>MS PGothic</vt:lpstr>
      <vt:lpstr>MS PGothic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2_Standarddesign</vt:lpstr>
      <vt:lpstr>3_Standarddesign</vt:lpstr>
      <vt:lpstr>4_Standarddesign</vt:lpstr>
      <vt:lpstr>1_Standarddesign</vt:lpstr>
      <vt:lpstr>5_Standarddesign</vt:lpstr>
      <vt:lpstr>6_Standarddesign</vt:lpstr>
      <vt:lpstr>4_Cronus</vt:lpstr>
      <vt:lpstr>2_Cronus</vt:lpstr>
      <vt:lpstr>Document</vt:lpstr>
      <vt:lpstr>MODULE THERAPEUTIQUE 2 : INTRODUCTION AU PROGRAMME DE THERAPIE METACOGNITIVE (MCT+)</vt:lpstr>
      <vt:lpstr>Qu’est-ce que le programme de thérapie métacognitive ?</vt:lpstr>
      <vt:lpstr>La carte jaune et la carte rouge</vt:lpstr>
      <vt:lpstr>PowerPoint-Präsentation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Hiwis</cp:lastModifiedBy>
  <cp:revision>766</cp:revision>
  <dcterms:created xsi:type="dcterms:W3CDTF">2015-06-23T08:36:09Z</dcterms:created>
  <dcterms:modified xsi:type="dcterms:W3CDTF">2017-11-21T15:55:58Z</dcterms:modified>
</cp:coreProperties>
</file>