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3" r:id="rId3"/>
    <p:sldMasterId id="2147483654" r:id="rId4"/>
    <p:sldMasterId id="2147483655" r:id="rId5"/>
    <p:sldMasterId id="2147483656" r:id="rId6"/>
  </p:sldMasterIdLst>
  <p:notesMasterIdLst>
    <p:notesMasterId r:id="rId53"/>
  </p:notesMasterIdLst>
  <p:handoutMasterIdLst>
    <p:handoutMasterId r:id="rId54"/>
  </p:handoutMasterIdLst>
  <p:sldIdLst>
    <p:sldId id="374" r:id="rId7"/>
    <p:sldId id="606" r:id="rId8"/>
    <p:sldId id="591" r:id="rId9"/>
    <p:sldId id="592" r:id="rId10"/>
    <p:sldId id="770" r:id="rId11"/>
    <p:sldId id="800" r:id="rId12"/>
    <p:sldId id="425" r:id="rId13"/>
    <p:sldId id="726" r:id="rId14"/>
    <p:sldId id="806" r:id="rId15"/>
    <p:sldId id="625" r:id="rId16"/>
    <p:sldId id="779" r:id="rId17"/>
    <p:sldId id="807" r:id="rId18"/>
    <p:sldId id="781" r:id="rId19"/>
    <p:sldId id="810" r:id="rId20"/>
    <p:sldId id="776" r:id="rId21"/>
    <p:sldId id="777" r:id="rId22"/>
    <p:sldId id="778" r:id="rId23"/>
    <p:sldId id="724" r:id="rId24"/>
    <p:sldId id="754" r:id="rId25"/>
    <p:sldId id="809" r:id="rId26"/>
    <p:sldId id="804" r:id="rId27"/>
    <p:sldId id="720" r:id="rId28"/>
    <p:sldId id="721" r:id="rId29"/>
    <p:sldId id="601" r:id="rId30"/>
    <p:sldId id="794" r:id="rId31"/>
    <p:sldId id="795" r:id="rId32"/>
    <p:sldId id="797" r:id="rId33"/>
    <p:sldId id="792" r:id="rId34"/>
    <p:sldId id="790" r:id="rId35"/>
    <p:sldId id="791" r:id="rId36"/>
    <p:sldId id="752" r:id="rId37"/>
    <p:sldId id="759" r:id="rId38"/>
    <p:sldId id="763" r:id="rId39"/>
    <p:sldId id="801" r:id="rId40"/>
    <p:sldId id="730" r:id="rId41"/>
    <p:sldId id="740" r:id="rId42"/>
    <p:sldId id="732" r:id="rId43"/>
    <p:sldId id="802" r:id="rId44"/>
    <p:sldId id="734" r:id="rId45"/>
    <p:sldId id="737" r:id="rId46"/>
    <p:sldId id="736" r:id="rId47"/>
    <p:sldId id="805" r:id="rId48"/>
    <p:sldId id="772" r:id="rId49"/>
    <p:sldId id="808" r:id="rId50"/>
    <p:sldId id="799" r:id="rId51"/>
    <p:sldId id="798" r:id="rId52"/>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Arial"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Arial"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Arial"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Arial"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Arial" charset="0"/>
        <a:ea typeface="+mn-ea"/>
        <a:cs typeface="Times New Roman" pitchFamily="18" charset="0"/>
      </a:defRPr>
    </a:lvl5pPr>
    <a:lvl6pPr marL="2286000" algn="l" defTabSz="914400" rtl="0" eaLnBrk="1" latinLnBrk="0" hangingPunct="1">
      <a:defRPr kern="1200">
        <a:solidFill>
          <a:schemeClr val="tx1"/>
        </a:solidFill>
        <a:latin typeface="Arial" charset="0"/>
        <a:ea typeface="+mn-ea"/>
        <a:cs typeface="Times New Roman" pitchFamily="18" charset="0"/>
      </a:defRPr>
    </a:lvl6pPr>
    <a:lvl7pPr marL="2743200" algn="l" defTabSz="914400" rtl="0" eaLnBrk="1" latinLnBrk="0" hangingPunct="1">
      <a:defRPr kern="1200">
        <a:solidFill>
          <a:schemeClr val="tx1"/>
        </a:solidFill>
        <a:latin typeface="Arial" charset="0"/>
        <a:ea typeface="+mn-ea"/>
        <a:cs typeface="Times New Roman" pitchFamily="18" charset="0"/>
      </a:defRPr>
    </a:lvl7pPr>
    <a:lvl8pPr marL="3200400" algn="l" defTabSz="914400" rtl="0" eaLnBrk="1" latinLnBrk="0" hangingPunct="1">
      <a:defRPr kern="1200">
        <a:solidFill>
          <a:schemeClr val="tx1"/>
        </a:solidFill>
        <a:latin typeface="Arial" charset="0"/>
        <a:ea typeface="+mn-ea"/>
        <a:cs typeface="Times New Roman" pitchFamily="18" charset="0"/>
      </a:defRPr>
    </a:lvl8pPr>
    <a:lvl9pPr marL="3657600" algn="l" defTabSz="914400" rtl="0" eaLnBrk="1" latinLnBrk="0" hangingPunct="1">
      <a:defRPr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2" orient="horz" pos="754" userDrawn="1">
          <p15:clr>
            <a:srgbClr val="A4A3A4"/>
          </p15:clr>
        </p15:guide>
        <p15:guide id="3" pos="5602">
          <p15:clr>
            <a:srgbClr val="A4A3A4"/>
          </p15:clr>
        </p15:guide>
        <p15:guide id="4" pos="2880" userDrawn="1">
          <p15:clr>
            <a:srgbClr val="A4A3A4"/>
          </p15:clr>
        </p15:guide>
        <p15:guide id="5" pos="1551">
          <p15:clr>
            <a:srgbClr val="A4A3A4"/>
          </p15:clr>
        </p15:guide>
        <p15:guide id="6" pos="159">
          <p15:clr>
            <a:srgbClr val="A4A3A4"/>
          </p15:clr>
        </p15:guide>
        <p15:guide id="7" orient="horz" pos="2160" userDrawn="1">
          <p15:clr>
            <a:srgbClr val="A4A3A4"/>
          </p15:clr>
        </p15:guide>
        <p15:guide id="8" pos="1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33CCFF"/>
    <a:srgbClr val="FFFF00"/>
    <a:srgbClr val="DDDDDD"/>
    <a:srgbClr val="C0C0C0"/>
    <a:srgbClr val="336699"/>
    <a:srgbClr val="0066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84" autoAdjust="0"/>
    <p:restoredTop sz="99855" autoAdjust="0"/>
  </p:normalViewPr>
  <p:slideViewPr>
    <p:cSldViewPr snapToGrid="0" showGuides="1">
      <p:cViewPr varScale="1">
        <p:scale>
          <a:sx n="116" d="100"/>
          <a:sy n="116" d="100"/>
        </p:scale>
        <p:origin x="1608" y="84"/>
      </p:cViewPr>
      <p:guideLst>
        <p:guide orient="horz" pos="754"/>
        <p:guide pos="5602"/>
        <p:guide pos="2880"/>
        <p:guide pos="1551"/>
        <p:guide pos="159"/>
        <p:guide orient="horz" pos="2160"/>
        <p:guide pos="1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5F8EB90-7CCA-4020-8A71-4CE89F196FB8}" type="slidenum">
              <a:rPr lang="en-GB" altLang="de-DE"/>
              <a:pPr>
                <a:defRPr/>
              </a:pPr>
              <a:t>‹Nr.›</a:t>
            </a:fld>
            <a:endParaRPr lang="en-GB" altLang="de-DE"/>
          </a:p>
        </p:txBody>
      </p:sp>
    </p:spTree>
    <p:extLst>
      <p:ext uri="{BB962C8B-B14F-4D97-AF65-F5344CB8AC3E}">
        <p14:creationId xmlns:p14="http://schemas.microsoft.com/office/powerpoint/2010/main" val="1698341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746DD40-9C74-410F-A8A3-1B2CB5F7C8F4}" type="slidenum">
              <a:rPr lang="en-US" altLang="de-DE"/>
              <a:pPr>
                <a:defRPr/>
              </a:pPr>
              <a:t>‹Nr.›</a:t>
            </a:fld>
            <a:endParaRPr lang="en-US" altLang="de-DE"/>
          </a:p>
        </p:txBody>
      </p:sp>
    </p:spTree>
    <p:extLst>
      <p:ext uri="{BB962C8B-B14F-4D97-AF65-F5344CB8AC3E}">
        <p14:creationId xmlns:p14="http://schemas.microsoft.com/office/powerpoint/2010/main" val="1156861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2D14C1E-51A3-4D6B-BE27-37CE3C1B82CA}" type="slidenum">
              <a:rPr lang="en-US" altLang="de-DE" sz="1300" smtClean="0"/>
              <a:pPr>
                <a:spcBef>
                  <a:spcPct val="0"/>
                </a:spcBef>
              </a:pPr>
              <a:t>1</a:t>
            </a:fld>
            <a:endParaRPr lang="en-US" altLang="de-DE" sz="1300" dirty="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56278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4476016-0E28-4912-BCAD-CAB101BF61A6}" type="slidenum">
              <a:rPr lang="en-US" altLang="de-DE" sz="1300" smtClean="0"/>
              <a:pPr>
                <a:spcBef>
                  <a:spcPct val="0"/>
                </a:spcBef>
              </a:pPr>
              <a:t>2</a:t>
            </a:fld>
            <a:endParaRPr lang="en-US" altLang="de-DE" sz="1300"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06586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29BDF22-BADD-47BB-A737-FBBFE136A008}" type="slidenum">
              <a:rPr lang="en-US" altLang="de-DE" sz="1300" smtClean="0"/>
              <a:pPr>
                <a:spcBef>
                  <a:spcPct val="0"/>
                </a:spcBef>
              </a:pPr>
              <a:t>3</a:t>
            </a:fld>
            <a:endParaRPr lang="en-US" altLang="de-DE" sz="130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0557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8A09158-33EF-4817-B5BD-E5514713A640}" type="slidenum">
              <a:rPr lang="en-US" altLang="de-DE" sz="1300" smtClean="0"/>
              <a:pPr>
                <a:spcBef>
                  <a:spcPct val="0"/>
                </a:spcBef>
              </a:pPr>
              <a:t>4</a:t>
            </a:fld>
            <a:endParaRPr lang="en-US" altLang="de-DE" sz="130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1402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20B3D10-4342-4D82-9550-2F18D9A9B9DD}" type="slidenum">
              <a:rPr lang="en-US" altLang="de-DE" sz="1300" smtClean="0"/>
              <a:pPr>
                <a:spcBef>
                  <a:spcPct val="0"/>
                </a:spcBef>
              </a:pPr>
              <a:t>5</a:t>
            </a:fld>
            <a:endParaRPr lang="en-US" altLang="de-DE" sz="130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93079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99BA9EE-3B87-4872-9776-915E2F449A5F}" type="slidenum">
              <a:rPr lang="en-US" altLang="de-DE" sz="1300" smtClean="0"/>
              <a:pPr>
                <a:spcBef>
                  <a:spcPct val="0"/>
                </a:spcBef>
              </a:pPr>
              <a:t>7</a:t>
            </a:fld>
            <a:endParaRPr lang="en-US" altLang="de-DE" sz="130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282027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A02EDE0-735A-4BEF-98FE-3985A59606DC}" type="slidenum">
              <a:rPr lang="en-US" altLang="de-DE" sz="1300" smtClean="0"/>
              <a:pPr>
                <a:spcBef>
                  <a:spcPct val="0"/>
                </a:spcBef>
              </a:pPr>
              <a:t>8</a:t>
            </a:fld>
            <a:endParaRPr lang="en-US" altLang="de-DE" sz="13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8348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A02EDE0-735A-4BEF-98FE-3985A59606DC}" type="slidenum">
              <a:rPr lang="en-US" altLang="de-DE" sz="1300" smtClean="0"/>
              <a:pPr>
                <a:spcBef>
                  <a:spcPct val="0"/>
                </a:spcBef>
              </a:pPr>
              <a:t>9</a:t>
            </a:fld>
            <a:endParaRPr lang="en-US" altLang="de-DE" sz="13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302330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08556BF-4249-4CF6-BA38-84CDED08F913}" type="slidenum">
              <a:rPr lang="en-US" altLang="de-DE" sz="1300" smtClean="0"/>
              <a:pPr>
                <a:spcBef>
                  <a:spcPct val="0"/>
                </a:spcBef>
              </a:pPr>
              <a:t>10</a:t>
            </a:fld>
            <a:endParaRPr lang="en-US" altLang="de-DE" sz="13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628518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8C09078-640E-42B5-BF86-65D08DDEE042}" type="slidenum">
              <a:rPr lang="en-US" altLang="de-DE" sz="1300" smtClean="0"/>
              <a:pPr>
                <a:spcBef>
                  <a:spcPct val="0"/>
                </a:spcBef>
              </a:pPr>
              <a:t>11</a:t>
            </a:fld>
            <a:endParaRPr lang="en-US" altLang="de-DE" sz="130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7971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5F92E58-8DA8-467A-9A6F-D7CB5AC741CC}" type="slidenum">
              <a:rPr lang="en-US" altLang="de-DE" sz="1300" smtClean="0"/>
              <a:pPr>
                <a:spcBef>
                  <a:spcPct val="0"/>
                </a:spcBef>
              </a:pPr>
              <a:t>12</a:t>
            </a:fld>
            <a:endParaRPr lang="en-US" altLang="de-DE" sz="13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59696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4067705-DA08-40A2-B26D-7EA031DE36DE}" type="slidenum">
              <a:rPr lang="en-US" altLang="de-DE" sz="1300" smtClean="0"/>
              <a:pPr>
                <a:spcBef>
                  <a:spcPct val="0"/>
                </a:spcBef>
              </a:pPr>
              <a:t>13</a:t>
            </a:fld>
            <a:endParaRPr lang="en-US" altLang="de-DE" sz="130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32378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00765CE-3348-443A-B691-07EE083E02FD}" type="slidenum">
              <a:rPr lang="en-US" altLang="de-DE" sz="1300" smtClean="0"/>
              <a:pPr>
                <a:spcBef>
                  <a:spcPct val="0"/>
                </a:spcBef>
              </a:pPr>
              <a:t>14</a:t>
            </a:fld>
            <a:endParaRPr lang="en-US" altLang="de-DE" sz="130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71817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90E5584-1179-441D-A26B-B8B4CA88C429}" type="slidenum">
              <a:rPr lang="en-US" altLang="de-DE" sz="1300" smtClean="0"/>
              <a:pPr>
                <a:spcBef>
                  <a:spcPct val="0"/>
                </a:spcBef>
              </a:pPr>
              <a:t>15</a:t>
            </a:fld>
            <a:endParaRPr lang="en-US" altLang="de-DE" sz="130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48576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27FA1D6-4496-4D43-86D4-C4BBF249A0ED}" type="slidenum">
              <a:rPr lang="en-US" altLang="de-DE" sz="1300" smtClean="0"/>
              <a:pPr>
                <a:spcBef>
                  <a:spcPct val="0"/>
                </a:spcBef>
              </a:pPr>
              <a:t>16</a:t>
            </a:fld>
            <a:endParaRPr lang="en-US" altLang="de-DE" sz="13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202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D7FA08D-E4AF-474C-900C-E44DD4681BEC}" type="slidenum">
              <a:rPr lang="en-US" altLang="de-DE" sz="1300" smtClean="0"/>
              <a:pPr>
                <a:spcBef>
                  <a:spcPct val="0"/>
                </a:spcBef>
              </a:pPr>
              <a:t>17</a:t>
            </a:fld>
            <a:endParaRPr lang="en-US" altLang="de-DE" sz="13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8380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3834ABB-190F-4831-BF4C-11C1A6B0E315}" type="slidenum">
              <a:rPr lang="en-US" altLang="de-DE" sz="1300" smtClean="0"/>
              <a:pPr>
                <a:spcBef>
                  <a:spcPct val="0"/>
                </a:spcBef>
              </a:pPr>
              <a:t>18</a:t>
            </a:fld>
            <a:endParaRPr lang="en-US"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66196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7BD535F-7609-4A76-8E91-2A1741B14AD2}" type="slidenum">
              <a:rPr lang="en-US" altLang="de-DE" sz="1300" smtClean="0"/>
              <a:pPr>
                <a:spcBef>
                  <a:spcPct val="0"/>
                </a:spcBef>
              </a:pPr>
              <a:t>19</a:t>
            </a:fld>
            <a:endParaRPr lang="en-US"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2878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7BD535F-7609-4A76-8E91-2A1741B14AD2}" type="slidenum">
              <a:rPr lang="en-US" altLang="de-DE" sz="1300" smtClean="0"/>
              <a:pPr>
                <a:spcBef>
                  <a:spcPct val="0"/>
                </a:spcBef>
              </a:pPr>
              <a:t>20</a:t>
            </a:fld>
            <a:endParaRPr lang="en-US"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2878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15963" indent="-274638" defTabSz="955675">
              <a:spcBef>
                <a:spcPct val="30000"/>
              </a:spcBef>
              <a:defRPr sz="1200">
                <a:solidFill>
                  <a:schemeClr val="tx1"/>
                </a:solidFill>
                <a:latin typeface="Arial" charset="0"/>
                <a:ea typeface="ＭＳ Ｐゴシック" charset="-128"/>
              </a:defRPr>
            </a:lvl2pPr>
            <a:lvl3pPr marL="1101725" indent="-219075" defTabSz="955675">
              <a:spcBef>
                <a:spcPct val="30000"/>
              </a:spcBef>
              <a:defRPr sz="1200">
                <a:solidFill>
                  <a:schemeClr val="tx1"/>
                </a:solidFill>
                <a:latin typeface="Arial" charset="0"/>
                <a:ea typeface="ＭＳ Ｐゴシック" charset="-128"/>
              </a:defRPr>
            </a:lvl3pPr>
            <a:lvl4pPr marL="1543050" indent="-219075" defTabSz="955675">
              <a:spcBef>
                <a:spcPct val="30000"/>
              </a:spcBef>
              <a:defRPr sz="1200">
                <a:solidFill>
                  <a:schemeClr val="tx1"/>
                </a:solidFill>
                <a:latin typeface="Arial" charset="0"/>
                <a:ea typeface="ＭＳ Ｐゴシック" charset="-128"/>
              </a:defRPr>
            </a:lvl4pPr>
            <a:lvl5pPr marL="1984375" indent="-219075" defTabSz="955675">
              <a:spcBef>
                <a:spcPct val="30000"/>
              </a:spcBef>
              <a:defRPr sz="1200">
                <a:solidFill>
                  <a:schemeClr val="tx1"/>
                </a:solidFill>
                <a:latin typeface="Arial" charset="0"/>
                <a:ea typeface="ＭＳ Ｐゴシック" charset="-128"/>
              </a:defRPr>
            </a:lvl5pPr>
            <a:lvl6pPr marL="2441575" indent="-219075" defTabSz="955675" eaLnBrk="0" fontAlgn="base" hangingPunct="0">
              <a:spcBef>
                <a:spcPct val="30000"/>
              </a:spcBef>
              <a:spcAft>
                <a:spcPct val="0"/>
              </a:spcAft>
              <a:defRPr sz="1200">
                <a:solidFill>
                  <a:schemeClr val="tx1"/>
                </a:solidFill>
                <a:latin typeface="Arial" charset="0"/>
                <a:ea typeface="ＭＳ Ｐゴシック" charset="-128"/>
              </a:defRPr>
            </a:lvl6pPr>
            <a:lvl7pPr marL="2898775" indent="-219075" defTabSz="955675" eaLnBrk="0" fontAlgn="base" hangingPunct="0">
              <a:spcBef>
                <a:spcPct val="30000"/>
              </a:spcBef>
              <a:spcAft>
                <a:spcPct val="0"/>
              </a:spcAft>
              <a:defRPr sz="1200">
                <a:solidFill>
                  <a:schemeClr val="tx1"/>
                </a:solidFill>
                <a:latin typeface="Arial" charset="0"/>
                <a:ea typeface="ＭＳ Ｐゴシック" charset="-128"/>
              </a:defRPr>
            </a:lvl7pPr>
            <a:lvl8pPr marL="3355975" indent="-219075" defTabSz="955675" eaLnBrk="0" fontAlgn="base" hangingPunct="0">
              <a:spcBef>
                <a:spcPct val="30000"/>
              </a:spcBef>
              <a:spcAft>
                <a:spcPct val="0"/>
              </a:spcAft>
              <a:defRPr sz="1200">
                <a:solidFill>
                  <a:schemeClr val="tx1"/>
                </a:solidFill>
                <a:latin typeface="Arial" charset="0"/>
                <a:ea typeface="ＭＳ Ｐゴシック" charset="-128"/>
              </a:defRPr>
            </a:lvl8pPr>
            <a:lvl9pPr marL="3813175" indent="-219075"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906D745-AE21-460D-A5F5-C264102FA99D}" type="slidenum">
              <a:rPr lang="de-DE" altLang="de-DE" sz="1300" b="1" smtClean="0"/>
              <a:pPr>
                <a:spcBef>
                  <a:spcPct val="0"/>
                </a:spcBef>
              </a:pPr>
              <a:t>21</a:t>
            </a:fld>
            <a:endParaRPr lang="de-DE" altLang="de-DE" sz="1300" b="1" smtClean="0"/>
          </a:p>
        </p:txBody>
      </p:sp>
      <p:sp>
        <p:nvSpPr>
          <p:cNvPr id="75779" name="Rectangle 2"/>
          <p:cNvSpPr>
            <a:spLocks noGrp="1" noRot="1" noChangeAspect="1" noChangeArrowheads="1" noTextEdit="1"/>
          </p:cNvSpPr>
          <p:nvPr>
            <p:ph type="sldImg"/>
          </p:nvPr>
        </p:nvSpPr>
        <p:spPr>
          <a:xfrm>
            <a:off x="917575" y="744538"/>
            <a:ext cx="4962525"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3604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E5C74B8-EFFA-452D-978E-C6843D735443}" type="slidenum">
              <a:rPr lang="en-US" altLang="de-DE" sz="1300" smtClean="0"/>
              <a:pPr>
                <a:spcBef>
                  <a:spcPct val="0"/>
                </a:spcBef>
              </a:pPr>
              <a:t>22</a:t>
            </a:fld>
            <a:endParaRPr lang="en-US"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01311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D03287F-A197-4695-95BB-74AF1C73AB8F}" type="slidenum">
              <a:rPr lang="en-US" altLang="de-DE" sz="1300" smtClean="0"/>
              <a:pPr>
                <a:spcBef>
                  <a:spcPct val="0"/>
                </a:spcBef>
              </a:pPr>
              <a:t>23</a:t>
            </a:fld>
            <a:endParaRPr lang="en-US"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09326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FAFB6E7-7358-4CC0-BE1C-8E6A8EA05372}" type="slidenum">
              <a:rPr lang="en-US" altLang="de-DE" sz="1300" smtClean="0"/>
              <a:pPr>
                <a:spcBef>
                  <a:spcPct val="0"/>
                </a:spcBef>
              </a:pPr>
              <a:t>24</a:t>
            </a:fld>
            <a:endParaRPr lang="en-US"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5257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6618EC3-5E9E-401E-8F5B-F48870E600BE}" type="slidenum">
              <a:rPr lang="en-US" altLang="de-DE" sz="1300" smtClean="0"/>
              <a:pPr>
                <a:spcBef>
                  <a:spcPct val="0"/>
                </a:spcBef>
              </a:pPr>
              <a:t>25</a:t>
            </a:fld>
            <a:endParaRPr lang="en-US" altLang="de-DE" sz="130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42889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DB7050F1-FA4E-4E77-B6B3-0F2674A700A5}" type="slidenum">
              <a:rPr lang="en-US" altLang="de-DE" sz="1300" smtClean="0"/>
              <a:pPr>
                <a:spcBef>
                  <a:spcPct val="0"/>
                </a:spcBef>
              </a:pPr>
              <a:t>26</a:t>
            </a:fld>
            <a:endParaRPr lang="en-US"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754585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1023DE0-11B2-4A81-A467-81BBD718DF6F}" type="slidenum">
              <a:rPr lang="en-US" altLang="de-DE" sz="1300" smtClean="0"/>
              <a:pPr>
                <a:spcBef>
                  <a:spcPct val="0"/>
                </a:spcBef>
              </a:pPr>
              <a:t>27</a:t>
            </a:fld>
            <a:endParaRPr lang="en-US" altLang="de-DE" sz="1300"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17522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51DBD110-AA64-402F-82C1-F5C07D77D90E}" type="slidenum">
              <a:rPr lang="en-US" altLang="de-DE" sz="1300" smtClean="0"/>
              <a:pPr>
                <a:spcBef>
                  <a:spcPct val="0"/>
                </a:spcBef>
              </a:pPr>
              <a:t>28</a:t>
            </a:fld>
            <a:endParaRPr lang="en-US" altLang="de-DE" sz="13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832759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7D5C217-5D62-431B-850B-FB025D736E8F}" type="slidenum">
              <a:rPr lang="en-US" altLang="de-DE" sz="1300" smtClean="0"/>
              <a:pPr>
                <a:spcBef>
                  <a:spcPct val="0"/>
                </a:spcBef>
              </a:pPr>
              <a:t>29</a:t>
            </a:fld>
            <a:endParaRPr lang="en-US" altLang="de-DE" sz="13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4967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2377737-B0CC-4A99-80F0-87D8FEAB09B4}" type="slidenum">
              <a:rPr lang="en-US" altLang="de-DE" sz="1300" smtClean="0"/>
              <a:pPr>
                <a:spcBef>
                  <a:spcPct val="0"/>
                </a:spcBef>
              </a:pPr>
              <a:t>30</a:t>
            </a:fld>
            <a:endParaRPr lang="en-US" altLang="de-DE" sz="130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27453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24B6210-2632-4921-A269-E280532E2AAD}" type="slidenum">
              <a:rPr lang="en-US" altLang="de-DE" sz="1300" smtClean="0"/>
              <a:pPr>
                <a:spcBef>
                  <a:spcPct val="0"/>
                </a:spcBef>
              </a:pPr>
              <a:t>35</a:t>
            </a:fld>
            <a:endParaRPr lang="en-US" altLang="de-DE" sz="13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111048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0A6B517-8371-47B4-AAD3-B3CE659B62C4}" type="slidenum">
              <a:rPr lang="en-US" altLang="de-DE" sz="1300" smtClean="0"/>
              <a:pPr>
                <a:spcBef>
                  <a:spcPct val="0"/>
                </a:spcBef>
              </a:pPr>
              <a:t>36</a:t>
            </a:fld>
            <a:endParaRPr lang="en-US" altLang="de-DE" sz="13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04216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ECA7437-EAC9-456B-A7A6-CAD9040BDA6A}" type="slidenum">
              <a:rPr lang="en-US" altLang="de-DE" sz="1300" smtClean="0"/>
              <a:pPr>
                <a:spcBef>
                  <a:spcPct val="0"/>
                </a:spcBef>
              </a:pPr>
              <a:t>37</a:t>
            </a:fld>
            <a:endParaRPr lang="en-US" altLang="de-DE" sz="13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79735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D435043-0CC2-49A0-AF5D-B8E76C3D1249}" type="slidenum">
              <a:rPr lang="en-US" altLang="de-DE" sz="1300" smtClean="0"/>
              <a:pPr>
                <a:spcBef>
                  <a:spcPct val="0"/>
                </a:spcBef>
              </a:pPr>
              <a:t>39</a:t>
            </a:fld>
            <a:endParaRPr lang="en-US"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422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CD093B1E-53A5-4B78-8BC2-22703140966F}" type="slidenum">
              <a:rPr lang="en-US" altLang="de-DE" sz="1300" smtClean="0"/>
              <a:pPr>
                <a:spcBef>
                  <a:spcPct val="0"/>
                </a:spcBef>
              </a:pPr>
              <a:t>40</a:t>
            </a:fld>
            <a:endParaRPr lang="en-US" altLang="de-DE" sz="130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582858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F9DB3C0-1D5F-435E-BB19-34FE17B68782}" type="slidenum">
              <a:rPr lang="en-US" altLang="de-DE" sz="1300" smtClean="0"/>
              <a:pPr>
                <a:spcBef>
                  <a:spcPct val="0"/>
                </a:spcBef>
              </a:pPr>
              <a:t>41</a:t>
            </a:fld>
            <a:endParaRPr lang="en-US" altLang="de-DE" sz="130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31003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4072748-12FE-4DF6-8BB0-DFD56370361D}" type="slidenum">
              <a:rPr lang="en-US" altLang="de-DE" sz="1300" smtClean="0"/>
              <a:pPr>
                <a:spcBef>
                  <a:spcPct val="0"/>
                </a:spcBef>
              </a:pPr>
              <a:t>43</a:t>
            </a:fld>
            <a:endParaRPr lang="en-US" altLang="de-DE" sz="13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61714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4072748-12FE-4DF6-8BB0-DFD56370361D}" type="slidenum">
              <a:rPr lang="en-US" altLang="de-DE" sz="1300" smtClean="0"/>
              <a:pPr>
                <a:spcBef>
                  <a:spcPct val="0"/>
                </a:spcBef>
              </a:pPr>
              <a:t>44</a:t>
            </a:fld>
            <a:endParaRPr lang="en-US" altLang="de-DE" sz="13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19504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CB5A41-3919-4061-A646-E611059CBAB1}" type="slidenum">
              <a:rPr lang="en-US" altLang="de-DE" sz="1300"/>
              <a:pPr algn="r" eaLnBrk="1" hangingPunct="1">
                <a:spcBef>
                  <a:spcPct val="0"/>
                </a:spcBef>
              </a:pPr>
              <a:t>46</a:t>
            </a:fld>
            <a:endParaRPr lang="en-US" altLang="de-DE" sz="13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42776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16058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031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7537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01957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01713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97704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81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8176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9962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50989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8751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13085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04545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18657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6363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3352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06938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016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3147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24637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76243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57531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3112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8861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75818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7331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718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54318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925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622295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231213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3716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264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677468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250755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16590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02262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799404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266360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5044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1612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24629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6305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918477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430099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FEE4F8CC-2E3E-4DD3-B190-5F4422BE24B6}"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DD3CA26-2041-4D1A-8955-61B026ED11EE}" type="slidenum">
              <a:rPr lang="de-DE" altLang="de-DE"/>
              <a:pPr>
                <a:defRPr/>
              </a:pPr>
              <a:t>‹Nr.›</a:t>
            </a:fld>
            <a:endParaRPr lang="de-DE" altLang="de-DE"/>
          </a:p>
        </p:txBody>
      </p:sp>
    </p:spTree>
    <p:extLst>
      <p:ext uri="{BB962C8B-B14F-4D97-AF65-F5344CB8AC3E}">
        <p14:creationId xmlns:p14="http://schemas.microsoft.com/office/powerpoint/2010/main" val="1532488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83961F74-54B7-4CFF-8453-B109AA9FBEFA}"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22D9A16-EED9-44AA-949C-56825D519DE7}" type="slidenum">
              <a:rPr lang="de-DE" altLang="de-DE"/>
              <a:pPr>
                <a:defRPr/>
              </a:pPr>
              <a:t>‹Nr.›</a:t>
            </a:fld>
            <a:endParaRPr lang="de-DE" altLang="de-DE"/>
          </a:p>
        </p:txBody>
      </p:sp>
    </p:spTree>
    <p:extLst>
      <p:ext uri="{BB962C8B-B14F-4D97-AF65-F5344CB8AC3E}">
        <p14:creationId xmlns:p14="http://schemas.microsoft.com/office/powerpoint/2010/main" val="1178586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57944573-0532-44A3-BDE1-2C7654B26C1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80BED69-BD14-4C0D-965A-0DAD91044974}" type="slidenum">
              <a:rPr lang="de-DE" altLang="de-DE"/>
              <a:pPr>
                <a:defRPr/>
              </a:pPr>
              <a:t>‹Nr.›</a:t>
            </a:fld>
            <a:endParaRPr lang="de-DE" altLang="de-DE"/>
          </a:p>
        </p:txBody>
      </p:sp>
    </p:spTree>
    <p:extLst>
      <p:ext uri="{BB962C8B-B14F-4D97-AF65-F5344CB8AC3E}">
        <p14:creationId xmlns:p14="http://schemas.microsoft.com/office/powerpoint/2010/main" val="2854812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0080BF59-3095-477F-B59B-DAEE00FBFA61}"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B73C72D-8029-4ABC-9060-D07DA4614668}" type="slidenum">
              <a:rPr lang="de-DE" altLang="de-DE"/>
              <a:pPr>
                <a:defRPr/>
              </a:pPr>
              <a:t>‹Nr.›</a:t>
            </a:fld>
            <a:endParaRPr lang="de-DE" altLang="de-DE"/>
          </a:p>
        </p:txBody>
      </p:sp>
    </p:spTree>
    <p:extLst>
      <p:ext uri="{BB962C8B-B14F-4D97-AF65-F5344CB8AC3E}">
        <p14:creationId xmlns:p14="http://schemas.microsoft.com/office/powerpoint/2010/main" val="10266887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AA42352B-21A4-4054-89DF-869D7E067CB4}"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ECEA58E7-D1EE-4DC6-989D-5B1758EE7F6F}" type="slidenum">
              <a:rPr lang="de-DE" altLang="de-DE"/>
              <a:pPr>
                <a:defRPr/>
              </a:pPr>
              <a:t>‹Nr.›</a:t>
            </a:fld>
            <a:endParaRPr lang="de-DE" altLang="de-DE"/>
          </a:p>
        </p:txBody>
      </p:sp>
    </p:spTree>
    <p:extLst>
      <p:ext uri="{BB962C8B-B14F-4D97-AF65-F5344CB8AC3E}">
        <p14:creationId xmlns:p14="http://schemas.microsoft.com/office/powerpoint/2010/main" val="15673374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6F494480-5A8E-418A-BF44-4400FF092E05}"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080D4889-55CD-4D9A-8501-F49FCE8CFEBC}" type="slidenum">
              <a:rPr lang="de-DE" altLang="de-DE"/>
              <a:pPr>
                <a:defRPr/>
              </a:pPr>
              <a:t>‹Nr.›</a:t>
            </a:fld>
            <a:endParaRPr lang="de-DE" altLang="de-DE"/>
          </a:p>
        </p:txBody>
      </p:sp>
    </p:spTree>
    <p:extLst>
      <p:ext uri="{BB962C8B-B14F-4D97-AF65-F5344CB8AC3E}">
        <p14:creationId xmlns:p14="http://schemas.microsoft.com/office/powerpoint/2010/main" val="3233229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EB96E633-6D3C-4004-938C-F124E4F94996}"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ED131911-EC0E-4DE2-A1EF-3B8102E8EC90}" type="slidenum">
              <a:rPr lang="de-DE" altLang="de-DE"/>
              <a:pPr>
                <a:defRPr/>
              </a:pPr>
              <a:t>‹Nr.›</a:t>
            </a:fld>
            <a:endParaRPr lang="de-DE" altLang="de-DE"/>
          </a:p>
        </p:txBody>
      </p:sp>
    </p:spTree>
    <p:extLst>
      <p:ext uri="{BB962C8B-B14F-4D97-AF65-F5344CB8AC3E}">
        <p14:creationId xmlns:p14="http://schemas.microsoft.com/office/powerpoint/2010/main" val="31744494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29B7D1B-00CB-4695-9106-D132948FD7A7}"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D0BB8DDA-4912-4BDC-AE7F-83C44359F1F6}" type="slidenum">
              <a:rPr lang="de-DE" altLang="de-DE"/>
              <a:pPr>
                <a:defRPr/>
              </a:pPr>
              <a:t>‹Nr.›</a:t>
            </a:fld>
            <a:endParaRPr lang="de-DE" altLang="de-DE"/>
          </a:p>
        </p:txBody>
      </p:sp>
    </p:spTree>
    <p:extLst>
      <p:ext uri="{BB962C8B-B14F-4D97-AF65-F5344CB8AC3E}">
        <p14:creationId xmlns:p14="http://schemas.microsoft.com/office/powerpoint/2010/main" val="1450590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8F6A24C-8F66-415B-8818-B5745951E76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EC89FBB5-1355-4F47-B7C7-A4FFB3128B8D}" type="slidenum">
              <a:rPr lang="de-DE" altLang="de-DE"/>
              <a:pPr>
                <a:defRPr/>
              </a:pPr>
              <a:t>‹Nr.›</a:t>
            </a:fld>
            <a:endParaRPr lang="de-DE" altLang="de-DE"/>
          </a:p>
        </p:txBody>
      </p:sp>
    </p:spTree>
    <p:extLst>
      <p:ext uri="{BB962C8B-B14F-4D97-AF65-F5344CB8AC3E}">
        <p14:creationId xmlns:p14="http://schemas.microsoft.com/office/powerpoint/2010/main" val="19998694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354F2A94-0581-4613-BF5A-42D7EFD0562E}"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51763B1-629D-421D-9934-8D71C7195201}" type="slidenum">
              <a:rPr lang="de-DE" altLang="de-DE"/>
              <a:pPr>
                <a:defRPr/>
              </a:pPr>
              <a:t>‹Nr.›</a:t>
            </a:fld>
            <a:endParaRPr lang="de-DE" altLang="de-DE"/>
          </a:p>
        </p:txBody>
      </p:sp>
    </p:spTree>
    <p:extLst>
      <p:ext uri="{BB962C8B-B14F-4D97-AF65-F5344CB8AC3E}">
        <p14:creationId xmlns:p14="http://schemas.microsoft.com/office/powerpoint/2010/main" val="16853174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74F9BA-1089-4AD0-A0CC-145C759E00AF}"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45B54229-AA86-478E-8850-9524BE19EE72}" type="slidenum">
              <a:rPr lang="de-DE" altLang="de-DE"/>
              <a:pPr>
                <a:defRPr/>
              </a:pPr>
              <a:t>‹Nr.›</a:t>
            </a:fld>
            <a:endParaRPr lang="de-DE" altLang="de-DE"/>
          </a:p>
        </p:txBody>
      </p:sp>
    </p:spTree>
    <p:extLst>
      <p:ext uri="{BB962C8B-B14F-4D97-AF65-F5344CB8AC3E}">
        <p14:creationId xmlns:p14="http://schemas.microsoft.com/office/powerpoint/2010/main" val="42571275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59B9A01C-098A-4F6F-B7AD-402337369C4B}" type="datetime1">
              <a:rPr lang="en-US"/>
              <a:pPr>
                <a:defRPr/>
              </a:pPr>
              <a:t>11/21/2017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E76597E-5D15-44E9-824F-36C026ADC8F0}" type="slidenum">
              <a:rPr lang="en-US" altLang="de-DE"/>
              <a:pPr>
                <a:defRPr/>
              </a:pPr>
              <a:t>‹Nr.›</a:t>
            </a:fld>
            <a:endParaRPr lang="en-US" altLang="de-DE"/>
          </a:p>
        </p:txBody>
      </p:sp>
    </p:spTree>
    <p:extLst>
      <p:ext uri="{BB962C8B-B14F-4D97-AF65-F5344CB8AC3E}">
        <p14:creationId xmlns:p14="http://schemas.microsoft.com/office/powerpoint/2010/main" val="81523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CD84F56-62CE-41F2-B69A-ED2C3AF00DFA}" type="datetime1">
              <a:rPr lang="en-US"/>
              <a:pPr>
                <a:defRPr/>
              </a:pPr>
              <a:t>11/21/2017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54077FB-769F-47C5-98A8-46082F2A58EF}" type="slidenum">
              <a:rPr lang="en-US" altLang="de-DE"/>
              <a:pPr>
                <a:defRPr/>
              </a:pPr>
              <a:t>‹Nr.›</a:t>
            </a:fld>
            <a:endParaRPr lang="en-US" altLang="de-DE"/>
          </a:p>
        </p:txBody>
      </p:sp>
    </p:spTree>
    <p:extLst>
      <p:ext uri="{BB962C8B-B14F-4D97-AF65-F5344CB8AC3E}">
        <p14:creationId xmlns:p14="http://schemas.microsoft.com/office/powerpoint/2010/main" val="2170351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930C642-C4D3-4572-B617-A6DA396A026F}" type="datetime1">
              <a:rPr lang="en-US"/>
              <a:pPr>
                <a:defRPr/>
              </a:pPr>
              <a:t>11/21/2017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5434A49-6526-4C24-8A7F-E291A24DC384}" type="slidenum">
              <a:rPr lang="en-US" altLang="de-DE"/>
              <a:pPr>
                <a:defRPr/>
              </a:pPr>
              <a:t>‹Nr.›</a:t>
            </a:fld>
            <a:endParaRPr lang="en-US" altLang="de-DE"/>
          </a:p>
        </p:txBody>
      </p:sp>
    </p:spTree>
    <p:extLst>
      <p:ext uri="{BB962C8B-B14F-4D97-AF65-F5344CB8AC3E}">
        <p14:creationId xmlns:p14="http://schemas.microsoft.com/office/powerpoint/2010/main" val="20882629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A971588C-D960-4CD4-B38D-F8FF3DD7A189}" type="datetime1">
              <a:rPr lang="en-US"/>
              <a:pPr>
                <a:defRPr/>
              </a:pPr>
              <a:t>11/21/2017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8DBDDD38-1EC6-497C-8668-B2A041854C28}" type="slidenum">
              <a:rPr lang="en-US" altLang="de-DE"/>
              <a:pPr>
                <a:defRPr/>
              </a:pPr>
              <a:t>‹Nr.›</a:t>
            </a:fld>
            <a:endParaRPr lang="en-US" altLang="de-DE"/>
          </a:p>
        </p:txBody>
      </p:sp>
    </p:spTree>
    <p:extLst>
      <p:ext uri="{BB962C8B-B14F-4D97-AF65-F5344CB8AC3E}">
        <p14:creationId xmlns:p14="http://schemas.microsoft.com/office/powerpoint/2010/main" val="14051890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F14AE80-FC9F-49DF-9BE0-A77EA9A31A2C}" type="datetime1">
              <a:rPr lang="en-US"/>
              <a:pPr>
                <a:defRPr/>
              </a:pPr>
              <a:t>11/21/2017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46181013-F355-4D2B-9873-AA685F1B3D6B}" type="slidenum">
              <a:rPr lang="en-US" altLang="de-DE"/>
              <a:pPr>
                <a:defRPr/>
              </a:pPr>
              <a:t>‹Nr.›</a:t>
            </a:fld>
            <a:endParaRPr lang="en-US" altLang="de-DE"/>
          </a:p>
        </p:txBody>
      </p:sp>
    </p:spTree>
    <p:extLst>
      <p:ext uri="{BB962C8B-B14F-4D97-AF65-F5344CB8AC3E}">
        <p14:creationId xmlns:p14="http://schemas.microsoft.com/office/powerpoint/2010/main" val="11156059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8C0411AA-CF6C-43EC-813C-2CECE0EE5E18}" type="datetime1">
              <a:rPr lang="en-US"/>
              <a:pPr>
                <a:defRPr/>
              </a:pPr>
              <a:t>11/21/2017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EF1872D6-CE9D-40AF-ADDA-5ED25A7A1507}" type="slidenum">
              <a:rPr lang="en-US" altLang="de-DE"/>
              <a:pPr>
                <a:defRPr/>
              </a:pPr>
              <a:t>‹Nr.›</a:t>
            </a:fld>
            <a:endParaRPr lang="en-US" altLang="de-DE"/>
          </a:p>
        </p:txBody>
      </p:sp>
    </p:spTree>
    <p:extLst>
      <p:ext uri="{BB962C8B-B14F-4D97-AF65-F5344CB8AC3E}">
        <p14:creationId xmlns:p14="http://schemas.microsoft.com/office/powerpoint/2010/main" val="32743824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7A268B2-66D1-44B4-9F50-805808ED19C7}" type="datetime1">
              <a:rPr lang="en-US"/>
              <a:pPr>
                <a:defRPr/>
              </a:pPr>
              <a:t>11/21/2017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546D145-8A54-4D87-AAEB-83BF6FB05594}" type="slidenum">
              <a:rPr lang="en-US" altLang="de-DE"/>
              <a:pPr>
                <a:defRPr/>
              </a:pPr>
              <a:t>‹Nr.›</a:t>
            </a:fld>
            <a:endParaRPr lang="en-US" altLang="de-DE"/>
          </a:p>
        </p:txBody>
      </p:sp>
    </p:spTree>
    <p:extLst>
      <p:ext uri="{BB962C8B-B14F-4D97-AF65-F5344CB8AC3E}">
        <p14:creationId xmlns:p14="http://schemas.microsoft.com/office/powerpoint/2010/main" val="17127881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47DA482-2F6A-4697-B43D-0D574704A23B}" type="datetime1">
              <a:rPr lang="en-US"/>
              <a:pPr>
                <a:defRPr/>
              </a:pPr>
              <a:t>11/21/2017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4EDD2AC6-258D-40A3-8F7F-82A9E5317EA2}" type="slidenum">
              <a:rPr lang="en-US" altLang="de-DE"/>
              <a:pPr>
                <a:defRPr/>
              </a:pPr>
              <a:t>‹Nr.›</a:t>
            </a:fld>
            <a:endParaRPr lang="en-US" altLang="de-DE"/>
          </a:p>
        </p:txBody>
      </p:sp>
    </p:spTree>
    <p:extLst>
      <p:ext uri="{BB962C8B-B14F-4D97-AF65-F5344CB8AC3E}">
        <p14:creationId xmlns:p14="http://schemas.microsoft.com/office/powerpoint/2010/main" val="1679388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5FACA98-CF17-472A-8462-F187D0B04776}" type="datetime1">
              <a:rPr lang="en-US"/>
              <a:pPr>
                <a:defRPr/>
              </a:pPr>
              <a:t>11/21/2017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8153D9B-7363-4C12-B692-30A6CCD76CB7}" type="slidenum">
              <a:rPr lang="en-US" altLang="de-DE"/>
              <a:pPr>
                <a:defRPr/>
              </a:pPr>
              <a:t>‹Nr.›</a:t>
            </a:fld>
            <a:endParaRPr lang="en-US" altLang="de-DE"/>
          </a:p>
        </p:txBody>
      </p:sp>
    </p:spTree>
    <p:extLst>
      <p:ext uri="{BB962C8B-B14F-4D97-AF65-F5344CB8AC3E}">
        <p14:creationId xmlns:p14="http://schemas.microsoft.com/office/powerpoint/2010/main" val="9932345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FA0FD7A-8F3E-4E9D-A567-2277A588E9C7}" type="datetime1">
              <a:rPr lang="en-US"/>
              <a:pPr>
                <a:defRPr/>
              </a:pPr>
              <a:t>11/21/2017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383349B-EAA7-4A52-99DE-7EC5E69CB196}" type="slidenum">
              <a:rPr lang="en-US" altLang="de-DE"/>
              <a:pPr>
                <a:defRPr/>
              </a:pPr>
              <a:t>‹Nr.›</a:t>
            </a:fld>
            <a:endParaRPr lang="en-US" altLang="de-DE"/>
          </a:p>
        </p:txBody>
      </p:sp>
    </p:spTree>
    <p:extLst>
      <p:ext uri="{BB962C8B-B14F-4D97-AF65-F5344CB8AC3E}">
        <p14:creationId xmlns:p14="http://schemas.microsoft.com/office/powerpoint/2010/main" val="32660390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CA70AB2-FA6C-4416-A9F7-7E5281FD36D3}" type="datetime1">
              <a:rPr lang="en-US"/>
              <a:pPr>
                <a:defRPr/>
              </a:pPr>
              <a:t>11/21/2017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13D020E-F2C4-4DA8-A27C-782D00E57DC3}" type="slidenum">
              <a:rPr lang="en-US" altLang="de-DE"/>
              <a:pPr>
                <a:defRPr/>
              </a:pPr>
              <a:t>‹Nr.›</a:t>
            </a:fld>
            <a:endParaRPr lang="en-US" altLang="de-DE"/>
          </a:p>
        </p:txBody>
      </p:sp>
    </p:spTree>
    <p:extLst>
      <p:ext uri="{BB962C8B-B14F-4D97-AF65-F5344CB8AC3E}">
        <p14:creationId xmlns:p14="http://schemas.microsoft.com/office/powerpoint/2010/main" val="1109137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59812" name="Rectangle 4"/>
          <p:cNvSpPr>
            <a:spLocks noChangeArrowheads="1"/>
          </p:cNvSpPr>
          <p:nvPr/>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latin typeface="Verdana" pitchFamily="34" charset="0"/>
              </a:defRPr>
            </a:lvl1pPr>
          </a:lstStyle>
          <a:p>
            <a:pPr>
              <a:defRPr/>
            </a:pPr>
            <a:fld id="{00C76C81-9B60-4406-BD3D-214FB215D298}"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Verdana" pitchFamily="34" charset="0"/>
              </a:defRPr>
            </a:lvl1pPr>
          </a:lstStyle>
          <a:p>
            <a:pPr>
              <a:defRPr/>
            </a:pPr>
            <a:fld id="{7742E071-7B5C-4B79-A5C1-CA0C0443C32F}" type="slidenum">
              <a:rPr lang="de-DE" altLang="de-DE"/>
              <a:pPr>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7"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8"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9"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5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5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A1823B55-A2E9-4B6F-BB44-40A0A5365396}" type="datetime1">
              <a:rPr lang="en-US"/>
              <a:pPr>
                <a:defRPr/>
              </a:pPr>
              <a:t>11/21/2017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Verdana" pitchFamily="34" charset="0"/>
              </a:defRPr>
            </a:lvl1pPr>
          </a:lstStyle>
          <a:p>
            <a:pPr>
              <a:defRPr/>
            </a:pPr>
            <a:fld id="{B3656517-1C04-4FE0-96D5-4AEA8B63523B}"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52.xml"/><Relationship Id="rId5" Type="http://schemas.openxmlformats.org/officeDocument/2006/relationships/image" Target="../media/image2.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52.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2.pn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3"/>
          <p:cNvSpPr txBox="1">
            <a:spLocks noChangeArrowheads="1"/>
          </p:cNvSpPr>
          <p:nvPr/>
        </p:nvSpPr>
        <p:spPr bwMode="auto">
          <a:xfrm>
            <a:off x="0" y="3397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50000"/>
              </a:spcBef>
              <a:buClrTx/>
              <a:buSzTx/>
              <a:buFontTx/>
              <a:buNone/>
            </a:pPr>
            <a:r>
              <a:rPr lang="de-DE" altLang="de-DE" sz="3600" dirty="0">
                <a:solidFill>
                  <a:schemeClr val="bg1"/>
                </a:solidFill>
              </a:rPr>
              <a:t>Metakognitive Therapie</a:t>
            </a:r>
            <a:endParaRPr lang="en-US" altLang="de-DE" sz="3600" dirty="0">
              <a:solidFill>
                <a:schemeClr val="bg1"/>
              </a:solidFill>
            </a:endParaRPr>
          </a:p>
        </p:txBody>
      </p:sp>
      <p:sp>
        <p:nvSpPr>
          <p:cNvPr id="717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spcBef>
                <a:spcPct val="50000"/>
              </a:spcBef>
            </a:pPr>
            <a:r>
              <a:rPr lang="de-DE" sz="3600" dirty="0" err="1" smtClean="0">
                <a:solidFill>
                  <a:schemeClr val="accent1"/>
                </a:solidFill>
              </a:rPr>
              <a:t>Thérapie</a:t>
            </a:r>
            <a:r>
              <a:rPr lang="de-DE" sz="3600" dirty="0" smtClean="0">
                <a:solidFill>
                  <a:schemeClr val="accent1"/>
                </a:solidFill>
              </a:rPr>
              <a:t> </a:t>
            </a:r>
            <a:r>
              <a:rPr lang="de-DE" sz="3600" dirty="0" err="1" smtClean="0">
                <a:solidFill>
                  <a:schemeClr val="accent1"/>
                </a:solidFill>
              </a:rPr>
              <a:t>métacognitive</a:t>
            </a:r>
            <a:endParaRPr lang="en-US" sz="3600" dirty="0">
              <a:solidFill>
                <a:schemeClr val="accent1"/>
              </a:solidFill>
            </a:endParaRPr>
          </a:p>
        </p:txBody>
      </p:sp>
      <p:sp>
        <p:nvSpPr>
          <p:cNvPr id="7172" name="Rectangle 2"/>
          <p:cNvSpPr>
            <a:spLocks noChangeArrowheads="1"/>
          </p:cNvSpPr>
          <p:nvPr/>
        </p:nvSpPr>
        <p:spPr bwMode="auto">
          <a:xfrm>
            <a:off x="685800" y="26463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nSpc>
                <a:spcPct val="150000"/>
              </a:lnSpc>
            </a:pPr>
            <a:r>
              <a:rPr lang="de-DE" b="1" dirty="0" smtClean="0"/>
              <a:t>MODULE THERAPEUTIQUE 7 :</a:t>
            </a:r>
            <a:br>
              <a:rPr lang="de-DE" b="1" dirty="0" smtClean="0"/>
            </a:br>
            <a:r>
              <a:rPr lang="de-DE" b="1" dirty="0" smtClean="0"/>
              <a:t>ETRE EN EMPATHIE</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51520" y="1197974"/>
            <a:ext cx="8795836" cy="250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480"/>
              </a:spcBef>
              <a:spcAft>
                <a:spcPts val="600"/>
              </a:spcAft>
              <a:buClrTx/>
              <a:buSzTx/>
              <a:buFontTx/>
              <a:buNone/>
              <a:tabLst>
                <a:tab pos="177800" algn="l"/>
              </a:tabLst>
            </a:pPr>
            <a:r>
              <a:rPr lang="fr-FR" altLang="de-DE" dirty="0" smtClean="0"/>
              <a:t>Exemple : une personne se gratte le nez.</a:t>
            </a:r>
          </a:p>
          <a:p>
            <a:pPr eaLnBrk="1" hangingPunct="1">
              <a:spcBef>
                <a:spcPts val="480"/>
              </a:spcBef>
              <a:spcAft>
                <a:spcPts val="1200"/>
              </a:spcAft>
              <a:buClrTx/>
              <a:buSzTx/>
              <a:buFontTx/>
              <a:buNone/>
              <a:tabLst>
                <a:tab pos="177800" algn="l"/>
              </a:tabLst>
            </a:pPr>
            <a:r>
              <a:rPr lang="fr-FR" altLang="de-DE" b="1" i="1" dirty="0" smtClean="0"/>
              <a:t>Pourquoi ?</a:t>
            </a:r>
            <a:r>
              <a:rPr lang="fr-FR" altLang="de-DE" i="1" dirty="0" smtClean="0">
                <a:solidFill>
                  <a:srgbClr val="336699"/>
                </a:solidFill>
              </a:rPr>
              <a:t> </a:t>
            </a:r>
            <a:r>
              <a:rPr lang="fr-FR" altLang="de-DE" dirty="0" smtClean="0"/>
              <a:t>Son nez le gratte, geste de mépris (peut avoir cette signification dans certaines cultures), indice d’un mensonge, d’une gêne ?</a:t>
            </a:r>
            <a:endParaRPr lang="fr-FR" altLang="de-DE" b="1" dirty="0" smtClean="0"/>
          </a:p>
          <a:p>
            <a:pPr eaLnBrk="1" hangingPunct="1">
              <a:spcBef>
                <a:spcPts val="480"/>
              </a:spcBef>
              <a:spcAft>
                <a:spcPts val="600"/>
              </a:spcAft>
              <a:buClrTx/>
              <a:buSzTx/>
              <a:buFontTx/>
              <a:buNone/>
            </a:pPr>
            <a:r>
              <a:rPr lang="fr-FR" b="1" dirty="0" smtClean="0"/>
              <a:t>Qu’est-ce qui peut aider à répondre à cette question ?</a:t>
            </a:r>
            <a:endParaRPr lang="fr-FR" altLang="de-DE" dirty="0"/>
          </a:p>
        </p:txBody>
      </p:sp>
      <p:pic>
        <p:nvPicPr>
          <p:cNvPr id="8195" name="Picture 7"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150" y="2856570"/>
            <a:ext cx="19177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11"/>
          <p:cNvSpPr txBox="1">
            <a:spLocks noChangeArrowheads="1"/>
          </p:cNvSpPr>
          <p:nvPr/>
        </p:nvSpPr>
        <p:spPr bwMode="auto">
          <a:xfrm>
            <a:off x="0" y="6643688"/>
            <a:ext cx="1908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a:t>
            </a:r>
            <a:r>
              <a:rPr lang="en-GB" altLang="de-DE" sz="800" i="1" dirty="0"/>
              <a:t>Cristian </a:t>
            </a:r>
            <a:r>
              <a:rPr lang="en-GB" altLang="de-DE" sz="800" i="1" dirty="0" err="1"/>
              <a:t>Miño</a:t>
            </a:r>
            <a:r>
              <a:rPr lang="de-DE" altLang="de-DE" sz="800" i="1" dirty="0" smtClean="0"/>
              <a:t>“ de </a:t>
            </a:r>
            <a:r>
              <a:rPr lang="de-DE" altLang="de-DE" sz="800" i="1" dirty="0" err="1" smtClean="0"/>
              <a:t>julianrod</a:t>
            </a:r>
            <a:r>
              <a:rPr lang="de-DE" altLang="de-DE" sz="800" i="1" dirty="0"/>
              <a:t>)</a:t>
            </a:r>
          </a:p>
        </p:txBody>
      </p:sp>
      <p:sp>
        <p:nvSpPr>
          <p:cNvPr id="8199" name="Rectangle 3"/>
          <p:cNvSpPr>
            <a:spLocks noChangeArrowheads="1"/>
          </p:cNvSpPr>
          <p:nvPr/>
        </p:nvSpPr>
        <p:spPr bwMode="auto">
          <a:xfrm>
            <a:off x="252412" y="0"/>
            <a:ext cx="8640763"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Les expressions faciales et les gestes </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ont souvent plusieurs significations !</a:t>
            </a:r>
            <a:endParaRPr lang="de-DE" sz="2000" dirty="0" smtClean="0">
              <a:solidFill>
                <a:schemeClr val="accent1"/>
              </a:solidFill>
              <a:ea typeface="Times New Roman" pitchFamily="-106" charset="0"/>
              <a:cs typeface="Times New Roman" pitchFamily="-106" charset="0"/>
            </a:endParaRPr>
          </a:p>
        </p:txBody>
      </p:sp>
      <p:sp>
        <p:nvSpPr>
          <p:cNvPr id="10"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1" name="Textfeld 10"/>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12"/>
          <p:cNvSpPr>
            <a:spLocks noChangeArrowheads="1"/>
          </p:cNvSpPr>
          <p:nvPr/>
        </p:nvSpPr>
        <p:spPr bwMode="auto">
          <a:xfrm>
            <a:off x="250824" y="1195186"/>
            <a:ext cx="7161019" cy="403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480"/>
              </a:spcBef>
              <a:spcAft>
                <a:spcPts val="600"/>
              </a:spcAft>
              <a:buClrTx/>
              <a:buSzTx/>
              <a:buFontTx/>
              <a:buNone/>
            </a:pPr>
            <a:r>
              <a:rPr lang="fr-FR" b="1" dirty="0" smtClean="0"/>
              <a:t>Qu’est-ce qui peut aider à répondre à cette question ?</a:t>
            </a:r>
            <a:endParaRPr lang="fr-FR" altLang="de-DE" dirty="0" smtClean="0"/>
          </a:p>
          <a:p>
            <a:pPr marL="342000" indent="-342000" eaLnBrk="1" hangingPunct="1">
              <a:spcBef>
                <a:spcPts val="480"/>
              </a:spcBef>
              <a:spcAft>
                <a:spcPts val="1200"/>
              </a:spcAft>
              <a:buClr>
                <a:srgbClr val="8CADAE"/>
              </a:buClr>
              <a:buFontTx/>
              <a:buChar char="o"/>
            </a:pPr>
            <a:r>
              <a:rPr lang="fr-FR" dirty="0" smtClean="0"/>
              <a:t>Connaissances antérieures sur cette personne </a:t>
            </a:r>
            <a:br>
              <a:rPr lang="fr-FR" dirty="0" smtClean="0"/>
            </a:br>
            <a:r>
              <a:rPr lang="fr-FR" dirty="0" err="1" smtClean="0">
                <a:sym typeface="Wingdings" pitchFamily="-106" charset="2"/>
              </a:rPr>
              <a:t></a:t>
            </a:r>
            <a:r>
              <a:rPr lang="fr-FR" dirty="0" smtClean="0"/>
              <a:t> ex : est-ce que cette personne est enrhumée actuellement?</a:t>
            </a:r>
          </a:p>
          <a:p>
            <a:pPr marL="342000" indent="-342000" eaLnBrk="1" hangingPunct="1">
              <a:spcBef>
                <a:spcPts val="480"/>
              </a:spcBef>
              <a:spcAft>
                <a:spcPts val="1200"/>
              </a:spcAft>
              <a:buClr>
                <a:srgbClr val="8CADAE"/>
              </a:buClr>
              <a:buFontTx/>
              <a:buChar char="o"/>
            </a:pPr>
            <a:r>
              <a:rPr lang="fr-FR" dirty="0" smtClean="0"/>
              <a:t>Examiner la situation </a:t>
            </a:r>
            <a:r>
              <a:rPr lang="fr-FR" dirty="0" err="1" smtClean="0">
                <a:sym typeface="Wingdings" pitchFamily="-106" charset="2"/>
              </a:rPr>
              <a:t></a:t>
            </a:r>
            <a:r>
              <a:rPr lang="fr-FR" dirty="0" smtClean="0">
                <a:sym typeface="Wingdings" pitchFamily="-106" charset="2"/>
              </a:rPr>
              <a:t> ex : la personne a-t-elle une allergie, y a-t-il des pollens dans l’air ?</a:t>
            </a:r>
            <a:endParaRPr lang="fr-FR" dirty="0" smtClean="0"/>
          </a:p>
          <a:p>
            <a:pPr marL="342000" indent="-342000" eaLnBrk="1" hangingPunct="1">
              <a:spcBef>
                <a:spcPts val="480"/>
              </a:spcBef>
              <a:spcAft>
                <a:spcPts val="1200"/>
              </a:spcAft>
              <a:buClr>
                <a:srgbClr val="8CADAE"/>
              </a:buClr>
              <a:buFontTx/>
              <a:buChar char="o"/>
            </a:pPr>
            <a:r>
              <a:rPr lang="fr-FR" dirty="0" smtClean="0"/>
              <a:t>Observation de soi-même</a:t>
            </a:r>
            <a:r>
              <a:rPr lang="de-DE" dirty="0" smtClean="0"/>
              <a:t> </a:t>
            </a:r>
            <a:r>
              <a:rPr lang="de-DE" dirty="0" smtClean="0">
                <a:sym typeface="Wingdings" pitchFamily="-106" charset="2"/>
              </a:rPr>
              <a:t></a:t>
            </a:r>
            <a:r>
              <a:rPr lang="de-DE" dirty="0" smtClean="0"/>
              <a:t> </a:t>
            </a:r>
            <a:r>
              <a:rPr lang="fr-FR" dirty="0" smtClean="0"/>
              <a:t>dans quelle situation est-ce que je me gratte le nez ? (Mais attention ! On ne peux pas toujours plaquer ses propres comportements sur ceux des autres !)</a:t>
            </a:r>
          </a:p>
          <a:p>
            <a:pPr marL="342000" indent="-342000" eaLnBrk="1" hangingPunct="1">
              <a:spcBef>
                <a:spcPts val="480"/>
              </a:spcBef>
              <a:spcAft>
                <a:spcPts val="1200"/>
              </a:spcAft>
              <a:buClr>
                <a:srgbClr val="8CADAE"/>
              </a:buClr>
              <a:buFontTx/>
              <a:buChar char="o"/>
            </a:pPr>
            <a:r>
              <a:rPr lang="fr-FR" dirty="0" smtClean="0"/>
              <a:t>L’expression faciale </a:t>
            </a:r>
            <a:r>
              <a:rPr lang="de-DE" dirty="0" smtClean="0">
                <a:sym typeface="Wingdings" pitchFamily="-106" charset="2"/>
              </a:rPr>
              <a:t></a:t>
            </a:r>
            <a:r>
              <a:rPr lang="fr-FR" dirty="0" smtClean="0"/>
              <a:t> est-ce que cette personne à l’air énervée, gênée </a:t>
            </a:r>
            <a:r>
              <a:rPr lang="fr-FR" dirty="0" err="1" smtClean="0"/>
              <a:t>etc</a:t>
            </a:r>
            <a:r>
              <a:rPr lang="fr-FR" dirty="0" smtClean="0"/>
              <a:t>… ?</a:t>
            </a:r>
          </a:p>
        </p:txBody>
      </p:sp>
      <p:pic>
        <p:nvPicPr>
          <p:cNvPr id="9220" name="Picture 13"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0" y="4553457"/>
            <a:ext cx="1397000" cy="209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9" name="Textfeld 8"/>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a:t>
            </a:r>
            <a:endParaRPr lang="de-DE" sz="1200" b="1" dirty="0">
              <a:solidFill>
                <a:schemeClr val="tx2"/>
              </a:solidFill>
              <a:latin typeface="+mn-lt"/>
            </a:endParaRPr>
          </a:p>
        </p:txBody>
      </p:sp>
      <p:sp>
        <p:nvSpPr>
          <p:cNvPr id="12" name="Rectangle 3"/>
          <p:cNvSpPr>
            <a:spLocks noChangeArrowheads="1"/>
          </p:cNvSpPr>
          <p:nvPr/>
        </p:nvSpPr>
        <p:spPr bwMode="auto">
          <a:xfrm>
            <a:off x="252412" y="0"/>
            <a:ext cx="8640763"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Les expressions faciales et les gestes </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ont souvent plusieurs significations !</a:t>
            </a:r>
            <a:endParaRPr lang="de-DE" sz="2000" dirty="0" smtClean="0">
              <a:solidFill>
                <a:schemeClr val="accent1"/>
              </a:solidFill>
              <a:ea typeface="Times New Roman" pitchFamily="-106" charset="0"/>
              <a:cs typeface="Times New Roman" pitchFamily="-106" charset="0"/>
            </a:endParaRPr>
          </a:p>
        </p:txBody>
      </p:sp>
      <p:sp>
        <p:nvSpPr>
          <p:cNvPr id="10" name="Text Box 11"/>
          <p:cNvSpPr txBox="1">
            <a:spLocks noChangeArrowheads="1"/>
          </p:cNvSpPr>
          <p:nvPr/>
        </p:nvSpPr>
        <p:spPr bwMode="auto">
          <a:xfrm>
            <a:off x="0" y="6643688"/>
            <a:ext cx="1908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a:t>
            </a:r>
            <a:r>
              <a:rPr lang="en-GB" altLang="de-DE" sz="800" i="1" dirty="0"/>
              <a:t>Cristian </a:t>
            </a:r>
            <a:r>
              <a:rPr lang="en-GB" altLang="de-DE" sz="800" i="1" dirty="0" err="1"/>
              <a:t>Miño</a:t>
            </a:r>
            <a:r>
              <a:rPr lang="de-DE" altLang="de-DE" sz="800" i="1" dirty="0" smtClean="0"/>
              <a:t>“ de </a:t>
            </a:r>
            <a:r>
              <a:rPr lang="de-DE" altLang="de-DE" sz="800" i="1" dirty="0" err="1" smtClean="0"/>
              <a:t>julianrod</a:t>
            </a:r>
            <a:r>
              <a:rPr lang="de-DE" altLang="de-DE" sz="800" i="1" dirty="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Text Box 7"/>
          <p:cNvSpPr txBox="1">
            <a:spLocks noChangeArrowheads="1"/>
          </p:cNvSpPr>
          <p:nvPr/>
        </p:nvSpPr>
        <p:spPr bwMode="auto">
          <a:xfrm>
            <a:off x="252000" y="1195856"/>
            <a:ext cx="8640000" cy="437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266700" indent="-1778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1588" eaLnBrk="1" hangingPunct="1">
              <a:spcBef>
                <a:spcPts val="480"/>
              </a:spcBef>
              <a:spcAft>
                <a:spcPts val="1200"/>
              </a:spcAft>
              <a:buClrTx/>
              <a:buSzTx/>
              <a:buFontTx/>
              <a:buNone/>
            </a:pPr>
            <a:r>
              <a:rPr lang="fr-FR" altLang="de-DE" dirty="0" smtClean="0"/>
              <a:t>Des études montrent que beaucoup de personnes (mais pas toutes) </a:t>
            </a:r>
            <a:br>
              <a:rPr lang="fr-FR" altLang="de-DE" dirty="0" smtClean="0"/>
            </a:br>
            <a:r>
              <a:rPr lang="fr-FR" altLang="de-DE" dirty="0" smtClean="0"/>
              <a:t>qui souffrent de troubles psychiques (en particulier de troubles psychotiques) ont :</a:t>
            </a:r>
          </a:p>
          <a:p>
            <a:pPr marL="342000" indent="-342000" eaLnBrk="1" hangingPunct="1">
              <a:spcBef>
                <a:spcPts val="480"/>
              </a:spcBef>
              <a:spcAft>
                <a:spcPts val="1200"/>
              </a:spcAft>
              <a:buClr>
                <a:srgbClr val="8CADAE"/>
              </a:buClr>
              <a:buFontTx/>
              <a:buChar char="o"/>
            </a:pPr>
            <a:r>
              <a:rPr lang="fr-FR" dirty="0"/>
              <a:t>Des difficultés à évaluer les expressions faciales d’autres personnes (par ex : si quelqu’un se sent joyeux ou triste)</a:t>
            </a:r>
          </a:p>
          <a:p>
            <a:pPr marL="342000" indent="-342000" eaLnBrk="1" hangingPunct="1">
              <a:spcBef>
                <a:spcPts val="480"/>
              </a:spcBef>
              <a:spcAft>
                <a:spcPts val="1200"/>
              </a:spcAft>
              <a:buClr>
                <a:srgbClr val="8CADAE"/>
              </a:buClr>
              <a:buFontTx/>
              <a:buChar char="o"/>
            </a:pPr>
            <a:r>
              <a:rPr lang="fr-FR" dirty="0"/>
              <a:t>Des difficultés à se mettre à la place d’autres personnes </a:t>
            </a:r>
            <a:r>
              <a:rPr lang="fr-FR" altLang="de-DE" dirty="0"/>
              <a:t>et à comprendre pourquoi celles-ci se comportent de telle ou telle manière.</a:t>
            </a:r>
          </a:p>
          <a:p>
            <a:pPr marL="342000" indent="-342000" eaLnBrk="1" hangingPunct="1">
              <a:spcBef>
                <a:spcPts val="480"/>
              </a:spcBef>
              <a:spcAft>
                <a:spcPts val="1200"/>
              </a:spcAft>
              <a:buClr>
                <a:srgbClr val="8CADAE"/>
              </a:buClr>
              <a:buFontTx/>
              <a:buChar char="o"/>
            </a:pPr>
            <a:r>
              <a:rPr lang="fr-FR" altLang="de-DE" dirty="0"/>
              <a:t>Et ont de fait tendance à accorder une confiance excessive à des jugements erronés (par ex : que quelqu’un dans la gare la/le regarde de façon hostile).</a:t>
            </a:r>
          </a:p>
          <a:p>
            <a:pPr marL="180000" indent="-180000" eaLnBrk="1" hangingPunct="1">
              <a:spcBef>
                <a:spcPts val="1200"/>
              </a:spcBef>
              <a:buClrTx/>
              <a:buSzTx/>
              <a:buFontTx/>
              <a:buNone/>
            </a:pPr>
            <a:endParaRPr lang="fr-FR" altLang="de-DE" dirty="0">
              <a:solidFill>
                <a:srgbClr val="336699"/>
              </a:solidFill>
            </a:endParaRPr>
          </a:p>
        </p:txBody>
      </p:sp>
      <p:sp>
        <p:nvSpPr>
          <p:cNvPr id="10242"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0244" name="Rectangle 6"/>
          <p:cNvSpPr>
            <a:spLocks noChangeArrowheads="1"/>
          </p:cNvSpPr>
          <p:nvPr/>
        </p:nvSpPr>
        <p:spPr bwMode="auto">
          <a:xfrm>
            <a:off x="0" y="0"/>
            <a:ext cx="9144000"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err="1" smtClean="0">
                <a:solidFill>
                  <a:schemeClr val="accent1"/>
                </a:solidFill>
              </a:rPr>
              <a:t>Pourquoi</a:t>
            </a:r>
            <a:r>
              <a:rPr lang="de-DE" altLang="de-DE" sz="2000" dirty="0" smtClean="0">
                <a:solidFill>
                  <a:schemeClr val="accent1"/>
                </a:solidFill>
              </a:rPr>
              <a:t> tout </a:t>
            </a:r>
            <a:r>
              <a:rPr lang="de-DE" altLang="de-DE" sz="2000" dirty="0" err="1" smtClean="0">
                <a:solidFill>
                  <a:schemeClr val="accent1"/>
                </a:solidFill>
              </a:rPr>
              <a:t>cela</a:t>
            </a:r>
            <a:r>
              <a:rPr lang="de-DE" altLang="de-DE" sz="2000" dirty="0" smtClean="0">
                <a:solidFill>
                  <a:schemeClr val="accent1"/>
                </a:solidFill>
              </a:rPr>
              <a:t> ?</a:t>
            </a:r>
            <a:endParaRPr lang="de-DE" altLang="de-DE" sz="2000" dirty="0">
              <a:solidFill>
                <a:schemeClr val="accent1"/>
              </a:solidFill>
            </a:endParaRPr>
          </a:p>
        </p:txBody>
      </p:sp>
      <p:sp>
        <p:nvSpPr>
          <p:cNvPr id="7"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1272" name="Text Box 17"/>
          <p:cNvSpPr txBox="1">
            <a:spLocks noChangeArrowheads="1"/>
          </p:cNvSpPr>
          <p:nvPr/>
        </p:nvSpPr>
        <p:spPr bwMode="auto">
          <a:xfrm>
            <a:off x="250825" y="1195186"/>
            <a:ext cx="8640763" cy="417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indent="-1588" eaLnBrk="1" hangingPunct="1">
              <a:spcBef>
                <a:spcPts val="480"/>
              </a:spcBef>
              <a:spcAft>
                <a:spcPts val="600"/>
              </a:spcAft>
              <a:buClrTx/>
              <a:buSzTx/>
            </a:pPr>
            <a:r>
              <a:rPr lang="fr-FR" altLang="de-DE" b="1" dirty="0" smtClean="0"/>
              <a:t>Exemples</a:t>
            </a:r>
          </a:p>
          <a:p>
            <a:pPr indent="-1588" eaLnBrk="1" hangingPunct="1">
              <a:spcBef>
                <a:spcPts val="480"/>
              </a:spcBef>
              <a:spcAft>
                <a:spcPts val="1200"/>
              </a:spcAft>
              <a:buClrTx/>
              <a:buSzTx/>
            </a:pPr>
            <a:r>
              <a:rPr lang="fr-FR" altLang="de-DE" dirty="0" smtClean="0"/>
              <a:t>La peur et la méfiance conduisent à une perception déformée des autres personnes :</a:t>
            </a:r>
          </a:p>
          <a:p>
            <a:pPr marL="342000" indent="-342000" eaLnBrk="1" hangingPunct="1">
              <a:spcBef>
                <a:spcPts val="480"/>
              </a:spcBef>
              <a:spcAft>
                <a:spcPts val="1200"/>
              </a:spcAft>
              <a:buClr>
                <a:srgbClr val="8CADAE"/>
              </a:buClr>
              <a:buFontTx/>
              <a:buChar char="o"/>
            </a:pPr>
            <a:r>
              <a:rPr lang="fr-FR" dirty="0"/>
              <a:t>Le visage triste d’un ami est faussement interprété comme une  compassion simulée </a:t>
            </a:r>
          </a:p>
          <a:p>
            <a:pPr marL="342000" indent="-342000" eaLnBrk="1" hangingPunct="1">
              <a:spcBef>
                <a:spcPts val="480"/>
              </a:spcBef>
              <a:spcAft>
                <a:spcPts val="1200"/>
              </a:spcAft>
              <a:buClr>
                <a:srgbClr val="8CADAE"/>
              </a:buClr>
              <a:buFontTx/>
              <a:buChar char="o"/>
            </a:pPr>
            <a:r>
              <a:rPr lang="fr-FR" altLang="de-DE" dirty="0"/>
              <a:t>Lors d’une conversation, le regard agité d’une amie sur sa montre est interprété comme un signe clair de son désintérêt.</a:t>
            </a:r>
          </a:p>
          <a:p>
            <a:pPr marL="342000" indent="-342000" eaLnBrk="1" hangingPunct="1">
              <a:spcBef>
                <a:spcPts val="480"/>
              </a:spcBef>
              <a:spcAft>
                <a:spcPts val="1200"/>
              </a:spcAft>
              <a:buClr>
                <a:srgbClr val="8CADAE"/>
              </a:buClr>
              <a:buFontTx/>
              <a:buChar char="o"/>
            </a:pPr>
            <a:r>
              <a:rPr lang="fr-FR" dirty="0"/>
              <a:t>Dans un magasin, un vendeur propose son aide sans qu’elle n’ait été demandée et ceci est considéré comme une preuve d’être pris pour un voleur.</a:t>
            </a:r>
          </a:p>
        </p:txBody>
      </p:sp>
      <p:sp>
        <p:nvSpPr>
          <p:cNvPr id="11"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7.5</a:t>
            </a:r>
            <a:endParaRPr lang="de-DE" sz="1200" b="1" dirty="0">
              <a:solidFill>
                <a:schemeClr val="tx2"/>
              </a:solidFill>
              <a:latin typeface="+mn-lt"/>
            </a:endParaRPr>
          </a:p>
        </p:txBody>
      </p:sp>
      <p:sp>
        <p:nvSpPr>
          <p:cNvPr id="1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Comment les difficultés à reconnaître les émotions favorisent </a:t>
            </a:r>
            <a:r>
              <a:rPr lang="fr-FR" sz="2000" dirty="0" smtClean="0">
                <a:solidFill>
                  <a:schemeClr val="accent1"/>
                </a:solidFill>
                <a:ea typeface="ＭＳ Ｐゴシック" pitchFamily="-106" charset="-128"/>
                <a:cs typeface="ＭＳ Ｐゴシック" pitchFamily="-106" charset="-128"/>
              </a:rPr>
              <a:t>les</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mauvaises </a:t>
            </a:r>
            <a:r>
              <a:rPr lang="fr-FR" sz="2000" dirty="0">
                <a:solidFill>
                  <a:schemeClr val="accent1"/>
                </a:solidFill>
                <a:ea typeface="ＭＳ Ｐゴシック" pitchFamily="-106" charset="-128"/>
                <a:cs typeface="ＭＳ Ｐゴシック" pitchFamily="-106" charset="-128"/>
              </a:rPr>
              <a:t>interprétations, lors d’un épisode psychotique - Exemple</a:t>
            </a:r>
          </a:p>
        </p:txBody>
      </p:sp>
      <p:grpSp>
        <p:nvGrpSpPr>
          <p:cNvPr id="14" name="Group 21"/>
          <p:cNvGrpSpPr>
            <a:grpSpLocks/>
          </p:cNvGrpSpPr>
          <p:nvPr/>
        </p:nvGrpSpPr>
        <p:grpSpPr bwMode="auto">
          <a:xfrm>
            <a:off x="0" y="6167443"/>
            <a:ext cx="2481263" cy="646113"/>
            <a:chOff x="0" y="3957"/>
            <a:chExt cx="1563" cy="407"/>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249" y="3957"/>
              <a:ext cx="131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216000" eaLnBrk="1" hangingPunct="1"/>
              <a:r>
                <a:rPr lang="de-DE" altLang="de-DE" sz="1200" b="0" dirty="0" smtClean="0">
                  <a:latin typeface="Verdana" pitchFamily="34" charset="0"/>
                  <a:sym typeface="Wingdings" pitchFamily="2" charset="2"/>
                </a:rPr>
                <a:t> </a:t>
              </a:r>
              <a:r>
                <a:rPr lang="de-DE" altLang="de-DE" sz="1200" b="0" dirty="0" err="1" smtClean="0">
                  <a:latin typeface="Verdana" pitchFamily="34" charset="0"/>
                </a:rPr>
                <a:t>Feuille</a:t>
              </a:r>
              <a:r>
                <a:rPr lang="de-DE" altLang="de-DE" sz="1200" b="0" dirty="0" smtClean="0">
                  <a:latin typeface="Verdana" pitchFamily="34" charset="0"/>
                </a:rPr>
                <a:t> de </a:t>
              </a:r>
              <a:br>
                <a:rPr lang="de-DE" altLang="de-DE" sz="1200" b="0" dirty="0" smtClean="0">
                  <a:latin typeface="Verdana" pitchFamily="34" charset="0"/>
                </a:rPr>
              </a:br>
              <a:r>
                <a:rPr lang="de-DE" altLang="de-DE" sz="1200" b="0" dirty="0" err="1" smtClean="0">
                  <a:latin typeface="Verdana" pitchFamily="34" charset="0"/>
                </a:rPr>
                <a:t>travail</a:t>
              </a:r>
              <a:r>
                <a:rPr lang="de-DE" altLang="de-DE" sz="1200" b="0" dirty="0" smtClean="0">
                  <a:latin typeface="Verdana" pitchFamily="34" charset="0"/>
                </a:rPr>
                <a:t> 7.1</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err="1" smtClean="0">
                <a:solidFill>
                  <a:schemeClr val="accent1"/>
                </a:solidFill>
              </a:rPr>
              <a:t>Nommez</a:t>
            </a:r>
            <a:r>
              <a:rPr lang="de-DE" altLang="de-DE" sz="2000" dirty="0" smtClean="0">
                <a:solidFill>
                  <a:schemeClr val="accent1"/>
                </a:solidFill>
              </a:rPr>
              <a:t> à </a:t>
            </a:r>
            <a:r>
              <a:rPr lang="de-DE" altLang="de-DE" sz="2000" dirty="0" err="1" smtClean="0">
                <a:solidFill>
                  <a:schemeClr val="accent1"/>
                </a:solidFill>
              </a:rPr>
              <a:t>présent</a:t>
            </a:r>
            <a:r>
              <a:rPr lang="de-DE" altLang="de-DE" sz="2000" dirty="0" smtClean="0">
                <a:solidFill>
                  <a:schemeClr val="accent1"/>
                </a:solidFill>
              </a:rPr>
              <a:t> </a:t>
            </a:r>
            <a:r>
              <a:rPr lang="de-DE" altLang="de-DE" sz="2000" dirty="0" err="1" smtClean="0">
                <a:solidFill>
                  <a:schemeClr val="accent1"/>
                </a:solidFill>
              </a:rPr>
              <a:t>quelques</a:t>
            </a:r>
            <a:r>
              <a:rPr lang="de-DE" altLang="de-DE" sz="2000" dirty="0" smtClean="0">
                <a:solidFill>
                  <a:schemeClr val="accent1"/>
                </a:solidFill>
              </a:rPr>
              <a:t> </a:t>
            </a:r>
            <a:r>
              <a:rPr lang="de-DE" altLang="de-DE" sz="2000" dirty="0" err="1" smtClean="0">
                <a:solidFill>
                  <a:schemeClr val="accent1"/>
                </a:solidFill>
              </a:rPr>
              <a:t>émotions</a:t>
            </a:r>
            <a:endParaRPr lang="en-GB" altLang="de-DE" sz="2000" dirty="0">
              <a:solidFill>
                <a:schemeClr val="accent1"/>
              </a:solidFill>
            </a:endParaRPr>
          </a:p>
        </p:txBody>
      </p:sp>
      <p:sp>
        <p:nvSpPr>
          <p:cNvPr id="12291"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smtClean="0">
                <a:solidFill>
                  <a:schemeClr val="accent1"/>
                </a:solidFill>
              </a:rPr>
              <a:t>???</a:t>
            </a:r>
            <a:endParaRPr lang="de-DE" altLang="de-DE" dirty="0">
              <a:solidFill>
                <a:schemeClr val="accent1"/>
              </a:solidFill>
            </a:endParaRPr>
          </a:p>
        </p:txBody>
      </p:sp>
      <p:sp>
        <p:nvSpPr>
          <p:cNvPr id="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7" name="Textfeld 6"/>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7.6</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3035409" y="1997839"/>
            <a:ext cx="307318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480"/>
              </a:spcBef>
              <a:spcAft>
                <a:spcPts val="600"/>
              </a:spcAft>
              <a:buClr>
                <a:srgbClr val="8CADAE"/>
              </a:buClr>
              <a:buFontTx/>
              <a:buChar char="o"/>
            </a:pPr>
            <a:r>
              <a:rPr lang="de-DE" altLang="de-DE" dirty="0" err="1" smtClean="0"/>
              <a:t>Joie</a:t>
            </a:r>
            <a:endParaRPr lang="de-DE" altLang="de-DE" dirty="0" smtClean="0"/>
          </a:p>
          <a:p>
            <a:pPr eaLnBrk="1" hangingPunct="1">
              <a:spcBef>
                <a:spcPts val="480"/>
              </a:spcBef>
              <a:spcAft>
                <a:spcPts val="600"/>
              </a:spcAft>
              <a:buClr>
                <a:srgbClr val="8CADAE"/>
              </a:buClr>
              <a:buFontTx/>
              <a:buChar char="o"/>
            </a:pPr>
            <a:r>
              <a:rPr lang="de-DE" altLang="de-DE" dirty="0" err="1" smtClean="0"/>
              <a:t>Surprise</a:t>
            </a:r>
            <a:endParaRPr lang="de-DE" altLang="de-DE" dirty="0" smtClean="0"/>
          </a:p>
          <a:p>
            <a:pPr eaLnBrk="1" hangingPunct="1">
              <a:spcBef>
                <a:spcPts val="480"/>
              </a:spcBef>
              <a:spcAft>
                <a:spcPts val="600"/>
              </a:spcAft>
              <a:buClr>
                <a:srgbClr val="8CADAE"/>
              </a:buClr>
              <a:buFontTx/>
              <a:buChar char="o"/>
            </a:pPr>
            <a:r>
              <a:rPr lang="de-DE" altLang="de-DE" dirty="0" err="1" smtClean="0"/>
              <a:t>Peur</a:t>
            </a:r>
            <a:endParaRPr lang="de-DE" altLang="de-DE" dirty="0" smtClean="0"/>
          </a:p>
          <a:p>
            <a:pPr eaLnBrk="1" hangingPunct="1">
              <a:spcBef>
                <a:spcPts val="480"/>
              </a:spcBef>
              <a:spcAft>
                <a:spcPts val="600"/>
              </a:spcAft>
              <a:buClr>
                <a:srgbClr val="8CADAE"/>
              </a:buClr>
              <a:buFontTx/>
              <a:buChar char="o"/>
            </a:pPr>
            <a:r>
              <a:rPr lang="de-DE" altLang="de-DE" dirty="0" smtClean="0"/>
              <a:t>Tristesse</a:t>
            </a:r>
          </a:p>
          <a:p>
            <a:pPr eaLnBrk="1" hangingPunct="1">
              <a:spcBef>
                <a:spcPts val="480"/>
              </a:spcBef>
              <a:spcAft>
                <a:spcPts val="600"/>
              </a:spcAft>
              <a:buClr>
                <a:srgbClr val="8CADAE"/>
              </a:buClr>
              <a:buFontTx/>
              <a:buChar char="o"/>
            </a:pPr>
            <a:r>
              <a:rPr lang="de-DE" altLang="de-DE" dirty="0" err="1" smtClean="0"/>
              <a:t>Colère</a:t>
            </a:r>
            <a:endParaRPr lang="de-DE" altLang="de-DE" dirty="0" smtClean="0"/>
          </a:p>
          <a:p>
            <a:pPr eaLnBrk="1" hangingPunct="1">
              <a:spcBef>
                <a:spcPts val="480"/>
              </a:spcBef>
              <a:spcAft>
                <a:spcPts val="600"/>
              </a:spcAft>
              <a:buClr>
                <a:srgbClr val="8CADAE"/>
              </a:buClr>
              <a:buFontTx/>
              <a:buChar char="o"/>
            </a:pPr>
            <a:r>
              <a:rPr lang="de-DE" altLang="de-DE" dirty="0" err="1" smtClean="0"/>
              <a:t>Dégoût</a:t>
            </a:r>
            <a:endParaRPr lang="de-DE" altLang="de-DE" dirty="0" smtClean="0"/>
          </a:p>
          <a:p>
            <a:pPr eaLnBrk="1" hangingPunct="1">
              <a:spcBef>
                <a:spcPts val="480"/>
              </a:spcBef>
              <a:spcAft>
                <a:spcPts val="600"/>
              </a:spcAft>
              <a:buClr>
                <a:srgbClr val="8CADAE"/>
              </a:buClr>
              <a:buFontTx/>
              <a:buChar char="o"/>
            </a:pPr>
            <a:r>
              <a:rPr lang="de-DE" altLang="de-DE" dirty="0" err="1" smtClean="0"/>
              <a:t>Honte</a:t>
            </a:r>
            <a:r>
              <a:rPr lang="de-DE" altLang="de-DE" dirty="0" smtClean="0"/>
              <a:t> / </a:t>
            </a:r>
            <a:r>
              <a:rPr lang="de-DE" altLang="de-DE" dirty="0" err="1" smtClean="0"/>
              <a:t>Culpabilité</a:t>
            </a:r>
            <a:endParaRPr lang="en-GB" altLang="de-DE" dirty="0"/>
          </a:p>
        </p:txBody>
      </p:sp>
      <p:sp>
        <p:nvSpPr>
          <p:cNvPr id="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7.7</a:t>
            </a:r>
            <a:endParaRPr lang="de-DE" sz="1200" b="1" dirty="0">
              <a:solidFill>
                <a:schemeClr val="tx2"/>
              </a:solidFill>
              <a:latin typeface="+mn-lt"/>
            </a:endParaRPr>
          </a:p>
        </p:txBody>
      </p:sp>
      <p:sp>
        <p:nvSpPr>
          <p:cNvPr id="9" name="Text Box 1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err="1" smtClean="0">
                <a:solidFill>
                  <a:schemeClr val="accent1"/>
                </a:solidFill>
              </a:rPr>
              <a:t>Nommez</a:t>
            </a:r>
            <a:r>
              <a:rPr lang="de-DE" altLang="de-DE" sz="2000" dirty="0" smtClean="0">
                <a:solidFill>
                  <a:schemeClr val="accent1"/>
                </a:solidFill>
              </a:rPr>
              <a:t> à </a:t>
            </a:r>
            <a:r>
              <a:rPr lang="de-DE" altLang="de-DE" sz="2000" dirty="0" err="1" smtClean="0">
                <a:solidFill>
                  <a:schemeClr val="accent1"/>
                </a:solidFill>
              </a:rPr>
              <a:t>présent</a:t>
            </a:r>
            <a:r>
              <a:rPr lang="de-DE" altLang="de-DE" sz="2000" dirty="0" smtClean="0">
                <a:solidFill>
                  <a:schemeClr val="accent1"/>
                </a:solidFill>
              </a:rPr>
              <a:t> </a:t>
            </a:r>
            <a:r>
              <a:rPr lang="de-DE" altLang="de-DE" sz="2000" dirty="0" err="1" smtClean="0">
                <a:solidFill>
                  <a:schemeClr val="accent1"/>
                </a:solidFill>
              </a:rPr>
              <a:t>quelques</a:t>
            </a:r>
            <a:r>
              <a:rPr lang="de-DE" altLang="de-DE" sz="2000" dirty="0" smtClean="0">
                <a:solidFill>
                  <a:schemeClr val="accent1"/>
                </a:solidFill>
              </a:rPr>
              <a:t> </a:t>
            </a:r>
            <a:r>
              <a:rPr lang="de-DE" altLang="de-DE" sz="2000" dirty="0" err="1" smtClean="0">
                <a:solidFill>
                  <a:schemeClr val="accent1"/>
                </a:solidFill>
              </a:rPr>
              <a:t>émotions</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28"/>
          <p:cNvSpPr txBox="1">
            <a:spLocks noChangeArrowheads="1"/>
          </p:cNvSpPr>
          <p:nvPr/>
        </p:nvSpPr>
        <p:spPr bwMode="auto">
          <a:xfrm>
            <a:off x="678413"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0" name="Text Box 29"/>
          <p:cNvSpPr txBox="1">
            <a:spLocks noChangeArrowheads="1"/>
          </p:cNvSpPr>
          <p:nvPr/>
        </p:nvSpPr>
        <p:spPr bwMode="auto">
          <a:xfrm>
            <a:off x="3670839"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dirty="0">
                <a:solidFill>
                  <a:schemeClr val="accent1"/>
                </a:solidFill>
              </a:rPr>
              <a:t>???</a:t>
            </a:r>
          </a:p>
        </p:txBody>
      </p:sp>
      <p:sp>
        <p:nvSpPr>
          <p:cNvPr id="14341" name="Text Box 30"/>
          <p:cNvSpPr txBox="1">
            <a:spLocks noChangeArrowheads="1"/>
          </p:cNvSpPr>
          <p:nvPr/>
        </p:nvSpPr>
        <p:spPr bwMode="auto">
          <a:xfrm>
            <a:off x="6784088"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2" name="Text Box 31"/>
          <p:cNvSpPr txBox="1">
            <a:spLocks noChangeArrowheads="1"/>
          </p:cNvSpPr>
          <p:nvPr/>
        </p:nvSpPr>
        <p:spPr bwMode="auto">
          <a:xfrm>
            <a:off x="678412"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3" name="Text Box 32"/>
          <p:cNvSpPr txBox="1">
            <a:spLocks noChangeArrowheads="1"/>
          </p:cNvSpPr>
          <p:nvPr/>
        </p:nvSpPr>
        <p:spPr bwMode="auto">
          <a:xfrm>
            <a:off x="6784087"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4" name="Text Box 33"/>
          <p:cNvSpPr txBox="1">
            <a:spLocks noChangeArrowheads="1"/>
          </p:cNvSpPr>
          <p:nvPr/>
        </p:nvSpPr>
        <p:spPr bwMode="auto">
          <a:xfrm>
            <a:off x="3670838"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a:solidFill>
                  <a:schemeClr val="accent1"/>
                </a:solidFill>
              </a:rPr>
              <a:t>???</a:t>
            </a:r>
          </a:p>
        </p:txBody>
      </p:sp>
      <p:pic>
        <p:nvPicPr>
          <p:cNvPr id="14345"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767929"/>
            <a:ext cx="2399998" cy="17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000" y="1775753"/>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688" y="1767816"/>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412" y="4214813"/>
            <a:ext cx="144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6140" y="4221163"/>
            <a:ext cx="225739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194" y="4221163"/>
            <a:ext cx="253578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8" name="Textfeld 1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7.8</a:t>
            </a:r>
            <a:endParaRPr lang="de-DE" sz="1200" b="1" dirty="0">
              <a:solidFill>
                <a:schemeClr val="tx2"/>
              </a:solidFill>
              <a:latin typeface="+mn-lt"/>
            </a:endParaRPr>
          </a:p>
        </p:txBody>
      </p:sp>
      <p:sp>
        <p:nvSpPr>
          <p:cNvPr id="20"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Parfois, il est plus facile de déceler ce que quelqu’un </a:t>
            </a:r>
            <a:r>
              <a:rPr lang="fr-FR" sz="2000" dirty="0" smtClean="0">
                <a:solidFill>
                  <a:schemeClr val="accent1"/>
                </a:solidFill>
                <a:ea typeface="ＭＳ Ｐゴシック" pitchFamily="-106" charset="-128"/>
                <a:cs typeface="ＭＳ Ｐゴシック" pitchFamily="-106" charset="-128"/>
              </a:rPr>
              <a:t>ressent,</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surtout </a:t>
            </a:r>
            <a:r>
              <a:rPr lang="fr-FR" sz="2000" dirty="0">
                <a:solidFill>
                  <a:schemeClr val="accent1"/>
                </a:solidFill>
                <a:ea typeface="ＭＳ Ｐゴシック" pitchFamily="-106" charset="-128"/>
                <a:cs typeface="ＭＳ Ｐゴシック" pitchFamily="-106" charset="-128"/>
              </a:rPr>
              <a:t>quand on connaît le contexte…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28"/>
          <p:cNvSpPr txBox="1">
            <a:spLocks noChangeArrowheads="1"/>
          </p:cNvSpPr>
          <p:nvPr/>
        </p:nvSpPr>
        <p:spPr bwMode="auto">
          <a:xfrm>
            <a:off x="678413"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solidFill>
                  <a:schemeClr val="accent1"/>
                </a:solidFill>
              </a:rPr>
              <a:t>Dégoût</a:t>
            </a:r>
            <a:endParaRPr lang="en-GB" altLang="de-DE" dirty="0">
              <a:solidFill>
                <a:schemeClr val="accent1"/>
              </a:solidFill>
            </a:endParaRPr>
          </a:p>
        </p:txBody>
      </p:sp>
      <p:sp>
        <p:nvSpPr>
          <p:cNvPr id="14340" name="Text Box 29"/>
          <p:cNvSpPr txBox="1">
            <a:spLocks noChangeArrowheads="1"/>
          </p:cNvSpPr>
          <p:nvPr/>
        </p:nvSpPr>
        <p:spPr bwMode="auto">
          <a:xfrm>
            <a:off x="3670839"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dirty="0" smtClean="0">
                <a:solidFill>
                  <a:schemeClr val="accent1"/>
                </a:solidFill>
              </a:rPr>
              <a:t>Joie</a:t>
            </a:r>
            <a:endParaRPr lang="en-GB" altLang="de-DE" dirty="0">
              <a:solidFill>
                <a:schemeClr val="accent1"/>
              </a:solidFill>
            </a:endParaRPr>
          </a:p>
        </p:txBody>
      </p:sp>
      <p:sp>
        <p:nvSpPr>
          <p:cNvPr id="14341" name="Text Box 30"/>
          <p:cNvSpPr txBox="1">
            <a:spLocks noChangeArrowheads="1"/>
          </p:cNvSpPr>
          <p:nvPr/>
        </p:nvSpPr>
        <p:spPr bwMode="auto">
          <a:xfrm>
            <a:off x="6784088"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solidFill>
                  <a:schemeClr val="accent1"/>
                </a:solidFill>
              </a:rPr>
              <a:t>Peur</a:t>
            </a:r>
            <a:endParaRPr lang="en-GB" altLang="de-DE" dirty="0">
              <a:solidFill>
                <a:schemeClr val="accent1"/>
              </a:solidFill>
            </a:endParaRPr>
          </a:p>
        </p:txBody>
      </p:sp>
      <p:sp>
        <p:nvSpPr>
          <p:cNvPr id="14342" name="Text Box 31"/>
          <p:cNvSpPr txBox="1">
            <a:spLocks noChangeArrowheads="1"/>
          </p:cNvSpPr>
          <p:nvPr/>
        </p:nvSpPr>
        <p:spPr bwMode="auto">
          <a:xfrm>
            <a:off x="467544" y="3789040"/>
            <a:ext cx="197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solidFill>
                  <a:schemeClr val="accent1"/>
                </a:solidFill>
              </a:rPr>
              <a:t>Surprise</a:t>
            </a:r>
            <a:endParaRPr lang="en-GB" altLang="de-DE" dirty="0">
              <a:solidFill>
                <a:schemeClr val="accent1"/>
              </a:solidFill>
            </a:endParaRPr>
          </a:p>
        </p:txBody>
      </p:sp>
      <p:sp>
        <p:nvSpPr>
          <p:cNvPr id="14343" name="Text Box 32"/>
          <p:cNvSpPr txBox="1">
            <a:spLocks noChangeArrowheads="1"/>
          </p:cNvSpPr>
          <p:nvPr/>
        </p:nvSpPr>
        <p:spPr bwMode="auto">
          <a:xfrm>
            <a:off x="6784087"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solidFill>
                  <a:schemeClr val="accent1"/>
                </a:solidFill>
              </a:rPr>
              <a:t>Colère</a:t>
            </a:r>
            <a:endParaRPr lang="en-GB" altLang="de-DE" dirty="0">
              <a:solidFill>
                <a:schemeClr val="accent1"/>
              </a:solidFill>
            </a:endParaRPr>
          </a:p>
        </p:txBody>
      </p:sp>
      <p:sp>
        <p:nvSpPr>
          <p:cNvPr id="14344" name="Text Box 33"/>
          <p:cNvSpPr txBox="1">
            <a:spLocks noChangeArrowheads="1"/>
          </p:cNvSpPr>
          <p:nvPr/>
        </p:nvSpPr>
        <p:spPr bwMode="auto">
          <a:xfrm>
            <a:off x="3670838"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dirty="0" err="1" smtClean="0">
                <a:solidFill>
                  <a:schemeClr val="accent1"/>
                </a:solidFill>
              </a:rPr>
              <a:t>Tristesse</a:t>
            </a:r>
            <a:endParaRPr lang="en-GB" altLang="de-DE" dirty="0">
              <a:solidFill>
                <a:schemeClr val="accent1"/>
              </a:solidFill>
            </a:endParaRPr>
          </a:p>
        </p:txBody>
      </p:sp>
      <p:pic>
        <p:nvPicPr>
          <p:cNvPr id="14345"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767929"/>
            <a:ext cx="2399998" cy="17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000" y="1775753"/>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688" y="1767816"/>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412" y="4214813"/>
            <a:ext cx="144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6140" y="4221163"/>
            <a:ext cx="225739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194" y="4221163"/>
            <a:ext cx="253578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1"/>
          <p:cNvSpPr txBox="1">
            <a:spLocks noChangeArrowheads="1"/>
          </p:cNvSpPr>
          <p:nvPr/>
        </p:nvSpPr>
        <p:spPr bwMode="auto">
          <a:xfrm>
            <a:off x="-76200" y="6629400"/>
            <a:ext cx="741680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tabLst>
                <a:tab pos="87313"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873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873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87313" algn="l"/>
              </a:tabLst>
              <a:defRPr>
                <a:solidFill>
                  <a:schemeClr val="tx1"/>
                </a:solidFill>
                <a:latin typeface="Verdana" pitchFamily="34" charset="0"/>
              </a:defRPr>
            </a:lvl4pPr>
            <a:lvl5pPr marL="2057400" indent="-228600">
              <a:spcBef>
                <a:spcPct val="20000"/>
              </a:spcBef>
              <a:buClr>
                <a:srgbClr val="8FB08C"/>
              </a:buClr>
              <a:buChar char="•"/>
              <a:tabLst>
                <a:tab pos="873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9pPr>
          </a:lstStyle>
          <a:p>
            <a:pPr eaLnBrk="1" hangingPunct="1">
              <a:lnSpc>
                <a:spcPct val="85000"/>
              </a:lnSpc>
              <a:spcBef>
                <a:spcPct val="0"/>
              </a:spcBef>
              <a:buClrTx/>
              <a:buSzTx/>
              <a:buFontTx/>
              <a:buNone/>
            </a:pPr>
            <a:r>
              <a:rPr lang="de-DE" altLang="de-DE" sz="600" i="1" dirty="0" smtClean="0"/>
              <a:t>(„</a:t>
            </a:r>
            <a:r>
              <a:rPr lang="de-DE" altLang="de-DE" sz="600" i="1" dirty="0" err="1" smtClean="0"/>
              <a:t>That‘s</a:t>
            </a:r>
            <a:r>
              <a:rPr lang="de-DE" altLang="de-DE" sz="600" i="1" dirty="0" smtClean="0"/>
              <a:t> </a:t>
            </a:r>
            <a:r>
              <a:rPr lang="de-DE" altLang="de-DE" sz="600" i="1" dirty="0" err="1"/>
              <a:t>as</a:t>
            </a:r>
            <a:r>
              <a:rPr lang="de-DE" altLang="de-DE" sz="600" i="1" dirty="0"/>
              <a:t> </a:t>
            </a:r>
            <a:r>
              <a:rPr lang="de-DE" altLang="de-DE" sz="600" i="1" dirty="0" err="1"/>
              <a:t>close</a:t>
            </a:r>
            <a:r>
              <a:rPr lang="de-DE" altLang="de-DE" sz="600" i="1" dirty="0"/>
              <a:t> </a:t>
            </a:r>
            <a:r>
              <a:rPr lang="de-DE" altLang="de-DE" sz="600" i="1" dirty="0" err="1"/>
              <a:t>as</a:t>
            </a:r>
            <a:r>
              <a:rPr lang="de-DE" altLang="de-DE" sz="600" i="1" dirty="0"/>
              <a:t> I </a:t>
            </a:r>
            <a:r>
              <a:rPr lang="de-DE" altLang="de-DE" sz="600" i="1" dirty="0" err="1"/>
              <a:t>could</a:t>
            </a:r>
            <a:r>
              <a:rPr lang="de-DE" altLang="de-DE" sz="600" i="1" dirty="0"/>
              <a:t> </a:t>
            </a:r>
            <a:r>
              <a:rPr lang="de-DE" altLang="de-DE" sz="600" i="1" dirty="0" err="1"/>
              <a:t>get</a:t>
            </a:r>
            <a:r>
              <a:rPr lang="de-DE" altLang="de-DE" sz="600" i="1" dirty="0"/>
              <a:t> </a:t>
            </a:r>
            <a:r>
              <a:rPr lang="de-DE" altLang="de-DE" sz="600" i="1" dirty="0" err="1"/>
              <a:t>it</a:t>
            </a:r>
            <a:r>
              <a:rPr lang="de-DE" altLang="de-DE" sz="600" i="1" dirty="0"/>
              <a:t> </a:t>
            </a:r>
            <a:r>
              <a:rPr lang="de-DE" altLang="de-DE" sz="600" i="1" dirty="0" err="1"/>
              <a:t>to</a:t>
            </a:r>
            <a:r>
              <a:rPr lang="de-DE" altLang="de-DE" sz="600" i="1" dirty="0"/>
              <a:t> </a:t>
            </a:r>
            <a:r>
              <a:rPr lang="de-DE" altLang="de-DE" sz="600" i="1" dirty="0" err="1"/>
              <a:t>my</a:t>
            </a:r>
            <a:r>
              <a:rPr lang="de-DE" altLang="de-DE" sz="600" i="1" dirty="0"/>
              <a:t> </a:t>
            </a:r>
            <a:r>
              <a:rPr lang="de-DE" altLang="de-DE" sz="600" i="1" dirty="0" err="1"/>
              <a:t>mouth</a:t>
            </a:r>
            <a:r>
              <a:rPr lang="de-DE" altLang="de-DE" sz="600" i="1" dirty="0"/>
              <a:t> </a:t>
            </a:r>
            <a:r>
              <a:rPr lang="de-DE" altLang="de-DE" sz="600" i="1" dirty="0" err="1"/>
              <a:t>for</a:t>
            </a:r>
            <a:r>
              <a:rPr lang="de-DE" altLang="de-DE" sz="600" i="1" dirty="0"/>
              <a:t> </a:t>
            </a:r>
            <a:r>
              <a:rPr lang="de-DE" altLang="de-DE" sz="600" i="1" dirty="0" err="1"/>
              <a:t>the</a:t>
            </a:r>
            <a:r>
              <a:rPr lang="de-DE" altLang="de-DE" sz="600" i="1" dirty="0"/>
              <a:t> </a:t>
            </a:r>
            <a:r>
              <a:rPr lang="de-DE" altLang="de-DE" sz="600" i="1" dirty="0" err="1"/>
              <a:t>photo</a:t>
            </a:r>
            <a:r>
              <a:rPr lang="de-DE" altLang="de-DE" sz="600" i="1" dirty="0"/>
              <a:t>.“ </a:t>
            </a:r>
            <a:r>
              <a:rPr lang="de-DE" altLang="de-DE" sz="600" i="1" dirty="0" smtClean="0"/>
              <a:t>de </a:t>
            </a:r>
            <a:r>
              <a:rPr lang="de-DE" altLang="de-DE" sz="600" i="1" dirty="0" err="1"/>
              <a:t>ericskiff</a:t>
            </a:r>
            <a:r>
              <a:rPr lang="de-DE" altLang="de-DE" sz="600" i="1" dirty="0"/>
              <a:t>; „happy </a:t>
            </a:r>
            <a:r>
              <a:rPr lang="de-DE" altLang="de-DE" sz="600" i="1" dirty="0" err="1"/>
              <a:t>couple</a:t>
            </a:r>
            <a:r>
              <a:rPr lang="de-DE" altLang="de-DE" sz="600" i="1" dirty="0"/>
              <a:t>“ </a:t>
            </a:r>
            <a:r>
              <a:rPr lang="de-DE" altLang="de-DE" sz="600" i="1" dirty="0" smtClean="0"/>
              <a:t>de </a:t>
            </a:r>
            <a:r>
              <a:rPr lang="de-DE" altLang="de-DE" sz="600" i="1" dirty="0" err="1"/>
              <a:t>kthypryn</a:t>
            </a:r>
            <a:r>
              <a:rPr lang="de-DE" altLang="de-DE" sz="600" i="1" dirty="0"/>
              <a:t>; „</a:t>
            </a:r>
            <a:r>
              <a:rPr lang="de-DE" altLang="de-DE" sz="600" i="1" dirty="0" err="1"/>
              <a:t>July</a:t>
            </a:r>
            <a:r>
              <a:rPr lang="de-DE" altLang="de-DE" sz="600" i="1" dirty="0"/>
              <a:t> </a:t>
            </a:r>
            <a:r>
              <a:rPr lang="de-DE" altLang="de-DE" sz="600" i="1" dirty="0" err="1"/>
              <a:t>wasn‘t</a:t>
            </a:r>
            <a:r>
              <a:rPr lang="de-DE" altLang="de-DE" sz="600" i="1" dirty="0"/>
              <a:t> </a:t>
            </a:r>
            <a:r>
              <a:rPr lang="de-DE" altLang="de-DE" sz="600" i="1" dirty="0" err="1"/>
              <a:t>really</a:t>
            </a:r>
            <a:r>
              <a:rPr lang="de-DE" altLang="de-DE" sz="600" i="1" dirty="0"/>
              <a:t> </a:t>
            </a:r>
            <a:r>
              <a:rPr lang="de-DE" altLang="de-DE" sz="600" i="1" dirty="0" err="1"/>
              <a:t>scared</a:t>
            </a:r>
            <a:r>
              <a:rPr lang="de-DE" altLang="de-DE" sz="600" i="1" dirty="0"/>
              <a:t>…“ </a:t>
            </a:r>
            <a:endParaRPr lang="de-DE" altLang="de-DE" sz="600" i="1" dirty="0" smtClean="0"/>
          </a:p>
          <a:p>
            <a:pPr eaLnBrk="1" hangingPunct="1">
              <a:lnSpc>
                <a:spcPct val="85000"/>
              </a:lnSpc>
              <a:spcBef>
                <a:spcPct val="0"/>
              </a:spcBef>
              <a:buClrTx/>
              <a:buSzTx/>
              <a:buFontTx/>
              <a:buNone/>
            </a:pPr>
            <a:r>
              <a:rPr lang="de-DE" altLang="de-DE" sz="600" i="1" dirty="0" smtClean="0"/>
              <a:t>de </a:t>
            </a:r>
            <a:r>
              <a:rPr lang="de-DE" altLang="de-DE" sz="600" i="1" dirty="0" err="1"/>
              <a:t>OctopusHat</a:t>
            </a:r>
            <a:r>
              <a:rPr lang="de-DE" altLang="de-DE" sz="600" i="1" dirty="0"/>
              <a:t>; </a:t>
            </a:r>
            <a:r>
              <a:rPr lang="de-DE" altLang="de-DE" sz="600" i="1" dirty="0" smtClean="0"/>
              <a:t>„</a:t>
            </a:r>
            <a:r>
              <a:rPr lang="en-GB" altLang="de-DE" sz="600" i="1" dirty="0"/>
              <a:t>Now that's what I call a gift!” </a:t>
            </a:r>
            <a:r>
              <a:rPr lang="en-GB" altLang="de-DE" sz="600" i="1" dirty="0" smtClean="0"/>
              <a:t>de</a:t>
            </a:r>
            <a:r>
              <a:rPr lang="de-DE" altLang="de-DE" sz="600" i="1" dirty="0" smtClean="0"/>
              <a:t> </a:t>
            </a:r>
            <a:r>
              <a:rPr lang="en-GB" altLang="de-DE" sz="600" i="1" dirty="0" err="1"/>
              <a:t>billaday</a:t>
            </a:r>
            <a:r>
              <a:rPr lang="en-GB" altLang="de-DE" sz="600" i="1" dirty="0"/>
              <a:t>; </a:t>
            </a:r>
            <a:r>
              <a:rPr lang="de-DE" altLang="de-DE" sz="600" i="1" dirty="0">
                <a:latin typeface="Arial" charset="0"/>
              </a:rPr>
              <a:t>„</a:t>
            </a:r>
            <a:r>
              <a:rPr lang="en-US" altLang="de-DE" sz="600" i="1" dirty="0"/>
              <a:t>Danilo's Wake“ </a:t>
            </a:r>
            <a:r>
              <a:rPr lang="en-US" altLang="de-DE" sz="600" i="1" dirty="0" smtClean="0"/>
              <a:t>de </a:t>
            </a:r>
            <a:r>
              <a:rPr lang="en-US" altLang="de-DE" sz="600" i="1" dirty="0" err="1"/>
              <a:t>emilio</a:t>
            </a:r>
            <a:r>
              <a:rPr lang="en-US" altLang="de-DE" sz="600" i="1" dirty="0"/>
              <a:t> </a:t>
            </a:r>
            <a:r>
              <a:rPr lang="en-US" altLang="de-DE" sz="600" i="1" dirty="0" err="1"/>
              <a:t>labrador</a:t>
            </a:r>
            <a:r>
              <a:rPr lang="en-US" altLang="de-DE" sz="600" i="1" dirty="0"/>
              <a:t>;</a:t>
            </a:r>
            <a:r>
              <a:rPr lang="de-DE" altLang="de-DE" sz="600" i="1" dirty="0"/>
              <a:t> </a:t>
            </a:r>
            <a:r>
              <a:rPr lang="de-DE" altLang="de-DE" sz="600" i="1" dirty="0">
                <a:latin typeface="Arial" charset="0"/>
              </a:rPr>
              <a:t>„</a:t>
            </a:r>
            <a:r>
              <a:rPr lang="en-GB" altLang="de-DE" sz="600" i="1" dirty="0"/>
              <a:t>angry </a:t>
            </a:r>
            <a:r>
              <a:rPr lang="en-GB" altLang="de-DE" sz="600" i="1" dirty="0" err="1"/>
              <a:t>chinese</a:t>
            </a:r>
            <a:r>
              <a:rPr lang="en-GB" altLang="de-DE" sz="600" i="1" dirty="0"/>
              <a:t> people in piazza </a:t>
            </a:r>
            <a:r>
              <a:rPr lang="en-GB" altLang="de-DE" sz="600" i="1" dirty="0" err="1"/>
              <a:t>navona</a:t>
            </a:r>
            <a:r>
              <a:rPr lang="en-US" altLang="de-DE" sz="600" i="1" dirty="0">
                <a:latin typeface="Arial" charset="0"/>
              </a:rPr>
              <a:t>“ </a:t>
            </a:r>
            <a:r>
              <a:rPr lang="en-GB" altLang="de-DE" sz="600" i="1" dirty="0" smtClean="0"/>
              <a:t>de </a:t>
            </a:r>
            <a:r>
              <a:rPr lang="en-GB" altLang="de-DE" sz="600" i="1" dirty="0" err="1" smtClean="0"/>
              <a:t>cking</a:t>
            </a:r>
            <a:r>
              <a:rPr lang="de-DE" altLang="de-DE" sz="600" i="1" dirty="0"/>
              <a:t>)</a:t>
            </a:r>
            <a:r>
              <a:rPr lang="en-GB" altLang="de-DE" sz="600" i="1" dirty="0"/>
              <a:t> </a:t>
            </a:r>
            <a:r>
              <a:rPr lang="de-DE" altLang="de-DE" sz="600" i="1" dirty="0"/>
              <a:t> </a:t>
            </a:r>
          </a:p>
        </p:txBody>
      </p:sp>
      <p:sp>
        <p:nvSpPr>
          <p:cNvPr id="17"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9" name="Textfeld 18"/>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7.9</a:t>
            </a:r>
            <a:endParaRPr lang="de-DE" sz="1200" b="1" dirty="0">
              <a:solidFill>
                <a:schemeClr val="tx2"/>
              </a:solidFill>
              <a:latin typeface="+mn-lt"/>
            </a:endParaRPr>
          </a:p>
        </p:txBody>
      </p:sp>
      <p:sp>
        <p:nvSpPr>
          <p:cNvPr id="20"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Parfois, il est plus facile de déceler ce que quelqu’un </a:t>
            </a:r>
            <a:r>
              <a:rPr lang="fr-FR" sz="2000" dirty="0" smtClean="0">
                <a:solidFill>
                  <a:schemeClr val="accent1"/>
                </a:solidFill>
                <a:ea typeface="ＭＳ Ｐゴシック" pitchFamily="-106" charset="-128"/>
                <a:cs typeface="ＭＳ Ｐゴシック" pitchFamily="-106" charset="-128"/>
              </a:rPr>
              <a:t>ressent,</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surtout </a:t>
            </a:r>
            <a:r>
              <a:rPr lang="fr-FR" sz="2000" dirty="0">
                <a:solidFill>
                  <a:schemeClr val="accent1"/>
                </a:solidFill>
                <a:ea typeface="ＭＳ Ｐゴシック" pitchFamily="-106" charset="-128"/>
                <a:cs typeface="ＭＳ Ｐゴシック" pitchFamily="-106" charset="-128"/>
              </a:rPr>
              <a:t>quand on connaît le contexte…</a:t>
            </a:r>
          </a:p>
        </p:txBody>
      </p:sp>
    </p:spTree>
    <p:extLst>
      <p:ext uri="{BB962C8B-B14F-4D97-AF65-F5344CB8AC3E}">
        <p14:creationId xmlns:p14="http://schemas.microsoft.com/office/powerpoint/2010/main" val="2551868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5"/>
          <p:cNvSpPr txBox="1">
            <a:spLocks noChangeArrowheads="1"/>
          </p:cNvSpPr>
          <p:nvPr/>
        </p:nvSpPr>
        <p:spPr bwMode="auto">
          <a:xfrm>
            <a:off x="2447925" y="4509120"/>
            <a:ext cx="42481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pPr>
            <a:r>
              <a:rPr lang="de-DE" dirty="0" err="1" smtClean="0"/>
              <a:t>Surprise</a:t>
            </a:r>
            <a:r>
              <a:rPr lang="de-DE" dirty="0" smtClean="0"/>
              <a:t> et </a:t>
            </a:r>
            <a:r>
              <a:rPr lang="de-DE" dirty="0" err="1" smtClean="0"/>
              <a:t>peur</a:t>
            </a:r>
            <a:r>
              <a:rPr lang="de-DE" dirty="0" smtClean="0"/>
              <a:t> </a:t>
            </a:r>
            <a:r>
              <a:rPr lang="de-DE" dirty="0" err="1" smtClean="0"/>
              <a:t>peuvent</a:t>
            </a:r>
            <a:r>
              <a:rPr lang="de-DE" dirty="0" smtClean="0"/>
              <a:t> </a:t>
            </a:r>
            <a:r>
              <a:rPr lang="de-DE" dirty="0" err="1" smtClean="0"/>
              <a:t>facilement</a:t>
            </a:r>
            <a:r>
              <a:rPr lang="de-DE" dirty="0" smtClean="0"/>
              <a:t> </a:t>
            </a:r>
            <a:r>
              <a:rPr lang="de-DE" dirty="0" err="1" smtClean="0"/>
              <a:t>être</a:t>
            </a:r>
            <a:r>
              <a:rPr lang="de-DE" dirty="0" smtClean="0"/>
              <a:t> </a:t>
            </a:r>
            <a:r>
              <a:rPr lang="de-DE" dirty="0" err="1" smtClean="0"/>
              <a:t>confondues</a:t>
            </a:r>
            <a:r>
              <a:rPr lang="de-DE" dirty="0" smtClean="0"/>
              <a:t> </a:t>
            </a:r>
            <a:r>
              <a:rPr lang="de-DE" dirty="0" err="1" smtClean="0"/>
              <a:t>car</a:t>
            </a:r>
            <a:r>
              <a:rPr lang="de-DE" dirty="0" smtClean="0"/>
              <a:t> </a:t>
            </a:r>
            <a:r>
              <a:rPr lang="de-DE" dirty="0" err="1" smtClean="0"/>
              <a:t>dans</a:t>
            </a:r>
            <a:r>
              <a:rPr lang="de-DE" dirty="0" smtClean="0"/>
              <a:t> les deux </a:t>
            </a:r>
            <a:r>
              <a:rPr lang="de-DE" dirty="0" err="1" smtClean="0"/>
              <a:t>cas</a:t>
            </a:r>
            <a:r>
              <a:rPr lang="de-DE" dirty="0" smtClean="0"/>
              <a:t>, les </a:t>
            </a:r>
            <a:r>
              <a:rPr lang="de-DE" dirty="0" err="1" smtClean="0"/>
              <a:t>yeux</a:t>
            </a:r>
            <a:r>
              <a:rPr lang="de-DE" dirty="0" smtClean="0"/>
              <a:t> </a:t>
            </a:r>
            <a:r>
              <a:rPr lang="de-DE" dirty="0" err="1" smtClean="0"/>
              <a:t>sont</a:t>
            </a:r>
            <a:r>
              <a:rPr lang="de-DE" dirty="0" smtClean="0"/>
              <a:t> </a:t>
            </a:r>
            <a:r>
              <a:rPr lang="de-DE" dirty="0" err="1" smtClean="0"/>
              <a:t>souvent</a:t>
            </a:r>
            <a:r>
              <a:rPr lang="de-DE" dirty="0" smtClean="0"/>
              <a:t> </a:t>
            </a:r>
            <a:r>
              <a:rPr lang="de-DE" dirty="0" err="1" smtClean="0"/>
              <a:t>grands</a:t>
            </a:r>
            <a:r>
              <a:rPr lang="de-DE" dirty="0" smtClean="0"/>
              <a:t> ouverts.</a:t>
            </a:r>
          </a:p>
        </p:txBody>
      </p:sp>
      <p:sp>
        <p:nvSpPr>
          <p:cNvPr id="16388" name="Text Box 27"/>
          <p:cNvSpPr txBox="1">
            <a:spLocks noChangeArrowheads="1"/>
          </p:cNvSpPr>
          <p:nvPr/>
        </p:nvSpPr>
        <p:spPr bwMode="auto">
          <a:xfrm>
            <a:off x="778716" y="3651249"/>
            <a:ext cx="1583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Joie</a:t>
            </a:r>
            <a:r>
              <a:rPr lang="de-DE" altLang="de-DE" dirty="0" smtClean="0"/>
              <a:t> ?</a:t>
            </a:r>
            <a:endParaRPr lang="de-DE" altLang="de-DE" dirty="0"/>
          </a:p>
        </p:txBody>
      </p:sp>
      <p:sp>
        <p:nvSpPr>
          <p:cNvPr id="16389" name="Text Box 28"/>
          <p:cNvSpPr txBox="1">
            <a:spLocks noChangeArrowheads="1"/>
          </p:cNvSpPr>
          <p:nvPr/>
        </p:nvSpPr>
        <p:spPr bwMode="auto">
          <a:xfrm>
            <a:off x="2658649" y="3651249"/>
            <a:ext cx="190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Surprise</a:t>
            </a:r>
            <a:r>
              <a:rPr lang="de-DE" altLang="de-DE" dirty="0" smtClean="0"/>
              <a:t> ?</a:t>
            </a:r>
            <a:endParaRPr lang="de-DE" altLang="de-DE" dirty="0"/>
          </a:p>
        </p:txBody>
      </p:sp>
      <p:sp>
        <p:nvSpPr>
          <p:cNvPr id="16390" name="Text Box 29"/>
          <p:cNvSpPr txBox="1">
            <a:spLocks noChangeArrowheads="1"/>
          </p:cNvSpPr>
          <p:nvPr/>
        </p:nvSpPr>
        <p:spPr bwMode="auto">
          <a:xfrm>
            <a:off x="4798070" y="3651249"/>
            <a:ext cx="172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Dégoût</a:t>
            </a:r>
            <a:r>
              <a:rPr lang="de-DE" altLang="de-DE" dirty="0" smtClean="0"/>
              <a:t> ?</a:t>
            </a:r>
            <a:endParaRPr lang="de-DE" altLang="de-DE" dirty="0"/>
          </a:p>
        </p:txBody>
      </p:sp>
      <p:sp>
        <p:nvSpPr>
          <p:cNvPr id="16391" name="Text Box 30"/>
          <p:cNvSpPr txBox="1">
            <a:spLocks noChangeArrowheads="1"/>
          </p:cNvSpPr>
          <p:nvPr/>
        </p:nvSpPr>
        <p:spPr bwMode="auto">
          <a:xfrm>
            <a:off x="6688397" y="3651249"/>
            <a:ext cx="1799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Peur</a:t>
            </a:r>
            <a:r>
              <a:rPr lang="de-DE" altLang="de-DE" dirty="0" smtClean="0"/>
              <a:t> ?</a:t>
            </a:r>
            <a:endParaRPr lang="de-DE" altLang="de-DE" dirty="0"/>
          </a:p>
        </p:txBody>
      </p:sp>
      <p:sp>
        <p:nvSpPr>
          <p:cNvPr id="16392" name="Text Box 32"/>
          <p:cNvSpPr txBox="1">
            <a:spLocks noChangeArrowheads="1"/>
          </p:cNvSpPr>
          <p:nvPr/>
        </p:nvSpPr>
        <p:spPr bwMode="auto">
          <a:xfrm>
            <a:off x="0" y="6643687"/>
            <a:ext cx="68405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smtClean="0"/>
              <a:t>(„12-lip-corner-puller</a:t>
            </a:r>
            <a:r>
              <a:rPr lang="de-DE" altLang="de-DE" sz="800" i="1" dirty="0"/>
              <a:t>“; „05-upper–lid-</a:t>
            </a:r>
            <a:r>
              <a:rPr lang="de-DE" altLang="de-DE" sz="800" i="1" dirty="0" err="1"/>
              <a:t>raiser</a:t>
            </a:r>
            <a:r>
              <a:rPr lang="de-DE" altLang="de-DE" sz="800" i="1" dirty="0"/>
              <a:t>“; „10-upper-lip-raiser“; „11-nasolabial-deepener“ </a:t>
            </a:r>
            <a:r>
              <a:rPr lang="de-DE" altLang="de-DE" sz="800" i="1" dirty="0" smtClean="0"/>
              <a:t>de </a:t>
            </a:r>
            <a:r>
              <a:rPr lang="de-DE" altLang="de-DE" sz="800" i="1" dirty="0"/>
              <a:t>Buster </a:t>
            </a:r>
            <a:r>
              <a:rPr lang="de-DE" altLang="de-DE" sz="800" i="1" dirty="0" err="1"/>
              <a:t>McLeod</a:t>
            </a:r>
            <a:r>
              <a:rPr lang="de-DE" altLang="de-DE" sz="800" i="1" dirty="0"/>
              <a:t>)</a:t>
            </a:r>
          </a:p>
        </p:txBody>
      </p:sp>
      <p:grpSp>
        <p:nvGrpSpPr>
          <p:cNvPr id="5" name="Gruppierung 4"/>
          <p:cNvGrpSpPr/>
          <p:nvPr/>
        </p:nvGrpSpPr>
        <p:grpSpPr>
          <a:xfrm>
            <a:off x="599452" y="1845024"/>
            <a:ext cx="7945096" cy="1800000"/>
            <a:chOff x="599452" y="1845024"/>
            <a:chExt cx="7945096" cy="1800000"/>
          </a:xfrm>
        </p:grpSpPr>
        <p:pic>
          <p:nvPicPr>
            <p:cNvPr id="16395"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9452" y="1845024"/>
              <a:ext cx="1942527"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ierung 1"/>
            <p:cNvGrpSpPr>
              <a:grpSpLocks noChangeAspect="1"/>
            </p:cNvGrpSpPr>
            <p:nvPr/>
          </p:nvGrpSpPr>
          <p:grpSpPr>
            <a:xfrm>
              <a:off x="2533617" y="1845024"/>
              <a:ext cx="2158065" cy="1800000"/>
              <a:chOff x="2470150" y="1876425"/>
              <a:chExt cx="2124075" cy="1771650"/>
            </a:xfrm>
          </p:grpSpPr>
          <p:pic>
            <p:nvPicPr>
              <p:cNvPr id="16396" name="Grafik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70150" y="1876425"/>
                <a:ext cx="2124075"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7" name="Oval 11"/>
              <p:cNvSpPr>
                <a:spLocks noChangeArrowheads="1"/>
              </p:cNvSpPr>
              <p:nvPr/>
            </p:nvSpPr>
            <p:spPr bwMode="auto">
              <a:xfrm>
                <a:off x="3123332" y="2489200"/>
                <a:ext cx="720725" cy="360363"/>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grpSp>
        <p:pic>
          <p:nvPicPr>
            <p:cNvPr id="16398"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91683" y="1845024"/>
              <a:ext cx="1940773"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uppierung 2"/>
            <p:cNvGrpSpPr>
              <a:grpSpLocks noChangeAspect="1"/>
            </p:cNvGrpSpPr>
            <p:nvPr/>
          </p:nvGrpSpPr>
          <p:grpSpPr>
            <a:xfrm>
              <a:off x="6632245" y="1845024"/>
              <a:ext cx="1912303" cy="1800000"/>
              <a:chOff x="6540500" y="1860549"/>
              <a:chExt cx="1912303" cy="1800000"/>
            </a:xfrm>
          </p:grpSpPr>
          <p:pic>
            <p:nvPicPr>
              <p:cNvPr id="16399" name="Grafik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40500" y="1860549"/>
                <a:ext cx="1912303"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0" name="Oval 31"/>
              <p:cNvSpPr>
                <a:spLocks noChangeArrowheads="1"/>
              </p:cNvSpPr>
              <p:nvPr/>
            </p:nvSpPr>
            <p:spPr bwMode="auto">
              <a:xfrm>
                <a:off x="7092280" y="2449513"/>
                <a:ext cx="720725" cy="360362"/>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grpSp>
      </p:grpSp>
      <p:sp>
        <p:nvSpPr>
          <p:cNvPr id="1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20" name="Textfeld 1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7.10</a:t>
            </a:r>
            <a:endParaRPr lang="de-DE" sz="1200" b="1" dirty="0">
              <a:solidFill>
                <a:schemeClr val="tx2"/>
              </a:solidFill>
              <a:latin typeface="+mn-lt"/>
            </a:endParaRPr>
          </a:p>
        </p:txBody>
      </p:sp>
      <p:sp>
        <p:nvSpPr>
          <p:cNvPr id="2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Ceci est plus difficile lorsqu’on ne voit que le visage, mais qu’on </a:t>
            </a:r>
            <a:r>
              <a:rPr lang="fr-FR" sz="2000" dirty="0" smtClean="0">
                <a:solidFill>
                  <a:schemeClr val="accent1"/>
                </a:solidFill>
                <a:ea typeface="ＭＳ Ｐゴシック" pitchFamily="-106" charset="-128"/>
                <a:cs typeface="ＭＳ Ｐゴシック" pitchFamily="-106" charset="-128"/>
              </a:rPr>
              <a:t>ne</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connaît </a:t>
            </a:r>
            <a:r>
              <a:rPr lang="fr-FR" sz="2000" dirty="0">
                <a:solidFill>
                  <a:schemeClr val="accent1"/>
                </a:solidFill>
                <a:ea typeface="ＭＳ Ｐゴシック" pitchFamily="-106" charset="-128"/>
                <a:cs typeface="ＭＳ Ｐゴシック" pitchFamily="-106" charset="-128"/>
              </a:rPr>
              <a:t>pas la personne et qu’on ne dispose pas d’autres éléments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752600" y="3886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endParaRPr lang="en-US" altLang="de-DE">
              <a:latin typeface="Arial" charset="0"/>
            </a:endParaRPr>
          </a:p>
        </p:txBody>
      </p:sp>
      <p:pic>
        <p:nvPicPr>
          <p:cNvPr id="17412"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882" y="4515751"/>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6"/>
          <p:cNvSpPr txBox="1">
            <a:spLocks noChangeArrowheads="1"/>
          </p:cNvSpPr>
          <p:nvPr/>
        </p:nvSpPr>
        <p:spPr bwMode="auto">
          <a:xfrm>
            <a:off x="252000" y="1195186"/>
            <a:ext cx="864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r>
              <a:rPr lang="fr-FR" dirty="0" smtClean="0"/>
              <a:t>Lequel de ces quatre hommes est un acteur, un athlète, </a:t>
            </a:r>
            <a:br>
              <a:rPr lang="fr-FR" dirty="0" smtClean="0"/>
            </a:br>
            <a:r>
              <a:rPr lang="fr-FR" dirty="0" smtClean="0"/>
              <a:t>un psychologue ou un serial killer ?</a:t>
            </a:r>
            <a:endParaRPr lang="fr-FR" dirty="0"/>
          </a:p>
        </p:txBody>
      </p:sp>
      <p:pic>
        <p:nvPicPr>
          <p:cNvPr id="17414"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85" y="2474973"/>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882" y="2398773"/>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360" y="4515751"/>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7.11</a:t>
            </a:r>
            <a:endParaRPr lang="de-DE" sz="1200" b="1" dirty="0">
              <a:solidFill>
                <a:schemeClr val="tx2"/>
              </a:solidFill>
              <a:latin typeface="+mn-lt"/>
            </a:endParaRPr>
          </a:p>
        </p:txBody>
      </p:sp>
      <p:sp>
        <p:nvSpPr>
          <p:cNvPr id="1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Peut-on déduire la personnalité ou la profession d’une </a:t>
            </a:r>
            <a:endParaRPr lang="fr-FR" sz="2000" dirty="0" smtClean="0">
              <a:solidFill>
                <a:schemeClr val="accent1"/>
              </a:solidFill>
              <a:ea typeface="ＭＳ Ｐゴシック" pitchFamily="-106" charset="-128"/>
              <a:cs typeface="ＭＳ Ｐゴシック" pitchFamily="-106" charset="-128"/>
            </a:endParaRP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personne de </a:t>
            </a:r>
            <a:r>
              <a:rPr lang="fr-FR" sz="2000" dirty="0">
                <a:solidFill>
                  <a:schemeClr val="accent1"/>
                </a:solidFill>
                <a:ea typeface="ＭＳ Ｐゴシック" pitchFamily="-106" charset="-128"/>
                <a:cs typeface="ＭＳ Ｐゴシック" pitchFamily="-106" charset="-128"/>
              </a:rPr>
              <a:t>son apparence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a:spLocks noChangeArrowheads="1"/>
          </p:cNvSpPr>
          <p:nvPr/>
        </p:nvSpPr>
        <p:spPr bwMode="auto">
          <a:xfrm>
            <a:off x="252000" y="1193982"/>
            <a:ext cx="8640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fr-FR" altLang="de-DE" dirty="0" smtClean="0"/>
              <a:t>Nos préjugés sur les gens sont complexes et ne s’appliquent pas à tous les cas (par ex : tous les acteurs ne sont pas forcément beaux, </a:t>
            </a:r>
            <a:br>
              <a:rPr lang="fr-FR" altLang="de-DE" dirty="0" smtClean="0"/>
            </a:br>
            <a:r>
              <a:rPr lang="fr-FR" altLang="de-DE" dirty="0" smtClean="0"/>
              <a:t>tous les meurtriers n’ont pas l’apparence d’une brute, </a:t>
            </a:r>
            <a:r>
              <a:rPr lang="fr-FR" altLang="de-DE" dirty="0" err="1" smtClean="0"/>
              <a:t>etc</a:t>
            </a:r>
            <a:r>
              <a:rPr lang="fr-FR" altLang="de-DE" dirty="0" smtClean="0"/>
              <a:t>…) !</a:t>
            </a:r>
            <a:endParaRPr lang="fr-FR" altLang="de-DE" dirty="0"/>
          </a:p>
        </p:txBody>
      </p:sp>
      <p:sp>
        <p:nvSpPr>
          <p:cNvPr id="18438" name="Text Box 8"/>
          <p:cNvSpPr txBox="1">
            <a:spLocks noChangeArrowheads="1"/>
          </p:cNvSpPr>
          <p:nvPr/>
        </p:nvSpPr>
        <p:spPr bwMode="auto">
          <a:xfrm>
            <a:off x="0" y="6645871"/>
            <a:ext cx="599440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85000"/>
              </a:lnSpc>
              <a:spcBef>
                <a:spcPct val="50000"/>
              </a:spcBef>
              <a:buClrTx/>
              <a:buSzTx/>
              <a:buFontTx/>
              <a:buNone/>
            </a:pPr>
            <a:r>
              <a:rPr lang="de-DE" altLang="de-DE" sz="600" i="1" dirty="0"/>
              <a:t>(„Johnwaynegacyrosalynncarter.jpg“</a:t>
            </a:r>
            <a:r>
              <a:rPr lang="en-US" altLang="de-DE" sz="600" i="1" dirty="0"/>
              <a:t> </a:t>
            </a:r>
            <a:r>
              <a:rPr lang="en-US" altLang="de-DE" sz="600" i="1" dirty="0" smtClean="0"/>
              <a:t>de U.S</a:t>
            </a:r>
            <a:r>
              <a:rPr lang="en-US" altLang="de-DE" sz="600" i="1" dirty="0"/>
              <a:t>. federal government; </a:t>
            </a:r>
            <a:r>
              <a:rPr lang="de-DE" altLang="de-DE" sz="600" i="1" dirty="0"/>
              <a:t>„</a:t>
            </a:r>
            <a:r>
              <a:rPr lang="en-GB" altLang="de-DE" sz="600" i="1" dirty="0" err="1"/>
              <a:t>Bundesarchiv</a:t>
            </a:r>
            <a:r>
              <a:rPr lang="en-GB" altLang="de-DE" sz="600" i="1" dirty="0"/>
              <a:t> </a:t>
            </a:r>
            <a:r>
              <a:rPr lang="en-GB" altLang="de-DE" sz="600" i="1" dirty="0" err="1"/>
              <a:t>Bild</a:t>
            </a:r>
            <a:r>
              <a:rPr lang="en-GB" altLang="de-DE" sz="600" i="1" dirty="0"/>
              <a:t> 183-1982-0124-013, </a:t>
            </a:r>
            <a:r>
              <a:rPr lang="en-GB" altLang="de-DE" sz="600" i="1" dirty="0" err="1"/>
              <a:t>Torsten</a:t>
            </a:r>
            <a:r>
              <a:rPr lang="en-GB" altLang="de-DE" sz="600" i="1" dirty="0"/>
              <a:t> </a:t>
            </a:r>
            <a:r>
              <a:rPr lang="en-GB" altLang="de-DE" sz="600" i="1" dirty="0" err="1"/>
              <a:t>Voß</a:t>
            </a:r>
            <a:r>
              <a:rPr lang="de-DE" altLang="de-DE" sz="600" i="1" dirty="0"/>
              <a:t>“</a:t>
            </a:r>
            <a:r>
              <a:rPr lang="en-GB" altLang="de-DE" sz="600" dirty="0"/>
              <a:t> </a:t>
            </a:r>
            <a:r>
              <a:rPr lang="en-GB" altLang="de-DE" sz="600" dirty="0" smtClean="0"/>
              <a:t>de</a:t>
            </a:r>
            <a:r>
              <a:rPr lang="en-US" altLang="de-DE" sz="600" i="1" dirty="0" smtClean="0"/>
              <a:t> </a:t>
            </a:r>
            <a:r>
              <a:rPr lang="en-US" altLang="de-DE" sz="600" i="1" dirty="0"/>
              <a:t>Rainer </a:t>
            </a:r>
            <a:r>
              <a:rPr lang="de-DE" altLang="de-DE" sz="600" i="1" dirty="0" err="1"/>
              <a:t>Weisflog</a:t>
            </a:r>
            <a:r>
              <a:rPr lang="de-DE" altLang="de-DE" sz="600" i="1" dirty="0"/>
              <a:t>;</a:t>
            </a:r>
            <a:r>
              <a:rPr lang="en-US" altLang="de-DE" sz="600" i="1" dirty="0"/>
              <a:t> </a:t>
            </a:r>
            <a:r>
              <a:rPr lang="de-DE" altLang="de-DE" sz="600" i="1" dirty="0"/>
              <a:t>„</a:t>
            </a:r>
            <a:r>
              <a:rPr lang="en-US" altLang="de-DE" sz="600" i="1" dirty="0"/>
              <a:t>Sven Nagel.jpg</a:t>
            </a:r>
            <a:r>
              <a:rPr lang="de-DE" altLang="de-DE" sz="600" i="1" dirty="0"/>
              <a:t>“</a:t>
            </a:r>
            <a:r>
              <a:rPr lang="en-US" altLang="de-DE" sz="600" i="1" dirty="0"/>
              <a:t> </a:t>
            </a:r>
            <a:r>
              <a:rPr lang="en-US" altLang="de-DE" sz="600" i="1" dirty="0" smtClean="0"/>
              <a:t>de </a:t>
            </a:r>
            <a:r>
              <a:rPr lang="de-DE" altLang="de-DE" sz="600" i="1" dirty="0" err="1"/>
              <a:t>Pehlgrimm</a:t>
            </a:r>
            <a:r>
              <a:rPr lang="fr-FR" altLang="de-DE" sz="600" i="1" dirty="0"/>
              <a:t>; </a:t>
            </a:r>
            <a:r>
              <a:rPr lang="de-DE" altLang="de-DE" sz="600" i="1" dirty="0" smtClean="0"/>
              <a:t>„</a:t>
            </a:r>
            <a:r>
              <a:rPr lang="en-US" altLang="de-DE" sz="600" i="1" dirty="0" err="1" smtClean="0"/>
              <a:t>ohne</a:t>
            </a:r>
            <a:r>
              <a:rPr lang="en-US" altLang="de-DE" sz="600" i="1" dirty="0" smtClean="0"/>
              <a:t> </a:t>
            </a:r>
            <a:r>
              <a:rPr lang="en-US" altLang="de-DE" sz="600" i="1" dirty="0" err="1"/>
              <a:t>Titel</a:t>
            </a:r>
            <a:r>
              <a:rPr lang="de-DE" altLang="de-DE" sz="600" i="1" dirty="0"/>
              <a:t>“</a:t>
            </a:r>
            <a:r>
              <a:rPr lang="en-US" altLang="de-DE" sz="600" i="1" dirty="0"/>
              <a:t> </a:t>
            </a:r>
            <a:r>
              <a:rPr lang="en-US" altLang="de-DE" sz="600" i="1" dirty="0" smtClean="0"/>
              <a:t>de </a:t>
            </a:r>
            <a:r>
              <a:rPr lang="en-US" altLang="de-DE" sz="600" i="1" dirty="0"/>
              <a:t>Stefan Behrens)</a:t>
            </a:r>
          </a:p>
        </p:txBody>
      </p:sp>
      <p:sp>
        <p:nvSpPr>
          <p:cNvPr id="18440" name="Rectangle 10"/>
          <p:cNvSpPr>
            <a:spLocks noChangeArrowheads="1"/>
          </p:cNvSpPr>
          <p:nvPr/>
        </p:nvSpPr>
        <p:spPr bwMode="auto">
          <a:xfrm>
            <a:off x="8229600" y="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7.11</a:t>
            </a:r>
          </a:p>
        </p:txBody>
      </p:sp>
      <p:sp>
        <p:nvSpPr>
          <p:cNvPr id="16" name="Rectangle 4"/>
          <p:cNvSpPr>
            <a:spLocks noChangeArrowheads="1"/>
          </p:cNvSpPr>
          <p:nvPr/>
        </p:nvSpPr>
        <p:spPr bwMode="auto">
          <a:xfrm>
            <a:off x="6902450" y="4242602"/>
            <a:ext cx="199072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pPr>
            <a:r>
              <a:rPr lang="de-DE" sz="1600" dirty="0" smtClean="0"/>
              <a:t>Stefan Behrens :</a:t>
            </a:r>
            <a:br>
              <a:rPr lang="de-DE" sz="1600" dirty="0" smtClean="0"/>
            </a:br>
            <a:r>
              <a:rPr lang="de-DE" sz="1600" dirty="0" err="1" smtClean="0"/>
              <a:t>psychologue</a:t>
            </a:r>
            <a:endParaRPr lang="de-DE" sz="1600" dirty="0" smtClean="0"/>
          </a:p>
          <a:p>
            <a:pPr>
              <a:spcBef>
                <a:spcPts val="0"/>
              </a:spcBef>
            </a:pPr>
            <a:r>
              <a:rPr lang="fr-FR" sz="1400" dirty="0" smtClean="0"/>
              <a:t>mauvaise réponse fréquente: serial killer à cause de l’expression hostile de son visage (Mr Behrens est chanteur dans un groupe de rock)</a:t>
            </a:r>
            <a:endParaRPr lang="en-US" sz="1400" dirty="0" smtClean="0"/>
          </a:p>
        </p:txBody>
      </p:sp>
      <p:sp>
        <p:nvSpPr>
          <p:cNvPr id="21" name="Rectangle 5"/>
          <p:cNvSpPr>
            <a:spLocks noChangeArrowheads="1"/>
          </p:cNvSpPr>
          <p:nvPr/>
        </p:nvSpPr>
        <p:spPr bwMode="auto">
          <a:xfrm>
            <a:off x="250825" y="2493011"/>
            <a:ext cx="243840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600" dirty="0"/>
              <a:t>John Wayne </a:t>
            </a:r>
            <a:r>
              <a:rPr lang="de-DE" altLang="de-DE" sz="1600" dirty="0" err="1" smtClean="0"/>
              <a:t>Gacy</a:t>
            </a:r>
            <a:r>
              <a:rPr lang="de-DE" altLang="de-DE" sz="1600" dirty="0" smtClean="0"/>
              <a:t> : </a:t>
            </a:r>
            <a:r>
              <a:rPr lang="de-DE" altLang="de-DE" sz="1600" dirty="0" err="1" smtClean="0"/>
              <a:t>Tueur</a:t>
            </a:r>
            <a:r>
              <a:rPr lang="de-DE" altLang="de-DE" sz="1600" dirty="0" smtClean="0"/>
              <a:t> en </a:t>
            </a:r>
            <a:r>
              <a:rPr lang="de-DE" altLang="de-DE" sz="1600" dirty="0" err="1" smtClean="0"/>
              <a:t>série</a:t>
            </a:r>
            <a:r>
              <a:rPr lang="de-DE" altLang="de-DE" dirty="0" smtClean="0"/>
              <a:t/>
            </a:r>
            <a:br>
              <a:rPr lang="de-DE" altLang="de-DE" dirty="0" smtClean="0"/>
            </a:br>
            <a:r>
              <a:rPr lang="fr-FR" sz="1400" dirty="0" smtClean="0"/>
              <a:t>business man qui avait l’habitude de faire le clown et qui ne correspond pas à l’image que l’on se fait d’un </a:t>
            </a:r>
            <a:r>
              <a:rPr lang="fr-FR" sz="1400" i="1" dirty="0" smtClean="0"/>
              <a:t>monstre</a:t>
            </a:r>
            <a:endParaRPr lang="en-US" altLang="de-DE" sz="1400" i="1" dirty="0"/>
          </a:p>
        </p:txBody>
      </p:sp>
      <p:sp>
        <p:nvSpPr>
          <p:cNvPr id="27" name="Rectangle 14"/>
          <p:cNvSpPr>
            <a:spLocks noChangeArrowheads="1"/>
          </p:cNvSpPr>
          <p:nvPr/>
        </p:nvSpPr>
        <p:spPr bwMode="auto">
          <a:xfrm>
            <a:off x="6351588" y="2390775"/>
            <a:ext cx="214308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600" dirty="0"/>
              <a:t>Thorsten </a:t>
            </a:r>
            <a:r>
              <a:rPr lang="de-DE" altLang="de-DE" sz="1600" dirty="0" smtClean="0"/>
              <a:t>Voss : </a:t>
            </a:r>
            <a:r>
              <a:rPr lang="de-DE" altLang="de-DE" sz="1600" dirty="0" err="1" smtClean="0"/>
              <a:t>athlète</a:t>
            </a:r>
            <a:r>
              <a:rPr lang="de-DE" altLang="de-DE" sz="1600" dirty="0" smtClean="0"/>
              <a:t/>
            </a:r>
            <a:br>
              <a:rPr lang="de-DE" altLang="de-DE" sz="1600" dirty="0" smtClean="0"/>
            </a:br>
            <a:endParaRPr lang="en-US" altLang="de-DE" sz="1200" i="1" dirty="0">
              <a:solidFill>
                <a:srgbClr val="336699"/>
              </a:solidFill>
            </a:endParaRPr>
          </a:p>
        </p:txBody>
      </p:sp>
      <p:sp>
        <p:nvSpPr>
          <p:cNvPr id="28" name="Rectangle 15"/>
          <p:cNvSpPr>
            <a:spLocks noChangeArrowheads="1"/>
          </p:cNvSpPr>
          <p:nvPr/>
        </p:nvSpPr>
        <p:spPr bwMode="auto">
          <a:xfrm>
            <a:off x="323053" y="4515751"/>
            <a:ext cx="15169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600" dirty="0"/>
              <a:t>Sven </a:t>
            </a:r>
            <a:r>
              <a:rPr lang="de-DE" altLang="de-DE" sz="1600" dirty="0" smtClean="0"/>
              <a:t>Nagel : </a:t>
            </a:r>
            <a:r>
              <a:rPr lang="de-DE" altLang="de-DE" sz="1600" dirty="0" err="1" smtClean="0"/>
              <a:t>acteur</a:t>
            </a:r>
            <a:endParaRPr lang="en-US" altLang="de-DE" sz="1200" i="1" dirty="0">
              <a:solidFill>
                <a:srgbClr val="336699"/>
              </a:solidFill>
            </a:endParaRPr>
          </a:p>
        </p:txBody>
      </p:sp>
      <p:sp>
        <p:nvSpPr>
          <p:cNvPr id="1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9" name="Textfeld 18"/>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7.12</a:t>
            </a:r>
            <a:endParaRPr lang="de-DE" sz="1200" b="1" dirty="0">
              <a:solidFill>
                <a:schemeClr val="tx2"/>
              </a:solidFill>
              <a:latin typeface="+mn-lt"/>
            </a:endParaRPr>
          </a:p>
        </p:txBody>
      </p:sp>
      <p:pic>
        <p:nvPicPr>
          <p:cNvPr id="22"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882" y="4515751"/>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85" y="2474973"/>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882" y="2398773"/>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360" y="4515751"/>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Peut-on déduire la personnalité ou la profession d’une </a:t>
            </a:r>
            <a:endParaRPr lang="fr-FR" sz="2000" dirty="0" smtClean="0">
              <a:solidFill>
                <a:schemeClr val="accent1"/>
              </a:solidFill>
              <a:ea typeface="ＭＳ Ｐゴシック" pitchFamily="-106" charset="-128"/>
              <a:cs typeface="ＭＳ Ｐゴシック" pitchFamily="-106" charset="-128"/>
            </a:endParaRP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personne de </a:t>
            </a:r>
            <a:r>
              <a:rPr lang="fr-FR" sz="2000" dirty="0">
                <a:solidFill>
                  <a:schemeClr val="accent1"/>
                </a:solidFill>
                <a:ea typeface="ＭＳ Ｐゴシック" pitchFamily="-106" charset="-128"/>
                <a:cs typeface="ＭＳ Ｐゴシック" pitchFamily="-106" charset="-128"/>
              </a:rPr>
              <a:t>son apparence ?</a:t>
            </a:r>
          </a:p>
        </p:txBody>
      </p:sp>
    </p:spTree>
    <p:extLst>
      <p:ext uri="{BB962C8B-B14F-4D97-AF65-F5344CB8AC3E}">
        <p14:creationId xmlns:p14="http://schemas.microsoft.com/office/powerpoint/2010/main" val="3760893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subTitle" idx="4294967295"/>
          </p:nvPr>
        </p:nvSpPr>
        <p:spPr>
          <a:xfrm>
            <a:off x="0" y="0"/>
            <a:ext cx="9144000" cy="792000"/>
          </a:xfrm>
        </p:spPr>
        <p:txBody>
          <a:bodyPr anchor="ctr"/>
          <a:lstStyle/>
          <a:p>
            <a:pPr marL="0" indent="0" algn="ctr" eaLnBrk="1" hangingPunct="1">
              <a:spcBef>
                <a:spcPts val="480"/>
              </a:spcBef>
            </a:pPr>
            <a:r>
              <a:rPr lang="de-DE" altLang="de-DE" sz="2000" dirty="0" err="1" smtClean="0">
                <a:solidFill>
                  <a:schemeClr val="accent1"/>
                </a:solidFill>
              </a:rPr>
              <a:t>Exercice</a:t>
            </a:r>
            <a:r>
              <a:rPr lang="de-DE" altLang="de-DE" sz="2000" dirty="0" smtClean="0">
                <a:solidFill>
                  <a:schemeClr val="accent1"/>
                </a:solidFill>
              </a:rPr>
              <a:t> 1</a:t>
            </a:r>
          </a:p>
        </p:txBody>
      </p:sp>
      <p:sp>
        <p:nvSpPr>
          <p:cNvPr id="19459" name="Rectangle 3"/>
          <p:cNvSpPr>
            <a:spLocks noChangeArrowheads="1"/>
          </p:cNvSpPr>
          <p:nvPr/>
        </p:nvSpPr>
        <p:spPr bwMode="auto">
          <a:xfrm>
            <a:off x="723900" y="2628900"/>
            <a:ext cx="769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None/>
            </a:pPr>
            <a:r>
              <a:rPr lang="fr-FR" altLang="de-DE" dirty="0" smtClean="0"/>
              <a:t>Vous allez voir des extraits d’image. </a:t>
            </a:r>
          </a:p>
          <a:p>
            <a:pPr eaLnBrk="1" hangingPunct="1">
              <a:buClrTx/>
              <a:buSzTx/>
              <a:buFontTx/>
              <a:buNone/>
            </a:pPr>
            <a:r>
              <a:rPr lang="fr-FR" altLang="de-DE" dirty="0" smtClean="0"/>
              <a:t>Essayez de dire ce qui se passe pour la ou les personnes qui sont montrées.</a:t>
            </a:r>
          </a:p>
          <a:p>
            <a:pPr eaLnBrk="1" hangingPunct="1">
              <a:buClrTx/>
              <a:buSzTx/>
              <a:buFontTx/>
              <a:buNone/>
            </a:pPr>
            <a:r>
              <a:rPr lang="fr-FR" altLang="de-DE" dirty="0" smtClean="0"/>
              <a:t>Dans quelle mesure êtes-vous sûr de votre réponse ?</a:t>
            </a:r>
          </a:p>
        </p:txBody>
      </p:sp>
      <p:sp>
        <p:nvSpPr>
          <p:cNvPr id="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7" name="Textfeld 6"/>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7.13</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427008" y="18446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i="1" dirty="0" err="1" smtClean="0"/>
              <a:t>Extrait</a:t>
            </a:r>
            <a:r>
              <a:rPr lang="de-DE" altLang="de-DE" i="1" dirty="0" smtClean="0"/>
              <a:t> !</a:t>
            </a:r>
            <a:endParaRPr lang="en-GB" altLang="de-DE" i="1" dirty="0"/>
          </a:p>
        </p:txBody>
      </p:sp>
      <p:pic>
        <p:nvPicPr>
          <p:cNvPr id="20484" name="Picture 4" descr="Gerd 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240" y="2349500"/>
            <a:ext cx="28527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7.14</a:t>
            </a:r>
            <a:endParaRPr lang="de-DE" sz="1200" b="1" dirty="0">
              <a:solidFill>
                <a:schemeClr val="tx2"/>
              </a:solidFill>
              <a:latin typeface="+mn-lt"/>
            </a:endParaRPr>
          </a:p>
        </p:txBody>
      </p:sp>
      <p:sp>
        <p:nvSpPr>
          <p:cNvPr id="1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Qu’est-ce qui est montré sur cette photo </a:t>
            </a:r>
            <a:r>
              <a:rPr lang="fr-FR" sz="2000" dirty="0" smtClean="0">
                <a:solidFill>
                  <a:schemeClr val="accent1"/>
                </a:solidFill>
                <a:ea typeface="ＭＳ Ｐゴシック" pitchFamily="-106" charset="-128"/>
                <a:cs typeface="ＭＳ Ｐゴシック" pitchFamily="-106" charset="-128"/>
              </a:rPr>
              <a:t>?</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A </a:t>
            </a:r>
            <a:r>
              <a:rPr lang="fr-FR" sz="2000" dirty="0">
                <a:solidFill>
                  <a:schemeClr val="accent1"/>
                </a:solidFill>
                <a:ea typeface="ＭＳ Ｐゴシック" pitchFamily="-106" charset="-128"/>
                <a:cs typeface="ＭＳ Ｐゴシック" pitchFamily="-106" charset="-128"/>
              </a:rPr>
              <a:t>quel point êtes-vous sûr de votre réponse ?</a:t>
            </a:r>
          </a:p>
        </p:txBody>
      </p:sp>
      <p:sp>
        <p:nvSpPr>
          <p:cNvPr id="8" name="Text Box 3"/>
          <p:cNvSpPr txBox="1">
            <a:spLocks noChangeArrowheads="1"/>
          </p:cNvSpPr>
          <p:nvPr/>
        </p:nvSpPr>
        <p:spPr bwMode="auto">
          <a:xfrm>
            <a:off x="4535488" y="2349500"/>
            <a:ext cx="435768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AutoNum type="arabicPeriod"/>
            </a:pPr>
            <a:r>
              <a:rPr lang="fr-FR" altLang="de-DE" dirty="0" smtClean="0"/>
              <a:t>Lauréat d’un prix</a:t>
            </a:r>
          </a:p>
          <a:p>
            <a:pPr eaLnBrk="1" hangingPunct="1">
              <a:spcBef>
                <a:spcPct val="50000"/>
              </a:spcBef>
              <a:buClrTx/>
              <a:buSzTx/>
              <a:buFontTx/>
              <a:buAutoNum type="arabicPeriod"/>
            </a:pPr>
            <a:r>
              <a:rPr lang="fr-FR" dirty="0" smtClean="0">
                <a:latin typeface="Verdana" charset="0"/>
                <a:ea typeface="Times New Roman" charset="0"/>
                <a:cs typeface="Times New Roman" charset="0"/>
              </a:rPr>
              <a:t>Après la sortie de prison</a:t>
            </a:r>
          </a:p>
          <a:p>
            <a:pPr eaLnBrk="1" hangingPunct="1">
              <a:spcBef>
                <a:spcPct val="50000"/>
              </a:spcBef>
              <a:buClrTx/>
              <a:buSzTx/>
              <a:buFontTx/>
              <a:buAutoNum type="arabicPeriod"/>
            </a:pPr>
            <a:r>
              <a:rPr lang="fr-FR" dirty="0" smtClean="0">
                <a:latin typeface="Verdana" charset="0"/>
                <a:ea typeface="Times New Roman" charset="0"/>
                <a:cs typeface="Times New Roman" charset="0"/>
              </a:rPr>
              <a:t>Un photographe concentré</a:t>
            </a:r>
          </a:p>
          <a:p>
            <a:pPr eaLnBrk="1" hangingPunct="1">
              <a:spcBef>
                <a:spcPct val="50000"/>
              </a:spcBef>
              <a:buClrTx/>
              <a:buSzTx/>
              <a:buFontTx/>
              <a:buAutoNum type="arabicPeriod"/>
            </a:pPr>
            <a:r>
              <a:rPr lang="fr-FR" dirty="0" smtClean="0">
                <a:latin typeface="Verdana" charset="0"/>
                <a:ea typeface="Times New Roman" charset="0"/>
                <a:cs typeface="Times New Roman" charset="0"/>
              </a:rPr>
              <a:t>Homme écoutant son opposant </a:t>
            </a:r>
            <a:br>
              <a:rPr lang="fr-FR" dirty="0" smtClean="0">
                <a:latin typeface="Verdana" charset="0"/>
                <a:ea typeface="Times New Roman" charset="0"/>
                <a:cs typeface="Times New Roman" charset="0"/>
              </a:rPr>
            </a:br>
            <a:r>
              <a:rPr lang="fr-FR" dirty="0" smtClean="0">
                <a:latin typeface="Verdana" charset="0"/>
                <a:ea typeface="Times New Roman" charset="0"/>
                <a:cs typeface="Times New Roman" charset="0"/>
              </a:rPr>
              <a:t>à un débat</a:t>
            </a:r>
            <a:endParaRPr lang="fr-FR" altLang="de-DE" dirty="0"/>
          </a:p>
        </p:txBody>
      </p:sp>
    </p:spTree>
    <p:extLst>
      <p:ext uri="{BB962C8B-B14F-4D97-AF65-F5344CB8AC3E}">
        <p14:creationId xmlns:p14="http://schemas.microsoft.com/office/powerpoint/2010/main" val="1698057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148402" y="1849438"/>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Concentration</a:t>
            </a:r>
            <a:r>
              <a:rPr lang="de-DE" altLang="de-DE" dirty="0" smtClean="0"/>
              <a:t> !</a:t>
            </a:r>
            <a:endParaRPr lang="en-GB" altLang="de-DE" dirty="0"/>
          </a:p>
        </p:txBody>
      </p:sp>
      <p:pic>
        <p:nvPicPr>
          <p:cNvPr id="21507" name="Picture 3" descr="Kopie von DSC013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21" y="2349500"/>
            <a:ext cx="4067175"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6"/>
          <p:cNvSpPr>
            <a:spLocks noChangeArrowheads="1"/>
          </p:cNvSpPr>
          <p:nvPr/>
        </p:nvSpPr>
        <p:spPr bwMode="auto">
          <a:xfrm>
            <a:off x="8534400" y="0"/>
            <a:ext cx="612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7.14</a:t>
            </a:r>
          </a:p>
        </p:txBody>
      </p:sp>
      <p:sp>
        <p:nvSpPr>
          <p:cNvPr id="21509" name="Text Box 7"/>
          <p:cNvSpPr txBox="1">
            <a:spLocks noChangeArrowheads="1"/>
          </p:cNvSpPr>
          <p:nvPr/>
        </p:nvSpPr>
        <p:spPr bwMode="auto">
          <a:xfrm>
            <a:off x="0" y="6643688"/>
            <a:ext cx="2081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(„ohne Titel“ </a:t>
            </a:r>
            <a:r>
              <a:rPr lang="de-DE" altLang="de-DE" sz="800" i="1" dirty="0" smtClean="0"/>
              <a:t>de </a:t>
            </a:r>
            <a:r>
              <a:rPr lang="de-DE" altLang="de-DE" sz="800" i="1" dirty="0"/>
              <a:t>Steffen Moritz)</a:t>
            </a:r>
          </a:p>
        </p:txBody>
      </p:sp>
      <p:sp>
        <p:nvSpPr>
          <p:cNvPr id="9" name="Text Box 3"/>
          <p:cNvSpPr txBox="1">
            <a:spLocks noChangeArrowheads="1"/>
          </p:cNvSpPr>
          <p:nvPr/>
        </p:nvSpPr>
        <p:spPr bwMode="auto">
          <a:xfrm>
            <a:off x="4535488" y="2349500"/>
            <a:ext cx="435768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AutoNum type="arabicPeriod"/>
            </a:pPr>
            <a:r>
              <a:rPr lang="fr-FR" altLang="de-DE" dirty="0" smtClean="0"/>
              <a:t>Lauréat d’un prix</a:t>
            </a:r>
          </a:p>
          <a:p>
            <a:pPr eaLnBrk="1" hangingPunct="1">
              <a:spcBef>
                <a:spcPct val="50000"/>
              </a:spcBef>
              <a:buClrTx/>
              <a:buSzTx/>
              <a:buFontTx/>
              <a:buAutoNum type="arabicPeriod"/>
            </a:pPr>
            <a:r>
              <a:rPr lang="fr-FR" dirty="0" smtClean="0">
                <a:latin typeface="Verdana" charset="0"/>
                <a:ea typeface="Times New Roman" charset="0"/>
                <a:cs typeface="Times New Roman" charset="0"/>
              </a:rPr>
              <a:t>Après la sortie de prison</a:t>
            </a:r>
          </a:p>
          <a:p>
            <a:pPr eaLnBrk="1" hangingPunct="1">
              <a:spcBef>
                <a:spcPct val="50000"/>
              </a:spcBef>
              <a:buClrTx/>
              <a:buSzTx/>
              <a:buFontTx/>
              <a:buAutoNum type="arabicPeriod"/>
            </a:pPr>
            <a:r>
              <a:rPr lang="fr-FR" b="1" dirty="0" smtClean="0">
                <a:latin typeface="Verdana" charset="0"/>
                <a:ea typeface="Times New Roman" charset="0"/>
                <a:cs typeface="Times New Roman" charset="0"/>
              </a:rPr>
              <a:t>Un photographe concentré</a:t>
            </a:r>
          </a:p>
          <a:p>
            <a:pPr eaLnBrk="1" hangingPunct="1">
              <a:spcBef>
                <a:spcPct val="50000"/>
              </a:spcBef>
              <a:buClrTx/>
              <a:buSzTx/>
              <a:buFontTx/>
              <a:buAutoNum type="arabicPeriod"/>
            </a:pPr>
            <a:r>
              <a:rPr lang="fr-FR" dirty="0" smtClean="0">
                <a:latin typeface="Verdana" charset="0"/>
                <a:ea typeface="Times New Roman" charset="0"/>
                <a:cs typeface="Times New Roman" charset="0"/>
              </a:rPr>
              <a:t>Homme écoutant son opposant </a:t>
            </a:r>
            <a:br>
              <a:rPr lang="fr-FR" dirty="0" smtClean="0">
                <a:latin typeface="Verdana" charset="0"/>
                <a:ea typeface="Times New Roman" charset="0"/>
                <a:cs typeface="Times New Roman" charset="0"/>
              </a:rPr>
            </a:br>
            <a:r>
              <a:rPr lang="fr-FR" dirty="0" smtClean="0">
                <a:latin typeface="Verdana" charset="0"/>
                <a:ea typeface="Times New Roman" charset="0"/>
                <a:cs typeface="Times New Roman" charset="0"/>
              </a:rPr>
              <a:t>à un débat</a:t>
            </a:r>
            <a:endParaRPr lang="fr-FR" altLang="de-DE" dirty="0"/>
          </a:p>
        </p:txBody>
      </p:sp>
      <p:sp>
        <p:nvSpPr>
          <p:cNvPr id="1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1900" b="1" dirty="0">
                <a:solidFill>
                  <a:schemeClr val="accent1"/>
                </a:solidFill>
                <a:ea typeface="ＭＳ Ｐゴシック" pitchFamily="-106" charset="-128"/>
                <a:cs typeface="ＭＳ Ｐゴシック" pitchFamily="-106" charset="-128"/>
              </a:rPr>
              <a:t>La première impression peut nous tromper…</a:t>
            </a:r>
          </a:p>
          <a:p>
            <a:pPr marL="0" indent="0" algn="ctr" eaLnBrk="1" hangingPunct="1">
              <a:lnSpc>
                <a:spcPct val="90000"/>
              </a:lnSpc>
            </a:pPr>
            <a:r>
              <a:rPr lang="fr-FR" sz="1500" dirty="0">
                <a:solidFill>
                  <a:schemeClr val="accent1"/>
                </a:solidFill>
                <a:ea typeface="ＭＳ Ｐゴシック" pitchFamily="-106" charset="-128"/>
                <a:cs typeface="ＭＳ Ｐゴシック" pitchFamily="-106" charset="-128"/>
              </a:rPr>
              <a:t>Souvent on comprend ce qui se passe pour d’autres </a:t>
            </a:r>
            <a:endParaRPr lang="fr-FR" sz="1500" dirty="0" smtClean="0">
              <a:solidFill>
                <a:schemeClr val="accent1"/>
              </a:solidFill>
              <a:ea typeface="ＭＳ Ｐゴシック" pitchFamily="-106" charset="-128"/>
              <a:cs typeface="ＭＳ Ｐゴシック" pitchFamily="-106" charset="-128"/>
            </a:endParaRPr>
          </a:p>
          <a:p>
            <a:pPr marL="0" indent="0" algn="ctr" eaLnBrk="1" hangingPunct="1">
              <a:lnSpc>
                <a:spcPct val="90000"/>
              </a:lnSpc>
            </a:pPr>
            <a:r>
              <a:rPr lang="fr-FR" sz="1500" dirty="0" smtClean="0">
                <a:solidFill>
                  <a:schemeClr val="accent1"/>
                </a:solidFill>
                <a:ea typeface="ＭＳ Ｐゴシック" pitchFamily="-106" charset="-128"/>
                <a:cs typeface="ＭＳ Ｐゴシック" pitchFamily="-106" charset="-128"/>
              </a:rPr>
              <a:t>seulement </a:t>
            </a:r>
            <a:r>
              <a:rPr lang="fr-FR" sz="1500" dirty="0">
                <a:solidFill>
                  <a:schemeClr val="accent1"/>
                </a:solidFill>
                <a:ea typeface="ＭＳ Ｐゴシック" pitchFamily="-106" charset="-128"/>
                <a:cs typeface="ＭＳ Ｐゴシック" pitchFamily="-106" charset="-128"/>
              </a:rPr>
              <a:t>après que l’on ait pris en compte des informations complémentaires.</a:t>
            </a:r>
          </a:p>
        </p:txBody>
      </p:sp>
      <p:sp>
        <p:nvSpPr>
          <p:cNvPr id="12"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3" name="Textfeld 12"/>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7.15</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Qu’est-ce qui est montré sur cette photo </a:t>
            </a:r>
            <a:r>
              <a:rPr lang="fr-FR" sz="2000" dirty="0" smtClean="0">
                <a:solidFill>
                  <a:schemeClr val="accent1"/>
                </a:solidFill>
                <a:ea typeface="ＭＳ Ｐゴシック" pitchFamily="-106" charset="-128"/>
                <a:cs typeface="ＭＳ Ｐゴシック" pitchFamily="-106" charset="-128"/>
              </a:rPr>
              <a:t>?</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A </a:t>
            </a:r>
            <a:r>
              <a:rPr lang="fr-FR" sz="2000" dirty="0">
                <a:solidFill>
                  <a:schemeClr val="accent1"/>
                </a:solidFill>
                <a:ea typeface="ＭＳ Ｐゴシック" pitchFamily="-106" charset="-128"/>
                <a:cs typeface="ＭＳ Ｐゴシック" pitchFamily="-106" charset="-128"/>
              </a:rPr>
              <a:t>quel point êtes-vous sûr de votre réponse ?</a:t>
            </a:r>
          </a:p>
        </p:txBody>
      </p:sp>
      <p:sp>
        <p:nvSpPr>
          <p:cNvPr id="11"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7.16</a:t>
            </a:r>
            <a:endParaRPr lang="de-DE" sz="1200" b="1" dirty="0">
              <a:solidFill>
                <a:schemeClr val="tx2"/>
              </a:solidFill>
              <a:latin typeface="+mn-lt"/>
            </a:endParaRPr>
          </a:p>
        </p:txBody>
      </p:sp>
      <p:sp>
        <p:nvSpPr>
          <p:cNvPr id="18" name="Text Box 3"/>
          <p:cNvSpPr txBox="1">
            <a:spLocks noChangeArrowheads="1"/>
          </p:cNvSpPr>
          <p:nvPr/>
        </p:nvSpPr>
        <p:spPr bwMode="auto">
          <a:xfrm>
            <a:off x="4535488" y="2349500"/>
            <a:ext cx="435768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AutoNum type="arabicPeriod"/>
            </a:pPr>
            <a:r>
              <a:rPr lang="fr-FR" altLang="de-DE" dirty="0"/>
              <a:t>Après un verdict</a:t>
            </a:r>
          </a:p>
          <a:p>
            <a:pPr eaLnBrk="1" hangingPunct="1">
              <a:spcBef>
                <a:spcPct val="50000"/>
              </a:spcBef>
              <a:buClrTx/>
              <a:buSzTx/>
              <a:buFontTx/>
              <a:buAutoNum type="arabicPeriod"/>
            </a:pPr>
            <a:r>
              <a:rPr lang="fr-FR" altLang="de-DE" dirty="0"/>
              <a:t>Un cuisinier goûte un plat</a:t>
            </a:r>
          </a:p>
          <a:p>
            <a:pPr eaLnBrk="1" hangingPunct="1">
              <a:spcBef>
                <a:spcPct val="50000"/>
              </a:spcBef>
              <a:buClrTx/>
              <a:buSzTx/>
              <a:buFontTx/>
              <a:buAutoNum type="arabicPeriod"/>
            </a:pPr>
            <a:r>
              <a:rPr lang="fr-FR" altLang="de-DE" dirty="0"/>
              <a:t>Un garçon qui se fait taquiner</a:t>
            </a:r>
          </a:p>
          <a:p>
            <a:pPr eaLnBrk="1" hangingPunct="1">
              <a:spcBef>
                <a:spcPct val="50000"/>
              </a:spcBef>
              <a:buClrTx/>
              <a:buSzTx/>
              <a:buFontTx/>
              <a:buAutoNum type="arabicPeriod"/>
            </a:pPr>
            <a:r>
              <a:rPr lang="fr-FR" altLang="de-DE" dirty="0"/>
              <a:t>Un homme d’affaire à une conférence</a:t>
            </a:r>
          </a:p>
        </p:txBody>
      </p:sp>
      <p:pic>
        <p:nvPicPr>
          <p:cNvPr id="19" name="Picture 4" descr="Vladimir Rolov fotocmuuniity in einer Koch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596" y="2343150"/>
            <a:ext cx="2232025"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
          <p:cNvSpPr txBox="1">
            <a:spLocks noChangeArrowheads="1"/>
          </p:cNvSpPr>
          <p:nvPr/>
        </p:nvSpPr>
        <p:spPr bwMode="auto">
          <a:xfrm>
            <a:off x="1427008" y="18446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i="1" dirty="0" err="1" smtClean="0"/>
              <a:t>Extrait</a:t>
            </a:r>
            <a:r>
              <a:rPr lang="de-DE" altLang="de-DE" i="1" dirty="0" smtClean="0"/>
              <a:t> !</a:t>
            </a:r>
            <a:endParaRPr lang="en-GB" altLang="de-DE"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Vladimir Rolov fotocmuuniity in einer Kochsch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9" y="2349501"/>
            <a:ext cx="4319997" cy="296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9"/>
          <p:cNvSpPr>
            <a:spLocks noChangeArrowheads="1"/>
          </p:cNvSpPr>
          <p:nvPr/>
        </p:nvSpPr>
        <p:spPr bwMode="auto">
          <a:xfrm>
            <a:off x="8229600" y="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7.16</a:t>
            </a:r>
          </a:p>
        </p:txBody>
      </p:sp>
      <p:sp>
        <p:nvSpPr>
          <p:cNvPr id="23558" name="Text Box 7"/>
          <p:cNvSpPr txBox="1">
            <a:spLocks noChangeArrowheads="1"/>
          </p:cNvSpPr>
          <p:nvPr/>
        </p:nvSpPr>
        <p:spPr bwMode="auto">
          <a:xfrm>
            <a:off x="0" y="6643687"/>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(„In einer Kochschule“ </a:t>
            </a:r>
            <a:r>
              <a:rPr lang="de-DE" altLang="de-DE" sz="800" i="1" dirty="0" smtClean="0"/>
              <a:t>de </a:t>
            </a:r>
            <a:r>
              <a:rPr lang="de-DE" altLang="de-DE" sz="800" i="1" dirty="0"/>
              <a:t>Vladimir </a:t>
            </a:r>
            <a:r>
              <a:rPr lang="de-DE" altLang="de-DE" sz="800" i="1" dirty="0" err="1"/>
              <a:t>Rolov</a:t>
            </a:r>
            <a:r>
              <a:rPr lang="de-DE" altLang="de-DE" sz="800" i="1" dirty="0"/>
              <a:t>)</a:t>
            </a:r>
          </a:p>
        </p:txBody>
      </p:sp>
      <p:sp>
        <p:nvSpPr>
          <p:cNvPr id="1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1900" b="1" dirty="0">
                <a:solidFill>
                  <a:schemeClr val="accent1"/>
                </a:solidFill>
                <a:ea typeface="ＭＳ Ｐゴシック" pitchFamily="-106" charset="-128"/>
                <a:cs typeface="ＭＳ Ｐゴシック" pitchFamily="-106" charset="-128"/>
              </a:rPr>
              <a:t>La première impression peut nous tromper…</a:t>
            </a:r>
          </a:p>
          <a:p>
            <a:pPr marL="0" indent="0" algn="ctr" eaLnBrk="1" hangingPunct="1">
              <a:lnSpc>
                <a:spcPct val="90000"/>
              </a:lnSpc>
            </a:pPr>
            <a:r>
              <a:rPr lang="fr-FR" sz="1500" dirty="0">
                <a:solidFill>
                  <a:schemeClr val="accent1"/>
                </a:solidFill>
                <a:ea typeface="ＭＳ Ｐゴシック" pitchFamily="-106" charset="-128"/>
                <a:cs typeface="ＭＳ Ｐゴシック" pitchFamily="-106" charset="-128"/>
              </a:rPr>
              <a:t>Souvent on comprend ce qui se passe pour </a:t>
            </a:r>
            <a:r>
              <a:rPr lang="fr-FR" sz="1500" dirty="0" smtClean="0">
                <a:solidFill>
                  <a:schemeClr val="accent1"/>
                </a:solidFill>
                <a:ea typeface="ＭＳ Ｐゴシック" pitchFamily="-106" charset="-128"/>
                <a:cs typeface="ＭＳ Ｐゴシック" pitchFamily="-106" charset="-128"/>
              </a:rPr>
              <a:t>d’autres</a:t>
            </a:r>
          </a:p>
          <a:p>
            <a:pPr marL="0" indent="0" algn="ctr" eaLnBrk="1" hangingPunct="1">
              <a:lnSpc>
                <a:spcPct val="90000"/>
              </a:lnSpc>
            </a:pPr>
            <a:r>
              <a:rPr lang="fr-FR" sz="1500" dirty="0" smtClean="0">
                <a:solidFill>
                  <a:schemeClr val="accent1"/>
                </a:solidFill>
                <a:ea typeface="ＭＳ Ｐゴシック" pitchFamily="-106" charset="-128"/>
                <a:cs typeface="ＭＳ Ｐゴシック" pitchFamily="-106" charset="-128"/>
              </a:rPr>
              <a:t>seulement </a:t>
            </a:r>
            <a:r>
              <a:rPr lang="fr-FR" sz="1500" dirty="0">
                <a:solidFill>
                  <a:schemeClr val="accent1"/>
                </a:solidFill>
                <a:ea typeface="ＭＳ Ｐゴシック" pitchFamily="-106" charset="-128"/>
                <a:cs typeface="ＭＳ Ｐゴシック" pitchFamily="-106" charset="-128"/>
              </a:rPr>
              <a:t>après que l’on ait pris en compte des informations complémentaires.</a:t>
            </a:r>
          </a:p>
        </p:txBody>
      </p:sp>
      <p:sp>
        <p:nvSpPr>
          <p:cNvPr id="14"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5" name="Textfeld 14"/>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7.17</a:t>
            </a:r>
            <a:endParaRPr lang="de-DE" sz="1200" b="1" dirty="0">
              <a:solidFill>
                <a:schemeClr val="tx2"/>
              </a:solidFill>
              <a:latin typeface="+mn-lt"/>
            </a:endParaRPr>
          </a:p>
        </p:txBody>
      </p:sp>
      <p:sp>
        <p:nvSpPr>
          <p:cNvPr id="17" name="Text Box 2"/>
          <p:cNvSpPr txBox="1">
            <a:spLocks noChangeArrowheads="1"/>
          </p:cNvSpPr>
          <p:nvPr/>
        </p:nvSpPr>
        <p:spPr bwMode="auto">
          <a:xfrm>
            <a:off x="1148402" y="1849438"/>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Concentration</a:t>
            </a:r>
            <a:r>
              <a:rPr lang="de-DE" altLang="de-DE" dirty="0" smtClean="0"/>
              <a:t> !</a:t>
            </a:r>
            <a:endParaRPr lang="en-GB" altLang="de-DE" dirty="0"/>
          </a:p>
        </p:txBody>
      </p:sp>
      <p:sp>
        <p:nvSpPr>
          <p:cNvPr id="19" name="Text Box 3"/>
          <p:cNvSpPr txBox="1">
            <a:spLocks noChangeArrowheads="1"/>
          </p:cNvSpPr>
          <p:nvPr/>
        </p:nvSpPr>
        <p:spPr bwMode="auto">
          <a:xfrm>
            <a:off x="4535488" y="2349500"/>
            <a:ext cx="435768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AutoNum type="arabicPeriod"/>
            </a:pPr>
            <a:r>
              <a:rPr lang="fr-FR" altLang="de-DE" dirty="0"/>
              <a:t>Après un verdict</a:t>
            </a:r>
          </a:p>
          <a:p>
            <a:pPr eaLnBrk="1" hangingPunct="1">
              <a:spcBef>
                <a:spcPct val="50000"/>
              </a:spcBef>
              <a:buClrTx/>
              <a:buSzTx/>
              <a:buFontTx/>
              <a:buAutoNum type="arabicPeriod"/>
            </a:pPr>
            <a:r>
              <a:rPr lang="fr-FR" altLang="de-DE" b="1" dirty="0"/>
              <a:t>Un cuisinier goûte un plat</a:t>
            </a:r>
          </a:p>
          <a:p>
            <a:pPr eaLnBrk="1" hangingPunct="1">
              <a:spcBef>
                <a:spcPct val="50000"/>
              </a:spcBef>
              <a:buClrTx/>
              <a:buSzTx/>
              <a:buFontTx/>
              <a:buAutoNum type="arabicPeriod"/>
            </a:pPr>
            <a:r>
              <a:rPr lang="fr-FR" altLang="de-DE" dirty="0"/>
              <a:t>Un garçon qui se fait taquiner</a:t>
            </a:r>
          </a:p>
          <a:p>
            <a:pPr eaLnBrk="1" hangingPunct="1">
              <a:spcBef>
                <a:spcPct val="50000"/>
              </a:spcBef>
              <a:buClrTx/>
              <a:buSzTx/>
              <a:buFontTx/>
              <a:buAutoNum type="arabicPeriod"/>
            </a:pPr>
            <a:r>
              <a:rPr lang="fr-FR" altLang="de-DE" dirty="0"/>
              <a:t>Un homme d’affaire à une conférence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252000" y="5157788"/>
            <a:ext cx="8640000" cy="1143000"/>
          </a:xfrm>
        </p:spPr>
        <p:txBody>
          <a:bodyPr anchor="ctr"/>
          <a:lstStyle/>
          <a:p>
            <a:pPr eaLnBrk="1" hangingPunct="1"/>
            <a:r>
              <a:rPr lang="fr-FR" sz="1800" dirty="0" smtClean="0">
                <a:solidFill>
                  <a:schemeClr val="tx1"/>
                </a:solidFill>
                <a:ea typeface="ＭＳ Ｐゴシック" pitchFamily="-106" charset="-128"/>
                <a:cs typeface="ＭＳ Ｐゴシック" pitchFamily="-106" charset="-128"/>
              </a:rPr>
              <a:t>Que ressentez-vous quand vous regardez cet homme sur la photo ?</a:t>
            </a:r>
            <a:br>
              <a:rPr lang="fr-FR" sz="1800" dirty="0" smtClean="0">
                <a:solidFill>
                  <a:schemeClr val="tx1"/>
                </a:solidFill>
                <a:ea typeface="ＭＳ Ｐゴシック" pitchFamily="-106" charset="-128"/>
                <a:cs typeface="ＭＳ Ｐゴシック" pitchFamily="-106" charset="-128"/>
              </a:rPr>
            </a:br>
            <a:r>
              <a:rPr lang="fr-FR" sz="1800" dirty="0" smtClean="0">
                <a:solidFill>
                  <a:schemeClr val="tx1"/>
                </a:solidFill>
                <a:ea typeface="ＭＳ Ｐゴシック" pitchFamily="-106" charset="-128"/>
                <a:cs typeface="ＭＳ Ｐゴシック" pitchFamily="-106" charset="-128"/>
              </a:rPr>
              <a:t>Ressentiriez-vous la même chose si vous étiez de bonne humeur, triste ou méfiant ?</a:t>
            </a:r>
            <a:endParaRPr lang="de-DE" altLang="de-DE" sz="1800" dirty="0" smtClean="0">
              <a:solidFill>
                <a:schemeClr val="tx1"/>
              </a:solidFill>
            </a:endParaRPr>
          </a:p>
        </p:txBody>
      </p:sp>
      <p:sp>
        <p:nvSpPr>
          <p:cNvPr id="24581" name="Text Box 57"/>
          <p:cNvSpPr txBox="1">
            <a:spLocks noChangeArrowheads="1"/>
          </p:cNvSpPr>
          <p:nvPr/>
        </p:nvSpPr>
        <p:spPr bwMode="auto">
          <a:xfrm>
            <a:off x="0" y="6643688"/>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a:t>
            </a:r>
            <a:r>
              <a:rPr lang="de-DE" altLang="de-DE" sz="800" i="1" dirty="0" smtClean="0"/>
              <a:t>„</a:t>
            </a:r>
            <a:r>
              <a:rPr lang="de-DE" altLang="de-DE" sz="800" i="1" dirty="0" err="1" smtClean="0"/>
              <a:t>Men</a:t>
            </a:r>
            <a:r>
              <a:rPr lang="de-DE" altLang="de-DE" sz="800" i="1" dirty="0" smtClean="0"/>
              <a:t> </a:t>
            </a:r>
            <a:r>
              <a:rPr lang="de-DE" altLang="de-DE" sz="800" i="1" dirty="0"/>
              <a:t>at </a:t>
            </a:r>
            <a:r>
              <a:rPr lang="de-DE" altLang="de-DE" sz="800" i="1" dirty="0" err="1" smtClean="0"/>
              <a:t>work</a:t>
            </a:r>
            <a:r>
              <a:rPr lang="de-DE" altLang="de-DE" sz="800" i="1" dirty="0" smtClean="0"/>
              <a:t>“ de </a:t>
            </a:r>
            <a:r>
              <a:rPr lang="de-DE" altLang="de-DE" sz="800" i="1" dirty="0" err="1"/>
              <a:t>reynermedia</a:t>
            </a:r>
            <a:r>
              <a:rPr lang="de-DE" altLang="de-DE" sz="800" i="1" dirty="0"/>
              <a:t>)</a:t>
            </a:r>
          </a:p>
        </p:txBody>
      </p:sp>
      <p:pic>
        <p:nvPicPr>
          <p:cNvPr id="24582"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794" y="1207626"/>
            <a:ext cx="482441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7.18</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méfiante</a:t>
            </a:r>
            <a:endParaRPr lang="de-DE" altLang="de-DE" dirty="0"/>
          </a:p>
        </p:txBody>
      </p:sp>
      <p:sp>
        <p:nvSpPr>
          <p:cNvPr id="25604"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triste</a:t>
            </a:r>
            <a:endParaRPr lang="de-DE" altLang="de-DE" dirty="0"/>
          </a:p>
        </p:txBody>
      </p:sp>
      <p:sp>
        <p:nvSpPr>
          <p:cNvPr id="25605"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joyeuse</a:t>
            </a:r>
            <a:endParaRPr lang="de-DE" altLang="de-DE" dirty="0"/>
          </a:p>
        </p:txBody>
      </p:sp>
      <p:sp>
        <p:nvSpPr>
          <p:cNvPr id="25606" name="Text Box 11"/>
          <p:cNvSpPr txBox="1">
            <a:spLocks noChangeArrowheads="1"/>
          </p:cNvSpPr>
          <p:nvPr/>
        </p:nvSpPr>
        <p:spPr bwMode="auto">
          <a:xfrm>
            <a:off x="585788" y="4032250"/>
            <a:ext cx="3790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b="1" u="sng" dirty="0" err="1" smtClean="0"/>
              <a:t>Votre</a:t>
            </a:r>
            <a:r>
              <a:rPr lang="de-DE" altLang="de-DE" b="1" u="sng" dirty="0" smtClean="0"/>
              <a:t> </a:t>
            </a:r>
            <a:r>
              <a:rPr lang="de-DE" altLang="de-DE" b="1" u="sng" dirty="0" err="1" smtClean="0"/>
              <a:t>humeur</a:t>
            </a:r>
            <a:r>
              <a:rPr lang="de-DE" altLang="de-DE" b="1" u="sng" dirty="0" smtClean="0"/>
              <a:t> </a:t>
            </a:r>
            <a:r>
              <a:rPr lang="de-DE" altLang="de-DE" b="1" u="sng" dirty="0" err="1" smtClean="0"/>
              <a:t>est</a:t>
            </a:r>
            <a:r>
              <a:rPr lang="de-DE" altLang="de-DE" b="1" u="sng" dirty="0" smtClean="0"/>
              <a:t> :</a:t>
            </a:r>
            <a:endParaRPr lang="de-DE" altLang="de-DE" b="1" u="sng" dirty="0"/>
          </a:p>
        </p:txBody>
      </p:sp>
      <p:sp>
        <p:nvSpPr>
          <p:cNvPr id="25607" name="Text Box 13"/>
          <p:cNvSpPr txBox="1">
            <a:spLocks noChangeArrowheads="1"/>
          </p:cNvSpPr>
          <p:nvPr/>
        </p:nvSpPr>
        <p:spPr bwMode="auto">
          <a:xfrm>
            <a:off x="4887912" y="4649788"/>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t>???</a:t>
            </a:r>
          </a:p>
        </p:txBody>
      </p:sp>
      <p:sp>
        <p:nvSpPr>
          <p:cNvPr id="25608" name="Text Box 14"/>
          <p:cNvSpPr txBox="1">
            <a:spLocks noChangeArrowheads="1"/>
          </p:cNvSpPr>
          <p:nvPr/>
        </p:nvSpPr>
        <p:spPr bwMode="auto">
          <a:xfrm>
            <a:off x="4887912" y="5356225"/>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a:t>???</a:t>
            </a:r>
          </a:p>
        </p:txBody>
      </p:sp>
      <p:sp>
        <p:nvSpPr>
          <p:cNvPr id="25609" name="Text Box 15"/>
          <p:cNvSpPr txBox="1">
            <a:spLocks noChangeArrowheads="1"/>
          </p:cNvSpPr>
          <p:nvPr/>
        </p:nvSpPr>
        <p:spPr bwMode="auto">
          <a:xfrm>
            <a:off x="4887912" y="4032250"/>
            <a:ext cx="360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b="1" u="sng" dirty="0" err="1" smtClean="0"/>
              <a:t>Jugement</a:t>
            </a:r>
            <a:r>
              <a:rPr lang="de-DE" altLang="de-DE" b="1" u="sng" dirty="0" smtClean="0"/>
              <a:t> </a:t>
            </a:r>
            <a:r>
              <a:rPr lang="de-DE" altLang="de-DE" b="1" u="sng" dirty="0" err="1" smtClean="0"/>
              <a:t>possible</a:t>
            </a:r>
            <a:r>
              <a:rPr lang="de-DE" altLang="de-DE" b="1" u="sng" dirty="0" smtClean="0"/>
              <a:t> :</a:t>
            </a:r>
            <a:endParaRPr lang="de-DE" altLang="de-DE" b="1" u="sng" dirty="0"/>
          </a:p>
        </p:txBody>
      </p:sp>
      <p:sp>
        <p:nvSpPr>
          <p:cNvPr id="25610" name="Text Box 16"/>
          <p:cNvSpPr txBox="1">
            <a:spLocks noChangeArrowheads="1"/>
          </p:cNvSpPr>
          <p:nvPr/>
        </p:nvSpPr>
        <p:spPr bwMode="auto">
          <a:xfrm>
            <a:off x="4887912" y="6081713"/>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a:t>???</a:t>
            </a:r>
          </a:p>
        </p:txBody>
      </p:sp>
      <p:grpSp>
        <p:nvGrpSpPr>
          <p:cNvPr id="25613" name="Group 39"/>
          <p:cNvGrpSpPr>
            <a:grpSpLocks/>
          </p:cNvGrpSpPr>
          <p:nvPr/>
        </p:nvGrpSpPr>
        <p:grpSpPr bwMode="auto">
          <a:xfrm>
            <a:off x="1090613"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33"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4"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5"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4" name="Group 17"/>
          <p:cNvGrpSpPr>
            <a:grpSpLocks/>
          </p:cNvGrpSpPr>
          <p:nvPr/>
        </p:nvGrpSpPr>
        <p:grpSpPr bwMode="auto">
          <a:xfrm>
            <a:off x="1090613" y="52879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2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5" name="Group 55"/>
          <p:cNvGrpSpPr>
            <a:grpSpLocks/>
          </p:cNvGrpSpPr>
          <p:nvPr/>
        </p:nvGrpSpPr>
        <p:grpSpPr bwMode="auto">
          <a:xfrm>
            <a:off x="1090613" y="6018213"/>
            <a:ext cx="503237" cy="493712"/>
            <a:chOff x="735" y="3815"/>
            <a:chExt cx="317" cy="311"/>
          </a:xfrm>
        </p:grpSpPr>
        <p:sp>
          <p:nvSpPr>
            <p:cNvPr id="25620"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1"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2"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3"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4"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5"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6"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27"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25616" name="Text Box 57"/>
          <p:cNvSpPr txBox="1">
            <a:spLocks noChangeArrowheads="1"/>
          </p:cNvSpPr>
          <p:nvPr/>
        </p:nvSpPr>
        <p:spPr bwMode="auto">
          <a:xfrm>
            <a:off x="0" y="6643688"/>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a:t>
            </a:r>
            <a:r>
              <a:rPr lang="de-DE" altLang="de-DE" sz="800" i="1" dirty="0" err="1"/>
              <a:t>Men</a:t>
            </a:r>
            <a:r>
              <a:rPr lang="de-DE" altLang="de-DE" sz="800" i="1" dirty="0"/>
              <a:t> at </a:t>
            </a:r>
            <a:r>
              <a:rPr lang="de-DE" altLang="de-DE" sz="800" i="1" dirty="0" err="1"/>
              <a:t>work</a:t>
            </a:r>
            <a:r>
              <a:rPr lang="de-DE" altLang="de-DE" sz="800" i="1" dirty="0"/>
              <a:t>“ </a:t>
            </a:r>
            <a:r>
              <a:rPr lang="de-DE" altLang="de-DE" sz="800" i="1" dirty="0" smtClean="0"/>
              <a:t>de </a:t>
            </a:r>
            <a:r>
              <a:rPr lang="de-DE" altLang="de-DE" sz="800" i="1" dirty="0" err="1"/>
              <a:t>reynermedia</a:t>
            </a:r>
            <a:r>
              <a:rPr lang="de-DE" altLang="de-DE" sz="800" i="1" dirty="0"/>
              <a:t>; "Smileys" </a:t>
            </a:r>
            <a:r>
              <a:rPr lang="de-DE" altLang="de-DE" sz="800" i="1" dirty="0" smtClean="0"/>
              <a:t>de </a:t>
            </a:r>
            <a:r>
              <a:rPr lang="de-DE" altLang="de-DE" sz="800" i="1" dirty="0"/>
              <a:t>Ruth </a:t>
            </a:r>
            <a:r>
              <a:rPr lang="de-DE" altLang="de-DE" sz="800" i="1" dirty="0" err="1"/>
              <a:t>Veckenstedt</a:t>
            </a:r>
            <a:r>
              <a:rPr lang="de-DE" altLang="de-DE" sz="800" i="1" dirty="0"/>
              <a:t>)</a:t>
            </a:r>
          </a:p>
        </p:txBody>
      </p:sp>
      <p:sp>
        <p:nvSpPr>
          <p:cNvPr id="2561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pPr>
            <a:r>
              <a:rPr lang="fr-FR" sz="2000" dirty="0" smtClean="0">
                <a:solidFill>
                  <a:srgbClr val="D16349"/>
                </a:solidFill>
              </a:rPr>
              <a:t>Notre humeur influence notre perception et notre jugement !</a:t>
            </a:r>
            <a:endParaRPr lang="de-DE" sz="2000" dirty="0" smtClean="0">
              <a:solidFill>
                <a:srgbClr val="D16349"/>
              </a:solidFill>
            </a:endParaRPr>
          </a:p>
        </p:txBody>
      </p:sp>
      <p:sp>
        <p:nvSpPr>
          <p:cNvPr id="25618" name="Text Box 14"/>
          <p:cNvSpPr txBox="1">
            <a:spLocks noChangeArrowheads="1"/>
          </p:cNvSpPr>
          <p:nvPr/>
        </p:nvSpPr>
        <p:spPr bwMode="auto">
          <a:xfrm>
            <a:off x="3779838" y="1200192"/>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b="1" u="sng" dirty="0" smtClean="0"/>
              <a:t>Situation :</a:t>
            </a:r>
            <a:endParaRPr lang="de-DE" altLang="de-DE" b="1" u="sng" dirty="0"/>
          </a:p>
        </p:txBody>
      </p:sp>
      <p:pic>
        <p:nvPicPr>
          <p:cNvPr id="2561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678225"/>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35" name="Textfeld 34"/>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7.19</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méfiante</a:t>
            </a:r>
            <a:endParaRPr lang="de-DE" altLang="de-DE" dirty="0"/>
          </a:p>
        </p:txBody>
      </p:sp>
      <p:sp>
        <p:nvSpPr>
          <p:cNvPr id="25604"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triste</a:t>
            </a:r>
            <a:endParaRPr lang="de-DE" altLang="de-DE" dirty="0"/>
          </a:p>
        </p:txBody>
      </p:sp>
      <p:sp>
        <p:nvSpPr>
          <p:cNvPr id="25605"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err="1" smtClean="0"/>
              <a:t>joyeuse</a:t>
            </a:r>
            <a:endParaRPr lang="de-DE" altLang="de-DE" dirty="0"/>
          </a:p>
        </p:txBody>
      </p:sp>
      <p:sp>
        <p:nvSpPr>
          <p:cNvPr id="25606" name="Text Box 11"/>
          <p:cNvSpPr txBox="1">
            <a:spLocks noChangeArrowheads="1"/>
          </p:cNvSpPr>
          <p:nvPr/>
        </p:nvSpPr>
        <p:spPr bwMode="auto">
          <a:xfrm>
            <a:off x="585788" y="4032250"/>
            <a:ext cx="3790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b="1" u="sng" dirty="0" err="1" smtClean="0"/>
              <a:t>Votre</a:t>
            </a:r>
            <a:r>
              <a:rPr lang="de-DE" altLang="de-DE" b="1" u="sng" dirty="0" smtClean="0"/>
              <a:t> </a:t>
            </a:r>
            <a:r>
              <a:rPr lang="de-DE" altLang="de-DE" b="1" u="sng" dirty="0" err="1" smtClean="0"/>
              <a:t>humeur</a:t>
            </a:r>
            <a:r>
              <a:rPr lang="de-DE" altLang="de-DE" b="1" u="sng" dirty="0" smtClean="0"/>
              <a:t> </a:t>
            </a:r>
            <a:r>
              <a:rPr lang="de-DE" altLang="de-DE" b="1" u="sng" dirty="0" err="1" smtClean="0"/>
              <a:t>est</a:t>
            </a:r>
            <a:r>
              <a:rPr lang="de-DE" altLang="de-DE" b="1" u="sng" dirty="0" smtClean="0"/>
              <a:t> :</a:t>
            </a:r>
            <a:endParaRPr lang="de-DE" altLang="de-DE" b="1" u="sng" dirty="0"/>
          </a:p>
        </p:txBody>
      </p:sp>
      <p:sp>
        <p:nvSpPr>
          <p:cNvPr id="25609" name="Text Box 15"/>
          <p:cNvSpPr txBox="1">
            <a:spLocks noChangeArrowheads="1"/>
          </p:cNvSpPr>
          <p:nvPr/>
        </p:nvSpPr>
        <p:spPr bwMode="auto">
          <a:xfrm>
            <a:off x="4887912" y="4032250"/>
            <a:ext cx="360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b="1" u="sng" dirty="0" err="1" smtClean="0"/>
              <a:t>Jugement</a:t>
            </a:r>
            <a:r>
              <a:rPr lang="de-DE" altLang="de-DE" b="1" u="sng" dirty="0" smtClean="0"/>
              <a:t> </a:t>
            </a:r>
            <a:r>
              <a:rPr lang="de-DE" altLang="de-DE" b="1" u="sng" dirty="0" err="1" smtClean="0"/>
              <a:t>possible</a:t>
            </a:r>
            <a:r>
              <a:rPr lang="de-DE" altLang="de-DE" b="1" u="sng" dirty="0" smtClean="0"/>
              <a:t> :</a:t>
            </a:r>
            <a:endParaRPr lang="de-DE" altLang="de-DE" b="1" u="sng" dirty="0"/>
          </a:p>
        </p:txBody>
      </p:sp>
      <p:grpSp>
        <p:nvGrpSpPr>
          <p:cNvPr id="2" name="Group 39"/>
          <p:cNvGrpSpPr>
            <a:grpSpLocks/>
          </p:cNvGrpSpPr>
          <p:nvPr/>
        </p:nvGrpSpPr>
        <p:grpSpPr bwMode="auto">
          <a:xfrm>
            <a:off x="1090613"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33"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4"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5"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3" name="Group 17"/>
          <p:cNvGrpSpPr>
            <a:grpSpLocks/>
          </p:cNvGrpSpPr>
          <p:nvPr/>
        </p:nvGrpSpPr>
        <p:grpSpPr bwMode="auto">
          <a:xfrm>
            <a:off x="1090613" y="52879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2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4" name="Group 55"/>
          <p:cNvGrpSpPr>
            <a:grpSpLocks/>
          </p:cNvGrpSpPr>
          <p:nvPr/>
        </p:nvGrpSpPr>
        <p:grpSpPr bwMode="auto">
          <a:xfrm>
            <a:off x="1090613" y="6018213"/>
            <a:ext cx="503237" cy="493712"/>
            <a:chOff x="735" y="3815"/>
            <a:chExt cx="317" cy="311"/>
          </a:xfrm>
        </p:grpSpPr>
        <p:sp>
          <p:nvSpPr>
            <p:cNvPr id="25620"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1"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2"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3"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4"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5"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6"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27"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34" name="Text Box 15"/>
          <p:cNvSpPr txBox="1">
            <a:spLocks noChangeArrowheads="1"/>
          </p:cNvSpPr>
          <p:nvPr/>
        </p:nvSpPr>
        <p:spPr bwMode="auto">
          <a:xfrm>
            <a:off x="4587875" y="4513263"/>
            <a:ext cx="4305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fr-FR" altLang="de-DE" i="1" dirty="0" smtClean="0"/>
              <a:t>… il a l’air sympa, je discuterais bien avec lui…</a:t>
            </a:r>
            <a:endParaRPr lang="fr-FR" altLang="de-DE" i="1" dirty="0"/>
          </a:p>
        </p:txBody>
      </p:sp>
      <p:sp>
        <p:nvSpPr>
          <p:cNvPr id="35" name="Text Box 16"/>
          <p:cNvSpPr txBox="1">
            <a:spLocks noChangeArrowheads="1"/>
          </p:cNvSpPr>
          <p:nvPr/>
        </p:nvSpPr>
        <p:spPr bwMode="auto">
          <a:xfrm>
            <a:off x="4573588" y="5259388"/>
            <a:ext cx="432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fr-FR" altLang="de-DE" i="1" dirty="0" smtClean="0"/>
              <a:t>… quelqu’un comme lui n’a sûrement aucun intérêt pour moi</a:t>
            </a:r>
            <a:endParaRPr lang="fr-FR" altLang="de-DE" i="1" dirty="0"/>
          </a:p>
        </p:txBody>
      </p:sp>
      <p:sp>
        <p:nvSpPr>
          <p:cNvPr id="37" name="Text Box 19"/>
          <p:cNvSpPr txBox="1">
            <a:spLocks noChangeArrowheads="1"/>
          </p:cNvSpPr>
          <p:nvPr/>
        </p:nvSpPr>
        <p:spPr bwMode="auto">
          <a:xfrm>
            <a:off x="4573175" y="6042025"/>
            <a:ext cx="432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i="1" dirty="0"/>
              <a:t>…</a:t>
            </a:r>
            <a:r>
              <a:rPr lang="de-DE" altLang="de-DE" i="1" dirty="0" smtClean="0"/>
              <a:t> il </a:t>
            </a:r>
            <a:r>
              <a:rPr lang="de-DE" altLang="de-DE" i="1" dirty="0" err="1" smtClean="0"/>
              <a:t>dit</a:t>
            </a:r>
            <a:r>
              <a:rPr lang="de-DE" altLang="de-DE" i="1" dirty="0" smtClean="0"/>
              <a:t> </a:t>
            </a:r>
            <a:r>
              <a:rPr lang="de-DE" altLang="de-DE" i="1" dirty="0" err="1" smtClean="0"/>
              <a:t>sûrement</a:t>
            </a:r>
            <a:r>
              <a:rPr lang="de-DE" altLang="de-DE" i="1" dirty="0" smtClean="0"/>
              <a:t> du mal de </a:t>
            </a:r>
            <a:r>
              <a:rPr lang="de-DE" altLang="de-DE" i="1" dirty="0" err="1" smtClean="0"/>
              <a:t>moi</a:t>
            </a:r>
            <a:r>
              <a:rPr lang="de-DE" altLang="de-DE" i="1" dirty="0" smtClean="0"/>
              <a:t>…</a:t>
            </a:r>
            <a:endParaRPr lang="de-DE" altLang="de-DE" i="1" dirty="0"/>
          </a:p>
        </p:txBody>
      </p:sp>
      <p:sp>
        <p:nvSpPr>
          <p:cNvPr id="39"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pPr>
            <a:r>
              <a:rPr lang="fr-FR" sz="2000" dirty="0" smtClean="0">
                <a:solidFill>
                  <a:srgbClr val="D16349"/>
                </a:solidFill>
              </a:rPr>
              <a:t>Notre humeur influence notre perception et notre jugement !</a:t>
            </a:r>
            <a:endParaRPr lang="de-DE" sz="2000" dirty="0" smtClean="0">
              <a:solidFill>
                <a:srgbClr val="D16349"/>
              </a:solidFill>
            </a:endParaRPr>
          </a:p>
        </p:txBody>
      </p:sp>
      <p:sp>
        <p:nvSpPr>
          <p:cNvPr id="40"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41" name="Textfeld 40"/>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7.20</a:t>
            </a:r>
            <a:endParaRPr lang="de-DE" sz="1200" b="1" dirty="0">
              <a:solidFill>
                <a:schemeClr val="tx2"/>
              </a:solidFill>
              <a:latin typeface="+mn-lt"/>
            </a:endParaRPr>
          </a:p>
        </p:txBody>
      </p:sp>
      <p:sp>
        <p:nvSpPr>
          <p:cNvPr id="44" name="Text Box 14"/>
          <p:cNvSpPr txBox="1">
            <a:spLocks noChangeArrowheads="1"/>
          </p:cNvSpPr>
          <p:nvPr/>
        </p:nvSpPr>
        <p:spPr bwMode="auto">
          <a:xfrm>
            <a:off x="3779838" y="1200192"/>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b="1" u="sng" dirty="0" smtClean="0"/>
              <a:t>Situation :</a:t>
            </a:r>
            <a:endParaRPr lang="de-DE" altLang="de-DE" b="1" u="sng" dirty="0"/>
          </a:p>
        </p:txBody>
      </p:sp>
      <p:pic>
        <p:nvPicPr>
          <p:cNvPr id="45"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678225"/>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57"/>
          <p:cNvSpPr txBox="1">
            <a:spLocks noChangeArrowheads="1"/>
          </p:cNvSpPr>
          <p:nvPr/>
        </p:nvSpPr>
        <p:spPr bwMode="auto">
          <a:xfrm>
            <a:off x="0" y="6643688"/>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a:t>
            </a:r>
            <a:r>
              <a:rPr lang="de-DE" altLang="de-DE" sz="800" i="1" dirty="0" err="1"/>
              <a:t>Men</a:t>
            </a:r>
            <a:r>
              <a:rPr lang="de-DE" altLang="de-DE" sz="800" i="1" dirty="0"/>
              <a:t> at </a:t>
            </a:r>
            <a:r>
              <a:rPr lang="de-DE" altLang="de-DE" sz="800" i="1" dirty="0" err="1"/>
              <a:t>work</a:t>
            </a:r>
            <a:r>
              <a:rPr lang="de-DE" altLang="de-DE" sz="800" i="1" dirty="0"/>
              <a:t>“ </a:t>
            </a:r>
            <a:r>
              <a:rPr lang="de-DE" altLang="de-DE" sz="800" i="1" dirty="0" smtClean="0"/>
              <a:t>de </a:t>
            </a:r>
            <a:r>
              <a:rPr lang="de-DE" altLang="de-DE" sz="800" i="1" dirty="0" err="1"/>
              <a:t>reynermedia</a:t>
            </a:r>
            <a:r>
              <a:rPr lang="de-DE" altLang="de-DE" sz="800" i="1" dirty="0"/>
              <a:t>; "Smileys" </a:t>
            </a:r>
            <a:r>
              <a:rPr lang="de-DE" altLang="de-DE" sz="800" i="1" dirty="0" smtClean="0"/>
              <a:t>de </a:t>
            </a:r>
            <a:r>
              <a:rPr lang="de-DE" altLang="de-DE" sz="800" i="1" dirty="0"/>
              <a:t>Ruth </a:t>
            </a:r>
            <a:r>
              <a:rPr lang="de-DE" altLang="de-DE" sz="800" i="1" dirty="0" err="1"/>
              <a:t>Veckenstedt</a:t>
            </a:r>
            <a:r>
              <a:rPr lang="de-DE" altLang="de-DE" sz="800" i="1" dirty="0"/>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1143000"/>
          </a:xfrm>
        </p:spPr>
        <p:txBody>
          <a:bodyPr/>
          <a:lstStyle/>
          <a:p>
            <a:pPr marL="838200" indent="-838200" algn="l" eaLnBrk="1" hangingPunct="1"/>
            <a:r>
              <a:rPr lang="de-DE" altLang="de-DE" sz="2400" smtClean="0"/>
              <a:t/>
            </a:r>
            <a:br>
              <a:rPr lang="de-DE" altLang="de-DE" sz="2400" smtClean="0"/>
            </a:br>
            <a:endParaRPr lang="de-DE" altLang="de-DE" smtClean="0"/>
          </a:p>
        </p:txBody>
      </p:sp>
      <p:sp>
        <p:nvSpPr>
          <p:cNvPr id="28675" name="Rectangle 3"/>
          <p:cNvSpPr>
            <a:spLocks noChangeArrowheads="1"/>
          </p:cNvSpPr>
          <p:nvPr/>
        </p:nvSpPr>
        <p:spPr bwMode="auto">
          <a:xfrm>
            <a:off x="252000" y="1198527"/>
            <a:ext cx="86400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341313" indent="-341313">
              <a:spcBef>
                <a:spcPct val="20000"/>
              </a:spcBef>
              <a:buClr>
                <a:srgbClr val="8CADAE"/>
              </a:buClr>
              <a:buSzPct val="85000"/>
              <a:buFont typeface="Courier New" pitchFamily="49" charset="0"/>
              <a:buChar char="o"/>
              <a:defRPr>
                <a:solidFill>
                  <a:schemeClr val="tx1"/>
                </a:solidFill>
                <a:latin typeface="Verdana" pitchFamily="34" charset="0"/>
              </a:defRPr>
            </a:lvl2pPr>
            <a:lvl3pPr marL="341313" indent="-341313">
              <a:spcBef>
                <a:spcPct val="20000"/>
              </a:spcBef>
              <a:buClr>
                <a:srgbClr val="8CADAE"/>
              </a:buClr>
              <a:buSzPct val="75000"/>
              <a:buFont typeface="Wingdings 2" pitchFamily="18" charset="2"/>
              <a:buChar char=""/>
              <a:defRPr>
                <a:solidFill>
                  <a:schemeClr val="tx1"/>
                </a:solidFill>
                <a:latin typeface="Verdana" pitchFamily="34" charset="0"/>
              </a:defRPr>
            </a:lvl3pPr>
            <a:lvl4pPr marL="809625" indent="-341313">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lvl="1" indent="-342000" eaLnBrk="1" hangingPunct="1">
              <a:spcBef>
                <a:spcPts val="480"/>
              </a:spcBef>
              <a:spcAft>
                <a:spcPts val="600"/>
              </a:spcAft>
              <a:buFontTx/>
              <a:buChar char="o"/>
              <a:tabLst>
                <a:tab pos="533400" algn="l"/>
              </a:tabLst>
            </a:pPr>
            <a:r>
              <a:rPr lang="fr-FR" altLang="de-DE" dirty="0" smtClean="0"/>
              <a:t>Nos impressions ou sentiments ne sont pas toujours exacts !</a:t>
            </a:r>
          </a:p>
          <a:p>
            <a:pPr marL="720725" lvl="1" indent="-360000" eaLnBrk="1" hangingPunct="1">
              <a:spcBef>
                <a:spcPts val="480"/>
              </a:spcBef>
              <a:spcAft>
                <a:spcPts val="600"/>
              </a:spcAft>
              <a:buFontTx/>
              <a:buChar char="o"/>
              <a:tabLst>
                <a:tab pos="533400" algn="l"/>
              </a:tabLst>
            </a:pPr>
            <a:r>
              <a:rPr lang="fr-FR" altLang="de-DE" dirty="0" smtClean="0"/>
              <a:t>Ce n’est pas parce que j’ai peur qu’il y a réellement un danger.</a:t>
            </a:r>
          </a:p>
          <a:p>
            <a:pPr marL="720725" lvl="1" indent="-360000" eaLnBrk="1" hangingPunct="1">
              <a:spcBef>
                <a:spcPts val="480"/>
              </a:spcBef>
              <a:spcAft>
                <a:spcPts val="600"/>
              </a:spcAft>
              <a:buFontTx/>
              <a:buChar char="o"/>
              <a:tabLst>
                <a:tab pos="533400" algn="l"/>
              </a:tabLst>
            </a:pPr>
            <a:r>
              <a:rPr lang="fr-FR" altLang="de-DE" dirty="0" smtClean="0"/>
              <a:t>Parfois les sentiments donnent de mauvais conseils !</a:t>
            </a:r>
          </a:p>
          <a:p>
            <a:pPr marL="342000" lvl="1" indent="-342000" eaLnBrk="1" hangingPunct="1">
              <a:spcBef>
                <a:spcPts val="480"/>
              </a:spcBef>
              <a:spcAft>
                <a:spcPts val="600"/>
              </a:spcAft>
              <a:buFontTx/>
              <a:buChar char="o"/>
              <a:tabLst>
                <a:tab pos="533400" algn="l"/>
              </a:tabLst>
            </a:pPr>
            <a:r>
              <a:rPr lang="fr-FR" altLang="de-DE" dirty="0" smtClean="0"/>
              <a:t>Souvent les personnes souffrant de troubles psychiques privilégient les « </a:t>
            </a:r>
            <a:r>
              <a:rPr lang="fr-FR" altLang="de-DE" dirty="0" smtClean="0">
                <a:solidFill>
                  <a:srgbClr val="006699"/>
                </a:solidFill>
              </a:rPr>
              <a:t>preuves émotionnelles</a:t>
            </a:r>
            <a:r>
              <a:rPr lang="fr-FR" altLang="de-DE" dirty="0" smtClean="0"/>
              <a:t> », c’est-à-dire qu’ils admettent que les sentiments négatifs expriment de façon exacte ce qui se passe en réalité (« Je me sens blessé – c’est donc que tu dois donc m’avoir blessé ! »).</a:t>
            </a:r>
            <a:endParaRPr lang="fr-FR" altLang="de-DE" dirty="0"/>
          </a:p>
        </p:txBody>
      </p:sp>
      <p:sp>
        <p:nvSpPr>
          <p:cNvPr id="6"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pPr>
            <a:r>
              <a:rPr lang="fr-FR" sz="2000" dirty="0" smtClean="0">
                <a:solidFill>
                  <a:srgbClr val="D16349"/>
                </a:solidFill>
              </a:rPr>
              <a:t>Notre humeur influence notre perception et notre jugement !</a:t>
            </a:r>
            <a:endParaRPr lang="de-DE" sz="2000" dirty="0" smtClean="0">
              <a:solidFill>
                <a:srgbClr val="D16349"/>
              </a:solidFill>
            </a:endParaRPr>
          </a:p>
        </p:txBody>
      </p:sp>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7.21</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
          <p:cNvSpPr txBox="1">
            <a:spLocks noChangeArrowheads="1"/>
          </p:cNvSpPr>
          <p:nvPr/>
        </p:nvSpPr>
        <p:spPr bwMode="auto">
          <a:xfrm>
            <a:off x="250825" y="1194772"/>
            <a:ext cx="8642350" cy="379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eaLnBrk="1" hangingPunct="1">
              <a:spcBef>
                <a:spcPts val="480"/>
              </a:spcBef>
              <a:spcAft>
                <a:spcPts val="1200"/>
              </a:spcAft>
              <a:buClrTx/>
              <a:buSzTx/>
            </a:pPr>
            <a:r>
              <a:rPr lang="fr-FR" dirty="0" smtClean="0"/>
              <a:t>Les facteurs suivants peuvent aisément conduire à des jugements erronés :</a:t>
            </a:r>
            <a:endParaRPr lang="fr-FR" altLang="de-DE" dirty="0" smtClean="0"/>
          </a:p>
          <a:p>
            <a:pPr marL="342000" indent="-342000" eaLnBrk="1" hangingPunct="1">
              <a:spcBef>
                <a:spcPts val="480"/>
              </a:spcBef>
              <a:spcAft>
                <a:spcPts val="1200"/>
              </a:spcAft>
              <a:buClrTx/>
              <a:buSzTx/>
              <a:buFontTx/>
              <a:buAutoNum type="arabicPeriod"/>
            </a:pPr>
            <a:r>
              <a:rPr lang="fr-FR" altLang="de-DE" dirty="0" smtClean="0"/>
              <a:t>Stress / sous pression : lorsque nous sommes stressés, </a:t>
            </a:r>
            <a:r>
              <a:rPr lang="fr-FR" dirty="0" smtClean="0"/>
              <a:t>le moindre petit problème nous paraît très dérangeant ou déplaisant </a:t>
            </a:r>
            <a:r>
              <a:rPr lang="fr-FR" altLang="de-DE" dirty="0" smtClean="0"/>
              <a:t>(par ex : une longue file d’attente à la caisse du supermarché)</a:t>
            </a:r>
          </a:p>
          <a:p>
            <a:pPr marL="342000" indent="-342000" eaLnBrk="1" hangingPunct="1">
              <a:spcBef>
                <a:spcPts val="480"/>
              </a:spcBef>
              <a:spcAft>
                <a:spcPts val="1200"/>
              </a:spcAft>
              <a:buClrTx/>
              <a:buSzTx/>
              <a:buFontTx/>
              <a:buAutoNum type="arabicPeriod"/>
            </a:pPr>
            <a:r>
              <a:rPr lang="fr-FR" altLang="de-DE" dirty="0" smtClean="0">
                <a:solidFill>
                  <a:srgbClr val="000000"/>
                </a:solidFill>
              </a:rPr>
              <a:t>L’insomnie, les drogues, le café : souvent nous nous trompons sur l’origine de certaines tensions dans le corps et nous les attribuons faussement à d’autres causes (par ex : des collègues stressants) !</a:t>
            </a:r>
          </a:p>
          <a:p>
            <a:pPr marL="342000" indent="-342000" eaLnBrk="1" hangingPunct="1">
              <a:spcBef>
                <a:spcPts val="480"/>
              </a:spcBef>
              <a:spcAft>
                <a:spcPts val="1200"/>
              </a:spcAft>
              <a:buClrTx/>
              <a:buSzTx/>
              <a:buFontTx/>
              <a:buAutoNum type="arabicPeriod"/>
            </a:pPr>
            <a:r>
              <a:rPr lang="fr-FR" altLang="de-DE" dirty="0" smtClean="0"/>
              <a:t>Musique / bruit : certaines musiques ou certains bruits peuvent nous stimuler ou nous perturber au point qu’ils nous amènent plus facilement à de mauvaises interprétations.</a:t>
            </a:r>
            <a:endParaRPr lang="fr-FR" altLang="de-DE" dirty="0"/>
          </a:p>
        </p:txBody>
      </p:sp>
      <p:sp>
        <p:nvSpPr>
          <p:cNvPr id="5" name="Text Box 3"/>
          <p:cNvSpPr txBox="1">
            <a:spLocks noChangeArrowheads="1"/>
          </p:cNvSpPr>
          <p:nvPr/>
        </p:nvSpPr>
        <p:spPr bwMode="auto">
          <a:xfrm>
            <a:off x="0" y="195944"/>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err="1" smtClean="0">
                <a:solidFill>
                  <a:schemeClr val="accent1"/>
                </a:solidFill>
              </a:rPr>
              <a:t>Influence</a:t>
            </a:r>
            <a:r>
              <a:rPr lang="de-DE" altLang="de-DE" sz="2000" dirty="0" smtClean="0">
                <a:solidFill>
                  <a:schemeClr val="accent1"/>
                </a:solidFill>
              </a:rPr>
              <a:t> de </a:t>
            </a:r>
            <a:r>
              <a:rPr lang="de-DE" altLang="de-DE" sz="2000" dirty="0" err="1" smtClean="0">
                <a:solidFill>
                  <a:schemeClr val="accent1"/>
                </a:solidFill>
              </a:rPr>
              <a:t>facteurs</a:t>
            </a:r>
            <a:r>
              <a:rPr lang="de-DE" altLang="de-DE" sz="2000" dirty="0" smtClean="0">
                <a:solidFill>
                  <a:schemeClr val="accent1"/>
                </a:solidFill>
              </a:rPr>
              <a:t> externes </a:t>
            </a:r>
            <a:r>
              <a:rPr lang="de-DE" altLang="de-DE" sz="2000" dirty="0" err="1" smtClean="0">
                <a:solidFill>
                  <a:schemeClr val="accent1"/>
                </a:solidFill>
              </a:rPr>
              <a:t>sur</a:t>
            </a:r>
            <a:r>
              <a:rPr lang="de-DE" altLang="de-DE" sz="2000" dirty="0" smtClean="0">
                <a:solidFill>
                  <a:schemeClr val="accent1"/>
                </a:solidFill>
              </a:rPr>
              <a:t> </a:t>
            </a:r>
            <a:r>
              <a:rPr lang="de-DE" altLang="de-DE" sz="2000" dirty="0" err="1" smtClean="0">
                <a:solidFill>
                  <a:schemeClr val="accent1"/>
                </a:solidFill>
              </a:rPr>
              <a:t>notre</a:t>
            </a:r>
            <a:r>
              <a:rPr lang="de-DE" altLang="de-DE" sz="2000" dirty="0" smtClean="0">
                <a:solidFill>
                  <a:schemeClr val="accent1"/>
                </a:solidFill>
              </a:rPr>
              <a:t> </a:t>
            </a:r>
            <a:r>
              <a:rPr lang="de-DE" altLang="de-DE" sz="2000" dirty="0" err="1" smtClean="0">
                <a:solidFill>
                  <a:schemeClr val="accent1"/>
                </a:solidFill>
              </a:rPr>
              <a:t>état</a:t>
            </a:r>
            <a:r>
              <a:rPr lang="de-DE" altLang="de-DE" sz="2000" dirty="0" smtClean="0">
                <a:solidFill>
                  <a:schemeClr val="accent1"/>
                </a:solidFill>
              </a:rPr>
              <a:t> </a:t>
            </a:r>
            <a:r>
              <a:rPr lang="fr-FR" altLang="de-DE" sz="2000" dirty="0" smtClean="0">
                <a:solidFill>
                  <a:schemeClr val="accent1"/>
                </a:solidFill>
              </a:rPr>
              <a:t>d’âme</a:t>
            </a:r>
            <a:r>
              <a:rPr lang="de-DE" altLang="de-DE" sz="2000" dirty="0" smtClean="0">
                <a:solidFill>
                  <a:schemeClr val="accent1"/>
                </a:solidFill>
              </a:rPr>
              <a:t> et </a:t>
            </a:r>
            <a:r>
              <a:rPr lang="de-DE" altLang="de-DE" sz="2000" dirty="0" err="1" smtClean="0">
                <a:solidFill>
                  <a:schemeClr val="accent1"/>
                </a:solidFill>
              </a:rPr>
              <a:t>nos</a:t>
            </a:r>
            <a:r>
              <a:rPr lang="de-DE" altLang="de-DE" sz="2000" dirty="0" smtClean="0">
                <a:solidFill>
                  <a:schemeClr val="accent1"/>
                </a:solidFill>
              </a:rPr>
              <a:t> </a:t>
            </a:r>
            <a:r>
              <a:rPr lang="de-DE" altLang="de-DE" sz="2000" dirty="0" err="1" smtClean="0">
                <a:solidFill>
                  <a:schemeClr val="accent1"/>
                </a:solidFill>
              </a:rPr>
              <a:t>pensées</a:t>
            </a:r>
            <a:endParaRPr lang="de-DE" altLang="de-DE" sz="2000" dirty="0">
              <a:solidFill>
                <a:schemeClr val="accent1"/>
              </a:solidFill>
            </a:endParaRPr>
          </a:p>
        </p:txBody>
      </p:sp>
      <p:sp>
        <p:nvSpPr>
          <p:cNvPr id="6"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7.22</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925894" y="987097"/>
            <a:ext cx="5184800" cy="5385734"/>
          </a:xfrm>
          <a:prstGeom prst="rect">
            <a:avLst/>
          </a:prstGeom>
        </p:spPr>
      </p:pic>
      <p:sp>
        <p:nvSpPr>
          <p:cNvPr id="29700" name="Text Box 155"/>
          <p:cNvSpPr txBox="1">
            <a:spLocks noChangeArrowheads="1"/>
          </p:cNvSpPr>
          <p:nvPr/>
        </p:nvSpPr>
        <p:spPr bwMode="auto">
          <a:xfrm>
            <a:off x="0" y="6643688"/>
            <a:ext cx="22605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i="1" dirty="0" smtClean="0"/>
              <a:t>(„</a:t>
            </a:r>
            <a:r>
              <a:rPr lang="en-US" altLang="de-DE" sz="800" i="1" dirty="0" smtClean="0"/>
              <a:t>stressed </a:t>
            </a:r>
            <a:r>
              <a:rPr lang="en-US" altLang="de-DE" sz="800" i="1" dirty="0"/>
              <a:t>and worried" </a:t>
            </a:r>
            <a:r>
              <a:rPr lang="en-US" altLang="de-DE" sz="800" i="1" dirty="0" smtClean="0"/>
              <a:t>de </a:t>
            </a:r>
            <a:r>
              <a:rPr lang="en-US" altLang="de-DE" sz="800" i="1" dirty="0" err="1"/>
              <a:t>Bhernandez</a:t>
            </a:r>
            <a:r>
              <a:rPr lang="en-US" altLang="de-DE" sz="800" i="1" dirty="0"/>
              <a:t>)</a:t>
            </a:r>
            <a:endParaRPr lang="de-DE" altLang="de-DE" sz="800" i="1" dirty="0"/>
          </a:p>
        </p:txBody>
      </p:sp>
      <p:pic>
        <p:nvPicPr>
          <p:cNvPr id="29701" name="Picture 157" descr="'stressed and worried' von Bhernandez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5980" y="5278437"/>
            <a:ext cx="2058020" cy="137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feld 14"/>
          <p:cNvSpPr txBox="1"/>
          <p:nvPr/>
        </p:nvSpPr>
        <p:spPr>
          <a:xfrm rot="19806148">
            <a:off x="3178896" y="3724338"/>
            <a:ext cx="3030047" cy="461665"/>
          </a:xfrm>
          <a:prstGeom prst="rect">
            <a:avLst/>
          </a:prstGeom>
          <a:noFill/>
        </p:spPr>
        <p:txBody>
          <a:bodyPr wrap="square">
            <a:spAutoFit/>
          </a:bodyPr>
          <a:lstStyle/>
          <a:p>
            <a:pPr algn="ctr">
              <a:defRPr/>
            </a:pPr>
            <a:r>
              <a:rPr lang="de-DE" sz="2400" b="1" dirty="0" err="1">
                <a:solidFill>
                  <a:schemeClr val="bg1">
                    <a:lumMod val="85000"/>
                  </a:schemeClr>
                </a:solidFill>
                <a:effectLst>
                  <a:outerShdw blurRad="50800" dist="50800" dir="5400000" algn="ctr" rotWithShape="0">
                    <a:srgbClr val="000000">
                      <a:alpha val="50000"/>
                    </a:srgbClr>
                  </a:outerShdw>
                </a:effectLst>
              </a:rPr>
              <a:t>Feuille</a:t>
            </a:r>
            <a:r>
              <a:rPr lang="de-DE" sz="2400" b="1" dirty="0">
                <a:solidFill>
                  <a:schemeClr val="bg1">
                    <a:lumMod val="85000"/>
                  </a:schemeClr>
                </a:solidFill>
                <a:effectLst>
                  <a:outerShdw blurRad="50800" dist="50800" dir="5400000" algn="ctr" rotWithShape="0">
                    <a:srgbClr val="000000">
                      <a:alpha val="50000"/>
                    </a:srgbClr>
                  </a:outerShdw>
                </a:effectLst>
              </a:rPr>
              <a:t> </a:t>
            </a:r>
            <a:r>
              <a:rPr lang="de-DE" sz="2400" b="1" dirty="0" smtClean="0">
                <a:solidFill>
                  <a:schemeClr val="bg1">
                    <a:lumMod val="85000"/>
                  </a:schemeClr>
                </a:solidFill>
                <a:effectLst>
                  <a:outerShdw blurRad="50800" dist="50800" dir="5400000" algn="ctr" rotWithShape="0">
                    <a:srgbClr val="000000">
                      <a:alpha val="50000"/>
                    </a:srgbClr>
                  </a:outerShdw>
                </a:effectLst>
              </a:rPr>
              <a:t>de </a:t>
            </a:r>
            <a:r>
              <a:rPr lang="de-DE" sz="2400" b="1" dirty="0" err="1" smtClean="0">
                <a:solidFill>
                  <a:schemeClr val="bg1">
                    <a:lumMod val="85000"/>
                  </a:schemeClr>
                </a:solidFill>
                <a:effectLst>
                  <a:outerShdw blurRad="50800" dist="50800" dir="5400000" algn="ctr" rotWithShape="0">
                    <a:srgbClr val="000000">
                      <a:alpha val="50000"/>
                    </a:srgbClr>
                  </a:outerShdw>
                </a:effectLst>
              </a:rPr>
              <a:t>travail</a:t>
            </a:r>
            <a:endParaRPr lang="de-DE" sz="2400" b="1" dirty="0">
              <a:solidFill>
                <a:schemeClr val="bg1">
                  <a:lumMod val="85000"/>
                </a:schemeClr>
              </a:solidFill>
              <a:effectLst>
                <a:outerShdw blurRad="50800" dist="50800" dir="5400000" algn="ctr" rotWithShape="0">
                  <a:srgbClr val="000000">
                    <a:alpha val="50000"/>
                  </a:srgbClr>
                </a:outerShdw>
              </a:effectLst>
            </a:endParaRPr>
          </a:p>
        </p:txBody>
      </p:sp>
      <p:sp>
        <p:nvSpPr>
          <p:cNvPr id="12" name="Text Box 3"/>
          <p:cNvSpPr txBox="1">
            <a:spLocks noChangeArrowheads="1"/>
          </p:cNvSpPr>
          <p:nvPr/>
        </p:nvSpPr>
        <p:spPr bwMode="auto">
          <a:xfrm>
            <a:off x="0" y="195944"/>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err="1" smtClean="0">
                <a:solidFill>
                  <a:schemeClr val="accent1"/>
                </a:solidFill>
              </a:rPr>
              <a:t>Influence</a:t>
            </a:r>
            <a:r>
              <a:rPr lang="de-DE" altLang="de-DE" sz="2000" dirty="0" smtClean="0">
                <a:solidFill>
                  <a:schemeClr val="accent1"/>
                </a:solidFill>
              </a:rPr>
              <a:t> de </a:t>
            </a:r>
            <a:r>
              <a:rPr lang="de-DE" altLang="de-DE" sz="2000" dirty="0" err="1" smtClean="0">
                <a:solidFill>
                  <a:schemeClr val="accent1"/>
                </a:solidFill>
              </a:rPr>
              <a:t>facteurs</a:t>
            </a:r>
            <a:r>
              <a:rPr lang="de-DE" altLang="de-DE" sz="2000" dirty="0" smtClean="0">
                <a:solidFill>
                  <a:schemeClr val="accent1"/>
                </a:solidFill>
              </a:rPr>
              <a:t> externes </a:t>
            </a:r>
            <a:r>
              <a:rPr lang="de-DE" altLang="de-DE" sz="2000" dirty="0" err="1" smtClean="0">
                <a:solidFill>
                  <a:schemeClr val="accent1"/>
                </a:solidFill>
              </a:rPr>
              <a:t>sur</a:t>
            </a:r>
            <a:r>
              <a:rPr lang="de-DE" altLang="de-DE" sz="2000" dirty="0" smtClean="0">
                <a:solidFill>
                  <a:schemeClr val="accent1"/>
                </a:solidFill>
              </a:rPr>
              <a:t> </a:t>
            </a:r>
            <a:r>
              <a:rPr lang="de-DE" altLang="de-DE" sz="2000" dirty="0" err="1" smtClean="0">
                <a:solidFill>
                  <a:schemeClr val="accent1"/>
                </a:solidFill>
              </a:rPr>
              <a:t>notre</a:t>
            </a:r>
            <a:r>
              <a:rPr lang="de-DE" altLang="de-DE" sz="2000" dirty="0" smtClean="0">
                <a:solidFill>
                  <a:schemeClr val="accent1"/>
                </a:solidFill>
              </a:rPr>
              <a:t> </a:t>
            </a:r>
            <a:r>
              <a:rPr lang="de-DE" altLang="de-DE" sz="2000" dirty="0" err="1" smtClean="0">
                <a:solidFill>
                  <a:schemeClr val="accent1"/>
                </a:solidFill>
              </a:rPr>
              <a:t>état</a:t>
            </a:r>
            <a:r>
              <a:rPr lang="de-DE" altLang="de-DE" sz="2000" dirty="0" smtClean="0">
                <a:solidFill>
                  <a:schemeClr val="accent1"/>
                </a:solidFill>
              </a:rPr>
              <a:t> </a:t>
            </a:r>
            <a:r>
              <a:rPr lang="fr-FR" altLang="de-DE" sz="2000" dirty="0" smtClean="0">
                <a:solidFill>
                  <a:schemeClr val="accent1"/>
                </a:solidFill>
              </a:rPr>
              <a:t>d’âme</a:t>
            </a:r>
            <a:r>
              <a:rPr lang="de-DE" altLang="de-DE" sz="2000" dirty="0" smtClean="0">
                <a:solidFill>
                  <a:schemeClr val="accent1"/>
                </a:solidFill>
              </a:rPr>
              <a:t> et </a:t>
            </a:r>
            <a:r>
              <a:rPr lang="de-DE" altLang="de-DE" sz="2000" dirty="0" err="1" smtClean="0">
                <a:solidFill>
                  <a:schemeClr val="accent1"/>
                </a:solidFill>
              </a:rPr>
              <a:t>nos</a:t>
            </a:r>
            <a:r>
              <a:rPr lang="de-DE" altLang="de-DE" sz="2000" dirty="0" smtClean="0">
                <a:solidFill>
                  <a:schemeClr val="accent1"/>
                </a:solidFill>
              </a:rPr>
              <a:t> </a:t>
            </a:r>
            <a:r>
              <a:rPr lang="de-DE" altLang="de-DE" sz="2000" dirty="0" err="1" smtClean="0">
                <a:solidFill>
                  <a:schemeClr val="accent1"/>
                </a:solidFill>
              </a:rPr>
              <a:t>pensées</a:t>
            </a:r>
            <a:endParaRPr lang="de-DE" altLang="de-DE" sz="2000" dirty="0">
              <a:solidFill>
                <a:schemeClr val="accent1"/>
              </a:solidFill>
            </a:endParaRPr>
          </a:p>
        </p:txBody>
      </p:sp>
      <p:sp>
        <p:nvSpPr>
          <p:cNvPr id="13"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4" name="Textfeld 13"/>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7.23</a:t>
            </a:r>
            <a:endParaRPr lang="de-DE" sz="1200" b="1" dirty="0">
              <a:solidFill>
                <a:schemeClr val="tx2"/>
              </a:solidFill>
              <a:latin typeface="+mn-lt"/>
            </a:endParaRPr>
          </a:p>
        </p:txBody>
      </p:sp>
      <p:grpSp>
        <p:nvGrpSpPr>
          <p:cNvPr id="17" name="Group 21"/>
          <p:cNvGrpSpPr>
            <a:grpSpLocks/>
          </p:cNvGrpSpPr>
          <p:nvPr/>
        </p:nvGrpSpPr>
        <p:grpSpPr bwMode="auto">
          <a:xfrm>
            <a:off x="0" y="6167443"/>
            <a:ext cx="2481263" cy="646113"/>
            <a:chOff x="0" y="3957"/>
            <a:chExt cx="1563" cy="407"/>
          </a:xfrm>
        </p:grpSpPr>
        <p:sp>
          <p:nvSpPr>
            <p:cNvPr id="1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19"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71"/>
            <p:cNvSpPr txBox="1">
              <a:spLocks noChangeArrowheads="1"/>
            </p:cNvSpPr>
            <p:nvPr/>
          </p:nvSpPr>
          <p:spPr bwMode="auto">
            <a:xfrm>
              <a:off x="249" y="3957"/>
              <a:ext cx="131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216000" eaLnBrk="1" hangingPunct="1"/>
              <a:r>
                <a:rPr lang="de-DE" altLang="de-DE" sz="1200" b="0" dirty="0" smtClean="0">
                  <a:latin typeface="Verdana" pitchFamily="34" charset="0"/>
                  <a:sym typeface="Wingdings" pitchFamily="2" charset="2"/>
                </a:rPr>
                <a:t> </a:t>
              </a:r>
              <a:r>
                <a:rPr lang="de-DE" altLang="de-DE" sz="1200" b="0" dirty="0" err="1" smtClean="0">
                  <a:latin typeface="Verdana" pitchFamily="34" charset="0"/>
                </a:rPr>
                <a:t>Feuille</a:t>
              </a:r>
              <a:r>
                <a:rPr lang="de-DE" altLang="de-DE" sz="1200" b="0" dirty="0" smtClean="0">
                  <a:latin typeface="Verdana" pitchFamily="34" charset="0"/>
                </a:rPr>
                <a:t> de </a:t>
              </a:r>
              <a:br>
                <a:rPr lang="de-DE" altLang="de-DE" sz="1200" b="0" dirty="0" smtClean="0">
                  <a:latin typeface="Verdana" pitchFamily="34" charset="0"/>
                </a:rPr>
              </a:br>
              <a:r>
                <a:rPr lang="de-DE" altLang="de-DE" sz="1200" b="0" dirty="0" err="1" smtClean="0">
                  <a:latin typeface="Verdana" pitchFamily="34" charset="0"/>
                </a:rPr>
                <a:t>travail</a:t>
              </a:r>
              <a:r>
                <a:rPr lang="de-DE" altLang="de-DE" sz="1200" b="0" dirty="0" smtClean="0">
                  <a:latin typeface="Verdana" pitchFamily="34" charset="0"/>
                </a:rPr>
                <a:t> 7.2</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30723" name="Text Box 4"/>
          <p:cNvSpPr txBox="1">
            <a:spLocks noChangeArrowheads="1"/>
          </p:cNvSpPr>
          <p:nvPr/>
        </p:nvSpPr>
        <p:spPr bwMode="auto">
          <a:xfrm>
            <a:off x="252000" y="1198527"/>
            <a:ext cx="8640000" cy="41549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indent="-342000" eaLnBrk="1" hangingPunct="1">
              <a:spcBef>
                <a:spcPts val="480"/>
              </a:spcBef>
              <a:spcAft>
                <a:spcPts val="1200"/>
              </a:spcAft>
              <a:buClr>
                <a:srgbClr val="8CADAE"/>
              </a:buClr>
              <a:buFontTx/>
              <a:buChar char="o"/>
            </a:pPr>
            <a:r>
              <a:rPr lang="fr-FR" altLang="de-DE" dirty="0" smtClean="0"/>
              <a:t>On ne peut pas toujours interpréter de façon claire et évidente les expressions faciales et les gestes des autres !</a:t>
            </a:r>
          </a:p>
          <a:p>
            <a:pPr marL="342000" indent="-342000" eaLnBrk="1" hangingPunct="1">
              <a:spcBef>
                <a:spcPts val="480"/>
              </a:spcBef>
              <a:spcAft>
                <a:spcPts val="1200"/>
              </a:spcAft>
              <a:buClr>
                <a:srgbClr val="8CADAE"/>
              </a:buClr>
              <a:buFontTx/>
              <a:buChar char="o"/>
            </a:pPr>
            <a:r>
              <a:rPr lang="fr-FR" altLang="de-DE" b="1" dirty="0" smtClean="0"/>
              <a:t>Prudence :</a:t>
            </a:r>
            <a:r>
              <a:rPr lang="fr-FR" altLang="de-DE" dirty="0" smtClean="0">
                <a:solidFill>
                  <a:srgbClr val="FF5050"/>
                </a:solidFill>
              </a:rPr>
              <a:t> </a:t>
            </a:r>
            <a:r>
              <a:rPr lang="fr-FR" altLang="de-DE" dirty="0" smtClean="0">
                <a:solidFill>
                  <a:srgbClr val="000000"/>
                </a:solidFill>
              </a:rPr>
              <a:t>beaucoup de personnes ont une mimique peu expressive, de façon naturelle ou du fait d’une maladie (par ex : la maladie de Parkinson). Mais cette mimique peu expressive ne veut pas dire qu’ils ne ressentent pas les émotions. </a:t>
            </a:r>
            <a:endParaRPr lang="fr-FR" altLang="de-DE" dirty="0" smtClean="0"/>
          </a:p>
          <a:p>
            <a:pPr marL="342000" indent="-342000" eaLnBrk="1" hangingPunct="1">
              <a:spcBef>
                <a:spcPts val="480"/>
              </a:spcBef>
              <a:spcAft>
                <a:spcPts val="1200"/>
              </a:spcAft>
              <a:buClr>
                <a:srgbClr val="8CADAE"/>
              </a:buClr>
              <a:buFontTx/>
              <a:buChar char="o"/>
            </a:pPr>
            <a:r>
              <a:rPr lang="fr-FR" altLang="de-DE" dirty="0" smtClean="0"/>
              <a:t>Recherchez plus d’informations (situations, connaissances antérieures sur la personne, poser des questions), quand vous voulez interpréter l’expression faciale ou les gestes d’autres personnes.</a:t>
            </a:r>
          </a:p>
          <a:p>
            <a:pPr marL="342000" indent="-342000" eaLnBrk="1" hangingPunct="1">
              <a:spcBef>
                <a:spcPts val="480"/>
              </a:spcBef>
              <a:spcAft>
                <a:spcPts val="1200"/>
              </a:spcAft>
              <a:buClr>
                <a:srgbClr val="8CADAE"/>
              </a:buClr>
              <a:buFontTx/>
              <a:buChar char="o"/>
            </a:pPr>
            <a:r>
              <a:rPr lang="fr-FR" altLang="de-DE" b="1" dirty="0" smtClean="0"/>
              <a:t>Attention :</a:t>
            </a:r>
            <a:r>
              <a:rPr lang="fr-FR" altLang="de-DE" dirty="0" smtClean="0"/>
              <a:t> certaines influences comme le stress, les émotions (peur, tristesse) ou l’alcool et les drogues peuvent fausser vos impressions et vous amener à des erreurs d’interprétation.</a:t>
            </a:r>
            <a:endParaRPr lang="fr-FR" altLang="de-DE" dirty="0"/>
          </a:p>
        </p:txBody>
      </p:sp>
      <p:sp>
        <p:nvSpPr>
          <p:cNvPr id="30726"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smtClean="0">
                <a:solidFill>
                  <a:schemeClr val="accent1"/>
                </a:solidFill>
                <a:latin typeface="Verdana"/>
                <a:cs typeface="Verdana"/>
              </a:rPr>
              <a:t>Premier </a:t>
            </a:r>
            <a:r>
              <a:rPr lang="de-DE" altLang="de-DE" sz="2000" dirty="0" err="1" smtClean="0">
                <a:solidFill>
                  <a:schemeClr val="accent1"/>
                </a:solidFill>
                <a:latin typeface="Verdana"/>
                <a:cs typeface="Verdana"/>
              </a:rPr>
              <a:t>résumé</a:t>
            </a:r>
            <a:endParaRPr lang="de-DE" altLang="de-DE" sz="2000" dirty="0">
              <a:solidFill>
                <a:schemeClr val="accent1"/>
              </a:solidFill>
              <a:latin typeface="Verdana"/>
              <a:cs typeface="Verdana"/>
            </a:endParaRPr>
          </a:p>
        </p:txBody>
      </p:sp>
      <p:sp>
        <p:nvSpPr>
          <p:cNvPr id="6"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7.24</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8"/>
          <p:cNvSpPr txBox="1">
            <a:spLocks noChangeArrowheads="1"/>
          </p:cNvSpPr>
          <p:nvPr/>
        </p:nvSpPr>
        <p:spPr bwMode="auto">
          <a:xfrm>
            <a:off x="0" y="6643687"/>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i="1" dirty="0" smtClean="0"/>
              <a:t>(„</a:t>
            </a:r>
            <a:r>
              <a:rPr lang="en-US" altLang="de-DE" sz="800" i="1" dirty="0" smtClean="0"/>
              <a:t>Neo-Hippy </a:t>
            </a:r>
            <a:r>
              <a:rPr lang="en-US" altLang="de-DE" sz="800" i="1" dirty="0"/>
              <a:t>Chick" </a:t>
            </a:r>
            <a:r>
              <a:rPr lang="en-US" altLang="de-DE" sz="800" i="1" dirty="0" smtClean="0"/>
              <a:t>de </a:t>
            </a:r>
            <a:r>
              <a:rPr lang="en-US" altLang="de-DE" sz="800" i="1" dirty="0" err="1"/>
              <a:t>garryknight</a:t>
            </a:r>
            <a:r>
              <a:rPr lang="en-US" altLang="de-DE" sz="800" i="1" dirty="0"/>
              <a:t>)</a:t>
            </a:r>
            <a:endParaRPr lang="de-DE" altLang="de-DE" sz="800" i="1" dirty="0"/>
          </a:p>
        </p:txBody>
      </p:sp>
      <p:sp>
        <p:nvSpPr>
          <p:cNvPr id="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1900" dirty="0">
                <a:solidFill>
                  <a:schemeClr val="accent1"/>
                </a:solidFill>
                <a:ea typeface="ＭＳ Ｐゴシック" pitchFamily="-106" charset="-128"/>
                <a:cs typeface="ＭＳ Ｐゴシック" pitchFamily="-106" charset="-128"/>
              </a:rPr>
              <a:t>Evaluer une </a:t>
            </a:r>
            <a:r>
              <a:rPr lang="fr-FR" sz="19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1500" dirty="0">
                <a:solidFill>
                  <a:schemeClr val="accent1"/>
                </a:solidFill>
                <a:ea typeface="ＭＳ Ｐゴシック" pitchFamily="-106" charset="-128"/>
                <a:cs typeface="ＭＳ Ｐゴシック" pitchFamily="-106" charset="-128"/>
              </a:rPr>
              <a:t>Quand vous rencontrez une nouvelle personne, quels aspects extérieurs </a:t>
            </a:r>
            <a:endParaRPr lang="fr-FR" sz="1500" dirty="0" smtClean="0">
              <a:solidFill>
                <a:schemeClr val="accent1"/>
              </a:solidFill>
              <a:ea typeface="ＭＳ Ｐゴシック" pitchFamily="-106" charset="-128"/>
              <a:cs typeface="ＭＳ Ｐゴシック" pitchFamily="-106" charset="-128"/>
            </a:endParaRPr>
          </a:p>
          <a:p>
            <a:pPr marL="0" indent="0" algn="ctr" eaLnBrk="1" hangingPunct="1">
              <a:lnSpc>
                <a:spcPct val="90000"/>
              </a:lnSpc>
            </a:pPr>
            <a:r>
              <a:rPr lang="fr-FR" sz="1500" dirty="0" smtClean="0">
                <a:solidFill>
                  <a:schemeClr val="accent1"/>
                </a:solidFill>
                <a:ea typeface="ＭＳ Ｐゴシック" pitchFamily="-106" charset="-128"/>
                <a:cs typeface="ＭＳ Ｐゴシック" pitchFamily="-106" charset="-128"/>
              </a:rPr>
              <a:t>regardez-vous </a:t>
            </a:r>
            <a:r>
              <a:rPr lang="fr-FR" sz="1500" dirty="0">
                <a:solidFill>
                  <a:schemeClr val="accent1"/>
                </a:solidFill>
                <a:ea typeface="ＭＳ Ｐゴシック" pitchFamily="-106" charset="-128"/>
                <a:cs typeface="ＭＳ Ｐゴシック" pitchFamily="-106" charset="-128"/>
              </a:rPr>
              <a:t>en premier ? Ces critères sont-ils fiables ?</a:t>
            </a:r>
          </a:p>
        </p:txBody>
      </p:sp>
      <p:pic>
        <p:nvPicPr>
          <p:cNvPr id="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7.25</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8"/>
          <p:cNvSpPr txBox="1">
            <a:spLocks noChangeArrowheads="1"/>
          </p:cNvSpPr>
          <p:nvPr/>
        </p:nvSpPr>
        <p:spPr bwMode="auto">
          <a:xfrm>
            <a:off x="3779838" y="6173788"/>
            <a:ext cx="3311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i="1" dirty="0" err="1" smtClean="0"/>
              <a:t>Autres</a:t>
            </a:r>
            <a:r>
              <a:rPr lang="de-DE" altLang="de-DE" i="1" dirty="0" smtClean="0"/>
              <a:t> ?</a:t>
            </a:r>
            <a:r>
              <a:rPr lang="de-DE" altLang="de-DE" i="1" dirty="0"/>
              <a:t>...</a:t>
            </a:r>
          </a:p>
        </p:txBody>
      </p:sp>
      <p:pic>
        <p:nvPicPr>
          <p:cNvPr id="3277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258643" y="5165725"/>
            <a:ext cx="26258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dirty="0" err="1" smtClean="0"/>
              <a:t>Langage</a:t>
            </a:r>
            <a:r>
              <a:rPr lang="de-DE" altLang="de-DE" dirty="0" smtClean="0"/>
              <a:t> </a:t>
            </a:r>
            <a:r>
              <a:rPr lang="de-DE" altLang="de-DE" dirty="0" err="1" smtClean="0"/>
              <a:t>corporelle</a:t>
            </a:r>
            <a:r>
              <a:rPr lang="de-DE" altLang="de-DE" dirty="0" smtClean="0"/>
              <a:t> /</a:t>
            </a:r>
            <a:br>
              <a:rPr lang="de-DE" altLang="de-DE" dirty="0" smtClean="0"/>
            </a:br>
            <a:r>
              <a:rPr lang="de-DE" altLang="de-DE" dirty="0" smtClean="0"/>
              <a:t>posture ?</a:t>
            </a:r>
            <a:endParaRPr lang="de-DE" altLang="de-DE" dirty="0"/>
          </a:p>
        </p:txBody>
      </p:sp>
      <p:sp>
        <p:nvSpPr>
          <p:cNvPr id="32773" name="Text Box 5"/>
          <p:cNvSpPr txBox="1">
            <a:spLocks noChangeArrowheads="1"/>
          </p:cNvSpPr>
          <p:nvPr/>
        </p:nvSpPr>
        <p:spPr bwMode="auto">
          <a:xfrm>
            <a:off x="258644" y="2278281"/>
            <a:ext cx="94677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dirty="0" err="1" smtClean="0"/>
              <a:t>Yeux</a:t>
            </a:r>
            <a:r>
              <a:rPr lang="de-DE" altLang="de-DE" dirty="0" smtClean="0"/>
              <a:t> ?</a:t>
            </a:r>
            <a:endParaRPr lang="de-DE" altLang="de-DE" dirty="0"/>
          </a:p>
        </p:txBody>
      </p:sp>
      <p:sp>
        <p:nvSpPr>
          <p:cNvPr id="32774" name="Text Box 6"/>
          <p:cNvSpPr txBox="1">
            <a:spLocks noChangeArrowheads="1"/>
          </p:cNvSpPr>
          <p:nvPr/>
        </p:nvSpPr>
        <p:spPr bwMode="auto">
          <a:xfrm>
            <a:off x="258644" y="3156315"/>
            <a:ext cx="2263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dirty="0" smtClean="0"/>
              <a:t>Langue (</a:t>
            </a:r>
            <a:r>
              <a:rPr lang="de-DE" altLang="de-DE" dirty="0" err="1" smtClean="0"/>
              <a:t>parlée</a:t>
            </a:r>
            <a:r>
              <a:rPr lang="de-DE" altLang="de-DE" dirty="0" smtClean="0"/>
              <a:t>) ?</a:t>
            </a:r>
            <a:endParaRPr lang="de-DE" altLang="de-DE" dirty="0"/>
          </a:p>
        </p:txBody>
      </p:sp>
      <p:sp>
        <p:nvSpPr>
          <p:cNvPr id="32775" name="Text Box 7"/>
          <p:cNvSpPr txBox="1">
            <a:spLocks noChangeArrowheads="1"/>
          </p:cNvSpPr>
          <p:nvPr/>
        </p:nvSpPr>
        <p:spPr bwMode="auto">
          <a:xfrm>
            <a:off x="6802710" y="5165725"/>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de-DE" altLang="de-DE" dirty="0" err="1" smtClean="0"/>
              <a:t>Vêtements</a:t>
            </a:r>
            <a:r>
              <a:rPr lang="de-DE" altLang="de-DE" dirty="0" smtClean="0"/>
              <a:t> ?</a:t>
            </a:r>
            <a:endParaRPr lang="de-DE" altLang="de-DE" dirty="0"/>
          </a:p>
        </p:txBody>
      </p:sp>
      <p:sp>
        <p:nvSpPr>
          <p:cNvPr id="32776" name="Line 9"/>
          <p:cNvSpPr>
            <a:spLocks noChangeShapeType="1"/>
          </p:cNvSpPr>
          <p:nvPr/>
        </p:nvSpPr>
        <p:spPr bwMode="auto">
          <a:xfrm flipV="1">
            <a:off x="1205414" y="2214562"/>
            <a:ext cx="2934786" cy="244475"/>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7" name="Line 10"/>
          <p:cNvSpPr>
            <a:spLocks noChangeShapeType="1"/>
          </p:cNvSpPr>
          <p:nvPr/>
        </p:nvSpPr>
        <p:spPr bwMode="auto">
          <a:xfrm flipH="1" flipV="1">
            <a:off x="5219700" y="3438525"/>
            <a:ext cx="2526680" cy="167198"/>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8" name="Line 11"/>
          <p:cNvSpPr>
            <a:spLocks noChangeShapeType="1"/>
          </p:cNvSpPr>
          <p:nvPr/>
        </p:nvSpPr>
        <p:spPr bwMode="auto">
          <a:xfrm flipH="1" flipV="1">
            <a:off x="4859337" y="4086225"/>
            <a:ext cx="3013423" cy="10795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9" name="Text Box 13"/>
          <p:cNvSpPr txBox="1">
            <a:spLocks noChangeArrowheads="1"/>
          </p:cNvSpPr>
          <p:nvPr/>
        </p:nvSpPr>
        <p:spPr bwMode="auto">
          <a:xfrm>
            <a:off x="6804801" y="3465513"/>
            <a:ext cx="208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de-DE" altLang="de-DE" dirty="0" smtClean="0"/>
              <a:t>Mains ?</a:t>
            </a:r>
            <a:endParaRPr lang="de-DE" altLang="de-DE" dirty="0"/>
          </a:p>
        </p:txBody>
      </p:sp>
      <p:sp>
        <p:nvSpPr>
          <p:cNvPr id="32780" name="Line 14"/>
          <p:cNvSpPr>
            <a:spLocks noChangeShapeType="1"/>
          </p:cNvSpPr>
          <p:nvPr/>
        </p:nvSpPr>
        <p:spPr bwMode="auto">
          <a:xfrm flipV="1">
            <a:off x="1925444" y="4157662"/>
            <a:ext cx="1422594" cy="1068542"/>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1" name="Line 19"/>
          <p:cNvSpPr>
            <a:spLocks noChangeShapeType="1"/>
          </p:cNvSpPr>
          <p:nvPr/>
        </p:nvSpPr>
        <p:spPr bwMode="auto">
          <a:xfrm flipV="1">
            <a:off x="825189" y="2530475"/>
            <a:ext cx="3280085" cy="671894"/>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2" name="Line 21"/>
          <p:cNvSpPr>
            <a:spLocks noChangeShapeType="1"/>
          </p:cNvSpPr>
          <p:nvPr/>
        </p:nvSpPr>
        <p:spPr bwMode="auto">
          <a:xfrm flipH="1" flipV="1">
            <a:off x="5435600" y="1925637"/>
            <a:ext cx="1894468" cy="443687"/>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3" name="Text Box 22"/>
          <p:cNvSpPr txBox="1">
            <a:spLocks noChangeArrowheads="1"/>
          </p:cNvSpPr>
          <p:nvPr/>
        </p:nvSpPr>
        <p:spPr bwMode="auto">
          <a:xfrm>
            <a:off x="7471316" y="2028399"/>
            <a:ext cx="14205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de-DE" altLang="de-DE" dirty="0" err="1" smtClean="0"/>
              <a:t>Cheveux</a:t>
            </a:r>
            <a:r>
              <a:rPr lang="de-DE" altLang="de-DE" dirty="0" smtClean="0"/>
              <a:t> /</a:t>
            </a:r>
            <a:r>
              <a:rPr lang="de-DE" altLang="de-DE" dirty="0" err="1" smtClean="0"/>
              <a:t>coiffure</a:t>
            </a:r>
            <a:r>
              <a:rPr lang="de-DE" altLang="de-DE" dirty="0" smtClean="0"/>
              <a:t> ?</a:t>
            </a:r>
            <a:endParaRPr lang="de-DE" altLang="de-DE" dirty="0"/>
          </a:p>
        </p:txBody>
      </p:sp>
      <p:sp>
        <p:nvSpPr>
          <p:cNvPr id="32784" name="Rectangle 23"/>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7.24</a:t>
            </a:r>
          </a:p>
        </p:txBody>
      </p:sp>
      <p:sp>
        <p:nvSpPr>
          <p:cNvPr id="22"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1900" dirty="0">
                <a:solidFill>
                  <a:schemeClr val="accent1"/>
                </a:solidFill>
                <a:ea typeface="ＭＳ Ｐゴシック" pitchFamily="-106" charset="-128"/>
                <a:cs typeface="ＭＳ Ｐゴシック" pitchFamily="-106" charset="-128"/>
              </a:rPr>
              <a:t>Evaluer une </a:t>
            </a:r>
            <a:r>
              <a:rPr lang="fr-FR" sz="19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1500" dirty="0">
                <a:solidFill>
                  <a:schemeClr val="accent1"/>
                </a:solidFill>
                <a:ea typeface="ＭＳ Ｐゴシック" pitchFamily="-106" charset="-128"/>
                <a:cs typeface="ＭＳ Ｐゴシック" pitchFamily="-106" charset="-128"/>
              </a:rPr>
              <a:t>Quand vous rencontrez une nouvelle personne, quels aspects extérieurs </a:t>
            </a:r>
            <a:endParaRPr lang="fr-FR" sz="1500" dirty="0" smtClean="0">
              <a:solidFill>
                <a:schemeClr val="accent1"/>
              </a:solidFill>
              <a:ea typeface="ＭＳ Ｐゴシック" pitchFamily="-106" charset="-128"/>
              <a:cs typeface="ＭＳ Ｐゴシック" pitchFamily="-106" charset="-128"/>
            </a:endParaRPr>
          </a:p>
          <a:p>
            <a:pPr marL="0" indent="0" algn="ctr" eaLnBrk="1" hangingPunct="1">
              <a:lnSpc>
                <a:spcPct val="90000"/>
              </a:lnSpc>
            </a:pPr>
            <a:r>
              <a:rPr lang="fr-FR" sz="1500" dirty="0" smtClean="0">
                <a:solidFill>
                  <a:schemeClr val="accent1"/>
                </a:solidFill>
                <a:ea typeface="ＭＳ Ｐゴシック" pitchFamily="-106" charset="-128"/>
                <a:cs typeface="ＭＳ Ｐゴシック" pitchFamily="-106" charset="-128"/>
              </a:rPr>
              <a:t>regardez-vous </a:t>
            </a:r>
            <a:r>
              <a:rPr lang="fr-FR" sz="1500" dirty="0">
                <a:solidFill>
                  <a:schemeClr val="accent1"/>
                </a:solidFill>
                <a:ea typeface="ＭＳ Ｐゴシック" pitchFamily="-106" charset="-128"/>
                <a:cs typeface="ＭＳ Ｐゴシック" pitchFamily="-106" charset="-128"/>
              </a:rPr>
              <a:t>en premier ? Ces critères sont-ils fiables ?</a:t>
            </a:r>
          </a:p>
        </p:txBody>
      </p:sp>
      <p:sp>
        <p:nvSpPr>
          <p:cNvPr id="23"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24" name="Textfeld 23"/>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7.26</a:t>
            </a:r>
            <a:endParaRPr lang="de-DE" sz="1200" b="1" dirty="0">
              <a:solidFill>
                <a:schemeClr val="tx2"/>
              </a:solidFill>
              <a:latin typeface="+mn-lt"/>
            </a:endParaRPr>
          </a:p>
        </p:txBody>
      </p:sp>
      <p:sp>
        <p:nvSpPr>
          <p:cNvPr id="21" name="Text Box 8"/>
          <p:cNvSpPr txBox="1">
            <a:spLocks noChangeArrowheads="1"/>
          </p:cNvSpPr>
          <p:nvPr/>
        </p:nvSpPr>
        <p:spPr bwMode="auto">
          <a:xfrm>
            <a:off x="0" y="6643687"/>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i="1" dirty="0" smtClean="0"/>
              <a:t>(„</a:t>
            </a:r>
            <a:r>
              <a:rPr lang="en-US" altLang="de-DE" sz="800" i="1" dirty="0" smtClean="0"/>
              <a:t>Neo-Hippy </a:t>
            </a:r>
            <a:r>
              <a:rPr lang="en-US" altLang="de-DE" sz="800" i="1" dirty="0"/>
              <a:t>Chick" </a:t>
            </a:r>
            <a:r>
              <a:rPr lang="en-US" altLang="de-DE" sz="800" i="1" dirty="0" smtClean="0"/>
              <a:t>de </a:t>
            </a:r>
            <a:r>
              <a:rPr lang="en-US" altLang="de-DE" sz="800" i="1" dirty="0" err="1"/>
              <a:t>garryknight</a:t>
            </a:r>
            <a:r>
              <a:rPr lang="en-US" altLang="de-DE" sz="800" i="1" dirty="0"/>
              <a:t>)</a:t>
            </a:r>
            <a:endParaRPr lang="de-DE" altLang="de-DE" sz="800"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252413" y="1198604"/>
            <a:ext cx="6718300" cy="296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indent="-342000" eaLnBrk="1" hangingPunct="1">
              <a:spcBef>
                <a:spcPts val="480"/>
              </a:spcBef>
              <a:spcAft>
                <a:spcPts val="1200"/>
              </a:spcAft>
              <a:buClr>
                <a:srgbClr val="8CADAE"/>
              </a:buClr>
              <a:buFontTx/>
              <a:buChar char="o"/>
            </a:pPr>
            <a:r>
              <a:rPr lang="fr-FR" altLang="de-DE" dirty="0" smtClean="0"/>
              <a:t>Connaissances antérieures sur la personne (les « on m’a dit que ») : par ex, la remarque d’un ami</a:t>
            </a:r>
          </a:p>
          <a:p>
            <a:pPr marL="342000" indent="-342000" eaLnBrk="1" hangingPunct="1">
              <a:spcBef>
                <a:spcPts val="480"/>
              </a:spcBef>
              <a:spcAft>
                <a:spcPts val="1200"/>
              </a:spcAft>
              <a:buClr>
                <a:srgbClr val="8CADAE"/>
              </a:buClr>
              <a:buFontTx/>
              <a:buChar char="o"/>
            </a:pPr>
            <a:r>
              <a:rPr lang="fr-FR" altLang="de-DE" dirty="0" smtClean="0"/>
              <a:t>Connaissances antérieures sur des personnes semblables ou des groupes semblables (par ex : hippies, rappeurs)</a:t>
            </a:r>
          </a:p>
          <a:p>
            <a:pPr marL="342000" indent="-342000" eaLnBrk="1" hangingPunct="1">
              <a:spcBef>
                <a:spcPts val="480"/>
              </a:spcBef>
              <a:spcAft>
                <a:spcPts val="1200"/>
              </a:spcAft>
              <a:buClr>
                <a:srgbClr val="8CADAE"/>
              </a:buClr>
              <a:buFontTx/>
              <a:buChar char="o"/>
            </a:pPr>
            <a:r>
              <a:rPr lang="fr-FR" altLang="de-DE" dirty="0" smtClean="0"/>
              <a:t>Intuitions</a:t>
            </a:r>
          </a:p>
          <a:p>
            <a:pPr marL="342000" indent="-342000" eaLnBrk="1" hangingPunct="1">
              <a:spcBef>
                <a:spcPts val="480"/>
              </a:spcBef>
              <a:spcAft>
                <a:spcPts val="1200"/>
              </a:spcAft>
              <a:buClr>
                <a:srgbClr val="8CADAE"/>
              </a:buClr>
              <a:buFontTx/>
              <a:buChar char="o"/>
            </a:pPr>
            <a:r>
              <a:rPr lang="fr-FR" altLang="de-DE" dirty="0" smtClean="0"/>
              <a:t>Informations écrites de la personne (par ex : e-mails, chats sur internet)</a:t>
            </a:r>
            <a:endParaRPr lang="fr-FR" altLang="de-DE" dirty="0"/>
          </a:p>
        </p:txBody>
      </p:sp>
      <p:pic>
        <p:nvPicPr>
          <p:cNvPr id="3379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1206038"/>
            <a:ext cx="19399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11"/>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7.25</a:t>
            </a:r>
          </a:p>
        </p:txBody>
      </p:sp>
      <p:sp>
        <p:nvSpPr>
          <p:cNvPr id="33797" name="Text Box 13"/>
          <p:cNvSpPr txBox="1">
            <a:spLocks noChangeArrowheads="1"/>
          </p:cNvSpPr>
          <p:nvPr/>
        </p:nvSpPr>
        <p:spPr bwMode="auto">
          <a:xfrm>
            <a:off x="253588" y="4254423"/>
            <a:ext cx="8640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fr-FR" altLang="de-DE" dirty="0" smtClean="0"/>
              <a:t>… aucun de ces aspects ne doit être considéré comme complètement fiable ! (par ex : langue parlée, langage corporel, intuition etc.)</a:t>
            </a:r>
          </a:p>
          <a:p>
            <a:pPr marL="180000" eaLnBrk="1" hangingPunct="1">
              <a:spcBef>
                <a:spcPts val="1200"/>
              </a:spcBef>
              <a:buClrTx/>
              <a:buSzTx/>
              <a:buFontTx/>
              <a:buNone/>
            </a:pPr>
            <a:r>
              <a:rPr lang="fr-FR" altLang="de-DE" i="1" dirty="0" smtClean="0"/>
              <a:t>Le mieux est de prendre en compte le plus d’aspects possibles !</a:t>
            </a:r>
            <a:endParaRPr lang="fr-FR" altLang="de-DE" dirty="0" smtClean="0"/>
          </a:p>
          <a:p>
            <a:pPr marL="180000" eaLnBrk="1" hangingPunct="1">
              <a:spcBef>
                <a:spcPts val="0"/>
              </a:spcBef>
              <a:buClrTx/>
              <a:buSzTx/>
              <a:buFontTx/>
              <a:buNone/>
            </a:pPr>
            <a:r>
              <a:rPr lang="fr-FR" altLang="de-DE" dirty="0" smtClean="0"/>
              <a:t>Prendre en compte tous ces éléments permet d’évaluer une situation complexe de façon plus fiable. </a:t>
            </a:r>
          </a:p>
        </p:txBody>
      </p:sp>
      <p:sp>
        <p:nvSpPr>
          <p:cNvPr id="1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1900" dirty="0">
                <a:solidFill>
                  <a:schemeClr val="accent1"/>
                </a:solidFill>
                <a:ea typeface="ＭＳ Ｐゴシック" pitchFamily="-106" charset="-128"/>
                <a:cs typeface="ＭＳ Ｐゴシック" pitchFamily="-106" charset="-128"/>
              </a:rPr>
              <a:t>Evaluer une </a:t>
            </a:r>
            <a:r>
              <a:rPr lang="fr-FR" sz="19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1500" dirty="0">
                <a:solidFill>
                  <a:schemeClr val="accent1"/>
                </a:solidFill>
                <a:ea typeface="ＭＳ Ｐゴシック" pitchFamily="-106" charset="-128"/>
                <a:cs typeface="ＭＳ Ｐゴシック" pitchFamily="-106" charset="-128"/>
              </a:rPr>
              <a:t>Quand vous rencontrez une nouvelle personne, quels aspects extérieurs </a:t>
            </a:r>
            <a:endParaRPr lang="fr-FR" sz="1500" dirty="0" smtClean="0">
              <a:solidFill>
                <a:schemeClr val="accent1"/>
              </a:solidFill>
              <a:ea typeface="ＭＳ Ｐゴシック" pitchFamily="-106" charset="-128"/>
              <a:cs typeface="ＭＳ Ｐゴシック" pitchFamily="-106" charset="-128"/>
            </a:endParaRPr>
          </a:p>
          <a:p>
            <a:pPr marL="0" indent="0" algn="ctr" eaLnBrk="1" hangingPunct="1">
              <a:lnSpc>
                <a:spcPct val="90000"/>
              </a:lnSpc>
            </a:pPr>
            <a:r>
              <a:rPr lang="fr-FR" sz="1500" dirty="0" smtClean="0">
                <a:solidFill>
                  <a:schemeClr val="accent1"/>
                </a:solidFill>
                <a:ea typeface="ＭＳ Ｐゴシック" pitchFamily="-106" charset="-128"/>
                <a:cs typeface="ＭＳ Ｐゴシック" pitchFamily="-106" charset="-128"/>
              </a:rPr>
              <a:t>regardez-vous </a:t>
            </a:r>
            <a:r>
              <a:rPr lang="fr-FR" sz="1500" dirty="0">
                <a:solidFill>
                  <a:schemeClr val="accent1"/>
                </a:solidFill>
                <a:ea typeface="ＭＳ Ｐゴシック" pitchFamily="-106" charset="-128"/>
                <a:cs typeface="ＭＳ Ｐゴシック" pitchFamily="-106" charset="-128"/>
              </a:rPr>
              <a:t>en premier ? Ces critères sont-ils fiables ?</a:t>
            </a:r>
          </a:p>
        </p:txBody>
      </p:sp>
      <p:sp>
        <p:nvSpPr>
          <p:cNvPr id="13"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4" name="Textfeld 13"/>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7.27</a:t>
            </a:r>
            <a:endParaRPr lang="de-DE" sz="1200" b="1" dirty="0">
              <a:solidFill>
                <a:schemeClr val="tx2"/>
              </a:solidFill>
              <a:latin typeface="+mn-lt"/>
            </a:endParaRPr>
          </a:p>
        </p:txBody>
      </p:sp>
      <p:sp>
        <p:nvSpPr>
          <p:cNvPr id="10" name="Text Box 8"/>
          <p:cNvSpPr txBox="1">
            <a:spLocks noChangeArrowheads="1"/>
          </p:cNvSpPr>
          <p:nvPr/>
        </p:nvSpPr>
        <p:spPr bwMode="auto">
          <a:xfrm>
            <a:off x="0" y="6643687"/>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i="1" dirty="0" smtClean="0"/>
              <a:t>(„</a:t>
            </a:r>
            <a:r>
              <a:rPr lang="en-US" altLang="de-DE" sz="800" i="1" dirty="0" smtClean="0"/>
              <a:t>Neo-Hippy </a:t>
            </a:r>
            <a:r>
              <a:rPr lang="en-US" altLang="de-DE" sz="800" i="1" dirty="0"/>
              <a:t>Chick" </a:t>
            </a:r>
            <a:r>
              <a:rPr lang="en-US" altLang="de-DE" sz="800" i="1" dirty="0" smtClean="0"/>
              <a:t>de </a:t>
            </a:r>
            <a:r>
              <a:rPr lang="en-US" altLang="de-DE" sz="800" i="1" dirty="0" err="1"/>
              <a:t>garryknight</a:t>
            </a:r>
            <a:r>
              <a:rPr lang="en-US" altLang="de-DE" sz="800" i="1" dirty="0"/>
              <a:t>)</a:t>
            </a:r>
            <a:endParaRPr lang="de-DE" altLang="de-DE" sz="800" i="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err="1" smtClean="0">
                <a:solidFill>
                  <a:schemeClr val="accent1"/>
                </a:solidFill>
              </a:rPr>
              <a:t>Exercice</a:t>
            </a:r>
            <a:r>
              <a:rPr lang="de-DE" altLang="de-DE" sz="2000" dirty="0" smtClean="0">
                <a:solidFill>
                  <a:schemeClr val="accent1"/>
                </a:solidFill>
              </a:rPr>
              <a:t> 2</a:t>
            </a:r>
            <a:endParaRPr lang="de-DE" altLang="de-DE" sz="2000" dirty="0">
              <a:solidFill>
                <a:schemeClr val="accent1"/>
              </a:solidFill>
            </a:endParaRPr>
          </a:p>
        </p:txBody>
      </p:sp>
      <p:sp>
        <p:nvSpPr>
          <p:cNvPr id="34819" name="Text Box 3"/>
          <p:cNvSpPr txBox="1">
            <a:spLocks noChangeArrowheads="1"/>
          </p:cNvSpPr>
          <p:nvPr/>
        </p:nvSpPr>
        <p:spPr bwMode="auto">
          <a:xfrm>
            <a:off x="254463" y="1198604"/>
            <a:ext cx="8638712"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tabLst>
                <a:tab pos="358775"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358775"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358775"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358775" algn="l"/>
              </a:tabLst>
              <a:defRPr>
                <a:solidFill>
                  <a:schemeClr val="tx1"/>
                </a:solidFill>
                <a:latin typeface="Verdana" pitchFamily="34" charset="0"/>
              </a:defRPr>
            </a:lvl4pPr>
            <a:lvl5pPr marL="2057400" indent="-228600">
              <a:spcBef>
                <a:spcPct val="20000"/>
              </a:spcBef>
              <a:buClr>
                <a:srgbClr val="8FB08C"/>
              </a:buClr>
              <a:buChar char="•"/>
              <a:tabLst>
                <a:tab pos="358775"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9pPr>
          </a:lstStyle>
          <a:p>
            <a:pPr marL="342000" indent="-342000" eaLnBrk="1" hangingPunct="1">
              <a:spcBef>
                <a:spcPts val="480"/>
              </a:spcBef>
              <a:spcAft>
                <a:spcPts val="1200"/>
              </a:spcAft>
              <a:buClr>
                <a:srgbClr val="8CADAE"/>
              </a:buClr>
              <a:buFontTx/>
              <a:buChar char="o"/>
            </a:pPr>
            <a:r>
              <a:rPr lang="fr-FR" dirty="0" smtClean="0"/>
              <a:t>Dans l’exercice suivant, une bande dessinée vous sera présentée. Réfléchissez à ce que les personnages de l’histoire peuvent penser les uns des autres.</a:t>
            </a:r>
            <a:endParaRPr lang="fr-FR" altLang="de-DE" dirty="0" smtClean="0"/>
          </a:p>
          <a:p>
            <a:pPr marL="0" indent="0" eaLnBrk="1" hangingPunct="1">
              <a:spcBef>
                <a:spcPts val="1200"/>
              </a:spcBef>
              <a:buClr>
                <a:srgbClr val="8CADAE"/>
              </a:buClr>
              <a:buFontTx/>
              <a:buNone/>
            </a:pPr>
            <a:r>
              <a:rPr lang="fr-FR" altLang="de-DE" b="1" dirty="0" smtClean="0"/>
              <a:t>Important pour ce travail :</a:t>
            </a:r>
            <a:r>
              <a:rPr lang="fr-FR" altLang="de-DE" dirty="0" smtClean="0">
                <a:solidFill>
                  <a:srgbClr val="FF0000"/>
                </a:solidFill>
              </a:rPr>
              <a:t> </a:t>
            </a:r>
          </a:p>
          <a:p>
            <a:pPr marL="342000" indent="-342000" eaLnBrk="1" hangingPunct="1">
              <a:spcBef>
                <a:spcPts val="480"/>
              </a:spcBef>
              <a:spcAft>
                <a:spcPts val="1200"/>
              </a:spcAft>
              <a:buClr>
                <a:srgbClr val="8CADAE"/>
              </a:buClr>
              <a:buFontTx/>
              <a:buChar char="o"/>
            </a:pPr>
            <a:r>
              <a:rPr lang="fr-FR" altLang="de-DE" dirty="0" smtClean="0"/>
              <a:t>Ayez présent à l’esprit, que les personnages représentés n’ont pas </a:t>
            </a:r>
            <a:r>
              <a:rPr lang="fr-FR" altLang="de-DE" dirty="0"/>
              <a:t>les mêmes connaissances que celles auxquelles vous avez accès vous-même en tant qu’observateur. </a:t>
            </a:r>
          </a:p>
          <a:p>
            <a:pPr marL="342000" indent="-342000" eaLnBrk="1" hangingPunct="1">
              <a:spcBef>
                <a:spcPts val="480"/>
              </a:spcBef>
              <a:spcAft>
                <a:spcPts val="1200"/>
              </a:spcAft>
              <a:buClr>
                <a:srgbClr val="8CADAE"/>
              </a:buClr>
              <a:buFontTx/>
              <a:buChar char="o"/>
            </a:pPr>
            <a:r>
              <a:rPr lang="fr-FR" altLang="de-DE" dirty="0"/>
              <a:t>Réfléchissez notamment aux informations supplémentaires dont vous auriez besoin pour arriver à une réponse définitive.</a:t>
            </a:r>
          </a:p>
        </p:txBody>
      </p:sp>
      <p:sp>
        <p:nvSpPr>
          <p:cNvPr id="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7" name="Textfeld 6"/>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7.28</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6092825"/>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A </a:t>
            </a:r>
            <a:r>
              <a:rPr lang="de-DE" altLang="de-DE" dirty="0" err="1" smtClean="0"/>
              <a:t>quoi</a:t>
            </a:r>
            <a:r>
              <a:rPr lang="de-DE" altLang="de-DE" dirty="0" smtClean="0"/>
              <a:t> </a:t>
            </a:r>
            <a:r>
              <a:rPr lang="de-DE" altLang="de-DE" dirty="0" err="1" smtClean="0"/>
              <a:t>pense</a:t>
            </a:r>
            <a:r>
              <a:rPr lang="de-DE" altLang="de-DE" dirty="0" smtClean="0"/>
              <a:t> le </a:t>
            </a:r>
            <a:r>
              <a:rPr lang="de-DE" altLang="de-DE" dirty="0" err="1" smtClean="0"/>
              <a:t>promeneur</a:t>
            </a:r>
            <a:r>
              <a:rPr lang="de-DE" altLang="de-DE" dirty="0" smtClean="0"/>
              <a:t> ?</a:t>
            </a:r>
            <a:endParaRPr lang="de-DE" altLang="de-DE" dirty="0"/>
          </a:p>
        </p:txBody>
      </p:sp>
      <p:sp>
        <p:nvSpPr>
          <p:cNvPr id="35843" name="Rectangle 4"/>
          <p:cNvSpPr>
            <a:spLocks noChangeArrowheads="1"/>
          </p:cNvSpPr>
          <p:nvPr/>
        </p:nvSpPr>
        <p:spPr bwMode="auto">
          <a:xfrm>
            <a:off x="8675688" y="0"/>
            <a:ext cx="468312"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35844" name="Rectangle 5"/>
          <p:cNvSpPr>
            <a:spLocks noChangeArrowheads="1"/>
          </p:cNvSpPr>
          <p:nvPr/>
        </p:nvSpPr>
        <p:spPr bwMode="auto">
          <a:xfrm>
            <a:off x="0" y="0"/>
            <a:ext cx="482600"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pic>
        <p:nvPicPr>
          <p:cNvPr id="35845"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333375"/>
            <a:ext cx="8204200"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ectangle 24"/>
          <p:cNvSpPr>
            <a:spLocks noChangeArrowheads="1"/>
          </p:cNvSpPr>
          <p:nvPr/>
        </p:nvSpPr>
        <p:spPr bwMode="auto">
          <a:xfrm>
            <a:off x="468313" y="0"/>
            <a:ext cx="8207375" cy="404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35847" name="Text Box 10"/>
          <p:cNvSpPr txBox="1">
            <a:spLocks noChangeArrowheads="1"/>
          </p:cNvSpPr>
          <p:nvPr/>
        </p:nvSpPr>
        <p:spPr bwMode="auto">
          <a:xfrm>
            <a:off x="0" y="6643688"/>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(histoire </a:t>
            </a:r>
            <a:r>
              <a:rPr lang="en-US" altLang="de-DE" sz="800" i="1" dirty="0" err="1" smtClean="0"/>
              <a:t>illustrée</a:t>
            </a:r>
            <a:r>
              <a:rPr lang="en-US" altLang="de-DE" sz="800" i="1" dirty="0" smtClean="0"/>
              <a:t> de </a:t>
            </a:r>
            <a:r>
              <a:rPr lang="en-US" altLang="de-DE" sz="800" i="1" dirty="0"/>
              <a:t>Marina Ruiz)</a:t>
            </a:r>
          </a:p>
        </p:txBody>
      </p:sp>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1" name="Textfeld 10"/>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7.29</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buClrTx/>
              <a:buSzTx/>
              <a:buFontTx/>
              <a:buNone/>
            </a:pPr>
            <a:r>
              <a:rPr lang="de-DE" altLang="de-DE" sz="2000" dirty="0" smtClean="0">
                <a:solidFill>
                  <a:schemeClr val="accent1"/>
                </a:solidFill>
              </a:rPr>
              <a:t>A </a:t>
            </a:r>
            <a:r>
              <a:rPr lang="de-DE" altLang="de-DE" sz="2000" dirty="0" err="1" smtClean="0">
                <a:solidFill>
                  <a:schemeClr val="accent1"/>
                </a:solidFill>
              </a:rPr>
              <a:t>quoi</a:t>
            </a:r>
            <a:r>
              <a:rPr lang="de-DE" altLang="de-DE" sz="2000" dirty="0" smtClean="0">
                <a:solidFill>
                  <a:schemeClr val="accent1"/>
                </a:solidFill>
              </a:rPr>
              <a:t> </a:t>
            </a:r>
            <a:r>
              <a:rPr lang="de-DE" altLang="de-DE" sz="2000" dirty="0" err="1" smtClean="0">
                <a:solidFill>
                  <a:schemeClr val="accent1"/>
                </a:solidFill>
              </a:rPr>
              <a:t>pense</a:t>
            </a:r>
            <a:r>
              <a:rPr lang="de-DE" altLang="de-DE" sz="2000" dirty="0" smtClean="0">
                <a:solidFill>
                  <a:schemeClr val="accent1"/>
                </a:solidFill>
              </a:rPr>
              <a:t> le </a:t>
            </a:r>
            <a:r>
              <a:rPr lang="de-DE" altLang="de-DE" sz="2000" dirty="0" err="1" smtClean="0">
                <a:solidFill>
                  <a:schemeClr val="accent1"/>
                </a:solidFill>
              </a:rPr>
              <a:t>promeneur</a:t>
            </a:r>
            <a:r>
              <a:rPr lang="de-DE" altLang="de-DE" sz="2000" dirty="0" smtClean="0">
                <a:solidFill>
                  <a:schemeClr val="accent1"/>
                </a:solidFill>
              </a:rPr>
              <a:t> ?</a:t>
            </a:r>
            <a:endParaRPr lang="de-DE" altLang="de-DE" sz="2000" dirty="0">
              <a:solidFill>
                <a:schemeClr val="accent1"/>
              </a:solidFill>
            </a:endParaRPr>
          </a:p>
        </p:txBody>
      </p:sp>
      <p:sp>
        <p:nvSpPr>
          <p:cNvPr id="36867" name="Text Box 4"/>
          <p:cNvSpPr txBox="1">
            <a:spLocks noChangeArrowheads="1"/>
          </p:cNvSpPr>
          <p:nvPr/>
        </p:nvSpPr>
        <p:spPr bwMode="auto">
          <a:xfrm>
            <a:off x="252000" y="4117975"/>
            <a:ext cx="8640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480"/>
              </a:spcBef>
              <a:spcAft>
                <a:spcPts val="600"/>
              </a:spcAft>
              <a:buClrTx/>
              <a:buSzTx/>
              <a:buFontTx/>
              <a:buNone/>
            </a:pPr>
            <a:r>
              <a:rPr lang="fr-FR" dirty="0" smtClean="0"/>
              <a:t>Probable (mais faux) : l’homme avec le chapeau est un voleur !</a:t>
            </a:r>
          </a:p>
          <a:p>
            <a:pPr eaLnBrk="1" hangingPunct="1">
              <a:spcBef>
                <a:spcPts val="480"/>
              </a:spcBef>
              <a:spcAft>
                <a:spcPts val="600"/>
              </a:spcAft>
              <a:buClrTx/>
              <a:buSzTx/>
              <a:buFontTx/>
              <a:buNone/>
            </a:pPr>
            <a:r>
              <a:rPr lang="fr-FR" b="1" u="sng" dirty="0" smtClean="0"/>
              <a:t>Semble peu probable – mais correct</a:t>
            </a:r>
            <a:r>
              <a:rPr lang="fr-FR" b="1" dirty="0" smtClean="0"/>
              <a:t> : </a:t>
            </a:r>
            <a:r>
              <a:rPr lang="fr-FR" dirty="0" smtClean="0"/>
              <a:t>l’homme a oublié la clé de sa maison et escalade une fenêtre ouverte pour chercher sa clé.</a:t>
            </a:r>
          </a:p>
          <a:p>
            <a:pPr eaLnBrk="1" hangingPunct="1">
              <a:spcBef>
                <a:spcPts val="480"/>
              </a:spcBef>
              <a:spcAft>
                <a:spcPts val="600"/>
              </a:spcAft>
              <a:buClrTx/>
              <a:buSzTx/>
              <a:buFontTx/>
              <a:buNone/>
            </a:pPr>
            <a:r>
              <a:rPr lang="fr-FR" dirty="0" smtClean="0"/>
              <a:t>Hypothèse supplémentaire : il n’est pas sûr que le promeneur connaisse l’homme – si ce n’est effectivement pas le cas, il pense probablement que l’homme est un cambrioleur.</a:t>
            </a:r>
          </a:p>
        </p:txBody>
      </p:sp>
      <p:pic>
        <p:nvPicPr>
          <p:cNvPr id="36868"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925" y="1125111"/>
            <a:ext cx="42481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7.30</a:t>
            </a:r>
            <a:endParaRPr lang="de-DE" sz="1200" b="1" dirty="0">
              <a:solidFill>
                <a:schemeClr val="tx2"/>
              </a:solidFill>
              <a:latin typeface="+mn-lt"/>
            </a:endParaRPr>
          </a:p>
        </p:txBody>
      </p:sp>
      <p:sp>
        <p:nvSpPr>
          <p:cNvPr id="8" name="Text Box 10"/>
          <p:cNvSpPr txBox="1">
            <a:spLocks noChangeArrowheads="1"/>
          </p:cNvSpPr>
          <p:nvPr/>
        </p:nvSpPr>
        <p:spPr bwMode="auto">
          <a:xfrm>
            <a:off x="0" y="6643688"/>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(histoire </a:t>
            </a:r>
            <a:r>
              <a:rPr lang="en-US" altLang="de-DE" sz="800" i="1" dirty="0" err="1" smtClean="0"/>
              <a:t>illustrée</a:t>
            </a:r>
            <a:r>
              <a:rPr lang="en-US" altLang="de-DE" sz="800" i="1" dirty="0" smtClean="0"/>
              <a:t> de </a:t>
            </a:r>
            <a:r>
              <a:rPr lang="en-US" altLang="de-DE" sz="800" i="1" dirty="0"/>
              <a:t>Marina Ruiz)</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4294967295"/>
          </p:nvPr>
        </p:nvSpPr>
        <p:spPr>
          <a:xfrm>
            <a:off x="252000" y="3509809"/>
            <a:ext cx="8640000" cy="3074987"/>
          </a:xfrm>
        </p:spPr>
        <p:txBody>
          <a:bodyPr/>
          <a:lstStyle/>
          <a:p>
            <a:pPr marL="0" indent="0" eaLnBrk="1" hangingPunct="1">
              <a:spcBef>
                <a:spcPts val="480"/>
              </a:spcBef>
              <a:spcAft>
                <a:spcPts val="600"/>
              </a:spcAft>
            </a:pPr>
            <a:r>
              <a:rPr lang="fr-FR" dirty="0" smtClean="0"/>
              <a:t>Toutes les personnes n’ont pas le même niveau de connaissance ou ne ressentent pas les choses de la même façon. Ceci peut conduire à des incompréhensions et à des conflits !</a:t>
            </a:r>
          </a:p>
          <a:p>
            <a:pPr marL="0" indent="0" eaLnBrk="1" hangingPunct="1">
              <a:spcBef>
                <a:spcPts val="480"/>
              </a:spcBef>
              <a:spcAft>
                <a:spcPts val="600"/>
              </a:spcAft>
            </a:pPr>
            <a:r>
              <a:rPr lang="fr-FR" dirty="0" smtClean="0"/>
              <a:t>C’est pourquoi, il est important :</a:t>
            </a:r>
            <a:endParaRPr lang="fr-FR" altLang="de-DE" dirty="0" smtClean="0"/>
          </a:p>
          <a:p>
            <a:pPr marL="342000" indent="-342000" eaLnBrk="1" hangingPunct="1">
              <a:spcBef>
                <a:spcPts val="480"/>
              </a:spcBef>
              <a:spcAft>
                <a:spcPts val="1200"/>
              </a:spcAft>
              <a:buClr>
                <a:srgbClr val="8CADAE"/>
              </a:buClr>
              <a:buFontTx/>
              <a:buChar char="o"/>
              <a:tabLst>
                <a:tab pos="358775" algn="l"/>
              </a:tabLst>
            </a:pPr>
            <a:r>
              <a:rPr lang="fr-FR" altLang="de-DE" kern="1200" dirty="0" smtClean="0">
                <a:latin typeface="Verdana" pitchFamily="34" charset="0"/>
                <a:cs typeface="Times New Roman" pitchFamily="18" charset="0"/>
              </a:rPr>
              <a:t>de se mettre à la place des autres pour comprendre pourquoi ils agissent de telle ou telle manière.</a:t>
            </a:r>
          </a:p>
          <a:p>
            <a:pPr marL="342000" indent="-342000" eaLnBrk="1" hangingPunct="1">
              <a:spcBef>
                <a:spcPts val="480"/>
              </a:spcBef>
              <a:spcAft>
                <a:spcPts val="1200"/>
              </a:spcAft>
              <a:buClr>
                <a:srgbClr val="8CADAE"/>
              </a:buClr>
              <a:buFontTx/>
              <a:buChar char="o"/>
              <a:tabLst>
                <a:tab pos="358775" algn="l"/>
              </a:tabLst>
            </a:pPr>
            <a:r>
              <a:rPr lang="fr-FR" altLang="de-DE" kern="1200" dirty="0" smtClean="0">
                <a:latin typeface="Verdana" pitchFamily="34" charset="0"/>
                <a:cs typeface="Times New Roman" pitchFamily="18" charset="0"/>
              </a:rPr>
              <a:t>De partager son vécu avec d’autres, afin qu’ils comprennent ce qui nous pousse à agir d’une certaine manière.</a:t>
            </a:r>
            <a:endParaRPr lang="fr-FR" altLang="de-DE" sz="400" dirty="0" smtClean="0"/>
          </a:p>
        </p:txBody>
      </p:sp>
      <p:sp>
        <p:nvSpPr>
          <p:cNvPr id="37892" name="Text Box 8"/>
          <p:cNvSpPr txBox="1">
            <a:spLocks noChangeArrowheads="1"/>
          </p:cNvSpPr>
          <p:nvPr/>
        </p:nvSpPr>
        <p:spPr bwMode="auto">
          <a:xfrm>
            <a:off x="0" y="6643687"/>
            <a:ext cx="2051051"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i="1" dirty="0"/>
              <a:t>(„Marionette Show“ </a:t>
            </a:r>
            <a:r>
              <a:rPr lang="de-DE" altLang="de-DE" sz="800" i="1" dirty="0" smtClean="0"/>
              <a:t>de </a:t>
            </a:r>
            <a:r>
              <a:rPr lang="de-DE" altLang="de-DE" sz="800" i="1" dirty="0"/>
              <a:t>Sister72)</a:t>
            </a:r>
          </a:p>
        </p:txBody>
      </p:sp>
      <p:pic>
        <p:nvPicPr>
          <p:cNvPr id="37893" name="Picture 9" descr="Marionette Show_von Sister72_flicker_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782" y="1204913"/>
            <a:ext cx="248443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9" name="Textfeld 8"/>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7.31</a:t>
            </a:r>
            <a:endParaRPr lang="de-DE" sz="1200" b="1" dirty="0">
              <a:solidFill>
                <a:schemeClr val="tx2"/>
              </a:solidFill>
              <a:latin typeface="+mn-lt"/>
            </a:endParaRPr>
          </a:p>
        </p:txBody>
      </p:sp>
      <p:sp>
        <p:nvSpPr>
          <p:cNvPr id="10"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ts val="480"/>
              </a:spcBef>
            </a:pPr>
            <a:r>
              <a:rPr lang="de-DE" altLang="de-DE" kern="0" dirty="0" err="1" smtClean="0"/>
              <a:t>Changer</a:t>
            </a:r>
            <a:r>
              <a:rPr lang="de-DE" altLang="de-DE" kern="0" dirty="0" smtClean="0"/>
              <a:t> de </a:t>
            </a:r>
            <a:r>
              <a:rPr lang="de-DE" altLang="de-DE" kern="0" dirty="0" err="1" smtClean="0"/>
              <a:t>point</a:t>
            </a:r>
            <a:r>
              <a:rPr lang="de-DE" altLang="de-DE" kern="0" dirty="0" smtClean="0"/>
              <a:t> de </a:t>
            </a:r>
            <a:r>
              <a:rPr lang="de-DE" altLang="de-DE" kern="0" dirty="0" err="1" smtClean="0"/>
              <a:t>vue</a:t>
            </a:r>
            <a:endParaRPr lang="de-DE" altLang="de-DE" kern="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252000" y="1949083"/>
            <a:ext cx="8640000" cy="2959835"/>
          </a:xfrm>
          <a:ln>
            <a:solidFill>
              <a:schemeClr val="tx1"/>
            </a:solidFill>
            <a:miter lim="800000"/>
            <a:headEnd/>
            <a:tailEnd/>
          </a:ln>
        </p:spPr>
        <p:txBody>
          <a:bodyPr/>
          <a:lstStyle/>
          <a:p>
            <a:pPr marL="0" indent="0" eaLnBrk="1" hangingPunct="1">
              <a:spcBef>
                <a:spcPts val="1200"/>
              </a:spcBef>
            </a:pPr>
            <a:r>
              <a:rPr lang="de-DE" altLang="de-DE" b="1" dirty="0" err="1" smtClean="0"/>
              <a:t>Imaginez</a:t>
            </a:r>
            <a:r>
              <a:rPr lang="de-DE" altLang="de-DE" b="1" dirty="0" smtClean="0"/>
              <a:t> la </a:t>
            </a:r>
            <a:r>
              <a:rPr lang="de-DE" altLang="de-DE" b="1" dirty="0" err="1" smtClean="0"/>
              <a:t>situation</a:t>
            </a:r>
            <a:r>
              <a:rPr lang="de-DE" altLang="de-DE" b="1" dirty="0" smtClean="0"/>
              <a:t> </a:t>
            </a:r>
            <a:r>
              <a:rPr lang="de-DE" altLang="de-DE" b="1" dirty="0" err="1" smtClean="0"/>
              <a:t>suivante</a:t>
            </a:r>
            <a:r>
              <a:rPr lang="de-DE" altLang="de-DE" b="1" dirty="0" smtClean="0"/>
              <a:t> :</a:t>
            </a:r>
          </a:p>
          <a:p>
            <a:pPr marL="0" indent="0" eaLnBrk="1" hangingPunct="1">
              <a:spcBef>
                <a:spcPts val="1200"/>
              </a:spcBef>
            </a:pPr>
            <a:r>
              <a:rPr lang="fr-FR" dirty="0" smtClean="0">
                <a:ea typeface="ＭＳ Ｐゴシック" pitchFamily="-104" charset="-128"/>
                <a:cs typeface="ＭＳ Ｐゴシック" pitchFamily="-104" charset="-128"/>
              </a:rPr>
              <a:t>Vous rentrez fatigué du travail et vous voulez encore vous arrêter sur le chemin du retour pour faire rapidement quelques courses. Le supermarché est bondé. Vous avez tous vos articles dans le caddie et vous patientez dans la file d’attente. Juste devant vous, un vieux monsieur pose ses courses sur le tapis roulant de la caisse très lentement et avec hésitation. Quand la caissière lui annonce le prix, le vieil homme fouille longuement dans son sac pour trouver son </a:t>
            </a:r>
            <a:r>
              <a:rPr lang="fr-FR" dirty="0" err="1" smtClean="0">
                <a:ea typeface="ＭＳ Ｐゴシック" pitchFamily="-104" charset="-128"/>
                <a:cs typeface="ＭＳ Ｐゴシック" pitchFamily="-104" charset="-128"/>
              </a:rPr>
              <a:t>porte-feuille</a:t>
            </a:r>
            <a:r>
              <a:rPr lang="fr-FR" dirty="0" smtClean="0">
                <a:ea typeface="ＭＳ Ｐゴシック" pitchFamily="-104" charset="-128"/>
                <a:cs typeface="ＭＳ Ｐゴシック" pitchFamily="-104" charset="-128"/>
              </a:rPr>
              <a:t>. Alors qu’il cherche, il renverse accidentellement une bouteille d’huile qui tombe et se brise sur le sol.</a:t>
            </a:r>
          </a:p>
        </p:txBody>
      </p:sp>
      <p:sp>
        <p:nvSpPr>
          <p:cNvPr id="9"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ts val="480"/>
              </a:spcBef>
            </a:pPr>
            <a:r>
              <a:rPr lang="de-DE" altLang="de-DE" kern="0" dirty="0" err="1" smtClean="0"/>
              <a:t>Changer</a:t>
            </a:r>
            <a:r>
              <a:rPr lang="de-DE" altLang="de-DE" kern="0" dirty="0" smtClean="0"/>
              <a:t> de </a:t>
            </a:r>
            <a:r>
              <a:rPr lang="de-DE" altLang="de-DE" kern="0" dirty="0" err="1" smtClean="0"/>
              <a:t>point</a:t>
            </a:r>
            <a:r>
              <a:rPr lang="de-DE" altLang="de-DE" kern="0" dirty="0" smtClean="0"/>
              <a:t> de </a:t>
            </a:r>
            <a:r>
              <a:rPr lang="de-DE" altLang="de-DE" kern="0" dirty="0" err="1" smtClean="0"/>
              <a:t>vue</a:t>
            </a:r>
            <a:endParaRPr lang="de-DE" altLang="de-DE" kern="0" dirty="0" smtClean="0"/>
          </a:p>
        </p:txBody>
      </p:sp>
      <p:sp>
        <p:nvSpPr>
          <p:cNvPr id="10"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3" name="Textfeld 12"/>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7.32</a:t>
            </a:r>
            <a:endParaRPr lang="de-DE" sz="1200" b="1" dirty="0">
              <a:solidFill>
                <a:schemeClr val="tx2"/>
              </a:solidFill>
              <a:latin typeface="+mn-lt"/>
            </a:endParaRPr>
          </a:p>
        </p:txBody>
      </p:sp>
      <p:grpSp>
        <p:nvGrpSpPr>
          <p:cNvPr id="14" name="Group 21"/>
          <p:cNvGrpSpPr>
            <a:grpSpLocks/>
          </p:cNvGrpSpPr>
          <p:nvPr/>
        </p:nvGrpSpPr>
        <p:grpSpPr bwMode="auto">
          <a:xfrm>
            <a:off x="0" y="6167443"/>
            <a:ext cx="2481263" cy="646113"/>
            <a:chOff x="0" y="3957"/>
            <a:chExt cx="1563" cy="407"/>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16"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249" y="3957"/>
              <a:ext cx="131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216000" eaLnBrk="1" hangingPunct="1"/>
              <a:r>
                <a:rPr lang="de-DE" altLang="de-DE" sz="1200" b="0" dirty="0" smtClean="0">
                  <a:latin typeface="Verdana" pitchFamily="34" charset="0"/>
                  <a:sym typeface="Wingdings" pitchFamily="2" charset="2"/>
                </a:rPr>
                <a:t> </a:t>
              </a:r>
              <a:r>
                <a:rPr lang="de-DE" altLang="de-DE" sz="1200" b="0" dirty="0" err="1" smtClean="0">
                  <a:latin typeface="Verdana" pitchFamily="34" charset="0"/>
                </a:rPr>
                <a:t>Feuille</a:t>
              </a:r>
              <a:r>
                <a:rPr lang="de-DE" altLang="de-DE" sz="1200" b="0" dirty="0" smtClean="0">
                  <a:latin typeface="Verdana" pitchFamily="34" charset="0"/>
                </a:rPr>
                <a:t> de </a:t>
              </a:r>
              <a:br>
                <a:rPr lang="de-DE" altLang="de-DE" sz="1200" b="0" dirty="0" smtClean="0">
                  <a:latin typeface="Verdana" pitchFamily="34" charset="0"/>
                </a:rPr>
              </a:br>
              <a:r>
                <a:rPr lang="de-DE" altLang="de-DE" sz="1200" b="0" dirty="0" err="1" smtClean="0">
                  <a:latin typeface="Verdana" pitchFamily="34" charset="0"/>
                </a:rPr>
                <a:t>travail</a:t>
              </a:r>
              <a:r>
                <a:rPr lang="de-DE" altLang="de-DE" sz="1200" b="0" dirty="0" smtClean="0">
                  <a:latin typeface="Verdana" pitchFamily="34" charset="0"/>
                </a:rPr>
                <a:t> 7.3</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91" name="Group 51"/>
          <p:cNvGraphicFramePr>
            <a:graphicFrameLocks noGrp="1"/>
          </p:cNvGraphicFramePr>
          <p:nvPr>
            <p:extLst>
              <p:ext uri="{D42A27DB-BD31-4B8C-83A1-F6EECF244321}">
                <p14:modId xmlns:p14="http://schemas.microsoft.com/office/powerpoint/2010/main" val="2434098248"/>
              </p:ext>
            </p:extLst>
          </p:nvPr>
        </p:nvGraphicFramePr>
        <p:xfrm>
          <a:off x="0" y="1206038"/>
          <a:ext cx="9144000" cy="5033195"/>
        </p:xfrm>
        <a:graphic>
          <a:graphicData uri="http://schemas.openxmlformats.org/drawingml/2006/table">
            <a:tbl>
              <a:tblPr/>
              <a:tblGrid>
                <a:gridCol w="4572000"/>
                <a:gridCol w="4572000"/>
              </a:tblGrid>
              <a:tr h="10557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Que pourriez-vous penser</a:t>
                      </a:r>
                      <a:r>
                        <a:rPr lang="fr-FR" sz="1400" baseline="0" dirty="0" smtClean="0"/>
                        <a:t> ou ressentir </a:t>
                      </a:r>
                      <a:r>
                        <a:rPr lang="fr-FR" sz="1400" dirty="0" smtClean="0"/>
                        <a:t>dans cette situation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altLang="de-DE" sz="14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Par ex :</a:t>
                      </a:r>
                      <a:r>
                        <a:rPr lang="fr-FR" sz="1400" baseline="0" dirty="0" smtClean="0"/>
                        <a:t> la situation me met en colère parce que je suis très fatigué et stressé et que j’aimerais enfin rentrer chez moi. Ou bien : j’ai de la compassion et suis plein de compréhension pour le vieux monsieur.</a:t>
                      </a:r>
                      <a:endParaRPr lang="fr-FR" sz="1400" dirty="0" smtClean="0"/>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735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Que pourrait</a:t>
                      </a:r>
                      <a:r>
                        <a:rPr lang="fr-FR" sz="1400" baseline="0" dirty="0" smtClean="0"/>
                        <a:t> penser ou ressentir</a:t>
                      </a:r>
                      <a:r>
                        <a:rPr lang="fr-FR" sz="1400" dirty="0" smtClean="0"/>
                        <a:t> la</a:t>
                      </a:r>
                      <a:r>
                        <a:rPr lang="fr-FR" sz="1400" baseline="0" dirty="0" smtClean="0"/>
                        <a:t> caissière ?</a:t>
                      </a:r>
                      <a:endParaRPr lang="fr-FR" sz="1400" dirty="0" smtClean="0"/>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altLang="de-DE" sz="14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400" b="0" i="0" u="none" strike="noStrike" cap="none" normalizeH="0" baseline="0" dirty="0" smtClean="0">
                          <a:ln>
                            <a:noFill/>
                          </a:ln>
                          <a:solidFill>
                            <a:schemeClr val="tx1"/>
                          </a:solidFill>
                          <a:effectLst/>
                          <a:latin typeface="Verdana" pitchFamily="34" charset="0"/>
                        </a:rPr>
                        <a:t>Par ex </a:t>
                      </a:r>
                      <a:r>
                        <a:rPr kumimoji="0" lang="de-DE" altLang="de-DE" sz="1400" b="0" i="0" u="none" strike="noStrike" cap="none" normalizeH="0" baseline="0" dirty="0" smtClean="0">
                          <a:ln>
                            <a:noFill/>
                          </a:ln>
                          <a:solidFill>
                            <a:srgbClr val="000000"/>
                          </a:solidFill>
                          <a:effectLst/>
                          <a:latin typeface="Verdana" pitchFamily="34" charset="0"/>
                        </a:rPr>
                        <a:t>:</a:t>
                      </a:r>
                      <a:r>
                        <a:rPr kumimoji="0" lang="de-DE" altLang="de-DE" sz="1400" b="0" i="0" u="none" strike="noStrike" cap="none" normalizeH="0" baseline="0" dirty="0" smtClean="0">
                          <a:ln>
                            <a:noFill/>
                          </a:ln>
                          <a:solidFill>
                            <a:schemeClr val="tx1"/>
                          </a:solidFill>
                          <a:effectLst/>
                          <a:latin typeface="Verdana" pitchFamily="34" charset="0"/>
                        </a:rPr>
                        <a:t> </a:t>
                      </a:r>
                      <a:r>
                        <a:rPr kumimoji="0" lang="fr-FR" altLang="de-DE" sz="1400" b="0" i="0" u="none" strike="noStrike" cap="none" normalizeH="0" baseline="0" dirty="0" smtClean="0">
                          <a:ln>
                            <a:noFill/>
                          </a:ln>
                          <a:solidFill>
                            <a:schemeClr val="tx1"/>
                          </a:solidFill>
                          <a:effectLst/>
                          <a:latin typeface="Verdana" pitchFamily="34" charset="0"/>
                        </a:rPr>
                        <a:t>e</a:t>
                      </a:r>
                      <a:r>
                        <a:rPr lang="fr-FR" sz="1400" dirty="0" smtClean="0"/>
                        <a:t>lle est énervée parce que la file d’attente s’allonge de plus en plus et qu’elle doit encore s’occuper de la bouteille</a:t>
                      </a:r>
                      <a:r>
                        <a:rPr lang="fr-FR" sz="1400" baseline="0" dirty="0" smtClean="0"/>
                        <a:t> cassée. Ou bien : elle a de la compréhension pour le vieux monsieur car elle le connaît.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20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Que pourrait penser ou ressentir le vieux monsieur ?</a:t>
                      </a:r>
                      <a:endParaRPr kumimoji="0" lang="de-DE" altLang="de-DE" sz="14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Par ex : il s’en veut et s’énerve après lui-même. Il se sent</a:t>
                      </a:r>
                      <a:r>
                        <a:rPr lang="fr-FR" sz="1400" baseline="0" dirty="0" smtClean="0"/>
                        <a:t> gêné</a:t>
                      </a:r>
                      <a:r>
                        <a:rPr lang="fr-FR" sz="1400" dirty="0" smtClean="0"/>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2949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Qu’est ce qui pourrait vous aider à vous mettre à la place de ce </a:t>
                      </a:r>
                      <a:r>
                        <a:rPr lang="fr-FR" sz="1400" baseline="0" dirty="0" smtClean="0"/>
                        <a:t>vieux monsieur ?</a:t>
                      </a:r>
                      <a:endParaRPr lang="fr-FR" sz="1400" dirty="0" smtClean="0"/>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altLang="de-DE" sz="14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fr-FR" sz="1400" dirty="0" smtClean="0"/>
                        <a:t>Par ex : je pense à</a:t>
                      </a:r>
                      <a:r>
                        <a:rPr lang="fr-FR" sz="1400" baseline="0" dirty="0" smtClean="0"/>
                        <a:t> mes grands parents et prends conscience que l’âge les a aussi ralenti et rendu moins sûr d’eux. Ou bien : je me demande comment je me sentirais si j’étais dans la même situation et si je renversais une bouteille sur le sol. La même situation m’est peut-être déjà arrivée une fois et je me souviens à quel point c’était gênant pour moi.</a:t>
                      </a:r>
                      <a:endParaRPr kumimoji="0" lang="de-DE" altLang="de-DE" sz="14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5" name="Rectangle 56"/>
          <p:cNvSpPr>
            <a:spLocks noChangeArrowheads="1"/>
          </p:cNvSpPr>
          <p:nvPr/>
        </p:nvSpPr>
        <p:spPr bwMode="auto">
          <a:xfrm>
            <a:off x="8074025" y="0"/>
            <a:ext cx="1069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7.31</a:t>
            </a:r>
          </a:p>
        </p:txBody>
      </p:sp>
      <p:sp>
        <p:nvSpPr>
          <p:cNvPr id="7"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7.33</a:t>
            </a:r>
            <a:endParaRPr lang="de-DE" sz="1200" b="1" dirty="0">
              <a:solidFill>
                <a:schemeClr val="tx2"/>
              </a:solidFill>
              <a:latin typeface="+mn-lt"/>
            </a:endParaRPr>
          </a:p>
        </p:txBody>
      </p:sp>
      <p:sp>
        <p:nvSpPr>
          <p:cNvPr id="11"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ts val="480"/>
              </a:spcBef>
            </a:pPr>
            <a:r>
              <a:rPr lang="de-DE" altLang="de-DE" kern="0" dirty="0" err="1" smtClean="0"/>
              <a:t>Changer</a:t>
            </a:r>
            <a:r>
              <a:rPr lang="de-DE" altLang="de-DE" kern="0" dirty="0" smtClean="0"/>
              <a:t> de </a:t>
            </a:r>
            <a:r>
              <a:rPr lang="de-DE" altLang="de-DE" kern="0" dirty="0" err="1" smtClean="0"/>
              <a:t>point</a:t>
            </a:r>
            <a:r>
              <a:rPr lang="de-DE" altLang="de-DE" kern="0" dirty="0" smtClean="0"/>
              <a:t> de </a:t>
            </a:r>
            <a:r>
              <a:rPr lang="de-DE" altLang="de-DE" kern="0" dirty="0" err="1" smtClean="0"/>
              <a:t>vue</a:t>
            </a:r>
            <a:endParaRPr lang="de-DE" altLang="de-DE" kern="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a:solidFill>
                  <a:schemeClr val="accent1"/>
                </a:solidFill>
              </a:rPr>
              <a:t>??</a:t>
            </a:r>
            <a:r>
              <a:rPr lang="de-DE" altLang="de-DE" dirty="0" smtClean="0">
                <a:solidFill>
                  <a:schemeClr val="accent1"/>
                </a:solidFill>
              </a:rPr>
              <a:t>?</a:t>
            </a:r>
            <a:endParaRPr lang="de-DE" altLang="de-DE" dirty="0">
              <a:solidFill>
                <a:schemeClr val="accent1"/>
              </a:solidFill>
            </a:endParaRPr>
          </a:p>
        </p:txBody>
      </p:sp>
      <p:sp>
        <p:nvSpPr>
          <p:cNvPr id="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Quelles sont les caractéristiques d’une </a:t>
            </a:r>
            <a:r>
              <a:rPr lang="fr-FR" sz="20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avec </a:t>
            </a:r>
            <a:r>
              <a:rPr lang="fr-FR" sz="2000" dirty="0">
                <a:solidFill>
                  <a:schemeClr val="accent1"/>
                </a:solidFill>
                <a:ea typeface="ＭＳ Ｐゴシック" pitchFamily="-106" charset="-128"/>
                <a:cs typeface="ＭＳ Ｐゴシック" pitchFamily="-106" charset="-128"/>
              </a:rPr>
              <a:t>qui l’on a envie discuter ?</a:t>
            </a:r>
          </a:p>
        </p:txBody>
      </p:sp>
      <p:sp>
        <p:nvSpPr>
          <p:cNvPr id="6"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7.34</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1987" name="Text Box 3"/>
          <p:cNvSpPr txBox="1">
            <a:spLocks noChangeArrowheads="1"/>
          </p:cNvSpPr>
          <p:nvPr/>
        </p:nvSpPr>
        <p:spPr bwMode="auto">
          <a:xfrm>
            <a:off x="253538" y="1196940"/>
            <a:ext cx="8636925" cy="5400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indent="-342000" eaLnBrk="1" hangingPunct="1">
              <a:spcBef>
                <a:spcPts val="480"/>
              </a:spcBef>
              <a:spcAft>
                <a:spcPts val="1000"/>
              </a:spcAft>
              <a:buClr>
                <a:srgbClr val="8CADAE"/>
              </a:buClr>
              <a:buSzPct val="84000"/>
              <a:buFontTx/>
              <a:buChar char="o"/>
            </a:pPr>
            <a:r>
              <a:rPr lang="fr-FR" dirty="0" smtClean="0"/>
              <a:t>Écouter, laisser les autres finir leur phrase</a:t>
            </a:r>
            <a:endParaRPr lang="fr-FR" altLang="de-DE" dirty="0" smtClean="0"/>
          </a:p>
          <a:p>
            <a:pPr marL="342000" indent="-342000" eaLnBrk="1" hangingPunct="1">
              <a:spcBef>
                <a:spcPts val="480"/>
              </a:spcBef>
              <a:spcAft>
                <a:spcPts val="1000"/>
              </a:spcAft>
              <a:buClr>
                <a:srgbClr val="8CADAE"/>
              </a:buClr>
              <a:buSzPct val="84000"/>
              <a:buFontTx/>
              <a:buChar char="o"/>
            </a:pPr>
            <a:r>
              <a:rPr lang="fr-FR" altLang="de-DE" dirty="0" smtClean="0"/>
              <a:t>Poser des questions</a:t>
            </a:r>
          </a:p>
          <a:p>
            <a:pPr marL="342000" indent="-342000" eaLnBrk="1" hangingPunct="1">
              <a:spcBef>
                <a:spcPts val="480"/>
              </a:spcBef>
              <a:spcAft>
                <a:spcPts val="1000"/>
              </a:spcAft>
              <a:buClr>
                <a:srgbClr val="8CADAE"/>
              </a:buClr>
              <a:buSzPct val="84000"/>
              <a:buFontTx/>
              <a:buChar char="o"/>
            </a:pPr>
            <a:r>
              <a:rPr lang="fr-FR" dirty="0" smtClean="0"/>
              <a:t>Maintenir un contact visuel sans fixer trop longtemps</a:t>
            </a:r>
            <a:br>
              <a:rPr lang="fr-FR" dirty="0" smtClean="0"/>
            </a:br>
            <a:r>
              <a:rPr lang="fr-FR" dirty="0" smtClean="0"/>
              <a:t>dans les yeux</a:t>
            </a:r>
          </a:p>
          <a:p>
            <a:pPr marL="342000" indent="-342000" eaLnBrk="1" hangingPunct="1">
              <a:spcBef>
                <a:spcPts val="480"/>
              </a:spcBef>
              <a:spcAft>
                <a:spcPts val="1000"/>
              </a:spcAft>
              <a:buClr>
                <a:srgbClr val="8CADAE"/>
              </a:buClr>
              <a:buSzPct val="84000"/>
              <a:buFontTx/>
              <a:buChar char="o"/>
            </a:pPr>
            <a:r>
              <a:rPr lang="fr-FR" dirty="0" smtClean="0"/>
              <a:t>Respecter les opinions différentes des siennes</a:t>
            </a:r>
            <a:endParaRPr lang="fr-FR" altLang="de-DE" dirty="0" smtClean="0"/>
          </a:p>
          <a:p>
            <a:pPr marL="342000" indent="-342000" eaLnBrk="1" hangingPunct="1">
              <a:spcBef>
                <a:spcPts val="480"/>
              </a:spcBef>
              <a:spcAft>
                <a:spcPts val="1000"/>
              </a:spcAft>
              <a:buClr>
                <a:srgbClr val="8CADAE"/>
              </a:buClr>
              <a:buSzPct val="84000"/>
              <a:buFontTx/>
              <a:buChar char="o"/>
            </a:pPr>
            <a:r>
              <a:rPr lang="fr-FR" dirty="0" smtClean="0"/>
              <a:t>Montrer de l’intérêt pour les autres </a:t>
            </a:r>
          </a:p>
          <a:p>
            <a:pPr marL="342000" indent="-342000" eaLnBrk="1" hangingPunct="1">
              <a:spcBef>
                <a:spcPts val="480"/>
              </a:spcBef>
              <a:spcAft>
                <a:spcPts val="1000"/>
              </a:spcAft>
              <a:buClr>
                <a:srgbClr val="8CADAE"/>
              </a:buClr>
              <a:buSzPct val="84000"/>
              <a:buFontTx/>
              <a:buChar char="o"/>
            </a:pPr>
            <a:r>
              <a:rPr lang="fr-FR" dirty="0" smtClean="0"/>
              <a:t>Eviter de parler constamment de soi</a:t>
            </a:r>
          </a:p>
          <a:p>
            <a:pPr marL="342000" indent="-342000" eaLnBrk="1" hangingPunct="1">
              <a:spcBef>
                <a:spcPts val="480"/>
              </a:spcBef>
              <a:spcAft>
                <a:spcPts val="1000"/>
              </a:spcAft>
              <a:buClr>
                <a:srgbClr val="8CADAE"/>
              </a:buClr>
              <a:buSzPct val="84000"/>
              <a:buFontTx/>
              <a:buChar char="o"/>
            </a:pPr>
            <a:r>
              <a:rPr lang="fr-FR" dirty="0" smtClean="0"/>
              <a:t>Avoir une ouverture appropriée dans la conversation (ne pas trop dévoiler de détails intimes lors d’une première rencontre, ou rester à l’inverse trop fermé avec un ami de longue date)</a:t>
            </a:r>
          </a:p>
          <a:p>
            <a:pPr marL="342000" indent="-342000" eaLnBrk="1" hangingPunct="1">
              <a:spcBef>
                <a:spcPts val="480"/>
              </a:spcBef>
              <a:spcAft>
                <a:spcPts val="0"/>
              </a:spcAft>
              <a:buClr>
                <a:srgbClr val="8CADAE"/>
              </a:buClr>
              <a:buSzPct val="84000"/>
              <a:buFontTx/>
              <a:buChar char="o"/>
            </a:pPr>
            <a:r>
              <a:rPr lang="fr-FR" dirty="0" smtClean="0"/>
              <a:t>Eviter les insultes ! Exprimer des critiques de manière appropriée (par ex : au lieu de dire « T’as l’air vraiment ridicule avec ta nouvelle coupe de cheveux », dire plutôt « Je trouve que ta précédente coupe de cheveux t’allait mieux »).</a:t>
            </a:r>
          </a:p>
        </p:txBody>
      </p:sp>
      <p:pic>
        <p:nvPicPr>
          <p:cNvPr id="4198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125" y="1206038"/>
            <a:ext cx="17970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 Box 12"/>
          <p:cNvSpPr txBox="1">
            <a:spLocks noChangeArrowheads="1"/>
          </p:cNvSpPr>
          <p:nvPr/>
        </p:nvSpPr>
        <p:spPr bwMode="auto">
          <a:xfrm>
            <a:off x="0" y="6643687"/>
            <a:ext cx="1800226"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de-DE" altLang="de-DE" sz="800" i="1" dirty="0">
                <a:latin typeface="Arial" charset="0"/>
              </a:rPr>
              <a:t>(„</a:t>
            </a:r>
            <a:r>
              <a:rPr lang="en-US" altLang="de-DE" sz="800" i="1" dirty="0" err="1"/>
              <a:t>zuhören</a:t>
            </a:r>
            <a:r>
              <a:rPr lang="de-DE" altLang="de-DE" sz="800" i="1" dirty="0">
                <a:latin typeface="Arial" charset="0"/>
              </a:rPr>
              <a:t>“</a:t>
            </a:r>
            <a:r>
              <a:rPr lang="en-US" altLang="de-DE" sz="800" i="1" dirty="0"/>
              <a:t> </a:t>
            </a:r>
            <a:r>
              <a:rPr lang="en-US" altLang="de-DE" sz="800" i="1" dirty="0" smtClean="0"/>
              <a:t>de </a:t>
            </a:r>
            <a:r>
              <a:rPr lang="en-US" altLang="de-DE" sz="800" i="1" dirty="0" err="1"/>
              <a:t>stefan.eissing</a:t>
            </a:r>
            <a:r>
              <a:rPr lang="en-US" altLang="de-DE" sz="800" i="1" dirty="0"/>
              <a:t>)</a:t>
            </a:r>
          </a:p>
        </p:txBody>
      </p:sp>
      <p:sp>
        <p:nvSpPr>
          <p:cNvPr id="11"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7.35</a:t>
            </a:r>
            <a:endParaRPr lang="de-DE" sz="1200" b="1" dirty="0">
              <a:solidFill>
                <a:schemeClr val="tx2"/>
              </a:solidFill>
              <a:latin typeface="+mn-lt"/>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Quelles sont les caractéristiques d’une </a:t>
            </a:r>
            <a:r>
              <a:rPr lang="fr-FR" sz="20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avec </a:t>
            </a:r>
            <a:r>
              <a:rPr lang="fr-FR" sz="2000" dirty="0">
                <a:solidFill>
                  <a:schemeClr val="accent1"/>
                </a:solidFill>
                <a:ea typeface="ＭＳ Ｐゴシック" pitchFamily="-106" charset="-128"/>
                <a:cs typeface="ＭＳ Ｐゴシック" pitchFamily="-106" charset="-128"/>
              </a:rPr>
              <a:t>qui l’on a envie discuter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3011" name="Text Box 3"/>
          <p:cNvSpPr txBox="1">
            <a:spLocks noChangeArrowheads="1"/>
          </p:cNvSpPr>
          <p:nvPr/>
        </p:nvSpPr>
        <p:spPr bwMode="auto">
          <a:xfrm>
            <a:off x="252000" y="1198527"/>
            <a:ext cx="8640000" cy="16953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indent="-342000" eaLnBrk="1" hangingPunct="1">
              <a:spcBef>
                <a:spcPts val="480"/>
              </a:spcBef>
              <a:spcAft>
                <a:spcPts val="1200"/>
              </a:spcAft>
              <a:buClr>
                <a:srgbClr val="8CADAE"/>
              </a:buClr>
              <a:buFontTx/>
              <a:buChar char="o"/>
            </a:pPr>
            <a:r>
              <a:rPr lang="fr-FR" dirty="0" smtClean="0"/>
              <a:t>Se montrer valorisant, tout en restant sincère et naturel (par ex : vous n’avez pas besoin d’éclater de rire si vous trouvez qu’une blague n’est pas drôle).</a:t>
            </a:r>
          </a:p>
          <a:p>
            <a:pPr marL="342000" indent="-342000" eaLnBrk="1" hangingPunct="1">
              <a:spcBef>
                <a:spcPts val="480"/>
              </a:spcBef>
              <a:spcAft>
                <a:spcPts val="1200"/>
              </a:spcAft>
              <a:buClr>
                <a:srgbClr val="8CADAE"/>
              </a:buClr>
              <a:buFontTx/>
              <a:buChar char="o"/>
            </a:pPr>
            <a:r>
              <a:rPr lang="fr-FR" altLang="de-DE" dirty="0" smtClean="0"/>
              <a:t>Dire du mal de quelqu’un a souvent un effet très négatif et ne favorise pas la création d’une relation de confiance.</a:t>
            </a:r>
          </a:p>
        </p:txBody>
      </p:sp>
      <p:pic>
        <p:nvPicPr>
          <p:cNvPr id="43012" name="Picture 7" descr="2315736389_c28a7f9defwaiting for cigarette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675" y="4157663"/>
            <a:ext cx="3743325"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8"/>
          <p:cNvSpPr>
            <a:spLocks noChangeArrowheads="1"/>
          </p:cNvSpPr>
          <p:nvPr/>
        </p:nvSpPr>
        <p:spPr bwMode="auto">
          <a:xfrm>
            <a:off x="0" y="6643687"/>
            <a:ext cx="16834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de-DE" altLang="de-DE" sz="800" i="1" dirty="0"/>
              <a:t>(„ohne Titel“ </a:t>
            </a:r>
            <a:r>
              <a:rPr lang="de-DE" altLang="de-DE" sz="800" i="1" dirty="0" smtClean="0"/>
              <a:t>de </a:t>
            </a:r>
            <a:r>
              <a:rPr lang="de-DE" altLang="de-DE" sz="800" i="1" dirty="0" err="1" smtClean="0"/>
              <a:t>DonDonney</a:t>
            </a:r>
            <a:r>
              <a:rPr lang="de-DE" altLang="de-DE" sz="800" i="1" dirty="0"/>
              <a:t>)</a:t>
            </a:r>
          </a:p>
        </p:txBody>
      </p:sp>
      <p:sp>
        <p:nvSpPr>
          <p:cNvPr id="11"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7.36</a:t>
            </a:r>
            <a:endParaRPr lang="de-DE" sz="1200" b="1" dirty="0">
              <a:solidFill>
                <a:schemeClr val="tx2"/>
              </a:solidFill>
              <a:latin typeface="+mn-lt"/>
            </a:endParaRPr>
          </a:p>
        </p:txBody>
      </p:sp>
      <p:sp>
        <p:nvSpPr>
          <p:cNvPr id="1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Quelles sont les caractéristiques d’une </a:t>
            </a:r>
            <a:r>
              <a:rPr lang="fr-FR" sz="20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avec </a:t>
            </a:r>
            <a:r>
              <a:rPr lang="fr-FR" sz="2000" dirty="0">
                <a:solidFill>
                  <a:schemeClr val="accent1"/>
                </a:solidFill>
                <a:ea typeface="ＭＳ Ｐゴシック" pitchFamily="-106" charset="-128"/>
                <a:cs typeface="ＭＳ Ｐゴシック" pitchFamily="-106" charset="-128"/>
              </a:rPr>
              <a:t>qui l’on a envie discuter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4035" name="Text Box 3"/>
          <p:cNvSpPr txBox="1">
            <a:spLocks noChangeArrowheads="1"/>
          </p:cNvSpPr>
          <p:nvPr/>
        </p:nvSpPr>
        <p:spPr bwMode="auto">
          <a:xfrm>
            <a:off x="252000" y="1195856"/>
            <a:ext cx="8640000" cy="54579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Clr>
                <a:schemeClr val="accent1"/>
              </a:buClr>
              <a:buSzPct val="85000"/>
              <a:buFont typeface="Wingdings 2" pitchFamily="18" charset="2"/>
              <a:defRPr>
                <a:solidFill>
                  <a:schemeClr val="tx1"/>
                </a:solidFill>
                <a:latin typeface="Verdana" pitchFamily="34" charset="0"/>
              </a:defRPr>
            </a:lvl1pPr>
            <a:lvl2pPr marL="1016000" indent="-34290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eaLnBrk="1" hangingPunct="1">
              <a:spcBef>
                <a:spcPts val="480"/>
              </a:spcBef>
              <a:spcAft>
                <a:spcPts val="1200"/>
              </a:spcAft>
              <a:buClr>
                <a:srgbClr val="8CADAE"/>
              </a:buClr>
              <a:buFontTx/>
              <a:buNone/>
            </a:pPr>
            <a:r>
              <a:rPr lang="fr-FR" altLang="de-DE" b="1" u="sng" dirty="0" smtClean="0"/>
              <a:t>Avant tout ce qui compte quand vous faites la connaissance de quelqu’un :</a:t>
            </a:r>
          </a:p>
          <a:p>
            <a:pPr marL="342000" lvl="1" indent="-342000" eaLnBrk="1" hangingPunct="1">
              <a:spcBef>
                <a:spcPts val="480"/>
              </a:spcBef>
              <a:spcAft>
                <a:spcPts val="1200"/>
              </a:spcAft>
              <a:buFontTx/>
              <a:buChar char="o"/>
            </a:pPr>
            <a:r>
              <a:rPr lang="fr-FR" altLang="de-DE" dirty="0" smtClean="0">
                <a:solidFill>
                  <a:srgbClr val="000000"/>
                </a:solidFill>
              </a:rPr>
              <a:t>Y aller tout doucement</a:t>
            </a:r>
            <a:r>
              <a:rPr lang="fr-FR" dirty="0" smtClean="0">
                <a:solidFill>
                  <a:srgbClr val="000000"/>
                </a:solidFill>
              </a:rPr>
              <a:t>, ne pas </a:t>
            </a:r>
            <a:r>
              <a:rPr lang="fr-FR" dirty="0" smtClean="0"/>
              <a:t>poser d’emblée de questions trop personnelles, ne pas se répéter.</a:t>
            </a:r>
          </a:p>
          <a:p>
            <a:pPr marL="342000" lvl="1" indent="-342000">
              <a:spcBef>
                <a:spcPts val="480"/>
              </a:spcBef>
              <a:spcAft>
                <a:spcPts val="1200"/>
              </a:spcAft>
              <a:buFontTx/>
              <a:buChar char="o"/>
            </a:pPr>
            <a:r>
              <a:rPr lang="fr-FR" dirty="0" smtClean="0"/>
              <a:t>Ne pas raconter de choses trop privées ou personnelles lors de la première rencontre </a:t>
            </a:r>
            <a:r>
              <a:rPr lang="de-DE" dirty="0" smtClean="0"/>
              <a:t>(ex : </a:t>
            </a:r>
            <a:r>
              <a:rPr lang="de-DE" dirty="0" err="1" smtClean="0"/>
              <a:t>raconter</a:t>
            </a:r>
            <a:r>
              <a:rPr lang="de-DE" dirty="0" smtClean="0"/>
              <a:t> </a:t>
            </a:r>
            <a:r>
              <a:rPr lang="de-DE" dirty="0" err="1" smtClean="0"/>
              <a:t>toute</a:t>
            </a:r>
            <a:r>
              <a:rPr lang="de-DE" dirty="0" smtClean="0"/>
              <a:t> </a:t>
            </a:r>
            <a:r>
              <a:rPr lang="de-DE" dirty="0" err="1" smtClean="0"/>
              <a:t>sa</a:t>
            </a:r>
            <a:r>
              <a:rPr lang="de-DE" dirty="0" smtClean="0"/>
              <a:t> vie, </a:t>
            </a:r>
            <a:r>
              <a:rPr lang="de-DE" dirty="0" err="1" smtClean="0"/>
              <a:t>parler</a:t>
            </a:r>
            <a:r>
              <a:rPr lang="de-DE" dirty="0" smtClean="0"/>
              <a:t> des </a:t>
            </a:r>
            <a:r>
              <a:rPr lang="de-DE" dirty="0" err="1" smtClean="0"/>
              <a:t>coups</a:t>
            </a:r>
            <a:r>
              <a:rPr lang="de-DE" dirty="0" smtClean="0"/>
              <a:t> </a:t>
            </a:r>
            <a:r>
              <a:rPr lang="de-DE" dirty="0" err="1" smtClean="0"/>
              <a:t>durs</a:t>
            </a:r>
            <a:r>
              <a:rPr lang="de-DE" dirty="0" smtClean="0"/>
              <a:t> de la vie).</a:t>
            </a:r>
          </a:p>
          <a:p>
            <a:pPr marL="342000" lvl="1" indent="-342000">
              <a:spcBef>
                <a:spcPts val="480"/>
              </a:spcBef>
              <a:spcAft>
                <a:spcPts val="1200"/>
              </a:spcAft>
              <a:buFontTx/>
              <a:buChar char="o"/>
            </a:pPr>
            <a:r>
              <a:rPr lang="fr-FR" dirty="0" smtClean="0"/>
              <a:t>Portez attention aux signaux non verbaux sans pour autant leur donner trop d’importance (par ex : si quelqu’un vous tourne le dos ou regarde sa montre en permanence, </a:t>
            </a:r>
            <a:r>
              <a:rPr lang="fr-FR" i="1" dirty="0" smtClean="0"/>
              <a:t>il se peut </a:t>
            </a:r>
            <a:r>
              <a:rPr lang="fr-FR" dirty="0" smtClean="0"/>
              <a:t>qu’il ne soit pas intéressé par la conversation ou bien qu’il ait oublié quelque chose).</a:t>
            </a:r>
          </a:p>
          <a:p>
            <a:pPr marL="342000" lvl="1" indent="-342000">
              <a:spcBef>
                <a:spcPts val="480"/>
              </a:spcBef>
              <a:spcAft>
                <a:spcPts val="1200"/>
              </a:spcAft>
              <a:buFontTx/>
              <a:buChar char="o"/>
            </a:pPr>
            <a:r>
              <a:rPr lang="fr-FR" dirty="0" smtClean="0"/>
              <a:t>Gardez une distance appropriée avec des personnes que vous ne connaissez pas, ne soyez pas trop intrusifs (par ex : serrer la main au lieu de faire la bise).</a:t>
            </a:r>
          </a:p>
          <a:p>
            <a:pPr marL="540000" indent="-360000" eaLnBrk="1" hangingPunct="1">
              <a:spcBef>
                <a:spcPct val="50000"/>
              </a:spcBef>
              <a:buClr>
                <a:srgbClr val="336699"/>
              </a:buClr>
              <a:buSzTx/>
              <a:buFont typeface="Wingdings" pitchFamily="2" charset="2"/>
              <a:buChar char="Ø"/>
            </a:pPr>
            <a:endParaRPr lang="fr-FR" altLang="de-DE" sz="2000" u="sng" dirty="0"/>
          </a:p>
        </p:txBody>
      </p:sp>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7.37</a:t>
            </a:r>
            <a:endParaRPr lang="de-DE" sz="1200" b="1" dirty="0">
              <a:solidFill>
                <a:schemeClr val="tx2"/>
              </a:solidFill>
              <a:latin typeface="+mn-lt"/>
            </a:endParaRPr>
          </a:p>
        </p:txBody>
      </p:sp>
      <p:sp>
        <p:nvSpPr>
          <p:cNvPr id="12"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indent="0" algn="ctr" eaLnBrk="1" hangingPunct="1">
              <a:lnSpc>
                <a:spcPct val="90000"/>
              </a:lnSpc>
            </a:pPr>
            <a:r>
              <a:rPr lang="fr-FR" sz="2000" dirty="0">
                <a:solidFill>
                  <a:schemeClr val="accent1"/>
                </a:solidFill>
                <a:ea typeface="ＭＳ Ｐゴシック" pitchFamily="-106" charset="-128"/>
                <a:cs typeface="ＭＳ Ｐゴシック" pitchFamily="-106" charset="-128"/>
              </a:rPr>
              <a:t>Quelles sont les caractéristiques d’une </a:t>
            </a:r>
            <a:r>
              <a:rPr lang="fr-FR" sz="2000" dirty="0" smtClean="0">
                <a:solidFill>
                  <a:schemeClr val="accent1"/>
                </a:solidFill>
                <a:ea typeface="ＭＳ Ｐゴシック" pitchFamily="-106" charset="-128"/>
                <a:cs typeface="ＭＳ Ｐゴシック" pitchFamily="-106" charset="-128"/>
              </a:rPr>
              <a:t>personne</a:t>
            </a:r>
          </a:p>
          <a:p>
            <a:pPr marL="0" indent="0" algn="ctr" eaLnBrk="1" hangingPunct="1">
              <a:lnSpc>
                <a:spcPct val="90000"/>
              </a:lnSpc>
            </a:pPr>
            <a:r>
              <a:rPr lang="fr-FR" sz="2000" dirty="0" smtClean="0">
                <a:solidFill>
                  <a:schemeClr val="accent1"/>
                </a:solidFill>
                <a:ea typeface="ＭＳ Ｐゴシック" pitchFamily="-106" charset="-128"/>
                <a:cs typeface="ＭＳ Ｐゴシック" pitchFamily="-106" charset="-128"/>
              </a:rPr>
              <a:t>avec </a:t>
            </a:r>
            <a:r>
              <a:rPr lang="fr-FR" sz="2000" dirty="0">
                <a:solidFill>
                  <a:schemeClr val="accent1"/>
                </a:solidFill>
                <a:ea typeface="ＭＳ Ｐゴシック" pitchFamily="-106" charset="-128"/>
                <a:cs typeface="ＭＳ Ｐゴシック" pitchFamily="-106" charset="-128"/>
              </a:rPr>
              <a:t>qui l’on a envie discuter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de-DE" altLang="de-DE" sz="2000" dirty="0" smtClean="0">
                <a:solidFill>
                  <a:schemeClr val="accent1"/>
                </a:solidFill>
              </a:rPr>
              <a:t>Les </a:t>
            </a:r>
            <a:r>
              <a:rPr lang="de-DE" altLang="de-DE" sz="2000" dirty="0" err="1" smtClean="0">
                <a:solidFill>
                  <a:schemeClr val="accent1"/>
                </a:solidFill>
              </a:rPr>
              <a:t>règles</a:t>
            </a:r>
            <a:r>
              <a:rPr lang="de-DE" altLang="de-DE" sz="2000" dirty="0" smtClean="0">
                <a:solidFill>
                  <a:schemeClr val="accent1"/>
                </a:solidFill>
              </a:rPr>
              <a:t> </a:t>
            </a:r>
            <a:r>
              <a:rPr lang="de-DE" altLang="de-DE" sz="2000" dirty="0" err="1" smtClean="0">
                <a:solidFill>
                  <a:schemeClr val="accent1"/>
                </a:solidFill>
              </a:rPr>
              <a:t>sociales</a:t>
            </a:r>
            <a:r>
              <a:rPr lang="de-DE" altLang="de-DE" sz="2000" dirty="0" smtClean="0">
                <a:solidFill>
                  <a:schemeClr val="accent1"/>
                </a:solidFill>
              </a:rPr>
              <a:t> </a:t>
            </a:r>
            <a:r>
              <a:rPr lang="de-DE" altLang="de-DE" sz="2000" dirty="0" err="1" smtClean="0">
                <a:solidFill>
                  <a:schemeClr val="accent1"/>
                </a:solidFill>
              </a:rPr>
              <a:t>implicites</a:t>
            </a:r>
            <a:endParaRPr lang="de-DE" altLang="de-DE" sz="2000" dirty="0">
              <a:solidFill>
                <a:schemeClr val="accent1"/>
              </a:solidFill>
            </a:endParaRPr>
          </a:p>
        </p:txBody>
      </p:sp>
      <p:sp>
        <p:nvSpPr>
          <p:cNvPr id="7"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a:solidFill>
                  <a:schemeClr val="accent1"/>
                </a:solidFill>
              </a:rPr>
              <a:t>??</a:t>
            </a:r>
            <a:r>
              <a:rPr lang="de-DE" altLang="de-DE" dirty="0" smtClean="0">
                <a:solidFill>
                  <a:schemeClr val="accent1"/>
                </a:solidFill>
              </a:rPr>
              <a:t>?</a:t>
            </a:r>
            <a:endParaRPr lang="de-DE" altLang="de-DE" dirty="0">
              <a:solidFill>
                <a:schemeClr val="accent1"/>
              </a:solidFill>
            </a:endParaRPr>
          </a:p>
        </p:txBody>
      </p:sp>
      <p:sp>
        <p:nvSpPr>
          <p:cNvPr id="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8" name="Textfeld 7"/>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7.38</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6083" name="Text Box 3"/>
          <p:cNvSpPr txBox="1">
            <a:spLocks noChangeArrowheads="1"/>
          </p:cNvSpPr>
          <p:nvPr/>
        </p:nvSpPr>
        <p:spPr bwMode="auto">
          <a:xfrm>
            <a:off x="252413" y="1194268"/>
            <a:ext cx="8640000" cy="29033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indent="-342000" eaLnBrk="1" hangingPunct="1">
              <a:spcBef>
                <a:spcPts val="480"/>
              </a:spcBef>
              <a:spcAft>
                <a:spcPts val="1200"/>
              </a:spcAft>
              <a:buClr>
                <a:srgbClr val="8CADAE"/>
              </a:buClr>
              <a:buFontTx/>
              <a:buChar char="o"/>
            </a:pPr>
            <a:r>
              <a:rPr lang="fr-FR" altLang="de-DE" dirty="0" smtClean="0"/>
              <a:t>Etre à l’heure</a:t>
            </a:r>
          </a:p>
          <a:p>
            <a:pPr marL="342000" indent="-342000" eaLnBrk="1" hangingPunct="1">
              <a:spcBef>
                <a:spcPts val="480"/>
              </a:spcBef>
              <a:spcAft>
                <a:spcPts val="1200"/>
              </a:spcAft>
              <a:buClr>
                <a:srgbClr val="8CADAE"/>
              </a:buClr>
              <a:buFontTx/>
              <a:buChar char="o"/>
            </a:pPr>
            <a:r>
              <a:rPr lang="fr-FR" altLang="de-DE" dirty="0" smtClean="0"/>
              <a:t>Vouvoyer d’abord les personnes qu’on ne connaît pas et les personnes plus âgées</a:t>
            </a:r>
          </a:p>
          <a:p>
            <a:pPr marL="342000" indent="-342000" eaLnBrk="1" hangingPunct="1">
              <a:spcBef>
                <a:spcPts val="480"/>
              </a:spcBef>
              <a:spcAft>
                <a:spcPts val="1200"/>
              </a:spcAft>
              <a:buClr>
                <a:srgbClr val="8CADAE"/>
              </a:buClr>
              <a:buFontTx/>
              <a:buChar char="o"/>
            </a:pPr>
            <a:r>
              <a:rPr lang="fr-FR" altLang="de-DE" dirty="0" smtClean="0"/>
              <a:t>Politesse (par ex : « s’il te plaît », « merci », « excusez-moi »)</a:t>
            </a:r>
          </a:p>
          <a:p>
            <a:pPr marL="342000" indent="-342000" eaLnBrk="1" hangingPunct="1">
              <a:spcBef>
                <a:spcPts val="480"/>
              </a:spcBef>
              <a:spcAft>
                <a:spcPts val="1200"/>
              </a:spcAft>
              <a:buClr>
                <a:srgbClr val="8CADAE"/>
              </a:buClr>
              <a:buFontTx/>
              <a:buChar char="o"/>
            </a:pPr>
            <a:r>
              <a:rPr lang="fr-FR" altLang="de-DE" dirty="0" smtClean="0"/>
              <a:t>Adapter le ton et le volume de la voix à la situation et aux circonstances, ne pas parler trop fort (ou avec une voix trop faible)</a:t>
            </a:r>
          </a:p>
          <a:p>
            <a:pPr marL="342000" indent="-342000" eaLnBrk="1" hangingPunct="1">
              <a:spcBef>
                <a:spcPts val="480"/>
              </a:spcBef>
              <a:spcAft>
                <a:spcPts val="1200"/>
              </a:spcAft>
              <a:buClr>
                <a:srgbClr val="336699"/>
              </a:buClr>
              <a:buSzTx/>
              <a:buFont typeface="Wingdings" pitchFamily="2" charset="2"/>
              <a:buNone/>
            </a:pPr>
            <a:endParaRPr lang="fr-FR" altLang="de-DE" dirty="0"/>
          </a:p>
        </p:txBody>
      </p:sp>
      <p:pic>
        <p:nvPicPr>
          <p:cNvPr id="4608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0113" y="5122862"/>
            <a:ext cx="2103887"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 Box 8"/>
          <p:cNvSpPr txBox="1">
            <a:spLocks noChangeArrowheads="1"/>
          </p:cNvSpPr>
          <p:nvPr/>
        </p:nvSpPr>
        <p:spPr bwMode="auto">
          <a:xfrm>
            <a:off x="0" y="6643687"/>
            <a:ext cx="238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de-DE" altLang="de-DE" sz="800" i="1" dirty="0"/>
              <a:t>(„h</a:t>
            </a:r>
            <a:r>
              <a:rPr lang="en-US" altLang="de-DE" sz="800" i="1" dirty="0" err="1"/>
              <a:t>ermandad</a:t>
            </a:r>
            <a:r>
              <a:rPr lang="en-US" altLang="de-DE" sz="800" i="1" dirty="0"/>
              <a:t> - friendship</a:t>
            </a:r>
            <a:r>
              <a:rPr lang="de-DE" altLang="de-DE" sz="800" i="1" dirty="0"/>
              <a:t>“ </a:t>
            </a:r>
            <a:r>
              <a:rPr lang="de-DE" altLang="de-DE" sz="800" i="1" dirty="0" smtClean="0"/>
              <a:t>de</a:t>
            </a:r>
            <a:r>
              <a:rPr lang="en-US" altLang="de-DE" sz="800" i="1" dirty="0" smtClean="0"/>
              <a:t> </a:t>
            </a:r>
            <a:r>
              <a:rPr lang="en-US" altLang="de-DE" sz="800" i="1" dirty="0" err="1"/>
              <a:t>ruurmo</a:t>
            </a:r>
            <a:r>
              <a:rPr lang="en-US" altLang="de-DE" sz="800" i="1" dirty="0"/>
              <a:t>)</a:t>
            </a:r>
          </a:p>
        </p:txBody>
      </p:sp>
      <p:sp>
        <p:nvSpPr>
          <p:cNvPr id="12"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de-DE" altLang="de-DE" sz="2000" dirty="0" smtClean="0">
                <a:solidFill>
                  <a:schemeClr val="accent1"/>
                </a:solidFill>
              </a:rPr>
              <a:t>Les </a:t>
            </a:r>
            <a:r>
              <a:rPr lang="de-DE" altLang="de-DE" sz="2000" dirty="0" err="1" smtClean="0">
                <a:solidFill>
                  <a:schemeClr val="accent1"/>
                </a:solidFill>
              </a:rPr>
              <a:t>règles</a:t>
            </a:r>
            <a:r>
              <a:rPr lang="de-DE" altLang="de-DE" sz="2000" dirty="0" smtClean="0">
                <a:solidFill>
                  <a:schemeClr val="accent1"/>
                </a:solidFill>
              </a:rPr>
              <a:t> </a:t>
            </a:r>
            <a:r>
              <a:rPr lang="de-DE" altLang="de-DE" sz="2000" dirty="0" err="1" smtClean="0">
                <a:solidFill>
                  <a:schemeClr val="accent1"/>
                </a:solidFill>
              </a:rPr>
              <a:t>sociales</a:t>
            </a:r>
            <a:r>
              <a:rPr lang="de-DE" altLang="de-DE" sz="2000" dirty="0" smtClean="0">
                <a:solidFill>
                  <a:schemeClr val="accent1"/>
                </a:solidFill>
              </a:rPr>
              <a:t> </a:t>
            </a:r>
            <a:r>
              <a:rPr lang="de-DE" altLang="de-DE" sz="2000" dirty="0" err="1" smtClean="0">
                <a:solidFill>
                  <a:schemeClr val="accent1"/>
                </a:solidFill>
              </a:rPr>
              <a:t>implicites</a:t>
            </a:r>
            <a:endParaRPr lang="de-DE" altLang="de-DE" sz="2000" dirty="0">
              <a:solidFill>
                <a:schemeClr val="accent1"/>
              </a:solidFill>
            </a:endParaRPr>
          </a:p>
        </p:txBody>
      </p:sp>
      <p:sp>
        <p:nvSpPr>
          <p:cNvPr id="15"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6" name="Textfeld 15"/>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7.39</a:t>
            </a:r>
            <a:endParaRPr lang="de-DE" sz="1200" b="1" dirty="0">
              <a:solidFill>
                <a:schemeClr val="tx2"/>
              </a:solidFill>
              <a:latin typeface="+mn-lt"/>
            </a:endParaRPr>
          </a:p>
        </p:txBody>
      </p:sp>
      <p:grpSp>
        <p:nvGrpSpPr>
          <p:cNvPr id="17" name="Group 21"/>
          <p:cNvGrpSpPr>
            <a:grpSpLocks/>
          </p:cNvGrpSpPr>
          <p:nvPr/>
        </p:nvGrpSpPr>
        <p:grpSpPr bwMode="auto">
          <a:xfrm>
            <a:off x="0" y="6167443"/>
            <a:ext cx="2481263" cy="646113"/>
            <a:chOff x="0" y="3957"/>
            <a:chExt cx="1563" cy="407"/>
          </a:xfrm>
        </p:grpSpPr>
        <p:sp>
          <p:nvSpPr>
            <p:cNvPr id="1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1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71"/>
            <p:cNvSpPr txBox="1">
              <a:spLocks noChangeArrowheads="1"/>
            </p:cNvSpPr>
            <p:nvPr/>
          </p:nvSpPr>
          <p:spPr bwMode="auto">
            <a:xfrm>
              <a:off x="249" y="3957"/>
              <a:ext cx="131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216000" eaLnBrk="1" hangingPunct="1"/>
              <a:r>
                <a:rPr lang="de-DE" altLang="de-DE" sz="1200" b="0" dirty="0" smtClean="0">
                  <a:latin typeface="Verdana" pitchFamily="34" charset="0"/>
                  <a:sym typeface="Wingdings" pitchFamily="2" charset="2"/>
                </a:rPr>
                <a:t> </a:t>
              </a:r>
              <a:r>
                <a:rPr lang="de-DE" altLang="de-DE" sz="1200" b="0" dirty="0" err="1" smtClean="0">
                  <a:latin typeface="Verdana" pitchFamily="34" charset="0"/>
                </a:rPr>
                <a:t>Feuille</a:t>
              </a:r>
              <a:r>
                <a:rPr lang="de-DE" altLang="de-DE" sz="1200" b="0" dirty="0" smtClean="0">
                  <a:latin typeface="Verdana" pitchFamily="34" charset="0"/>
                </a:rPr>
                <a:t> de </a:t>
              </a:r>
              <a:br>
                <a:rPr lang="de-DE" altLang="de-DE" sz="1200" b="0" dirty="0" smtClean="0">
                  <a:latin typeface="Verdana" pitchFamily="34" charset="0"/>
                </a:rPr>
              </a:br>
              <a:r>
                <a:rPr lang="de-DE" altLang="de-DE" sz="1200" b="0" dirty="0" err="1" smtClean="0">
                  <a:latin typeface="Verdana" pitchFamily="34" charset="0"/>
                </a:rPr>
                <a:t>travail</a:t>
              </a:r>
              <a:r>
                <a:rPr lang="de-DE" altLang="de-DE" sz="1200" b="0" dirty="0" smtClean="0">
                  <a:latin typeface="Verdana" pitchFamily="34" charset="0"/>
                </a:rPr>
                <a:t> 7.4</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7107" name="Text Box 3"/>
          <p:cNvSpPr txBox="1">
            <a:spLocks noChangeArrowheads="1"/>
          </p:cNvSpPr>
          <p:nvPr/>
        </p:nvSpPr>
        <p:spPr bwMode="auto">
          <a:xfrm>
            <a:off x="252000" y="1198604"/>
            <a:ext cx="8640000" cy="169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342000" indent="-342000" eaLnBrk="1" hangingPunct="1">
              <a:spcBef>
                <a:spcPts val="480"/>
              </a:spcBef>
              <a:spcAft>
                <a:spcPts val="1200"/>
              </a:spcAft>
              <a:buClr>
                <a:srgbClr val="8CADAE"/>
              </a:buClr>
              <a:buFontTx/>
              <a:buChar char="o"/>
            </a:pPr>
            <a:r>
              <a:rPr lang="fr-FR" altLang="de-DE" dirty="0" smtClean="0"/>
              <a:t>S’habiller de façon adaptée à la situation (par ex : pas de pantalon de jogging et de baskets pour un enterrement ou un entretien d’embauche)</a:t>
            </a:r>
          </a:p>
          <a:p>
            <a:pPr marL="342000" indent="-342000" eaLnBrk="1" hangingPunct="1">
              <a:spcBef>
                <a:spcPts val="480"/>
              </a:spcBef>
              <a:spcAft>
                <a:spcPts val="1200"/>
              </a:spcAft>
              <a:buClr>
                <a:srgbClr val="8CADAE"/>
              </a:buClr>
              <a:buFontTx/>
              <a:buChar char="o"/>
            </a:pPr>
            <a:r>
              <a:rPr lang="fr-FR" altLang="de-DE" dirty="0" smtClean="0"/>
              <a:t>Veiller à son hygiène corporelle (par ex : se laver régulièrement, ne pas porter de vêtements sales)</a:t>
            </a:r>
            <a:endParaRPr lang="fr-FR" altLang="de-DE" dirty="0"/>
          </a:p>
        </p:txBody>
      </p:sp>
      <p:sp>
        <p:nvSpPr>
          <p:cNvPr id="47108" name="Rectangle 10"/>
          <p:cNvSpPr>
            <a:spLocks noChangeArrowheads="1"/>
          </p:cNvSpPr>
          <p:nvPr/>
        </p:nvSpPr>
        <p:spPr bwMode="auto">
          <a:xfrm>
            <a:off x="7380288" y="5876925"/>
            <a:ext cx="1295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pic>
        <p:nvPicPr>
          <p:cNvPr id="47109" name="Picture 13" descr="3053413712_6df07eb6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3208338"/>
            <a:ext cx="28511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angle 14"/>
          <p:cNvSpPr>
            <a:spLocks noChangeArrowheads="1"/>
          </p:cNvSpPr>
          <p:nvPr/>
        </p:nvSpPr>
        <p:spPr bwMode="auto">
          <a:xfrm>
            <a:off x="0" y="6643687"/>
            <a:ext cx="24176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t>(</a:t>
            </a:r>
            <a:r>
              <a:rPr lang="de-DE" altLang="de-DE" sz="800" i="1" dirty="0"/>
              <a:t>„</a:t>
            </a:r>
            <a:r>
              <a:rPr lang="fr-FR" altLang="de-DE" sz="800" i="1" dirty="0"/>
              <a:t>008-People </a:t>
            </a:r>
            <a:r>
              <a:rPr lang="fr-FR" altLang="de-DE" sz="800" i="1" dirty="0" err="1"/>
              <a:t>We</a:t>
            </a:r>
            <a:r>
              <a:rPr lang="fr-FR" altLang="de-DE" sz="800" i="1" dirty="0"/>
              <a:t> Know</a:t>
            </a:r>
            <a:r>
              <a:rPr lang="de-DE" altLang="de-DE" sz="800" i="1" dirty="0" smtClean="0"/>
              <a:t>“</a:t>
            </a:r>
            <a:r>
              <a:rPr lang="fr-FR" altLang="de-DE" sz="800" i="1" dirty="0" smtClean="0"/>
              <a:t> de </a:t>
            </a:r>
            <a:r>
              <a:rPr lang="fr-FR" altLang="de-DE" sz="800" i="1" dirty="0"/>
              <a:t>gingerpig2000</a:t>
            </a:r>
            <a:r>
              <a:rPr lang="en-US" altLang="de-DE" sz="800" i="1" dirty="0"/>
              <a:t>)</a:t>
            </a:r>
          </a:p>
        </p:txBody>
      </p:sp>
      <p:sp>
        <p:nvSpPr>
          <p:cNvPr id="9"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de-DE" altLang="de-DE" sz="2000" dirty="0" smtClean="0">
                <a:solidFill>
                  <a:schemeClr val="accent1"/>
                </a:solidFill>
              </a:rPr>
              <a:t>Les </a:t>
            </a:r>
            <a:r>
              <a:rPr lang="de-DE" altLang="de-DE" sz="2000" dirty="0" err="1" smtClean="0">
                <a:solidFill>
                  <a:schemeClr val="accent1"/>
                </a:solidFill>
              </a:rPr>
              <a:t>règles</a:t>
            </a:r>
            <a:r>
              <a:rPr lang="de-DE" altLang="de-DE" sz="2000" dirty="0" smtClean="0">
                <a:solidFill>
                  <a:schemeClr val="accent1"/>
                </a:solidFill>
              </a:rPr>
              <a:t> </a:t>
            </a:r>
            <a:r>
              <a:rPr lang="de-DE" altLang="de-DE" sz="2000" dirty="0" err="1" smtClean="0">
                <a:solidFill>
                  <a:schemeClr val="accent1"/>
                </a:solidFill>
              </a:rPr>
              <a:t>sociales</a:t>
            </a:r>
            <a:r>
              <a:rPr lang="de-DE" altLang="de-DE" sz="2000" dirty="0" smtClean="0">
                <a:solidFill>
                  <a:schemeClr val="accent1"/>
                </a:solidFill>
              </a:rPr>
              <a:t> </a:t>
            </a:r>
            <a:r>
              <a:rPr lang="de-DE" altLang="de-DE" sz="2000" dirty="0" err="1" smtClean="0">
                <a:solidFill>
                  <a:schemeClr val="accent1"/>
                </a:solidFill>
              </a:rPr>
              <a:t>implicites</a:t>
            </a:r>
            <a:endParaRPr lang="de-DE" altLang="de-DE" sz="2000" dirty="0">
              <a:solidFill>
                <a:schemeClr val="accent1"/>
              </a:solidFill>
            </a:endParaRPr>
          </a:p>
        </p:txBody>
      </p:sp>
      <p:sp>
        <p:nvSpPr>
          <p:cNvPr id="12"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3" name="Textfeld 12"/>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7.40</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8131" name="Text Box 3"/>
          <p:cNvSpPr txBox="1">
            <a:spLocks noChangeArrowheads="1"/>
          </p:cNvSpPr>
          <p:nvPr/>
        </p:nvSpPr>
        <p:spPr bwMode="auto">
          <a:xfrm>
            <a:off x="251694" y="1195856"/>
            <a:ext cx="8640612" cy="383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536575">
              <a:spcBef>
                <a:spcPct val="20000"/>
              </a:spcBef>
              <a:buClr>
                <a:schemeClr val="accent1"/>
              </a:buClr>
              <a:buSzPct val="85000"/>
              <a:buFont typeface="Wingdings 2" pitchFamily="18" charset="2"/>
              <a:tabLst>
                <a:tab pos="900113" algn="l"/>
              </a:tabLst>
              <a:defRPr>
                <a:solidFill>
                  <a:schemeClr val="tx1"/>
                </a:solidFill>
                <a:latin typeface="Verdana" pitchFamily="34" charset="0"/>
              </a:defRPr>
            </a:lvl1pPr>
            <a:lvl2pPr marL="1524000" indent="-357188">
              <a:spcBef>
                <a:spcPct val="20000"/>
              </a:spcBef>
              <a:buClr>
                <a:srgbClr val="8CADAE"/>
              </a:buClr>
              <a:buSzPct val="85000"/>
              <a:buFont typeface="Courier New" pitchFamily="49" charset="0"/>
              <a:buChar char="o"/>
              <a:tabLst>
                <a:tab pos="9001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9001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900113" algn="l"/>
              </a:tabLst>
              <a:defRPr>
                <a:solidFill>
                  <a:schemeClr val="tx1"/>
                </a:solidFill>
                <a:latin typeface="Verdana" pitchFamily="34" charset="0"/>
              </a:defRPr>
            </a:lvl4pPr>
            <a:lvl5pPr marL="2057400" indent="-228600">
              <a:spcBef>
                <a:spcPct val="20000"/>
              </a:spcBef>
              <a:buClr>
                <a:srgbClr val="8FB08C"/>
              </a:buClr>
              <a:buChar char="•"/>
              <a:tabLst>
                <a:tab pos="9001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9pPr>
          </a:lstStyle>
          <a:p>
            <a:pPr marL="0" indent="0" eaLnBrk="1" hangingPunct="1">
              <a:spcBef>
                <a:spcPts val="480"/>
              </a:spcBef>
              <a:spcAft>
                <a:spcPts val="1200"/>
              </a:spcAft>
              <a:buClr>
                <a:srgbClr val="336699"/>
              </a:buClr>
              <a:buSzTx/>
              <a:buFont typeface="Wingdings" pitchFamily="2" charset="2"/>
              <a:buNone/>
            </a:pPr>
            <a:r>
              <a:rPr lang="fr-FR" altLang="de-DE" dirty="0" smtClean="0"/>
              <a:t>« Les bonnes manières », par ex :</a:t>
            </a:r>
          </a:p>
          <a:p>
            <a:pPr marL="342000" lvl="1" indent="-342000" eaLnBrk="1" hangingPunct="1">
              <a:spcBef>
                <a:spcPts val="480"/>
              </a:spcBef>
              <a:spcAft>
                <a:spcPts val="1200"/>
              </a:spcAft>
              <a:buFontTx/>
              <a:buChar char="o"/>
            </a:pPr>
            <a:r>
              <a:rPr lang="fr-FR" dirty="0"/>
              <a:t>Ne pas roter en public - sinon s’en excusez</a:t>
            </a:r>
          </a:p>
          <a:p>
            <a:pPr marL="342000" lvl="1" indent="-342000" eaLnBrk="1" hangingPunct="1">
              <a:spcBef>
                <a:spcPts val="480"/>
              </a:spcBef>
              <a:spcAft>
                <a:spcPts val="1200"/>
              </a:spcAft>
              <a:buFontTx/>
              <a:buChar char="o"/>
            </a:pPr>
            <a:r>
              <a:rPr lang="fr-FR" dirty="0"/>
              <a:t>Mettre la main devant la bouche quand on baille</a:t>
            </a:r>
          </a:p>
          <a:p>
            <a:pPr marL="342000" lvl="1" indent="-342000" eaLnBrk="1" hangingPunct="1">
              <a:spcBef>
                <a:spcPts val="480"/>
              </a:spcBef>
              <a:spcAft>
                <a:spcPts val="1200"/>
              </a:spcAft>
              <a:buFontTx/>
              <a:buChar char="o"/>
            </a:pPr>
            <a:r>
              <a:rPr lang="fr-FR" dirty="0"/>
              <a:t>Se détourner des autres quand on se mouche</a:t>
            </a:r>
          </a:p>
          <a:p>
            <a:pPr marL="342000" lvl="1" indent="-342000" eaLnBrk="1" hangingPunct="1">
              <a:spcBef>
                <a:spcPts val="480"/>
              </a:spcBef>
              <a:spcAft>
                <a:spcPts val="1200"/>
              </a:spcAft>
              <a:buFontTx/>
              <a:buChar char="o"/>
            </a:pPr>
            <a:r>
              <a:rPr lang="fr-FR" dirty="0"/>
              <a:t>Ne pas fumer quand les autres mangent</a:t>
            </a:r>
            <a:endParaRPr lang="fr-FR" altLang="de-DE" dirty="0"/>
          </a:p>
          <a:p>
            <a:pPr marL="342000" lvl="1" indent="-342000" eaLnBrk="1" hangingPunct="1">
              <a:spcBef>
                <a:spcPts val="480"/>
              </a:spcBef>
              <a:spcAft>
                <a:spcPts val="1200"/>
              </a:spcAft>
              <a:buFontTx/>
              <a:buChar char="o"/>
            </a:pPr>
            <a:r>
              <a:rPr lang="fr-FR" dirty="0"/>
              <a:t>Ne pas parler la bouche pleine</a:t>
            </a:r>
          </a:p>
          <a:p>
            <a:pPr marL="342000" lvl="1" indent="-342000" eaLnBrk="1" hangingPunct="1">
              <a:spcBef>
                <a:spcPts val="480"/>
              </a:spcBef>
              <a:spcAft>
                <a:spcPts val="1200"/>
              </a:spcAft>
              <a:buFontTx/>
              <a:buChar char="o"/>
            </a:pPr>
            <a:r>
              <a:rPr lang="fr-FR" dirty="0"/>
              <a:t>Ne pas cracher par terre</a:t>
            </a:r>
          </a:p>
          <a:p>
            <a:pPr marL="342000" lvl="1" indent="-342000" eaLnBrk="1" hangingPunct="1">
              <a:spcBef>
                <a:spcPts val="480"/>
              </a:spcBef>
              <a:spcAft>
                <a:spcPts val="1200"/>
              </a:spcAft>
              <a:buFontTx/>
              <a:buChar char="o"/>
            </a:pPr>
            <a:r>
              <a:rPr lang="fr-FR" altLang="de-DE" dirty="0"/>
              <a:t>Ne pas dire de gros mots</a:t>
            </a:r>
          </a:p>
        </p:txBody>
      </p:sp>
      <p:pic>
        <p:nvPicPr>
          <p:cNvPr id="48132" name="Picture 7" descr="1309288105_150d1fa560No Toser-No Coughing Zo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1" y="4794621"/>
            <a:ext cx="1866900" cy="186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Rectangle 8"/>
          <p:cNvSpPr>
            <a:spLocks noChangeArrowheads="1"/>
          </p:cNvSpPr>
          <p:nvPr/>
        </p:nvSpPr>
        <p:spPr bwMode="auto">
          <a:xfrm>
            <a:off x="0" y="6643687"/>
            <a:ext cx="59404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t>(</a:t>
            </a:r>
            <a:r>
              <a:rPr lang="de-DE" altLang="de-DE" sz="800" i="1" dirty="0" smtClean="0"/>
              <a:t>„</a:t>
            </a:r>
            <a:r>
              <a:rPr lang="en-US" altLang="de-DE" sz="800" i="1" dirty="0" smtClean="0"/>
              <a:t>No </a:t>
            </a:r>
            <a:r>
              <a:rPr lang="en-US" altLang="de-DE" sz="800" i="1" dirty="0" err="1"/>
              <a:t>Toser</a:t>
            </a:r>
            <a:r>
              <a:rPr lang="en-US" altLang="de-DE" sz="800" i="1" dirty="0"/>
              <a:t> / No Coughing Zone</a:t>
            </a:r>
            <a:r>
              <a:rPr lang="de-DE" altLang="de-DE" sz="800" i="1" dirty="0">
                <a:latin typeface="Arial" charset="0"/>
              </a:rPr>
              <a:t>“ </a:t>
            </a:r>
            <a:r>
              <a:rPr lang="en-US" altLang="de-DE" sz="800" i="1" dirty="0" smtClean="0"/>
              <a:t>de Michael </a:t>
            </a:r>
            <a:r>
              <a:rPr lang="en-US" altLang="de-DE" sz="800" i="1" dirty="0" err="1"/>
              <a:t>Slichenmyer</a:t>
            </a:r>
            <a:r>
              <a:rPr lang="en-US" altLang="de-DE" sz="800" i="1" dirty="0"/>
              <a:t> (www.flickr.com/photos/notunlike)</a:t>
            </a:r>
          </a:p>
        </p:txBody>
      </p:sp>
      <p:sp>
        <p:nvSpPr>
          <p:cNvPr id="8"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de-DE" altLang="de-DE" sz="2000" dirty="0" smtClean="0">
                <a:solidFill>
                  <a:schemeClr val="accent1"/>
                </a:solidFill>
              </a:rPr>
              <a:t>Les </a:t>
            </a:r>
            <a:r>
              <a:rPr lang="de-DE" altLang="de-DE" sz="2000" dirty="0" err="1" smtClean="0">
                <a:solidFill>
                  <a:schemeClr val="accent1"/>
                </a:solidFill>
              </a:rPr>
              <a:t>règles</a:t>
            </a:r>
            <a:r>
              <a:rPr lang="de-DE" altLang="de-DE" sz="2000" dirty="0" smtClean="0">
                <a:solidFill>
                  <a:schemeClr val="accent1"/>
                </a:solidFill>
              </a:rPr>
              <a:t> </a:t>
            </a:r>
            <a:r>
              <a:rPr lang="de-DE" altLang="de-DE" sz="2000" dirty="0" err="1" smtClean="0">
                <a:solidFill>
                  <a:schemeClr val="accent1"/>
                </a:solidFill>
              </a:rPr>
              <a:t>sociales</a:t>
            </a:r>
            <a:r>
              <a:rPr lang="de-DE" altLang="de-DE" sz="2000" dirty="0" smtClean="0">
                <a:solidFill>
                  <a:schemeClr val="accent1"/>
                </a:solidFill>
              </a:rPr>
              <a:t> </a:t>
            </a:r>
            <a:r>
              <a:rPr lang="de-DE" altLang="de-DE" sz="2000" dirty="0" err="1" smtClean="0">
                <a:solidFill>
                  <a:schemeClr val="accent1"/>
                </a:solidFill>
              </a:rPr>
              <a:t>implicites</a:t>
            </a:r>
            <a:endParaRPr lang="de-DE" altLang="de-DE" sz="2000" dirty="0">
              <a:solidFill>
                <a:schemeClr val="accent1"/>
              </a:solidFill>
            </a:endParaRPr>
          </a:p>
        </p:txBody>
      </p:sp>
      <p:sp>
        <p:nvSpPr>
          <p:cNvPr id="11"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7.41</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2281238" y="941700"/>
            <a:ext cx="4508683" cy="5544065"/>
          </a:xfrm>
          <a:prstGeom prst="rect">
            <a:avLst/>
          </a:prstGeom>
        </p:spPr>
      </p:pic>
      <p:sp>
        <p:nvSpPr>
          <p:cNvPr id="49156"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fr-FR" altLang="de-DE" sz="2000" dirty="0" smtClean="0">
                <a:solidFill>
                  <a:schemeClr val="accent1"/>
                </a:solidFill>
              </a:rPr>
              <a:t>« De la thérapie à la vie quotidienne »</a:t>
            </a:r>
          </a:p>
        </p:txBody>
      </p:sp>
      <p:sp>
        <p:nvSpPr>
          <p:cNvPr id="11" name="Textfeld 10"/>
          <p:cNvSpPr txBox="1"/>
          <p:nvPr/>
        </p:nvSpPr>
        <p:spPr>
          <a:xfrm rot="19806148">
            <a:off x="2956471" y="3543729"/>
            <a:ext cx="3158216" cy="461665"/>
          </a:xfrm>
          <a:prstGeom prst="rect">
            <a:avLst/>
          </a:prstGeom>
          <a:noFill/>
        </p:spPr>
        <p:txBody>
          <a:bodyPr wrap="square">
            <a:spAutoFit/>
          </a:bodyPr>
          <a:lstStyle/>
          <a:p>
            <a:pPr algn="ctr">
              <a:defRPr/>
            </a:pPr>
            <a:r>
              <a:rPr lang="de-DE" sz="2400" b="1" dirty="0" err="1">
                <a:solidFill>
                  <a:schemeClr val="bg1">
                    <a:lumMod val="85000"/>
                  </a:schemeClr>
                </a:solidFill>
                <a:effectLst>
                  <a:outerShdw blurRad="50800" dist="50800" dir="5400000" algn="ctr" rotWithShape="0">
                    <a:srgbClr val="000000">
                      <a:alpha val="50000"/>
                    </a:srgbClr>
                  </a:outerShdw>
                </a:effectLst>
              </a:rPr>
              <a:t>Feuille</a:t>
            </a:r>
            <a:r>
              <a:rPr lang="de-DE" sz="2400" b="1" dirty="0">
                <a:solidFill>
                  <a:schemeClr val="bg1">
                    <a:lumMod val="85000"/>
                  </a:schemeClr>
                </a:solidFill>
                <a:effectLst>
                  <a:outerShdw blurRad="50800" dist="50800" dir="5400000" algn="ctr" rotWithShape="0">
                    <a:srgbClr val="000000">
                      <a:alpha val="50000"/>
                    </a:srgbClr>
                  </a:outerShdw>
                </a:effectLst>
              </a:rPr>
              <a:t> de </a:t>
            </a:r>
            <a:r>
              <a:rPr lang="de-DE" sz="2400" b="1" dirty="0" err="1" smtClean="0">
                <a:solidFill>
                  <a:schemeClr val="bg1">
                    <a:lumMod val="85000"/>
                  </a:schemeClr>
                </a:solidFill>
                <a:effectLst>
                  <a:outerShdw blurRad="50800" dist="50800" dir="5400000" algn="ctr" rotWithShape="0">
                    <a:srgbClr val="000000">
                      <a:alpha val="50000"/>
                    </a:srgbClr>
                  </a:outerShdw>
                </a:effectLst>
              </a:rPr>
              <a:t>travail</a:t>
            </a:r>
            <a:r>
              <a:rPr lang="de-DE" sz="2400" b="1" dirty="0" smtClean="0">
                <a:solidFill>
                  <a:schemeClr val="bg1">
                    <a:lumMod val="85000"/>
                  </a:schemeClr>
                </a:solidFill>
                <a:effectLst>
                  <a:outerShdw blurRad="50800" dist="50800" dir="5400000" algn="ctr" rotWithShape="0">
                    <a:srgbClr val="000000">
                      <a:alpha val="50000"/>
                    </a:srgbClr>
                  </a:outerShdw>
                </a:effectLst>
              </a:rPr>
              <a:t> </a:t>
            </a:r>
            <a:endParaRPr lang="de-DE" sz="2400" b="1" dirty="0">
              <a:solidFill>
                <a:schemeClr val="bg1">
                  <a:lumMod val="85000"/>
                </a:schemeClr>
              </a:solidFill>
              <a:effectLst>
                <a:outerShdw blurRad="50800" dist="50800" dir="5400000" algn="ctr" rotWithShape="0">
                  <a:srgbClr val="000000">
                    <a:alpha val="50000"/>
                  </a:srgbClr>
                </a:outerShdw>
              </a:effectLst>
            </a:endParaRPr>
          </a:p>
        </p:txBody>
      </p:sp>
      <p:sp>
        <p:nvSpPr>
          <p:cNvPr id="10"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7.42</a:t>
            </a:r>
            <a:endParaRPr lang="de-DE" sz="1200" b="1" dirty="0">
              <a:solidFill>
                <a:schemeClr val="tx2"/>
              </a:solidFill>
              <a:latin typeface="+mn-lt"/>
            </a:endParaRPr>
          </a:p>
        </p:txBody>
      </p:sp>
      <p:grpSp>
        <p:nvGrpSpPr>
          <p:cNvPr id="13" name="Group 21"/>
          <p:cNvGrpSpPr>
            <a:grpSpLocks/>
          </p:cNvGrpSpPr>
          <p:nvPr/>
        </p:nvGrpSpPr>
        <p:grpSpPr bwMode="auto">
          <a:xfrm>
            <a:off x="0" y="6167443"/>
            <a:ext cx="2481263" cy="646113"/>
            <a:chOff x="0" y="3957"/>
            <a:chExt cx="1563" cy="407"/>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249" y="3957"/>
              <a:ext cx="131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216000" eaLnBrk="1" hangingPunct="1"/>
              <a:r>
                <a:rPr lang="de-DE" altLang="de-DE" sz="1200" b="0" dirty="0" smtClean="0">
                  <a:latin typeface="Verdana" pitchFamily="34" charset="0"/>
                  <a:sym typeface="Wingdings" pitchFamily="2" charset="2"/>
                </a:rPr>
                <a:t> </a:t>
              </a:r>
              <a:r>
                <a:rPr lang="de-DE" altLang="de-DE" sz="1200" b="0" dirty="0" err="1" smtClean="0">
                  <a:latin typeface="Verdana" pitchFamily="34" charset="0"/>
                </a:rPr>
                <a:t>Feuille</a:t>
              </a:r>
              <a:r>
                <a:rPr lang="de-DE" altLang="de-DE" sz="1200" b="0" dirty="0" smtClean="0">
                  <a:latin typeface="Verdana" pitchFamily="34" charset="0"/>
                </a:rPr>
                <a:t> de </a:t>
              </a:r>
              <a:br>
                <a:rPr lang="de-DE" altLang="de-DE" sz="1200" b="0" dirty="0" smtClean="0">
                  <a:latin typeface="Verdana" pitchFamily="34" charset="0"/>
                </a:rPr>
              </a:br>
              <a:r>
                <a:rPr lang="de-DE" altLang="de-DE" sz="1200" b="0" dirty="0" err="1" smtClean="0">
                  <a:latin typeface="Verdana" pitchFamily="34" charset="0"/>
                </a:rPr>
                <a:t>travail</a:t>
              </a:r>
              <a:r>
                <a:rPr lang="de-DE" altLang="de-DE" sz="1200" b="0" dirty="0" smtClean="0">
                  <a:latin typeface="Verdana" pitchFamily="34" charset="0"/>
                </a:rPr>
                <a:t> 7.5</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1413" y="1197130"/>
            <a:ext cx="8641175" cy="50603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lvl="0" indent="0" algn="ctr" eaLnBrk="1" hangingPunct="1">
              <a:spcBef>
                <a:spcPts val="480"/>
              </a:spcBef>
              <a:spcAft>
                <a:spcPts val="1200"/>
              </a:spcAft>
              <a:buClrTx/>
              <a:buSzTx/>
            </a:pPr>
            <a:r>
              <a:rPr lang="fr-FR" altLang="de-DE" b="1" dirty="0">
                <a:solidFill>
                  <a:srgbClr val="000000"/>
                </a:solidFill>
                <a:latin typeface="+mn-lt"/>
              </a:rPr>
              <a:t>Objectifs d’apprentissage : </a:t>
            </a:r>
            <a:endParaRPr lang="fr-FR" altLang="de-DE" dirty="0" smtClean="0">
              <a:latin typeface="+mn-lt"/>
            </a:endParaRPr>
          </a:p>
          <a:p>
            <a:pPr marL="342000" lvl="1" indent="-342000" eaLnBrk="1" hangingPunct="1">
              <a:spcBef>
                <a:spcPts val="480"/>
              </a:spcBef>
              <a:spcAft>
                <a:spcPts val="1200"/>
              </a:spcAft>
              <a:buFontTx/>
              <a:buChar char="o"/>
              <a:tabLst>
                <a:tab pos="900113" algn="l"/>
              </a:tabLst>
            </a:pPr>
            <a:r>
              <a:rPr lang="fr-FR" altLang="de-DE" dirty="0"/>
              <a:t>Pour tirer des conclusions sur une personne, nous devons d’abord bien la connaître ou l’avoir bien observée.</a:t>
            </a:r>
          </a:p>
          <a:p>
            <a:pPr marL="342000" lvl="1" indent="-342000" eaLnBrk="1" hangingPunct="1">
              <a:spcBef>
                <a:spcPts val="480"/>
              </a:spcBef>
              <a:spcAft>
                <a:spcPts val="1200"/>
              </a:spcAft>
              <a:buFontTx/>
              <a:buChar char="o"/>
              <a:tabLst>
                <a:tab pos="900113" algn="l"/>
              </a:tabLst>
            </a:pPr>
            <a:r>
              <a:rPr lang="fr-FR" altLang="de-DE" dirty="0"/>
              <a:t>L’expression faciale et la gestuelle des gens sont des indicateurs de leurs émotions. Mais on peut aussi se tromper !</a:t>
            </a:r>
          </a:p>
          <a:p>
            <a:pPr marL="342000" lvl="1" indent="-342000" eaLnBrk="1" hangingPunct="1">
              <a:spcBef>
                <a:spcPts val="480"/>
              </a:spcBef>
              <a:spcAft>
                <a:spcPts val="1200"/>
              </a:spcAft>
              <a:buFontTx/>
              <a:buChar char="o"/>
              <a:tabLst>
                <a:tab pos="900113" algn="l"/>
              </a:tabLst>
            </a:pPr>
            <a:r>
              <a:rPr lang="fr-FR" altLang="de-DE" dirty="0"/>
              <a:t>Pour apprécier des situations ou les actions d’autres personnes, il est important de tenir compte le plus possible de l’ensemble des informations dont nous disposons.</a:t>
            </a:r>
          </a:p>
          <a:p>
            <a:pPr marL="342000" lvl="1" indent="-342000" eaLnBrk="1" hangingPunct="1">
              <a:spcBef>
                <a:spcPts val="480"/>
              </a:spcBef>
              <a:spcAft>
                <a:spcPts val="1200"/>
              </a:spcAft>
              <a:buFontTx/>
              <a:buChar char="o"/>
              <a:tabLst>
                <a:tab pos="900113" algn="l"/>
              </a:tabLst>
            </a:pPr>
            <a:r>
              <a:rPr lang="fr-FR" altLang="de-DE" b="1" dirty="0"/>
              <a:t>Attention :</a:t>
            </a:r>
            <a:r>
              <a:rPr lang="fr-FR" altLang="de-DE" dirty="0"/>
              <a:t> notre état d’humeur du moment influence la façon dont nous percevons notre environnement (par ex : comment je juge une personne). </a:t>
            </a:r>
          </a:p>
          <a:p>
            <a:pPr marL="342000" lvl="1" indent="-342000" eaLnBrk="1" hangingPunct="1">
              <a:spcBef>
                <a:spcPts val="480"/>
              </a:spcBef>
              <a:spcAft>
                <a:spcPts val="1200"/>
              </a:spcAft>
              <a:buFontTx/>
              <a:buChar char="o"/>
              <a:tabLst>
                <a:tab pos="900113" algn="l"/>
              </a:tabLst>
            </a:pPr>
            <a:r>
              <a:rPr lang="fr-FR" altLang="de-DE" dirty="0"/>
              <a:t>Lorsqu’on interagit avec d’autres personnes, on doit prendre en compte de nombreuses règles sociales (qui ne sont pas forcément clairement décrites).</a:t>
            </a:r>
          </a:p>
        </p:txBody>
      </p:sp>
      <p:sp>
        <p:nvSpPr>
          <p:cNvPr id="50179" name="Rectangle 3"/>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7"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fr-FR" altLang="de-DE" sz="2000" dirty="0">
                <a:solidFill>
                  <a:schemeClr val="accent1"/>
                </a:solidFill>
              </a:rPr>
              <a:t>Application à la vie quotidienne</a:t>
            </a:r>
          </a:p>
        </p:txBody>
      </p:sp>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7.43</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7"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fr-FR" altLang="de-DE" sz="2000" dirty="0">
                <a:solidFill>
                  <a:schemeClr val="accent1"/>
                </a:solidFill>
              </a:rPr>
              <a:t>Application à la vie quotidienne</a:t>
            </a:r>
          </a:p>
        </p:txBody>
      </p:sp>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7.44</a:t>
            </a:r>
            <a:endParaRPr lang="de-DE" sz="1200" b="1" dirty="0">
              <a:solidFill>
                <a:schemeClr val="tx2"/>
              </a:solidFill>
              <a:latin typeface="+mn-lt"/>
            </a:endParaRPr>
          </a:p>
        </p:txBody>
      </p:sp>
      <p:sp>
        <p:nvSpPr>
          <p:cNvPr id="11" name="Text Box 2"/>
          <p:cNvSpPr txBox="1">
            <a:spLocks noChangeArrowheads="1"/>
          </p:cNvSpPr>
          <p:nvPr/>
        </p:nvSpPr>
        <p:spPr bwMode="auto">
          <a:xfrm>
            <a:off x="251413" y="1197130"/>
            <a:ext cx="8641175" cy="41549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lvl="0" indent="0" algn="ctr" eaLnBrk="1" hangingPunct="1">
              <a:spcBef>
                <a:spcPts val="480"/>
              </a:spcBef>
              <a:spcAft>
                <a:spcPts val="1200"/>
              </a:spcAft>
              <a:buClrTx/>
              <a:buSzTx/>
            </a:pPr>
            <a:r>
              <a:rPr lang="fr-FR" altLang="de-DE" b="1" dirty="0">
                <a:solidFill>
                  <a:srgbClr val="000000"/>
                </a:solidFill>
                <a:latin typeface="+mn-lt"/>
              </a:rPr>
              <a:t>Objectifs d’apprentissage : </a:t>
            </a:r>
            <a:endParaRPr lang="fr-FR" altLang="de-DE" dirty="0" smtClean="0">
              <a:latin typeface="+mn-lt"/>
            </a:endParaRPr>
          </a:p>
          <a:p>
            <a:pPr marL="342000" lvl="1" indent="-342000" eaLnBrk="1" hangingPunct="1">
              <a:spcBef>
                <a:spcPts val="480"/>
              </a:spcBef>
              <a:spcAft>
                <a:spcPts val="1200"/>
              </a:spcAft>
              <a:buFontTx/>
              <a:buChar char="o"/>
              <a:tabLst>
                <a:tab pos="900113" algn="l"/>
              </a:tabLst>
            </a:pPr>
            <a:r>
              <a:rPr lang="fr-FR" altLang="de-DE" dirty="0"/>
              <a:t>Prenez l’habitude de considérer toujours au moins 2 ou 3 explications quand le comportement d’un autre vous énerve, vous dérange ou vous est pénible.</a:t>
            </a:r>
          </a:p>
          <a:p>
            <a:pPr marL="342000" lvl="1" indent="-342000" eaLnBrk="1" hangingPunct="1">
              <a:spcBef>
                <a:spcPts val="480"/>
              </a:spcBef>
              <a:spcAft>
                <a:spcPts val="1200"/>
              </a:spcAft>
              <a:buFontTx/>
              <a:buChar char="o"/>
              <a:tabLst>
                <a:tab pos="900113" algn="l"/>
              </a:tabLst>
            </a:pPr>
            <a:r>
              <a:rPr lang="fr-FR" altLang="de-DE" dirty="0"/>
              <a:t>Prenez en compte aussi l’humeur du moment de l’autre – par ex : si quelqu’un est plutôt du matin ou du soir – ou bien dans quelle situation personnelle il/elle se trouve sur le moment. Quand quelqu’un vous fait une remarque peu amicale, il n’est pas nécessairement méchant mais agit peut-être simplement sans réfléchir. Personne ne réagit toujours et en toutes circonstances de façon juste et adaptée à son environnement.</a:t>
            </a:r>
            <a:br>
              <a:rPr lang="fr-FR" altLang="de-DE" dirty="0"/>
            </a:br>
            <a:r>
              <a:rPr lang="fr-FR" altLang="de-DE" dirty="0"/>
              <a:t>Soyons sincères : nous n’y arrivons pas toujours non plus nous-mêmes.</a:t>
            </a:r>
          </a:p>
        </p:txBody>
      </p:sp>
    </p:spTree>
    <p:extLst>
      <p:ext uri="{BB962C8B-B14F-4D97-AF65-F5344CB8AC3E}">
        <p14:creationId xmlns:p14="http://schemas.microsoft.com/office/powerpoint/2010/main" val="27038588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52000" y="1200192"/>
            <a:ext cx="8640000" cy="4952382"/>
          </a:xfrm>
          <a:prstGeom prst="rect">
            <a:avLst/>
          </a:prstGeom>
        </p:spPr>
        <p:txBody>
          <a:bodyPr>
            <a:spAutoFit/>
          </a:bodyPr>
          <a:lstStyle/>
          <a:p>
            <a:pPr eaLnBrk="1" hangingPunct="1">
              <a:spcBef>
                <a:spcPts val="1200"/>
              </a:spcBef>
              <a:buFont typeface="Wingdings" pitchFamily="2" charset="2"/>
              <a:buNone/>
              <a:defRPr/>
            </a:pPr>
            <a:r>
              <a:rPr lang="fr-FR" altLang="de-DE" dirty="0" smtClean="0">
                <a:latin typeface="+mj-lt"/>
              </a:rPr>
              <a:t>Beaucoup de personnes qui souffrent de troubles psychotiques (mais pas toutes) ont des difficultés à interpréter les expressions faciales et les actions des autres. </a:t>
            </a:r>
          </a:p>
          <a:p>
            <a:pPr eaLnBrk="1" hangingPunct="1">
              <a:spcBef>
                <a:spcPts val="1200"/>
              </a:spcBef>
              <a:defRPr/>
            </a:pPr>
            <a:r>
              <a:rPr lang="fr-FR" altLang="de-DE" dirty="0" smtClean="0">
                <a:latin typeface="+mj-lt"/>
              </a:rPr>
              <a:t>« Beaucoup de choses se trouvent dans les yeux de celui qui observe ». Notre humeur influence la façon dont nous percevons notre environnement (par ex : le sentiment de méfiance que l’on peut avoir quand on a peur, la détermination que l’on a quand on est euphorique).</a:t>
            </a:r>
          </a:p>
          <a:p>
            <a:pPr eaLnBrk="1" hangingPunct="1">
              <a:spcBef>
                <a:spcPts val="1200"/>
              </a:spcBef>
              <a:buFont typeface="Wingdings" pitchFamily="2" charset="2"/>
              <a:buNone/>
              <a:defRPr/>
            </a:pPr>
            <a:endParaRPr lang="fr-FR" altLang="de-DE" dirty="0" smtClean="0">
              <a:latin typeface="+mj-lt"/>
            </a:endParaRPr>
          </a:p>
          <a:p>
            <a:pPr eaLnBrk="1" hangingPunct="1">
              <a:spcBef>
                <a:spcPts val="1200"/>
              </a:spcBef>
              <a:defRPr/>
            </a:pPr>
            <a:r>
              <a:rPr lang="fr-FR" altLang="de-DE" i="1" dirty="0" smtClean="0">
                <a:latin typeface="Verdana" panose="020B0604030504040204" pitchFamily="34" charset="0"/>
              </a:rPr>
              <a:t>Quels sont les éléments du module être en empathie que je trouve particulièrement utiles ou aidants ? </a:t>
            </a:r>
          </a:p>
          <a:p>
            <a:pPr eaLnBrk="1" hangingPunct="1">
              <a:spcBef>
                <a:spcPts val="1200"/>
              </a:spcBef>
              <a:defRPr/>
            </a:pPr>
            <a:r>
              <a:rPr lang="fr-FR" altLang="de-DE" i="1" dirty="0" smtClean="0">
                <a:latin typeface="Verdana" panose="020B0604030504040204" pitchFamily="34" charset="0"/>
              </a:rPr>
              <a:t>Quand et dans quelle situation concrète je pourrais utiliser ce que j’ai appris dans les prochains temps ? En quoi cela pourrait être aidant (par ex : pour me sentir moins tendu ?)</a:t>
            </a:r>
            <a:endParaRPr lang="fr-FR" altLang="de-DE" dirty="0" smtClean="0">
              <a:solidFill>
                <a:srgbClr val="000000"/>
              </a:solidFill>
              <a:latin typeface="Verdana" panose="020B0604030504040204" pitchFamily="34" charset="0"/>
            </a:endParaRPr>
          </a:p>
          <a:p>
            <a:pPr eaLnBrk="1" hangingPunct="1">
              <a:lnSpc>
                <a:spcPct val="105000"/>
              </a:lnSpc>
              <a:buFont typeface="Wingdings" pitchFamily="2" charset="2"/>
              <a:buNone/>
              <a:defRPr/>
            </a:pPr>
            <a:endParaRPr lang="fr-FR" altLang="de-DE" dirty="0" smtClean="0">
              <a:latin typeface="+mj-lt"/>
            </a:endParaRPr>
          </a:p>
          <a:p>
            <a:pPr eaLnBrk="1" hangingPunct="1">
              <a:lnSpc>
                <a:spcPct val="105000"/>
              </a:lnSpc>
              <a:buFont typeface="Wingdings" pitchFamily="2" charset="2"/>
              <a:buNone/>
              <a:defRPr/>
            </a:pPr>
            <a:endParaRPr lang="fr-FR" altLang="de-DE" sz="2200" dirty="0"/>
          </a:p>
        </p:txBody>
      </p:sp>
      <p:sp>
        <p:nvSpPr>
          <p:cNvPr id="9"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fr-FR" altLang="de-DE" sz="2000" dirty="0">
                <a:solidFill>
                  <a:schemeClr val="accent1"/>
                </a:solidFill>
              </a:rPr>
              <a:t>Quel rapport avec les troubles psychotiques ?</a:t>
            </a:r>
          </a:p>
        </p:txBody>
      </p:sp>
      <p:sp>
        <p:nvSpPr>
          <p:cNvPr id="10"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2" name="Textfeld 11"/>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7.45</a:t>
            </a:r>
            <a:endParaRPr lang="de-DE" sz="1200" b="1" dirty="0">
              <a:solidFill>
                <a:schemeClr val="tx2"/>
              </a:solidFill>
              <a:latin typeface="+mn-lt"/>
            </a:endParaRPr>
          </a:p>
        </p:txBody>
      </p:sp>
      <p:grpSp>
        <p:nvGrpSpPr>
          <p:cNvPr id="13" name="Group 21"/>
          <p:cNvGrpSpPr>
            <a:grpSpLocks/>
          </p:cNvGrpSpPr>
          <p:nvPr/>
        </p:nvGrpSpPr>
        <p:grpSpPr bwMode="auto">
          <a:xfrm>
            <a:off x="0" y="6167443"/>
            <a:ext cx="2481263" cy="646113"/>
            <a:chOff x="0" y="3957"/>
            <a:chExt cx="1563" cy="407"/>
          </a:xfrm>
        </p:grpSpPr>
        <p:sp>
          <p:nvSpPr>
            <p:cNvPr id="14"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15"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71"/>
            <p:cNvSpPr txBox="1">
              <a:spLocks noChangeArrowheads="1"/>
            </p:cNvSpPr>
            <p:nvPr/>
          </p:nvSpPr>
          <p:spPr bwMode="auto">
            <a:xfrm>
              <a:off x="249" y="3957"/>
              <a:ext cx="1314"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177800" indent="-216000" eaLnBrk="1" hangingPunct="1"/>
              <a:r>
                <a:rPr lang="de-DE" altLang="de-DE" sz="1200" b="0" dirty="0" smtClean="0">
                  <a:latin typeface="Verdana" pitchFamily="34" charset="0"/>
                  <a:sym typeface="Wingdings" pitchFamily="2" charset="2"/>
                </a:rPr>
                <a:t> </a:t>
              </a:r>
              <a:r>
                <a:rPr lang="de-DE" altLang="de-DE" sz="1200" b="0" dirty="0" err="1" smtClean="0">
                  <a:latin typeface="Verdana" pitchFamily="34" charset="0"/>
                </a:rPr>
                <a:t>Feuille</a:t>
              </a:r>
              <a:r>
                <a:rPr lang="de-DE" altLang="de-DE" sz="1200" b="0" dirty="0" smtClean="0">
                  <a:latin typeface="Verdana" pitchFamily="34" charset="0"/>
                </a:rPr>
                <a:t> de </a:t>
              </a:r>
              <a:br>
                <a:rPr lang="de-DE" altLang="de-DE" sz="1200" b="0" dirty="0" smtClean="0">
                  <a:latin typeface="Verdana" pitchFamily="34" charset="0"/>
                </a:rPr>
              </a:br>
              <a:r>
                <a:rPr lang="de-DE" altLang="de-DE" sz="1200" b="0" dirty="0" err="1" smtClean="0">
                  <a:latin typeface="Verdana" pitchFamily="34" charset="0"/>
                </a:rPr>
                <a:t>travail</a:t>
              </a:r>
              <a:r>
                <a:rPr lang="de-DE" altLang="de-DE" sz="1200" b="0" dirty="0" smtClean="0">
                  <a:latin typeface="Verdana" pitchFamily="34" charset="0"/>
                </a:rPr>
                <a:t> 7.6</a:t>
              </a:r>
              <a:endParaRPr lang="de-DE" altLang="de-DE" sz="1200" b="0" dirty="0">
                <a:latin typeface="Verdana" pitchFamily="34" charset="0"/>
              </a:endParaRPr>
            </a:p>
            <a:p>
              <a:pPr eaLnBrk="1" hangingPunct="1"/>
              <a:r>
                <a:rPr lang="de-DE" altLang="de-DE" sz="1200" b="0" dirty="0">
                  <a:latin typeface="Verdana" pitchFamily="34" charset="0"/>
                </a:rPr>
                <a:t>     </a:t>
              </a:r>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251106" y="1198604"/>
            <a:ext cx="8641788" cy="3575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480"/>
              </a:spcBef>
              <a:spcAft>
                <a:spcPts val="1200"/>
              </a:spcAft>
              <a:buClrTx/>
              <a:buSzTx/>
              <a:buFont typeface="Wingdings" pitchFamily="2" charset="2"/>
              <a:buNone/>
            </a:pPr>
            <a:r>
              <a:rPr lang="fr-FR" altLang="de-DE" b="1" dirty="0" smtClean="0"/>
              <a:t>Exemple : </a:t>
            </a:r>
            <a:r>
              <a:rPr lang="fr-FR" altLang="de-DE" dirty="0" smtClean="0"/>
              <a:t>Daniel évite de circuler avec le bus ou le métro. </a:t>
            </a:r>
          </a:p>
          <a:p>
            <a:pPr eaLnBrk="1" hangingPunct="1">
              <a:spcBef>
                <a:spcPts val="480"/>
              </a:spcBef>
              <a:spcAft>
                <a:spcPts val="1200"/>
              </a:spcAft>
              <a:buClrTx/>
              <a:buSzTx/>
              <a:buFontTx/>
              <a:buNone/>
            </a:pPr>
            <a:r>
              <a:rPr lang="fr-FR" altLang="de-DE" b="1" dirty="0" smtClean="0"/>
              <a:t>Contexte :</a:t>
            </a:r>
            <a:r>
              <a:rPr lang="fr-FR" altLang="de-DE" dirty="0" smtClean="0"/>
              <a:t> Daniel a été convaincu à plusieurs reprises, que les passagers des transports en commun le regardaient de façon critique ou se moquaient de lui.</a:t>
            </a:r>
          </a:p>
          <a:p>
            <a:pPr eaLnBrk="1" hangingPunct="1">
              <a:spcBef>
                <a:spcPts val="480"/>
              </a:spcBef>
              <a:spcAft>
                <a:spcPts val="1200"/>
              </a:spcAft>
              <a:buClrTx/>
              <a:buSzTx/>
              <a:buFont typeface="Wingdings" pitchFamily="2" charset="2"/>
              <a:buNone/>
            </a:pPr>
            <a:r>
              <a:rPr lang="fr-FR" altLang="de-DE" b="1" dirty="0" smtClean="0"/>
              <a:t>Mais !</a:t>
            </a:r>
            <a:r>
              <a:rPr lang="fr-FR" altLang="de-DE" dirty="0" smtClean="0"/>
              <a:t> Pendant et après son dernier épisode psychotique, Daniel se sentait très angoissé. Il faisait très attention aux réactions des gens. Il interprétait l’expression du visage des passagers, qui par exemple étaient plongés dans leur journal, comme hostile ou distant. Certains passagers le regardaient en effet, mais à cause de son comportement inhabituel (il regardait nerveusement autour de lui, portait des lunettes de soleil en plein hiver etc.)</a:t>
            </a:r>
          </a:p>
        </p:txBody>
      </p:sp>
      <p:sp>
        <p:nvSpPr>
          <p:cNvPr id="53252" name="Text Box 14"/>
          <p:cNvSpPr txBox="1">
            <a:spLocks noChangeArrowheads="1"/>
          </p:cNvSpPr>
          <p:nvPr/>
        </p:nvSpPr>
        <p:spPr bwMode="auto">
          <a:xfrm>
            <a:off x="0" y="0"/>
            <a:ext cx="183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Einfühlen</a:t>
            </a:r>
            <a:endParaRPr lang="en-US" altLang="de-DE" sz="1400">
              <a:solidFill>
                <a:schemeClr val="bg1"/>
              </a:solidFill>
            </a:endParaRPr>
          </a:p>
        </p:txBody>
      </p:sp>
      <p:sp>
        <p:nvSpPr>
          <p:cNvPr id="6"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480"/>
              </a:spcBef>
            </a:pPr>
            <a:r>
              <a:rPr lang="fr-FR" altLang="de-DE" sz="2000" dirty="0">
                <a:solidFill>
                  <a:schemeClr val="accent1"/>
                </a:solidFill>
              </a:rPr>
              <a:t>Quel rapport avec les troubles psychotiques ?</a:t>
            </a:r>
          </a:p>
        </p:txBody>
      </p:sp>
      <p:sp>
        <p:nvSpPr>
          <p:cNvPr id="9" name="Text Box 11"/>
          <p:cNvSpPr txBox="1">
            <a:spLocks noChangeArrowheads="1"/>
          </p:cNvSpPr>
          <p:nvPr/>
        </p:nvSpPr>
        <p:spPr bwMode="auto">
          <a:xfrm>
            <a:off x="5652120" y="6635666"/>
            <a:ext cx="2817039" cy="279180"/>
          </a:xfrm>
          <a:prstGeom prst="rect">
            <a:avLst/>
          </a:prstGeom>
          <a:noFill/>
          <a:ln>
            <a:noFill/>
          </a:ln>
          <a:effectLst/>
          <a:extLst/>
        </p:spPr>
        <p:txBody>
          <a:bodyPr wrap="square" lIns="90000" tIns="46800" rIns="90000" bIns="46800" anchor="ctr">
            <a:spAutoFit/>
          </a:bodyPr>
          <a:lstStyle>
            <a:lvl1pPr eaLnBrk="0" hangingPunct="0">
              <a:defRPr sz="8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800">
                <a:solidFill>
                  <a:schemeClr val="tx1"/>
                </a:solidFill>
                <a:latin typeface="Verdana" panose="020B0604030504040204" pitchFamily="34" charset="0"/>
                <a:ea typeface="ＭＳ Ｐゴシック" panose="020B0600070205080204" pitchFamily="34" charset="-128"/>
              </a:defRPr>
            </a:lvl2pPr>
            <a:lvl3pPr eaLnBrk="0" hangingPunct="0">
              <a:defRPr sz="800">
                <a:solidFill>
                  <a:schemeClr val="tx1"/>
                </a:solidFill>
                <a:latin typeface="Verdana" panose="020B0604030504040204" pitchFamily="34" charset="0"/>
                <a:ea typeface="ＭＳ Ｐゴシック" panose="020B0600070205080204" pitchFamily="34" charset="-128"/>
              </a:defRPr>
            </a:lvl3pPr>
            <a:lvl4pPr eaLnBrk="0" hangingPunct="0">
              <a:defRPr sz="800">
                <a:solidFill>
                  <a:schemeClr val="tx1"/>
                </a:solidFill>
                <a:latin typeface="Verdana" panose="020B0604030504040204" pitchFamily="34" charset="0"/>
                <a:ea typeface="ＭＳ Ｐゴシック" panose="020B0600070205080204" pitchFamily="34" charset="-128"/>
              </a:defRPr>
            </a:lvl4pPr>
            <a:lvl5pPr eaLnBrk="0" hangingPunct="0">
              <a:defRPr sz="8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0"/>
              </a:spcBef>
              <a:spcAft>
                <a:spcPct val="0"/>
              </a:spcAft>
              <a:defRPr sz="800">
                <a:solidFill>
                  <a:schemeClr val="tx1"/>
                </a:solidFill>
                <a:latin typeface="Verdana" panose="020B0604030504040204" pitchFamily="34" charset="0"/>
                <a:ea typeface="ＭＳ Ｐゴシック" panose="020B0600070205080204" pitchFamily="34" charset="-128"/>
              </a:defRPr>
            </a:lvl9pPr>
          </a:lstStyle>
          <a:p>
            <a:pPr algn="r" eaLnBrk="1" hangingPunct="1">
              <a:spcBef>
                <a:spcPct val="50000"/>
              </a:spcBef>
              <a:tabLst>
                <a:tab pos="1433513" algn="l"/>
              </a:tabLst>
            </a:pPr>
            <a:r>
              <a:rPr lang="fr-FR" altLang="de-DE" sz="1200" b="1" dirty="0">
                <a:solidFill>
                  <a:schemeClr val="tx2"/>
                </a:solidFill>
              </a:rPr>
              <a:t>ETRE EN EMPATHIE</a:t>
            </a:r>
          </a:p>
        </p:txBody>
      </p:sp>
      <p:sp>
        <p:nvSpPr>
          <p:cNvPr id="10" name="Textfeld 9"/>
          <p:cNvSpPr txBox="1"/>
          <p:nvPr/>
        </p:nvSpPr>
        <p:spPr>
          <a:xfrm>
            <a:off x="8604448" y="6628626"/>
            <a:ext cx="576000" cy="276999"/>
          </a:xfrm>
          <a:prstGeom prst="rect">
            <a:avLst/>
          </a:prstGeom>
          <a:noFill/>
        </p:spPr>
        <p:txBody>
          <a:bodyPr wrap="square" rtlCol="0">
            <a:spAutoFit/>
          </a:bodyPr>
          <a:lstStyle/>
          <a:p>
            <a:r>
              <a:rPr lang="de-DE" sz="1200" b="1" dirty="0" smtClean="0">
                <a:solidFill>
                  <a:schemeClr val="tx2"/>
                </a:solidFill>
                <a:latin typeface="+mn-lt"/>
              </a:rPr>
              <a:t>7.46</a:t>
            </a:r>
            <a:endParaRPr 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achbereitung 4+6 Trainingseinheit (soziale Einfühlung) _080415">
  <a:themeElements>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achbereitung 4+6 Trainingseinheit (soziale Einfühlung) _080415">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achbereitung 4+6 Trainingseinheit (soziale Einfühlung) _08041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Nachbereitung 4+6 Trainingseinheit (soziale Einfühlung) _080415</Template>
  <TotalTime>0</TotalTime>
  <Words>3016</Words>
  <Application>Microsoft Office PowerPoint</Application>
  <PresentationFormat>Bildschirmpräsentation (4:3)</PresentationFormat>
  <Paragraphs>430</Paragraphs>
  <Slides>46</Slides>
  <Notes>38</Notes>
  <HiddenSlides>0</HiddenSlides>
  <MMClips>0</MMClips>
  <ScaleCrop>false</ScaleCrop>
  <HeadingPairs>
    <vt:vector size="6" baseType="variant">
      <vt:variant>
        <vt:lpstr>Verwendete Schriftarten</vt:lpstr>
      </vt:variant>
      <vt:variant>
        <vt:i4>8</vt:i4>
      </vt:variant>
      <vt:variant>
        <vt:lpstr>Design</vt:lpstr>
      </vt:variant>
      <vt:variant>
        <vt:i4>6</vt:i4>
      </vt:variant>
      <vt:variant>
        <vt:lpstr>Folientitel</vt:lpstr>
      </vt:variant>
      <vt:variant>
        <vt:i4>46</vt:i4>
      </vt:variant>
    </vt:vector>
  </HeadingPairs>
  <TitlesOfParts>
    <vt:vector size="60" baseType="lpstr">
      <vt:lpstr>ＭＳ Ｐゴシック</vt:lpstr>
      <vt:lpstr>Arial</vt:lpstr>
      <vt:lpstr>Courier New</vt:lpstr>
      <vt:lpstr>Georgia</vt:lpstr>
      <vt:lpstr>Times New Roman</vt:lpstr>
      <vt:lpstr>Verdana</vt:lpstr>
      <vt:lpstr>Wingdings</vt:lpstr>
      <vt:lpstr>Wingdings 2</vt:lpstr>
      <vt:lpstr>Nachbereitung 4+6 Trainingseinheit (soziale Einfühlung) _080415</vt:lpstr>
      <vt:lpstr>3_Standarddesign</vt:lpstr>
      <vt:lpstr>1_Standarddesign</vt:lpstr>
      <vt:lpstr>4_Standarddesign</vt:lpstr>
      <vt:lpstr>3_Cronus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Que ressentez-vous quand vous regardez cet homme sur la photo ? Ressentiriez-vous la même chose si vous étiez de bonne humeur, triste ou méfiant ?</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AG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Trainingseinheit 4: Einfühlung I</dc:title>
  <dc:creator>Steffen</dc:creator>
  <cp:lastModifiedBy>Hiwis</cp:lastModifiedBy>
  <cp:revision>432</cp:revision>
  <dcterms:created xsi:type="dcterms:W3CDTF">2015-11-23T21:13:50Z</dcterms:created>
  <dcterms:modified xsi:type="dcterms:W3CDTF">2017-11-21T15:40:35Z</dcterms:modified>
</cp:coreProperties>
</file>