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3" r:id="rId3"/>
    <p:sldMasterId id="2147483654" r:id="rId4"/>
    <p:sldMasterId id="2147483655" r:id="rId5"/>
    <p:sldMasterId id="2147483656" r:id="rId6"/>
    <p:sldMasterId id="2147483724" r:id="rId7"/>
  </p:sldMasterIdLst>
  <p:notesMasterIdLst>
    <p:notesMasterId r:id="rId54"/>
  </p:notesMasterIdLst>
  <p:handoutMasterIdLst>
    <p:handoutMasterId r:id="rId55"/>
  </p:handoutMasterIdLst>
  <p:sldIdLst>
    <p:sldId id="374" r:id="rId8"/>
    <p:sldId id="810" r:id="rId9"/>
    <p:sldId id="811" r:id="rId10"/>
    <p:sldId id="592" r:id="rId11"/>
    <p:sldId id="812" r:id="rId12"/>
    <p:sldId id="800" r:id="rId13"/>
    <p:sldId id="813" r:id="rId14"/>
    <p:sldId id="814" r:id="rId15"/>
    <p:sldId id="815" r:id="rId16"/>
    <p:sldId id="816" r:id="rId17"/>
    <p:sldId id="817" r:id="rId18"/>
    <p:sldId id="818" r:id="rId19"/>
    <p:sldId id="819" r:id="rId20"/>
    <p:sldId id="820" r:id="rId21"/>
    <p:sldId id="821" r:id="rId22"/>
    <p:sldId id="822" r:id="rId23"/>
    <p:sldId id="823" r:id="rId24"/>
    <p:sldId id="724" r:id="rId25"/>
    <p:sldId id="754" r:id="rId26"/>
    <p:sldId id="809" r:id="rId27"/>
    <p:sldId id="804" r:id="rId28"/>
    <p:sldId id="720" r:id="rId29"/>
    <p:sldId id="721" r:id="rId30"/>
    <p:sldId id="601" r:id="rId31"/>
    <p:sldId id="794" r:id="rId32"/>
    <p:sldId id="795" r:id="rId33"/>
    <p:sldId id="824" r:id="rId34"/>
    <p:sldId id="825" r:id="rId35"/>
    <p:sldId id="826" r:id="rId36"/>
    <p:sldId id="827" r:id="rId37"/>
    <p:sldId id="828" r:id="rId38"/>
    <p:sldId id="759" r:id="rId39"/>
    <p:sldId id="763" r:id="rId40"/>
    <p:sldId id="801" r:id="rId41"/>
    <p:sldId id="829" r:id="rId42"/>
    <p:sldId id="830" r:id="rId43"/>
    <p:sldId id="831" r:id="rId44"/>
    <p:sldId id="802" r:id="rId45"/>
    <p:sldId id="832" r:id="rId46"/>
    <p:sldId id="833" r:id="rId47"/>
    <p:sldId id="834" r:id="rId48"/>
    <p:sldId id="805" r:id="rId49"/>
    <p:sldId id="835" r:id="rId50"/>
    <p:sldId id="836" r:id="rId51"/>
    <p:sldId id="799" r:id="rId52"/>
    <p:sldId id="798" r:id="rId53"/>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Arial"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Arial"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Arial"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Arial"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Arial" charset="0"/>
        <a:ea typeface="+mn-ea"/>
        <a:cs typeface="Times New Roman" pitchFamily="18" charset="0"/>
      </a:defRPr>
    </a:lvl5pPr>
    <a:lvl6pPr marL="2286000" algn="l" defTabSz="914400" rtl="0" eaLnBrk="1" latinLnBrk="0" hangingPunct="1">
      <a:defRPr kern="1200">
        <a:solidFill>
          <a:schemeClr val="tx1"/>
        </a:solidFill>
        <a:latin typeface="Arial" charset="0"/>
        <a:ea typeface="+mn-ea"/>
        <a:cs typeface="Times New Roman" pitchFamily="18" charset="0"/>
      </a:defRPr>
    </a:lvl6pPr>
    <a:lvl7pPr marL="2743200" algn="l" defTabSz="914400" rtl="0" eaLnBrk="1" latinLnBrk="0" hangingPunct="1">
      <a:defRPr kern="1200">
        <a:solidFill>
          <a:schemeClr val="tx1"/>
        </a:solidFill>
        <a:latin typeface="Arial" charset="0"/>
        <a:ea typeface="+mn-ea"/>
        <a:cs typeface="Times New Roman" pitchFamily="18" charset="0"/>
      </a:defRPr>
    </a:lvl7pPr>
    <a:lvl8pPr marL="3200400" algn="l" defTabSz="914400" rtl="0" eaLnBrk="1" latinLnBrk="0" hangingPunct="1">
      <a:defRPr kern="1200">
        <a:solidFill>
          <a:schemeClr val="tx1"/>
        </a:solidFill>
        <a:latin typeface="Arial" charset="0"/>
        <a:ea typeface="+mn-ea"/>
        <a:cs typeface="Times New Roman" pitchFamily="18" charset="0"/>
      </a:defRPr>
    </a:lvl8pPr>
    <a:lvl9pPr marL="3657600" algn="l" defTabSz="914400" rtl="0" eaLnBrk="1" latinLnBrk="0" hangingPunct="1">
      <a:defRPr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748">
          <p15:clr>
            <a:srgbClr val="A4A3A4"/>
          </p15:clr>
        </p15:guide>
        <p15:guide id="2" orient="horz" pos="845" userDrawn="1">
          <p15:clr>
            <a:srgbClr val="A4A3A4"/>
          </p15:clr>
        </p15:guide>
        <p15:guide id="3" pos="5602">
          <p15:clr>
            <a:srgbClr val="A4A3A4"/>
          </p15:clr>
        </p15:guide>
        <p15:guide id="4" pos="2857">
          <p15:clr>
            <a:srgbClr val="A4A3A4"/>
          </p15:clr>
        </p15:guide>
        <p15:guide id="5" pos="1542" userDrawn="1">
          <p15:clr>
            <a:srgbClr val="A4A3A4"/>
          </p15:clr>
        </p15:guide>
        <p15:guide id="6" pos="159">
          <p15:clr>
            <a:srgbClr val="A4A3A4"/>
          </p15:clr>
        </p15:guide>
        <p15:guide id="7" orient="horz" pos="1661" userDrawn="1">
          <p15:clr>
            <a:srgbClr val="A4A3A4"/>
          </p15:clr>
        </p15:guide>
        <p15:guide id="8" pos="3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13" clrIdx="0">
    <p:extLst>
      <p:ext uri="{19B8F6BF-5375-455C-9EA6-DF929625EA0E}">
        <p15:presenceInfo xmlns:p15="http://schemas.microsoft.com/office/powerpoint/2012/main" userId="16b49007c99683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6699"/>
    <a:srgbClr val="0066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4" autoAdjust="0"/>
    <p:restoredTop sz="99855" autoAdjust="0"/>
  </p:normalViewPr>
  <p:slideViewPr>
    <p:cSldViewPr snapToGrid="0" showGuides="1">
      <p:cViewPr varScale="1">
        <p:scale>
          <a:sx n="103" d="100"/>
          <a:sy n="103" d="100"/>
        </p:scale>
        <p:origin x="72" y="264"/>
      </p:cViewPr>
      <p:guideLst>
        <p:guide orient="horz" pos="748"/>
        <p:guide orient="horz" pos="845"/>
        <p:guide pos="5602"/>
        <p:guide pos="2857"/>
        <p:guide pos="1542"/>
        <p:guide pos="159"/>
        <p:guide orient="horz" pos="1661"/>
        <p:guide pos="3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commentAuthors" Target="commentAuthor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55F8EB90-7CCA-4020-8A71-4CE89F196FB8}" type="slidenum">
              <a:rPr lang="en-GB" altLang="de-DE"/>
              <a:pPr>
                <a:defRPr/>
              </a:pPr>
              <a:t>‹Nr.›</a:t>
            </a:fld>
            <a:endParaRPr lang="en-GB" altLang="de-DE"/>
          </a:p>
        </p:txBody>
      </p:sp>
    </p:spTree>
    <p:extLst>
      <p:ext uri="{BB962C8B-B14F-4D97-AF65-F5344CB8AC3E}">
        <p14:creationId xmlns:p14="http://schemas.microsoft.com/office/powerpoint/2010/main" val="1698341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5746DD40-9C74-410F-A8A3-1B2CB5F7C8F4}" type="slidenum">
              <a:rPr lang="en-US" altLang="de-DE"/>
              <a:pPr>
                <a:defRPr/>
              </a:pPr>
              <a:t>‹Nr.›</a:t>
            </a:fld>
            <a:endParaRPr lang="en-US" altLang="de-DE"/>
          </a:p>
        </p:txBody>
      </p:sp>
    </p:spTree>
    <p:extLst>
      <p:ext uri="{BB962C8B-B14F-4D97-AF65-F5344CB8AC3E}">
        <p14:creationId xmlns:p14="http://schemas.microsoft.com/office/powerpoint/2010/main" val="1156861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2D14C1E-51A3-4D6B-BE27-37CE3C1B82CA}" type="slidenum">
              <a:rPr lang="en-US" altLang="de-DE" sz="1300" smtClean="0"/>
              <a:pPr>
                <a:spcBef>
                  <a:spcPct val="0"/>
                </a:spcBef>
              </a:pPr>
              <a:t>1</a:t>
            </a:fld>
            <a:endParaRPr lang="en-US" altLang="de-DE" sz="1300" dirty="0"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562787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87E8B775-A085-4A38-AA1A-1E201DF3E171}" type="slidenum">
              <a:rPr lang="en-US" altLang="fr-FR" sz="1300">
                <a:solidFill>
                  <a:srgbClr val="000000"/>
                </a:solidFill>
                <a:latin typeface="Arial" panose="020B0604020202020204" pitchFamily="34" charset="0"/>
              </a:rPr>
              <a:pPr eaLnBrk="1" hangingPunct="1"/>
              <a:t>2</a:t>
            </a:fld>
            <a:endParaRPr lang="en-US" altLang="fr-FR" sz="1300">
              <a:solidFill>
                <a:srgbClr val="000000"/>
              </a:solidFill>
              <a:latin typeface="Arial" panose="020B0604020202020204"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1177728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F014F05D-34DA-4F79-84D1-49684EF11202}" type="slidenum">
              <a:rPr lang="en-US" altLang="fr-FR" sz="1300">
                <a:solidFill>
                  <a:srgbClr val="000000"/>
                </a:solidFill>
                <a:latin typeface="Arial" panose="020B0604020202020204" pitchFamily="34" charset="0"/>
              </a:rPr>
              <a:pPr eaLnBrk="1" hangingPunct="1"/>
              <a:t>3</a:t>
            </a:fld>
            <a:endParaRPr lang="en-US" altLang="fr-FR" sz="1300">
              <a:solidFill>
                <a:srgbClr val="000000"/>
              </a:solidFill>
              <a:latin typeface="Arial" panose="020B0604020202020204"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2179184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8A09158-33EF-4817-B5BD-E5514713A640}" type="slidenum">
              <a:rPr lang="en-US" altLang="de-DE" sz="1300" smtClean="0"/>
              <a:pPr>
                <a:spcBef>
                  <a:spcPct val="0"/>
                </a:spcBef>
              </a:pPr>
              <a:t>4</a:t>
            </a:fld>
            <a:endParaRPr lang="en-US" altLang="de-DE" sz="1300"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14029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34DADDFD-049E-491E-BBB5-B06834B373DB}" type="slidenum">
              <a:rPr lang="en-US" altLang="fr-FR" sz="1300">
                <a:latin typeface="Arial" panose="020B0604020202020204" pitchFamily="34" charset="0"/>
              </a:rPr>
              <a:pPr eaLnBrk="1" hangingPunct="1"/>
              <a:t>5</a:t>
            </a:fld>
            <a:endParaRPr lang="en-US" altLang="fr-FR" sz="1300">
              <a:latin typeface="Arial" panose="020B0604020202020204" pitchFamily="34"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2234725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61E3FF05-783A-4232-BB4C-8CA141A4A486}" type="slidenum">
              <a:rPr lang="en-US" altLang="fr-FR" sz="1300">
                <a:latin typeface="Arial" panose="020B0604020202020204" pitchFamily="34" charset="0"/>
              </a:rPr>
              <a:pPr eaLnBrk="1" hangingPunct="1"/>
              <a:t>7</a:t>
            </a:fld>
            <a:endParaRPr lang="en-US" altLang="fr-FR" sz="1300">
              <a:latin typeface="Arial" panose="020B0604020202020204"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4254456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E0C03A35-9D4B-47D9-AF3B-BCC1358F381E}" type="slidenum">
              <a:rPr lang="en-US" altLang="fr-FR" sz="1300">
                <a:latin typeface="Arial" panose="020B0604020202020204" pitchFamily="34" charset="0"/>
              </a:rPr>
              <a:pPr algn="r" eaLnBrk="1" hangingPunct="1"/>
              <a:t>8</a:t>
            </a:fld>
            <a:endParaRPr lang="en-US" altLang="fr-FR" sz="1300">
              <a:latin typeface="Arial" panose="020B0604020202020204"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3516857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8100641F-C7F8-4B10-A99C-88A5129A15F5}" type="slidenum">
              <a:rPr lang="en-US" altLang="fr-FR" sz="1300">
                <a:latin typeface="Arial" panose="020B0604020202020204" pitchFamily="34" charset="0"/>
              </a:rPr>
              <a:pPr algn="r" eaLnBrk="1" hangingPunct="1"/>
              <a:t>9</a:t>
            </a:fld>
            <a:endParaRPr lang="en-US" altLang="fr-FR" sz="1300">
              <a:latin typeface="Arial" panose="020B0604020202020204"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66583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8061AADB-75D7-4281-9F8F-79F9C34B74BB}" type="slidenum">
              <a:rPr lang="en-US" altLang="fr-FR" sz="1300">
                <a:latin typeface="Arial" panose="020B0604020202020204" pitchFamily="34" charset="0"/>
              </a:rPr>
              <a:pPr eaLnBrk="1" hangingPunct="1"/>
              <a:t>10</a:t>
            </a:fld>
            <a:endParaRPr lang="en-US" altLang="fr-FR" sz="1300">
              <a:latin typeface="Arial" panose="020B0604020202020204"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4016229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2DD584F9-0D3B-4D87-8A32-D023E63B2CF2}" type="slidenum">
              <a:rPr lang="en-US" altLang="fr-FR" sz="1300">
                <a:latin typeface="Arial" panose="020B0604020202020204" pitchFamily="34" charset="0"/>
              </a:rPr>
              <a:pPr algn="r" eaLnBrk="1" hangingPunct="1"/>
              <a:t>11</a:t>
            </a:fld>
            <a:endParaRPr lang="en-US" altLang="fr-FR" sz="1300">
              <a:latin typeface="Arial" panose="020B0604020202020204"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1620040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4FAEF888-34E6-4F53-B11C-2F943D0226C8}" type="slidenum">
              <a:rPr lang="en-US" altLang="fr-FR" sz="1300">
                <a:latin typeface="Arial" panose="020B0604020202020204" pitchFamily="34" charset="0"/>
              </a:rPr>
              <a:pPr algn="r" eaLnBrk="1" hangingPunct="1"/>
              <a:t>12</a:t>
            </a:fld>
            <a:endParaRPr lang="en-US" altLang="fr-FR" sz="1300">
              <a:latin typeface="Arial" panose="020B0604020202020204"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772817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09255EDF-82ED-4539-8D2C-06D4EAAA994A}" type="slidenum">
              <a:rPr lang="en-US" altLang="fr-FR" sz="1300">
                <a:latin typeface="Arial" panose="020B0604020202020204" pitchFamily="34" charset="0"/>
              </a:rPr>
              <a:pPr algn="r" eaLnBrk="1" hangingPunct="1"/>
              <a:t>13</a:t>
            </a:fld>
            <a:endParaRPr lang="en-US" altLang="fr-FR" sz="1300">
              <a:latin typeface="Arial" panose="020B0604020202020204"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1575409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4E44FAD4-A4BE-44AD-8252-58AC85B5B2A3}" type="slidenum">
              <a:rPr lang="en-US" altLang="fr-FR" sz="1300">
                <a:latin typeface="Arial" panose="020B0604020202020204" pitchFamily="34" charset="0"/>
              </a:rPr>
              <a:pPr algn="r" eaLnBrk="1" hangingPunct="1"/>
              <a:t>14</a:t>
            </a:fld>
            <a:endParaRPr lang="en-US" altLang="fr-FR" sz="1300">
              <a:latin typeface="Arial" panose="020B0604020202020204"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3261850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648D6AE6-B0E4-4B19-A47B-3D535C34301B}" type="slidenum">
              <a:rPr lang="en-US" altLang="fr-FR" sz="1300">
                <a:latin typeface="Arial" panose="020B0604020202020204" pitchFamily="34" charset="0"/>
              </a:rPr>
              <a:pPr algn="r" eaLnBrk="1" hangingPunct="1"/>
              <a:t>15</a:t>
            </a:fld>
            <a:endParaRPr lang="en-US" altLang="fr-FR" sz="1300">
              <a:latin typeface="Arial" panose="020B0604020202020204"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1169435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F321CD75-2D66-4DF7-ABEA-B161E372B14D}" type="slidenum">
              <a:rPr lang="en-US" altLang="fr-FR" sz="1300">
                <a:latin typeface="Arial" panose="020B0604020202020204" pitchFamily="34" charset="0"/>
              </a:rPr>
              <a:pPr algn="r" eaLnBrk="1" hangingPunct="1"/>
              <a:t>16</a:t>
            </a:fld>
            <a:endParaRPr lang="en-US" altLang="fr-FR" sz="1300">
              <a:latin typeface="Arial" panose="020B0604020202020204"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2518254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4904C1AD-EE60-447C-98D1-E8BF5F930B97}" type="slidenum">
              <a:rPr lang="en-US" altLang="fr-FR" sz="1300">
                <a:latin typeface="Arial" panose="020B0604020202020204" pitchFamily="34" charset="0"/>
              </a:rPr>
              <a:pPr algn="r" eaLnBrk="1" hangingPunct="1"/>
              <a:t>17</a:t>
            </a:fld>
            <a:endParaRPr lang="en-US" altLang="fr-FR" sz="1300">
              <a:latin typeface="Arial" panose="020B0604020202020204" pitchFamily="34"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827033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3834ABB-190F-4831-BF4C-11C1A6B0E315}" type="slidenum">
              <a:rPr lang="en-US" altLang="de-DE" sz="1300" smtClean="0"/>
              <a:pPr>
                <a:spcBef>
                  <a:spcPct val="0"/>
                </a:spcBef>
              </a:pPr>
              <a:t>18</a:t>
            </a:fld>
            <a:endParaRPr lang="en-US" altLang="de-DE" sz="130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66196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7BD535F-7609-4A76-8E91-2A1741B14AD2}" type="slidenum">
              <a:rPr lang="en-US" altLang="de-DE" sz="1300" smtClean="0"/>
              <a:pPr>
                <a:spcBef>
                  <a:spcPct val="0"/>
                </a:spcBef>
              </a:pPr>
              <a:t>19</a:t>
            </a:fld>
            <a:endParaRPr lang="en-US" altLang="de-DE" sz="130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12878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7BD535F-7609-4A76-8E91-2A1741B14AD2}" type="slidenum">
              <a:rPr lang="en-US" altLang="de-DE" sz="1300" smtClean="0"/>
              <a:pPr>
                <a:spcBef>
                  <a:spcPct val="0"/>
                </a:spcBef>
              </a:pPr>
              <a:t>20</a:t>
            </a:fld>
            <a:endParaRPr lang="en-US" altLang="de-DE" sz="130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12878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15963" indent="-274638" defTabSz="955675">
              <a:spcBef>
                <a:spcPct val="30000"/>
              </a:spcBef>
              <a:defRPr sz="1200">
                <a:solidFill>
                  <a:schemeClr val="tx1"/>
                </a:solidFill>
                <a:latin typeface="Arial" charset="0"/>
                <a:ea typeface="ＭＳ Ｐゴシック" charset="-128"/>
              </a:defRPr>
            </a:lvl2pPr>
            <a:lvl3pPr marL="1101725" indent="-219075" defTabSz="955675">
              <a:spcBef>
                <a:spcPct val="30000"/>
              </a:spcBef>
              <a:defRPr sz="1200">
                <a:solidFill>
                  <a:schemeClr val="tx1"/>
                </a:solidFill>
                <a:latin typeface="Arial" charset="0"/>
                <a:ea typeface="ＭＳ Ｐゴシック" charset="-128"/>
              </a:defRPr>
            </a:lvl3pPr>
            <a:lvl4pPr marL="1543050" indent="-219075" defTabSz="955675">
              <a:spcBef>
                <a:spcPct val="30000"/>
              </a:spcBef>
              <a:defRPr sz="1200">
                <a:solidFill>
                  <a:schemeClr val="tx1"/>
                </a:solidFill>
                <a:latin typeface="Arial" charset="0"/>
                <a:ea typeface="ＭＳ Ｐゴシック" charset="-128"/>
              </a:defRPr>
            </a:lvl4pPr>
            <a:lvl5pPr marL="1984375" indent="-219075" defTabSz="955675">
              <a:spcBef>
                <a:spcPct val="30000"/>
              </a:spcBef>
              <a:defRPr sz="1200">
                <a:solidFill>
                  <a:schemeClr val="tx1"/>
                </a:solidFill>
                <a:latin typeface="Arial" charset="0"/>
                <a:ea typeface="ＭＳ Ｐゴシック" charset="-128"/>
              </a:defRPr>
            </a:lvl5pPr>
            <a:lvl6pPr marL="2441575" indent="-219075" defTabSz="955675" eaLnBrk="0" fontAlgn="base" hangingPunct="0">
              <a:spcBef>
                <a:spcPct val="30000"/>
              </a:spcBef>
              <a:spcAft>
                <a:spcPct val="0"/>
              </a:spcAft>
              <a:defRPr sz="1200">
                <a:solidFill>
                  <a:schemeClr val="tx1"/>
                </a:solidFill>
                <a:latin typeface="Arial" charset="0"/>
                <a:ea typeface="ＭＳ Ｐゴシック" charset="-128"/>
              </a:defRPr>
            </a:lvl6pPr>
            <a:lvl7pPr marL="2898775" indent="-219075" defTabSz="955675" eaLnBrk="0" fontAlgn="base" hangingPunct="0">
              <a:spcBef>
                <a:spcPct val="30000"/>
              </a:spcBef>
              <a:spcAft>
                <a:spcPct val="0"/>
              </a:spcAft>
              <a:defRPr sz="1200">
                <a:solidFill>
                  <a:schemeClr val="tx1"/>
                </a:solidFill>
                <a:latin typeface="Arial" charset="0"/>
                <a:ea typeface="ＭＳ Ｐゴシック" charset="-128"/>
              </a:defRPr>
            </a:lvl7pPr>
            <a:lvl8pPr marL="3355975" indent="-219075" defTabSz="955675" eaLnBrk="0" fontAlgn="base" hangingPunct="0">
              <a:spcBef>
                <a:spcPct val="30000"/>
              </a:spcBef>
              <a:spcAft>
                <a:spcPct val="0"/>
              </a:spcAft>
              <a:defRPr sz="1200">
                <a:solidFill>
                  <a:schemeClr val="tx1"/>
                </a:solidFill>
                <a:latin typeface="Arial" charset="0"/>
                <a:ea typeface="ＭＳ Ｐゴシック" charset="-128"/>
              </a:defRPr>
            </a:lvl8pPr>
            <a:lvl9pPr marL="3813175" indent="-219075"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906D745-AE21-460D-A5F5-C264102FA99D}" type="slidenum">
              <a:rPr lang="de-DE" altLang="de-DE" sz="1300" b="1" smtClean="0"/>
              <a:pPr>
                <a:spcBef>
                  <a:spcPct val="0"/>
                </a:spcBef>
              </a:pPr>
              <a:t>21</a:t>
            </a:fld>
            <a:endParaRPr lang="de-DE" altLang="de-DE" sz="1300" b="1" smtClean="0"/>
          </a:p>
        </p:txBody>
      </p:sp>
      <p:sp>
        <p:nvSpPr>
          <p:cNvPr id="75779" name="Rectangle 2"/>
          <p:cNvSpPr>
            <a:spLocks noGrp="1" noRot="1" noChangeAspect="1" noChangeArrowheads="1" noTextEdit="1"/>
          </p:cNvSpPr>
          <p:nvPr>
            <p:ph type="sldImg"/>
          </p:nvPr>
        </p:nvSpPr>
        <p:spPr>
          <a:xfrm>
            <a:off x="917575" y="744538"/>
            <a:ext cx="4962525"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23604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E5C74B8-EFFA-452D-978E-C6843D735443}" type="slidenum">
              <a:rPr lang="en-US" altLang="de-DE" sz="1300" smtClean="0"/>
              <a:pPr>
                <a:spcBef>
                  <a:spcPct val="0"/>
                </a:spcBef>
              </a:pPr>
              <a:t>22</a:t>
            </a:fld>
            <a:endParaRPr lang="en-US" altLang="de-DE" sz="130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701311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D03287F-A197-4695-95BB-74AF1C73AB8F}" type="slidenum">
              <a:rPr lang="en-US" altLang="de-DE" sz="1300" smtClean="0"/>
              <a:pPr>
                <a:spcBef>
                  <a:spcPct val="0"/>
                </a:spcBef>
              </a:pPr>
              <a:t>23</a:t>
            </a:fld>
            <a:endParaRPr lang="en-US" altLang="de-DE" sz="1300"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309326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FAFB6E7-7358-4CC0-BE1C-8E6A8EA05372}" type="slidenum">
              <a:rPr lang="en-US" altLang="de-DE" sz="1300" smtClean="0"/>
              <a:pPr>
                <a:spcBef>
                  <a:spcPct val="0"/>
                </a:spcBef>
              </a:pPr>
              <a:t>24</a:t>
            </a:fld>
            <a:endParaRPr lang="en-US" altLang="de-DE" sz="130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25257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26618EC3-5E9E-401E-8F5B-F48870E600BE}" type="slidenum">
              <a:rPr lang="en-US" altLang="de-DE" sz="1300" smtClean="0"/>
              <a:pPr>
                <a:spcBef>
                  <a:spcPct val="0"/>
                </a:spcBef>
              </a:pPr>
              <a:t>25</a:t>
            </a:fld>
            <a:endParaRPr lang="en-US" altLang="de-DE" sz="1300"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42889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DB7050F1-FA4E-4E77-B6B3-0F2674A700A5}" type="slidenum">
              <a:rPr lang="en-US" altLang="de-DE" sz="1300" smtClean="0"/>
              <a:pPr>
                <a:spcBef>
                  <a:spcPct val="0"/>
                </a:spcBef>
              </a:pPr>
              <a:t>26</a:t>
            </a:fld>
            <a:endParaRPr lang="en-US" altLang="de-DE" sz="13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754585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D155BA8B-EA26-4DA5-8F11-49395874774C}" type="slidenum">
              <a:rPr lang="en-US" altLang="fr-FR" sz="1300">
                <a:latin typeface="Arial" panose="020B0604020202020204" pitchFamily="34" charset="0"/>
              </a:rPr>
              <a:pPr algn="r" eaLnBrk="1" hangingPunct="1"/>
              <a:t>27</a:t>
            </a:fld>
            <a:endParaRPr lang="en-US" altLang="fr-FR" sz="1300">
              <a:latin typeface="Arial" panose="020B0604020202020204"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2859483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E6F26D9F-DD54-4A09-9895-129416A7C32D}" type="slidenum">
              <a:rPr lang="en-US" altLang="fr-FR" sz="1300">
                <a:latin typeface="Arial" panose="020B0604020202020204" pitchFamily="34" charset="0"/>
              </a:rPr>
              <a:pPr algn="r" eaLnBrk="1" hangingPunct="1"/>
              <a:t>28</a:t>
            </a:fld>
            <a:endParaRPr lang="en-US" altLang="fr-FR" sz="1300">
              <a:latin typeface="Arial" panose="020B0604020202020204"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6392752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091F8D59-5A73-4DD2-B135-EC928EDD82BF}" type="slidenum">
              <a:rPr lang="en-US" altLang="fr-FR" sz="1300">
                <a:latin typeface="Arial" panose="020B0604020202020204" pitchFamily="34" charset="0"/>
              </a:rPr>
              <a:pPr algn="r" eaLnBrk="1" hangingPunct="1"/>
              <a:t>29</a:t>
            </a:fld>
            <a:endParaRPr lang="en-US" altLang="fr-FR" sz="1300">
              <a:latin typeface="Arial" panose="020B0604020202020204"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36581277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91FA2B9A-6EF7-472E-A478-9AE28AE16DAE}" type="slidenum">
              <a:rPr lang="en-US" altLang="fr-FR" sz="1300">
                <a:latin typeface="Arial" panose="020B0604020202020204" pitchFamily="34" charset="0"/>
              </a:rPr>
              <a:pPr algn="r" eaLnBrk="1" hangingPunct="1"/>
              <a:t>30</a:t>
            </a:fld>
            <a:endParaRPr lang="en-US" altLang="fr-FR" sz="1300">
              <a:latin typeface="Arial" panose="020B0604020202020204"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1518348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804105D4-F1FC-44A1-B9E6-E4327B9583C4}" type="slidenum">
              <a:rPr lang="en-US" altLang="fr-FR" sz="1300">
                <a:latin typeface="Arial" panose="020B0604020202020204" pitchFamily="34" charset="0"/>
              </a:rPr>
              <a:pPr eaLnBrk="1" hangingPunct="1"/>
              <a:t>31</a:t>
            </a:fld>
            <a:endParaRPr lang="en-US" altLang="fr-FR" sz="1300">
              <a:latin typeface="Arial" panose="020B0604020202020204"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34766497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CCC79BE4-0226-4A1D-A4BA-6443AB220D23}" type="slidenum">
              <a:rPr lang="en-US" altLang="fr-FR" sz="1300">
                <a:latin typeface="Arial" panose="020B0604020202020204" pitchFamily="34" charset="0"/>
              </a:rPr>
              <a:pPr eaLnBrk="1" hangingPunct="1"/>
              <a:t>35</a:t>
            </a:fld>
            <a:endParaRPr lang="en-US" altLang="fr-FR" sz="1300">
              <a:latin typeface="Arial" panose="020B0604020202020204"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26879350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4DBEC0E8-CFE1-453D-9F7E-6E2E5BBCCC0E}" type="slidenum">
              <a:rPr lang="en-US" altLang="fr-FR" sz="1300">
                <a:latin typeface="Arial" panose="020B0604020202020204" pitchFamily="34" charset="0"/>
              </a:rPr>
              <a:pPr eaLnBrk="1" hangingPunct="1"/>
              <a:t>36</a:t>
            </a:fld>
            <a:endParaRPr lang="en-US" altLang="fr-FR" sz="1300">
              <a:latin typeface="Arial" panose="020B0604020202020204"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1792824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C0625C63-819A-46BB-AD0F-BBF3D3F47622}" type="slidenum">
              <a:rPr lang="en-US" altLang="fr-FR" sz="1300">
                <a:latin typeface="Arial" panose="020B0604020202020204" pitchFamily="34" charset="0"/>
              </a:rPr>
              <a:pPr eaLnBrk="1" hangingPunct="1"/>
              <a:t>37</a:t>
            </a:fld>
            <a:endParaRPr lang="en-US" altLang="fr-FR" sz="1300">
              <a:latin typeface="Arial" panose="020B0604020202020204"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33325443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2B3388D4-C563-4A77-964D-DE2EF72695EC}" type="slidenum">
              <a:rPr lang="en-US" altLang="fr-FR" sz="1300">
                <a:latin typeface="Arial" panose="020B0604020202020204" pitchFamily="34" charset="0"/>
              </a:rPr>
              <a:pPr eaLnBrk="1" hangingPunct="1"/>
              <a:t>39</a:t>
            </a:fld>
            <a:endParaRPr lang="en-US" altLang="fr-FR" sz="1300">
              <a:latin typeface="Arial" panose="020B0604020202020204"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11590147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02681A89-0997-4B47-B899-5F7B17A36078}" type="slidenum">
              <a:rPr lang="en-US" altLang="fr-FR" sz="1300">
                <a:latin typeface="Arial" panose="020B0604020202020204" pitchFamily="34" charset="0"/>
              </a:rPr>
              <a:pPr eaLnBrk="1" hangingPunct="1"/>
              <a:t>40</a:t>
            </a:fld>
            <a:endParaRPr lang="en-US" altLang="fr-FR" sz="1300">
              <a:latin typeface="Arial" panose="020B0604020202020204"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6706234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7D2A8057-D80B-44E8-A634-A8B90F5917FC}" type="slidenum">
              <a:rPr lang="en-US" altLang="fr-FR" sz="1300">
                <a:latin typeface="Arial" panose="020B0604020202020204" pitchFamily="34" charset="0"/>
              </a:rPr>
              <a:pPr eaLnBrk="1" hangingPunct="1"/>
              <a:t>41</a:t>
            </a:fld>
            <a:endParaRPr lang="en-US" altLang="fr-FR" sz="1300">
              <a:latin typeface="Arial" panose="020B0604020202020204" pitchFamily="34"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22245032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fld id="{46EEA292-84BF-4440-B678-C6CDEDCA8462}" type="slidenum">
              <a:rPr lang="en-US" altLang="fr-FR" sz="1300">
                <a:latin typeface="Arial" panose="020B0604020202020204" pitchFamily="34" charset="0"/>
              </a:rPr>
              <a:pPr eaLnBrk="1" hangingPunct="1"/>
              <a:t>43</a:t>
            </a:fld>
            <a:endParaRPr lang="en-US" altLang="fr-FR" sz="1300">
              <a:latin typeface="Arial" panose="020B0604020202020204"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18045986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defTabSz="955675"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defTabSz="955675"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defTabSz="955675"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defTabSz="955675"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defTabSz="955675"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r" eaLnBrk="1" hangingPunct="1"/>
            <a:fld id="{F039317B-1692-4D9D-8439-C0A1233C4E86}" type="slidenum">
              <a:rPr lang="en-US" altLang="fr-FR" sz="1300">
                <a:latin typeface="Arial" panose="020B0604020202020204" pitchFamily="34" charset="0"/>
              </a:rPr>
              <a:pPr algn="r" eaLnBrk="1" hangingPunct="1"/>
              <a:t>44</a:t>
            </a:fld>
            <a:endParaRPr lang="en-US" altLang="fr-FR" sz="1300">
              <a:latin typeface="Arial" panose="020B0604020202020204"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4631967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3CB5A41-3919-4061-A646-E611059CBAB1}" type="slidenum">
              <a:rPr lang="en-US" altLang="de-DE" sz="1300"/>
              <a:pPr algn="r" eaLnBrk="1" hangingPunct="1">
                <a:spcBef>
                  <a:spcPct val="0"/>
                </a:spcBef>
              </a:pPr>
              <a:t>46</a:t>
            </a:fld>
            <a:endParaRPr lang="en-US" altLang="de-DE" sz="13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427766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16058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031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75372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01957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01713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97704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9819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781768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99962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509892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87511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13085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04545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818657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63630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83352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606938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016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73147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924637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76243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575319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33112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188612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4758183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67331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047186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54318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66925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622295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2231213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37166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72645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677468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250755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9165900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022621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799404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2663602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5044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716126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124629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163050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4918477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430099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FEE4F8CC-2E3E-4DD3-B190-5F4422BE24B6}"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DD3CA26-2041-4D1A-8955-61B026ED11EE}" type="slidenum">
              <a:rPr lang="de-DE" altLang="de-DE"/>
              <a:pPr>
                <a:defRPr/>
              </a:pPr>
              <a:t>‹Nr.›</a:t>
            </a:fld>
            <a:endParaRPr lang="de-DE" altLang="de-DE"/>
          </a:p>
        </p:txBody>
      </p:sp>
    </p:spTree>
    <p:extLst>
      <p:ext uri="{BB962C8B-B14F-4D97-AF65-F5344CB8AC3E}">
        <p14:creationId xmlns:p14="http://schemas.microsoft.com/office/powerpoint/2010/main" val="15324888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83961F74-54B7-4CFF-8453-B109AA9FBEFA}"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22D9A16-EED9-44AA-949C-56825D519DE7}" type="slidenum">
              <a:rPr lang="de-DE" altLang="de-DE"/>
              <a:pPr>
                <a:defRPr/>
              </a:pPr>
              <a:t>‹Nr.›</a:t>
            </a:fld>
            <a:endParaRPr lang="de-DE" altLang="de-DE"/>
          </a:p>
        </p:txBody>
      </p:sp>
    </p:spTree>
    <p:extLst>
      <p:ext uri="{BB962C8B-B14F-4D97-AF65-F5344CB8AC3E}">
        <p14:creationId xmlns:p14="http://schemas.microsoft.com/office/powerpoint/2010/main" val="11785865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57944573-0532-44A3-BDE1-2C7654B26C1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A80BED69-BD14-4C0D-965A-0DAD91044974}" type="slidenum">
              <a:rPr lang="de-DE" altLang="de-DE"/>
              <a:pPr>
                <a:defRPr/>
              </a:pPr>
              <a:t>‹Nr.›</a:t>
            </a:fld>
            <a:endParaRPr lang="de-DE" altLang="de-DE"/>
          </a:p>
        </p:txBody>
      </p:sp>
    </p:spTree>
    <p:extLst>
      <p:ext uri="{BB962C8B-B14F-4D97-AF65-F5344CB8AC3E}">
        <p14:creationId xmlns:p14="http://schemas.microsoft.com/office/powerpoint/2010/main" val="2854812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0080BF59-3095-477F-B59B-DAEE00FBFA61}"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8B73C72D-8029-4ABC-9060-D07DA4614668}" type="slidenum">
              <a:rPr lang="de-DE" altLang="de-DE"/>
              <a:pPr>
                <a:defRPr/>
              </a:pPr>
              <a:t>‹Nr.›</a:t>
            </a:fld>
            <a:endParaRPr lang="de-DE" altLang="de-DE"/>
          </a:p>
        </p:txBody>
      </p:sp>
    </p:spTree>
    <p:extLst>
      <p:ext uri="{BB962C8B-B14F-4D97-AF65-F5344CB8AC3E}">
        <p14:creationId xmlns:p14="http://schemas.microsoft.com/office/powerpoint/2010/main" val="10266887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AA42352B-21A4-4054-89DF-869D7E067CB4}"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ECEA58E7-D1EE-4DC6-989D-5B1758EE7F6F}" type="slidenum">
              <a:rPr lang="de-DE" altLang="de-DE"/>
              <a:pPr>
                <a:defRPr/>
              </a:pPr>
              <a:t>‹Nr.›</a:t>
            </a:fld>
            <a:endParaRPr lang="de-DE" altLang="de-DE"/>
          </a:p>
        </p:txBody>
      </p:sp>
    </p:spTree>
    <p:extLst>
      <p:ext uri="{BB962C8B-B14F-4D97-AF65-F5344CB8AC3E}">
        <p14:creationId xmlns:p14="http://schemas.microsoft.com/office/powerpoint/2010/main" val="15673374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6F494480-5A8E-418A-BF44-4400FF092E05}"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080D4889-55CD-4D9A-8501-F49FCE8CFEBC}" type="slidenum">
              <a:rPr lang="de-DE" altLang="de-DE"/>
              <a:pPr>
                <a:defRPr/>
              </a:pPr>
              <a:t>‹Nr.›</a:t>
            </a:fld>
            <a:endParaRPr lang="de-DE" altLang="de-DE"/>
          </a:p>
        </p:txBody>
      </p:sp>
    </p:spTree>
    <p:extLst>
      <p:ext uri="{BB962C8B-B14F-4D97-AF65-F5344CB8AC3E}">
        <p14:creationId xmlns:p14="http://schemas.microsoft.com/office/powerpoint/2010/main" val="32332291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EB96E633-6D3C-4004-938C-F124E4F94996}"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ED131911-EC0E-4DE2-A1EF-3B8102E8EC90}" type="slidenum">
              <a:rPr lang="de-DE" altLang="de-DE"/>
              <a:pPr>
                <a:defRPr/>
              </a:pPr>
              <a:t>‹Nr.›</a:t>
            </a:fld>
            <a:endParaRPr lang="de-DE" altLang="de-DE"/>
          </a:p>
        </p:txBody>
      </p:sp>
    </p:spTree>
    <p:extLst>
      <p:ext uri="{BB962C8B-B14F-4D97-AF65-F5344CB8AC3E}">
        <p14:creationId xmlns:p14="http://schemas.microsoft.com/office/powerpoint/2010/main" val="31744494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29B7D1B-00CB-4695-9106-D132948FD7A7}"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D0BB8DDA-4912-4BDC-AE7F-83C44359F1F6}" type="slidenum">
              <a:rPr lang="de-DE" altLang="de-DE"/>
              <a:pPr>
                <a:defRPr/>
              </a:pPr>
              <a:t>‹Nr.›</a:t>
            </a:fld>
            <a:endParaRPr lang="de-DE" altLang="de-DE"/>
          </a:p>
        </p:txBody>
      </p:sp>
    </p:spTree>
    <p:extLst>
      <p:ext uri="{BB962C8B-B14F-4D97-AF65-F5344CB8AC3E}">
        <p14:creationId xmlns:p14="http://schemas.microsoft.com/office/powerpoint/2010/main" val="14505904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F8F6A24C-8F66-415B-8818-B5745951E76C}"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EC89FBB5-1355-4F47-B7C7-A4FFB3128B8D}" type="slidenum">
              <a:rPr lang="de-DE" altLang="de-DE"/>
              <a:pPr>
                <a:defRPr/>
              </a:pPr>
              <a:t>‹Nr.›</a:t>
            </a:fld>
            <a:endParaRPr lang="de-DE" altLang="de-DE"/>
          </a:p>
        </p:txBody>
      </p:sp>
    </p:spTree>
    <p:extLst>
      <p:ext uri="{BB962C8B-B14F-4D97-AF65-F5344CB8AC3E}">
        <p14:creationId xmlns:p14="http://schemas.microsoft.com/office/powerpoint/2010/main" val="19998694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354F2A94-0581-4613-BF5A-42D7EFD0562E}"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51763B1-629D-421D-9934-8D71C7195201}" type="slidenum">
              <a:rPr lang="de-DE" altLang="de-DE"/>
              <a:pPr>
                <a:defRPr/>
              </a:pPr>
              <a:t>‹Nr.›</a:t>
            </a:fld>
            <a:endParaRPr lang="de-DE" altLang="de-DE"/>
          </a:p>
        </p:txBody>
      </p:sp>
    </p:spTree>
    <p:extLst>
      <p:ext uri="{BB962C8B-B14F-4D97-AF65-F5344CB8AC3E}">
        <p14:creationId xmlns:p14="http://schemas.microsoft.com/office/powerpoint/2010/main" val="16853174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D74F9BA-1089-4AD0-A0CC-145C759E00AF}"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45B54229-AA86-478E-8850-9524BE19EE72}" type="slidenum">
              <a:rPr lang="de-DE" altLang="de-DE"/>
              <a:pPr>
                <a:defRPr/>
              </a:pPr>
              <a:t>‹Nr.›</a:t>
            </a:fld>
            <a:endParaRPr lang="de-DE" altLang="de-DE"/>
          </a:p>
        </p:txBody>
      </p:sp>
    </p:spTree>
    <p:extLst>
      <p:ext uri="{BB962C8B-B14F-4D97-AF65-F5344CB8AC3E}">
        <p14:creationId xmlns:p14="http://schemas.microsoft.com/office/powerpoint/2010/main" val="42571275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59B9A01C-098A-4F6F-B7AD-402337369C4B}"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E76597E-5D15-44E9-824F-36C026ADC8F0}" type="slidenum">
              <a:rPr lang="en-US" altLang="de-DE"/>
              <a:pPr>
                <a:defRPr/>
              </a:pPr>
              <a:t>‹Nr.›</a:t>
            </a:fld>
            <a:endParaRPr lang="en-US" altLang="de-DE"/>
          </a:p>
        </p:txBody>
      </p:sp>
    </p:spTree>
    <p:extLst>
      <p:ext uri="{BB962C8B-B14F-4D97-AF65-F5344CB8AC3E}">
        <p14:creationId xmlns:p14="http://schemas.microsoft.com/office/powerpoint/2010/main" val="81523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CD84F56-62CE-41F2-B69A-ED2C3AF00DFA}"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54077FB-769F-47C5-98A8-46082F2A58EF}" type="slidenum">
              <a:rPr lang="en-US" altLang="de-DE"/>
              <a:pPr>
                <a:defRPr/>
              </a:pPr>
              <a:t>‹Nr.›</a:t>
            </a:fld>
            <a:endParaRPr lang="en-US" altLang="de-DE"/>
          </a:p>
        </p:txBody>
      </p:sp>
    </p:spTree>
    <p:extLst>
      <p:ext uri="{BB962C8B-B14F-4D97-AF65-F5344CB8AC3E}">
        <p14:creationId xmlns:p14="http://schemas.microsoft.com/office/powerpoint/2010/main" val="21703515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B930C642-C4D3-4572-B617-A6DA396A026F}"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55434A49-6526-4C24-8A7F-E291A24DC384}" type="slidenum">
              <a:rPr lang="en-US" altLang="de-DE"/>
              <a:pPr>
                <a:defRPr/>
              </a:pPr>
              <a:t>‹Nr.›</a:t>
            </a:fld>
            <a:endParaRPr lang="en-US" altLang="de-DE"/>
          </a:p>
        </p:txBody>
      </p:sp>
    </p:spTree>
    <p:extLst>
      <p:ext uri="{BB962C8B-B14F-4D97-AF65-F5344CB8AC3E}">
        <p14:creationId xmlns:p14="http://schemas.microsoft.com/office/powerpoint/2010/main" val="20882629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A971588C-D960-4CD4-B38D-F8FF3DD7A189}"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8DBDDD38-1EC6-497C-8668-B2A041854C28}" type="slidenum">
              <a:rPr lang="en-US" altLang="de-DE"/>
              <a:pPr>
                <a:defRPr/>
              </a:pPr>
              <a:t>‹Nr.›</a:t>
            </a:fld>
            <a:endParaRPr lang="en-US" altLang="de-DE"/>
          </a:p>
        </p:txBody>
      </p:sp>
    </p:spTree>
    <p:extLst>
      <p:ext uri="{BB962C8B-B14F-4D97-AF65-F5344CB8AC3E}">
        <p14:creationId xmlns:p14="http://schemas.microsoft.com/office/powerpoint/2010/main" val="14051890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1F14AE80-FC9F-49DF-9BE0-A77EA9A31A2C}" type="datetime1">
              <a:rPr lang="en-US"/>
              <a:pPr>
                <a:defRPr/>
              </a:pPr>
              <a:t>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46181013-F355-4D2B-9873-AA685F1B3D6B}" type="slidenum">
              <a:rPr lang="en-US" altLang="de-DE"/>
              <a:pPr>
                <a:defRPr/>
              </a:pPr>
              <a:t>‹Nr.›</a:t>
            </a:fld>
            <a:endParaRPr lang="en-US" altLang="de-DE"/>
          </a:p>
        </p:txBody>
      </p:sp>
    </p:spTree>
    <p:extLst>
      <p:ext uri="{BB962C8B-B14F-4D97-AF65-F5344CB8AC3E}">
        <p14:creationId xmlns:p14="http://schemas.microsoft.com/office/powerpoint/2010/main" val="11156059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8C0411AA-CF6C-43EC-813C-2CECE0EE5E18}" type="datetime1">
              <a:rPr lang="en-US"/>
              <a:pPr>
                <a:defRPr/>
              </a:pPr>
              <a:t>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EF1872D6-CE9D-40AF-ADDA-5ED25A7A1507}" type="slidenum">
              <a:rPr lang="en-US" altLang="de-DE"/>
              <a:pPr>
                <a:defRPr/>
              </a:pPr>
              <a:t>‹Nr.›</a:t>
            </a:fld>
            <a:endParaRPr lang="en-US" altLang="de-DE"/>
          </a:p>
        </p:txBody>
      </p:sp>
    </p:spTree>
    <p:extLst>
      <p:ext uri="{BB962C8B-B14F-4D97-AF65-F5344CB8AC3E}">
        <p14:creationId xmlns:p14="http://schemas.microsoft.com/office/powerpoint/2010/main" val="32743824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7A268B2-66D1-44B4-9F50-805808ED19C7}" type="datetime1">
              <a:rPr lang="en-US"/>
              <a:pPr>
                <a:defRPr/>
              </a:pPr>
              <a:t>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546D145-8A54-4D87-AAEB-83BF6FB05594}" type="slidenum">
              <a:rPr lang="en-US" altLang="de-DE"/>
              <a:pPr>
                <a:defRPr/>
              </a:pPr>
              <a:t>‹Nr.›</a:t>
            </a:fld>
            <a:endParaRPr lang="en-US" altLang="de-DE"/>
          </a:p>
        </p:txBody>
      </p:sp>
    </p:spTree>
    <p:extLst>
      <p:ext uri="{BB962C8B-B14F-4D97-AF65-F5344CB8AC3E}">
        <p14:creationId xmlns:p14="http://schemas.microsoft.com/office/powerpoint/2010/main" val="17127881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47DA482-2F6A-4697-B43D-0D574704A23B}"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4EDD2AC6-258D-40A3-8F7F-82A9E5317EA2}" type="slidenum">
              <a:rPr lang="en-US" altLang="de-DE"/>
              <a:pPr>
                <a:defRPr/>
              </a:pPr>
              <a:t>‹Nr.›</a:t>
            </a:fld>
            <a:endParaRPr lang="en-US" altLang="de-DE"/>
          </a:p>
        </p:txBody>
      </p:sp>
    </p:spTree>
    <p:extLst>
      <p:ext uri="{BB962C8B-B14F-4D97-AF65-F5344CB8AC3E}">
        <p14:creationId xmlns:p14="http://schemas.microsoft.com/office/powerpoint/2010/main" val="1679388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85FACA98-CF17-472A-8462-F187D0B04776}"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8153D9B-7363-4C12-B692-30A6CCD76CB7}" type="slidenum">
              <a:rPr lang="en-US" altLang="de-DE"/>
              <a:pPr>
                <a:defRPr/>
              </a:pPr>
              <a:t>‹Nr.›</a:t>
            </a:fld>
            <a:endParaRPr lang="en-US" altLang="de-DE"/>
          </a:p>
        </p:txBody>
      </p:sp>
    </p:spTree>
    <p:extLst>
      <p:ext uri="{BB962C8B-B14F-4D97-AF65-F5344CB8AC3E}">
        <p14:creationId xmlns:p14="http://schemas.microsoft.com/office/powerpoint/2010/main" val="9932345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0FA0FD7A-8F3E-4E9D-A567-2277A588E9C7}"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383349B-EAA7-4A52-99DE-7EC5E69CB196}" type="slidenum">
              <a:rPr lang="en-US" altLang="de-DE"/>
              <a:pPr>
                <a:defRPr/>
              </a:pPr>
              <a:t>‹Nr.›</a:t>
            </a:fld>
            <a:endParaRPr lang="en-US" altLang="de-DE"/>
          </a:p>
        </p:txBody>
      </p:sp>
    </p:spTree>
    <p:extLst>
      <p:ext uri="{BB962C8B-B14F-4D97-AF65-F5344CB8AC3E}">
        <p14:creationId xmlns:p14="http://schemas.microsoft.com/office/powerpoint/2010/main" val="32660390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CA70AB2-FA6C-4416-A9F7-7E5281FD36D3}"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13D020E-F2C4-4DA8-A27C-782D00E57DC3}" type="slidenum">
              <a:rPr lang="en-US" altLang="de-DE"/>
              <a:pPr>
                <a:defRPr/>
              </a:pPr>
              <a:t>‹Nr.›</a:t>
            </a:fld>
            <a:endParaRPr lang="en-US" altLang="de-DE"/>
          </a:p>
        </p:txBody>
      </p:sp>
    </p:spTree>
    <p:extLst>
      <p:ext uri="{BB962C8B-B14F-4D97-AF65-F5344CB8AC3E}">
        <p14:creationId xmlns:p14="http://schemas.microsoft.com/office/powerpoint/2010/main" val="11091379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fld id="{39624688-C515-4013-A9FE-FF9CF445A11B}" type="slidenum">
              <a:rPr lang="en-US" altLang="fr-FR"/>
              <a:pPr/>
              <a:t>‹Nr.›</a:t>
            </a:fld>
            <a:endParaRPr lang="en-US" altLang="fr-FR"/>
          </a:p>
        </p:txBody>
      </p:sp>
      <p:sp>
        <p:nvSpPr>
          <p:cNvPr id="5" name="Foliennummernplatzhalter 5"/>
          <p:cNvSpPr>
            <a:spLocks noGrp="1"/>
          </p:cNvSpPr>
          <p:nvPr>
            <p:ph type="sldNum" sz="quarter" idx="11"/>
          </p:nvPr>
        </p:nvSpPr>
        <p:spPr/>
        <p:txBody>
          <a:bodyPr/>
          <a:lstStyle>
            <a:lvl1pPr>
              <a:defRPr/>
            </a:lvl1pPr>
          </a:lstStyle>
          <a:p>
            <a:fld id="{5BF4E7CD-0466-4803-8A8D-AE0733CBB997}"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42263666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180A9185-298A-4431-825D-06FE4A893845}" type="slidenum">
              <a:rPr lang="en-US" altLang="fr-FR"/>
              <a:pPr/>
              <a:t>‹Nr.›</a:t>
            </a:fld>
            <a:endParaRPr lang="en-US" altLang="fr-FR"/>
          </a:p>
        </p:txBody>
      </p:sp>
      <p:sp>
        <p:nvSpPr>
          <p:cNvPr id="5" name="Foliennummernplatzhalter 5"/>
          <p:cNvSpPr>
            <a:spLocks noGrp="1"/>
          </p:cNvSpPr>
          <p:nvPr>
            <p:ph type="sldNum" sz="quarter" idx="11"/>
          </p:nvPr>
        </p:nvSpPr>
        <p:spPr/>
        <p:txBody>
          <a:bodyPr/>
          <a:lstStyle>
            <a:lvl1pPr>
              <a:defRPr/>
            </a:lvl1pPr>
          </a:lstStyle>
          <a:p>
            <a:fld id="{E53C0D26-6B86-4919-953B-75061877B9EE}"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18703985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fld id="{6DAECD04-0434-4399-9E22-66A50956E933}" type="slidenum">
              <a:rPr lang="en-US" altLang="fr-FR"/>
              <a:pPr/>
              <a:t>‹Nr.›</a:t>
            </a:fld>
            <a:endParaRPr lang="en-US" altLang="fr-FR"/>
          </a:p>
        </p:txBody>
      </p:sp>
      <p:sp>
        <p:nvSpPr>
          <p:cNvPr id="5" name="Foliennummernplatzhalter 5"/>
          <p:cNvSpPr>
            <a:spLocks noGrp="1"/>
          </p:cNvSpPr>
          <p:nvPr>
            <p:ph type="sldNum" sz="quarter" idx="11"/>
          </p:nvPr>
        </p:nvSpPr>
        <p:spPr/>
        <p:txBody>
          <a:bodyPr/>
          <a:lstStyle>
            <a:lvl1pPr>
              <a:defRPr/>
            </a:lvl1pPr>
          </a:lstStyle>
          <a:p>
            <a:fld id="{CE7DCC74-2956-4DB4-8C23-97BFAB1AABBF}"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231207444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fld id="{B03294C5-0A95-4D8A-9842-F12AE3D712EF}" type="slidenum">
              <a:rPr lang="en-US" altLang="fr-FR"/>
              <a:pPr/>
              <a:t>‹Nr.›</a:t>
            </a:fld>
            <a:endParaRPr lang="en-US" altLang="fr-FR"/>
          </a:p>
        </p:txBody>
      </p:sp>
      <p:sp>
        <p:nvSpPr>
          <p:cNvPr id="6" name="Foliennummernplatzhalter 5"/>
          <p:cNvSpPr>
            <a:spLocks noGrp="1"/>
          </p:cNvSpPr>
          <p:nvPr>
            <p:ph type="sldNum" sz="quarter" idx="11"/>
          </p:nvPr>
        </p:nvSpPr>
        <p:spPr/>
        <p:txBody>
          <a:bodyPr/>
          <a:lstStyle>
            <a:lvl1pPr>
              <a:defRPr/>
            </a:lvl1pPr>
          </a:lstStyle>
          <a:p>
            <a:fld id="{5C4FF4DB-FF5F-4B75-9CF5-9E3DEBEABC89}"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28493839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fld id="{99CB1C51-24C8-4579-B891-614E29104E7D}" type="slidenum">
              <a:rPr lang="en-US" altLang="fr-FR"/>
              <a:pPr/>
              <a:t>‹Nr.›</a:t>
            </a:fld>
            <a:endParaRPr lang="en-US" altLang="fr-FR"/>
          </a:p>
        </p:txBody>
      </p:sp>
      <p:sp>
        <p:nvSpPr>
          <p:cNvPr id="8" name="Foliennummernplatzhalter 5"/>
          <p:cNvSpPr>
            <a:spLocks noGrp="1"/>
          </p:cNvSpPr>
          <p:nvPr>
            <p:ph type="sldNum" sz="quarter" idx="11"/>
          </p:nvPr>
        </p:nvSpPr>
        <p:spPr/>
        <p:txBody>
          <a:bodyPr/>
          <a:lstStyle>
            <a:lvl1pPr>
              <a:defRPr/>
            </a:lvl1pPr>
          </a:lstStyle>
          <a:p>
            <a:fld id="{61554CEB-6F44-4EE4-B710-C83C48F3181F}"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28865631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fld id="{B3DC7871-A93B-4846-BDF6-750093C8EF8D}" type="slidenum">
              <a:rPr lang="en-US" altLang="fr-FR"/>
              <a:pPr/>
              <a:t>‹Nr.›</a:t>
            </a:fld>
            <a:endParaRPr lang="en-US" altLang="fr-FR"/>
          </a:p>
        </p:txBody>
      </p:sp>
      <p:sp>
        <p:nvSpPr>
          <p:cNvPr id="4" name="Foliennummernplatzhalter 5"/>
          <p:cNvSpPr>
            <a:spLocks noGrp="1"/>
          </p:cNvSpPr>
          <p:nvPr>
            <p:ph type="sldNum" sz="quarter" idx="11"/>
          </p:nvPr>
        </p:nvSpPr>
        <p:spPr/>
        <p:txBody>
          <a:bodyPr/>
          <a:lstStyle>
            <a:lvl1pPr>
              <a:defRPr/>
            </a:lvl1pPr>
          </a:lstStyle>
          <a:p>
            <a:fld id="{AE46C950-9316-4C63-B7A7-6E22D41892EE}"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34797626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fld id="{8E987085-D367-451B-89C5-B9E12141840E}" type="slidenum">
              <a:rPr lang="en-US" altLang="fr-FR"/>
              <a:pPr/>
              <a:t>‹Nr.›</a:t>
            </a:fld>
            <a:endParaRPr lang="en-US" altLang="fr-FR"/>
          </a:p>
        </p:txBody>
      </p:sp>
      <p:sp>
        <p:nvSpPr>
          <p:cNvPr id="3" name="Foliennummernplatzhalter 5"/>
          <p:cNvSpPr>
            <a:spLocks noGrp="1"/>
          </p:cNvSpPr>
          <p:nvPr>
            <p:ph type="sldNum" sz="quarter" idx="11"/>
          </p:nvPr>
        </p:nvSpPr>
        <p:spPr/>
        <p:txBody>
          <a:bodyPr/>
          <a:lstStyle>
            <a:lvl1pPr>
              <a:defRPr/>
            </a:lvl1pPr>
          </a:lstStyle>
          <a:p>
            <a:fld id="{ECD55815-5CAB-4870-B153-34BDA480ECF5}"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12594868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fld id="{7C7B9BC0-0A9F-4BAB-A074-A1D90A12B324}" type="slidenum">
              <a:rPr lang="en-US" altLang="fr-FR"/>
              <a:pPr/>
              <a:t>‹Nr.›</a:t>
            </a:fld>
            <a:endParaRPr lang="en-US" altLang="fr-FR"/>
          </a:p>
        </p:txBody>
      </p:sp>
      <p:sp>
        <p:nvSpPr>
          <p:cNvPr id="6" name="Foliennummernplatzhalter 5"/>
          <p:cNvSpPr>
            <a:spLocks noGrp="1"/>
          </p:cNvSpPr>
          <p:nvPr>
            <p:ph type="sldNum" sz="quarter" idx="11"/>
          </p:nvPr>
        </p:nvSpPr>
        <p:spPr/>
        <p:txBody>
          <a:bodyPr/>
          <a:lstStyle>
            <a:lvl1pPr>
              <a:defRPr/>
            </a:lvl1pPr>
          </a:lstStyle>
          <a:p>
            <a:fld id="{D02B5267-BEA0-4339-860C-BB7F50A68D11}"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41732928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fld id="{458E3F2D-2E86-4949-8B91-006C89BADA40}" type="slidenum">
              <a:rPr lang="en-US" altLang="fr-FR"/>
              <a:pPr/>
              <a:t>‹Nr.›</a:t>
            </a:fld>
            <a:endParaRPr lang="en-US" altLang="fr-FR"/>
          </a:p>
        </p:txBody>
      </p:sp>
      <p:sp>
        <p:nvSpPr>
          <p:cNvPr id="6" name="Foliennummernplatzhalter 5"/>
          <p:cNvSpPr>
            <a:spLocks noGrp="1"/>
          </p:cNvSpPr>
          <p:nvPr>
            <p:ph type="sldNum" sz="quarter" idx="11"/>
          </p:nvPr>
        </p:nvSpPr>
        <p:spPr/>
        <p:txBody>
          <a:bodyPr/>
          <a:lstStyle>
            <a:lvl1pPr>
              <a:defRPr/>
            </a:lvl1pPr>
          </a:lstStyle>
          <a:p>
            <a:fld id="{818853DC-6948-489E-B6CB-4D4E5C149EB3}"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14711219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5B77DBD7-4045-473C-9D4F-2F36825E9C7B}" type="slidenum">
              <a:rPr lang="en-US" altLang="fr-FR"/>
              <a:pPr/>
              <a:t>‹Nr.›</a:t>
            </a:fld>
            <a:endParaRPr lang="en-US" altLang="fr-FR"/>
          </a:p>
        </p:txBody>
      </p:sp>
      <p:sp>
        <p:nvSpPr>
          <p:cNvPr id="5" name="Foliennummernplatzhalter 5"/>
          <p:cNvSpPr>
            <a:spLocks noGrp="1"/>
          </p:cNvSpPr>
          <p:nvPr>
            <p:ph type="sldNum" sz="quarter" idx="11"/>
          </p:nvPr>
        </p:nvSpPr>
        <p:spPr/>
        <p:txBody>
          <a:bodyPr/>
          <a:lstStyle>
            <a:lvl1pPr>
              <a:defRPr/>
            </a:lvl1pPr>
          </a:lstStyle>
          <a:p>
            <a:fld id="{27861851-DC4B-4AFA-A179-218FA462577B}"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99732912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A13CC69B-941C-4D8E-9DA0-C412E855E32C}" type="slidenum">
              <a:rPr lang="en-US" altLang="fr-FR"/>
              <a:pPr/>
              <a:t>‹Nr.›</a:t>
            </a:fld>
            <a:endParaRPr lang="en-US" altLang="fr-FR"/>
          </a:p>
        </p:txBody>
      </p:sp>
      <p:sp>
        <p:nvSpPr>
          <p:cNvPr id="5" name="Foliennummernplatzhalter 5"/>
          <p:cNvSpPr>
            <a:spLocks noGrp="1"/>
          </p:cNvSpPr>
          <p:nvPr>
            <p:ph type="sldNum" sz="quarter" idx="11"/>
          </p:nvPr>
        </p:nvSpPr>
        <p:spPr/>
        <p:txBody>
          <a:bodyPr/>
          <a:lstStyle>
            <a:lvl1pPr>
              <a:defRPr/>
            </a:lvl1pPr>
          </a:lstStyle>
          <a:p>
            <a:fld id="{256215AD-719E-43A1-A598-A2DFCF024CE5}" type="slidenum">
              <a:rPr lang="de-DE" altLang="fr-FR">
                <a:solidFill>
                  <a:srgbClr val="FFFFFF"/>
                </a:solidFill>
              </a:rPr>
              <a:pPr/>
              <a:t>‹Nr.›</a:t>
            </a:fld>
            <a:endParaRPr lang="de-DE" altLang="fr-FR">
              <a:solidFill>
                <a:srgbClr val="FFFFFF"/>
              </a:solidFill>
            </a:endParaRPr>
          </a:p>
        </p:txBody>
      </p:sp>
    </p:spTree>
    <p:extLst>
      <p:ext uri="{BB962C8B-B14F-4D97-AF65-F5344CB8AC3E}">
        <p14:creationId xmlns:p14="http://schemas.microsoft.com/office/powerpoint/2010/main" val="2742937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59812" name="Rectangle 4"/>
          <p:cNvSpPr>
            <a:spLocks noChangeArrowheads="1"/>
          </p:cNvSpPr>
          <p:nvPr/>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307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410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5123"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5124"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5125"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latin typeface="Verdana" pitchFamily="34" charset="0"/>
              </a:defRPr>
            </a:lvl1pPr>
          </a:lstStyle>
          <a:p>
            <a:pPr>
              <a:defRPr/>
            </a:pPr>
            <a:fld id="{00C76C81-9B60-4406-BD3D-214FB215D298}"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latin typeface="Verdana" pitchFamily="34" charset="0"/>
              </a:defRPr>
            </a:lvl1pPr>
          </a:lstStyle>
          <a:p>
            <a:pPr>
              <a:defRPr/>
            </a:pPr>
            <a:fld id="{7742E071-7B5C-4B79-A5C1-CA0C0443C32F}" type="slidenum">
              <a:rPr lang="de-DE" altLang="de-DE"/>
              <a:pPr>
                <a:defRPr/>
              </a:pPr>
              <a:t>‹Nr.›</a:t>
            </a:fld>
            <a:endParaRPr lang="de-DE" altLang="de-DE"/>
          </a:p>
        </p:txBody>
      </p:sp>
      <p:sp>
        <p:nvSpPr>
          <p:cNvPr id="5129"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5130"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1"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2"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6146"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7"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8"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9"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55"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6156"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A1823B55-A2E9-4B6F-BB44-40A0A5365396}" type="datetime1">
              <a:rPr lang="en-US"/>
              <a:pPr>
                <a:defRPr/>
              </a:pPr>
              <a:t>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Verdana" pitchFamily="34" charset="0"/>
              </a:defRPr>
            </a:lvl1pPr>
          </a:lstStyle>
          <a:p>
            <a:pPr>
              <a:defRPr/>
            </a:pPr>
            <a:fld id="{B3656517-1C04-4FE0-96D5-4AEA8B63523B}"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US" altLang="fr-FR" sz="1800" smtClean="0">
              <a:solidFill>
                <a:srgbClr val="000000"/>
              </a:solidFill>
            </a:endParaRPr>
          </a:p>
        </p:txBody>
      </p:sp>
      <p:sp>
        <p:nvSpPr>
          <p:cNvPr id="5123" name="Rechteck 20"/>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US" altLang="fr-FR" sz="1800" smtClean="0">
              <a:solidFill>
                <a:srgbClr val="000000"/>
              </a:solidFill>
            </a:endParaRPr>
          </a:p>
        </p:txBody>
      </p:sp>
      <p:sp>
        <p:nvSpPr>
          <p:cNvPr id="5124"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fr-FR" smtClean="0"/>
              <a:t>Titelmasterformat durch Klicken bearbeiten</a:t>
            </a:r>
            <a:endParaRPr lang="en-US" altLang="fr-FR" smtClean="0"/>
          </a:p>
        </p:txBody>
      </p:sp>
      <p:sp>
        <p:nvSpPr>
          <p:cNvPr id="5125"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fr-FR" smtClean="0"/>
              <a:t>Textmasterformate durch Klicken bearbeiten</a:t>
            </a:r>
          </a:p>
          <a:p>
            <a:pPr lvl="1"/>
            <a:r>
              <a:rPr lang="de-DE" altLang="fr-FR" smtClean="0"/>
              <a:t>Zweite Ebene</a:t>
            </a:r>
          </a:p>
          <a:p>
            <a:pPr lvl="2"/>
            <a:r>
              <a:rPr lang="de-DE" altLang="fr-FR" smtClean="0"/>
              <a:t>Dritte Ebene</a:t>
            </a:r>
          </a:p>
          <a:p>
            <a:pPr lvl="3"/>
            <a:r>
              <a:rPr lang="de-DE" altLang="fr-FR" smtClean="0"/>
              <a:t>Vierte Ebene</a:t>
            </a:r>
          </a:p>
          <a:p>
            <a:pPr lvl="4"/>
            <a:r>
              <a:rPr lang="de-DE" altLang="fr-FR" smtClean="0"/>
              <a:t>Fünfte Ebene</a:t>
            </a:r>
            <a:endParaRPr lang="en-US" altLang="fr-FR"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a:defRPr>
                <a:solidFill>
                  <a:srgbClr val="FFFFFF"/>
                </a:solidFill>
              </a:defRPr>
            </a:lvl1pPr>
          </a:lstStyle>
          <a:p>
            <a:pPr eaLnBrk="1" hangingPunct="1"/>
            <a:fld id="{CBD63A21-D924-4D92-B019-4534F26F238F}" type="slidenum">
              <a:rPr lang="en-US" altLang="fr-FR" sz="1200" smtClean="0">
                <a:latin typeface="Verdana" panose="020B0604030504040204" pitchFamily="34" charset="0"/>
              </a:rPr>
              <a:pPr eaLnBrk="1" hangingPunct="1"/>
              <a:t>‹Nr.›</a:t>
            </a:fld>
            <a:endParaRPr lang="en-US" altLang="fr-FR" sz="1200" smtClean="0">
              <a:latin typeface="Verdana" panose="020B0604030504040204" pitchFamily="34" charset="0"/>
            </a:endParaRPr>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a:defRPr>
                <a:solidFill>
                  <a:schemeClr val="bg1"/>
                </a:solidFill>
              </a:defRPr>
            </a:lvl1pPr>
          </a:lstStyle>
          <a:p>
            <a:pPr eaLnBrk="1" hangingPunct="1"/>
            <a:fld id="{0FA501F0-5D3F-453D-9D47-38325BCB26B4}" type="slidenum">
              <a:rPr lang="de-DE" altLang="fr-FR" sz="1200" smtClean="0">
                <a:solidFill>
                  <a:srgbClr val="FFFFFF"/>
                </a:solidFill>
                <a:latin typeface="Verdana" panose="020B0604030504040204" pitchFamily="34" charset="0"/>
              </a:rPr>
              <a:pPr eaLnBrk="1" hangingPunct="1"/>
              <a:t>‹Nr.›</a:t>
            </a:fld>
            <a:endParaRPr lang="de-DE" altLang="fr-FR" sz="1200" smtClean="0">
              <a:solidFill>
                <a:srgbClr val="FFFFFF"/>
              </a:solidFill>
              <a:latin typeface="Verdana" panose="020B0604030504040204" pitchFamily="34" charset="0"/>
            </a:endParaRPr>
          </a:p>
        </p:txBody>
      </p:sp>
      <p:sp>
        <p:nvSpPr>
          <p:cNvPr id="5129"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US" altLang="fr-FR" sz="1800" smtClean="0">
              <a:solidFill>
                <a:srgbClr val="000000"/>
              </a:solidFill>
              <a:latin typeface="Georgia" panose="02040502050405020303" pitchFamily="18" charset="0"/>
            </a:endParaRPr>
          </a:p>
        </p:txBody>
      </p:sp>
      <p:sp>
        <p:nvSpPr>
          <p:cNvPr id="5130"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pPr eaLnBrk="1" hangingPunct="1"/>
            <a:endParaRPr lang="fr-FR" sz="1200" smtClean="0">
              <a:solidFill>
                <a:srgbClr val="000000"/>
              </a:solidFill>
              <a:latin typeface="Verdana" panose="020B0604030504040204" pitchFamily="34" charset="0"/>
            </a:endParaRPr>
          </a:p>
        </p:txBody>
      </p:sp>
      <p:sp>
        <p:nvSpPr>
          <p:cNvPr id="5131"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pPr eaLnBrk="1" hangingPunct="1"/>
            <a:endParaRPr lang="fr-FR" sz="1200" smtClean="0">
              <a:solidFill>
                <a:srgbClr val="000000"/>
              </a:solidFill>
              <a:latin typeface="Verdana" panose="020B0604030504040204" pitchFamily="34" charset="0"/>
            </a:endParaRPr>
          </a:p>
        </p:txBody>
      </p:sp>
      <p:sp>
        <p:nvSpPr>
          <p:cNvPr id="5132"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pPr eaLnBrk="1" hangingPunct="1"/>
            <a:endParaRPr lang="fr-FR" sz="1200" smtClean="0">
              <a:solidFill>
                <a:srgbClr val="000000"/>
              </a:solidFill>
              <a:latin typeface="Verdana" panose="020B0604030504040204" pitchFamily="34" charset="0"/>
            </a:endParaRPr>
          </a:p>
        </p:txBody>
      </p:sp>
    </p:spTree>
    <p:extLst>
      <p:ext uri="{BB962C8B-B14F-4D97-AF65-F5344CB8AC3E}">
        <p14:creationId xmlns:p14="http://schemas.microsoft.com/office/powerpoint/2010/main" val="378248879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3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anose="02070309020205020404" pitchFamily="49" charset="0"/>
        <a:buChar char="o"/>
        <a:defRPr sz="2800">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4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a:solidFill>
            <a:schemeClr val="tx1"/>
          </a:solidFill>
          <a:latin typeface="+mn-lt"/>
        </a:defRPr>
      </a:lvl4pPr>
      <a:lvl5pPr marL="1371600" indent="-228600" algn="l" rtl="0" eaLnBrk="0" fontAlgn="base" hangingPunct="0">
        <a:spcBef>
          <a:spcPct val="20000"/>
        </a:spcBef>
        <a:spcAft>
          <a:spcPct val="0"/>
        </a:spcAft>
        <a:buClr>
          <a:srgbClr val="8FB08C"/>
        </a:buClr>
        <a:buChar char="•"/>
        <a:defRPr sz="2000">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5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52.xml"/><Relationship Id="rId5" Type="http://schemas.openxmlformats.org/officeDocument/2006/relationships/image" Target="../media/image26.jpeg"/><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52.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52.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5.png"/><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3"/>
          <p:cNvSpPr txBox="1">
            <a:spLocks noChangeArrowheads="1"/>
          </p:cNvSpPr>
          <p:nvPr/>
        </p:nvSpPr>
        <p:spPr bwMode="auto">
          <a:xfrm>
            <a:off x="0" y="3397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50000"/>
              </a:spcBef>
              <a:buClrTx/>
              <a:buSzTx/>
              <a:buFontTx/>
              <a:buNone/>
            </a:pPr>
            <a:r>
              <a:rPr lang="de-DE" altLang="de-DE" sz="3600" dirty="0">
                <a:solidFill>
                  <a:schemeClr val="bg1"/>
                </a:solidFill>
              </a:rPr>
              <a:t>Metakognitive Therapie</a:t>
            </a:r>
            <a:endParaRPr lang="en-US" altLang="de-DE" sz="3600" dirty="0">
              <a:solidFill>
                <a:schemeClr val="bg1"/>
              </a:solidFill>
            </a:endParaRPr>
          </a:p>
        </p:txBody>
      </p:sp>
      <p:sp>
        <p:nvSpPr>
          <p:cNvPr id="7171"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50000"/>
              </a:spcBef>
            </a:pPr>
            <a:r>
              <a:rPr lang="el-GR" altLang="fr-FR" sz="3600" dirty="0">
                <a:solidFill>
                  <a:schemeClr val="accent1"/>
                </a:solidFill>
              </a:rPr>
              <a:t>Μεταγνωστική θεραπεία</a:t>
            </a:r>
            <a:endParaRPr lang="en-US" altLang="fr-FR" sz="3600" dirty="0">
              <a:solidFill>
                <a:schemeClr val="accent1"/>
              </a:solidFill>
            </a:endParaRPr>
          </a:p>
        </p:txBody>
      </p:sp>
      <p:sp>
        <p:nvSpPr>
          <p:cNvPr id="7172" name="Rectangle 2"/>
          <p:cNvSpPr>
            <a:spLocks noChangeArrowheads="1"/>
          </p:cNvSpPr>
          <p:nvPr/>
        </p:nvSpPr>
        <p:spPr bwMode="auto">
          <a:xfrm>
            <a:off x="685800" y="264636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lnSpc>
                <a:spcPct val="150000"/>
              </a:lnSpc>
            </a:pPr>
            <a:r>
              <a:rPr lang="el-GR" altLang="fr-FR" b="1" dirty="0"/>
              <a:t>ΘΕΡΑΠΕΥΤΙΚΗ ΕΝΟΤΗΤΑ </a:t>
            </a:r>
            <a:r>
              <a:rPr lang="de-DE" altLang="fr-FR" b="1" dirty="0"/>
              <a:t>7:</a:t>
            </a:r>
            <a:br>
              <a:rPr lang="de-DE" altLang="fr-FR" b="1" dirty="0"/>
            </a:br>
            <a:r>
              <a:rPr lang="el-GR" altLang="fr-FR" b="1" dirty="0"/>
              <a:t>ΕΝΣΥΝΑΙΣΘΗΣΗ</a:t>
            </a:r>
            <a:endParaRPr lang="en-US" altLang="fr-FR"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323850" y="1306513"/>
            <a:ext cx="8820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pPr>
            <a:r>
              <a:rPr lang="el-GR" altLang="fr-FR" sz="1800" dirty="0" smtClean="0">
                <a:solidFill>
                  <a:srgbClr val="000000"/>
                </a:solidFill>
              </a:rPr>
              <a:t>Παράδειγμα</a:t>
            </a:r>
            <a:r>
              <a:rPr lang="de-DE" altLang="fr-FR" sz="1800" dirty="0" smtClean="0">
                <a:solidFill>
                  <a:srgbClr val="000000"/>
                </a:solidFill>
              </a:rPr>
              <a:t>: </a:t>
            </a:r>
            <a:r>
              <a:rPr lang="el-GR" altLang="fr-FR" sz="1800" dirty="0" smtClean="0">
                <a:solidFill>
                  <a:srgbClr val="000000"/>
                </a:solidFill>
              </a:rPr>
              <a:t>Ένα άτομο ξύνει την μύτη του/της.</a:t>
            </a:r>
            <a:endParaRPr lang="de-DE" altLang="fr-FR" sz="1800" dirty="0" smtClean="0">
              <a:solidFill>
                <a:srgbClr val="000000"/>
              </a:solidFill>
            </a:endParaRPr>
          </a:p>
          <a:p>
            <a:pPr eaLnBrk="1" hangingPunct="1">
              <a:spcBef>
                <a:spcPct val="20000"/>
              </a:spcBef>
            </a:pPr>
            <a:r>
              <a:rPr lang="el-GR" altLang="fr-FR" sz="1800" b="1" i="1" dirty="0" smtClean="0">
                <a:solidFill>
                  <a:srgbClr val="000000"/>
                </a:solidFill>
              </a:rPr>
              <a:t>Γιατί;</a:t>
            </a:r>
            <a:r>
              <a:rPr lang="de-DE" altLang="fr-FR" sz="1800" i="1" dirty="0" smtClean="0">
                <a:solidFill>
                  <a:srgbClr val="336699"/>
                </a:solidFill>
              </a:rPr>
              <a:t> </a:t>
            </a:r>
            <a:r>
              <a:rPr lang="el-GR" altLang="fr-FR" sz="1800" dirty="0" smtClean="0">
                <a:solidFill>
                  <a:srgbClr val="000000"/>
                </a:solidFill>
              </a:rPr>
              <a:t>φαγούρα στη μύτη, υποτιμητική χειρονομία (σε μερικούς πολιτισμούς), δείχνει ότι λέει ψέματα ή αμηχανία;</a:t>
            </a:r>
            <a:endParaRPr lang="de-DE" altLang="fr-FR" sz="1800" b="1" dirty="0" smtClean="0">
              <a:solidFill>
                <a:srgbClr val="646B86"/>
              </a:solidFill>
            </a:endParaRPr>
          </a:p>
          <a:p>
            <a:pPr eaLnBrk="1" hangingPunct="1">
              <a:spcBef>
                <a:spcPct val="20000"/>
              </a:spcBef>
            </a:pPr>
            <a:r>
              <a:rPr lang="de-DE" altLang="fr-FR" sz="2400" b="1" dirty="0" smtClean="0">
                <a:solidFill>
                  <a:srgbClr val="000000"/>
                </a:solidFill>
              </a:rPr>
              <a:t>	</a:t>
            </a:r>
          </a:p>
          <a:p>
            <a:pPr eaLnBrk="1" hangingPunct="1">
              <a:spcBef>
                <a:spcPct val="20000"/>
              </a:spcBef>
            </a:pPr>
            <a:r>
              <a:rPr lang="el-GR" altLang="fr-FR" sz="1800" b="1" dirty="0" smtClean="0">
                <a:solidFill>
                  <a:srgbClr val="000000"/>
                </a:solidFill>
              </a:rPr>
              <a:t>Τι θα μπορούσε να βοηθήσει στην απάντηση αυτής της ερώτησης;</a:t>
            </a:r>
            <a:r>
              <a:rPr lang="de-DE" altLang="fr-FR" sz="2400" b="1" dirty="0" smtClean="0">
                <a:solidFill>
                  <a:srgbClr val="000000"/>
                </a:solidFill>
              </a:rPr>
              <a:t> </a:t>
            </a:r>
            <a:endParaRPr lang="de-DE" altLang="fr-FR" sz="2400" dirty="0" smtClean="0">
              <a:solidFill>
                <a:srgbClr val="000000"/>
              </a:solidFill>
            </a:endParaRPr>
          </a:p>
        </p:txBody>
      </p:sp>
      <p:pic>
        <p:nvPicPr>
          <p:cNvPr id="8195" name="Picture 7" descr="Cristian Miño von julianrod cc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325" y="3716338"/>
            <a:ext cx="191770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11"/>
          <p:cNvSpPr txBox="1">
            <a:spLocks noChangeArrowheads="1"/>
          </p:cNvSpPr>
          <p:nvPr/>
        </p:nvSpPr>
        <p:spPr bwMode="auto">
          <a:xfrm>
            <a:off x="0" y="6643688"/>
            <a:ext cx="25558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de-DE" altLang="fr-FR" sz="800" i="1" smtClean="0">
                <a:solidFill>
                  <a:srgbClr val="000000"/>
                </a:solidFill>
              </a:rPr>
              <a:t>(“Cristian Mino” by  Julianrod)</a:t>
            </a:r>
          </a:p>
        </p:txBody>
      </p:sp>
      <p:sp>
        <p:nvSpPr>
          <p:cNvPr id="8197"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smtClean="0">
                <a:solidFill>
                  <a:srgbClr val="646B86"/>
                </a:solidFill>
              </a:rPr>
              <a:t>7.2</a:t>
            </a:r>
          </a:p>
        </p:txBody>
      </p:sp>
      <p:sp>
        <p:nvSpPr>
          <p:cNvPr id="8198" name="Text Box 10"/>
          <p:cNvSpPr txBox="1">
            <a:spLocks noChangeArrowheads="1"/>
          </p:cNvSpPr>
          <p:nvPr/>
        </p:nvSpPr>
        <p:spPr bwMode="auto">
          <a:xfrm>
            <a:off x="6991350" y="6619875"/>
            <a:ext cx="21336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smtClean="0">
                <a:solidFill>
                  <a:srgbClr val="646B86"/>
                </a:solidFill>
              </a:rPr>
              <a:t>ενσυναίσθηση</a:t>
            </a:r>
            <a:endParaRPr lang="de-DE" altLang="fr-FR" b="1" smtClean="0">
              <a:solidFill>
                <a:srgbClr val="646B86"/>
              </a:solidFill>
            </a:endParaRPr>
          </a:p>
        </p:txBody>
      </p:sp>
      <p:sp>
        <p:nvSpPr>
          <p:cNvPr id="8199" name="Rectangle 3"/>
          <p:cNvSpPr>
            <a:spLocks noChangeArrowheads="1"/>
          </p:cNvSpPr>
          <p:nvPr/>
        </p:nvSpPr>
        <p:spPr bwMode="auto">
          <a:xfrm>
            <a:off x="3175" y="115888"/>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lnSpc>
                <a:spcPct val="90000"/>
              </a:lnSpc>
              <a:spcBef>
                <a:spcPct val="20000"/>
              </a:spcBef>
              <a:buClr>
                <a:srgbClr val="D16349"/>
              </a:buClr>
              <a:buSzPct val="85000"/>
              <a:buFont typeface="Wingdings 2" panose="05020102010507070707" pitchFamily="18" charset="2"/>
              <a:buNone/>
            </a:pPr>
            <a:r>
              <a:rPr lang="el-GR" altLang="fr-FR" sz="2000" dirty="0" smtClean="0">
                <a:solidFill>
                  <a:srgbClr val="D16349"/>
                </a:solidFill>
              </a:rPr>
              <a:t>Οι εκφράσεις του προσώπου και η συμπεριφορά είναι πολλές φορές διφορούμενες!</a:t>
            </a:r>
            <a:endParaRPr lang="de-DE" altLang="fr-FR" sz="2000" dirty="0" smtClean="0">
              <a:solidFill>
                <a:srgbClr val="D16349"/>
              </a:solidFill>
            </a:endParaRPr>
          </a:p>
        </p:txBody>
      </p:sp>
    </p:spTree>
    <p:extLst>
      <p:ext uri="{BB962C8B-B14F-4D97-AF65-F5344CB8AC3E}">
        <p14:creationId xmlns:p14="http://schemas.microsoft.com/office/powerpoint/2010/main" val="1293506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14363" y="1196975"/>
            <a:ext cx="83867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11200" indent="-347663"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Clr>
                <a:srgbClr val="8CADAE"/>
              </a:buClr>
              <a:buSzPct val="85000"/>
            </a:pPr>
            <a:r>
              <a:rPr lang="el-GR" altLang="fr-FR" sz="1800" b="1" dirty="0" smtClean="0">
                <a:solidFill>
                  <a:srgbClr val="000000"/>
                </a:solidFill>
              </a:rPr>
              <a:t>Τι θα μπορούσε να βοηθήσει στην απάντηση αυτής της </a:t>
            </a:r>
          </a:p>
          <a:p>
            <a:pPr eaLnBrk="1" hangingPunct="1">
              <a:spcBef>
                <a:spcPct val="20000"/>
              </a:spcBef>
              <a:buClr>
                <a:srgbClr val="8CADAE"/>
              </a:buClr>
              <a:buSzPct val="85000"/>
            </a:pPr>
            <a:r>
              <a:rPr lang="el-GR" altLang="fr-FR" sz="1800" b="1" dirty="0" smtClean="0">
                <a:solidFill>
                  <a:srgbClr val="000000"/>
                </a:solidFill>
              </a:rPr>
              <a:t>ερώτησης;</a:t>
            </a:r>
            <a:r>
              <a:rPr lang="de-DE" altLang="fr-FR" sz="2400" b="1" dirty="0" smtClean="0">
                <a:solidFill>
                  <a:srgbClr val="000000"/>
                </a:solidFill>
              </a:rPr>
              <a:t> </a:t>
            </a:r>
            <a:endParaRPr lang="de-DE" altLang="fr-FR" sz="2400" dirty="0" smtClean="0">
              <a:solidFill>
                <a:srgbClr val="000000"/>
              </a:solidFill>
            </a:endParaRPr>
          </a:p>
          <a:p>
            <a:pPr eaLnBrk="1" hangingPunct="1">
              <a:spcBef>
                <a:spcPct val="20000"/>
              </a:spcBef>
              <a:buClr>
                <a:srgbClr val="8CADAE"/>
              </a:buClr>
              <a:buSzPct val="85000"/>
            </a:pPr>
            <a:endParaRPr lang="de-DE" altLang="fr-FR" sz="1800" dirty="0" smtClean="0">
              <a:solidFill>
                <a:srgbClr val="000000"/>
              </a:solidFill>
            </a:endParaRPr>
          </a:p>
          <a:p>
            <a:pPr eaLnBrk="1" hangingPunct="1">
              <a:spcBef>
                <a:spcPct val="20000"/>
              </a:spcBef>
              <a:buClr>
                <a:srgbClr val="8CADAE"/>
              </a:buClr>
              <a:buSzPct val="85000"/>
              <a:buFontTx/>
              <a:buChar char="o"/>
            </a:pPr>
            <a:r>
              <a:rPr lang="el-GR" altLang="fr-FR" sz="1800" dirty="0" smtClean="0">
                <a:solidFill>
                  <a:srgbClr val="000000"/>
                </a:solidFill>
              </a:rPr>
              <a:t>Γνώσεις σχετικά με το άτομο </a:t>
            </a:r>
            <a:r>
              <a:rPr lang="de-DE" altLang="fr-FR" sz="1800" dirty="0" smtClean="0">
                <a:solidFill>
                  <a:srgbClr val="000000"/>
                </a:solidFill>
                <a:sym typeface="Wingdings" panose="05000000000000000000" pitchFamily="2" charset="2"/>
              </a:rPr>
              <a:t></a:t>
            </a:r>
            <a:r>
              <a:rPr lang="de-DE" altLang="fr-FR" sz="1800" dirty="0" smtClean="0">
                <a:solidFill>
                  <a:srgbClr val="000000"/>
                </a:solidFill>
              </a:rPr>
              <a:t> </a:t>
            </a:r>
            <a:r>
              <a:rPr lang="el-GR" altLang="fr-FR" sz="1800" dirty="0" smtClean="0">
                <a:solidFill>
                  <a:srgbClr val="000000"/>
                </a:solidFill>
              </a:rPr>
              <a:t>π.χ</a:t>
            </a:r>
            <a:r>
              <a:rPr lang="de-DE" altLang="fr-FR" sz="1800" dirty="0" smtClean="0">
                <a:solidFill>
                  <a:srgbClr val="000000"/>
                </a:solidFill>
              </a:rPr>
              <a:t>. </a:t>
            </a:r>
            <a:r>
              <a:rPr lang="el-GR" altLang="fr-FR" sz="1800" dirty="0" smtClean="0">
                <a:solidFill>
                  <a:srgbClr val="000000"/>
                </a:solidFill>
              </a:rPr>
              <a:t>είναι το άτομο αυτό κρυωμένο;</a:t>
            </a:r>
            <a:r>
              <a:rPr lang="de-DE" altLang="fr-FR" sz="1800" dirty="0" smtClean="0">
                <a:solidFill>
                  <a:srgbClr val="000000"/>
                </a:solidFill>
              </a:rPr>
              <a:t> </a:t>
            </a:r>
          </a:p>
          <a:p>
            <a:pPr eaLnBrk="1" hangingPunct="1">
              <a:spcBef>
                <a:spcPct val="20000"/>
              </a:spcBef>
              <a:buClr>
                <a:srgbClr val="8CADAE"/>
              </a:buClr>
              <a:buSzPct val="85000"/>
              <a:buFontTx/>
              <a:buChar char="o"/>
            </a:pPr>
            <a:r>
              <a:rPr lang="el-GR" altLang="fr-FR" sz="1800" dirty="0" smtClean="0">
                <a:solidFill>
                  <a:srgbClr val="000000"/>
                </a:solidFill>
              </a:rPr>
              <a:t>Να ληφθεί υπόψη η κατάσταση </a:t>
            </a:r>
            <a:r>
              <a:rPr lang="de-DE" altLang="fr-FR" sz="1800" dirty="0" smtClean="0">
                <a:solidFill>
                  <a:srgbClr val="000000"/>
                </a:solidFill>
                <a:sym typeface="Wingdings" panose="05000000000000000000" pitchFamily="2" charset="2"/>
              </a:rPr>
              <a:t></a:t>
            </a:r>
            <a:r>
              <a:rPr lang="de-DE" altLang="fr-FR" sz="1800" dirty="0" smtClean="0">
                <a:solidFill>
                  <a:srgbClr val="000000"/>
                </a:solidFill>
              </a:rPr>
              <a:t> </a:t>
            </a:r>
            <a:r>
              <a:rPr lang="el-GR" altLang="fr-FR" sz="1800" dirty="0" smtClean="0">
                <a:solidFill>
                  <a:srgbClr val="000000"/>
                </a:solidFill>
              </a:rPr>
              <a:t>π.χ</a:t>
            </a:r>
            <a:r>
              <a:rPr lang="de-DE" altLang="fr-FR" sz="1800" dirty="0" smtClean="0">
                <a:solidFill>
                  <a:srgbClr val="000000"/>
                </a:solidFill>
              </a:rPr>
              <a:t>. </a:t>
            </a:r>
            <a:r>
              <a:rPr lang="el-GR" altLang="fr-FR" sz="1800" dirty="0" smtClean="0">
                <a:solidFill>
                  <a:srgbClr val="000000"/>
                </a:solidFill>
              </a:rPr>
              <a:t>είναι αυτό το άτομο αλλεργικό και υπάρχει καθόλου γύρη στον αέρα;</a:t>
            </a:r>
            <a:r>
              <a:rPr lang="de-DE" altLang="fr-FR" sz="1800" dirty="0" smtClean="0">
                <a:solidFill>
                  <a:srgbClr val="000000"/>
                </a:solidFill>
              </a:rPr>
              <a:t> </a:t>
            </a:r>
          </a:p>
          <a:p>
            <a:pPr eaLnBrk="1" hangingPunct="1">
              <a:spcBef>
                <a:spcPct val="20000"/>
              </a:spcBef>
              <a:buClr>
                <a:srgbClr val="8CADAE"/>
              </a:buClr>
              <a:buSzPct val="85000"/>
              <a:buFontTx/>
              <a:buChar char="o"/>
            </a:pPr>
            <a:r>
              <a:rPr lang="el-GR" altLang="fr-FR" sz="1800" dirty="0" smtClean="0">
                <a:solidFill>
                  <a:srgbClr val="000000"/>
                </a:solidFill>
              </a:rPr>
              <a:t>Αυτό-παρατήρηση</a:t>
            </a:r>
            <a:r>
              <a:rPr lang="de-DE" altLang="fr-FR" sz="1800" dirty="0" smtClean="0">
                <a:solidFill>
                  <a:srgbClr val="000000"/>
                </a:solidFill>
              </a:rPr>
              <a:t> </a:t>
            </a:r>
            <a:r>
              <a:rPr lang="de-DE" altLang="fr-FR" sz="1800" dirty="0" smtClean="0">
                <a:solidFill>
                  <a:srgbClr val="000000"/>
                </a:solidFill>
                <a:sym typeface="Wingdings" panose="05000000000000000000" pitchFamily="2" charset="2"/>
              </a:rPr>
              <a:t></a:t>
            </a:r>
            <a:r>
              <a:rPr lang="de-DE" altLang="fr-FR" sz="1800" dirty="0" smtClean="0">
                <a:solidFill>
                  <a:srgbClr val="000000"/>
                </a:solidFill>
              </a:rPr>
              <a:t> </a:t>
            </a:r>
            <a:r>
              <a:rPr lang="el-GR" altLang="fr-FR" sz="1800" dirty="0" smtClean="0">
                <a:solidFill>
                  <a:srgbClr val="000000"/>
                </a:solidFill>
              </a:rPr>
              <a:t>σε ποιες καταστάσεις ακουμπώ την μύτη μου; (Προσοχή! Μη συμπεραίνετε αμέσως από τον εαυτό σας για τους άλλους!)</a:t>
            </a:r>
            <a:endParaRPr lang="de-DE" altLang="fr-FR" sz="1800" dirty="0" smtClean="0">
              <a:solidFill>
                <a:srgbClr val="000000"/>
              </a:solidFill>
            </a:endParaRPr>
          </a:p>
          <a:p>
            <a:pPr eaLnBrk="1" hangingPunct="1">
              <a:spcBef>
                <a:spcPct val="20000"/>
              </a:spcBef>
              <a:buClr>
                <a:srgbClr val="8CADAE"/>
              </a:buClr>
              <a:buSzPct val="85000"/>
              <a:buFontTx/>
              <a:buChar char="o"/>
            </a:pPr>
            <a:r>
              <a:rPr lang="el-GR" altLang="fr-FR" sz="1800" dirty="0" smtClean="0">
                <a:solidFill>
                  <a:srgbClr val="000000"/>
                </a:solidFill>
              </a:rPr>
              <a:t>Έκφραση προσώπου </a:t>
            </a:r>
            <a:r>
              <a:rPr lang="de-DE" altLang="fr-FR" sz="1800" dirty="0" smtClean="0">
                <a:solidFill>
                  <a:srgbClr val="000000"/>
                </a:solidFill>
                <a:sym typeface="Wingdings" panose="05000000000000000000" pitchFamily="2" charset="2"/>
              </a:rPr>
              <a:t></a:t>
            </a:r>
            <a:r>
              <a:rPr lang="de-DE" altLang="fr-FR" sz="1800" dirty="0" smtClean="0">
                <a:solidFill>
                  <a:srgbClr val="000000"/>
                </a:solidFill>
              </a:rPr>
              <a:t> </a:t>
            </a:r>
            <a:r>
              <a:rPr lang="el-GR" altLang="fr-FR" sz="1800" dirty="0" smtClean="0">
                <a:solidFill>
                  <a:srgbClr val="000000"/>
                </a:solidFill>
              </a:rPr>
              <a:t>δείχνει το άτομο αυτό εκνευρισμένο, αμήχανο κλπ;</a:t>
            </a:r>
            <a:endParaRPr lang="en-US" altLang="fr-FR" sz="1800" dirty="0" smtClean="0">
              <a:solidFill>
                <a:srgbClr val="000000"/>
              </a:solidFill>
            </a:endParaRPr>
          </a:p>
          <a:p>
            <a:pPr eaLnBrk="1" hangingPunct="1">
              <a:spcBef>
                <a:spcPct val="20000"/>
              </a:spcBef>
            </a:pPr>
            <a:endParaRPr lang="de-DE" altLang="fr-FR" sz="1800" dirty="0" smtClean="0">
              <a:solidFill>
                <a:srgbClr val="000000"/>
              </a:solidFill>
            </a:endParaRPr>
          </a:p>
        </p:txBody>
      </p:sp>
      <p:sp>
        <p:nvSpPr>
          <p:cNvPr id="9219" name="Rectangle 11"/>
          <p:cNvSpPr>
            <a:spLocks noChangeArrowheads="1"/>
          </p:cNvSpPr>
          <p:nvPr/>
        </p:nvSpPr>
        <p:spPr bwMode="auto">
          <a:xfrm>
            <a:off x="8812213" y="0"/>
            <a:ext cx="296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smtClean="0">
                <a:solidFill>
                  <a:srgbClr val="FFFFFF"/>
                </a:solidFill>
              </a:rPr>
              <a:t>3</a:t>
            </a:r>
          </a:p>
        </p:txBody>
      </p:sp>
      <p:sp>
        <p:nvSpPr>
          <p:cNvPr id="9220" name="Rectangle 12"/>
          <p:cNvSpPr>
            <a:spLocks noChangeArrowheads="1"/>
          </p:cNvSpPr>
          <p:nvPr/>
        </p:nvSpPr>
        <p:spPr bwMode="auto">
          <a:xfrm>
            <a:off x="323850" y="1700213"/>
            <a:ext cx="70564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pPr>
            <a:endParaRPr lang="el-GR" altLang="fr-FR" sz="2400" smtClean="0">
              <a:solidFill>
                <a:srgbClr val="000000"/>
              </a:solidFill>
            </a:endParaRPr>
          </a:p>
        </p:txBody>
      </p:sp>
      <p:pic>
        <p:nvPicPr>
          <p:cNvPr id="9221" name="Picture 13" descr="Cristian Miño von julianrod cc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650" y="4724400"/>
            <a:ext cx="1246188"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rgbClr val="646B86"/>
                </a:solidFill>
              </a:rPr>
              <a:t>7.3</a:t>
            </a:r>
          </a:p>
        </p:txBody>
      </p:sp>
      <p:sp>
        <p:nvSpPr>
          <p:cNvPr id="9223" name="Text Box 11"/>
          <p:cNvSpPr txBox="1">
            <a:spLocks noChangeArrowheads="1"/>
          </p:cNvSpPr>
          <p:nvPr/>
        </p:nvSpPr>
        <p:spPr bwMode="auto">
          <a:xfrm>
            <a:off x="6991350" y="6619875"/>
            <a:ext cx="15334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smtClean="0">
                <a:solidFill>
                  <a:srgbClr val="646B86"/>
                </a:solidFill>
              </a:rPr>
              <a:t>ενσυναίσθηση</a:t>
            </a:r>
            <a:endParaRPr lang="de-DE" altLang="fr-FR" b="1" smtClean="0">
              <a:solidFill>
                <a:srgbClr val="646B86"/>
              </a:solidFill>
            </a:endParaRPr>
          </a:p>
        </p:txBody>
      </p:sp>
      <p:sp>
        <p:nvSpPr>
          <p:cNvPr id="9224" name="Text Box 11"/>
          <p:cNvSpPr txBox="1">
            <a:spLocks noChangeArrowheads="1"/>
          </p:cNvSpPr>
          <p:nvPr/>
        </p:nvSpPr>
        <p:spPr bwMode="auto">
          <a:xfrm>
            <a:off x="0" y="6643688"/>
            <a:ext cx="25558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de-DE" altLang="fr-FR" sz="800" i="1" smtClean="0">
                <a:solidFill>
                  <a:srgbClr val="000000"/>
                </a:solidFill>
              </a:rPr>
              <a:t>(“Cristian Mino” by  Julianrod)</a:t>
            </a:r>
          </a:p>
        </p:txBody>
      </p:sp>
      <p:sp>
        <p:nvSpPr>
          <p:cNvPr id="9225" name="Rectangle 3"/>
          <p:cNvSpPr>
            <a:spLocks noChangeArrowheads="1"/>
          </p:cNvSpPr>
          <p:nvPr/>
        </p:nvSpPr>
        <p:spPr bwMode="auto">
          <a:xfrm>
            <a:off x="3175" y="115888"/>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lnSpc>
                <a:spcPct val="90000"/>
              </a:lnSpc>
              <a:spcBef>
                <a:spcPct val="20000"/>
              </a:spcBef>
              <a:buClr>
                <a:srgbClr val="D16349"/>
              </a:buClr>
              <a:buSzPct val="85000"/>
              <a:buFont typeface="Wingdings 2" panose="05020102010507070707" pitchFamily="18" charset="2"/>
              <a:buNone/>
            </a:pPr>
            <a:r>
              <a:rPr lang="el-GR" altLang="fr-FR" sz="2000" dirty="0" smtClean="0">
                <a:solidFill>
                  <a:srgbClr val="D16349"/>
                </a:solidFill>
              </a:rPr>
              <a:t>Οι εκφράσεις του προσώπου και η συμπεριφορά είναι πολλές φορές διφορούμενες!</a:t>
            </a:r>
            <a:endParaRPr lang="de-DE" altLang="fr-FR" sz="2000" dirty="0" smtClean="0">
              <a:solidFill>
                <a:srgbClr val="D16349"/>
              </a:solidFill>
            </a:endParaRPr>
          </a:p>
        </p:txBody>
      </p:sp>
    </p:spTree>
    <p:extLst>
      <p:ext uri="{BB962C8B-B14F-4D97-AF65-F5344CB8AC3E}">
        <p14:creationId xmlns:p14="http://schemas.microsoft.com/office/powerpoint/2010/main" val="10025171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Text Box 7"/>
          <p:cNvSpPr txBox="1">
            <a:spLocks noChangeArrowheads="1"/>
          </p:cNvSpPr>
          <p:nvPr/>
        </p:nvSpPr>
        <p:spPr bwMode="auto">
          <a:xfrm>
            <a:off x="252000" y="1366838"/>
            <a:ext cx="8640000" cy="3994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marL="266700" indent="-1778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55600" indent="-266700">
              <a:defRPr/>
            </a:pPr>
            <a:r>
              <a:rPr lang="el-GR" dirty="0"/>
              <a:t>Μελέτες δείχνουν ότι πολλοί άνθρωποι </a:t>
            </a:r>
            <a:r>
              <a:rPr lang="el-GR" i="1" dirty="0"/>
              <a:t>[αλλά όχι όλοι!] </a:t>
            </a:r>
            <a:r>
              <a:rPr lang="el-GR" dirty="0"/>
              <a:t>με προβλήματα </a:t>
            </a:r>
          </a:p>
          <a:p>
            <a:pPr marL="355600" indent="-266700">
              <a:defRPr/>
            </a:pPr>
            <a:r>
              <a:rPr lang="el-GR" dirty="0"/>
              <a:t>ψυχικής υγείας (ειδικά ψύχωση) έχουν</a:t>
            </a:r>
            <a:r>
              <a:rPr lang="el-GR" dirty="0" smtClean="0"/>
              <a:t>:</a:t>
            </a:r>
            <a:endParaRPr lang="de-DE" dirty="0" smtClean="0"/>
          </a:p>
          <a:p>
            <a:pPr marL="355600" indent="-266700">
              <a:defRPr/>
            </a:pPr>
            <a:endParaRPr lang="el-GR" sz="2400" dirty="0"/>
          </a:p>
          <a:p>
            <a:pPr marL="355600" indent="-266700">
              <a:buClr>
                <a:srgbClr val="8CADAE"/>
              </a:buClr>
              <a:buFontTx/>
              <a:buChar char="o"/>
              <a:defRPr/>
            </a:pPr>
            <a:r>
              <a:rPr lang="el-GR" dirty="0" smtClean="0"/>
              <a:t>δυσκολίες </a:t>
            </a:r>
            <a:r>
              <a:rPr lang="el-GR" dirty="0"/>
              <a:t>στην αντίληψη και στην αξιολόγηση των εκφράσεων του προσώπου των άλλων (π.χ. αν κάποιος αισθάνεται χαρά ή λύπη). </a:t>
            </a:r>
          </a:p>
          <a:p>
            <a:pPr marL="355600" indent="-266700">
              <a:buClr>
                <a:srgbClr val="8CADAE"/>
              </a:buClr>
              <a:buFontTx/>
              <a:buChar char="o"/>
              <a:defRPr/>
            </a:pPr>
            <a:endParaRPr lang="de-DE" dirty="0"/>
          </a:p>
          <a:p>
            <a:pPr marL="355600" indent="-266700">
              <a:buClr>
                <a:srgbClr val="8CADAE"/>
              </a:buClr>
              <a:buFontTx/>
              <a:buChar char="o"/>
              <a:defRPr/>
            </a:pPr>
            <a:r>
              <a:rPr lang="el-GR" dirty="0"/>
              <a:t>δυσκολίες στο να συνάγουν τα κίνητρα των άλλων ανθρώπων από την τρέχουσα συμπεριφορά τους</a:t>
            </a:r>
            <a:r>
              <a:rPr lang="en-US" dirty="0" smtClean="0"/>
              <a:t>.</a:t>
            </a:r>
            <a:endParaRPr lang="el-GR" dirty="0" smtClean="0"/>
          </a:p>
          <a:p>
            <a:pPr marL="355600" indent="-266700">
              <a:buClr>
                <a:srgbClr val="8CADAE"/>
              </a:buClr>
              <a:buFontTx/>
              <a:buChar char="o"/>
              <a:defRPr/>
            </a:pPr>
            <a:endParaRPr lang="de-DE" sz="1400" dirty="0" smtClean="0"/>
          </a:p>
          <a:p>
            <a:pPr marL="355600" indent="-266700">
              <a:buClr>
                <a:srgbClr val="8CADAE"/>
              </a:buClr>
              <a:buFontTx/>
              <a:buChar char="o"/>
              <a:defRPr/>
            </a:pPr>
            <a:r>
              <a:rPr lang="el-GR" altLang="de-DE" dirty="0" smtClean="0"/>
              <a:t>τείνουν να είναι υπερβολικά σίγουροι για λανθασμένα συμπεράσματα (π.χ. κάποιος στο τρένο του κοιτά με εχθρικό τρόπο). </a:t>
            </a:r>
            <a:endParaRPr lang="en-US" altLang="de-DE" dirty="0" smtClean="0"/>
          </a:p>
          <a:p>
            <a:pPr marL="180000" indent="-180000" eaLnBrk="1" hangingPunct="1">
              <a:spcBef>
                <a:spcPts val="1200"/>
              </a:spcBef>
              <a:buClrTx/>
              <a:buSzTx/>
              <a:buFontTx/>
              <a:buNone/>
            </a:pPr>
            <a:endParaRPr lang="en-US" altLang="de-DE" dirty="0">
              <a:solidFill>
                <a:srgbClr val="336699"/>
              </a:solidFill>
            </a:endParaRPr>
          </a:p>
        </p:txBody>
      </p:sp>
      <p:sp>
        <p:nvSpPr>
          <p:cNvPr id="10242"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p>
        </p:txBody>
      </p:sp>
      <p:sp>
        <p:nvSpPr>
          <p:cNvPr id="10244" name="Rectangle 6"/>
          <p:cNvSpPr>
            <a:spLocks noChangeArrowheads="1"/>
          </p:cNvSpPr>
          <p:nvPr/>
        </p:nvSpPr>
        <p:spPr bwMode="auto">
          <a:xfrm>
            <a:off x="0" y="0"/>
            <a:ext cx="9144000" cy="79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chemeClr val="accent1"/>
                </a:solidFill>
              </a:rPr>
              <a:t>Γιατί το κάνουμε αυτό;</a:t>
            </a:r>
            <a:endParaRPr lang="de-DE" altLang="fr-FR" sz="2000" dirty="0">
              <a:solidFill>
                <a:schemeClr val="accent1"/>
              </a:solidFill>
            </a:endParaRPr>
          </a:p>
        </p:txBody>
      </p:sp>
      <p:sp>
        <p:nvSpPr>
          <p:cNvPr id="8" name="Text Box 11"/>
          <p:cNvSpPr txBox="1">
            <a:spLocks noChangeArrowheads="1"/>
          </p:cNvSpPr>
          <p:nvPr/>
        </p:nvSpPr>
        <p:spPr bwMode="auto">
          <a:xfrm>
            <a:off x="6991350" y="6619875"/>
            <a:ext cx="21336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smtClean="0">
                <a:solidFill>
                  <a:srgbClr val="646B86"/>
                </a:solidFill>
              </a:rPr>
              <a:t>ενσυναίσθηση</a:t>
            </a:r>
            <a:endParaRPr lang="de-DE" altLang="fr-FR" b="1" smtClean="0">
              <a:solidFill>
                <a:srgbClr val="646B86"/>
              </a:solidFill>
            </a:endParaRPr>
          </a:p>
        </p:txBody>
      </p:sp>
      <p:sp>
        <p:nvSpPr>
          <p:cNvPr id="9"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rgbClr val="646B86"/>
                </a:solidFill>
              </a:rPr>
              <a:t>7.4</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FontTx/>
              <a:buChar char="•"/>
            </a:pPr>
            <a:endParaRPr lang="en-GB" altLang="fr-FR" sz="2000"/>
          </a:p>
        </p:txBody>
      </p:sp>
      <p:sp>
        <p:nvSpPr>
          <p:cNvPr id="11267" name="Text Box 3"/>
          <p:cNvSpPr txBox="1">
            <a:spLocks noChangeArrowheads="1"/>
          </p:cNvSpPr>
          <p:nvPr/>
        </p:nvSpPr>
        <p:spPr bwMode="auto">
          <a:xfrm>
            <a:off x="142875" y="1143000"/>
            <a:ext cx="8677275" cy="380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Clr>
                <a:srgbClr val="8CADAE"/>
              </a:buClr>
              <a:buSzPct val="85000"/>
            </a:pPr>
            <a:r>
              <a:rPr lang="el-GR" altLang="fr-FR" sz="1800" dirty="0"/>
              <a:t>Το αίσθημα ότι κάποιος βρίσκεται διαρκώς σε κίνδυνο οδηγεί σε </a:t>
            </a:r>
          </a:p>
          <a:p>
            <a:pPr eaLnBrk="1" hangingPunct="1">
              <a:spcBef>
                <a:spcPct val="20000"/>
              </a:spcBef>
              <a:buClr>
                <a:srgbClr val="8CADAE"/>
              </a:buClr>
              <a:buSzPct val="85000"/>
            </a:pPr>
            <a:r>
              <a:rPr lang="el-GR" altLang="fr-FR" sz="1800" dirty="0"/>
              <a:t>διαστρεβλωμένη αντίληψη των άλλων ανθρώπων</a:t>
            </a:r>
            <a:r>
              <a:rPr lang="de-DE" altLang="fr-FR" sz="1800" dirty="0"/>
              <a:t>: </a:t>
            </a:r>
          </a:p>
          <a:p>
            <a:pPr eaLnBrk="1" hangingPunct="1">
              <a:spcBef>
                <a:spcPct val="20000"/>
              </a:spcBef>
              <a:buClr>
                <a:srgbClr val="8CADAE"/>
              </a:buClr>
              <a:buSzPct val="85000"/>
              <a:buFontTx/>
              <a:buChar char="o"/>
            </a:pPr>
            <a:endParaRPr lang="de-DE" altLang="fr-FR" sz="1800" dirty="0"/>
          </a:p>
          <a:p>
            <a:pPr eaLnBrk="1" hangingPunct="1">
              <a:spcBef>
                <a:spcPct val="20000"/>
              </a:spcBef>
              <a:buClr>
                <a:srgbClr val="8CADAE"/>
              </a:buClr>
              <a:buSzPct val="85000"/>
              <a:buFontTx/>
              <a:buChar char="o"/>
            </a:pPr>
            <a:r>
              <a:rPr lang="el-GR" altLang="fr-FR" sz="1800" dirty="0"/>
              <a:t>Η λυπημένη έκφραση προσώπου ενός φίλου παρερμηνεύεται ως προσποιητή συμπάθεια</a:t>
            </a:r>
            <a:r>
              <a:rPr lang="de-DE" altLang="fr-FR" sz="1800" dirty="0"/>
              <a:t>.</a:t>
            </a:r>
          </a:p>
          <a:p>
            <a:pPr eaLnBrk="1" hangingPunct="1">
              <a:spcBef>
                <a:spcPct val="20000"/>
              </a:spcBef>
              <a:buClr>
                <a:srgbClr val="8CADAE"/>
              </a:buClr>
              <a:buSzPct val="85000"/>
            </a:pPr>
            <a:endParaRPr lang="de-DE" altLang="fr-FR" sz="1800" dirty="0"/>
          </a:p>
          <a:p>
            <a:pPr eaLnBrk="1" hangingPunct="1">
              <a:spcBef>
                <a:spcPct val="20000"/>
              </a:spcBef>
              <a:buClr>
                <a:srgbClr val="8CADAE"/>
              </a:buClr>
              <a:buSzPct val="85000"/>
              <a:buFontTx/>
              <a:buChar char="o"/>
            </a:pPr>
            <a:r>
              <a:rPr lang="el-GR" altLang="fr-FR" sz="1800" dirty="0"/>
              <a:t>Το ότι ένας φίλος κοιτάζει έντονα το ρολόι του κατά τη διάρκεια μιας συζήτησης, ερμηνεύεται ως σαφής ένδειξη αδιαφορίας.</a:t>
            </a:r>
          </a:p>
          <a:p>
            <a:pPr eaLnBrk="1" hangingPunct="1">
              <a:spcBef>
                <a:spcPct val="20000"/>
              </a:spcBef>
              <a:buClr>
                <a:srgbClr val="8CADAE"/>
              </a:buClr>
              <a:buSzPct val="85000"/>
            </a:pPr>
            <a:endParaRPr lang="de-DE" altLang="fr-FR" sz="1800" dirty="0"/>
          </a:p>
          <a:p>
            <a:pPr eaLnBrk="1" hangingPunct="1">
              <a:spcBef>
                <a:spcPct val="20000"/>
              </a:spcBef>
              <a:buClr>
                <a:srgbClr val="8CADAE"/>
              </a:buClr>
              <a:buSzPct val="85000"/>
              <a:buFontTx/>
              <a:buChar char="o"/>
            </a:pPr>
            <a:r>
              <a:rPr lang="el-GR" altLang="fr-FR" sz="1800" dirty="0"/>
              <a:t>Το ότι σε ένα κατάστημα ένας πωλητής προσφέρεται να βοηθήσει, παρερμηνεύεται ως μια δικαιολογία για να σας παρακολουθήσει καθώς υποπτεύεται ότι είστε κλέφτης.</a:t>
            </a:r>
          </a:p>
        </p:txBody>
      </p:sp>
      <p:sp>
        <p:nvSpPr>
          <p:cNvPr id="11268" name="Text Box 4"/>
          <p:cNvSpPr txBox="1">
            <a:spLocks noChangeArrowheads="1"/>
          </p:cNvSpPr>
          <p:nvPr/>
        </p:nvSpPr>
        <p:spPr bwMode="auto">
          <a:xfrm>
            <a:off x="0" y="23813"/>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20000"/>
              </a:spcBef>
            </a:pPr>
            <a:r>
              <a:rPr lang="el-GR" altLang="fr-FR" sz="2000" dirty="0">
                <a:solidFill>
                  <a:schemeClr val="accent1"/>
                </a:solidFill>
              </a:rPr>
              <a:t>Πώς τα προβλήματα αναγνώρισης των συναισθημάτων προάγουν λανθασμένες ερμηνείες κατά τη διάρκεια της ψύχωσης: Παραδείγματα</a:t>
            </a:r>
            <a:endParaRPr lang="de-DE" altLang="fr-FR" sz="2000" dirty="0">
              <a:solidFill>
                <a:schemeClr val="accent1"/>
              </a:solidFill>
            </a:endParaRPr>
          </a:p>
        </p:txBody>
      </p:sp>
      <p:sp>
        <p:nvSpPr>
          <p:cNvPr id="11269" name="Rectangle 7"/>
          <p:cNvSpPr>
            <a:spLocks noChangeArrowheads="1"/>
          </p:cNvSpPr>
          <p:nvPr/>
        </p:nvSpPr>
        <p:spPr bwMode="auto">
          <a:xfrm>
            <a:off x="8812213" y="0"/>
            <a:ext cx="296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a:solidFill>
                  <a:schemeClr val="bg1"/>
                </a:solidFill>
              </a:rPr>
              <a:t>5</a:t>
            </a:r>
          </a:p>
        </p:txBody>
      </p:sp>
      <p:sp>
        <p:nvSpPr>
          <p:cNvPr id="1127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a:solidFill>
                  <a:schemeClr val="tx2"/>
                </a:solidFill>
              </a:rPr>
              <a:t>7.5</a:t>
            </a:r>
          </a:p>
        </p:txBody>
      </p:sp>
      <p:sp>
        <p:nvSpPr>
          <p:cNvPr id="11271" name="Text Box 9"/>
          <p:cNvSpPr txBox="1">
            <a:spLocks noChangeArrowheads="1"/>
          </p:cNvSpPr>
          <p:nvPr/>
        </p:nvSpPr>
        <p:spPr bwMode="auto">
          <a:xfrm>
            <a:off x="6991350" y="6619875"/>
            <a:ext cx="21336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grpSp>
        <p:nvGrpSpPr>
          <p:cNvPr id="11272" name="Group 10"/>
          <p:cNvGrpSpPr>
            <a:grpSpLocks/>
          </p:cNvGrpSpPr>
          <p:nvPr/>
        </p:nvGrpSpPr>
        <p:grpSpPr bwMode="auto">
          <a:xfrm>
            <a:off x="0" y="6167438"/>
            <a:ext cx="2339975" cy="536575"/>
            <a:chOff x="0" y="3957"/>
            <a:chExt cx="1474" cy="338"/>
          </a:xfrm>
        </p:grpSpPr>
        <p:sp>
          <p:nvSpPr>
            <p:cNvPr id="11273" name="Rectangle 69"/>
            <p:cNvSpPr>
              <a:spLocks noChangeArrowheads="1"/>
            </p:cNvSpPr>
            <p:nvPr/>
          </p:nvSpPr>
          <p:spPr bwMode="auto">
            <a:xfrm>
              <a:off x="0" y="3957"/>
              <a:ext cx="139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l-GR" altLang="fr-FR" sz="1800"/>
            </a:p>
          </p:txBody>
        </p:sp>
        <p:pic>
          <p:nvPicPr>
            <p:cNvPr id="11274"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5"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de-DE" altLang="fr-FR" sz="1400">
                  <a:sym typeface="Wingdings" panose="05000000000000000000" pitchFamily="2" charset="2"/>
                </a:rPr>
                <a:t>  </a:t>
              </a:r>
              <a:r>
                <a:rPr lang="de-DE" altLang="fr-FR">
                  <a:sym typeface="Wingdings" panose="05000000000000000000" pitchFamily="2" charset="2"/>
                </a:rPr>
                <a:t></a:t>
              </a:r>
              <a:r>
                <a:rPr lang="de-DE" altLang="fr-FR"/>
                <a:t> </a:t>
              </a:r>
              <a:r>
                <a:rPr lang="el-GR" altLang="fr-FR"/>
                <a:t>φύλλο εργασίας</a:t>
              </a:r>
              <a:r>
                <a:rPr lang="de-DE" altLang="fr-FR"/>
                <a:t> 7.1</a:t>
              </a:r>
            </a:p>
            <a:p>
              <a:pPr eaLnBrk="1" hangingPunct="1"/>
              <a:r>
                <a:rPr lang="de-DE" altLang="fr-FR"/>
                <a:t>     </a:t>
              </a:r>
            </a:p>
          </p:txBody>
        </p:sp>
      </p:grpSp>
    </p:spTree>
    <p:extLst>
      <p:ext uri="{BB962C8B-B14F-4D97-AF65-F5344CB8AC3E}">
        <p14:creationId xmlns:p14="http://schemas.microsoft.com/office/powerpoint/2010/main" val="3427042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2000" dirty="0" smtClean="0">
                <a:solidFill>
                  <a:schemeClr val="accent1"/>
                </a:solidFill>
              </a:rPr>
              <a:t>Παρακαλώ αναφέρατε ορισμένα βασικά ανθρώπινα συναισθήματα</a:t>
            </a:r>
            <a:endParaRPr lang="en-GB" sz="2000" dirty="0">
              <a:solidFill>
                <a:schemeClr val="accent1"/>
              </a:solidFill>
            </a:endParaRPr>
          </a:p>
        </p:txBody>
      </p:sp>
      <p:sp>
        <p:nvSpPr>
          <p:cNvPr id="12291" name="Text Box 3"/>
          <p:cNvSpPr txBox="1">
            <a:spLocks noChangeArrowheads="1"/>
          </p:cNvSpPr>
          <p:nvPr/>
        </p:nvSpPr>
        <p:spPr bwMode="auto">
          <a:xfrm>
            <a:off x="4212431" y="3021013"/>
            <a:ext cx="719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el-GR" altLang="de-DE" dirty="0" smtClean="0">
                <a:solidFill>
                  <a:schemeClr val="accent1"/>
                </a:solidFill>
              </a:rPr>
              <a:t>;;;</a:t>
            </a:r>
            <a:endParaRPr lang="de-DE" altLang="de-DE" dirty="0">
              <a:solidFill>
                <a:schemeClr val="accent1"/>
              </a:solidFill>
            </a:endParaRPr>
          </a:p>
          <a:p>
            <a:pPr algn="ctr" eaLnBrk="1" hangingPunct="1">
              <a:spcBef>
                <a:spcPct val="50000"/>
              </a:spcBef>
              <a:buClr>
                <a:srgbClr val="8CADAE"/>
              </a:buClr>
            </a:pPr>
            <a:endParaRPr lang="de-DE" altLang="de-DE" dirty="0"/>
          </a:p>
        </p:txBody>
      </p:sp>
      <p:sp>
        <p:nvSpPr>
          <p:cNvPr id="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rgbClr val="646B86"/>
                </a:solidFill>
              </a:rPr>
              <a:t>7.6</a:t>
            </a:r>
          </a:p>
        </p:txBody>
      </p:sp>
      <p:sp>
        <p:nvSpPr>
          <p:cNvPr id="7" name="Text Box 9"/>
          <p:cNvSpPr txBox="1">
            <a:spLocks noChangeArrowheads="1"/>
          </p:cNvSpPr>
          <p:nvPr/>
        </p:nvSpPr>
        <p:spPr bwMode="auto">
          <a:xfrm>
            <a:off x="6991350" y="6619875"/>
            <a:ext cx="21336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3"/>
          <p:cNvSpPr txBox="1">
            <a:spLocks noChangeArrowheads="1"/>
          </p:cNvSpPr>
          <p:nvPr/>
        </p:nvSpPr>
        <p:spPr bwMode="auto">
          <a:xfrm>
            <a:off x="3744913" y="1905000"/>
            <a:ext cx="4572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8CADAE"/>
              </a:buClr>
              <a:buSzPct val="85000"/>
              <a:buFontTx/>
              <a:buChar char="o"/>
            </a:pPr>
            <a:r>
              <a:rPr lang="el-GR" altLang="fr-FR" sz="1800" dirty="0"/>
              <a:t>Χαρά </a:t>
            </a:r>
            <a:endParaRPr lang="de-DE" altLang="fr-FR" sz="1800" dirty="0"/>
          </a:p>
          <a:p>
            <a:pPr eaLnBrk="1" hangingPunct="1">
              <a:spcBef>
                <a:spcPct val="50000"/>
              </a:spcBef>
              <a:buClr>
                <a:srgbClr val="8CADAE"/>
              </a:buClr>
              <a:buSzPct val="85000"/>
              <a:buFontTx/>
              <a:buChar char="o"/>
            </a:pPr>
            <a:r>
              <a:rPr lang="el-GR" altLang="fr-FR" sz="1800" dirty="0"/>
              <a:t>Έκπληξη</a:t>
            </a:r>
          </a:p>
          <a:p>
            <a:pPr eaLnBrk="1" hangingPunct="1">
              <a:spcBef>
                <a:spcPct val="50000"/>
              </a:spcBef>
              <a:buClr>
                <a:srgbClr val="8CADAE"/>
              </a:buClr>
              <a:buSzPct val="85000"/>
              <a:buFontTx/>
              <a:buChar char="o"/>
            </a:pPr>
            <a:r>
              <a:rPr lang="el-GR" altLang="fr-FR" sz="1800" dirty="0"/>
              <a:t>Λύπη</a:t>
            </a:r>
          </a:p>
          <a:p>
            <a:pPr eaLnBrk="1" hangingPunct="1">
              <a:spcBef>
                <a:spcPct val="50000"/>
              </a:spcBef>
              <a:buClr>
                <a:srgbClr val="8CADAE"/>
              </a:buClr>
              <a:buSzPct val="85000"/>
              <a:buFontTx/>
              <a:buChar char="o"/>
            </a:pPr>
            <a:r>
              <a:rPr lang="el-GR" altLang="fr-FR" sz="1800" dirty="0"/>
              <a:t>Θυμός</a:t>
            </a:r>
          </a:p>
          <a:p>
            <a:pPr eaLnBrk="1" hangingPunct="1">
              <a:spcBef>
                <a:spcPct val="50000"/>
              </a:spcBef>
              <a:buClr>
                <a:srgbClr val="8CADAE"/>
              </a:buClr>
              <a:buSzPct val="85000"/>
              <a:buFontTx/>
              <a:buChar char="o"/>
            </a:pPr>
            <a:r>
              <a:rPr lang="el-GR" altLang="fr-FR" sz="1800" dirty="0"/>
              <a:t>Αηδία </a:t>
            </a:r>
          </a:p>
          <a:p>
            <a:pPr eaLnBrk="1" hangingPunct="1">
              <a:spcBef>
                <a:spcPct val="50000"/>
              </a:spcBef>
              <a:buClr>
                <a:srgbClr val="8CADAE"/>
              </a:buClr>
              <a:buSzPct val="85000"/>
              <a:buFontTx/>
              <a:buChar char="o"/>
            </a:pPr>
            <a:r>
              <a:rPr lang="el-GR" altLang="fr-FR" sz="1800" dirty="0"/>
              <a:t>Πόνος </a:t>
            </a:r>
          </a:p>
          <a:p>
            <a:pPr eaLnBrk="1" hangingPunct="1">
              <a:spcBef>
                <a:spcPct val="50000"/>
              </a:spcBef>
              <a:buClr>
                <a:srgbClr val="8CADAE"/>
              </a:buClr>
              <a:buSzPct val="85000"/>
              <a:buFontTx/>
              <a:buChar char="o"/>
            </a:pPr>
            <a:r>
              <a:rPr lang="el-GR" altLang="fr-FR" sz="1800" dirty="0"/>
              <a:t>Ενοχή</a:t>
            </a:r>
            <a:r>
              <a:rPr lang="de-DE" altLang="fr-FR" sz="1800" dirty="0"/>
              <a:t>/</a:t>
            </a:r>
            <a:r>
              <a:rPr lang="el-GR" altLang="fr-FR" sz="1800" dirty="0"/>
              <a:t>Ντροπή</a:t>
            </a:r>
            <a:endParaRPr lang="en-GB" altLang="fr-FR" sz="1800" dirty="0"/>
          </a:p>
        </p:txBody>
      </p:sp>
      <p:sp>
        <p:nvSpPr>
          <p:cNvPr id="12292" name="Rectangle 9"/>
          <p:cNvSpPr>
            <a:spLocks noChangeArrowheads="1"/>
          </p:cNvSpPr>
          <p:nvPr/>
        </p:nvSpPr>
        <p:spPr bwMode="auto">
          <a:xfrm>
            <a:off x="8812213" y="0"/>
            <a:ext cx="296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a:solidFill>
                  <a:schemeClr val="bg1"/>
                </a:solidFill>
              </a:rPr>
              <a:t>6</a:t>
            </a:r>
          </a:p>
        </p:txBody>
      </p:sp>
      <p:sp>
        <p:nvSpPr>
          <p:cNvPr id="12293"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7.7</a:t>
            </a:r>
            <a:endParaRPr lang="en-US" altLang="fr-FR" b="1" dirty="0">
              <a:solidFill>
                <a:schemeClr val="tx2"/>
              </a:solidFill>
            </a:endParaRPr>
          </a:p>
        </p:txBody>
      </p:sp>
      <p:sp>
        <p:nvSpPr>
          <p:cNvPr id="7" name="Text Box 9"/>
          <p:cNvSpPr txBox="1">
            <a:spLocks noChangeArrowheads="1"/>
          </p:cNvSpPr>
          <p:nvPr/>
        </p:nvSpPr>
        <p:spPr bwMode="auto">
          <a:xfrm>
            <a:off x="6991350" y="6619875"/>
            <a:ext cx="21336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8" name="Text Box 1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2000" dirty="0" smtClean="0">
                <a:solidFill>
                  <a:schemeClr val="accent1"/>
                </a:solidFill>
              </a:rPr>
              <a:t>Παρακαλώ αναφέρατε ορισμένα βασικά ανθρώπινα συναισθήματα</a:t>
            </a:r>
            <a:endParaRPr lang="en-GB" sz="2000" dirty="0">
              <a:solidFill>
                <a:schemeClr val="accent1"/>
              </a:solidFill>
            </a:endParaRPr>
          </a:p>
        </p:txBody>
      </p:sp>
    </p:spTree>
    <p:extLst>
      <p:ext uri="{BB962C8B-B14F-4D97-AF65-F5344CB8AC3E}">
        <p14:creationId xmlns:p14="http://schemas.microsoft.com/office/powerpoint/2010/main" val="2780268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8"/>
          <p:cNvSpPr txBox="1">
            <a:spLocks noChangeArrowheads="1"/>
          </p:cNvSpPr>
          <p:nvPr/>
        </p:nvSpPr>
        <p:spPr bwMode="auto">
          <a:xfrm>
            <a:off x="468313" y="1398588"/>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a:t>
            </a:r>
            <a:endParaRPr lang="en-GB" altLang="fr-FR" sz="1800">
              <a:solidFill>
                <a:schemeClr val="accent1"/>
              </a:solidFill>
            </a:endParaRPr>
          </a:p>
        </p:txBody>
      </p:sp>
      <p:sp>
        <p:nvSpPr>
          <p:cNvPr id="13315" name="Text Box 29"/>
          <p:cNvSpPr txBox="1">
            <a:spLocks noChangeArrowheads="1"/>
          </p:cNvSpPr>
          <p:nvPr/>
        </p:nvSpPr>
        <p:spPr bwMode="auto">
          <a:xfrm>
            <a:off x="3203575" y="1412875"/>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a:t>
            </a:r>
            <a:endParaRPr lang="en-GB" altLang="fr-FR" sz="1800">
              <a:solidFill>
                <a:schemeClr val="accent1"/>
              </a:solidFill>
            </a:endParaRPr>
          </a:p>
        </p:txBody>
      </p:sp>
      <p:sp>
        <p:nvSpPr>
          <p:cNvPr id="13316" name="Text Box 30"/>
          <p:cNvSpPr txBox="1">
            <a:spLocks noChangeArrowheads="1"/>
          </p:cNvSpPr>
          <p:nvPr/>
        </p:nvSpPr>
        <p:spPr bwMode="auto">
          <a:xfrm>
            <a:off x="5940425" y="1412875"/>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a:t>
            </a:r>
            <a:endParaRPr lang="en-GB" altLang="fr-FR" sz="1800">
              <a:solidFill>
                <a:schemeClr val="accent1"/>
              </a:solidFill>
            </a:endParaRPr>
          </a:p>
        </p:txBody>
      </p:sp>
      <p:sp>
        <p:nvSpPr>
          <p:cNvPr id="13317" name="Text Box 31"/>
          <p:cNvSpPr txBox="1">
            <a:spLocks noChangeArrowheads="1"/>
          </p:cNvSpPr>
          <p:nvPr/>
        </p:nvSpPr>
        <p:spPr bwMode="auto">
          <a:xfrm>
            <a:off x="323850" y="3789363"/>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a:t>
            </a:r>
            <a:endParaRPr lang="en-GB" altLang="fr-FR" sz="1800">
              <a:solidFill>
                <a:schemeClr val="accent1"/>
              </a:solidFill>
            </a:endParaRPr>
          </a:p>
        </p:txBody>
      </p:sp>
      <p:sp>
        <p:nvSpPr>
          <p:cNvPr id="13318" name="Text Box 32"/>
          <p:cNvSpPr txBox="1">
            <a:spLocks noChangeArrowheads="1"/>
          </p:cNvSpPr>
          <p:nvPr/>
        </p:nvSpPr>
        <p:spPr bwMode="auto">
          <a:xfrm>
            <a:off x="6156325" y="3789363"/>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a:t>
            </a:r>
            <a:endParaRPr lang="en-GB" altLang="fr-FR" sz="1800">
              <a:solidFill>
                <a:schemeClr val="accent1"/>
              </a:solidFill>
            </a:endParaRPr>
          </a:p>
        </p:txBody>
      </p:sp>
      <p:sp>
        <p:nvSpPr>
          <p:cNvPr id="13319" name="Text Box 33"/>
          <p:cNvSpPr txBox="1">
            <a:spLocks noChangeArrowheads="1"/>
          </p:cNvSpPr>
          <p:nvPr/>
        </p:nvSpPr>
        <p:spPr bwMode="auto">
          <a:xfrm>
            <a:off x="3059113" y="3789363"/>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a:t>
            </a:r>
            <a:endParaRPr lang="en-GB" altLang="fr-FR" sz="1800">
              <a:solidFill>
                <a:schemeClr val="accent1"/>
              </a:solidFill>
            </a:endParaRPr>
          </a:p>
        </p:txBody>
      </p:sp>
      <p:pic>
        <p:nvPicPr>
          <p:cNvPr id="13320"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820863"/>
            <a:ext cx="25273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873250"/>
            <a:ext cx="26701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36" descr="happy couple - kthypryn - flickr - 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575" y="1863725"/>
            <a:ext cx="24003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37" descr="Now that's what I call a gift! - billaday - flickr - c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4214813"/>
            <a:ext cx="1444625"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Picture 38" descr="Danilo's Wake - emilio labrador - flickr - ccc_bearbeite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2138" y="4221163"/>
            <a:ext cx="2281237" cy="218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39" descr="angry chinese people in piazza navona - cking - flickr - ccc_bearbeite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1863" y="4221163"/>
            <a:ext cx="2592387"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Rectangle 8"/>
          <p:cNvSpPr>
            <a:spLocks noChangeArrowheads="1"/>
          </p:cNvSpPr>
          <p:nvPr/>
        </p:nvSpPr>
        <p:spPr bwMode="auto">
          <a:xfrm>
            <a:off x="0" y="5715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2000">
                <a:solidFill>
                  <a:schemeClr val="accent1"/>
                </a:solidFill>
              </a:rPr>
              <a:t>Μερικές φορές είναι εύκολο να πείτε πως κάποιος άλλος αισθάνεται, ειδικά αν γνωρίζετε το πλαίσιο…</a:t>
            </a:r>
          </a:p>
        </p:txBody>
      </p:sp>
      <p:sp>
        <p:nvSpPr>
          <p:cNvPr id="13327"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7.8</a:t>
            </a:r>
            <a:endParaRPr lang="en-US" altLang="fr-FR" b="1" dirty="0">
              <a:solidFill>
                <a:schemeClr val="tx2"/>
              </a:solidFill>
            </a:endParaRPr>
          </a:p>
        </p:txBody>
      </p:sp>
      <p:sp>
        <p:nvSpPr>
          <p:cNvPr id="13328" name="Text Box 20"/>
          <p:cNvSpPr txBox="1">
            <a:spLocks noChangeArrowheads="1"/>
          </p:cNvSpPr>
          <p:nvPr/>
        </p:nvSpPr>
        <p:spPr bwMode="auto">
          <a:xfrm>
            <a:off x="6991350" y="6619875"/>
            <a:ext cx="16129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p:txBody>
      </p:sp>
    </p:spTree>
    <p:extLst>
      <p:ext uri="{BB962C8B-B14F-4D97-AF65-F5344CB8AC3E}">
        <p14:creationId xmlns:p14="http://schemas.microsoft.com/office/powerpoint/2010/main" val="13724795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820863"/>
            <a:ext cx="25273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873250"/>
            <a:ext cx="26701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27" descr="happy couple - kthypryn - flickr - 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575" y="1863725"/>
            <a:ext cx="24003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28" descr="Now that's what I call a gift! - billaday - flickr - c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4214813"/>
            <a:ext cx="1444625"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29" descr="Danilo's Wake - emilio labrador - flickr - ccc_bearbeite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2138" y="4221163"/>
            <a:ext cx="2281237" cy="218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30" descr="angry chinese people in piazza navona - cking - flickr - ccc_bearbeite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1863" y="4221163"/>
            <a:ext cx="2592387"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Text Box 2"/>
          <p:cNvSpPr txBox="1">
            <a:spLocks noChangeArrowheads="1"/>
          </p:cNvSpPr>
          <p:nvPr/>
        </p:nvSpPr>
        <p:spPr bwMode="auto">
          <a:xfrm>
            <a:off x="539750" y="1398588"/>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Αηδία</a:t>
            </a:r>
            <a:endParaRPr lang="en-GB" altLang="fr-FR" sz="1800">
              <a:solidFill>
                <a:schemeClr val="accent1"/>
              </a:solidFill>
            </a:endParaRPr>
          </a:p>
        </p:txBody>
      </p:sp>
      <p:sp>
        <p:nvSpPr>
          <p:cNvPr id="14345" name="Text Box 3"/>
          <p:cNvSpPr txBox="1">
            <a:spLocks noChangeArrowheads="1"/>
          </p:cNvSpPr>
          <p:nvPr/>
        </p:nvSpPr>
        <p:spPr bwMode="auto">
          <a:xfrm>
            <a:off x="3203575" y="1412875"/>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Χαρά</a:t>
            </a:r>
            <a:endParaRPr lang="en-GB" altLang="fr-FR" sz="1800">
              <a:solidFill>
                <a:schemeClr val="accent1"/>
              </a:solidFill>
            </a:endParaRPr>
          </a:p>
        </p:txBody>
      </p:sp>
      <p:sp>
        <p:nvSpPr>
          <p:cNvPr id="14346" name="Text Box 4"/>
          <p:cNvSpPr txBox="1">
            <a:spLocks noChangeArrowheads="1"/>
          </p:cNvSpPr>
          <p:nvPr/>
        </p:nvSpPr>
        <p:spPr bwMode="auto">
          <a:xfrm>
            <a:off x="5940425" y="1412875"/>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Φόβος</a:t>
            </a:r>
            <a:endParaRPr lang="en-GB" altLang="fr-FR" sz="1800">
              <a:solidFill>
                <a:schemeClr val="accent1"/>
              </a:solidFill>
            </a:endParaRPr>
          </a:p>
        </p:txBody>
      </p:sp>
      <p:sp>
        <p:nvSpPr>
          <p:cNvPr id="14347" name="Text Box 5"/>
          <p:cNvSpPr txBox="1">
            <a:spLocks noChangeArrowheads="1"/>
          </p:cNvSpPr>
          <p:nvPr/>
        </p:nvSpPr>
        <p:spPr bwMode="auto">
          <a:xfrm>
            <a:off x="395288" y="3814763"/>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Έκπληξη</a:t>
            </a:r>
            <a:endParaRPr lang="en-GB" altLang="fr-FR" sz="1800">
              <a:solidFill>
                <a:schemeClr val="accent1"/>
              </a:solidFill>
            </a:endParaRPr>
          </a:p>
        </p:txBody>
      </p:sp>
      <p:sp>
        <p:nvSpPr>
          <p:cNvPr id="14348" name="Text Box 7"/>
          <p:cNvSpPr txBox="1">
            <a:spLocks noChangeArrowheads="1"/>
          </p:cNvSpPr>
          <p:nvPr/>
        </p:nvSpPr>
        <p:spPr bwMode="auto">
          <a:xfrm>
            <a:off x="3146425" y="3838575"/>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Λύπη</a:t>
            </a:r>
            <a:endParaRPr lang="en-GB" altLang="fr-FR" sz="1800">
              <a:solidFill>
                <a:schemeClr val="accent1"/>
              </a:solidFill>
            </a:endParaRPr>
          </a:p>
        </p:txBody>
      </p:sp>
      <p:sp>
        <p:nvSpPr>
          <p:cNvPr id="14349" name="Text Box 6"/>
          <p:cNvSpPr txBox="1">
            <a:spLocks noChangeArrowheads="1"/>
          </p:cNvSpPr>
          <p:nvPr/>
        </p:nvSpPr>
        <p:spPr bwMode="auto">
          <a:xfrm>
            <a:off x="6156325" y="3871913"/>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solidFill>
                  <a:schemeClr val="accent1"/>
                </a:solidFill>
              </a:rPr>
              <a:t>Θυμός</a:t>
            </a:r>
            <a:endParaRPr lang="en-GB" altLang="fr-FR" sz="1800">
              <a:solidFill>
                <a:schemeClr val="accent1"/>
              </a:solidFill>
            </a:endParaRPr>
          </a:p>
        </p:txBody>
      </p:sp>
      <p:sp>
        <p:nvSpPr>
          <p:cNvPr id="1435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7.9</a:t>
            </a:r>
            <a:endParaRPr lang="en-US" altLang="fr-FR" b="1" dirty="0">
              <a:solidFill>
                <a:schemeClr val="tx2"/>
              </a:solidFill>
            </a:endParaRPr>
          </a:p>
        </p:txBody>
      </p:sp>
      <p:sp>
        <p:nvSpPr>
          <p:cNvPr id="14351" name="Text Box 26"/>
          <p:cNvSpPr txBox="1">
            <a:spLocks noChangeArrowheads="1"/>
          </p:cNvSpPr>
          <p:nvPr/>
        </p:nvSpPr>
        <p:spPr bwMode="auto">
          <a:xfrm>
            <a:off x="6991350" y="6619875"/>
            <a:ext cx="174210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a:solidFill>
                  <a:schemeClr val="tx2"/>
                </a:solidFill>
              </a:rPr>
              <a:t>ενσυναίσθηση</a:t>
            </a:r>
            <a:endParaRPr lang="de-DE" altLang="fr-FR" b="1">
              <a:solidFill>
                <a:schemeClr val="tx2"/>
              </a:solidFill>
            </a:endParaRPr>
          </a:p>
          <a:p>
            <a:pPr eaLnBrk="1" hangingPunct="1">
              <a:spcBef>
                <a:spcPct val="50000"/>
              </a:spcBef>
            </a:pPr>
            <a:r>
              <a:rPr lang="de-DE" altLang="fr-FR" b="1">
                <a:solidFill>
                  <a:schemeClr val="tx2"/>
                </a:solidFill>
              </a:rPr>
              <a:t> </a:t>
            </a:r>
          </a:p>
        </p:txBody>
      </p:sp>
      <p:sp>
        <p:nvSpPr>
          <p:cNvPr id="14352" name="Text Box 21"/>
          <p:cNvSpPr txBox="1">
            <a:spLocks noChangeArrowheads="1"/>
          </p:cNvSpPr>
          <p:nvPr/>
        </p:nvSpPr>
        <p:spPr bwMode="auto">
          <a:xfrm>
            <a:off x="-76200" y="6629400"/>
            <a:ext cx="7416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87313" algn="l"/>
              </a:tabLst>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tabLst>
                <a:tab pos="87313" algn="l"/>
              </a:tabLst>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tabLst>
                <a:tab pos="87313" algn="l"/>
              </a:tabLst>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tabLst>
                <a:tab pos="87313" algn="l"/>
              </a:tabLst>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tabLst>
                <a:tab pos="87313" algn="l"/>
              </a:tabLst>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tabLst>
                <a:tab pos="87313" algn="l"/>
              </a:tabLs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tabLst>
                <a:tab pos="87313" algn="l"/>
              </a:tabLs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tabLst>
                <a:tab pos="87313" algn="l"/>
              </a:tabLs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tabLst>
                <a:tab pos="87313" algn="l"/>
              </a:tabLst>
              <a:defRPr sz="1200">
                <a:solidFill>
                  <a:schemeClr val="tx1"/>
                </a:solidFill>
                <a:latin typeface="Verdana" panose="020B0604030504040204" pitchFamily="34" charset="0"/>
                <a:cs typeface="Times New Roman" panose="02020603050405020304" pitchFamily="18" charset="0"/>
              </a:defRPr>
            </a:lvl9pPr>
          </a:lstStyle>
          <a:p>
            <a:pPr eaLnBrk="1" hangingPunct="1">
              <a:lnSpc>
                <a:spcPct val="85000"/>
              </a:lnSpc>
            </a:pPr>
            <a:r>
              <a:rPr lang="de-DE" altLang="fr-FR" sz="700" i="1"/>
              <a:t>(f.l.t.r..: above: “That‘s as close as I could get it to my mouth for the photo.” by ericskiff; “happy couple” by kthypryn; “July wasn‘t really scared…” by OctopusHat; below: “</a:t>
            </a:r>
            <a:r>
              <a:rPr lang="en-GB" altLang="fr-FR" sz="700" i="1"/>
              <a:t>Now that's what I call a gift!</a:t>
            </a:r>
            <a:r>
              <a:rPr lang="de-DE" altLang="fr-FR" sz="700" i="1"/>
              <a:t>”</a:t>
            </a:r>
            <a:r>
              <a:rPr lang="en-GB" altLang="fr-FR" sz="700" i="1"/>
              <a:t> </a:t>
            </a:r>
            <a:r>
              <a:rPr lang="de-DE" altLang="fr-FR" sz="700" i="1"/>
              <a:t>by </a:t>
            </a:r>
            <a:r>
              <a:rPr lang="en-GB" altLang="fr-FR" sz="700" i="1"/>
              <a:t>billaday; </a:t>
            </a:r>
            <a:r>
              <a:rPr lang="de-DE" altLang="fr-FR" sz="700" i="1"/>
              <a:t>“</a:t>
            </a:r>
            <a:r>
              <a:rPr lang="en-US" altLang="fr-FR" sz="700" i="1"/>
              <a:t>Danilo's Wake</a:t>
            </a:r>
            <a:r>
              <a:rPr lang="de-DE" altLang="fr-FR" sz="700" i="1"/>
              <a:t>”</a:t>
            </a:r>
            <a:r>
              <a:rPr lang="en-US" altLang="fr-FR" sz="700" i="1"/>
              <a:t> by emilio labrador;</a:t>
            </a:r>
            <a:r>
              <a:rPr lang="de-DE" altLang="fr-FR" sz="700" i="1"/>
              <a:t> “</a:t>
            </a:r>
            <a:r>
              <a:rPr lang="en-GB" altLang="fr-FR" sz="700" i="1"/>
              <a:t>angry chinese people in piazza navona</a:t>
            </a:r>
            <a:r>
              <a:rPr lang="de-DE" altLang="fr-FR" sz="700" i="1"/>
              <a:t>”</a:t>
            </a:r>
            <a:r>
              <a:rPr lang="en-US" altLang="fr-FR" sz="700" i="1"/>
              <a:t> </a:t>
            </a:r>
            <a:r>
              <a:rPr lang="en-GB" altLang="fr-FR" sz="700" i="1"/>
              <a:t>by cking</a:t>
            </a:r>
            <a:r>
              <a:rPr lang="de-DE" altLang="fr-FR" sz="700" i="1"/>
              <a:t>)</a:t>
            </a:r>
            <a:r>
              <a:rPr lang="en-GB" altLang="fr-FR" sz="700" i="1"/>
              <a:t> </a:t>
            </a:r>
            <a:r>
              <a:rPr lang="de-DE" altLang="fr-FR" sz="700" i="1"/>
              <a:t> </a:t>
            </a:r>
          </a:p>
        </p:txBody>
      </p:sp>
      <p:sp>
        <p:nvSpPr>
          <p:cNvPr id="14353" name="Rectangle 8"/>
          <p:cNvSpPr>
            <a:spLocks noChangeArrowheads="1"/>
          </p:cNvSpPr>
          <p:nvPr/>
        </p:nvSpPr>
        <p:spPr bwMode="auto">
          <a:xfrm>
            <a:off x="0" y="5715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2000">
                <a:solidFill>
                  <a:schemeClr val="accent1"/>
                </a:solidFill>
              </a:rPr>
              <a:t>Μερικές φορές είναι εύκολο να πείτε πως κάποιος άλλος αισθάνεται, ειδικά αν γνωρίζετε το πλαίσιο…</a:t>
            </a:r>
          </a:p>
        </p:txBody>
      </p:sp>
    </p:spTree>
    <p:extLst>
      <p:ext uri="{BB962C8B-B14F-4D97-AF65-F5344CB8AC3E}">
        <p14:creationId xmlns:p14="http://schemas.microsoft.com/office/powerpoint/2010/main" val="13275869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563" y="1989138"/>
            <a:ext cx="20161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1989138"/>
            <a:ext cx="2095500" cy="157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Oval 11"/>
          <p:cNvSpPr>
            <a:spLocks noChangeArrowheads="1"/>
          </p:cNvSpPr>
          <p:nvPr/>
        </p:nvSpPr>
        <p:spPr bwMode="auto">
          <a:xfrm>
            <a:off x="3178175" y="2525713"/>
            <a:ext cx="720725" cy="360362"/>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CA" altLang="fr-FR" sz="1800">
              <a:latin typeface="Arial" panose="020B0604020202020204" pitchFamily="34" charset="0"/>
            </a:endParaRPr>
          </a:p>
        </p:txBody>
      </p:sp>
      <p:sp>
        <p:nvSpPr>
          <p:cNvPr id="15365" name="Text Box 15"/>
          <p:cNvSpPr txBox="1">
            <a:spLocks noChangeArrowheads="1"/>
          </p:cNvSpPr>
          <p:nvPr/>
        </p:nvSpPr>
        <p:spPr bwMode="auto">
          <a:xfrm>
            <a:off x="3995738" y="4365625"/>
            <a:ext cx="42481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t>Η έκπληξη και ο φόβος είναι εύκολο να μπερδευτούν: τα μάτια είναι διάπλατα ανοιχτά.</a:t>
            </a:r>
            <a:endParaRPr lang="de-DE" altLang="fr-FR" sz="1800"/>
          </a:p>
        </p:txBody>
      </p:sp>
      <p:sp>
        <p:nvSpPr>
          <p:cNvPr id="15366" name="Text Box 17"/>
          <p:cNvSpPr txBox="1">
            <a:spLocks noChangeArrowheads="1"/>
          </p:cNvSpPr>
          <p:nvPr/>
        </p:nvSpPr>
        <p:spPr bwMode="auto">
          <a:xfrm>
            <a:off x="468313" y="44450"/>
            <a:ext cx="8064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2000">
                <a:solidFill>
                  <a:schemeClr val="accent1"/>
                </a:solidFill>
              </a:rPr>
              <a:t>Είναι πολύ πιο δύσκολο όταν δεν γνωρίζετε το άτομο ή τις περιστάσεις!</a:t>
            </a:r>
          </a:p>
        </p:txBody>
      </p:sp>
      <p:sp>
        <p:nvSpPr>
          <p:cNvPr id="15367" name="Rectangle 21"/>
          <p:cNvSpPr>
            <a:spLocks noChangeArrowheads="1"/>
          </p:cNvSpPr>
          <p:nvPr/>
        </p:nvSpPr>
        <p:spPr bwMode="auto">
          <a:xfrm>
            <a:off x="8812213" y="0"/>
            <a:ext cx="296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a:solidFill>
                  <a:schemeClr val="bg1"/>
                </a:solidFill>
              </a:rPr>
              <a:t>9</a:t>
            </a:r>
          </a:p>
        </p:txBody>
      </p:sp>
      <p:pic>
        <p:nvPicPr>
          <p:cNvPr id="15368"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1989138"/>
            <a:ext cx="2095500"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989138"/>
            <a:ext cx="208915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Text Box 27"/>
          <p:cNvSpPr txBox="1">
            <a:spLocks noChangeArrowheads="1"/>
          </p:cNvSpPr>
          <p:nvPr/>
        </p:nvSpPr>
        <p:spPr bwMode="auto">
          <a:xfrm>
            <a:off x="395288" y="3644900"/>
            <a:ext cx="208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latin typeface="Arial" panose="020B0604020202020204" pitchFamily="34" charset="0"/>
              </a:rPr>
              <a:t>Χαρά;</a:t>
            </a:r>
            <a:endParaRPr lang="de-DE" altLang="fr-FR" sz="1800">
              <a:latin typeface="Arial" panose="020B0604020202020204" pitchFamily="34" charset="0"/>
            </a:endParaRPr>
          </a:p>
        </p:txBody>
      </p:sp>
      <p:sp>
        <p:nvSpPr>
          <p:cNvPr id="15371" name="Text Box 28"/>
          <p:cNvSpPr txBox="1">
            <a:spLocks noChangeArrowheads="1"/>
          </p:cNvSpPr>
          <p:nvPr/>
        </p:nvSpPr>
        <p:spPr bwMode="auto">
          <a:xfrm>
            <a:off x="2555875" y="3644900"/>
            <a:ext cx="20161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latin typeface="Arial" panose="020B0604020202020204" pitchFamily="34" charset="0"/>
              </a:rPr>
              <a:t>Έκπληξη;</a:t>
            </a:r>
            <a:endParaRPr lang="de-DE" altLang="fr-FR" sz="1800">
              <a:latin typeface="Arial" panose="020B0604020202020204" pitchFamily="34" charset="0"/>
            </a:endParaRPr>
          </a:p>
        </p:txBody>
      </p:sp>
      <p:sp>
        <p:nvSpPr>
          <p:cNvPr id="15372" name="Text Box 29"/>
          <p:cNvSpPr txBox="1">
            <a:spLocks noChangeArrowheads="1"/>
          </p:cNvSpPr>
          <p:nvPr/>
        </p:nvSpPr>
        <p:spPr bwMode="auto">
          <a:xfrm>
            <a:off x="4643438" y="3638550"/>
            <a:ext cx="20161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latin typeface="Arial" panose="020B0604020202020204" pitchFamily="34" charset="0"/>
              </a:rPr>
              <a:t>Αηδία;</a:t>
            </a:r>
            <a:endParaRPr lang="de-DE" altLang="fr-FR" sz="1800">
              <a:latin typeface="Arial" panose="020B0604020202020204" pitchFamily="34" charset="0"/>
            </a:endParaRPr>
          </a:p>
        </p:txBody>
      </p:sp>
      <p:sp>
        <p:nvSpPr>
          <p:cNvPr id="15373" name="Text Box 30"/>
          <p:cNvSpPr txBox="1">
            <a:spLocks noChangeArrowheads="1"/>
          </p:cNvSpPr>
          <p:nvPr/>
        </p:nvSpPr>
        <p:spPr bwMode="auto">
          <a:xfrm>
            <a:off x="6659563" y="3644900"/>
            <a:ext cx="20161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latin typeface="Arial" panose="020B0604020202020204" pitchFamily="34" charset="0"/>
              </a:rPr>
              <a:t>Φόβος;</a:t>
            </a:r>
            <a:endParaRPr lang="de-DE" altLang="fr-FR" sz="1800">
              <a:latin typeface="Arial" panose="020B0604020202020204" pitchFamily="34" charset="0"/>
            </a:endParaRPr>
          </a:p>
        </p:txBody>
      </p:sp>
      <p:sp>
        <p:nvSpPr>
          <p:cNvPr id="15374" name="Oval 31"/>
          <p:cNvSpPr>
            <a:spLocks noChangeArrowheads="1"/>
          </p:cNvSpPr>
          <p:nvPr/>
        </p:nvSpPr>
        <p:spPr bwMode="auto">
          <a:xfrm>
            <a:off x="7294563" y="2489200"/>
            <a:ext cx="720725" cy="360363"/>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CA" altLang="fr-FR" sz="1800">
              <a:latin typeface="Arial" panose="020B0604020202020204" pitchFamily="34" charset="0"/>
            </a:endParaRPr>
          </a:p>
        </p:txBody>
      </p:sp>
      <p:sp>
        <p:nvSpPr>
          <p:cNvPr id="15375" name="Text Box 32"/>
          <p:cNvSpPr txBox="1">
            <a:spLocks noChangeArrowheads="1"/>
          </p:cNvSpPr>
          <p:nvPr/>
        </p:nvSpPr>
        <p:spPr bwMode="auto">
          <a:xfrm>
            <a:off x="-58738" y="6638925"/>
            <a:ext cx="718978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lnSpc>
                <a:spcPct val="85000"/>
              </a:lnSpc>
            </a:pPr>
            <a:r>
              <a:rPr lang="de-DE" altLang="fr-FR" sz="800" i="1"/>
              <a:t>(left to right: “12 lip corner puller”, “05 upper lip raiser”, “10 upper lip raiser”, and “11 nasolabial deepener” by Buster Butterfield McLeod)</a:t>
            </a:r>
          </a:p>
        </p:txBody>
      </p:sp>
      <p:sp>
        <p:nvSpPr>
          <p:cNvPr id="1537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7.10</a:t>
            </a:r>
            <a:endParaRPr lang="en-US" altLang="fr-FR" b="1" dirty="0">
              <a:solidFill>
                <a:schemeClr val="tx2"/>
              </a:solidFill>
            </a:endParaRPr>
          </a:p>
        </p:txBody>
      </p:sp>
      <p:sp>
        <p:nvSpPr>
          <p:cNvPr id="15377" name="Text Box 19"/>
          <p:cNvSpPr txBox="1">
            <a:spLocks noChangeArrowheads="1"/>
          </p:cNvSpPr>
          <p:nvPr/>
        </p:nvSpPr>
        <p:spPr bwMode="auto">
          <a:xfrm>
            <a:off x="6991350" y="6619875"/>
            <a:ext cx="165735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a:solidFill>
                  <a:schemeClr val="tx2"/>
                </a:solidFill>
              </a:rPr>
              <a:t>ενσυναίσθηση</a:t>
            </a:r>
            <a:endParaRPr lang="de-DE" altLang="fr-FR" b="1">
              <a:solidFill>
                <a:schemeClr val="tx2"/>
              </a:solidFill>
            </a:endParaRPr>
          </a:p>
          <a:p>
            <a:pPr eaLnBrk="1" hangingPunct="1">
              <a:spcBef>
                <a:spcPct val="50000"/>
              </a:spcBef>
            </a:pPr>
            <a:r>
              <a:rPr lang="de-DE" altLang="fr-FR" b="1">
                <a:solidFill>
                  <a:schemeClr val="tx2"/>
                </a:solidFill>
              </a:rPr>
              <a:t> </a:t>
            </a:r>
          </a:p>
        </p:txBody>
      </p:sp>
    </p:spTree>
    <p:extLst>
      <p:ext uri="{BB962C8B-B14F-4D97-AF65-F5344CB8AC3E}">
        <p14:creationId xmlns:p14="http://schemas.microsoft.com/office/powerpoint/2010/main" val="4238386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0" y="38100"/>
            <a:ext cx="91440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2000">
                <a:solidFill>
                  <a:schemeClr val="accent1"/>
                </a:solidFill>
              </a:rPr>
              <a:t>Μπορούμε να συμπεράνουμε το χαρακτήρα ή το επάγγελμα ενός ανθρώπου βασιζόμενοι μόνο στην εμφάνισή του;</a:t>
            </a:r>
          </a:p>
          <a:p>
            <a:pPr algn="ctr" eaLnBrk="1" hangingPunct="1">
              <a:spcBef>
                <a:spcPct val="50000"/>
              </a:spcBef>
            </a:pPr>
            <a:endParaRPr lang="en-GB" altLang="fr-FR" sz="2000">
              <a:solidFill>
                <a:schemeClr val="accent1"/>
              </a:solidFill>
            </a:endParaRPr>
          </a:p>
        </p:txBody>
      </p:sp>
      <p:sp>
        <p:nvSpPr>
          <p:cNvPr id="16387" name="Text Box 8"/>
          <p:cNvSpPr txBox="1">
            <a:spLocks noChangeArrowheads="1"/>
          </p:cNvSpPr>
          <p:nvPr/>
        </p:nvSpPr>
        <p:spPr bwMode="auto">
          <a:xfrm>
            <a:off x="1752600" y="38862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endParaRPr lang="en-US" altLang="fr-FR" sz="1800">
              <a:latin typeface="Arial" panose="020B0604020202020204" pitchFamily="34" charset="0"/>
            </a:endParaRPr>
          </a:p>
        </p:txBody>
      </p:sp>
      <p:sp>
        <p:nvSpPr>
          <p:cNvPr id="16388" name="Text Box 16"/>
          <p:cNvSpPr txBox="1">
            <a:spLocks noChangeArrowheads="1"/>
          </p:cNvSpPr>
          <p:nvPr/>
        </p:nvSpPr>
        <p:spPr bwMode="auto">
          <a:xfrm>
            <a:off x="0" y="1203325"/>
            <a:ext cx="8915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t>Ποιος από αυτούς τους 4 κυρίους είναι ηθοποιός, αθλητής, ψυχολόγος ή κατά συρροή δολοφόνος;</a:t>
            </a:r>
            <a:endParaRPr lang="en-GB" altLang="fr-FR" sz="1800"/>
          </a:p>
        </p:txBody>
      </p:sp>
      <p:pic>
        <p:nvPicPr>
          <p:cNvPr id="16389" name="Picture 5" descr="ste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4508500"/>
            <a:ext cx="2035175"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8" descr="Johnwaynegacyrosalynncarter_wikimedia_bearbeit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2492375"/>
            <a:ext cx="16002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9" descr="Bundesarchiv_Bild_183-1982-0124-013,_Torsten_Voß_zugeschnitten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725" y="2349500"/>
            <a:ext cx="14890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10" descr="753px-Sven_Nagel - wikimedi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4613" y="4657725"/>
            <a:ext cx="2435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3"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7.11</a:t>
            </a:r>
            <a:endParaRPr lang="en-US" altLang="fr-FR" b="1" dirty="0">
              <a:solidFill>
                <a:schemeClr val="tx2"/>
              </a:solidFill>
            </a:endParaRPr>
          </a:p>
        </p:txBody>
      </p:sp>
      <p:sp>
        <p:nvSpPr>
          <p:cNvPr id="16394" name="Text Box 16"/>
          <p:cNvSpPr txBox="1">
            <a:spLocks noChangeArrowheads="1"/>
          </p:cNvSpPr>
          <p:nvPr/>
        </p:nvSpPr>
        <p:spPr bwMode="auto">
          <a:xfrm>
            <a:off x="6991350" y="6619875"/>
            <a:ext cx="1779426"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a:solidFill>
                  <a:schemeClr val="tx2"/>
                </a:solidFill>
              </a:rPr>
              <a:t>ενσυναίσθηση</a:t>
            </a:r>
            <a:endParaRPr lang="de-DE" altLang="fr-FR" b="1">
              <a:solidFill>
                <a:schemeClr val="tx2"/>
              </a:solidFill>
            </a:endParaRPr>
          </a:p>
          <a:p>
            <a:pPr eaLnBrk="1" hangingPunct="1">
              <a:spcBef>
                <a:spcPct val="50000"/>
              </a:spcBef>
            </a:pPr>
            <a:endParaRPr lang="de-DE" altLang="fr-FR" b="1">
              <a:solidFill>
                <a:schemeClr val="tx2"/>
              </a:solidFill>
            </a:endParaRPr>
          </a:p>
        </p:txBody>
      </p:sp>
    </p:spTree>
    <p:extLst>
      <p:ext uri="{BB962C8B-B14F-4D97-AF65-F5344CB8AC3E}">
        <p14:creationId xmlns:p14="http://schemas.microsoft.com/office/powerpoint/2010/main" val="14368053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
          <p:cNvSpPr txBox="1">
            <a:spLocks noChangeArrowheads="1"/>
          </p:cNvSpPr>
          <p:nvPr/>
        </p:nvSpPr>
        <p:spPr bwMode="auto">
          <a:xfrm>
            <a:off x="109538" y="981075"/>
            <a:ext cx="891540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t>Συχνά, τα στερεότυπα κυριαρχούν στις πρώτες εντυπώσεις μας. Για παράδειγμα, δεν είναι όλοι οι ηθοποιοί γοητευτικοί και δεν φαίνονται όλοι οι δολοφόνοι κτηνώδεις κλπ!</a:t>
            </a:r>
            <a:endParaRPr lang="en-GB" altLang="fr-FR" sz="1800"/>
          </a:p>
          <a:p>
            <a:pPr algn="ctr" eaLnBrk="1" hangingPunct="1">
              <a:spcBef>
                <a:spcPct val="50000"/>
              </a:spcBef>
            </a:pPr>
            <a:endParaRPr lang="en-GB" altLang="fr-FR" sz="1800"/>
          </a:p>
        </p:txBody>
      </p:sp>
      <p:sp>
        <p:nvSpPr>
          <p:cNvPr id="17411" name="Rectangle 11"/>
          <p:cNvSpPr>
            <a:spLocks noChangeArrowheads="1"/>
          </p:cNvSpPr>
          <p:nvPr/>
        </p:nvSpPr>
        <p:spPr bwMode="auto">
          <a:xfrm>
            <a:off x="6429375" y="4071938"/>
            <a:ext cx="271462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de-DE" altLang="fr-FR" sz="1800"/>
              <a:t>Stefan Behrens:</a:t>
            </a:r>
            <a:br>
              <a:rPr lang="de-DE" altLang="fr-FR" sz="1800"/>
            </a:br>
            <a:r>
              <a:rPr lang="el-GR" altLang="fr-FR" sz="1800"/>
              <a:t>ψυχολόγος</a:t>
            </a:r>
            <a:endParaRPr lang="de-DE" altLang="fr-FR" sz="1800"/>
          </a:p>
          <a:p>
            <a:pPr eaLnBrk="1" hangingPunct="1">
              <a:spcBef>
                <a:spcPct val="50000"/>
              </a:spcBef>
            </a:pPr>
            <a:r>
              <a:rPr lang="el-GR" altLang="fr-FR" sz="1400"/>
              <a:t>Συχνή λάθος απάντηση: κατά συρροή δολοφόνος </a:t>
            </a:r>
            <a:r>
              <a:rPr lang="el-GR" altLang="fr-FR" sz="1400" u="sng"/>
              <a:t>λόγω</a:t>
            </a:r>
            <a:r>
              <a:rPr lang="el-GR" altLang="fr-FR" sz="1400"/>
              <a:t> της εχθρικής έκφρασης του προσώπου και της στάσης του σώματος </a:t>
            </a:r>
            <a:r>
              <a:rPr lang="de-DE" altLang="fr-FR" sz="1400"/>
              <a:t>(</a:t>
            </a:r>
            <a:r>
              <a:rPr lang="el-GR" altLang="fr-FR" sz="1400"/>
              <a:t>στον ελεύθερο χρόνο του είναι τραγουδιστής σε ένα ροκ συγκρότημα)</a:t>
            </a:r>
            <a:endParaRPr lang="en-US" altLang="fr-FR" sz="1400"/>
          </a:p>
          <a:p>
            <a:pPr eaLnBrk="1" hangingPunct="1">
              <a:spcBef>
                <a:spcPct val="50000"/>
              </a:spcBef>
            </a:pPr>
            <a:endParaRPr lang="en-GB" altLang="fr-FR" sz="1400"/>
          </a:p>
        </p:txBody>
      </p:sp>
      <p:sp>
        <p:nvSpPr>
          <p:cNvPr id="17412" name="Rectangle 12"/>
          <p:cNvSpPr>
            <a:spLocks noChangeArrowheads="1"/>
          </p:cNvSpPr>
          <p:nvPr/>
        </p:nvSpPr>
        <p:spPr bwMode="auto">
          <a:xfrm>
            <a:off x="0" y="2420938"/>
            <a:ext cx="259397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de-DE" altLang="fr-FR" sz="1800" dirty="0"/>
              <a:t>John Wayne Gacy: </a:t>
            </a:r>
            <a:r>
              <a:rPr lang="el-GR" altLang="fr-FR" sz="1800" dirty="0"/>
              <a:t>κατά συρροή δολοφόνος</a:t>
            </a:r>
            <a:r>
              <a:rPr lang="de-DE" altLang="fr-FR" sz="1800" dirty="0"/>
              <a:t/>
            </a:r>
            <a:br>
              <a:rPr lang="de-DE" altLang="fr-FR" sz="1800" dirty="0"/>
            </a:br>
            <a:r>
              <a:rPr lang="el-GR" altLang="fr-FR" sz="1400" dirty="0"/>
              <a:t>επιχειρηματίας, που συχνά έπαιζε τον κλόουν, δεν ανταποκρίνεται στην εικόνα που έχουμε για ένα </a:t>
            </a:r>
            <a:r>
              <a:rPr lang="el-GR" altLang="fr-FR" sz="1400" i="1" dirty="0"/>
              <a:t>τέρας</a:t>
            </a:r>
            <a:endParaRPr lang="en-US" altLang="fr-FR" sz="1400" i="1" dirty="0"/>
          </a:p>
        </p:txBody>
      </p:sp>
      <p:sp>
        <p:nvSpPr>
          <p:cNvPr id="17413" name="Rectangle 13"/>
          <p:cNvSpPr>
            <a:spLocks noChangeArrowheads="1"/>
          </p:cNvSpPr>
          <p:nvPr/>
        </p:nvSpPr>
        <p:spPr bwMode="auto">
          <a:xfrm>
            <a:off x="6858000" y="22860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de-DE" altLang="fr-FR" sz="1800"/>
              <a:t>Thorsten Voß:</a:t>
            </a:r>
            <a:br>
              <a:rPr lang="de-DE" altLang="fr-FR" sz="1800"/>
            </a:br>
            <a:r>
              <a:rPr lang="el-GR" altLang="fr-FR" sz="1800"/>
              <a:t>αθλητής</a:t>
            </a:r>
            <a:endParaRPr lang="en-US" altLang="fr-FR" sz="1300">
              <a:solidFill>
                <a:srgbClr val="336699"/>
              </a:solidFill>
              <a:latin typeface="Arial" panose="020B0604020202020204" pitchFamily="34" charset="0"/>
            </a:endParaRPr>
          </a:p>
        </p:txBody>
      </p:sp>
      <p:sp>
        <p:nvSpPr>
          <p:cNvPr id="17414" name="Text Box 18"/>
          <p:cNvSpPr txBox="1">
            <a:spLocks noChangeArrowheads="1"/>
          </p:cNvSpPr>
          <p:nvPr/>
        </p:nvSpPr>
        <p:spPr bwMode="auto">
          <a:xfrm>
            <a:off x="1752600" y="38862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endParaRPr lang="en-US" altLang="fr-FR" sz="1800">
              <a:latin typeface="Arial" panose="020B0604020202020204" pitchFamily="34" charset="0"/>
            </a:endParaRPr>
          </a:p>
        </p:txBody>
      </p:sp>
      <p:pic>
        <p:nvPicPr>
          <p:cNvPr id="17415" name="Picture 35" descr="ste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4214813"/>
            <a:ext cx="1855787" cy="185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36" descr="John Wayne Gacy - flickr - renenou - 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2492375"/>
            <a:ext cx="1552575"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Rectangle 39"/>
          <p:cNvSpPr>
            <a:spLocks noChangeArrowheads="1"/>
          </p:cNvSpPr>
          <p:nvPr/>
        </p:nvSpPr>
        <p:spPr bwMode="auto">
          <a:xfrm>
            <a:off x="8675688" y="0"/>
            <a:ext cx="4714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a:solidFill>
                  <a:schemeClr val="bg1"/>
                </a:solidFill>
              </a:rPr>
              <a:t> 33</a:t>
            </a:r>
          </a:p>
        </p:txBody>
      </p:sp>
      <p:pic>
        <p:nvPicPr>
          <p:cNvPr id="17418" name="Picture 9" descr="Bundesarchiv_Bild_183-1982-0124-013,_Torsten_Voß_zugeschnitten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4938" y="2000250"/>
            <a:ext cx="14890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10" descr="753px-Sven_Nagel - wikimedi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825" y="4581525"/>
            <a:ext cx="2435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0" name="Text Box 19"/>
          <p:cNvSpPr txBox="1">
            <a:spLocks noChangeArrowheads="1"/>
          </p:cNvSpPr>
          <p:nvPr/>
        </p:nvSpPr>
        <p:spPr bwMode="auto">
          <a:xfrm>
            <a:off x="2555875" y="4797425"/>
            <a:ext cx="1584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de-DE" altLang="fr-FR" sz="1800">
                <a:latin typeface="Arial" panose="020B0604020202020204" pitchFamily="34" charset="0"/>
              </a:rPr>
              <a:t>Sven Nagel: </a:t>
            </a:r>
            <a:r>
              <a:rPr lang="el-GR" altLang="fr-FR" sz="1800">
                <a:latin typeface="Arial" panose="020B0604020202020204" pitchFamily="34" charset="0"/>
              </a:rPr>
              <a:t>ηθοποιός</a:t>
            </a:r>
            <a:endParaRPr lang="de-DE" altLang="fr-FR" sz="1800">
              <a:latin typeface="Arial" panose="020B0604020202020204" pitchFamily="34" charset="0"/>
            </a:endParaRPr>
          </a:p>
        </p:txBody>
      </p:sp>
      <p:sp>
        <p:nvSpPr>
          <p:cNvPr id="17421" name="Text Box 8"/>
          <p:cNvSpPr txBox="1">
            <a:spLocks noChangeArrowheads="1"/>
          </p:cNvSpPr>
          <p:nvPr/>
        </p:nvSpPr>
        <p:spPr bwMode="auto">
          <a:xfrm>
            <a:off x="0" y="6640513"/>
            <a:ext cx="66595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lnSpc>
                <a:spcPct val="85000"/>
              </a:lnSpc>
              <a:spcBef>
                <a:spcPct val="50000"/>
              </a:spcBef>
            </a:pPr>
            <a:r>
              <a:rPr lang="de-DE" altLang="fr-FR" sz="800" i="1"/>
              <a:t>(“Johnwaynegacyrosalynncarter.jpg”</a:t>
            </a:r>
            <a:r>
              <a:rPr lang="en-US" altLang="fr-FR" sz="800" i="1"/>
              <a:t> von U.S. federal government; </a:t>
            </a:r>
            <a:r>
              <a:rPr lang="de-DE" altLang="fr-FR" sz="800" i="1"/>
              <a:t>“</a:t>
            </a:r>
            <a:r>
              <a:rPr lang="en-GB" altLang="fr-FR" sz="800" i="1"/>
              <a:t>Bundesarchiv Bild 183-1982-0124-013, Torsten Voß</a:t>
            </a:r>
            <a:r>
              <a:rPr lang="de-DE" altLang="fr-FR" sz="800" i="1"/>
              <a:t>”</a:t>
            </a:r>
            <a:r>
              <a:rPr lang="en-GB" altLang="fr-FR" sz="800"/>
              <a:t> </a:t>
            </a:r>
            <a:r>
              <a:rPr lang="en-US" altLang="fr-FR" sz="800" i="1"/>
              <a:t>von Rainer </a:t>
            </a:r>
            <a:r>
              <a:rPr lang="de-DE" altLang="fr-FR" sz="800" i="1"/>
              <a:t>Weisflog;</a:t>
            </a:r>
            <a:r>
              <a:rPr lang="en-US" altLang="fr-FR" sz="800" i="1"/>
              <a:t> </a:t>
            </a:r>
            <a:r>
              <a:rPr lang="de-DE" altLang="fr-FR" sz="800" i="1"/>
              <a:t>“</a:t>
            </a:r>
            <a:r>
              <a:rPr lang="en-US" altLang="fr-FR" sz="800" i="1"/>
              <a:t>Sven Nagel.jpg</a:t>
            </a:r>
            <a:r>
              <a:rPr lang="de-DE" altLang="fr-FR" sz="800" i="1"/>
              <a:t>”</a:t>
            </a:r>
            <a:r>
              <a:rPr lang="en-US" altLang="fr-FR" sz="800" i="1"/>
              <a:t> von </a:t>
            </a:r>
            <a:r>
              <a:rPr lang="de-DE" altLang="fr-FR" sz="800" i="1"/>
              <a:t>Pehlgrimm</a:t>
            </a:r>
            <a:r>
              <a:rPr lang="fr-FR" altLang="fr-FR" sz="800" i="1"/>
              <a:t>; </a:t>
            </a:r>
            <a:r>
              <a:rPr lang="de-DE" altLang="fr-FR" sz="800" i="1"/>
              <a:t>“</a:t>
            </a:r>
            <a:r>
              <a:rPr lang="en-US" altLang="fr-FR" sz="800" i="1"/>
              <a:t>ohne Titel</a:t>
            </a:r>
            <a:r>
              <a:rPr lang="de-DE" altLang="fr-FR" sz="800" i="1"/>
              <a:t>”</a:t>
            </a:r>
            <a:r>
              <a:rPr lang="en-US" altLang="fr-FR" sz="800" i="1"/>
              <a:t> von Stefan Behrens)</a:t>
            </a:r>
          </a:p>
        </p:txBody>
      </p:sp>
      <p:sp>
        <p:nvSpPr>
          <p:cNvPr id="17422"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7.12</a:t>
            </a:r>
            <a:endParaRPr lang="en-US" altLang="fr-FR" b="1" dirty="0">
              <a:solidFill>
                <a:schemeClr val="tx2"/>
              </a:solidFill>
            </a:endParaRPr>
          </a:p>
        </p:txBody>
      </p:sp>
      <p:sp>
        <p:nvSpPr>
          <p:cNvPr id="17423" name="Text Box 22"/>
          <p:cNvSpPr txBox="1">
            <a:spLocks noChangeArrowheads="1"/>
          </p:cNvSpPr>
          <p:nvPr/>
        </p:nvSpPr>
        <p:spPr bwMode="auto">
          <a:xfrm>
            <a:off x="6991350" y="6619875"/>
            <a:ext cx="177165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a:solidFill>
                  <a:schemeClr val="tx2"/>
                </a:solidFill>
              </a:rPr>
              <a:t>ενσυναίσθηση</a:t>
            </a:r>
            <a:endParaRPr lang="de-DE" altLang="fr-FR" b="1">
              <a:solidFill>
                <a:schemeClr val="tx2"/>
              </a:solidFill>
            </a:endParaRPr>
          </a:p>
          <a:p>
            <a:pPr eaLnBrk="1" hangingPunct="1">
              <a:spcBef>
                <a:spcPct val="50000"/>
              </a:spcBef>
            </a:pPr>
            <a:endParaRPr lang="de-DE" altLang="fr-FR" b="1">
              <a:solidFill>
                <a:schemeClr val="tx2"/>
              </a:solidFill>
            </a:endParaRPr>
          </a:p>
        </p:txBody>
      </p:sp>
      <p:sp>
        <p:nvSpPr>
          <p:cNvPr id="17424" name="Text Box 2"/>
          <p:cNvSpPr txBox="1">
            <a:spLocks noChangeArrowheads="1"/>
          </p:cNvSpPr>
          <p:nvPr/>
        </p:nvSpPr>
        <p:spPr bwMode="auto">
          <a:xfrm>
            <a:off x="0" y="38100"/>
            <a:ext cx="91440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2000" dirty="0">
                <a:solidFill>
                  <a:schemeClr val="accent1"/>
                </a:solidFill>
              </a:rPr>
              <a:t>Μπορούμε να συμπεράνουμε το χαρακτήρα ή το επάγγελμα ενός ανθρώπου βασιζόμενοι μόνο στην εμφάνισή του;</a:t>
            </a:r>
          </a:p>
          <a:p>
            <a:pPr algn="ctr" eaLnBrk="1" hangingPunct="1">
              <a:spcBef>
                <a:spcPct val="50000"/>
              </a:spcBef>
            </a:pPr>
            <a:endParaRPr lang="en-GB" altLang="fr-FR" sz="2000" dirty="0">
              <a:solidFill>
                <a:schemeClr val="accent1"/>
              </a:solidFill>
            </a:endParaRPr>
          </a:p>
        </p:txBody>
      </p:sp>
    </p:spTree>
    <p:extLst>
      <p:ext uri="{BB962C8B-B14F-4D97-AF65-F5344CB8AC3E}">
        <p14:creationId xmlns:p14="http://schemas.microsoft.com/office/powerpoint/2010/main" val="4208423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subTitle" idx="4294967295"/>
          </p:nvPr>
        </p:nvSpPr>
        <p:spPr>
          <a:xfrm>
            <a:off x="0" y="188913"/>
            <a:ext cx="9144000" cy="549275"/>
          </a:xfrm>
        </p:spPr>
        <p:txBody>
          <a:bodyPr/>
          <a:lstStyle/>
          <a:p>
            <a:pPr marL="0" indent="0" algn="ctr" eaLnBrk="1" hangingPunct="1">
              <a:buFont typeface="Wingdings 2" panose="05020102010507070707" pitchFamily="18" charset="2"/>
              <a:buNone/>
            </a:pPr>
            <a:r>
              <a:rPr lang="el-GR" altLang="fr-FR" sz="2000" dirty="0" smtClean="0">
                <a:solidFill>
                  <a:schemeClr val="accent1"/>
                </a:solidFill>
                <a:latin typeface="+mj-lt"/>
                <a:cs typeface="Times New Roman" panose="02020603050405020304" pitchFamily="18" charset="0"/>
              </a:rPr>
              <a:t>Εργασία 1</a:t>
            </a:r>
            <a:endParaRPr lang="de-DE" altLang="fr-FR" sz="2000" dirty="0" smtClean="0">
              <a:solidFill>
                <a:schemeClr val="accent1"/>
              </a:solidFill>
              <a:latin typeface="+mj-lt"/>
              <a:cs typeface="Times New Roman" panose="02020603050405020304" pitchFamily="18" charset="0"/>
            </a:endParaRPr>
          </a:p>
        </p:txBody>
      </p:sp>
      <p:sp>
        <p:nvSpPr>
          <p:cNvPr id="18435" name="Rectangle 3"/>
          <p:cNvSpPr>
            <a:spLocks noChangeArrowheads="1"/>
          </p:cNvSpPr>
          <p:nvPr/>
        </p:nvSpPr>
        <p:spPr bwMode="auto">
          <a:xfrm>
            <a:off x="827088" y="2044700"/>
            <a:ext cx="7696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l-GR" altLang="fr-FR" sz="1800" dirty="0"/>
              <a:t>Στη συνέχεια θα δείτε μια φωτογραφία (ή ένα μέρος της φωτογραφίας). </a:t>
            </a:r>
          </a:p>
          <a:p>
            <a:pPr eaLnBrk="1" hangingPunct="1"/>
            <a:endParaRPr lang="el-GR" altLang="fr-FR" sz="1800" dirty="0"/>
          </a:p>
          <a:p>
            <a:pPr eaLnBrk="1" hangingPunct="1"/>
            <a:r>
              <a:rPr lang="el-GR" altLang="fr-FR" sz="1800" dirty="0"/>
              <a:t>Σας παρακαλώ να βρείτε τι συμβαίνει με αυτό το άτομο ή τα άτομα που φαίνονται στην φωτογραφία. </a:t>
            </a:r>
          </a:p>
          <a:p>
            <a:pPr eaLnBrk="1" hangingPunct="1"/>
            <a:endParaRPr lang="el-GR" altLang="fr-FR" sz="1800" dirty="0"/>
          </a:p>
        </p:txBody>
      </p:sp>
      <p:sp>
        <p:nvSpPr>
          <p:cNvPr id="1843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7.13</a:t>
            </a:r>
            <a:endParaRPr lang="en-US" altLang="fr-FR" b="1" dirty="0">
              <a:solidFill>
                <a:schemeClr val="tx2"/>
              </a:solidFill>
            </a:endParaRPr>
          </a:p>
        </p:txBody>
      </p:sp>
      <p:sp>
        <p:nvSpPr>
          <p:cNvPr id="18437" name="Text Box 7"/>
          <p:cNvSpPr txBox="1">
            <a:spLocks noChangeArrowheads="1"/>
          </p:cNvSpPr>
          <p:nvPr/>
        </p:nvSpPr>
        <p:spPr bwMode="auto">
          <a:xfrm>
            <a:off x="6991350" y="6619875"/>
            <a:ext cx="1732772"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a:solidFill>
                  <a:schemeClr val="tx2"/>
                </a:solidFill>
              </a:rPr>
              <a:t>ενσυναίσθηση</a:t>
            </a:r>
            <a:endParaRPr lang="de-DE" altLang="fr-FR" b="1">
              <a:solidFill>
                <a:schemeClr val="tx2"/>
              </a:solidFill>
            </a:endParaRPr>
          </a:p>
          <a:p>
            <a:pPr eaLnBrk="1" hangingPunct="1">
              <a:spcBef>
                <a:spcPct val="50000"/>
              </a:spcBef>
            </a:pPr>
            <a:endParaRPr lang="de-DE" altLang="fr-FR" b="1">
              <a:solidFill>
                <a:schemeClr val="tx2"/>
              </a:solidFill>
            </a:endParaRPr>
          </a:p>
        </p:txBody>
      </p:sp>
    </p:spTree>
    <p:extLst>
      <p:ext uri="{BB962C8B-B14F-4D97-AF65-F5344CB8AC3E}">
        <p14:creationId xmlns:p14="http://schemas.microsoft.com/office/powerpoint/2010/main" val="29727854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714375" y="1857375"/>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i="1" dirty="0"/>
              <a:t>απόκομμα!</a:t>
            </a:r>
            <a:endParaRPr lang="en-GB" altLang="fr-FR" sz="1800" i="1" dirty="0"/>
          </a:p>
        </p:txBody>
      </p:sp>
      <p:pic>
        <p:nvPicPr>
          <p:cNvPr id="19459" name="Picture 4" descr="Gerd 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349500"/>
            <a:ext cx="2852737"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7"/>
          <p:cNvSpPr>
            <a:spLocks noChangeArrowheads="1"/>
          </p:cNvSpPr>
          <p:nvPr/>
        </p:nvSpPr>
        <p:spPr bwMode="auto">
          <a:xfrm>
            <a:off x="8675688" y="0"/>
            <a:ext cx="4714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a:solidFill>
                  <a:schemeClr val="bg1"/>
                </a:solidFill>
              </a:rPr>
              <a:t> 34</a:t>
            </a:r>
          </a:p>
        </p:txBody>
      </p:sp>
      <p:sp>
        <p:nvSpPr>
          <p:cNvPr id="19461"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7.14</a:t>
            </a:r>
            <a:endParaRPr lang="en-US" altLang="fr-FR" b="1" dirty="0">
              <a:solidFill>
                <a:schemeClr val="tx2"/>
              </a:solidFill>
            </a:endParaRPr>
          </a:p>
        </p:txBody>
      </p:sp>
      <p:sp>
        <p:nvSpPr>
          <p:cNvPr id="19462" name="Text Box 8"/>
          <p:cNvSpPr txBox="1">
            <a:spLocks noChangeArrowheads="1"/>
          </p:cNvSpPr>
          <p:nvPr/>
        </p:nvSpPr>
        <p:spPr bwMode="auto">
          <a:xfrm>
            <a:off x="6991350" y="6619875"/>
            <a:ext cx="1816748"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a:solidFill>
                  <a:schemeClr val="tx2"/>
                </a:solidFill>
              </a:rPr>
              <a:t>ενσυναίσθηση</a:t>
            </a:r>
            <a:endParaRPr lang="de-DE" altLang="fr-FR" b="1">
              <a:solidFill>
                <a:schemeClr val="tx2"/>
              </a:solidFill>
            </a:endParaRPr>
          </a:p>
          <a:p>
            <a:pPr eaLnBrk="1" hangingPunct="1">
              <a:spcBef>
                <a:spcPct val="50000"/>
              </a:spcBef>
            </a:pPr>
            <a:endParaRPr lang="de-DE" altLang="fr-FR" b="1">
              <a:solidFill>
                <a:schemeClr val="tx2"/>
              </a:solidFill>
            </a:endParaRPr>
          </a:p>
        </p:txBody>
      </p:sp>
      <p:sp>
        <p:nvSpPr>
          <p:cNvPr id="19463" name="Text Box 3"/>
          <p:cNvSpPr txBox="1">
            <a:spLocks noChangeArrowheads="1"/>
          </p:cNvSpPr>
          <p:nvPr/>
        </p:nvSpPr>
        <p:spPr bwMode="auto">
          <a:xfrm>
            <a:off x="4343400" y="2357438"/>
            <a:ext cx="48006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buFontTx/>
              <a:buAutoNum type="arabicPeriod"/>
            </a:pPr>
            <a:r>
              <a:rPr lang="el-GR" altLang="fr-FR" sz="1800" dirty="0"/>
              <a:t>Ο νικητής σε μια τελετή βράβευσης</a:t>
            </a:r>
            <a:endParaRPr lang="de-DE" altLang="fr-FR" sz="1800" dirty="0"/>
          </a:p>
          <a:p>
            <a:pPr eaLnBrk="1" hangingPunct="1">
              <a:buFontTx/>
              <a:buAutoNum type="arabicPeriod"/>
            </a:pPr>
            <a:endParaRPr lang="de-DE" altLang="fr-FR" sz="1800" dirty="0"/>
          </a:p>
          <a:p>
            <a:pPr eaLnBrk="1" hangingPunct="1">
              <a:buFontTx/>
              <a:buAutoNum type="arabicPeriod"/>
            </a:pPr>
            <a:r>
              <a:rPr lang="el-GR" altLang="fr-FR" sz="1800" dirty="0"/>
              <a:t>Μετά την απελευθέρωση από τη φυλακή</a:t>
            </a:r>
            <a:endParaRPr lang="de-DE" altLang="fr-FR" sz="1800" dirty="0"/>
          </a:p>
          <a:p>
            <a:pPr eaLnBrk="1" hangingPunct="1"/>
            <a:endParaRPr lang="de-DE" altLang="fr-FR" sz="1800" dirty="0"/>
          </a:p>
          <a:p>
            <a:pPr eaLnBrk="1" hangingPunct="1"/>
            <a:r>
              <a:rPr lang="de-DE" altLang="fr-FR" sz="1800" dirty="0"/>
              <a:t>3. </a:t>
            </a:r>
            <a:r>
              <a:rPr lang="el-GR" altLang="fr-FR" sz="1800" dirty="0"/>
              <a:t>Φωτογράφος που εστιάζει τη μηχανή</a:t>
            </a:r>
            <a:endParaRPr lang="de-DE" altLang="fr-FR" sz="1800" dirty="0"/>
          </a:p>
          <a:p>
            <a:pPr eaLnBrk="1" hangingPunct="1"/>
            <a:endParaRPr lang="de-DE" altLang="fr-FR" sz="1800" dirty="0">
              <a:solidFill>
                <a:srgbClr val="336699"/>
              </a:solidFill>
            </a:endParaRPr>
          </a:p>
          <a:p>
            <a:pPr eaLnBrk="1" hangingPunct="1"/>
            <a:r>
              <a:rPr lang="de-DE" altLang="fr-FR" sz="1800" dirty="0"/>
              <a:t>4. </a:t>
            </a:r>
            <a:r>
              <a:rPr lang="el-GR" altLang="fr-FR" sz="1800" dirty="0"/>
              <a:t>Άνδρας που ακούει τον αντίπαλό του σε μια δημόσια αντιπαράθεση</a:t>
            </a:r>
            <a:endParaRPr lang="en-GB" altLang="fr-FR" sz="1800" dirty="0"/>
          </a:p>
          <a:p>
            <a:pPr eaLnBrk="1" hangingPunct="1">
              <a:spcBef>
                <a:spcPct val="50000"/>
              </a:spcBef>
            </a:pPr>
            <a:endParaRPr lang="en-GB" altLang="fr-FR" sz="1800" dirty="0"/>
          </a:p>
        </p:txBody>
      </p:sp>
    </p:spTree>
    <p:extLst>
      <p:ext uri="{BB962C8B-B14F-4D97-AF65-F5344CB8AC3E}">
        <p14:creationId xmlns:p14="http://schemas.microsoft.com/office/powerpoint/2010/main" val="36068066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42875" y="1928813"/>
            <a:ext cx="2538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t>Συγκέντρωση</a:t>
            </a:r>
            <a:r>
              <a:rPr lang="de-DE" altLang="fr-FR" sz="1800"/>
              <a:t>!</a:t>
            </a:r>
            <a:endParaRPr lang="en-GB" altLang="fr-FR" sz="1800"/>
          </a:p>
        </p:txBody>
      </p:sp>
      <p:pic>
        <p:nvPicPr>
          <p:cNvPr id="20483" name="Picture 3" descr="Kopie von DSC013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349500"/>
            <a:ext cx="4067175"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5"/>
          <p:cNvSpPr txBox="1">
            <a:spLocks noChangeArrowheads="1"/>
          </p:cNvSpPr>
          <p:nvPr/>
        </p:nvSpPr>
        <p:spPr bwMode="auto">
          <a:xfrm>
            <a:off x="4343400" y="2420938"/>
            <a:ext cx="480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endParaRPr lang="en-GB" altLang="fr-FR" sz="2400"/>
          </a:p>
        </p:txBody>
      </p:sp>
      <p:sp>
        <p:nvSpPr>
          <p:cNvPr id="20485" name="Text Box 7"/>
          <p:cNvSpPr txBox="1">
            <a:spLocks noChangeArrowheads="1"/>
          </p:cNvSpPr>
          <p:nvPr/>
        </p:nvSpPr>
        <p:spPr bwMode="auto">
          <a:xfrm>
            <a:off x="0" y="-34925"/>
            <a:ext cx="9144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10000"/>
              </a:spcBef>
            </a:pPr>
            <a:r>
              <a:rPr lang="el-GR" altLang="fr-FR" sz="1800" b="1" dirty="0">
                <a:solidFill>
                  <a:schemeClr val="accent1"/>
                </a:solidFill>
              </a:rPr>
              <a:t>Η πρώτη εντύπωση μπορεί να εξαπατήσει…</a:t>
            </a:r>
            <a:endParaRPr lang="de-DE" altLang="fr-FR" sz="1800" b="1" dirty="0">
              <a:solidFill>
                <a:schemeClr val="accent1"/>
              </a:solidFill>
            </a:endParaRPr>
          </a:p>
          <a:p>
            <a:pPr algn="ctr" eaLnBrk="1" hangingPunct="1">
              <a:spcBef>
                <a:spcPct val="10000"/>
              </a:spcBef>
            </a:pPr>
            <a:r>
              <a:rPr lang="el-GR" altLang="fr-FR" sz="1500" dirty="0">
                <a:solidFill>
                  <a:schemeClr val="accent1"/>
                </a:solidFill>
              </a:rPr>
              <a:t>Συχνά δεν είναι παρά μέχρι την εξέταση πρόσθετων πληροφοριών που μπορούμε να συμπεράνουμε τι συμβαίνει με ένα άλλο άτομο.</a:t>
            </a:r>
          </a:p>
        </p:txBody>
      </p:sp>
      <p:sp>
        <p:nvSpPr>
          <p:cNvPr id="2048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7.15</a:t>
            </a:r>
            <a:endParaRPr lang="en-US" altLang="fr-FR" b="1" dirty="0">
              <a:solidFill>
                <a:schemeClr val="tx2"/>
              </a:solidFill>
            </a:endParaRPr>
          </a:p>
        </p:txBody>
      </p:sp>
      <p:sp>
        <p:nvSpPr>
          <p:cNvPr id="20487" name="Text Box 9"/>
          <p:cNvSpPr txBox="1">
            <a:spLocks noChangeArrowheads="1"/>
          </p:cNvSpPr>
          <p:nvPr/>
        </p:nvSpPr>
        <p:spPr bwMode="auto">
          <a:xfrm>
            <a:off x="6991350" y="6619875"/>
            <a:ext cx="1732772"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a:solidFill>
                  <a:schemeClr val="tx2"/>
                </a:solidFill>
              </a:rPr>
              <a:t>ενσυναίσθηση</a:t>
            </a:r>
            <a:endParaRPr lang="de-DE" altLang="fr-FR" b="1">
              <a:solidFill>
                <a:schemeClr val="tx2"/>
              </a:solidFill>
            </a:endParaRPr>
          </a:p>
          <a:p>
            <a:pPr eaLnBrk="1" hangingPunct="1">
              <a:spcBef>
                <a:spcPct val="50000"/>
              </a:spcBef>
            </a:pPr>
            <a:endParaRPr lang="de-DE" altLang="fr-FR" b="1">
              <a:solidFill>
                <a:schemeClr val="tx2"/>
              </a:solidFill>
            </a:endParaRPr>
          </a:p>
        </p:txBody>
      </p:sp>
      <p:sp>
        <p:nvSpPr>
          <p:cNvPr id="20488" name="Text Box 7"/>
          <p:cNvSpPr txBox="1">
            <a:spLocks noChangeArrowheads="1"/>
          </p:cNvSpPr>
          <p:nvPr/>
        </p:nvSpPr>
        <p:spPr bwMode="auto">
          <a:xfrm>
            <a:off x="-65088" y="6678613"/>
            <a:ext cx="2081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de-DE" altLang="fr-FR" sz="800" i="1"/>
              <a:t>(“ohne Titel” by Steffen Moritz)</a:t>
            </a:r>
          </a:p>
        </p:txBody>
      </p:sp>
      <p:sp>
        <p:nvSpPr>
          <p:cNvPr id="20489" name="Text Box 3"/>
          <p:cNvSpPr txBox="1">
            <a:spLocks noChangeArrowheads="1"/>
          </p:cNvSpPr>
          <p:nvPr/>
        </p:nvSpPr>
        <p:spPr bwMode="auto">
          <a:xfrm>
            <a:off x="4343400" y="2357438"/>
            <a:ext cx="4800600" cy="327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buFontTx/>
              <a:buAutoNum type="arabicPeriod"/>
            </a:pPr>
            <a:r>
              <a:rPr lang="el-GR" altLang="fr-FR" sz="1800"/>
              <a:t>Ο νικητής σε μια τελετή βράβευσης</a:t>
            </a:r>
            <a:endParaRPr lang="de-DE" altLang="fr-FR" sz="1800"/>
          </a:p>
          <a:p>
            <a:pPr eaLnBrk="1" hangingPunct="1">
              <a:buFontTx/>
              <a:buAutoNum type="arabicPeriod"/>
            </a:pPr>
            <a:endParaRPr lang="de-DE" altLang="fr-FR" sz="1800"/>
          </a:p>
          <a:p>
            <a:pPr eaLnBrk="1" hangingPunct="1">
              <a:buFontTx/>
              <a:buAutoNum type="arabicPeriod"/>
            </a:pPr>
            <a:r>
              <a:rPr lang="el-GR" altLang="fr-FR" sz="1800"/>
              <a:t>Μετά την απελευθέρωση από τη φυλακή</a:t>
            </a:r>
            <a:endParaRPr lang="de-DE" altLang="fr-FR" sz="1800"/>
          </a:p>
          <a:p>
            <a:pPr eaLnBrk="1" hangingPunct="1"/>
            <a:endParaRPr lang="de-DE" altLang="fr-FR" sz="1800"/>
          </a:p>
          <a:p>
            <a:pPr eaLnBrk="1" hangingPunct="1"/>
            <a:r>
              <a:rPr lang="de-DE" altLang="fr-FR" sz="1800" b="1"/>
              <a:t>3. </a:t>
            </a:r>
            <a:r>
              <a:rPr lang="el-GR" altLang="fr-FR" sz="1800" b="1"/>
              <a:t>Φωτογράφος που εστιάζει τη μηχανή</a:t>
            </a:r>
            <a:endParaRPr lang="de-DE" altLang="fr-FR" sz="1800" b="1"/>
          </a:p>
          <a:p>
            <a:pPr eaLnBrk="1" hangingPunct="1"/>
            <a:endParaRPr lang="de-DE" altLang="fr-FR" sz="1800">
              <a:solidFill>
                <a:srgbClr val="336699"/>
              </a:solidFill>
            </a:endParaRPr>
          </a:p>
          <a:p>
            <a:pPr eaLnBrk="1" hangingPunct="1"/>
            <a:r>
              <a:rPr lang="de-DE" altLang="fr-FR" sz="1800"/>
              <a:t>4. </a:t>
            </a:r>
            <a:r>
              <a:rPr lang="el-GR" altLang="fr-FR" sz="1800"/>
              <a:t>Άνδρας που ακούει τον αντίπαλό του σε μια δημόσια αντιπαράθεση</a:t>
            </a:r>
            <a:endParaRPr lang="en-GB" altLang="fr-FR" sz="1800"/>
          </a:p>
          <a:p>
            <a:pPr eaLnBrk="1" hangingPunct="1">
              <a:spcBef>
                <a:spcPct val="50000"/>
              </a:spcBef>
            </a:pPr>
            <a:endParaRPr lang="en-GB" altLang="fr-FR" sz="1800"/>
          </a:p>
        </p:txBody>
      </p:sp>
    </p:spTree>
    <p:extLst>
      <p:ext uri="{BB962C8B-B14F-4D97-AF65-F5344CB8AC3E}">
        <p14:creationId xmlns:p14="http://schemas.microsoft.com/office/powerpoint/2010/main" val="27355115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4429125" y="2357438"/>
            <a:ext cx="44291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de-DE" altLang="fr-FR" sz="1800"/>
              <a:t>1. </a:t>
            </a:r>
            <a:r>
              <a:rPr lang="el-GR" altLang="fr-FR" sz="1800"/>
              <a:t>Μετά την ετυμηγορία των  ενόρκων</a:t>
            </a:r>
            <a:endParaRPr lang="de-DE" altLang="fr-FR" sz="1800"/>
          </a:p>
          <a:p>
            <a:pPr eaLnBrk="1" hangingPunct="1"/>
            <a:endParaRPr lang="de-DE" altLang="fr-FR" sz="1800"/>
          </a:p>
          <a:p>
            <a:pPr eaLnBrk="1" hangingPunct="1"/>
            <a:r>
              <a:rPr lang="de-DE" altLang="fr-FR" sz="1800"/>
              <a:t>2. </a:t>
            </a:r>
            <a:r>
              <a:rPr lang="el-GR" altLang="fr-FR" sz="1800"/>
              <a:t>Μάγειρας κατά τη διάρκεια της δοκιμασίας του φαγητού</a:t>
            </a:r>
            <a:endParaRPr lang="de-DE" altLang="fr-FR" sz="1800"/>
          </a:p>
          <a:p>
            <a:pPr eaLnBrk="1" hangingPunct="1"/>
            <a:endParaRPr lang="de-DE" altLang="fr-FR" sz="1800"/>
          </a:p>
          <a:p>
            <a:pPr eaLnBrk="1" hangingPunct="1"/>
            <a:r>
              <a:rPr lang="de-DE" altLang="fr-FR" sz="1800"/>
              <a:t>3. </a:t>
            </a:r>
            <a:r>
              <a:rPr lang="el-GR" altLang="fr-FR" sz="1800"/>
              <a:t>Αγόρι που το κοροϊδεύουν</a:t>
            </a:r>
            <a:endParaRPr lang="de-DE" altLang="fr-FR" sz="1800"/>
          </a:p>
          <a:p>
            <a:pPr eaLnBrk="1" hangingPunct="1"/>
            <a:endParaRPr lang="de-DE" altLang="fr-FR" sz="1800"/>
          </a:p>
          <a:p>
            <a:pPr eaLnBrk="1" hangingPunct="1"/>
            <a:r>
              <a:rPr lang="de-DE" altLang="fr-FR" sz="1800"/>
              <a:t>4. </a:t>
            </a:r>
            <a:r>
              <a:rPr lang="el-GR" altLang="fr-FR" sz="1800"/>
              <a:t>Επιχειρηματίας σε μια σύσκεψη</a:t>
            </a:r>
            <a:endParaRPr lang="de-DE" altLang="fr-FR" sz="1800"/>
          </a:p>
          <a:p>
            <a:pPr eaLnBrk="1" hangingPunct="1"/>
            <a:endParaRPr lang="de-DE" altLang="fr-FR" sz="1800"/>
          </a:p>
        </p:txBody>
      </p:sp>
      <p:sp>
        <p:nvSpPr>
          <p:cNvPr id="21507" name="Text Box 3"/>
          <p:cNvSpPr txBox="1">
            <a:spLocks noChangeArrowheads="1"/>
          </p:cNvSpPr>
          <p:nvPr/>
        </p:nvSpPr>
        <p:spPr bwMode="auto">
          <a:xfrm>
            <a:off x="1476375" y="2205038"/>
            <a:ext cx="1981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sz="1800" i="1"/>
              <a:t>απόκομμα</a:t>
            </a:r>
            <a:r>
              <a:rPr lang="de-DE" altLang="fr-FR" sz="1800" i="1"/>
              <a:t>!</a:t>
            </a:r>
            <a:endParaRPr lang="en-GB" altLang="fr-FR" sz="1800" i="1"/>
          </a:p>
        </p:txBody>
      </p:sp>
      <p:pic>
        <p:nvPicPr>
          <p:cNvPr id="21508" name="Picture 4" descr="Vladimir Rolov fotocmuuniity in einer Koch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2708275"/>
            <a:ext cx="2232025"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Rectangle 7"/>
          <p:cNvSpPr>
            <a:spLocks noChangeArrowheads="1"/>
          </p:cNvSpPr>
          <p:nvPr/>
        </p:nvSpPr>
        <p:spPr bwMode="auto">
          <a:xfrm>
            <a:off x="8675688" y="0"/>
            <a:ext cx="4714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a:solidFill>
                  <a:schemeClr val="bg1"/>
                </a:solidFill>
              </a:rPr>
              <a:t> 36</a:t>
            </a:r>
          </a:p>
        </p:txBody>
      </p:sp>
      <p:sp>
        <p:nvSpPr>
          <p:cNvPr id="2151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7.16</a:t>
            </a:r>
            <a:endParaRPr lang="en-US" altLang="fr-FR" b="1" dirty="0">
              <a:solidFill>
                <a:schemeClr val="tx2"/>
              </a:solidFill>
            </a:endParaRPr>
          </a:p>
        </p:txBody>
      </p:sp>
      <p:sp>
        <p:nvSpPr>
          <p:cNvPr id="21511" name="Text Box 9"/>
          <p:cNvSpPr txBox="1">
            <a:spLocks noChangeArrowheads="1"/>
          </p:cNvSpPr>
          <p:nvPr/>
        </p:nvSpPr>
        <p:spPr bwMode="auto">
          <a:xfrm>
            <a:off x="6991350" y="6619875"/>
            <a:ext cx="1901825"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a:solidFill>
                  <a:schemeClr val="tx2"/>
                </a:solidFill>
              </a:rPr>
              <a:t>ενσυναίσθηση</a:t>
            </a:r>
            <a:endParaRPr lang="de-DE" altLang="fr-FR" b="1">
              <a:solidFill>
                <a:schemeClr val="tx2"/>
              </a:solidFill>
            </a:endParaRPr>
          </a:p>
          <a:p>
            <a:pPr eaLnBrk="1" hangingPunct="1">
              <a:spcBef>
                <a:spcPct val="50000"/>
              </a:spcBef>
            </a:pPr>
            <a:endParaRPr lang="de-DE" altLang="fr-FR" b="1">
              <a:solidFill>
                <a:schemeClr val="tx2"/>
              </a:solidFill>
            </a:endParaRPr>
          </a:p>
        </p:txBody>
      </p:sp>
    </p:spTree>
    <p:extLst>
      <p:ext uri="{BB962C8B-B14F-4D97-AF65-F5344CB8AC3E}">
        <p14:creationId xmlns:p14="http://schemas.microsoft.com/office/powerpoint/2010/main" val="1513372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p:cNvSpPr txBox="1">
            <a:spLocks noChangeArrowheads="1"/>
          </p:cNvSpPr>
          <p:nvPr/>
        </p:nvSpPr>
        <p:spPr bwMode="auto">
          <a:xfrm>
            <a:off x="-252413" y="1916113"/>
            <a:ext cx="25923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1800"/>
              <a:t>Συγκέντρωση</a:t>
            </a:r>
            <a:r>
              <a:rPr lang="de-DE" altLang="fr-FR" sz="1800"/>
              <a:t>!</a:t>
            </a:r>
            <a:endParaRPr lang="en-GB" altLang="fr-FR" sz="1800"/>
          </a:p>
        </p:txBody>
      </p:sp>
      <p:pic>
        <p:nvPicPr>
          <p:cNvPr id="22531" name="Picture 4" descr="Vladimir Rolov fotocmuuniity in einer Kochschu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492375"/>
            <a:ext cx="4746625"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5"/>
          <p:cNvSpPr>
            <a:spLocks noChangeArrowheads="1"/>
          </p:cNvSpPr>
          <p:nvPr/>
        </p:nvSpPr>
        <p:spPr bwMode="auto">
          <a:xfrm>
            <a:off x="0" y="6643688"/>
            <a:ext cx="2117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336699"/>
              </a:buClr>
              <a:buFont typeface="Wingdings" panose="05000000000000000000" pitchFamily="2" charset="2"/>
              <a:buNone/>
            </a:pPr>
            <a:r>
              <a:rPr lang="en-US" altLang="fr-FR" sz="800">
                <a:latin typeface="Arial" panose="020B0604020202020204" pitchFamily="34" charset="0"/>
              </a:rPr>
              <a:t>(</a:t>
            </a:r>
            <a:r>
              <a:rPr lang="en-US" altLang="fr-FR" sz="800"/>
              <a:t>“</a:t>
            </a:r>
            <a:r>
              <a:rPr lang="en-US" altLang="fr-FR" sz="800">
                <a:latin typeface="Arial" panose="020B0604020202020204" pitchFamily="34" charset="0"/>
              </a:rPr>
              <a:t>In einer Kochschule</a:t>
            </a:r>
            <a:r>
              <a:rPr lang="de-DE" altLang="fr-FR" sz="800" i="1"/>
              <a:t>”</a:t>
            </a:r>
            <a:r>
              <a:rPr lang="en-US" altLang="fr-FR" sz="800">
                <a:latin typeface="Arial" panose="020B0604020202020204" pitchFamily="34" charset="0"/>
              </a:rPr>
              <a:t> by </a:t>
            </a:r>
            <a:r>
              <a:rPr lang="de-DE" altLang="fr-FR" sz="800">
                <a:latin typeface="Arial" panose="020B0604020202020204" pitchFamily="34" charset="0"/>
              </a:rPr>
              <a:t>Vladimir Rolov</a:t>
            </a:r>
            <a:r>
              <a:rPr lang="en-US" altLang="fr-FR" sz="800">
                <a:latin typeface="Arial" panose="020B0604020202020204" pitchFamily="34" charset="0"/>
              </a:rPr>
              <a:t>)</a:t>
            </a:r>
          </a:p>
        </p:txBody>
      </p:sp>
      <p:sp>
        <p:nvSpPr>
          <p:cNvPr id="22533"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7.17</a:t>
            </a:r>
            <a:endParaRPr lang="en-US" altLang="fr-FR" b="1" dirty="0">
              <a:solidFill>
                <a:schemeClr val="tx2"/>
              </a:solidFill>
            </a:endParaRPr>
          </a:p>
        </p:txBody>
      </p:sp>
      <p:sp>
        <p:nvSpPr>
          <p:cNvPr id="22534"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22535" name="Text Box 2"/>
          <p:cNvSpPr txBox="1">
            <a:spLocks noChangeArrowheads="1"/>
          </p:cNvSpPr>
          <p:nvPr/>
        </p:nvSpPr>
        <p:spPr bwMode="auto">
          <a:xfrm>
            <a:off x="4932363" y="2708275"/>
            <a:ext cx="3995737"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de-DE" altLang="fr-FR" sz="1800"/>
              <a:t>1. </a:t>
            </a:r>
            <a:r>
              <a:rPr lang="el-GR" altLang="fr-FR" sz="1800"/>
              <a:t>Μετά την ετυμηγορία των  ενόρκων</a:t>
            </a:r>
            <a:endParaRPr lang="de-DE" altLang="fr-FR" sz="1800"/>
          </a:p>
          <a:p>
            <a:pPr eaLnBrk="1" hangingPunct="1"/>
            <a:endParaRPr lang="de-DE" altLang="fr-FR" sz="1800"/>
          </a:p>
          <a:p>
            <a:pPr eaLnBrk="1" hangingPunct="1"/>
            <a:r>
              <a:rPr lang="de-DE" altLang="fr-FR" sz="1800" b="1"/>
              <a:t>2. </a:t>
            </a:r>
            <a:r>
              <a:rPr lang="el-GR" altLang="fr-FR" sz="1800" b="1"/>
              <a:t>Μάγειρας κατά τη διάρκεια της δοκιμασίας του φαγητού</a:t>
            </a:r>
            <a:endParaRPr lang="de-DE" altLang="fr-FR" sz="1800" b="1"/>
          </a:p>
          <a:p>
            <a:pPr eaLnBrk="1" hangingPunct="1"/>
            <a:endParaRPr lang="de-DE" altLang="fr-FR" sz="1800"/>
          </a:p>
          <a:p>
            <a:pPr eaLnBrk="1" hangingPunct="1"/>
            <a:r>
              <a:rPr lang="de-DE" altLang="fr-FR" sz="1800"/>
              <a:t>3. </a:t>
            </a:r>
            <a:r>
              <a:rPr lang="el-GR" altLang="fr-FR" sz="1800"/>
              <a:t>Αγόρι που το κοροϊδεύουν</a:t>
            </a:r>
            <a:endParaRPr lang="de-DE" altLang="fr-FR" sz="1800"/>
          </a:p>
          <a:p>
            <a:pPr eaLnBrk="1" hangingPunct="1"/>
            <a:endParaRPr lang="de-DE" altLang="fr-FR" sz="1800"/>
          </a:p>
          <a:p>
            <a:pPr eaLnBrk="1" hangingPunct="1"/>
            <a:r>
              <a:rPr lang="de-DE" altLang="fr-FR" sz="1800"/>
              <a:t>4. </a:t>
            </a:r>
            <a:r>
              <a:rPr lang="el-GR" altLang="fr-FR" sz="1800"/>
              <a:t>Επιχειρηματίας σε μια σύσκεψη</a:t>
            </a:r>
            <a:endParaRPr lang="de-DE" altLang="fr-FR" sz="1800"/>
          </a:p>
          <a:p>
            <a:pPr eaLnBrk="1" hangingPunct="1"/>
            <a:endParaRPr lang="de-DE" altLang="fr-FR" sz="1800"/>
          </a:p>
        </p:txBody>
      </p:sp>
      <p:sp>
        <p:nvSpPr>
          <p:cNvPr id="22536" name="Text Box 7"/>
          <p:cNvSpPr txBox="1">
            <a:spLocks noChangeArrowheads="1"/>
          </p:cNvSpPr>
          <p:nvPr/>
        </p:nvSpPr>
        <p:spPr bwMode="auto">
          <a:xfrm>
            <a:off x="0" y="-34925"/>
            <a:ext cx="9144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10000"/>
              </a:spcBef>
            </a:pPr>
            <a:r>
              <a:rPr lang="el-GR" altLang="fr-FR" sz="1800" b="1">
                <a:solidFill>
                  <a:schemeClr val="accent1"/>
                </a:solidFill>
              </a:rPr>
              <a:t>Η πρώτη εντύπωση μπορεί να εξαπατήσει…</a:t>
            </a:r>
            <a:endParaRPr lang="de-DE" altLang="fr-FR" sz="1800" b="1">
              <a:solidFill>
                <a:schemeClr val="accent1"/>
              </a:solidFill>
            </a:endParaRPr>
          </a:p>
          <a:p>
            <a:pPr algn="ctr" eaLnBrk="1" hangingPunct="1">
              <a:spcBef>
                <a:spcPct val="10000"/>
              </a:spcBef>
            </a:pPr>
            <a:r>
              <a:rPr lang="el-GR" altLang="fr-FR" sz="1500">
                <a:solidFill>
                  <a:schemeClr val="accent1"/>
                </a:solidFill>
              </a:rPr>
              <a:t>Συχνά δεν είναι παρά μέχρι την εξέταση πρόσθετων πληροφοριών που μπορούμε να συμπεράνουμε τι συμβαίνει με ένα άλλο άτομο.</a:t>
            </a:r>
          </a:p>
        </p:txBody>
      </p:sp>
    </p:spTree>
    <p:extLst>
      <p:ext uri="{BB962C8B-B14F-4D97-AF65-F5344CB8AC3E}">
        <p14:creationId xmlns:p14="http://schemas.microsoft.com/office/powerpoint/2010/main" val="33943640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1" y="5157788"/>
            <a:ext cx="9144000" cy="1143000"/>
          </a:xfrm>
        </p:spPr>
        <p:txBody>
          <a:bodyPr anchor="ctr"/>
          <a:lstStyle/>
          <a:p>
            <a:pPr eaLnBrk="1" hangingPunct="1"/>
            <a:r>
              <a:rPr lang="el-GR" sz="1800" dirty="0" smtClean="0">
                <a:solidFill>
                  <a:schemeClr val="tx1"/>
                </a:solidFill>
              </a:rPr>
              <a:t>Πως αισθάνεστε όταν κοιτάτε αυτόν τον άνδρα στη φωτογραφία;</a:t>
            </a:r>
            <a:r>
              <a:rPr lang="de-DE" sz="1800" dirty="0" smtClean="0">
                <a:solidFill>
                  <a:schemeClr val="tx1"/>
                </a:solidFill>
              </a:rPr>
              <a:t/>
            </a:r>
            <a:br>
              <a:rPr lang="de-DE" sz="1800" dirty="0" smtClean="0">
                <a:solidFill>
                  <a:schemeClr val="tx1"/>
                </a:solidFill>
              </a:rPr>
            </a:br>
            <a:r>
              <a:rPr lang="el-GR" sz="1800" dirty="0" smtClean="0">
                <a:solidFill>
                  <a:schemeClr val="tx1"/>
                </a:solidFill>
              </a:rPr>
              <a:t>Θα αισθανόσασταν το ίδιο αν ήσασταν σε καλή διάθεση, λυπημένος ή αγχωμένος;</a:t>
            </a:r>
            <a:endParaRPr lang="en-US" altLang="de-DE" sz="1800" dirty="0" smtClean="0">
              <a:solidFill>
                <a:schemeClr val="tx1"/>
              </a:solidFill>
            </a:endParaRPr>
          </a:p>
        </p:txBody>
      </p:sp>
      <p:sp>
        <p:nvSpPr>
          <p:cNvPr id="24581" name="Text Box 57"/>
          <p:cNvSpPr txBox="1">
            <a:spLocks noChangeArrowheads="1"/>
          </p:cNvSpPr>
          <p:nvPr/>
        </p:nvSpPr>
        <p:spPr bwMode="auto">
          <a:xfrm>
            <a:off x="-60325" y="6678613"/>
            <a:ext cx="4748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(“Men at work” by </a:t>
            </a:r>
            <a:r>
              <a:rPr lang="en-US" altLang="de-DE" sz="800" i="1" dirty="0" err="1" smtClean="0"/>
              <a:t>reynermedia</a:t>
            </a:r>
            <a:r>
              <a:rPr lang="en-US" altLang="de-DE" sz="800" i="1" dirty="0" smtClean="0"/>
              <a:t>)</a:t>
            </a:r>
            <a:endParaRPr lang="en-US" altLang="de-DE" sz="800" i="1" dirty="0"/>
          </a:p>
        </p:txBody>
      </p:sp>
      <p:pic>
        <p:nvPicPr>
          <p:cNvPr id="24582"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9794" y="1341438"/>
            <a:ext cx="4824412"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7.18</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8"/>
          <p:cNvSpPr txBox="1">
            <a:spLocks noChangeArrowheads="1"/>
          </p:cNvSpPr>
          <p:nvPr/>
        </p:nvSpPr>
        <p:spPr bwMode="auto">
          <a:xfrm>
            <a:off x="1329532" y="6081713"/>
            <a:ext cx="2303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dirty="0" smtClean="0"/>
              <a:t>καχυποψία</a:t>
            </a:r>
            <a:endParaRPr lang="en-US" altLang="de-DE" dirty="0"/>
          </a:p>
        </p:txBody>
      </p:sp>
      <p:sp>
        <p:nvSpPr>
          <p:cNvPr id="25604" name="Text Box 9"/>
          <p:cNvSpPr txBox="1">
            <a:spLocks noChangeArrowheads="1"/>
          </p:cNvSpPr>
          <p:nvPr/>
        </p:nvSpPr>
        <p:spPr bwMode="auto">
          <a:xfrm>
            <a:off x="1329532" y="5356225"/>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dirty="0" smtClean="0"/>
              <a:t>λύπη</a:t>
            </a:r>
            <a:endParaRPr lang="en-US" altLang="de-DE" dirty="0"/>
          </a:p>
        </p:txBody>
      </p:sp>
      <p:sp>
        <p:nvSpPr>
          <p:cNvPr id="25605" name="Text Box 10"/>
          <p:cNvSpPr txBox="1">
            <a:spLocks noChangeArrowheads="1"/>
          </p:cNvSpPr>
          <p:nvPr/>
        </p:nvSpPr>
        <p:spPr bwMode="auto">
          <a:xfrm>
            <a:off x="1329532" y="4649788"/>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dirty="0" smtClean="0"/>
              <a:t>χαρά</a:t>
            </a:r>
            <a:endParaRPr lang="de-DE" altLang="de-DE" dirty="0"/>
          </a:p>
        </p:txBody>
      </p:sp>
      <p:sp>
        <p:nvSpPr>
          <p:cNvPr id="25606" name="Text Box 11"/>
          <p:cNvSpPr txBox="1">
            <a:spLocks noChangeArrowheads="1"/>
          </p:cNvSpPr>
          <p:nvPr/>
        </p:nvSpPr>
        <p:spPr bwMode="auto">
          <a:xfrm>
            <a:off x="942974" y="4032250"/>
            <a:ext cx="28060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pPr>
            <a:r>
              <a:rPr lang="el-GR" b="1" u="sng" dirty="0" smtClean="0"/>
              <a:t>η δική σας διάθεση</a:t>
            </a:r>
            <a:r>
              <a:rPr lang="de-DE" b="1" u="sng" dirty="0" smtClean="0"/>
              <a:t>:</a:t>
            </a:r>
            <a:endParaRPr lang="de-DE" b="1" u="sng" dirty="0"/>
          </a:p>
        </p:txBody>
      </p:sp>
      <p:sp>
        <p:nvSpPr>
          <p:cNvPr id="25607" name="Text Box 13"/>
          <p:cNvSpPr txBox="1">
            <a:spLocks noChangeArrowheads="1"/>
          </p:cNvSpPr>
          <p:nvPr/>
        </p:nvSpPr>
        <p:spPr bwMode="auto">
          <a:xfrm>
            <a:off x="4887912" y="4649788"/>
            <a:ext cx="360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dirty="0" smtClean="0"/>
              <a:t>;;;</a:t>
            </a:r>
            <a:endParaRPr lang="de-DE" altLang="de-DE" dirty="0"/>
          </a:p>
        </p:txBody>
      </p:sp>
      <p:sp>
        <p:nvSpPr>
          <p:cNvPr id="25608" name="Text Box 14"/>
          <p:cNvSpPr txBox="1">
            <a:spLocks noChangeArrowheads="1"/>
          </p:cNvSpPr>
          <p:nvPr/>
        </p:nvSpPr>
        <p:spPr bwMode="auto">
          <a:xfrm>
            <a:off x="4887912" y="5356225"/>
            <a:ext cx="360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dirty="0" smtClean="0"/>
              <a:t>;;;</a:t>
            </a:r>
            <a:endParaRPr lang="de-DE" altLang="de-DE" dirty="0"/>
          </a:p>
        </p:txBody>
      </p:sp>
      <p:sp>
        <p:nvSpPr>
          <p:cNvPr id="25610" name="Text Box 16"/>
          <p:cNvSpPr txBox="1">
            <a:spLocks noChangeArrowheads="1"/>
          </p:cNvSpPr>
          <p:nvPr/>
        </p:nvSpPr>
        <p:spPr bwMode="auto">
          <a:xfrm>
            <a:off x="4887912" y="6081713"/>
            <a:ext cx="360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dirty="0" smtClean="0"/>
              <a:t>;;;</a:t>
            </a:r>
            <a:endParaRPr lang="de-DE" altLang="de-DE" dirty="0"/>
          </a:p>
        </p:txBody>
      </p:sp>
      <p:grpSp>
        <p:nvGrpSpPr>
          <p:cNvPr id="25613" name="Group 39"/>
          <p:cNvGrpSpPr>
            <a:grpSpLocks/>
          </p:cNvGrpSpPr>
          <p:nvPr/>
        </p:nvGrpSpPr>
        <p:grpSpPr bwMode="auto">
          <a:xfrm>
            <a:off x="1090613" y="45815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33"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4"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5"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25614" name="Group 17"/>
          <p:cNvGrpSpPr>
            <a:grpSpLocks/>
          </p:cNvGrpSpPr>
          <p:nvPr/>
        </p:nvGrpSpPr>
        <p:grpSpPr bwMode="auto">
          <a:xfrm>
            <a:off x="1090613" y="5287963"/>
            <a:ext cx="503237" cy="503237"/>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2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25615" name="Group 55"/>
          <p:cNvGrpSpPr>
            <a:grpSpLocks/>
          </p:cNvGrpSpPr>
          <p:nvPr/>
        </p:nvGrpSpPr>
        <p:grpSpPr bwMode="auto">
          <a:xfrm>
            <a:off x="1090613" y="6018213"/>
            <a:ext cx="503237" cy="493712"/>
            <a:chOff x="735" y="3815"/>
            <a:chExt cx="317" cy="311"/>
          </a:xfrm>
        </p:grpSpPr>
        <p:sp>
          <p:nvSpPr>
            <p:cNvPr id="25620"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1"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2"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3" name="Line 54"/>
            <p:cNvSpPr>
              <a:spLocks noChangeShapeType="1"/>
            </p:cNvSpPr>
            <p:nvPr/>
          </p:nvSpPr>
          <p:spPr bwMode="auto">
            <a:xfrm>
              <a:off x="826" y="4042"/>
              <a:ext cx="1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4" name="Line 55"/>
            <p:cNvSpPr>
              <a:spLocks noChangeShapeType="1"/>
            </p:cNvSpPr>
            <p:nvPr/>
          </p:nvSpPr>
          <p:spPr bwMode="auto">
            <a:xfrm>
              <a:off x="810" y="3860"/>
              <a:ext cx="45"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5" name="Line 56"/>
            <p:cNvSpPr>
              <a:spLocks noChangeShapeType="1"/>
            </p:cNvSpPr>
            <p:nvPr/>
          </p:nvSpPr>
          <p:spPr bwMode="auto">
            <a:xfrm flipV="1">
              <a:off x="930" y="3860"/>
              <a:ext cx="48" cy="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6"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27"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grpSp>
      <p:sp>
        <p:nvSpPr>
          <p:cNvPr id="2561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pPr>
            <a:r>
              <a:rPr lang="el-GR" sz="2000" dirty="0" smtClean="0">
                <a:solidFill>
                  <a:schemeClr val="accent1"/>
                </a:solidFill>
              </a:rPr>
              <a:t>Η διάθεσή μας επηρεάζει την αντίληψή μας και την εκτίμησή μας</a:t>
            </a:r>
            <a:r>
              <a:rPr lang="de-DE" sz="2000" dirty="0" smtClean="0">
                <a:solidFill>
                  <a:schemeClr val="accent1"/>
                </a:solidFill>
              </a:rPr>
              <a:t>!</a:t>
            </a:r>
          </a:p>
        </p:txBody>
      </p:sp>
      <p:sp>
        <p:nvSpPr>
          <p:cNvPr id="25618" name="Text Box 14"/>
          <p:cNvSpPr txBox="1">
            <a:spLocks noChangeArrowheads="1"/>
          </p:cNvSpPr>
          <p:nvPr/>
        </p:nvSpPr>
        <p:spPr bwMode="auto">
          <a:xfrm>
            <a:off x="3709851" y="1368703"/>
            <a:ext cx="1841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pPr>
            <a:r>
              <a:rPr lang="el-GR" b="1" u="sng" dirty="0" smtClean="0"/>
              <a:t>κατάσταση:</a:t>
            </a:r>
            <a:endParaRPr lang="de-DE" b="1" u="sng" dirty="0"/>
          </a:p>
        </p:txBody>
      </p:sp>
      <p:pic>
        <p:nvPicPr>
          <p:cNvPr id="25619"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1916113"/>
            <a:ext cx="26289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57"/>
          <p:cNvSpPr txBox="1">
            <a:spLocks noChangeArrowheads="1"/>
          </p:cNvSpPr>
          <p:nvPr/>
        </p:nvSpPr>
        <p:spPr bwMode="auto">
          <a:xfrm>
            <a:off x="-60325" y="6678613"/>
            <a:ext cx="4748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(“Men at work” by </a:t>
            </a:r>
            <a:r>
              <a:rPr lang="en-US" altLang="de-DE" sz="800" i="1" dirty="0" err="1" smtClean="0"/>
              <a:t>reynermedia</a:t>
            </a:r>
            <a:r>
              <a:rPr lang="en-US" altLang="de-DE" sz="800" i="1" dirty="0" smtClean="0"/>
              <a:t>)</a:t>
            </a:r>
            <a:endParaRPr lang="en-US" altLang="de-DE" sz="800" i="1" dirty="0"/>
          </a:p>
        </p:txBody>
      </p:sp>
      <p:sp>
        <p:nvSpPr>
          <p:cNvPr id="37" name="Text Box 15"/>
          <p:cNvSpPr txBox="1">
            <a:spLocks noChangeArrowheads="1"/>
          </p:cNvSpPr>
          <p:nvPr/>
        </p:nvSpPr>
        <p:spPr bwMode="auto">
          <a:xfrm>
            <a:off x="4572000" y="4032250"/>
            <a:ext cx="360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pPr>
            <a:r>
              <a:rPr lang="el-GR" b="1" u="sng" dirty="0" smtClean="0"/>
              <a:t>πιθανή αξιολόγηση</a:t>
            </a:r>
            <a:r>
              <a:rPr lang="de-DE" b="1" u="sng" dirty="0" smtClean="0"/>
              <a:t>:</a:t>
            </a:r>
            <a:endParaRPr lang="de-DE" b="1" u="sng" dirty="0"/>
          </a:p>
        </p:txBody>
      </p:sp>
      <p:sp>
        <p:nvSpPr>
          <p:cNvPr id="3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7.19</a:t>
            </a:r>
            <a:endParaRPr lang="en-US" altLang="fr-FR" b="1" dirty="0">
              <a:solidFill>
                <a:schemeClr val="tx2"/>
              </a:solidFill>
            </a:endParaRPr>
          </a:p>
        </p:txBody>
      </p:sp>
      <p:sp>
        <p:nvSpPr>
          <p:cNvPr id="38"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8"/>
          <p:cNvSpPr txBox="1">
            <a:spLocks noChangeArrowheads="1"/>
          </p:cNvSpPr>
          <p:nvPr/>
        </p:nvSpPr>
        <p:spPr bwMode="auto">
          <a:xfrm>
            <a:off x="1329532" y="6081713"/>
            <a:ext cx="2303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dirty="0" smtClean="0"/>
              <a:t>καχυποψία</a:t>
            </a:r>
            <a:endParaRPr lang="en-US" altLang="de-DE" dirty="0"/>
          </a:p>
        </p:txBody>
      </p:sp>
      <p:sp>
        <p:nvSpPr>
          <p:cNvPr id="25604" name="Text Box 9"/>
          <p:cNvSpPr txBox="1">
            <a:spLocks noChangeArrowheads="1"/>
          </p:cNvSpPr>
          <p:nvPr/>
        </p:nvSpPr>
        <p:spPr bwMode="auto">
          <a:xfrm>
            <a:off x="1329532" y="5356225"/>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dirty="0" smtClean="0"/>
              <a:t>λύπη</a:t>
            </a:r>
            <a:endParaRPr lang="en-US" altLang="de-DE" dirty="0"/>
          </a:p>
        </p:txBody>
      </p:sp>
      <p:sp>
        <p:nvSpPr>
          <p:cNvPr id="25605" name="Text Box 10"/>
          <p:cNvSpPr txBox="1">
            <a:spLocks noChangeArrowheads="1"/>
          </p:cNvSpPr>
          <p:nvPr/>
        </p:nvSpPr>
        <p:spPr bwMode="auto">
          <a:xfrm>
            <a:off x="1329532" y="4649788"/>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l-GR" altLang="de-DE" dirty="0" smtClean="0"/>
              <a:t>χαρά</a:t>
            </a:r>
            <a:endParaRPr lang="de-DE" altLang="de-DE" dirty="0"/>
          </a:p>
        </p:txBody>
      </p:sp>
      <p:sp>
        <p:nvSpPr>
          <p:cNvPr id="25606" name="Text Box 11"/>
          <p:cNvSpPr txBox="1">
            <a:spLocks noChangeArrowheads="1"/>
          </p:cNvSpPr>
          <p:nvPr/>
        </p:nvSpPr>
        <p:spPr bwMode="auto">
          <a:xfrm>
            <a:off x="942974" y="4032250"/>
            <a:ext cx="28060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pPr>
            <a:r>
              <a:rPr lang="el-GR" b="1" u="sng" dirty="0" smtClean="0"/>
              <a:t>η δική σας διάθεση</a:t>
            </a:r>
            <a:r>
              <a:rPr lang="de-DE" b="1" u="sng" dirty="0" smtClean="0"/>
              <a:t>:</a:t>
            </a:r>
            <a:endParaRPr lang="de-DE" b="1" u="sng" dirty="0"/>
          </a:p>
        </p:txBody>
      </p:sp>
      <p:sp>
        <p:nvSpPr>
          <p:cNvPr id="25607" name="Text Box 13"/>
          <p:cNvSpPr txBox="1">
            <a:spLocks noChangeArrowheads="1"/>
          </p:cNvSpPr>
          <p:nvPr/>
        </p:nvSpPr>
        <p:spPr bwMode="auto">
          <a:xfrm>
            <a:off x="4310743" y="4649788"/>
            <a:ext cx="42584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pPr>
            <a:r>
              <a:rPr lang="de-DE" i="1" dirty="0" smtClean="0"/>
              <a:t>…</a:t>
            </a:r>
            <a:r>
              <a:rPr lang="el-GR" i="1" dirty="0" smtClean="0"/>
              <a:t>δείχνει συμπαθητικός, θα ήθελες να συζητήσεις μαζί του…</a:t>
            </a:r>
            <a:endParaRPr lang="de-DE" i="1" dirty="0"/>
          </a:p>
        </p:txBody>
      </p:sp>
      <p:sp>
        <p:nvSpPr>
          <p:cNvPr id="25608" name="Text Box 14"/>
          <p:cNvSpPr txBox="1">
            <a:spLocks noChangeArrowheads="1"/>
          </p:cNvSpPr>
          <p:nvPr/>
        </p:nvSpPr>
        <p:spPr bwMode="auto">
          <a:xfrm>
            <a:off x="3918857" y="5343162"/>
            <a:ext cx="466344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pPr>
            <a:r>
              <a:rPr lang="de-DE" i="1" dirty="0" smtClean="0"/>
              <a:t>…</a:t>
            </a:r>
            <a:r>
              <a:rPr lang="el-GR" i="1" dirty="0" smtClean="0"/>
              <a:t>κάποιος σαν αυτόν σίγουρα θα σκεφτόταν ότι είμαι βαρετός...</a:t>
            </a:r>
            <a:endParaRPr lang="de-DE" i="1" dirty="0" smtClean="0"/>
          </a:p>
          <a:p>
            <a:pPr algn="ctr" eaLnBrk="1" hangingPunct="1">
              <a:spcBef>
                <a:spcPct val="50000"/>
              </a:spcBef>
              <a:buClrTx/>
              <a:buSzTx/>
              <a:buFontTx/>
              <a:buNone/>
            </a:pPr>
            <a:endParaRPr lang="de-DE" altLang="de-DE" dirty="0"/>
          </a:p>
        </p:txBody>
      </p:sp>
      <p:sp>
        <p:nvSpPr>
          <p:cNvPr id="25610" name="Text Box 16"/>
          <p:cNvSpPr txBox="1">
            <a:spLocks noChangeArrowheads="1"/>
          </p:cNvSpPr>
          <p:nvPr/>
        </p:nvSpPr>
        <p:spPr bwMode="auto">
          <a:xfrm>
            <a:off x="4310743" y="6081713"/>
            <a:ext cx="4177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pPr>
            <a:r>
              <a:rPr lang="de-DE" i="1" dirty="0" smtClean="0"/>
              <a:t>…</a:t>
            </a:r>
            <a:r>
              <a:rPr lang="el-GR" i="1" dirty="0" smtClean="0"/>
              <a:t>πιθανώς θα με κουτσομπόλευε…</a:t>
            </a:r>
            <a:endParaRPr lang="de-DE" i="1" dirty="0"/>
          </a:p>
        </p:txBody>
      </p:sp>
      <p:grpSp>
        <p:nvGrpSpPr>
          <p:cNvPr id="2" name="Group 39"/>
          <p:cNvGrpSpPr>
            <a:grpSpLocks/>
          </p:cNvGrpSpPr>
          <p:nvPr/>
        </p:nvGrpSpPr>
        <p:grpSpPr bwMode="auto">
          <a:xfrm>
            <a:off x="1090613" y="45815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33"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4"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5"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3" name="Group 17"/>
          <p:cNvGrpSpPr>
            <a:grpSpLocks/>
          </p:cNvGrpSpPr>
          <p:nvPr/>
        </p:nvGrpSpPr>
        <p:grpSpPr bwMode="auto">
          <a:xfrm>
            <a:off x="1090613" y="5287963"/>
            <a:ext cx="503237" cy="503237"/>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2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4" name="Group 55"/>
          <p:cNvGrpSpPr>
            <a:grpSpLocks/>
          </p:cNvGrpSpPr>
          <p:nvPr/>
        </p:nvGrpSpPr>
        <p:grpSpPr bwMode="auto">
          <a:xfrm>
            <a:off x="1090613" y="6018213"/>
            <a:ext cx="503237" cy="493712"/>
            <a:chOff x="735" y="3815"/>
            <a:chExt cx="317" cy="311"/>
          </a:xfrm>
        </p:grpSpPr>
        <p:sp>
          <p:nvSpPr>
            <p:cNvPr id="25620"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1"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2"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3" name="Line 54"/>
            <p:cNvSpPr>
              <a:spLocks noChangeShapeType="1"/>
            </p:cNvSpPr>
            <p:nvPr/>
          </p:nvSpPr>
          <p:spPr bwMode="auto">
            <a:xfrm>
              <a:off x="826" y="4042"/>
              <a:ext cx="1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4" name="Line 55"/>
            <p:cNvSpPr>
              <a:spLocks noChangeShapeType="1"/>
            </p:cNvSpPr>
            <p:nvPr/>
          </p:nvSpPr>
          <p:spPr bwMode="auto">
            <a:xfrm>
              <a:off x="810" y="3860"/>
              <a:ext cx="45"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5" name="Line 56"/>
            <p:cNvSpPr>
              <a:spLocks noChangeShapeType="1"/>
            </p:cNvSpPr>
            <p:nvPr/>
          </p:nvSpPr>
          <p:spPr bwMode="auto">
            <a:xfrm flipV="1">
              <a:off x="930" y="3860"/>
              <a:ext cx="48" cy="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6"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27"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grpSp>
      <p:sp>
        <p:nvSpPr>
          <p:cNvPr id="2561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pPr>
            <a:r>
              <a:rPr lang="el-GR" sz="2000" dirty="0" smtClean="0">
                <a:solidFill>
                  <a:schemeClr val="accent1"/>
                </a:solidFill>
              </a:rPr>
              <a:t>Η διάθεσή μας επηρεάζει την αντίληψή μας και την εκτίμησή μας</a:t>
            </a:r>
            <a:r>
              <a:rPr lang="de-DE" sz="2000" dirty="0" smtClean="0">
                <a:solidFill>
                  <a:schemeClr val="accent1"/>
                </a:solidFill>
              </a:rPr>
              <a:t>!</a:t>
            </a:r>
          </a:p>
        </p:txBody>
      </p:sp>
      <p:sp>
        <p:nvSpPr>
          <p:cNvPr id="25618" name="Text Box 14"/>
          <p:cNvSpPr txBox="1">
            <a:spLocks noChangeArrowheads="1"/>
          </p:cNvSpPr>
          <p:nvPr/>
        </p:nvSpPr>
        <p:spPr bwMode="auto">
          <a:xfrm>
            <a:off x="3709851" y="1368703"/>
            <a:ext cx="1841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pPr>
            <a:r>
              <a:rPr lang="el-GR" b="1" u="sng" dirty="0" smtClean="0"/>
              <a:t>κατάσταση:</a:t>
            </a:r>
            <a:endParaRPr lang="de-DE" b="1" u="sng" dirty="0"/>
          </a:p>
        </p:txBody>
      </p:sp>
      <p:pic>
        <p:nvPicPr>
          <p:cNvPr id="25619"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1916113"/>
            <a:ext cx="26289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57"/>
          <p:cNvSpPr txBox="1">
            <a:spLocks noChangeArrowheads="1"/>
          </p:cNvSpPr>
          <p:nvPr/>
        </p:nvSpPr>
        <p:spPr bwMode="auto">
          <a:xfrm>
            <a:off x="-60325" y="6678613"/>
            <a:ext cx="4748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(“Men at work” by </a:t>
            </a:r>
            <a:r>
              <a:rPr lang="en-US" altLang="de-DE" sz="800" i="1" dirty="0" err="1" smtClean="0"/>
              <a:t>reynermedia</a:t>
            </a:r>
            <a:r>
              <a:rPr lang="en-US" altLang="de-DE" sz="800" i="1" dirty="0" smtClean="0"/>
              <a:t>)</a:t>
            </a:r>
            <a:endParaRPr lang="en-US" altLang="de-DE" sz="800" i="1" dirty="0"/>
          </a:p>
        </p:txBody>
      </p:sp>
      <p:sp>
        <p:nvSpPr>
          <p:cNvPr id="37" name="Text Box 15"/>
          <p:cNvSpPr txBox="1">
            <a:spLocks noChangeArrowheads="1"/>
          </p:cNvSpPr>
          <p:nvPr/>
        </p:nvSpPr>
        <p:spPr bwMode="auto">
          <a:xfrm>
            <a:off x="4572000" y="4032250"/>
            <a:ext cx="360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pPr>
            <a:r>
              <a:rPr lang="el-GR" b="1" u="sng" dirty="0" smtClean="0"/>
              <a:t>πιθανή αξιολόγηση</a:t>
            </a:r>
            <a:r>
              <a:rPr lang="de-DE" b="1" u="sng" dirty="0" smtClean="0"/>
              <a:t>:</a:t>
            </a:r>
            <a:endParaRPr lang="de-DE" b="1" u="sng" dirty="0"/>
          </a:p>
        </p:txBody>
      </p:sp>
      <p:sp>
        <p:nvSpPr>
          <p:cNvPr id="36"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3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7.20</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457200"/>
            <a:ext cx="8229600" cy="1143000"/>
          </a:xfrm>
        </p:spPr>
        <p:txBody>
          <a:bodyPr/>
          <a:lstStyle/>
          <a:p>
            <a:pPr marL="838200" indent="-838200" algn="l" eaLnBrk="1" hangingPunct="1"/>
            <a:r>
              <a:rPr lang="de-DE" altLang="de-DE" sz="2400" smtClean="0"/>
              <a:t/>
            </a:r>
            <a:br>
              <a:rPr lang="de-DE" altLang="de-DE" sz="2400" smtClean="0"/>
            </a:br>
            <a:endParaRPr lang="de-DE" altLang="de-DE" smtClean="0"/>
          </a:p>
        </p:txBody>
      </p:sp>
      <p:sp>
        <p:nvSpPr>
          <p:cNvPr id="28675" name="Rectangle 3"/>
          <p:cNvSpPr>
            <a:spLocks noChangeArrowheads="1"/>
          </p:cNvSpPr>
          <p:nvPr/>
        </p:nvSpPr>
        <p:spPr bwMode="auto">
          <a:xfrm>
            <a:off x="252000" y="1362075"/>
            <a:ext cx="86400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341313" indent="-341313">
              <a:spcBef>
                <a:spcPct val="20000"/>
              </a:spcBef>
              <a:buClr>
                <a:srgbClr val="8CADAE"/>
              </a:buClr>
              <a:buSzPct val="85000"/>
              <a:buFont typeface="Courier New" pitchFamily="49" charset="0"/>
              <a:buChar char="o"/>
              <a:defRPr>
                <a:solidFill>
                  <a:schemeClr val="tx1"/>
                </a:solidFill>
                <a:latin typeface="Verdana" pitchFamily="34" charset="0"/>
              </a:defRPr>
            </a:lvl2pPr>
            <a:lvl3pPr marL="341313" indent="-341313">
              <a:spcBef>
                <a:spcPct val="20000"/>
              </a:spcBef>
              <a:buClr>
                <a:srgbClr val="8CADAE"/>
              </a:buClr>
              <a:buSzPct val="75000"/>
              <a:buFont typeface="Wingdings 2" pitchFamily="18" charset="2"/>
              <a:buChar char=""/>
              <a:defRPr>
                <a:solidFill>
                  <a:schemeClr val="tx1"/>
                </a:solidFill>
                <a:latin typeface="Verdana" pitchFamily="34" charset="0"/>
              </a:defRPr>
            </a:lvl3pPr>
            <a:lvl4pPr marL="809625" indent="-341313">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lvl="1" indent="-360000" eaLnBrk="1" hangingPunct="1">
              <a:spcBef>
                <a:spcPts val="1200"/>
              </a:spcBef>
              <a:buFontTx/>
              <a:buChar char="o"/>
              <a:tabLst>
                <a:tab pos="533400" algn="l"/>
              </a:tabLst>
            </a:pPr>
            <a:r>
              <a:rPr lang="el-GR" altLang="de-DE" dirty="0" smtClean="0"/>
              <a:t>Τα συναισθήματα δεν είναι απαραίτητο να είναι πάντα «αληθινά»</a:t>
            </a:r>
            <a:r>
              <a:rPr lang="en-US" altLang="de-DE" dirty="0" smtClean="0"/>
              <a:t>!</a:t>
            </a:r>
          </a:p>
          <a:p>
            <a:pPr marL="900000" lvl="1" indent="-358775" eaLnBrk="1" hangingPunct="1">
              <a:spcBef>
                <a:spcPts val="1200"/>
              </a:spcBef>
              <a:buFontTx/>
              <a:buChar char="o"/>
              <a:tabLst>
                <a:tab pos="533400" algn="l"/>
              </a:tabLst>
            </a:pPr>
            <a:r>
              <a:rPr lang="el-GR" altLang="de-DE" dirty="0" smtClean="0"/>
              <a:t>Επειδή αισθάνομαι φοβισμένος αυτό δεν σημαίνει ότι υπάρχει πραγματικός κίνδυνος.</a:t>
            </a:r>
            <a:endParaRPr lang="en-US" altLang="de-DE" dirty="0" smtClean="0"/>
          </a:p>
          <a:p>
            <a:pPr marL="900000" lvl="1" indent="-358775" eaLnBrk="1" hangingPunct="1">
              <a:spcBef>
                <a:spcPts val="1200"/>
              </a:spcBef>
              <a:buFontTx/>
              <a:buChar char="o"/>
              <a:tabLst>
                <a:tab pos="533400" algn="l"/>
              </a:tabLst>
            </a:pPr>
            <a:r>
              <a:rPr lang="el-GR" altLang="de-DE" dirty="0" smtClean="0"/>
              <a:t>Συνεπώς, δεν μπορούμε πάντα να εμπιστευόμαστε τα συναισθήματα μας!</a:t>
            </a:r>
            <a:endParaRPr lang="en-US" altLang="de-DE" dirty="0" smtClean="0"/>
          </a:p>
          <a:p>
            <a:pPr marL="717550" lvl="2" indent="-358775" eaLnBrk="1" hangingPunct="1">
              <a:spcBef>
                <a:spcPts val="1200"/>
              </a:spcBef>
              <a:buClr>
                <a:srgbClr val="006699"/>
              </a:buClr>
              <a:buSzTx/>
              <a:buFont typeface="Courier New" pitchFamily="49" charset="0"/>
              <a:buChar char="o"/>
            </a:pPr>
            <a:endParaRPr lang="en-US" altLang="de-DE" dirty="0" smtClean="0"/>
          </a:p>
          <a:p>
            <a:pPr marL="540000" lvl="1" indent="-360000" eaLnBrk="1" hangingPunct="1">
              <a:spcBef>
                <a:spcPts val="1200"/>
              </a:spcBef>
              <a:buFontTx/>
              <a:buChar char="o"/>
              <a:tabLst>
                <a:tab pos="533400" algn="l"/>
              </a:tabLst>
            </a:pPr>
            <a:r>
              <a:rPr lang="el-GR" altLang="de-DE" dirty="0" smtClean="0"/>
              <a:t>Οι άνθρωποι με ψυχιατρικά προβλήματα συχνά έχουν την τάση να δίνουν </a:t>
            </a:r>
            <a:r>
              <a:rPr lang="el-GR" altLang="de-DE" dirty="0" smtClean="0">
                <a:solidFill>
                  <a:srgbClr val="006699"/>
                </a:solidFill>
              </a:rPr>
              <a:t>«συναισθηματικές αποδείξεις», </a:t>
            </a:r>
            <a:r>
              <a:rPr lang="el-GR" altLang="de-DE" dirty="0" smtClean="0"/>
              <a:t>δηλαδή θεωρούν ότι τα αρνητικά συναισθήματα αντανακλούν με ακρίβεια αυτό που πραγματικά συμβαίνει («Αισθάνομαι προσβεβλημένος – συνεπώς πρέπει να με έχεις προσβάλλει!»).</a:t>
            </a:r>
            <a:endParaRPr lang="en-US" altLang="de-DE" dirty="0"/>
          </a:p>
        </p:txBody>
      </p:sp>
      <p:sp>
        <p:nvSpPr>
          <p:cNvPr id="6"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10000"/>
              </a:spcBef>
            </a:pPr>
            <a:r>
              <a:rPr lang="el-GR" sz="2000" dirty="0" smtClean="0">
                <a:solidFill>
                  <a:schemeClr val="accent1"/>
                </a:solidFill>
              </a:rPr>
              <a:t>Η διάθεσή μας επηρεάζει την αντίληψή μας και την εκτίμησή μας</a:t>
            </a:r>
            <a:r>
              <a:rPr lang="de-DE" sz="2000" dirty="0" smtClean="0">
                <a:solidFill>
                  <a:schemeClr val="accent1"/>
                </a:solidFill>
              </a:rPr>
              <a:t>!</a:t>
            </a:r>
            <a:endParaRPr lang="de-DE" sz="2000" dirty="0">
              <a:solidFill>
                <a:schemeClr val="accent1"/>
              </a:solidFill>
            </a:endParaRPr>
          </a:p>
        </p:txBody>
      </p:sp>
      <p:sp>
        <p:nvSpPr>
          <p:cNvPr id="7"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7.21</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5"/>
          <p:cNvSpPr txBox="1">
            <a:spLocks noChangeArrowheads="1"/>
          </p:cNvSpPr>
          <p:nvPr/>
        </p:nvSpPr>
        <p:spPr bwMode="auto">
          <a:xfrm>
            <a:off x="250825" y="1373188"/>
            <a:ext cx="8642350" cy="322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10000"/>
              </a:spcBef>
            </a:pPr>
            <a:r>
              <a:rPr lang="el-GR" altLang="fr-FR" dirty="0"/>
              <a:t>Οι ακόλουθοι παράγοντες μπορούν να προάγουν τις λανθασμένες </a:t>
            </a:r>
          </a:p>
          <a:p>
            <a:pPr eaLnBrk="1" hangingPunct="1">
              <a:spcBef>
                <a:spcPct val="10000"/>
              </a:spcBef>
            </a:pPr>
            <a:r>
              <a:rPr lang="el-GR" altLang="fr-FR" dirty="0"/>
              <a:t>εκτιμήσεις</a:t>
            </a:r>
            <a:r>
              <a:rPr lang="de-DE" altLang="fr-FR" dirty="0" smtClean="0"/>
              <a:t>:</a:t>
            </a:r>
          </a:p>
          <a:p>
            <a:pPr marL="800100" lvl="1" indent="-342900" eaLnBrk="1" hangingPunct="1">
              <a:spcBef>
                <a:spcPct val="10000"/>
              </a:spcBef>
              <a:buFont typeface="+mj-lt"/>
              <a:buAutoNum type="arabicPeriod"/>
            </a:pPr>
            <a:r>
              <a:rPr lang="el-GR" altLang="fr-FR" dirty="0"/>
              <a:t>Στρες: όταν είμαστε σε στρες, συχνά βιώνουμε μικρά ζητήματα ως  υπερβολικά ενοχλητικά ή προσβλητικά  (π.χ. μεγάλη ουρά </a:t>
            </a:r>
            <a:r>
              <a:rPr lang="el-GR" altLang="fr-FR" dirty="0" smtClean="0"/>
              <a:t>στο</a:t>
            </a:r>
            <a:r>
              <a:rPr lang="de-DE" altLang="fr-FR" dirty="0" smtClean="0"/>
              <a:t> </a:t>
            </a:r>
            <a:r>
              <a:rPr lang="el-GR" altLang="fr-FR" dirty="0" smtClean="0"/>
              <a:t>ταμείο </a:t>
            </a:r>
            <a:r>
              <a:rPr lang="el-GR" altLang="fr-FR" dirty="0"/>
              <a:t>του σουπερμάρκετ</a:t>
            </a:r>
            <a:r>
              <a:rPr lang="el-GR" altLang="fr-FR" dirty="0" smtClean="0"/>
              <a:t>)!</a:t>
            </a:r>
            <a:endParaRPr lang="de-DE" altLang="fr-FR" dirty="0" smtClean="0"/>
          </a:p>
          <a:p>
            <a:pPr lvl="1" eaLnBrk="1" hangingPunct="1">
              <a:spcBef>
                <a:spcPct val="10000"/>
              </a:spcBef>
              <a:buFont typeface="+mj-lt"/>
              <a:buAutoNum type="arabicPeriod"/>
            </a:pPr>
            <a:r>
              <a:rPr lang="el-GR" altLang="fr-FR" dirty="0" smtClean="0"/>
              <a:t>Αϋπνία/ναρκωτικά/καφές</a:t>
            </a:r>
            <a:r>
              <a:rPr lang="el-GR" altLang="fr-FR" dirty="0"/>
              <a:t>: συχνά παρερμηνεύουμε την προέλευση της σωματικής μας έντασης και λανθασμένα την αποδίδουμε σε άλλες αιτίες (π.χ. ένας ενοχλητικός </a:t>
            </a:r>
            <a:r>
              <a:rPr lang="el-GR" altLang="fr-FR" dirty="0" smtClean="0"/>
              <a:t>συνάδελφος)</a:t>
            </a:r>
            <a:endParaRPr lang="de-DE" altLang="fr-FR" dirty="0" smtClean="0"/>
          </a:p>
          <a:p>
            <a:pPr lvl="1" eaLnBrk="1" hangingPunct="1">
              <a:spcBef>
                <a:spcPct val="10000"/>
              </a:spcBef>
              <a:buFont typeface="+mj-lt"/>
              <a:buAutoNum type="arabicPeriod"/>
            </a:pPr>
            <a:r>
              <a:rPr lang="el-GR" altLang="fr-FR" dirty="0" smtClean="0"/>
              <a:t>Μουσική/θόρυβος</a:t>
            </a:r>
            <a:r>
              <a:rPr lang="el-GR" altLang="fr-FR" dirty="0"/>
              <a:t>: Συγκεκριμένη μουσική ή θόρυβος μπορούν να μας ταράξουν οδηγώντας μας σε λανθασμένες ερμηνείες πολύ πιο εύκολα.</a:t>
            </a:r>
          </a:p>
        </p:txBody>
      </p:sp>
      <p:sp>
        <p:nvSpPr>
          <p:cNvPr id="5" name="Text Box 3"/>
          <p:cNvSpPr txBox="1">
            <a:spLocks noChangeArrowheads="1"/>
          </p:cNvSpPr>
          <p:nvPr/>
        </p:nvSpPr>
        <p:spPr bwMode="auto">
          <a:xfrm>
            <a:off x="0" y="42056"/>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2000" dirty="0">
                <a:solidFill>
                  <a:schemeClr val="accent1"/>
                </a:solidFill>
              </a:rPr>
              <a:t>Η επίδραση εξωτερικών παραγόντων στην ψυχική κατάσταση και στις σκέψεις</a:t>
            </a:r>
            <a:endParaRPr lang="de-DE" sz="2000" dirty="0">
              <a:solidFill>
                <a:schemeClr val="accent1"/>
              </a:solidFill>
            </a:endParaRPr>
          </a:p>
        </p:txBody>
      </p:sp>
      <p:sp>
        <p:nvSpPr>
          <p:cNvPr id="7"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7.22</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2404123" y="928099"/>
            <a:ext cx="4629908" cy="5301245"/>
          </a:xfrm>
          <a:prstGeom prst="rect">
            <a:avLst/>
          </a:prstGeom>
        </p:spPr>
      </p:pic>
      <p:sp>
        <p:nvSpPr>
          <p:cNvPr id="29700" name="Text Box 155"/>
          <p:cNvSpPr txBox="1">
            <a:spLocks noChangeArrowheads="1"/>
          </p:cNvSpPr>
          <p:nvPr/>
        </p:nvSpPr>
        <p:spPr bwMode="auto">
          <a:xfrm>
            <a:off x="-80963" y="6678613"/>
            <a:ext cx="22605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(“stressed and worried” by </a:t>
            </a:r>
            <a:r>
              <a:rPr lang="en-US" altLang="de-DE" sz="800" i="1" dirty="0" err="1" smtClean="0"/>
              <a:t>Bhernandez</a:t>
            </a:r>
            <a:r>
              <a:rPr lang="en-US" altLang="de-DE" sz="800" i="1" dirty="0" smtClean="0"/>
              <a:t>)</a:t>
            </a:r>
            <a:endParaRPr lang="en-US" altLang="de-DE" sz="800" i="1" dirty="0"/>
          </a:p>
        </p:txBody>
      </p:sp>
      <p:pic>
        <p:nvPicPr>
          <p:cNvPr id="29701" name="Picture 157" descr="'stressed and worried' von Bhernandez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5980" y="5278437"/>
            <a:ext cx="2058020" cy="137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5" name="Group 84"/>
          <p:cNvGrpSpPr>
            <a:grpSpLocks/>
          </p:cNvGrpSpPr>
          <p:nvPr/>
        </p:nvGrpSpPr>
        <p:grpSpPr bwMode="auto">
          <a:xfrm>
            <a:off x="0" y="6167432"/>
            <a:ext cx="2769326" cy="536574"/>
            <a:chOff x="0" y="3957"/>
            <a:chExt cx="1580" cy="338"/>
          </a:xfrm>
        </p:grpSpPr>
        <p:sp>
          <p:nvSpPr>
            <p:cNvPr id="29708" name="Rectangle 69"/>
            <p:cNvSpPr>
              <a:spLocks noChangeArrowheads="1"/>
            </p:cNvSpPr>
            <p:nvPr/>
          </p:nvSpPr>
          <p:spPr bwMode="auto">
            <a:xfrm>
              <a:off x="0" y="3957"/>
              <a:ext cx="1342"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29709"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0" name="Text Box 71"/>
            <p:cNvSpPr txBox="1">
              <a:spLocks noChangeArrowheads="1"/>
            </p:cNvSpPr>
            <p:nvPr/>
          </p:nvSpPr>
          <p:spPr bwMode="auto">
            <a:xfrm>
              <a:off x="160" y="3985"/>
              <a:ext cx="142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de-DE" sz="1200" i="1" dirty="0" smtClean="0"/>
                <a:t>φύλλο εργασίας</a:t>
              </a:r>
              <a:r>
                <a:rPr lang="de-DE" altLang="de-DE" sz="1200" dirty="0" smtClean="0"/>
                <a:t> </a:t>
              </a:r>
              <a:r>
                <a:rPr lang="de-DE" altLang="de-DE" sz="1200" dirty="0"/>
                <a:t>7.2</a:t>
              </a:r>
            </a:p>
            <a:p>
              <a:pPr eaLnBrk="1" hangingPunct="1">
                <a:spcBef>
                  <a:spcPct val="0"/>
                </a:spcBef>
                <a:buClrTx/>
                <a:buSzTx/>
                <a:buFontTx/>
                <a:buNone/>
              </a:pPr>
              <a:r>
                <a:rPr lang="de-DE" altLang="de-DE" sz="1200" dirty="0"/>
                <a:t>     </a:t>
              </a:r>
            </a:p>
          </p:txBody>
        </p:sp>
      </p:grpSp>
      <p:sp>
        <p:nvSpPr>
          <p:cNvPr id="13" name="Text Box 3"/>
          <p:cNvSpPr txBox="1">
            <a:spLocks noChangeArrowheads="1"/>
          </p:cNvSpPr>
          <p:nvPr/>
        </p:nvSpPr>
        <p:spPr bwMode="auto">
          <a:xfrm>
            <a:off x="0" y="42056"/>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2000" dirty="0" smtClean="0">
                <a:solidFill>
                  <a:schemeClr val="accent1"/>
                </a:solidFill>
              </a:rPr>
              <a:t>Η επίδραση εξωτερικών παραγόντων στην ψυχική κατάσταση και στις σκέψεις</a:t>
            </a:r>
            <a:endParaRPr lang="de-DE" sz="2000" dirty="0">
              <a:solidFill>
                <a:schemeClr val="accent1"/>
              </a:solidFill>
            </a:endParaRPr>
          </a:p>
        </p:txBody>
      </p:sp>
      <p:sp>
        <p:nvSpPr>
          <p:cNvPr id="15" name="Textfeld 14"/>
          <p:cNvSpPr txBox="1"/>
          <p:nvPr/>
        </p:nvSpPr>
        <p:spPr>
          <a:xfrm rot="19806148">
            <a:off x="3575197" y="3090731"/>
            <a:ext cx="2673096" cy="461665"/>
          </a:xfrm>
          <a:prstGeom prst="rect">
            <a:avLst/>
          </a:prstGeom>
          <a:noFill/>
        </p:spPr>
        <p:txBody>
          <a:bodyPr wrap="square">
            <a:spAutoFit/>
          </a:bodyPr>
          <a:lstStyle/>
          <a:p>
            <a:pPr algn="ctr">
              <a:defRPr/>
            </a:pPr>
            <a:r>
              <a:rPr lang="el-GR" sz="2400" b="1" dirty="0" smtClean="0">
                <a:solidFill>
                  <a:schemeClr val="bg1">
                    <a:lumMod val="85000"/>
                  </a:schemeClr>
                </a:solidFill>
                <a:effectLst>
                  <a:outerShdw blurRad="50800" dist="50800" dir="5400000" algn="ctr" rotWithShape="0">
                    <a:srgbClr val="000000">
                      <a:alpha val="50000"/>
                    </a:srgbClr>
                  </a:outerShdw>
                </a:effectLst>
              </a:rPr>
              <a:t>φύλλο εργασίας</a:t>
            </a:r>
            <a:endParaRPr lang="en-US" sz="2400" b="1" dirty="0">
              <a:solidFill>
                <a:schemeClr val="bg1">
                  <a:lumMod val="85000"/>
                </a:schemeClr>
              </a:solidFill>
              <a:effectLst>
                <a:outerShdw blurRad="50800" dist="50800" dir="5400000" algn="ctr" rotWithShape="0">
                  <a:srgbClr val="000000">
                    <a:alpha val="50000"/>
                  </a:srgbClr>
                </a:outerShdw>
              </a:effectLst>
            </a:endParaRPr>
          </a:p>
        </p:txBody>
      </p:sp>
      <p:sp>
        <p:nvSpPr>
          <p:cNvPr id="14"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7.23</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30723" name="Text Box 4"/>
          <p:cNvSpPr txBox="1">
            <a:spLocks noChangeArrowheads="1"/>
          </p:cNvSpPr>
          <p:nvPr/>
        </p:nvSpPr>
        <p:spPr bwMode="auto">
          <a:xfrm>
            <a:off x="252000" y="1362075"/>
            <a:ext cx="8640000" cy="366561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30000"/>
              </a:spcBef>
              <a:buClr>
                <a:srgbClr val="8CADAE"/>
              </a:buClr>
              <a:buFontTx/>
              <a:buChar char="o"/>
            </a:pPr>
            <a:r>
              <a:rPr lang="el-GR" altLang="fr-FR" dirty="0"/>
              <a:t>Δεν είναι πάντα δυνατό να ερμηνεύσετε με σαφήνεια εκφράσεις  του προσώπου και χειρονομίες!</a:t>
            </a:r>
            <a:endParaRPr lang="de-DE" altLang="fr-FR" dirty="0"/>
          </a:p>
          <a:p>
            <a:pPr eaLnBrk="1" hangingPunct="1">
              <a:spcBef>
                <a:spcPct val="30000"/>
              </a:spcBef>
              <a:buClr>
                <a:srgbClr val="8CADAE"/>
              </a:buClr>
              <a:buFontTx/>
              <a:buChar char="o"/>
            </a:pPr>
            <a:r>
              <a:rPr lang="el-GR" altLang="fr-FR" b="1" dirty="0"/>
              <a:t>Προσοχή</a:t>
            </a:r>
            <a:r>
              <a:rPr lang="de-DE" altLang="fr-FR" b="1" dirty="0"/>
              <a:t>:</a:t>
            </a:r>
            <a:r>
              <a:rPr lang="de-DE" altLang="fr-FR" dirty="0"/>
              <a:t> </a:t>
            </a:r>
            <a:r>
              <a:rPr lang="el-GR" altLang="fr-FR" dirty="0"/>
              <a:t>Πολλοί άνθρωποι έχουν - φυσικά ή λόγω κάποιας αρρώστιας (π.χ. νόσος του Πάρκινσον) – ασθενικές χειρονομίες, που δεν επιτρέπει σε κάποιον να προσδιορίσει τα συναισθήματά τους. </a:t>
            </a:r>
            <a:endParaRPr lang="de-DE" altLang="fr-FR" dirty="0"/>
          </a:p>
          <a:p>
            <a:pPr eaLnBrk="1" hangingPunct="1">
              <a:spcBef>
                <a:spcPct val="30000"/>
              </a:spcBef>
              <a:buClr>
                <a:srgbClr val="8CADAE"/>
              </a:buClr>
              <a:buFontTx/>
              <a:buChar char="o"/>
            </a:pPr>
            <a:r>
              <a:rPr lang="el-GR" altLang="fr-FR" dirty="0"/>
              <a:t>Πρόσθετες πληροφορίες (κατάσταση, προηγούμενες γνώσεις σχετικά με αυτό το άτομο, άμεση έρευνα) θα πρέπει να λαμβάνονται υπόψη, πριν οι εκφράσεις του προσώπου και οι χειρονομίες των άλλων ανθρώπων μπορέσουν να ερμηνευτούν αξιόπιστα.</a:t>
            </a:r>
            <a:endParaRPr lang="de-DE" altLang="fr-FR" dirty="0"/>
          </a:p>
          <a:p>
            <a:pPr eaLnBrk="1" hangingPunct="1">
              <a:spcBef>
                <a:spcPct val="30000"/>
              </a:spcBef>
              <a:buClr>
                <a:srgbClr val="8CADAE"/>
              </a:buClr>
              <a:buFontTx/>
              <a:buChar char="o"/>
            </a:pPr>
            <a:r>
              <a:rPr lang="el-GR" altLang="fr-FR" b="1" dirty="0"/>
              <a:t>Προσοχή</a:t>
            </a:r>
            <a:r>
              <a:rPr lang="de-DE" altLang="fr-FR" b="1" dirty="0"/>
              <a:t>:</a:t>
            </a:r>
            <a:r>
              <a:rPr lang="de-DE" altLang="fr-FR" dirty="0"/>
              <a:t> </a:t>
            </a:r>
            <a:r>
              <a:rPr lang="el-GR" altLang="fr-FR" dirty="0"/>
              <a:t>Παράγοντες όπως το στρες, το αλκοόλ και τα συναισθήματα (φόβος, θυμός, λύπη) μπορεί να επηρεάσουν την αντίληψή μας και συνεπώς να οδηγήσουν σε λανθασμένες ερμηνείες. </a:t>
            </a:r>
            <a:endParaRPr lang="de-DE" altLang="fr-FR" dirty="0"/>
          </a:p>
        </p:txBody>
      </p:sp>
      <p:sp>
        <p:nvSpPr>
          <p:cNvPr id="30726" name="Text Box 9"/>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chemeClr val="accent1"/>
                </a:solidFill>
                <a:latin typeface="+mj-lt"/>
              </a:rPr>
              <a:t>Πρώτη περίληψη</a:t>
            </a:r>
            <a:endParaRPr lang="de-DE" altLang="fr-FR" sz="2000" dirty="0">
              <a:solidFill>
                <a:schemeClr val="accent1"/>
              </a:solidFill>
              <a:latin typeface="+mj-lt"/>
            </a:endParaRPr>
          </a:p>
        </p:txBody>
      </p:sp>
      <p:sp>
        <p:nvSpPr>
          <p:cNvPr id="7"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7.24</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0" y="1588"/>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500" b="1" dirty="0" smtClean="0">
                <a:solidFill>
                  <a:schemeClr val="accent1"/>
                </a:solidFill>
              </a:rPr>
              <a:t>Αξιολόγηση ενός ατόμου</a:t>
            </a:r>
            <a:r>
              <a:rPr lang="de-DE" altLang="fr-FR" sz="1500" b="1" dirty="0" smtClean="0">
                <a:solidFill>
                  <a:schemeClr val="accent1"/>
                </a:solidFill>
              </a:rPr>
              <a:t>:</a:t>
            </a:r>
          </a:p>
          <a:p>
            <a:pPr algn="ctr" eaLnBrk="1" hangingPunct="1"/>
            <a:r>
              <a:rPr lang="el-GR" altLang="fr-FR" sz="1500" dirty="0" smtClean="0">
                <a:solidFill>
                  <a:schemeClr val="accent1"/>
                </a:solidFill>
              </a:rPr>
              <a:t>Όταν συναντάτε κάποιον, που κοιτάζετε πρώτα;</a:t>
            </a:r>
            <a:r>
              <a:rPr lang="de-DE" altLang="fr-FR" sz="1500" dirty="0" smtClean="0">
                <a:solidFill>
                  <a:schemeClr val="accent1"/>
                </a:solidFill>
              </a:rPr>
              <a:t> </a:t>
            </a:r>
            <a:r>
              <a:rPr lang="el-GR" altLang="fr-FR" sz="1500" dirty="0" smtClean="0">
                <a:solidFill>
                  <a:schemeClr val="accent1"/>
                </a:solidFill>
              </a:rPr>
              <a:t>Πόσο αξιόπιστες είναι αυτές οι ενδείξεις;</a:t>
            </a:r>
            <a:endParaRPr lang="el-GR" altLang="fr-FR" sz="1500" dirty="0">
              <a:solidFill>
                <a:schemeClr val="accent1"/>
              </a:solidFill>
            </a:endParaRPr>
          </a:p>
        </p:txBody>
      </p:sp>
      <p:sp>
        <p:nvSpPr>
          <p:cNvPr id="31747" name="Text Box 8"/>
          <p:cNvSpPr txBox="1">
            <a:spLocks noChangeArrowheads="1"/>
          </p:cNvSpPr>
          <p:nvPr/>
        </p:nvSpPr>
        <p:spPr bwMode="auto">
          <a:xfrm>
            <a:off x="-33336" y="6642099"/>
            <a:ext cx="20265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(“Neo-Hippy Chick” by </a:t>
            </a:r>
            <a:r>
              <a:rPr lang="en-US" altLang="de-DE" sz="800" i="1" dirty="0" err="1" smtClean="0"/>
              <a:t>garryknight</a:t>
            </a:r>
            <a:r>
              <a:rPr lang="en-US" altLang="de-DE" sz="800" i="1" dirty="0" smtClean="0"/>
              <a:t>)</a:t>
            </a:r>
            <a:endParaRPr lang="en-US" altLang="de-DE" sz="800" i="1" dirty="0"/>
          </a:p>
        </p:txBody>
      </p:sp>
      <p:pic>
        <p:nvPicPr>
          <p:cNvPr id="31750"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6088" y="1349375"/>
            <a:ext cx="31718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7"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7.25</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8"/>
          <p:cNvSpPr txBox="1">
            <a:spLocks noChangeArrowheads="1"/>
          </p:cNvSpPr>
          <p:nvPr/>
        </p:nvSpPr>
        <p:spPr bwMode="auto">
          <a:xfrm>
            <a:off x="3779838" y="6173788"/>
            <a:ext cx="3311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pPr>
            <a:r>
              <a:rPr lang="el-GR" altLang="fr-FR" i="1" dirty="0"/>
              <a:t>άλλο;</a:t>
            </a:r>
            <a:r>
              <a:rPr lang="de-DE" altLang="fr-FR" i="1" dirty="0"/>
              <a:t>...</a:t>
            </a:r>
          </a:p>
        </p:txBody>
      </p:sp>
      <p:pic>
        <p:nvPicPr>
          <p:cNvPr id="3277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349375"/>
            <a:ext cx="31718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4"/>
          <p:cNvSpPr txBox="1">
            <a:spLocks noChangeArrowheads="1"/>
          </p:cNvSpPr>
          <p:nvPr/>
        </p:nvSpPr>
        <p:spPr bwMode="auto">
          <a:xfrm>
            <a:off x="323850" y="5165725"/>
            <a:ext cx="20891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pPr>
            <a:r>
              <a:rPr lang="el-GR" altLang="fr-FR" dirty="0"/>
              <a:t>γλώσσα του σώματος</a:t>
            </a:r>
            <a:r>
              <a:rPr lang="de-DE" altLang="fr-FR" dirty="0"/>
              <a:t>/</a:t>
            </a:r>
            <a:r>
              <a:rPr lang="el-GR" altLang="fr-FR" dirty="0"/>
              <a:t>στάση του σώματος</a:t>
            </a:r>
            <a:endParaRPr lang="de-DE" altLang="fr-FR" dirty="0"/>
          </a:p>
        </p:txBody>
      </p:sp>
      <p:sp>
        <p:nvSpPr>
          <p:cNvPr id="32773" name="Text Box 5"/>
          <p:cNvSpPr txBox="1">
            <a:spLocks noChangeArrowheads="1"/>
          </p:cNvSpPr>
          <p:nvPr/>
        </p:nvSpPr>
        <p:spPr bwMode="auto">
          <a:xfrm>
            <a:off x="755650" y="2286000"/>
            <a:ext cx="208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pPr>
            <a:r>
              <a:rPr lang="el-GR" altLang="fr-FR" dirty="0"/>
              <a:t>μάτια;</a:t>
            </a:r>
            <a:endParaRPr lang="de-DE" altLang="fr-FR" dirty="0"/>
          </a:p>
        </p:txBody>
      </p:sp>
      <p:sp>
        <p:nvSpPr>
          <p:cNvPr id="32774" name="Text Box 6"/>
          <p:cNvSpPr txBox="1">
            <a:spLocks noChangeArrowheads="1"/>
          </p:cNvSpPr>
          <p:nvPr/>
        </p:nvSpPr>
        <p:spPr bwMode="auto">
          <a:xfrm>
            <a:off x="179388" y="3222625"/>
            <a:ext cx="1441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pPr>
            <a:r>
              <a:rPr lang="el-GR" altLang="fr-FR" dirty="0"/>
              <a:t>γλώσσα;</a:t>
            </a:r>
            <a:endParaRPr lang="de-DE" altLang="fr-FR" dirty="0"/>
          </a:p>
        </p:txBody>
      </p:sp>
      <p:sp>
        <p:nvSpPr>
          <p:cNvPr id="32775" name="Text Box 7"/>
          <p:cNvSpPr txBox="1">
            <a:spLocks noChangeArrowheads="1"/>
          </p:cNvSpPr>
          <p:nvPr/>
        </p:nvSpPr>
        <p:spPr bwMode="auto">
          <a:xfrm>
            <a:off x="6877050" y="5165725"/>
            <a:ext cx="208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pPr>
            <a:r>
              <a:rPr lang="el-GR" altLang="fr-FR" dirty="0"/>
              <a:t>ρούχα;</a:t>
            </a:r>
            <a:endParaRPr lang="de-DE" altLang="fr-FR" dirty="0"/>
          </a:p>
        </p:txBody>
      </p:sp>
      <p:sp>
        <p:nvSpPr>
          <p:cNvPr id="32776" name="Line 9"/>
          <p:cNvSpPr>
            <a:spLocks noChangeShapeType="1"/>
          </p:cNvSpPr>
          <p:nvPr/>
        </p:nvSpPr>
        <p:spPr bwMode="auto">
          <a:xfrm>
            <a:off x="755650" y="2214563"/>
            <a:ext cx="3384550" cy="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7" name="Line 10"/>
          <p:cNvSpPr>
            <a:spLocks noChangeShapeType="1"/>
          </p:cNvSpPr>
          <p:nvPr/>
        </p:nvSpPr>
        <p:spPr bwMode="auto">
          <a:xfrm flipH="1">
            <a:off x="5219700" y="3438525"/>
            <a:ext cx="3673475" cy="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8" name="Line 11"/>
          <p:cNvSpPr>
            <a:spLocks noChangeShapeType="1"/>
          </p:cNvSpPr>
          <p:nvPr/>
        </p:nvSpPr>
        <p:spPr bwMode="auto">
          <a:xfrm flipH="1" flipV="1">
            <a:off x="4859338" y="4086225"/>
            <a:ext cx="3889375" cy="107950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9" name="Text Box 13"/>
          <p:cNvSpPr txBox="1">
            <a:spLocks noChangeArrowheads="1"/>
          </p:cNvSpPr>
          <p:nvPr/>
        </p:nvSpPr>
        <p:spPr bwMode="auto">
          <a:xfrm>
            <a:off x="6886575" y="3465513"/>
            <a:ext cx="2089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pPr>
            <a:r>
              <a:rPr lang="el-GR" altLang="fr-FR" dirty="0"/>
              <a:t>χέρια;</a:t>
            </a:r>
            <a:endParaRPr lang="de-DE" altLang="fr-FR" dirty="0"/>
          </a:p>
        </p:txBody>
      </p:sp>
      <p:sp>
        <p:nvSpPr>
          <p:cNvPr id="32780" name="Line 14"/>
          <p:cNvSpPr>
            <a:spLocks noChangeShapeType="1"/>
          </p:cNvSpPr>
          <p:nvPr/>
        </p:nvSpPr>
        <p:spPr bwMode="auto">
          <a:xfrm flipV="1">
            <a:off x="755650" y="4157663"/>
            <a:ext cx="2592388" cy="936625"/>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1" name="Line 19"/>
          <p:cNvSpPr>
            <a:spLocks noChangeShapeType="1"/>
          </p:cNvSpPr>
          <p:nvPr/>
        </p:nvSpPr>
        <p:spPr bwMode="auto">
          <a:xfrm flipV="1">
            <a:off x="722313" y="2530475"/>
            <a:ext cx="3382962" cy="64770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2" name="Line 21"/>
          <p:cNvSpPr>
            <a:spLocks noChangeShapeType="1"/>
          </p:cNvSpPr>
          <p:nvPr/>
        </p:nvSpPr>
        <p:spPr bwMode="auto">
          <a:xfrm flipH="1">
            <a:off x="5435600" y="1925638"/>
            <a:ext cx="3455988" cy="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3" name="Text Box 22"/>
          <p:cNvSpPr txBox="1">
            <a:spLocks noChangeArrowheads="1"/>
          </p:cNvSpPr>
          <p:nvPr/>
        </p:nvSpPr>
        <p:spPr bwMode="auto">
          <a:xfrm>
            <a:off x="6877050" y="1998663"/>
            <a:ext cx="20891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pPr>
            <a:r>
              <a:rPr lang="el-GR" altLang="fr-FR" dirty="0"/>
              <a:t>μαλλιά/χτένισμα;</a:t>
            </a:r>
            <a:endParaRPr lang="de-DE" altLang="fr-FR" dirty="0"/>
          </a:p>
        </p:txBody>
      </p:sp>
      <p:sp>
        <p:nvSpPr>
          <p:cNvPr id="32784" name="Rectangle 23"/>
          <p:cNvSpPr>
            <a:spLocks noChangeArrowheads="1"/>
          </p:cNvSpPr>
          <p:nvPr/>
        </p:nvSpPr>
        <p:spPr bwMode="auto">
          <a:xfrm>
            <a:off x="8382000" y="0"/>
            <a:ext cx="76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7.24</a:t>
            </a:r>
          </a:p>
        </p:txBody>
      </p:sp>
      <p:sp>
        <p:nvSpPr>
          <p:cNvPr id="21" name="Rectangle 3"/>
          <p:cNvSpPr>
            <a:spLocks noChangeArrowheads="1"/>
          </p:cNvSpPr>
          <p:nvPr/>
        </p:nvSpPr>
        <p:spPr bwMode="auto">
          <a:xfrm>
            <a:off x="0" y="1588"/>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500" b="1" dirty="0">
                <a:solidFill>
                  <a:schemeClr val="accent1"/>
                </a:solidFill>
              </a:rPr>
              <a:t>Αξιολόγηση ενός ατόμου</a:t>
            </a:r>
            <a:r>
              <a:rPr lang="de-DE" altLang="fr-FR" sz="1500" b="1" dirty="0">
                <a:solidFill>
                  <a:schemeClr val="accent1"/>
                </a:solidFill>
              </a:rPr>
              <a:t>:</a:t>
            </a:r>
          </a:p>
          <a:p>
            <a:pPr algn="ctr" eaLnBrk="1" hangingPunct="1"/>
            <a:r>
              <a:rPr lang="el-GR" altLang="fr-FR" sz="1500" dirty="0">
                <a:solidFill>
                  <a:schemeClr val="accent1"/>
                </a:solidFill>
              </a:rPr>
              <a:t>Όταν συναντάτε κάποιον, που κοιτάζετε πρώτα;</a:t>
            </a:r>
            <a:r>
              <a:rPr lang="de-DE" altLang="fr-FR" sz="1500" dirty="0">
                <a:solidFill>
                  <a:schemeClr val="accent1"/>
                </a:solidFill>
              </a:rPr>
              <a:t> </a:t>
            </a:r>
            <a:r>
              <a:rPr lang="el-GR" altLang="fr-FR" sz="1500" dirty="0">
                <a:solidFill>
                  <a:schemeClr val="accent1"/>
                </a:solidFill>
              </a:rPr>
              <a:t>Πόσο αξιόπιστες είναι αυτές οι ενδείξεις;</a:t>
            </a:r>
          </a:p>
        </p:txBody>
      </p:sp>
      <p:sp>
        <p:nvSpPr>
          <p:cNvPr id="22" name="Text Box 8"/>
          <p:cNvSpPr txBox="1">
            <a:spLocks noChangeArrowheads="1"/>
          </p:cNvSpPr>
          <p:nvPr/>
        </p:nvSpPr>
        <p:spPr bwMode="auto">
          <a:xfrm>
            <a:off x="-33336" y="6642099"/>
            <a:ext cx="20265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(“Neo-Hippy Chick” by </a:t>
            </a:r>
            <a:r>
              <a:rPr lang="en-US" altLang="de-DE" sz="800" i="1" dirty="0" err="1" smtClean="0"/>
              <a:t>garryknight</a:t>
            </a:r>
            <a:r>
              <a:rPr lang="en-US" altLang="de-DE" sz="800" i="1" dirty="0" smtClean="0"/>
              <a:t>)</a:t>
            </a:r>
            <a:endParaRPr lang="en-US" altLang="de-DE" sz="800" i="1" dirty="0"/>
          </a:p>
        </p:txBody>
      </p:sp>
      <p:sp>
        <p:nvSpPr>
          <p:cNvPr id="23"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24"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7.26</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214313" y="1285875"/>
            <a:ext cx="6718300"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lnSpc>
                <a:spcPct val="130000"/>
              </a:lnSpc>
              <a:buClr>
                <a:srgbClr val="8CADAE"/>
              </a:buClr>
              <a:buSzPct val="85000"/>
              <a:buFontTx/>
              <a:buChar char="o"/>
            </a:pPr>
            <a:r>
              <a:rPr lang="el-GR" altLang="fr-FR" sz="1800"/>
              <a:t>προηγούμενη γνώση για το άτομο (φήμη): για παράδειγμα, μια παρατήρηση από ένα φίλο</a:t>
            </a:r>
          </a:p>
          <a:p>
            <a:pPr eaLnBrk="1" hangingPunct="1">
              <a:lnSpc>
                <a:spcPct val="130000"/>
              </a:lnSpc>
              <a:buClr>
                <a:srgbClr val="8CADAE"/>
              </a:buClr>
              <a:buSzPct val="85000"/>
              <a:buFontTx/>
              <a:buChar char="o"/>
            </a:pPr>
            <a:r>
              <a:rPr lang="el-GR" altLang="fr-FR" sz="1800"/>
              <a:t>προηγούμενη γνώση για παρόμοια άτομα/ομάδες: π.χ. </a:t>
            </a:r>
            <a:r>
              <a:rPr lang="el-GR" altLang="fr-FR" sz="1800" i="1"/>
              <a:t>χίπης, ράπερ</a:t>
            </a:r>
          </a:p>
          <a:p>
            <a:pPr eaLnBrk="1" hangingPunct="1">
              <a:lnSpc>
                <a:spcPct val="130000"/>
              </a:lnSpc>
              <a:buClr>
                <a:srgbClr val="8CADAE"/>
              </a:buClr>
              <a:buSzPct val="85000"/>
              <a:buFontTx/>
              <a:buChar char="o"/>
            </a:pPr>
            <a:r>
              <a:rPr lang="el-GR" altLang="fr-FR" sz="1800" i="1"/>
              <a:t>«</a:t>
            </a:r>
            <a:r>
              <a:rPr lang="el-GR" altLang="fr-FR" sz="1800"/>
              <a:t>προαίσθημα»/διαίσθηση </a:t>
            </a:r>
          </a:p>
          <a:p>
            <a:pPr eaLnBrk="1" hangingPunct="1">
              <a:lnSpc>
                <a:spcPct val="130000"/>
              </a:lnSpc>
              <a:buClr>
                <a:srgbClr val="8CADAE"/>
              </a:buClr>
              <a:buSzPct val="85000"/>
              <a:buFontTx/>
              <a:buChar char="o"/>
            </a:pPr>
            <a:r>
              <a:rPr lang="el-GR" altLang="fr-FR" sz="1800"/>
              <a:t>κάτι γραμμένο: για παράδειγμα, από e-mails ή διαδικτυακές συζητήσεις </a:t>
            </a:r>
            <a:r>
              <a:rPr lang="de-DE" altLang="fr-FR" sz="1800"/>
              <a:t> </a:t>
            </a:r>
            <a:endParaRPr lang="en-US" altLang="fr-FR" sz="1800"/>
          </a:p>
          <a:p>
            <a:pPr eaLnBrk="1" hangingPunct="1">
              <a:lnSpc>
                <a:spcPct val="130000"/>
              </a:lnSpc>
              <a:buClr>
                <a:srgbClr val="8CADAE"/>
              </a:buClr>
              <a:buSzPct val="85000"/>
              <a:buFontTx/>
              <a:buChar char="o"/>
            </a:pPr>
            <a:endParaRPr lang="de-DE" altLang="fr-FR" sz="1800"/>
          </a:p>
        </p:txBody>
      </p:sp>
      <p:pic>
        <p:nvPicPr>
          <p:cNvPr id="3174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2313" y="1214438"/>
            <a:ext cx="193992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Rectangle 11"/>
          <p:cNvSpPr>
            <a:spLocks noChangeArrowheads="1"/>
          </p:cNvSpPr>
          <p:nvPr/>
        </p:nvSpPr>
        <p:spPr bwMode="auto">
          <a:xfrm>
            <a:off x="8382000" y="0"/>
            <a:ext cx="76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a:solidFill>
                  <a:schemeClr val="bg1"/>
                </a:solidFill>
              </a:rPr>
              <a:t> 7.25</a:t>
            </a:r>
          </a:p>
        </p:txBody>
      </p:sp>
      <p:sp>
        <p:nvSpPr>
          <p:cNvPr id="31749" name="Text Box 13"/>
          <p:cNvSpPr txBox="1">
            <a:spLocks noChangeArrowheads="1"/>
          </p:cNvSpPr>
          <p:nvPr/>
        </p:nvSpPr>
        <p:spPr bwMode="auto">
          <a:xfrm>
            <a:off x="142875" y="4143375"/>
            <a:ext cx="91440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sz="1800"/>
              <a:t>… </a:t>
            </a:r>
            <a:r>
              <a:rPr lang="el-GR" altLang="fr-FR" sz="1800"/>
              <a:t>καμία από αυτές τις ενδείξεις (π.χ. γλώσσα, διαίσθηση κλπ) δεν μπορεί από μόνη της να είναι πλήρως αξιόπιστη!</a:t>
            </a:r>
            <a:endParaRPr lang="de-DE" altLang="fr-FR" sz="1800"/>
          </a:p>
          <a:p>
            <a:pPr eaLnBrk="1" hangingPunct="1"/>
            <a:endParaRPr lang="de-DE" altLang="fr-FR" sz="1800"/>
          </a:p>
          <a:p>
            <a:pPr eaLnBrk="1" hangingPunct="1"/>
            <a:r>
              <a:rPr lang="el-GR" altLang="fr-FR" sz="1800" i="1"/>
              <a:t>Κάποιος θα πρέπει να λαμβάνει υπόψη του όσες περισσότερες πλευρές είναι δυνατόν!</a:t>
            </a:r>
          </a:p>
          <a:p>
            <a:pPr eaLnBrk="1" hangingPunct="1">
              <a:spcBef>
                <a:spcPct val="20000"/>
              </a:spcBef>
            </a:pPr>
            <a:r>
              <a:rPr lang="el-GR" altLang="fr-FR" sz="1800"/>
              <a:t>Σε συνδυασμό, μας βοηθούν να κρίνουμε αξιόπιστα μια περίπλοκη κατάσταση…</a:t>
            </a:r>
            <a:endParaRPr lang="en-US" altLang="fr-FR" sz="1800"/>
          </a:p>
          <a:p>
            <a:pPr eaLnBrk="1" hangingPunct="1">
              <a:spcBef>
                <a:spcPct val="50000"/>
              </a:spcBef>
            </a:pPr>
            <a:endParaRPr lang="de-DE" altLang="fr-FR" sz="1800"/>
          </a:p>
        </p:txBody>
      </p:sp>
      <p:sp>
        <p:nvSpPr>
          <p:cNvPr id="31750" name="Text Box 8"/>
          <p:cNvSpPr txBox="1">
            <a:spLocks noChangeArrowheads="1"/>
          </p:cNvSpPr>
          <p:nvPr/>
        </p:nvSpPr>
        <p:spPr bwMode="auto">
          <a:xfrm>
            <a:off x="-76200" y="6670675"/>
            <a:ext cx="2108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de-DE" altLang="fr-FR" sz="800" i="1"/>
              <a:t>(</a:t>
            </a:r>
            <a:r>
              <a:rPr lang="en-US" altLang="fr-FR" sz="800"/>
              <a:t>“</a:t>
            </a:r>
            <a:r>
              <a:rPr lang="en-US" altLang="fr-FR" sz="800" i="1"/>
              <a:t>Neo-Hippy Chick" von garryknight)</a:t>
            </a:r>
            <a:endParaRPr lang="de-DE" altLang="fr-FR" sz="800" i="1"/>
          </a:p>
        </p:txBody>
      </p:sp>
      <p:sp>
        <p:nvSpPr>
          <p:cNvPr id="31753" name="Rectangle 3"/>
          <p:cNvSpPr>
            <a:spLocks noChangeArrowheads="1"/>
          </p:cNvSpPr>
          <p:nvPr/>
        </p:nvSpPr>
        <p:spPr bwMode="auto">
          <a:xfrm>
            <a:off x="0" y="142875"/>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endParaRPr lang="el-GR" altLang="fr-FR" sz="1600" dirty="0">
              <a:solidFill>
                <a:schemeClr val="accent1"/>
              </a:solidFill>
            </a:endParaRPr>
          </a:p>
        </p:txBody>
      </p:sp>
      <p:sp>
        <p:nvSpPr>
          <p:cNvPr id="10" name="Rectangle 3"/>
          <p:cNvSpPr>
            <a:spLocks noChangeArrowheads="1"/>
          </p:cNvSpPr>
          <p:nvPr/>
        </p:nvSpPr>
        <p:spPr bwMode="auto">
          <a:xfrm>
            <a:off x="0" y="1588"/>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500" b="1" dirty="0">
                <a:solidFill>
                  <a:schemeClr val="accent1"/>
                </a:solidFill>
              </a:rPr>
              <a:t>Αξιολόγηση ενός ατόμου</a:t>
            </a:r>
            <a:r>
              <a:rPr lang="de-DE" altLang="fr-FR" sz="1500" b="1" dirty="0">
                <a:solidFill>
                  <a:schemeClr val="accent1"/>
                </a:solidFill>
              </a:rPr>
              <a:t>:</a:t>
            </a:r>
          </a:p>
          <a:p>
            <a:pPr algn="ctr" eaLnBrk="1" hangingPunct="1"/>
            <a:r>
              <a:rPr lang="el-GR" altLang="fr-FR" sz="1500" dirty="0">
                <a:solidFill>
                  <a:schemeClr val="accent1"/>
                </a:solidFill>
              </a:rPr>
              <a:t>Όταν συναντάτε κάποιον, που κοιτάζετε πρώτα;</a:t>
            </a:r>
            <a:r>
              <a:rPr lang="de-DE" altLang="fr-FR" sz="1500" dirty="0">
                <a:solidFill>
                  <a:schemeClr val="accent1"/>
                </a:solidFill>
              </a:rPr>
              <a:t> </a:t>
            </a:r>
            <a:r>
              <a:rPr lang="el-GR" altLang="fr-FR" sz="1500" dirty="0">
                <a:solidFill>
                  <a:schemeClr val="accent1"/>
                </a:solidFill>
              </a:rPr>
              <a:t>Πόσο αξιόπιστες είναι αυτές οι ενδείξεις;</a:t>
            </a:r>
          </a:p>
        </p:txBody>
      </p:sp>
      <p:sp>
        <p:nvSpPr>
          <p:cNvPr id="11"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3"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7.27</a:t>
            </a:r>
            <a:endParaRPr lang="en-US" altLang="fr-FR" b="1" dirty="0">
              <a:solidFill>
                <a:schemeClr val="tx2"/>
              </a:solidFill>
            </a:endParaRPr>
          </a:p>
        </p:txBody>
      </p:sp>
    </p:spTree>
    <p:extLst>
      <p:ext uri="{BB962C8B-B14F-4D97-AF65-F5344CB8AC3E}">
        <p14:creationId xmlns:p14="http://schemas.microsoft.com/office/powerpoint/2010/main" val="30626883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0" y="223838"/>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2000">
                <a:solidFill>
                  <a:schemeClr val="accent1"/>
                </a:solidFill>
              </a:rPr>
              <a:t>Εργασία</a:t>
            </a:r>
            <a:r>
              <a:rPr lang="de-DE" altLang="fr-FR" sz="2000">
                <a:solidFill>
                  <a:schemeClr val="accent1"/>
                </a:solidFill>
              </a:rPr>
              <a:t> 2</a:t>
            </a:r>
          </a:p>
        </p:txBody>
      </p:sp>
      <p:sp>
        <p:nvSpPr>
          <p:cNvPr id="32771" name="Text Box 3"/>
          <p:cNvSpPr txBox="1">
            <a:spLocks noChangeArrowheads="1"/>
          </p:cNvSpPr>
          <p:nvPr/>
        </p:nvSpPr>
        <p:spPr bwMode="auto">
          <a:xfrm>
            <a:off x="285750" y="995363"/>
            <a:ext cx="8494713" cy="4062412"/>
          </a:xfrm>
          <a:prstGeom prst="rect">
            <a:avLst/>
          </a:prstGeom>
          <a:noFill/>
          <a:ln w="9525">
            <a:noFill/>
            <a:miter lim="800000"/>
            <a:headEnd/>
            <a:tailEnd/>
          </a:ln>
        </p:spPr>
        <p:txBody>
          <a:bodyPr>
            <a:spAutoFit/>
          </a:bodyPr>
          <a:lstStyle/>
          <a:p>
            <a:pPr marL="361950" indent="-361950">
              <a:tabLst>
                <a:tab pos="0" algn="l"/>
              </a:tabLst>
              <a:defRPr/>
            </a:pPr>
            <a:r>
              <a:rPr lang="el-GR" sz="1800" dirty="0"/>
              <a:t>Στη συνέχεια, θα σας παρουσιαστούν κόμικς. </a:t>
            </a:r>
          </a:p>
          <a:p>
            <a:pPr>
              <a:defRPr/>
            </a:pPr>
            <a:r>
              <a:rPr lang="el-GR" sz="1800" dirty="0"/>
              <a:t>Παρακαλώ σκεφτείτε τι μπορεί να σκέφτονται οι χαρακτήρες ο ένας για τον άλλον στην ιστορία. </a:t>
            </a:r>
          </a:p>
          <a:p>
            <a:pPr>
              <a:defRPr/>
            </a:pPr>
            <a:endParaRPr lang="el-GR" sz="1800" b="1" dirty="0"/>
          </a:p>
          <a:p>
            <a:pPr>
              <a:defRPr/>
            </a:pPr>
            <a:r>
              <a:rPr lang="el-GR" sz="1800" b="1" dirty="0"/>
              <a:t>Σημαντικό:</a:t>
            </a:r>
          </a:p>
          <a:p>
            <a:pPr marL="361950" indent="-361950">
              <a:spcBef>
                <a:spcPct val="50000"/>
              </a:spcBef>
              <a:buClr>
                <a:srgbClr val="8CADAE"/>
              </a:buClr>
              <a:buSzPct val="85000"/>
              <a:buFontTx/>
              <a:buChar char="o"/>
              <a:tabLst>
                <a:tab pos="0" algn="l"/>
              </a:tabLst>
              <a:defRPr/>
            </a:pPr>
            <a:r>
              <a:rPr lang="el-GR" sz="1800" dirty="0"/>
              <a:t>Θα πρέπει να ξεχωρίσετε τις πληροφορίες που είναι διαθέσιμες σε εσάς και τις πληροφορίες που οι χαρακτήρες των κόμικς έχουν ο ένας για τον άλλον! </a:t>
            </a:r>
          </a:p>
          <a:p>
            <a:pPr marL="361950" indent="-361950">
              <a:spcBef>
                <a:spcPct val="50000"/>
              </a:spcBef>
              <a:buClr>
                <a:srgbClr val="8CADAE"/>
              </a:buClr>
              <a:buSzPct val="85000"/>
              <a:buFontTx/>
              <a:buChar char="o"/>
              <a:tabLst>
                <a:tab pos="0" algn="l"/>
              </a:tabLst>
              <a:defRPr/>
            </a:pPr>
            <a:r>
              <a:rPr lang="el-GR" sz="1800" dirty="0"/>
              <a:t>Σκεφτείτε τι επιπλέον πληροφορίες χρειάζονται ώστε να καταλήξετε σε μια σαφή απάντηση.</a:t>
            </a:r>
            <a:endParaRPr lang="de-DE" sz="1800" dirty="0"/>
          </a:p>
          <a:p>
            <a:pPr marL="361950" indent="-361950">
              <a:spcBef>
                <a:spcPct val="50000"/>
              </a:spcBef>
              <a:buClr>
                <a:srgbClr val="336699"/>
              </a:buClr>
              <a:buFont typeface="Wingdings" pitchFamily="2" charset="2"/>
              <a:buNone/>
              <a:tabLst>
                <a:tab pos="0" algn="l"/>
              </a:tabLst>
              <a:defRPr/>
            </a:pPr>
            <a:endParaRPr lang="de-DE" sz="1800" dirty="0"/>
          </a:p>
          <a:p>
            <a:pPr marL="361950" indent="-361950">
              <a:spcBef>
                <a:spcPct val="50000"/>
              </a:spcBef>
              <a:buClr>
                <a:srgbClr val="336699"/>
              </a:buClr>
              <a:buFont typeface="Wingdings" pitchFamily="2" charset="2"/>
              <a:buNone/>
              <a:tabLst>
                <a:tab pos="0" algn="l"/>
              </a:tabLst>
              <a:defRPr/>
            </a:pPr>
            <a:endParaRPr lang="de-DE" sz="2200" dirty="0"/>
          </a:p>
        </p:txBody>
      </p:sp>
      <p:sp>
        <p:nvSpPr>
          <p:cNvPr id="5"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7"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7.28</a:t>
            </a:r>
            <a:endParaRPr lang="en-US" altLang="fr-FR" b="1" dirty="0">
              <a:solidFill>
                <a:schemeClr val="tx2"/>
              </a:solidFill>
            </a:endParaRPr>
          </a:p>
        </p:txBody>
      </p:sp>
    </p:spTree>
    <p:extLst>
      <p:ext uri="{BB962C8B-B14F-4D97-AF65-F5344CB8AC3E}">
        <p14:creationId xmlns:p14="http://schemas.microsoft.com/office/powerpoint/2010/main" val="33687374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600075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r>
              <a:rPr lang="el-GR" altLang="fr-FR" sz="1800"/>
              <a:t>Τί μπορεί να σκέφτεται ο άνδρας που έχει βγάλει βόλτα το σκύλο;</a:t>
            </a:r>
            <a:endParaRPr lang="de-DE" altLang="fr-FR" sz="1800"/>
          </a:p>
        </p:txBody>
      </p:sp>
      <p:sp>
        <p:nvSpPr>
          <p:cNvPr id="33795" name="Rectangle 4"/>
          <p:cNvSpPr>
            <a:spLocks noChangeArrowheads="1"/>
          </p:cNvSpPr>
          <p:nvPr/>
        </p:nvSpPr>
        <p:spPr bwMode="auto">
          <a:xfrm>
            <a:off x="8675688" y="0"/>
            <a:ext cx="468312" cy="6524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US" altLang="fr-FR" sz="1800">
              <a:latin typeface="Arial" panose="020B0604020202020204" pitchFamily="34" charset="0"/>
            </a:endParaRPr>
          </a:p>
        </p:txBody>
      </p:sp>
      <p:sp>
        <p:nvSpPr>
          <p:cNvPr id="33796" name="Rectangle 5"/>
          <p:cNvSpPr>
            <a:spLocks noChangeArrowheads="1"/>
          </p:cNvSpPr>
          <p:nvPr/>
        </p:nvSpPr>
        <p:spPr bwMode="auto">
          <a:xfrm>
            <a:off x="0" y="0"/>
            <a:ext cx="482600" cy="6524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US" altLang="fr-FR" sz="1800">
              <a:latin typeface="Arial" panose="020B0604020202020204" pitchFamily="34" charset="0"/>
            </a:endParaRPr>
          </a:p>
        </p:txBody>
      </p:sp>
      <p:pic>
        <p:nvPicPr>
          <p:cNvPr id="33797" name="Picture 22"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333375"/>
            <a:ext cx="8204200"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Rectangle 24"/>
          <p:cNvSpPr>
            <a:spLocks noChangeArrowheads="1"/>
          </p:cNvSpPr>
          <p:nvPr/>
        </p:nvSpPr>
        <p:spPr bwMode="auto">
          <a:xfrm>
            <a:off x="468313" y="0"/>
            <a:ext cx="8207375" cy="404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US" altLang="fr-FR" sz="1800">
              <a:latin typeface="Arial" panose="020B0604020202020204" pitchFamily="34" charset="0"/>
            </a:endParaRPr>
          </a:p>
        </p:txBody>
      </p:sp>
      <p:sp>
        <p:nvSpPr>
          <p:cNvPr id="33799" name="Text Box 10"/>
          <p:cNvSpPr txBox="1">
            <a:spLocks noChangeArrowheads="1"/>
          </p:cNvSpPr>
          <p:nvPr/>
        </p:nvSpPr>
        <p:spPr bwMode="auto">
          <a:xfrm>
            <a:off x="-73025" y="6672263"/>
            <a:ext cx="21240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800" i="1"/>
              <a:t>(Bildergeschichte by Marina Ruiz)</a:t>
            </a:r>
          </a:p>
        </p:txBody>
      </p:sp>
      <p:sp>
        <p:nvSpPr>
          <p:cNvPr id="9"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1"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7.29</a:t>
            </a:r>
            <a:endParaRPr lang="en-US" altLang="fr-FR" b="1" dirty="0">
              <a:solidFill>
                <a:schemeClr val="tx2"/>
              </a:solidFill>
            </a:endParaRPr>
          </a:p>
        </p:txBody>
      </p:sp>
    </p:spTree>
    <p:extLst>
      <p:ext uri="{BB962C8B-B14F-4D97-AF65-F5344CB8AC3E}">
        <p14:creationId xmlns:p14="http://schemas.microsoft.com/office/powerpoint/2010/main" val="18320827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223838"/>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2000" dirty="0">
                <a:solidFill>
                  <a:schemeClr val="accent1"/>
                </a:solidFill>
              </a:rPr>
              <a:t>Τι μπορεί να σκέφτεται ο άνδρας που έχει βγάλει βόλτα το σκύλο;</a:t>
            </a:r>
            <a:endParaRPr lang="de-DE" altLang="fr-FR" sz="2000" dirty="0"/>
          </a:p>
        </p:txBody>
      </p:sp>
      <p:sp>
        <p:nvSpPr>
          <p:cNvPr id="34819" name="Text Box 4"/>
          <p:cNvSpPr txBox="1">
            <a:spLocks noChangeArrowheads="1"/>
          </p:cNvSpPr>
          <p:nvPr/>
        </p:nvSpPr>
        <p:spPr bwMode="auto">
          <a:xfrm>
            <a:off x="0" y="4346575"/>
            <a:ext cx="9144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sz="1800" dirty="0">
                <a:latin typeface="+mj-lt"/>
              </a:rPr>
              <a:t>Πιθανό (αλλά λάθος): Ο άνδρας με το καπέλο είναι διαρρήκτης!</a:t>
            </a:r>
            <a:endParaRPr lang="de-DE" altLang="fr-FR" sz="1800" dirty="0">
              <a:latin typeface="+mj-lt"/>
            </a:endParaRPr>
          </a:p>
          <a:p>
            <a:pPr eaLnBrk="1" hangingPunct="1">
              <a:spcBef>
                <a:spcPct val="50000"/>
              </a:spcBef>
            </a:pPr>
            <a:r>
              <a:rPr lang="el-GR" altLang="fr-FR" sz="1800" b="1" u="sng" dirty="0">
                <a:latin typeface="+mj-lt"/>
              </a:rPr>
              <a:t>Μοιάζει απίθανο  - αλλά είναι σωστό</a:t>
            </a:r>
            <a:r>
              <a:rPr lang="de-DE" altLang="fr-FR" sz="1800" b="1" dirty="0">
                <a:latin typeface="+mj-lt"/>
              </a:rPr>
              <a:t>:</a:t>
            </a:r>
            <a:r>
              <a:rPr lang="en-GB" altLang="fr-FR" sz="1800" b="1" dirty="0">
                <a:latin typeface="+mj-lt"/>
              </a:rPr>
              <a:t> </a:t>
            </a:r>
            <a:r>
              <a:rPr lang="el-GR" altLang="fr-FR" sz="1800" dirty="0">
                <a:latin typeface="+mj-lt"/>
              </a:rPr>
              <a:t>Ο άνδρας ξέχασε το κλειδί του στο σπίτι και σκαρφαλώνει από το παράθυρο για να το πάρει.</a:t>
            </a:r>
            <a:endParaRPr lang="de-DE" altLang="fr-FR" sz="1800" dirty="0">
              <a:latin typeface="+mj-lt"/>
            </a:endParaRPr>
          </a:p>
          <a:p>
            <a:pPr eaLnBrk="1" hangingPunct="1">
              <a:spcBef>
                <a:spcPct val="50000"/>
              </a:spcBef>
            </a:pPr>
            <a:r>
              <a:rPr lang="el-GR" altLang="fr-FR" sz="1800" dirty="0">
                <a:latin typeface="+mj-lt"/>
              </a:rPr>
              <a:t>Πρόσθετη υπόθεση</a:t>
            </a:r>
            <a:r>
              <a:rPr lang="de-DE" altLang="fr-FR" sz="1800" dirty="0">
                <a:latin typeface="+mj-lt"/>
              </a:rPr>
              <a:t>: </a:t>
            </a:r>
            <a:r>
              <a:rPr lang="el-GR" altLang="fr-FR" sz="1800" dirty="0">
                <a:latin typeface="+mj-lt"/>
              </a:rPr>
              <a:t>Δεν είναι ξεκάθαρο αν ο άνδρας με το σκύλο γνωρίζει τον άλλον άνδρα – αν αυτό δεν συμβαίνει, τότε πιθανά νομίζει ότι ο άνδρας είναι διαρρήκτης.  </a:t>
            </a:r>
            <a:endParaRPr lang="de-DE" altLang="fr-FR" sz="1800" dirty="0">
              <a:latin typeface="+mj-lt"/>
            </a:endParaRPr>
          </a:p>
        </p:txBody>
      </p:sp>
      <p:pic>
        <p:nvPicPr>
          <p:cNvPr id="34820" name="Picture 22"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1196975"/>
            <a:ext cx="42481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 Box 10"/>
          <p:cNvSpPr txBox="1">
            <a:spLocks noChangeArrowheads="1"/>
          </p:cNvSpPr>
          <p:nvPr/>
        </p:nvSpPr>
        <p:spPr bwMode="auto">
          <a:xfrm>
            <a:off x="-73025" y="6672263"/>
            <a:ext cx="21240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800" i="1"/>
              <a:t>(Bildergeschichte by Marina Ruiz)</a:t>
            </a:r>
          </a:p>
        </p:txBody>
      </p:sp>
      <p:sp>
        <p:nvSpPr>
          <p:cNvPr id="7"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9"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7.30</a:t>
            </a:r>
            <a:endParaRPr lang="en-US" altLang="fr-FR" b="1" dirty="0">
              <a:solidFill>
                <a:schemeClr val="tx2"/>
              </a:solidFill>
            </a:endParaRPr>
          </a:p>
        </p:txBody>
      </p:sp>
    </p:spTree>
    <p:extLst>
      <p:ext uri="{BB962C8B-B14F-4D97-AF65-F5344CB8AC3E}">
        <p14:creationId xmlns:p14="http://schemas.microsoft.com/office/powerpoint/2010/main" val="16916389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body" idx="4294967295"/>
          </p:nvPr>
        </p:nvSpPr>
        <p:spPr>
          <a:xfrm>
            <a:off x="300038" y="3057525"/>
            <a:ext cx="8535987" cy="1276350"/>
          </a:xfrm>
        </p:spPr>
        <p:txBody>
          <a:bodyPr/>
          <a:lstStyle/>
          <a:p>
            <a:pPr eaLnBrk="1" hangingPunct="1">
              <a:lnSpc>
                <a:spcPct val="90000"/>
              </a:lnSpc>
              <a:buFont typeface="Wingdings 2" panose="05020102010507070707" pitchFamily="18" charset="2"/>
              <a:buNone/>
            </a:pPr>
            <a:r>
              <a:rPr lang="de-DE" altLang="fr-FR" sz="1000" smtClean="0"/>
              <a:t>	</a:t>
            </a:r>
          </a:p>
          <a:p>
            <a:pPr eaLnBrk="1" hangingPunct="1">
              <a:lnSpc>
                <a:spcPct val="90000"/>
              </a:lnSpc>
              <a:buFont typeface="Wingdings 2" panose="05020102010507070707" pitchFamily="18" charset="2"/>
              <a:buNone/>
            </a:pPr>
            <a:endParaRPr lang="de-DE" altLang="fr-FR" sz="1200" smtClean="0"/>
          </a:p>
          <a:p>
            <a:pPr eaLnBrk="1" hangingPunct="1">
              <a:lnSpc>
                <a:spcPct val="90000"/>
              </a:lnSpc>
              <a:buFont typeface="Wingdings 2" panose="05020102010507070707" pitchFamily="18" charset="2"/>
              <a:buNone/>
            </a:pPr>
            <a:endParaRPr lang="de-DE" altLang="fr-FR" sz="1400" smtClean="0"/>
          </a:p>
          <a:p>
            <a:pPr eaLnBrk="1" hangingPunct="1">
              <a:lnSpc>
                <a:spcPct val="90000"/>
              </a:lnSpc>
              <a:buFont typeface="Wingdings 2" panose="05020102010507070707" pitchFamily="18" charset="2"/>
              <a:buNone/>
            </a:pPr>
            <a:endParaRPr lang="de-DE" altLang="fr-FR" sz="1400" smtClean="0"/>
          </a:p>
          <a:p>
            <a:pPr eaLnBrk="1" hangingPunct="1">
              <a:lnSpc>
                <a:spcPct val="90000"/>
              </a:lnSpc>
              <a:buFont typeface="Wingdings 2" panose="05020102010507070707" pitchFamily="18" charset="2"/>
              <a:buNone/>
            </a:pPr>
            <a:endParaRPr lang="de-DE" altLang="fr-FR" sz="1400" i="1" smtClean="0"/>
          </a:p>
          <a:p>
            <a:pPr eaLnBrk="1" hangingPunct="1">
              <a:lnSpc>
                <a:spcPct val="90000"/>
              </a:lnSpc>
              <a:buFont typeface="Wingdings 2" panose="05020102010507070707" pitchFamily="18" charset="2"/>
              <a:buNone/>
            </a:pPr>
            <a:r>
              <a:rPr lang="de-DE" altLang="fr-FR" sz="1200" smtClean="0"/>
              <a:t>	</a:t>
            </a:r>
          </a:p>
        </p:txBody>
      </p:sp>
      <p:sp>
        <p:nvSpPr>
          <p:cNvPr id="35843" name="Text Box 7"/>
          <p:cNvSpPr txBox="1">
            <a:spLocks noChangeArrowheads="1"/>
          </p:cNvSpPr>
          <p:nvPr/>
        </p:nvSpPr>
        <p:spPr bwMode="auto">
          <a:xfrm>
            <a:off x="179388" y="3573463"/>
            <a:ext cx="8713787" cy="344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lnSpc>
                <a:spcPct val="90000"/>
              </a:lnSpc>
              <a:spcBef>
                <a:spcPct val="20000"/>
              </a:spcBef>
              <a:buClr>
                <a:schemeClr val="accent1"/>
              </a:buClr>
              <a:buSzPct val="85000"/>
              <a:buFont typeface="Wingdings 2" panose="05020102010507070707" pitchFamily="18" charset="2"/>
              <a:buNone/>
            </a:pPr>
            <a:r>
              <a:rPr lang="el-GR" altLang="fr-FR" sz="1800"/>
              <a:t>Δεν έχουν όλοι οι άνθρωποι το ίδιο επίπεδο γνώσεων ή τον ίδιο τρόπο να </a:t>
            </a:r>
          </a:p>
          <a:p>
            <a:pPr eaLnBrk="1" hangingPunct="1">
              <a:lnSpc>
                <a:spcPct val="90000"/>
              </a:lnSpc>
              <a:spcBef>
                <a:spcPct val="20000"/>
              </a:spcBef>
              <a:buClr>
                <a:schemeClr val="accent1"/>
              </a:buClr>
              <a:buSzPct val="85000"/>
              <a:buFont typeface="Wingdings 2" panose="05020102010507070707" pitchFamily="18" charset="2"/>
              <a:buNone/>
            </a:pPr>
            <a:r>
              <a:rPr lang="el-GR" altLang="fr-FR" sz="1800"/>
              <a:t>αισθάνονται. Αυτό μπορεί να οδηγεί σε παρεξηγήσεις και συγκρούσεις!</a:t>
            </a:r>
            <a:endParaRPr lang="de-DE" altLang="fr-FR" sz="1800"/>
          </a:p>
          <a:p>
            <a:pPr eaLnBrk="1" hangingPunct="1">
              <a:lnSpc>
                <a:spcPct val="90000"/>
              </a:lnSpc>
              <a:spcBef>
                <a:spcPct val="20000"/>
              </a:spcBef>
              <a:buClr>
                <a:schemeClr val="accent1"/>
              </a:buClr>
              <a:buSzPct val="85000"/>
              <a:buFont typeface="Wingdings 2" panose="05020102010507070707" pitchFamily="18" charset="2"/>
              <a:buNone/>
            </a:pPr>
            <a:endParaRPr lang="de-DE" altLang="fr-FR" sz="1800"/>
          </a:p>
          <a:p>
            <a:pPr eaLnBrk="1" hangingPunct="1"/>
            <a:r>
              <a:rPr lang="el-GR" altLang="fr-FR" sz="1800"/>
              <a:t>Γι’ αυτό είναι σημαντικό</a:t>
            </a:r>
            <a:r>
              <a:rPr lang="de-DE" altLang="fr-FR" sz="1800"/>
              <a:t>:</a:t>
            </a:r>
          </a:p>
          <a:p>
            <a:pPr eaLnBrk="1" hangingPunct="1"/>
            <a:endParaRPr lang="de-DE" altLang="fr-FR" sz="1800"/>
          </a:p>
          <a:p>
            <a:pPr eaLnBrk="1" hangingPunct="1">
              <a:buClr>
                <a:srgbClr val="8CADAE"/>
              </a:buClr>
              <a:buSzPct val="85000"/>
              <a:buFontTx/>
              <a:buChar char="o"/>
            </a:pPr>
            <a:r>
              <a:rPr lang="el-GR" altLang="fr-FR" sz="1800"/>
              <a:t>να λαμβάνετε υπόψη την οπτική των άλλων προκειμένου να καταλάβετε γιατί ενεργούν με το δικό τους ιδιαίτερο τρόπο.</a:t>
            </a:r>
            <a:endParaRPr lang="de-DE" altLang="fr-FR" sz="1800"/>
          </a:p>
          <a:p>
            <a:pPr eaLnBrk="1" hangingPunct="1">
              <a:buClr>
                <a:srgbClr val="8CADAE"/>
              </a:buClr>
              <a:buSzPct val="85000"/>
              <a:buFontTx/>
              <a:buChar char="o"/>
            </a:pPr>
            <a:endParaRPr lang="de-DE" altLang="fr-FR" sz="1800"/>
          </a:p>
          <a:p>
            <a:pPr eaLnBrk="1" hangingPunct="1">
              <a:buClr>
                <a:srgbClr val="8CADAE"/>
              </a:buClr>
              <a:buSzPct val="85000"/>
              <a:buFontTx/>
              <a:buChar char="o"/>
            </a:pPr>
            <a:r>
              <a:rPr lang="el-GR" altLang="fr-FR" sz="1800"/>
              <a:t>να επικοινωνείτε προκειμένου να γίνουν κατανοητοί οι λόγοι της δική σας συμπεριφοράς στους άλλους.</a:t>
            </a:r>
          </a:p>
          <a:p>
            <a:pPr eaLnBrk="1" hangingPunct="1">
              <a:buClr>
                <a:srgbClr val="8CADAE"/>
              </a:buClr>
              <a:buSzPct val="85000"/>
              <a:buFontTx/>
              <a:buChar char="o"/>
            </a:pPr>
            <a:endParaRPr lang="de-DE" altLang="fr-FR" sz="1800"/>
          </a:p>
          <a:p>
            <a:pPr eaLnBrk="1" hangingPunct="1"/>
            <a:endParaRPr lang="de-DE" altLang="fr-FR" sz="1800"/>
          </a:p>
        </p:txBody>
      </p:sp>
      <p:sp>
        <p:nvSpPr>
          <p:cNvPr id="35844" name="Text Box 8"/>
          <p:cNvSpPr txBox="1">
            <a:spLocks noChangeArrowheads="1"/>
          </p:cNvSpPr>
          <p:nvPr/>
        </p:nvSpPr>
        <p:spPr bwMode="auto">
          <a:xfrm>
            <a:off x="0" y="6643688"/>
            <a:ext cx="17637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de-DE" altLang="fr-FR" sz="800" i="1">
                <a:latin typeface="Arial" panose="020B0604020202020204" pitchFamily="34" charset="0"/>
              </a:rPr>
              <a:t>(</a:t>
            </a:r>
            <a:r>
              <a:rPr lang="en-US" altLang="fr-FR" sz="800">
                <a:latin typeface="Arial" panose="020B0604020202020204" pitchFamily="34" charset="0"/>
              </a:rPr>
              <a:t>“</a:t>
            </a:r>
            <a:r>
              <a:rPr lang="de-DE" altLang="fr-FR" sz="800" i="1">
                <a:latin typeface="Arial" panose="020B0604020202020204" pitchFamily="34" charset="0"/>
              </a:rPr>
              <a:t>Marionette Show” by  Sister 72)</a:t>
            </a:r>
          </a:p>
        </p:txBody>
      </p:sp>
      <p:sp>
        <p:nvSpPr>
          <p:cNvPr id="35845" name="Rectangle 10"/>
          <p:cNvSpPr>
            <a:spLocks noChangeArrowheads="1"/>
          </p:cNvSpPr>
          <p:nvPr/>
        </p:nvSpPr>
        <p:spPr bwMode="auto">
          <a:xfrm>
            <a:off x="8675688" y="0"/>
            <a:ext cx="4714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a:solidFill>
                  <a:schemeClr val="bg1"/>
                </a:solidFill>
              </a:rPr>
              <a:t> 18</a:t>
            </a:r>
          </a:p>
        </p:txBody>
      </p:sp>
      <p:pic>
        <p:nvPicPr>
          <p:cNvPr id="35846" name="Picture 11" descr="Marionette Show_von Sister72_flicke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9463" y="1044575"/>
            <a:ext cx="2484437"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fr-FR" dirty="0">
                <a:cs typeface="Times New Roman" panose="02020603050405020304" pitchFamily="18" charset="0"/>
              </a:rPr>
              <a:t>Αλλαγή οπτικής</a:t>
            </a:r>
            <a:endParaRPr lang="en-US" altLang="de-DE" kern="0" dirty="0" smtClean="0"/>
          </a:p>
        </p:txBody>
      </p:sp>
      <p:sp>
        <p:nvSpPr>
          <p:cNvPr id="9"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7.31</a:t>
            </a:r>
            <a:endParaRPr lang="en-US" altLang="fr-FR" b="1" dirty="0">
              <a:solidFill>
                <a:schemeClr val="tx2"/>
              </a:solidFill>
            </a:endParaRPr>
          </a:p>
        </p:txBody>
      </p:sp>
    </p:spTree>
    <p:extLst>
      <p:ext uri="{BB962C8B-B14F-4D97-AF65-F5344CB8AC3E}">
        <p14:creationId xmlns:p14="http://schemas.microsoft.com/office/powerpoint/2010/main" val="35319077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4294967295"/>
          </p:nvPr>
        </p:nvSpPr>
        <p:spPr>
          <a:xfrm>
            <a:off x="252000" y="1976438"/>
            <a:ext cx="8640000" cy="3220713"/>
          </a:xfrm>
          <a:ln>
            <a:solidFill>
              <a:schemeClr val="tx1"/>
            </a:solidFill>
            <a:miter lim="800000"/>
            <a:headEnd/>
            <a:tailEnd/>
          </a:ln>
        </p:spPr>
        <p:txBody>
          <a:bodyPr/>
          <a:lstStyle/>
          <a:p>
            <a:pPr eaLnBrk="1" hangingPunct="1"/>
            <a:r>
              <a:rPr lang="de-DE" altLang="fr-FR" b="1" dirty="0">
                <a:latin typeface="+mj-lt"/>
                <a:cs typeface="Times New Roman" panose="02020603050405020304" pitchFamily="18" charset="0"/>
              </a:rPr>
              <a:t>	</a:t>
            </a:r>
            <a:r>
              <a:rPr lang="el-GR" altLang="fr-FR" b="1" dirty="0">
                <a:latin typeface="+mj-lt"/>
                <a:cs typeface="Times New Roman" panose="02020603050405020304" pitchFamily="18" charset="0"/>
              </a:rPr>
              <a:t>Φανταστείτε την ακόλουθη κατάσταση</a:t>
            </a:r>
            <a:r>
              <a:rPr lang="de-DE" altLang="fr-FR" b="1" dirty="0">
                <a:latin typeface="+mj-lt"/>
                <a:cs typeface="Times New Roman" panose="02020603050405020304" pitchFamily="18" charset="0"/>
              </a:rPr>
              <a:t>:</a:t>
            </a:r>
          </a:p>
          <a:p>
            <a:pPr eaLnBrk="1" hangingPunct="1"/>
            <a:endParaRPr lang="de-DE" altLang="fr-FR" b="1" dirty="0">
              <a:latin typeface="+mj-lt"/>
              <a:cs typeface="Times New Roman" panose="02020603050405020304" pitchFamily="18" charset="0"/>
            </a:endParaRPr>
          </a:p>
          <a:p>
            <a:pPr eaLnBrk="1" hangingPunct="1"/>
            <a:r>
              <a:rPr lang="de-DE" altLang="fr-FR" dirty="0">
                <a:latin typeface="+mj-lt"/>
                <a:cs typeface="Times New Roman" panose="02020603050405020304" pitchFamily="18" charset="0"/>
              </a:rPr>
              <a:t>	</a:t>
            </a:r>
            <a:r>
              <a:rPr lang="el-GR" altLang="fr-FR" dirty="0">
                <a:latin typeface="+mj-lt"/>
                <a:cs typeface="Times New Roman" panose="02020603050405020304" pitchFamily="18" charset="0"/>
              </a:rPr>
              <a:t>Είστε κουρασμένοι και στο δρόμο σας από την εργασία στο σπίτι, σταματάτε για ψώνια στα γρήγορα και το σουπερμάρκετ είναι φίσκα. Έχετε τα πάντα στο καλάθι σας και περιμένετε στη σειρά. Ακριβώς μπροστά σας, ένας ηλικιωμένος άντρας δίνει τα ψώνια του στο ταμείο, με ανασφάλεια και πολύ αργά. Όταν ο ταμίας του λέει την τιμή, ο ηλικιωμένος άνδρας ψάχνει την τσάντα του για μεγάλο χρονικό διάστημα καθώς δεν μπορεί να βρει το πορτοφόλι του. Καθώς ψάχνει, κατά λάθος σπρώχνει ένα μπουκάλι λάδι από το ταμείο. Το μπουκάλι σπάει στο πάτωμα. </a:t>
            </a:r>
            <a:endParaRPr lang="de-DE" altLang="fr-FR" dirty="0">
              <a:latin typeface="+mj-lt"/>
              <a:cs typeface="Times New Roman" panose="02020603050405020304" pitchFamily="18" charset="0"/>
            </a:endParaRPr>
          </a:p>
        </p:txBody>
      </p:sp>
      <p:grpSp>
        <p:nvGrpSpPr>
          <p:cNvPr id="38918" name="Group 15"/>
          <p:cNvGrpSpPr>
            <a:grpSpLocks/>
          </p:cNvGrpSpPr>
          <p:nvPr/>
        </p:nvGrpSpPr>
        <p:grpSpPr bwMode="auto">
          <a:xfrm>
            <a:off x="0" y="6167432"/>
            <a:ext cx="2799184" cy="536574"/>
            <a:chOff x="0" y="3957"/>
            <a:chExt cx="1474" cy="338"/>
          </a:xfrm>
        </p:grpSpPr>
        <p:sp>
          <p:nvSpPr>
            <p:cNvPr id="38920"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38921"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2"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i="1" dirty="0">
                  <a:sym typeface="Wingdings" pitchFamily="2" charset="2"/>
                </a:rPr>
                <a:t></a:t>
              </a:r>
              <a:r>
                <a:rPr lang="de-DE" altLang="de-DE" sz="1200" i="1" dirty="0"/>
                <a:t> </a:t>
              </a:r>
              <a:r>
                <a:rPr lang="el-GR" altLang="fr-FR" sz="1200" i="1" dirty="0"/>
                <a:t>φύλλο εργασίας</a:t>
              </a:r>
              <a:r>
                <a:rPr lang="de-DE" altLang="fr-FR" sz="1200" i="1" dirty="0"/>
                <a:t> </a:t>
              </a:r>
              <a:r>
                <a:rPr lang="de-DE" altLang="de-DE" sz="1200" i="1" dirty="0" smtClean="0"/>
                <a:t>7.3</a:t>
              </a:r>
              <a:endParaRPr lang="de-DE" altLang="de-DE" sz="1200" i="1" dirty="0"/>
            </a:p>
            <a:p>
              <a:pPr eaLnBrk="1" hangingPunct="1">
                <a:spcBef>
                  <a:spcPct val="0"/>
                </a:spcBef>
                <a:buClrTx/>
                <a:buSzTx/>
                <a:buFontTx/>
                <a:buNone/>
              </a:pPr>
              <a:r>
                <a:rPr lang="de-DE" altLang="de-DE" sz="1200" dirty="0"/>
                <a:t>     </a:t>
              </a:r>
            </a:p>
          </p:txBody>
        </p:sp>
      </p:grpSp>
      <p:sp>
        <p:nvSpPr>
          <p:cNvPr id="10"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fr-FR" dirty="0">
                <a:cs typeface="Times New Roman" panose="02020603050405020304" pitchFamily="18" charset="0"/>
              </a:rPr>
              <a:t>Αλλαγή οπτικής</a:t>
            </a:r>
            <a:endParaRPr lang="en-US" altLang="de-DE" kern="0" dirty="0" smtClean="0"/>
          </a:p>
        </p:txBody>
      </p:sp>
      <p:sp>
        <p:nvSpPr>
          <p:cNvPr id="9"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2"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7.32</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91" name="Group 51"/>
          <p:cNvGraphicFramePr>
            <a:graphicFrameLocks noGrp="1"/>
          </p:cNvGraphicFramePr>
          <p:nvPr>
            <p:extLst>
              <p:ext uri="{D42A27DB-BD31-4B8C-83A1-F6EECF244321}">
                <p14:modId xmlns:p14="http://schemas.microsoft.com/office/powerpoint/2010/main" val="4213188790"/>
              </p:ext>
            </p:extLst>
          </p:nvPr>
        </p:nvGraphicFramePr>
        <p:xfrm>
          <a:off x="0" y="1339850"/>
          <a:ext cx="9144000" cy="4859824"/>
        </p:xfrm>
        <a:graphic>
          <a:graphicData uri="http://schemas.openxmlformats.org/drawingml/2006/table">
            <a:tbl>
              <a:tblPr/>
              <a:tblGrid>
                <a:gridCol w="4572000"/>
                <a:gridCol w="4572000"/>
              </a:tblGrid>
              <a:tr h="105577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Τι σκέφτεστε/αισθάνεστε σε αυτή την κατάσταση;</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Παράδειγμα</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Αισθάνομαι θυμωμένος καθώς είμαι εξουθενωμένος και θέλω επιτέλους να πάω στο σπίτι. Ή</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Αισθάνομαι συμπόνια και συμπάθεια για τον ηλικιωμένο άνδρα.</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735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Τι σκέφτεται/αισθάνεται η ταμίας;</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Παράδειγμα</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Αισθάνεται εκνευρισμένη γιατί η ουρά γίνεται όλο και μεγαλύτερη ενώ καθαρίζει το σπασμένο μπουκάλι. Ή Αισθάνεται συμπάθεια γιατί γνωρίζει τον ηλικιωμένο άνδρα.</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209">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Τι σκέφτεται/αισθάνεται ο ηλικιωμένος άνδρας;</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Παράδειγμα</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Αισθάνεται ντροπιασμένος και θυμωμένος με τον εαυτό του. Αισθάνεται αμηχανία.</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2949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Τι θα σε βοηθούσε να λάβετε υπόψη την οπτική του ηλικιωμένου άνδρα;</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Παράδειγμα</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Σκέφτομαι τον παππού μου και τη γιαγιά μου και συλλογίζομαι ότι γίνονται πιο αργοί και ανασφαλείς με το πέρασμα της ηλικίας, πιθανώς προκαλώντας παρόμοια προβλήματα.</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Ή</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αναρωτιέμαι πώς θα ένιωθα αν είχα σπάσει κατά λάθος ένα μπουκάλι. Στην πραγματικότητα, κάτι αρκετά παρόμοιο συνέβη σε μένα μια φορά και θυμάμαι πόσο άσχημα ένιωσα εκείνη τη στιγμή.</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55" name="Rectangle 56"/>
          <p:cNvSpPr>
            <a:spLocks noChangeArrowheads="1"/>
          </p:cNvSpPr>
          <p:nvPr/>
        </p:nvSpPr>
        <p:spPr bwMode="auto">
          <a:xfrm>
            <a:off x="8074025" y="0"/>
            <a:ext cx="1069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7.31</a:t>
            </a:r>
          </a:p>
        </p:txBody>
      </p:sp>
      <p:sp>
        <p:nvSpPr>
          <p:cNvPr id="7"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fr-FR" dirty="0">
                <a:cs typeface="Times New Roman" panose="02020603050405020304" pitchFamily="18" charset="0"/>
              </a:rPr>
              <a:t>Αλλαγή οπτικής</a:t>
            </a:r>
            <a:endParaRPr lang="en-US" altLang="de-DE" kern="0" dirty="0" smtClean="0"/>
          </a:p>
        </p:txBody>
      </p:sp>
      <p:sp>
        <p:nvSpPr>
          <p:cNvPr id="6"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9"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7.33</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Τι κάνει έναν καλό συνομιλητή;</a:t>
            </a:r>
            <a:endParaRPr lang="de-DE" sz="2000" dirty="0">
              <a:solidFill>
                <a:schemeClr val="accent1"/>
              </a:solidFill>
            </a:endParaRPr>
          </a:p>
        </p:txBody>
      </p:sp>
      <p:sp>
        <p:nvSpPr>
          <p:cNvPr id="40966"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el-GR" altLang="de-DE" dirty="0" smtClean="0">
                <a:solidFill>
                  <a:schemeClr val="accent1"/>
                </a:solidFill>
              </a:rPr>
              <a:t>;;;</a:t>
            </a:r>
            <a:endParaRPr lang="de-DE" altLang="de-DE" dirty="0">
              <a:solidFill>
                <a:schemeClr val="accent1"/>
              </a:solidFill>
            </a:endParaRPr>
          </a:p>
        </p:txBody>
      </p:sp>
      <p:sp>
        <p:nvSpPr>
          <p:cNvPr id="6"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7"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7.34</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FontTx/>
              <a:buChar char="•"/>
            </a:pPr>
            <a:endParaRPr lang="en-GB" altLang="fr-FR" sz="2400"/>
          </a:p>
        </p:txBody>
      </p:sp>
      <p:sp>
        <p:nvSpPr>
          <p:cNvPr id="38915" name="Text Box 3"/>
          <p:cNvSpPr txBox="1">
            <a:spLocks noChangeArrowheads="1"/>
          </p:cNvSpPr>
          <p:nvPr/>
        </p:nvSpPr>
        <p:spPr bwMode="auto">
          <a:xfrm>
            <a:off x="0" y="1071563"/>
            <a:ext cx="8421688" cy="5248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8CADAE"/>
              </a:buClr>
              <a:buSzPct val="85000"/>
              <a:buFontTx/>
              <a:buChar char="o"/>
            </a:pPr>
            <a:r>
              <a:rPr lang="el-GR" altLang="fr-FR" sz="1800" dirty="0"/>
              <a:t>Να ακούτε, να αφήνετε τους άλλους να τελειώσουν                      την ομιλία τους.</a:t>
            </a:r>
            <a:endParaRPr lang="de-DE" altLang="fr-FR" sz="1800" dirty="0"/>
          </a:p>
          <a:p>
            <a:pPr eaLnBrk="1" hangingPunct="1">
              <a:spcBef>
                <a:spcPct val="50000"/>
              </a:spcBef>
              <a:buClr>
                <a:srgbClr val="8CADAE"/>
              </a:buClr>
              <a:buSzPct val="85000"/>
              <a:buFontTx/>
              <a:buChar char="o"/>
            </a:pPr>
            <a:r>
              <a:rPr lang="el-GR" altLang="fr-FR" sz="1800" dirty="0"/>
              <a:t>Να κάνετε ερωτήσεις.</a:t>
            </a:r>
            <a:endParaRPr lang="en-US" altLang="fr-FR" sz="1800" dirty="0"/>
          </a:p>
          <a:p>
            <a:pPr eaLnBrk="1" hangingPunct="1">
              <a:spcBef>
                <a:spcPct val="50000"/>
              </a:spcBef>
              <a:buClr>
                <a:srgbClr val="8CADAE"/>
              </a:buClr>
              <a:buSzPct val="85000"/>
              <a:buFontTx/>
              <a:buChar char="o"/>
            </a:pPr>
            <a:r>
              <a:rPr lang="el-GR" altLang="fr-FR" sz="1800" dirty="0"/>
              <a:t>Να κρατάτε βλεμματική επαφή, χωρίς όμως να κοιτάτε                   επίμονα.</a:t>
            </a:r>
            <a:endParaRPr lang="de-DE" altLang="fr-FR" sz="1800" dirty="0"/>
          </a:p>
          <a:p>
            <a:pPr eaLnBrk="1" hangingPunct="1">
              <a:spcBef>
                <a:spcPct val="50000"/>
              </a:spcBef>
              <a:buClr>
                <a:srgbClr val="8CADAE"/>
              </a:buClr>
              <a:buSzPct val="85000"/>
              <a:buFontTx/>
              <a:buChar char="o"/>
            </a:pPr>
            <a:r>
              <a:rPr lang="el-GR" altLang="fr-FR" sz="1800" dirty="0"/>
              <a:t>Να σέβεστε τις διαφορετικές απόψεις.</a:t>
            </a:r>
            <a:endParaRPr lang="de-DE" altLang="fr-FR" sz="1800" dirty="0"/>
          </a:p>
          <a:p>
            <a:pPr eaLnBrk="1" hangingPunct="1">
              <a:spcBef>
                <a:spcPct val="50000"/>
              </a:spcBef>
              <a:buClr>
                <a:srgbClr val="8CADAE"/>
              </a:buClr>
              <a:buSzPct val="85000"/>
              <a:buFontTx/>
              <a:buChar char="o"/>
            </a:pPr>
            <a:r>
              <a:rPr lang="el-GR" altLang="fr-FR" sz="1800" dirty="0"/>
              <a:t>Να δείχνετε ενδιαφέρον για το άλλο άτομο.</a:t>
            </a:r>
            <a:endParaRPr lang="de-DE" altLang="fr-FR" sz="1800" dirty="0"/>
          </a:p>
          <a:p>
            <a:pPr eaLnBrk="1" hangingPunct="1">
              <a:spcBef>
                <a:spcPct val="50000"/>
              </a:spcBef>
              <a:buClr>
                <a:srgbClr val="8CADAE"/>
              </a:buClr>
              <a:buSzPct val="85000"/>
              <a:buFontTx/>
              <a:buChar char="o"/>
            </a:pPr>
            <a:r>
              <a:rPr lang="el-GR" altLang="fr-FR" sz="1800" dirty="0"/>
              <a:t>Να αποφεύγετε να μιλάτε συνεχώς για τον εαυτό σας.</a:t>
            </a:r>
            <a:endParaRPr lang="de-DE" altLang="fr-FR" sz="1800" dirty="0"/>
          </a:p>
          <a:p>
            <a:pPr eaLnBrk="1" hangingPunct="1">
              <a:spcBef>
                <a:spcPct val="50000"/>
              </a:spcBef>
              <a:buClr>
                <a:srgbClr val="8CADAE"/>
              </a:buClr>
              <a:buSzPct val="85000"/>
              <a:buFontTx/>
              <a:buChar char="o"/>
            </a:pPr>
            <a:r>
              <a:rPr lang="el-GR" altLang="fr-FR" sz="1800" dirty="0"/>
              <a:t>Να δείχνετε κατάλληλη ειλικρίνεια κατά τη διάρκεια της συζήτησης </a:t>
            </a:r>
            <a:r>
              <a:rPr lang="de-DE" altLang="fr-FR" sz="1800" dirty="0"/>
              <a:t>(</a:t>
            </a:r>
            <a:r>
              <a:rPr lang="el-GR" altLang="fr-FR" sz="1800" dirty="0"/>
              <a:t>να μην αποκαλύπτεται προσωπικές λεπτομέρειες στην πρώτη συζήτηση, να μην είστε υπερβολικά επιφυλακτικοί με ένα παλιό φίλο).</a:t>
            </a:r>
            <a:endParaRPr lang="de-DE" altLang="fr-FR" sz="1800" dirty="0"/>
          </a:p>
          <a:p>
            <a:pPr eaLnBrk="1" hangingPunct="1">
              <a:spcBef>
                <a:spcPct val="50000"/>
              </a:spcBef>
              <a:buClr>
                <a:srgbClr val="8CADAE"/>
              </a:buClr>
              <a:buSzPct val="85000"/>
              <a:buFontTx/>
              <a:buChar char="o"/>
            </a:pPr>
            <a:r>
              <a:rPr lang="el-GR" altLang="fr-FR" sz="1800" dirty="0"/>
              <a:t>Να αποφεύγετε τις προσβολές! Να κάνετε κριτική με κατάλληλο τρόπο (π.χ. αντί για «το νέο σου κούρεμα είναι απαίσιο» μάλλον «Μου άρεσαν τα μαλλιά σου περισσότερο πριν»).</a:t>
            </a:r>
            <a:r>
              <a:rPr lang="en-US" altLang="fr-FR" sz="2000" dirty="0"/>
              <a:t> </a:t>
            </a:r>
            <a:endParaRPr lang="en-US" altLang="fr-FR" sz="2000" dirty="0">
              <a:latin typeface="Arial" panose="020B0604020202020204" pitchFamily="34" charset="0"/>
            </a:endParaRPr>
          </a:p>
        </p:txBody>
      </p:sp>
      <p:pic>
        <p:nvPicPr>
          <p:cNvPr id="38917"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6950" y="1071563"/>
            <a:ext cx="17970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12"/>
          <p:cNvSpPr txBox="1">
            <a:spLocks noChangeArrowheads="1"/>
          </p:cNvSpPr>
          <p:nvPr/>
        </p:nvSpPr>
        <p:spPr bwMode="auto">
          <a:xfrm>
            <a:off x="0" y="6643688"/>
            <a:ext cx="15843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336699"/>
              </a:buClr>
              <a:buFont typeface="Wingdings" panose="05000000000000000000" pitchFamily="2" charset="2"/>
              <a:buNone/>
            </a:pPr>
            <a:r>
              <a:rPr lang="en-US" altLang="fr-FR" sz="800">
                <a:latin typeface="Arial" panose="020B0604020202020204" pitchFamily="34" charset="0"/>
              </a:rPr>
              <a:t>(</a:t>
            </a:r>
            <a:r>
              <a:rPr lang="en-US" altLang="fr-FR" sz="800"/>
              <a:t>“</a:t>
            </a:r>
            <a:r>
              <a:rPr lang="en-US" altLang="fr-FR" sz="800">
                <a:latin typeface="Arial" panose="020B0604020202020204" pitchFamily="34" charset="0"/>
              </a:rPr>
              <a:t>Zuhören</a:t>
            </a:r>
            <a:r>
              <a:rPr lang="en-US" altLang="fr-FR" sz="800"/>
              <a:t>”</a:t>
            </a:r>
            <a:r>
              <a:rPr lang="en-US" altLang="fr-FR" sz="800">
                <a:latin typeface="Arial" panose="020B0604020202020204" pitchFamily="34" charset="0"/>
              </a:rPr>
              <a:t> by Stefan Eissing)</a:t>
            </a:r>
          </a:p>
        </p:txBody>
      </p:sp>
      <p:sp>
        <p:nvSpPr>
          <p:cNvPr id="38919" name="Rectangle 13"/>
          <p:cNvSpPr>
            <a:spLocks noChangeArrowheads="1"/>
          </p:cNvSpPr>
          <p:nvPr/>
        </p:nvSpPr>
        <p:spPr bwMode="auto">
          <a:xfrm>
            <a:off x="8675688" y="0"/>
            <a:ext cx="4714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n-US" altLang="fr-FR" sz="1400">
                <a:solidFill>
                  <a:schemeClr val="bg1"/>
                </a:solidFill>
              </a:rPr>
              <a:t> 22</a:t>
            </a:r>
          </a:p>
        </p:txBody>
      </p:sp>
      <p:sp>
        <p:nvSpPr>
          <p:cNvPr id="12"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Τι κάνει έναν καλό συνομιλητή;</a:t>
            </a:r>
            <a:endParaRPr lang="de-DE" sz="2000" dirty="0">
              <a:solidFill>
                <a:schemeClr val="accent1"/>
              </a:solidFill>
            </a:endParaRPr>
          </a:p>
        </p:txBody>
      </p:sp>
      <p:sp>
        <p:nvSpPr>
          <p:cNvPr id="9"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7.35</a:t>
            </a:r>
            <a:endParaRPr lang="en-US" altLang="fr-FR" b="1" dirty="0">
              <a:solidFill>
                <a:schemeClr val="tx2"/>
              </a:solidFill>
            </a:endParaRPr>
          </a:p>
        </p:txBody>
      </p:sp>
    </p:spTree>
    <p:extLst>
      <p:ext uri="{BB962C8B-B14F-4D97-AF65-F5344CB8AC3E}">
        <p14:creationId xmlns:p14="http://schemas.microsoft.com/office/powerpoint/2010/main" val="10925051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ext Box 3"/>
          <p:cNvSpPr txBox="1">
            <a:spLocks noChangeArrowheads="1"/>
          </p:cNvSpPr>
          <p:nvPr/>
        </p:nvSpPr>
        <p:spPr bwMode="auto">
          <a:xfrm>
            <a:off x="193675" y="1484313"/>
            <a:ext cx="8915400" cy="16160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8CADAE"/>
              </a:buClr>
              <a:buSzPct val="85000"/>
              <a:buFontTx/>
              <a:buChar char="o"/>
            </a:pPr>
            <a:r>
              <a:rPr lang="el-GR" altLang="fr-FR" sz="1800"/>
              <a:t>Να είστε ευγνώμονες, αλλά επίσης ειλικρινείς και φυσικοί </a:t>
            </a:r>
            <a:r>
              <a:rPr lang="en-US" altLang="fr-FR" sz="1800"/>
              <a:t>(</a:t>
            </a:r>
            <a:r>
              <a:rPr lang="el-GR" altLang="fr-FR" sz="1800"/>
              <a:t>π.χ</a:t>
            </a:r>
            <a:r>
              <a:rPr lang="en-US" altLang="fr-FR" sz="1800"/>
              <a:t>. </a:t>
            </a:r>
            <a:r>
              <a:rPr lang="el-GR" altLang="fr-FR" sz="1800"/>
              <a:t>δεν χρειάζεται να ξεσπάσετε σε γέλια αν δεν νομίζετε ότι ένα ανέκδοτο δεν είναι αρκετά αστείο</a:t>
            </a:r>
            <a:r>
              <a:rPr lang="en-US" altLang="fr-FR" sz="1800"/>
              <a:t>). </a:t>
            </a:r>
          </a:p>
          <a:p>
            <a:pPr eaLnBrk="1" hangingPunct="1">
              <a:spcBef>
                <a:spcPct val="50000"/>
              </a:spcBef>
              <a:buClr>
                <a:srgbClr val="8CADAE"/>
              </a:buClr>
              <a:buSzPct val="85000"/>
              <a:buFontTx/>
              <a:buChar char="o"/>
            </a:pPr>
            <a:r>
              <a:rPr lang="el-GR" altLang="fr-FR" sz="1800"/>
              <a:t>Να κουτσομπολεύετε ανθρώπους που απουσιάζουν συχνά φαίνεται κακόγουστο και δεν ενισχύει την εμπιστοσύνη.</a:t>
            </a:r>
            <a:endParaRPr lang="en-US" altLang="fr-FR" sz="1800" u="sng"/>
          </a:p>
        </p:txBody>
      </p:sp>
      <p:pic>
        <p:nvPicPr>
          <p:cNvPr id="39939" name="Picture 7" descr="2315736389_c28a7f9defwaiting for cigarettes-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0675" y="4149726"/>
            <a:ext cx="3743325"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Rectangle 8"/>
          <p:cNvSpPr>
            <a:spLocks noChangeArrowheads="1"/>
          </p:cNvSpPr>
          <p:nvPr/>
        </p:nvSpPr>
        <p:spPr bwMode="auto">
          <a:xfrm>
            <a:off x="0" y="6643688"/>
            <a:ext cx="20018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336699"/>
              </a:buClr>
              <a:buFont typeface="Wingdings" panose="05000000000000000000" pitchFamily="2" charset="2"/>
              <a:buNone/>
            </a:pPr>
            <a:r>
              <a:rPr lang="de-DE" altLang="fr-FR" sz="800">
                <a:latin typeface="Arial" panose="020B0604020202020204" pitchFamily="34" charset="0"/>
              </a:rPr>
              <a:t>(</a:t>
            </a:r>
            <a:r>
              <a:rPr lang="en-US" altLang="fr-FR" sz="800"/>
              <a:t>“</a:t>
            </a:r>
            <a:r>
              <a:rPr lang="de-DE" altLang="fr-FR" sz="800">
                <a:latin typeface="Arial" panose="020B0604020202020204" pitchFamily="34" charset="0"/>
              </a:rPr>
              <a:t>waiting for cigarettes</a:t>
            </a:r>
            <a:r>
              <a:rPr lang="en-US" altLang="fr-FR" sz="800"/>
              <a:t>”</a:t>
            </a:r>
            <a:r>
              <a:rPr lang="de-DE" altLang="fr-FR" sz="800">
                <a:latin typeface="Arial" panose="020B0604020202020204" pitchFamily="34" charset="0"/>
              </a:rPr>
              <a:t> by DonDonney)</a:t>
            </a:r>
          </a:p>
        </p:txBody>
      </p:sp>
      <p:sp>
        <p:nvSpPr>
          <p:cNvPr id="8"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Τι κάνει έναν καλό συνομιλητή;</a:t>
            </a:r>
            <a:endParaRPr lang="de-DE" sz="2000" dirty="0">
              <a:solidFill>
                <a:schemeClr val="accent1"/>
              </a:solidFill>
            </a:endParaRPr>
          </a:p>
        </p:txBody>
      </p:sp>
      <p:sp>
        <p:nvSpPr>
          <p:cNvPr id="7"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7.36</a:t>
            </a:r>
            <a:endParaRPr lang="en-US" altLang="fr-FR" b="1" dirty="0">
              <a:solidFill>
                <a:schemeClr val="tx2"/>
              </a:solidFill>
            </a:endParaRPr>
          </a:p>
        </p:txBody>
      </p:sp>
    </p:spTree>
    <p:extLst>
      <p:ext uri="{BB962C8B-B14F-4D97-AF65-F5344CB8AC3E}">
        <p14:creationId xmlns:p14="http://schemas.microsoft.com/office/powerpoint/2010/main" val="40488255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FontTx/>
              <a:buChar char="•"/>
            </a:pPr>
            <a:endParaRPr lang="en-GB" altLang="fr-FR" sz="2400"/>
          </a:p>
        </p:txBody>
      </p:sp>
      <p:sp>
        <p:nvSpPr>
          <p:cNvPr id="40963" name="Text Box 3"/>
          <p:cNvSpPr txBox="1">
            <a:spLocks noChangeArrowheads="1"/>
          </p:cNvSpPr>
          <p:nvPr/>
        </p:nvSpPr>
        <p:spPr bwMode="auto">
          <a:xfrm>
            <a:off x="152400" y="1412875"/>
            <a:ext cx="8915400" cy="4386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533400" indent="-354013"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8CADAE"/>
              </a:buClr>
              <a:buSzPct val="85000"/>
            </a:pPr>
            <a:r>
              <a:rPr lang="el-GR" altLang="fr-FR" sz="1800" b="1" u="sng" dirty="0"/>
              <a:t>Ειδικά κατά την πρώτη γνωριμία σας με κάποιον</a:t>
            </a:r>
            <a:r>
              <a:rPr lang="en-US" altLang="fr-FR" sz="1800" b="1" u="sng" dirty="0"/>
              <a:t>:</a:t>
            </a:r>
          </a:p>
          <a:p>
            <a:pPr lvl="1" eaLnBrk="1" hangingPunct="1">
              <a:spcBef>
                <a:spcPct val="50000"/>
              </a:spcBef>
              <a:buClr>
                <a:srgbClr val="8CADAE"/>
              </a:buClr>
              <a:buSzPct val="85000"/>
              <a:buFontTx/>
              <a:buChar char="o"/>
            </a:pPr>
            <a:r>
              <a:rPr lang="el-GR" altLang="fr-FR" sz="1800" dirty="0"/>
              <a:t>Προχωρείτε αργά και βήμα-βήμα, μην κάνετε ερωτήσεις που είναι πολύ προσωπικές αμέσως, μην επιμένετε/πιέζετε.</a:t>
            </a:r>
            <a:endParaRPr lang="de-DE" altLang="fr-FR" sz="1800" dirty="0"/>
          </a:p>
          <a:p>
            <a:pPr lvl="1" eaLnBrk="1" hangingPunct="1">
              <a:spcBef>
                <a:spcPct val="50000"/>
              </a:spcBef>
              <a:buClr>
                <a:srgbClr val="8CADAE"/>
              </a:buClr>
              <a:buSzPct val="85000"/>
              <a:buFontTx/>
              <a:buChar char="o"/>
            </a:pPr>
            <a:r>
              <a:rPr lang="el-GR" altLang="fr-FR" sz="1800" dirty="0"/>
              <a:t>Μην αποκαλύπτετε θέματα που είναι πάρα πολύ προσωπικά κατά την πρώτη γνωριμία σας με κάποιον (π.χ. να πείτε την ιστορία της ζωή σας, χτυπήματα της μοίρας)</a:t>
            </a:r>
            <a:r>
              <a:rPr lang="de-DE" altLang="fr-FR" sz="1800" dirty="0"/>
              <a:t>.</a:t>
            </a:r>
          </a:p>
          <a:p>
            <a:pPr lvl="1" eaLnBrk="1" hangingPunct="1">
              <a:spcBef>
                <a:spcPct val="50000"/>
              </a:spcBef>
              <a:buClr>
                <a:srgbClr val="8CADAE"/>
              </a:buClr>
              <a:buSzPct val="85000"/>
              <a:buFontTx/>
              <a:buChar char="o"/>
            </a:pPr>
            <a:r>
              <a:rPr lang="el-GR" altLang="fr-FR" sz="1800" dirty="0"/>
              <a:t>Λάβετε υπόψη σας τα μη λεκτικά σήματα </a:t>
            </a:r>
            <a:r>
              <a:rPr lang="de-DE" altLang="fr-FR" sz="1800" dirty="0"/>
              <a:t>(</a:t>
            </a:r>
            <a:r>
              <a:rPr lang="el-GR" altLang="fr-FR" sz="1800" dirty="0"/>
              <a:t>π.χ</a:t>
            </a:r>
            <a:r>
              <a:rPr lang="de-DE" altLang="fr-FR" sz="1800" dirty="0"/>
              <a:t>. </a:t>
            </a:r>
            <a:r>
              <a:rPr lang="el-GR" altLang="fr-FR" sz="1800" dirty="0"/>
              <a:t>αν κάποιος αποστρέφει το βλέμμα του/της ή κοιτάει το ρολόι του συνέχεια, μπορεί να μην ενδιαφέρεται για τη συζήτηση ή μπορεί να έχει ξεχάσει κάτι), αλλά εντούτοις μην υπερεκτιμάτε μια τέτοια συμπεριφορά.</a:t>
            </a:r>
            <a:r>
              <a:rPr lang="de-DE" altLang="fr-FR" sz="1800" dirty="0"/>
              <a:t> </a:t>
            </a:r>
          </a:p>
          <a:p>
            <a:pPr lvl="1" eaLnBrk="1" hangingPunct="1">
              <a:spcBef>
                <a:spcPct val="50000"/>
              </a:spcBef>
              <a:buClr>
                <a:srgbClr val="8CADAE"/>
              </a:buClr>
              <a:buSzPct val="85000"/>
              <a:buFontTx/>
              <a:buChar char="o"/>
            </a:pPr>
            <a:r>
              <a:rPr lang="el-GR" altLang="fr-FR" sz="1800" dirty="0"/>
              <a:t>Κρατάτε την κατάλληλη απόσταση, μην είστε πολύ ευαίσθητοι/κολλητοί </a:t>
            </a:r>
            <a:r>
              <a:rPr lang="de-DE" altLang="fr-FR" sz="1800" dirty="0"/>
              <a:t>(</a:t>
            </a:r>
            <a:r>
              <a:rPr lang="el-GR" altLang="fr-FR" sz="1800" dirty="0"/>
              <a:t>π</a:t>
            </a:r>
            <a:r>
              <a:rPr lang="de-DE" altLang="fr-FR" sz="1800" dirty="0"/>
              <a:t>.</a:t>
            </a:r>
            <a:r>
              <a:rPr lang="el-GR" altLang="fr-FR" sz="1800" dirty="0"/>
              <a:t>χ.</a:t>
            </a:r>
            <a:r>
              <a:rPr lang="de-DE" altLang="fr-FR" sz="1800" dirty="0"/>
              <a:t> </a:t>
            </a:r>
            <a:r>
              <a:rPr lang="el-GR" altLang="fr-FR" sz="1800" dirty="0"/>
              <a:t>να κάνετε χειραψία και όχι αγκαλιά)</a:t>
            </a:r>
            <a:r>
              <a:rPr lang="de-DE" altLang="fr-FR" sz="1800" dirty="0"/>
              <a:t>. </a:t>
            </a:r>
            <a:endParaRPr lang="en-US" altLang="fr-FR" sz="1800" u="sng" dirty="0"/>
          </a:p>
          <a:p>
            <a:pPr eaLnBrk="1" hangingPunct="1">
              <a:spcBef>
                <a:spcPct val="50000"/>
              </a:spcBef>
              <a:buClr>
                <a:srgbClr val="336699"/>
              </a:buClr>
              <a:buFont typeface="Wingdings" panose="05000000000000000000" pitchFamily="2" charset="2"/>
              <a:buChar char="Ø"/>
            </a:pPr>
            <a:endParaRPr lang="de-DE" altLang="fr-FR" sz="1800" u="sng" dirty="0"/>
          </a:p>
        </p:txBody>
      </p:sp>
      <p:sp>
        <p:nvSpPr>
          <p:cNvPr id="7"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Τι κάνει έναν καλό συνομιλητή;</a:t>
            </a:r>
            <a:endParaRPr lang="de-DE" sz="2000" dirty="0">
              <a:solidFill>
                <a:schemeClr val="accent1"/>
              </a:solidFill>
            </a:endParaRPr>
          </a:p>
        </p:txBody>
      </p:sp>
      <p:sp>
        <p:nvSpPr>
          <p:cNvPr id="6"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9"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7.37</a:t>
            </a:r>
            <a:endParaRPr lang="en-US" altLang="fr-FR" b="1" dirty="0">
              <a:solidFill>
                <a:schemeClr val="tx2"/>
              </a:solidFill>
            </a:endParaRPr>
          </a:p>
        </p:txBody>
      </p:sp>
    </p:spTree>
    <p:extLst>
      <p:ext uri="{BB962C8B-B14F-4D97-AF65-F5344CB8AC3E}">
        <p14:creationId xmlns:p14="http://schemas.microsoft.com/office/powerpoint/2010/main" val="30951428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Αυτονόητοι κοινωνικοί κανόνες</a:t>
            </a:r>
            <a:endParaRPr lang="de-DE" sz="2000" dirty="0">
              <a:solidFill>
                <a:schemeClr val="accent1"/>
              </a:solidFill>
            </a:endParaRPr>
          </a:p>
        </p:txBody>
      </p:sp>
      <p:sp>
        <p:nvSpPr>
          <p:cNvPr id="7"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el-GR" altLang="de-DE" dirty="0" smtClean="0">
                <a:solidFill>
                  <a:schemeClr val="accent1"/>
                </a:solidFill>
              </a:rPr>
              <a:t>;;;</a:t>
            </a:r>
            <a:endParaRPr lang="de-DE" altLang="de-DE" dirty="0">
              <a:solidFill>
                <a:schemeClr val="accent1"/>
              </a:solidFill>
            </a:endParaRPr>
          </a:p>
        </p:txBody>
      </p:sp>
      <p:sp>
        <p:nvSpPr>
          <p:cNvPr id="6"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7.38</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FontTx/>
              <a:buChar char="•"/>
            </a:pPr>
            <a:endParaRPr lang="en-GB" altLang="fr-FR" sz="2400"/>
          </a:p>
        </p:txBody>
      </p:sp>
      <p:sp>
        <p:nvSpPr>
          <p:cNvPr id="41987" name="Text Box 3"/>
          <p:cNvSpPr txBox="1">
            <a:spLocks noChangeArrowheads="1"/>
          </p:cNvSpPr>
          <p:nvPr/>
        </p:nvSpPr>
        <p:spPr bwMode="auto">
          <a:xfrm>
            <a:off x="152400" y="1484313"/>
            <a:ext cx="8915400" cy="2862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8CADAE"/>
              </a:buClr>
              <a:buSzPct val="85000"/>
              <a:buFontTx/>
              <a:buChar char="o"/>
            </a:pPr>
            <a:r>
              <a:rPr lang="el-GR" altLang="fr-FR" sz="1800" dirty="0"/>
              <a:t>Να είστε στην ώρα σας.</a:t>
            </a:r>
            <a:endParaRPr lang="en-US" altLang="fr-FR" sz="1800" dirty="0"/>
          </a:p>
          <a:p>
            <a:pPr eaLnBrk="1" hangingPunct="1">
              <a:spcBef>
                <a:spcPct val="50000"/>
              </a:spcBef>
              <a:buClr>
                <a:srgbClr val="8CADAE"/>
              </a:buClr>
              <a:buSzPct val="85000"/>
              <a:buFontTx/>
              <a:buChar char="o"/>
            </a:pPr>
            <a:r>
              <a:rPr lang="el-GR" altLang="fr-FR" sz="1800" dirty="0"/>
              <a:t>Απευθυνθείτε στα ηλικιωμένα άτομα και σε ανθρώπους που δεν γνωρίζετε με επίσημο τρόπο.</a:t>
            </a:r>
          </a:p>
          <a:p>
            <a:pPr eaLnBrk="1" hangingPunct="1">
              <a:spcBef>
                <a:spcPct val="50000"/>
              </a:spcBef>
              <a:buClr>
                <a:srgbClr val="8CADAE"/>
              </a:buClr>
              <a:buSzPct val="85000"/>
              <a:buFontTx/>
              <a:buChar char="o"/>
            </a:pPr>
            <a:r>
              <a:rPr lang="el-GR" altLang="fr-FR" sz="1800" dirty="0"/>
              <a:t>Ευγένεια</a:t>
            </a:r>
            <a:r>
              <a:rPr lang="en-US" altLang="fr-FR" sz="1800" dirty="0"/>
              <a:t>: </a:t>
            </a:r>
            <a:r>
              <a:rPr lang="el-GR" altLang="fr-FR" sz="1800" dirty="0"/>
              <a:t>να λέτε «παρακαλώ», «ευχαριστώ», «με συγχωρείτε» κλπ όταν χρειάζεται.</a:t>
            </a:r>
            <a:endParaRPr lang="en-US" altLang="fr-FR" sz="1800" dirty="0"/>
          </a:p>
          <a:p>
            <a:pPr eaLnBrk="1" hangingPunct="1">
              <a:spcBef>
                <a:spcPct val="50000"/>
              </a:spcBef>
              <a:buClr>
                <a:srgbClr val="8CADAE"/>
              </a:buClr>
              <a:buSzPct val="85000"/>
              <a:buFontTx/>
              <a:buChar char="o"/>
            </a:pPr>
            <a:r>
              <a:rPr lang="el-GR" altLang="fr-FR" sz="1800" dirty="0"/>
              <a:t>Προσαρμόστε τον τόνο και την ένταση της φωνής σας αναλόγως της κατάστασης/τόπου, μην μιλάτε πολύ δυνατά (ή πολύ σιγανά).</a:t>
            </a:r>
            <a:endParaRPr lang="de-DE" altLang="fr-FR" sz="1800" dirty="0"/>
          </a:p>
          <a:p>
            <a:pPr eaLnBrk="1" hangingPunct="1">
              <a:spcBef>
                <a:spcPct val="50000"/>
              </a:spcBef>
              <a:buClr>
                <a:srgbClr val="336699"/>
              </a:buClr>
              <a:buFont typeface="Wingdings" panose="05000000000000000000" pitchFamily="2" charset="2"/>
              <a:buNone/>
            </a:pPr>
            <a:endParaRPr lang="en-US" altLang="fr-FR" sz="1800" dirty="0"/>
          </a:p>
        </p:txBody>
      </p:sp>
      <p:pic>
        <p:nvPicPr>
          <p:cNvPr id="4198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1350" y="5111295"/>
            <a:ext cx="2008188" cy="145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 Box 8"/>
          <p:cNvSpPr txBox="1">
            <a:spLocks noChangeArrowheads="1"/>
          </p:cNvSpPr>
          <p:nvPr/>
        </p:nvSpPr>
        <p:spPr bwMode="auto">
          <a:xfrm>
            <a:off x="0" y="6643688"/>
            <a:ext cx="21955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336699"/>
              </a:buClr>
              <a:buFont typeface="Wingdings" panose="05000000000000000000" pitchFamily="2" charset="2"/>
              <a:buNone/>
            </a:pPr>
            <a:r>
              <a:rPr lang="en-US" altLang="fr-FR" sz="800"/>
              <a:t>(“hermandad friendship” by  ruurmo)</a:t>
            </a:r>
          </a:p>
        </p:txBody>
      </p:sp>
      <p:grpSp>
        <p:nvGrpSpPr>
          <p:cNvPr id="41992" name="Group 12"/>
          <p:cNvGrpSpPr>
            <a:grpSpLocks/>
          </p:cNvGrpSpPr>
          <p:nvPr/>
        </p:nvGrpSpPr>
        <p:grpSpPr bwMode="auto">
          <a:xfrm>
            <a:off x="0" y="6167438"/>
            <a:ext cx="2339975" cy="536575"/>
            <a:chOff x="0" y="3957"/>
            <a:chExt cx="1474" cy="338"/>
          </a:xfrm>
        </p:grpSpPr>
        <p:sp>
          <p:nvSpPr>
            <p:cNvPr id="41994" name="Rectangle 69"/>
            <p:cNvSpPr>
              <a:spLocks noChangeArrowheads="1"/>
            </p:cNvSpPr>
            <p:nvPr/>
          </p:nvSpPr>
          <p:spPr bwMode="auto">
            <a:xfrm>
              <a:off x="0" y="3957"/>
              <a:ext cx="1350"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l-GR" altLang="fr-FR" sz="1800"/>
            </a:p>
          </p:txBody>
        </p:sp>
        <p:pic>
          <p:nvPicPr>
            <p:cNvPr id="41995"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6"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de-DE" altLang="fr-FR" sz="1400">
                  <a:sym typeface="Wingdings" panose="05000000000000000000" pitchFamily="2" charset="2"/>
                </a:rPr>
                <a:t>  </a:t>
              </a:r>
              <a:r>
                <a:rPr lang="de-DE" altLang="fr-FR">
                  <a:sym typeface="Wingdings" panose="05000000000000000000" pitchFamily="2" charset="2"/>
                </a:rPr>
                <a:t></a:t>
              </a:r>
              <a:r>
                <a:rPr lang="de-DE" altLang="fr-FR"/>
                <a:t> </a:t>
              </a:r>
              <a:r>
                <a:rPr lang="el-GR" altLang="fr-FR"/>
                <a:t>φύλλο εργασία</a:t>
              </a:r>
              <a:r>
                <a:rPr lang="de-DE" altLang="fr-FR"/>
                <a:t> 7.4</a:t>
              </a:r>
            </a:p>
            <a:p>
              <a:pPr eaLnBrk="1" hangingPunct="1"/>
              <a:r>
                <a:rPr lang="de-DE" altLang="fr-FR"/>
                <a:t>     </a:t>
              </a:r>
            </a:p>
          </p:txBody>
        </p:sp>
      </p:grpSp>
      <p:sp>
        <p:nvSpPr>
          <p:cNvPr id="14"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Αυτονόητοι κοινωνικοί κανόνες</a:t>
            </a:r>
            <a:endParaRPr lang="de-DE" sz="2000" dirty="0">
              <a:solidFill>
                <a:schemeClr val="accent1"/>
              </a:solidFill>
            </a:endParaRPr>
          </a:p>
        </p:txBody>
      </p:sp>
      <p:sp>
        <p:nvSpPr>
          <p:cNvPr id="12"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5"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7.39</a:t>
            </a:r>
            <a:endParaRPr lang="en-US" altLang="fr-FR" b="1" dirty="0">
              <a:solidFill>
                <a:schemeClr val="tx2"/>
              </a:solidFill>
            </a:endParaRPr>
          </a:p>
        </p:txBody>
      </p:sp>
    </p:spTree>
    <p:extLst>
      <p:ext uri="{BB962C8B-B14F-4D97-AF65-F5344CB8AC3E}">
        <p14:creationId xmlns:p14="http://schemas.microsoft.com/office/powerpoint/2010/main" val="14938374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FontTx/>
              <a:buChar char="•"/>
            </a:pPr>
            <a:endParaRPr lang="en-GB" altLang="fr-FR" sz="2400"/>
          </a:p>
        </p:txBody>
      </p:sp>
      <p:sp>
        <p:nvSpPr>
          <p:cNvPr id="43011" name="Text Box 3"/>
          <p:cNvSpPr txBox="1">
            <a:spLocks noChangeArrowheads="1"/>
          </p:cNvSpPr>
          <p:nvPr/>
        </p:nvSpPr>
        <p:spPr bwMode="auto">
          <a:xfrm>
            <a:off x="152400" y="981075"/>
            <a:ext cx="8915400" cy="253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Clr>
                <a:srgbClr val="336699"/>
              </a:buClr>
              <a:buFont typeface="Wingdings" panose="05000000000000000000" pitchFamily="2" charset="2"/>
              <a:buNone/>
            </a:pPr>
            <a:endParaRPr lang="en-US" altLang="fr-FR" sz="2400"/>
          </a:p>
          <a:p>
            <a:pPr eaLnBrk="1" hangingPunct="1">
              <a:spcBef>
                <a:spcPct val="50000"/>
              </a:spcBef>
              <a:buClr>
                <a:srgbClr val="8CADAE"/>
              </a:buClr>
              <a:buSzPct val="85000"/>
              <a:buFontTx/>
              <a:buChar char="o"/>
            </a:pPr>
            <a:r>
              <a:rPr lang="el-GR" altLang="fr-FR" sz="1800"/>
              <a:t>Επιλέξτε κατάλληλο ντύσιμο για την περίσταση/κατάσταση (π.χ. μη φοράτε φόρμα/αθλητικά παπούτσια σε μια κηδεία ή σε μια συνέντευξη για δουλειά). </a:t>
            </a:r>
            <a:endParaRPr lang="de-DE" altLang="fr-FR" sz="1800"/>
          </a:p>
          <a:p>
            <a:pPr eaLnBrk="1" hangingPunct="1">
              <a:spcBef>
                <a:spcPct val="50000"/>
              </a:spcBef>
              <a:buClr>
                <a:srgbClr val="8CADAE"/>
              </a:buClr>
              <a:buSzPct val="85000"/>
              <a:buFontTx/>
              <a:buChar char="o"/>
            </a:pPr>
            <a:r>
              <a:rPr lang="el-GR" altLang="fr-FR" sz="1800"/>
              <a:t>Φροντίστε την προσωπική σας υγιεινή (π.χ. τακτικό ντους, όχι λεκιασμένα ρούχα).</a:t>
            </a:r>
            <a:endParaRPr lang="en-US" altLang="fr-FR" sz="2300"/>
          </a:p>
          <a:p>
            <a:pPr eaLnBrk="1" hangingPunct="1">
              <a:spcBef>
                <a:spcPct val="50000"/>
              </a:spcBef>
              <a:buClr>
                <a:srgbClr val="336699"/>
              </a:buClr>
              <a:buFont typeface="Wingdings" panose="05000000000000000000" pitchFamily="2" charset="2"/>
              <a:buNone/>
            </a:pPr>
            <a:endParaRPr lang="en-US" altLang="fr-FR" sz="1000"/>
          </a:p>
          <a:p>
            <a:pPr eaLnBrk="1" hangingPunct="1">
              <a:spcBef>
                <a:spcPct val="50000"/>
              </a:spcBef>
              <a:buClr>
                <a:srgbClr val="336699"/>
              </a:buClr>
              <a:buFont typeface="Wingdings" panose="05000000000000000000" pitchFamily="2" charset="2"/>
              <a:buNone/>
            </a:pPr>
            <a:endParaRPr lang="en-US" altLang="fr-FR" sz="800"/>
          </a:p>
        </p:txBody>
      </p:sp>
      <p:sp>
        <p:nvSpPr>
          <p:cNvPr id="43012" name="Rectangle 10"/>
          <p:cNvSpPr>
            <a:spLocks noChangeArrowheads="1"/>
          </p:cNvSpPr>
          <p:nvPr/>
        </p:nvSpPr>
        <p:spPr bwMode="auto">
          <a:xfrm>
            <a:off x="7380288" y="5876925"/>
            <a:ext cx="12954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CA" altLang="fr-FR" sz="1800">
              <a:latin typeface="Arial" panose="020B0604020202020204" pitchFamily="34" charset="0"/>
            </a:endParaRPr>
          </a:p>
        </p:txBody>
      </p:sp>
      <p:pic>
        <p:nvPicPr>
          <p:cNvPr id="43013" name="Picture 13" descr="3053413712_6df07eb6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3500438"/>
            <a:ext cx="285115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Rectangle 14"/>
          <p:cNvSpPr>
            <a:spLocks noChangeArrowheads="1"/>
          </p:cNvSpPr>
          <p:nvPr/>
        </p:nvSpPr>
        <p:spPr bwMode="auto">
          <a:xfrm>
            <a:off x="-93663" y="6680200"/>
            <a:ext cx="25574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336699"/>
              </a:buClr>
              <a:buFont typeface="Wingdings" panose="05000000000000000000" pitchFamily="2" charset="2"/>
              <a:buNone/>
            </a:pPr>
            <a:r>
              <a:rPr lang="en-US" altLang="fr-FR" sz="800" i="1"/>
              <a:t>(</a:t>
            </a:r>
            <a:r>
              <a:rPr lang="en-US" altLang="fr-FR" sz="800"/>
              <a:t>“</a:t>
            </a:r>
            <a:r>
              <a:rPr lang="fr-FR" altLang="fr-FR" sz="800" i="1"/>
              <a:t>008-People We Know</a:t>
            </a:r>
            <a:r>
              <a:rPr lang="en-US" altLang="fr-FR" sz="800"/>
              <a:t>” </a:t>
            </a:r>
            <a:r>
              <a:rPr lang="en-US" altLang="fr-FR" sz="800" i="1">
                <a:cs typeface="Arial" panose="020B0604020202020204" pitchFamily="34" charset="0"/>
              </a:rPr>
              <a:t>« </a:t>
            </a:r>
            <a:r>
              <a:rPr lang="fr-FR" altLang="fr-FR" sz="800" i="1"/>
              <a:t> by gingerpig2000</a:t>
            </a:r>
            <a:r>
              <a:rPr lang="en-US" altLang="fr-FR" sz="800" i="1"/>
              <a:t>)</a:t>
            </a:r>
          </a:p>
        </p:txBody>
      </p:sp>
      <p:sp>
        <p:nvSpPr>
          <p:cNvPr id="11"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Αυτονόητοι κοινωνικοί κανόνες</a:t>
            </a:r>
            <a:endParaRPr lang="de-DE" sz="2000" dirty="0">
              <a:solidFill>
                <a:schemeClr val="accent1"/>
              </a:solidFill>
            </a:endParaRPr>
          </a:p>
        </p:txBody>
      </p:sp>
      <p:sp>
        <p:nvSpPr>
          <p:cNvPr id="9"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2"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7.40</a:t>
            </a:r>
            <a:endParaRPr lang="en-US" altLang="fr-FR" b="1" dirty="0">
              <a:solidFill>
                <a:schemeClr val="tx2"/>
              </a:solidFill>
            </a:endParaRPr>
          </a:p>
        </p:txBody>
      </p:sp>
    </p:spTree>
    <p:extLst>
      <p:ext uri="{BB962C8B-B14F-4D97-AF65-F5344CB8AC3E}">
        <p14:creationId xmlns:p14="http://schemas.microsoft.com/office/powerpoint/2010/main" val="32402608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FontTx/>
              <a:buChar char="•"/>
            </a:pPr>
            <a:endParaRPr lang="en-GB" altLang="fr-FR" sz="2400"/>
          </a:p>
        </p:txBody>
      </p:sp>
      <p:sp>
        <p:nvSpPr>
          <p:cNvPr id="44035" name="Text Box 3"/>
          <p:cNvSpPr txBox="1">
            <a:spLocks noChangeArrowheads="1"/>
          </p:cNvSpPr>
          <p:nvPr/>
        </p:nvSpPr>
        <p:spPr bwMode="auto">
          <a:xfrm>
            <a:off x="179388" y="1125538"/>
            <a:ext cx="8964612"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900113" algn="l"/>
              </a:tabLst>
              <a:defRPr sz="1200">
                <a:solidFill>
                  <a:schemeClr val="tx1"/>
                </a:solidFill>
                <a:latin typeface="Verdana" panose="020B0604030504040204" pitchFamily="34" charset="0"/>
                <a:cs typeface="Times New Roman" panose="02020603050405020304" pitchFamily="18" charset="0"/>
              </a:defRPr>
            </a:lvl1pPr>
            <a:lvl2pPr marL="533400" indent="-354013" eaLnBrk="0" hangingPunct="0">
              <a:tabLst>
                <a:tab pos="900113" algn="l"/>
              </a:tabLst>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tabLst>
                <a:tab pos="900113" algn="l"/>
              </a:tabLst>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tabLst>
                <a:tab pos="900113" algn="l"/>
              </a:tabLst>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tabLst>
                <a:tab pos="900113" algn="l"/>
              </a:tabLst>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tabLst>
                <a:tab pos="900113" algn="l"/>
              </a:tabLs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tabLst>
                <a:tab pos="900113" algn="l"/>
              </a:tabLs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tabLst>
                <a:tab pos="900113" algn="l"/>
              </a:tabLs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tabLst>
                <a:tab pos="900113" algn="l"/>
              </a:tabLs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20000"/>
              </a:spcBef>
              <a:buClr>
                <a:srgbClr val="336699"/>
              </a:buClr>
              <a:buFont typeface="Wingdings" panose="05000000000000000000" pitchFamily="2" charset="2"/>
              <a:buNone/>
            </a:pPr>
            <a:endParaRPr lang="en-US" altLang="fr-FR" sz="800"/>
          </a:p>
          <a:p>
            <a:pPr eaLnBrk="1" hangingPunct="1">
              <a:spcBef>
                <a:spcPct val="50000"/>
              </a:spcBef>
              <a:buClr>
                <a:srgbClr val="8CADAE"/>
              </a:buClr>
              <a:buSzPct val="85000"/>
            </a:pPr>
            <a:r>
              <a:rPr lang="el-GR" altLang="fr-FR" sz="1800"/>
              <a:t>«καλοί τρόποι»</a:t>
            </a:r>
            <a:r>
              <a:rPr lang="en-US" altLang="fr-FR" sz="1800"/>
              <a:t>, </a:t>
            </a:r>
            <a:r>
              <a:rPr lang="el-GR" altLang="fr-FR" sz="1800"/>
              <a:t>π.χ.</a:t>
            </a:r>
            <a:r>
              <a:rPr lang="en-US" altLang="fr-FR" sz="1800"/>
              <a:t>:</a:t>
            </a:r>
          </a:p>
          <a:p>
            <a:pPr lvl="1" eaLnBrk="1" hangingPunct="1">
              <a:spcBef>
                <a:spcPct val="50000"/>
              </a:spcBef>
              <a:buClr>
                <a:srgbClr val="8CADAE"/>
              </a:buClr>
              <a:buSzPct val="85000"/>
              <a:buFontTx/>
              <a:buChar char="o"/>
            </a:pPr>
            <a:r>
              <a:rPr lang="el-GR" altLang="fr-FR" sz="1800"/>
              <a:t>Μην ρεύεστε δημόσια – ειδάλλως, ζητείστε συγγνώμη</a:t>
            </a:r>
            <a:endParaRPr lang="en-US" altLang="fr-FR" sz="1800"/>
          </a:p>
          <a:p>
            <a:pPr lvl="1" eaLnBrk="1" hangingPunct="1">
              <a:spcBef>
                <a:spcPct val="50000"/>
              </a:spcBef>
              <a:buClr>
                <a:srgbClr val="8CADAE"/>
              </a:buClr>
              <a:buSzPct val="85000"/>
              <a:buFontTx/>
              <a:buChar char="o"/>
            </a:pPr>
            <a:r>
              <a:rPr lang="el-GR" altLang="fr-FR" sz="1800"/>
              <a:t>Βάλτε το χέρι σας μπροστά στο στόμα σας όταν χασμουριέστε</a:t>
            </a:r>
            <a:endParaRPr lang="en-US" altLang="fr-FR" sz="1800"/>
          </a:p>
          <a:p>
            <a:pPr lvl="1" eaLnBrk="1" hangingPunct="1">
              <a:spcBef>
                <a:spcPct val="50000"/>
              </a:spcBef>
              <a:buClr>
                <a:srgbClr val="8CADAE"/>
              </a:buClr>
              <a:buSzPct val="85000"/>
              <a:buFontTx/>
              <a:buChar char="o"/>
            </a:pPr>
            <a:r>
              <a:rPr lang="el-GR" altLang="fr-FR" sz="1800"/>
              <a:t>Στρέψτε το πρόσωπό σας μακριά από τον άλλον ή το τραπέζι όταν φυσάτε την μύτη σας</a:t>
            </a:r>
            <a:endParaRPr lang="en-US" altLang="fr-FR" sz="1800"/>
          </a:p>
          <a:p>
            <a:pPr lvl="1" eaLnBrk="1" hangingPunct="1">
              <a:spcBef>
                <a:spcPct val="50000"/>
              </a:spcBef>
              <a:buClr>
                <a:srgbClr val="8CADAE"/>
              </a:buClr>
              <a:buSzPct val="85000"/>
              <a:buFontTx/>
              <a:buChar char="o"/>
            </a:pPr>
            <a:r>
              <a:rPr lang="el-GR" altLang="fr-FR" sz="1800"/>
              <a:t>Μην καπνίζετε ενώ οι άλλοι τρώνε</a:t>
            </a:r>
            <a:endParaRPr lang="en-US" altLang="fr-FR" sz="1800"/>
          </a:p>
          <a:p>
            <a:pPr lvl="1" eaLnBrk="1" hangingPunct="1">
              <a:spcBef>
                <a:spcPct val="50000"/>
              </a:spcBef>
              <a:buClr>
                <a:srgbClr val="8CADAE"/>
              </a:buClr>
              <a:buSzPct val="85000"/>
              <a:buFontTx/>
              <a:buChar char="o"/>
            </a:pPr>
            <a:r>
              <a:rPr lang="el-GR" altLang="fr-FR" sz="1800"/>
              <a:t>Μη μιλάτε με γεμάτο στόμα</a:t>
            </a:r>
            <a:endParaRPr lang="de-DE" altLang="fr-FR" sz="1800"/>
          </a:p>
          <a:p>
            <a:pPr lvl="1" eaLnBrk="1" hangingPunct="1">
              <a:spcBef>
                <a:spcPct val="50000"/>
              </a:spcBef>
              <a:buClr>
                <a:srgbClr val="8CADAE"/>
              </a:buClr>
              <a:buSzPct val="85000"/>
              <a:buFontTx/>
              <a:buChar char="o"/>
            </a:pPr>
            <a:r>
              <a:rPr lang="el-GR" altLang="fr-FR" sz="1800"/>
              <a:t>Μη φτύνετε στο πάτωμα</a:t>
            </a:r>
            <a:endParaRPr lang="en-US" altLang="fr-FR" sz="1800"/>
          </a:p>
          <a:p>
            <a:pPr lvl="1" eaLnBrk="1" hangingPunct="1">
              <a:spcBef>
                <a:spcPct val="50000"/>
              </a:spcBef>
              <a:buClr>
                <a:srgbClr val="8CADAE"/>
              </a:buClr>
              <a:buSzPct val="85000"/>
              <a:buFontTx/>
              <a:buChar char="o"/>
            </a:pPr>
            <a:r>
              <a:rPr lang="el-GR" altLang="fr-FR" sz="1800"/>
              <a:t>Μη βρίζετε</a:t>
            </a:r>
            <a:endParaRPr lang="de-DE" altLang="fr-FR" sz="1800"/>
          </a:p>
        </p:txBody>
      </p:sp>
      <p:pic>
        <p:nvPicPr>
          <p:cNvPr id="44036" name="Picture 7" descr="1309288105_150d1fa560No Toser-No Coughing Zo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288" y="5084763"/>
            <a:ext cx="151288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Rectangle 8"/>
          <p:cNvSpPr>
            <a:spLocks noChangeArrowheads="1"/>
          </p:cNvSpPr>
          <p:nvPr/>
        </p:nvSpPr>
        <p:spPr bwMode="auto">
          <a:xfrm>
            <a:off x="-82550" y="6680200"/>
            <a:ext cx="5940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
                <a:srgbClr val="336699"/>
              </a:buClr>
              <a:buFont typeface="Wingdings" panose="05000000000000000000" pitchFamily="2" charset="2"/>
              <a:buNone/>
            </a:pPr>
            <a:r>
              <a:rPr lang="de-DE" altLang="fr-FR" sz="800" i="1">
                <a:latin typeface="Arial" panose="020B0604020202020204" pitchFamily="34" charset="0"/>
              </a:rPr>
              <a:t>(</a:t>
            </a:r>
            <a:r>
              <a:rPr lang="en-US" altLang="fr-FR" sz="800"/>
              <a:t>“</a:t>
            </a:r>
            <a:r>
              <a:rPr lang="en-US" altLang="fr-FR" sz="800" i="1"/>
              <a:t>No Toser / No Coughing Zone</a:t>
            </a:r>
            <a:r>
              <a:rPr lang="en-US" altLang="fr-FR" sz="800"/>
              <a:t>” </a:t>
            </a:r>
            <a:r>
              <a:rPr lang="en-US" altLang="fr-FR" sz="800" i="1"/>
              <a:t>by Michael Slichenmyer (www.flickr.com/photos/notunlike)</a:t>
            </a:r>
          </a:p>
        </p:txBody>
      </p:sp>
      <p:sp>
        <p:nvSpPr>
          <p:cNvPr id="9"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Αυτονόητοι κοινωνικοί κανόνες</a:t>
            </a:r>
            <a:endParaRPr lang="de-DE" sz="2000" dirty="0">
              <a:solidFill>
                <a:schemeClr val="accent1"/>
              </a:solidFill>
            </a:endParaRPr>
          </a:p>
        </p:txBody>
      </p:sp>
      <p:sp>
        <p:nvSpPr>
          <p:cNvPr id="8"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1"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7.41</a:t>
            </a:r>
            <a:endParaRPr lang="en-US" altLang="fr-FR" b="1" dirty="0">
              <a:solidFill>
                <a:schemeClr val="tx2"/>
              </a:solidFill>
            </a:endParaRPr>
          </a:p>
        </p:txBody>
      </p:sp>
    </p:spTree>
    <p:extLst>
      <p:ext uri="{BB962C8B-B14F-4D97-AF65-F5344CB8AC3E}">
        <p14:creationId xmlns:p14="http://schemas.microsoft.com/office/powerpoint/2010/main" val="42380222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2546433" y="1007852"/>
            <a:ext cx="4502875" cy="5609642"/>
          </a:xfrm>
          <a:prstGeom prst="rect">
            <a:avLst/>
          </a:prstGeom>
        </p:spPr>
      </p:pic>
      <p:sp>
        <p:nvSpPr>
          <p:cNvPr id="49156"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l-GR" altLang="de-DE" sz="2000" dirty="0" smtClean="0">
                <a:solidFill>
                  <a:schemeClr val="accent1"/>
                </a:solidFill>
              </a:rPr>
              <a:t>«Από το δωμάτιο θεραπείας στην καθημερινή ζωή»</a:t>
            </a:r>
            <a:endParaRPr lang="en-US" altLang="de-DE" sz="2000" dirty="0">
              <a:solidFill>
                <a:schemeClr val="accent1"/>
              </a:solidFill>
            </a:endParaRPr>
          </a:p>
        </p:txBody>
      </p:sp>
      <p:grpSp>
        <p:nvGrpSpPr>
          <p:cNvPr id="49157" name="Group 15"/>
          <p:cNvGrpSpPr>
            <a:grpSpLocks/>
          </p:cNvGrpSpPr>
          <p:nvPr/>
        </p:nvGrpSpPr>
        <p:grpSpPr bwMode="auto">
          <a:xfrm>
            <a:off x="0" y="6167438"/>
            <a:ext cx="2546433" cy="536575"/>
            <a:chOff x="0" y="3957"/>
            <a:chExt cx="1349" cy="338"/>
          </a:xfrm>
        </p:grpSpPr>
        <p:sp>
          <p:nvSpPr>
            <p:cNvPr id="49159" name="Rectangle 69"/>
            <p:cNvSpPr>
              <a:spLocks noChangeArrowheads="1"/>
            </p:cNvSpPr>
            <p:nvPr/>
          </p:nvSpPr>
          <p:spPr bwMode="auto">
            <a:xfrm>
              <a:off x="0" y="3957"/>
              <a:ext cx="131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49160"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1" name="Text Box 71"/>
            <p:cNvSpPr txBox="1">
              <a:spLocks noChangeArrowheads="1"/>
            </p:cNvSpPr>
            <p:nvPr/>
          </p:nvSpPr>
          <p:spPr bwMode="auto">
            <a:xfrm>
              <a:off x="160" y="3985"/>
              <a:ext cx="118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de-DE" sz="1200" i="1" dirty="0" smtClean="0"/>
                <a:t>φύλλο νοσηλείας</a:t>
              </a:r>
              <a:r>
                <a:rPr lang="el-GR" altLang="de-DE" sz="1200" dirty="0" smtClean="0"/>
                <a:t> </a:t>
              </a:r>
              <a:r>
                <a:rPr lang="de-DE" altLang="de-DE" sz="1200" dirty="0" smtClean="0"/>
                <a:t>7.5</a:t>
              </a:r>
              <a:endParaRPr lang="de-DE" altLang="de-DE" sz="1200" dirty="0"/>
            </a:p>
            <a:p>
              <a:pPr eaLnBrk="1" hangingPunct="1">
                <a:spcBef>
                  <a:spcPct val="0"/>
                </a:spcBef>
                <a:buClrTx/>
                <a:buSzTx/>
                <a:buFontTx/>
                <a:buNone/>
              </a:pPr>
              <a:r>
                <a:rPr lang="de-DE" altLang="de-DE" sz="1200" dirty="0"/>
                <a:t>     </a:t>
              </a:r>
            </a:p>
          </p:txBody>
        </p:sp>
      </p:grpSp>
      <p:sp>
        <p:nvSpPr>
          <p:cNvPr id="11" name="Textfeld 10"/>
          <p:cNvSpPr txBox="1"/>
          <p:nvPr/>
        </p:nvSpPr>
        <p:spPr>
          <a:xfrm rot="19806148">
            <a:off x="3155279" y="2929566"/>
            <a:ext cx="2681306" cy="461665"/>
          </a:xfrm>
          <a:prstGeom prst="rect">
            <a:avLst/>
          </a:prstGeom>
          <a:noFill/>
        </p:spPr>
        <p:txBody>
          <a:bodyPr wrap="square">
            <a:spAutoFit/>
          </a:bodyPr>
          <a:lstStyle/>
          <a:p>
            <a:pPr algn="ctr">
              <a:defRPr/>
            </a:pPr>
            <a:r>
              <a:rPr lang="el-GR" sz="2400" b="1" dirty="0" smtClean="0">
                <a:solidFill>
                  <a:schemeClr val="bg1">
                    <a:lumMod val="85000"/>
                  </a:schemeClr>
                </a:solidFill>
                <a:effectLst>
                  <a:outerShdw blurRad="50800" dist="50800" dir="5400000" algn="ctr" rotWithShape="0">
                    <a:srgbClr val="000000">
                      <a:alpha val="50000"/>
                    </a:srgbClr>
                  </a:outerShdw>
                </a:effectLst>
              </a:rPr>
              <a:t>φύλλο εργασίας</a:t>
            </a:r>
            <a:endParaRPr lang="en-US" sz="2400" b="1" dirty="0">
              <a:solidFill>
                <a:schemeClr val="bg1">
                  <a:lumMod val="85000"/>
                </a:schemeClr>
              </a:solidFill>
              <a:effectLst>
                <a:outerShdw blurRad="50800" dist="50800" dir="5400000" algn="ctr" rotWithShape="0">
                  <a:srgbClr val="000000">
                    <a:alpha val="50000"/>
                  </a:srgbClr>
                </a:outerShdw>
              </a:effectLst>
            </a:endParaRPr>
          </a:p>
        </p:txBody>
      </p:sp>
      <p:sp>
        <p:nvSpPr>
          <p:cNvPr id="10"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3"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7.42</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395288" y="2057400"/>
            <a:ext cx="8424862" cy="4137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40000"/>
              </a:spcBef>
              <a:buClr>
                <a:srgbClr val="8CADAE"/>
              </a:buClr>
              <a:buSzPct val="85000"/>
              <a:buFontTx/>
              <a:buChar char="o"/>
            </a:pPr>
            <a:r>
              <a:rPr lang="el-GR" altLang="fr-FR" sz="1800" dirty="0"/>
              <a:t>Θα πρέπει να βγάζετε σταθερά συμπεράσματα για ένα άλλο άτομο, μόνο αν το γνωρίζετε καλά ή το έχετε παρατηρήσει προσεκτικά. </a:t>
            </a:r>
          </a:p>
          <a:p>
            <a:pPr eaLnBrk="1" hangingPunct="1">
              <a:spcBef>
                <a:spcPct val="40000"/>
              </a:spcBef>
              <a:buClr>
                <a:srgbClr val="8CADAE"/>
              </a:buClr>
              <a:buSzPct val="85000"/>
              <a:buFontTx/>
              <a:buChar char="o"/>
            </a:pPr>
            <a:r>
              <a:rPr lang="el-GR" altLang="fr-FR" sz="1800" dirty="0"/>
              <a:t>Οι εκφράσεις του προσώπου και oι χειρονομίες είναι σημαντικές ενδείξεις για το τι αισθάνεται ένας άνθρωπος, αλλά μπορεί να είναι παραπλανητικές μερικές φορές. </a:t>
            </a:r>
          </a:p>
          <a:p>
            <a:pPr eaLnBrk="1" hangingPunct="1">
              <a:spcBef>
                <a:spcPct val="40000"/>
              </a:spcBef>
              <a:buClr>
                <a:srgbClr val="8CADAE"/>
              </a:buClr>
              <a:buSzPct val="85000"/>
              <a:buFontTx/>
              <a:buChar char="o"/>
            </a:pPr>
            <a:r>
              <a:rPr lang="el-GR" altLang="fr-FR" sz="1800" dirty="0"/>
              <a:t>Κατά την αξιολόγηση πολύπλοκων καταστάσεων ή της συμπεριφοράς άλλων ανθρώπων, είναι σημαντικό να εξετάσει κανείς όλες τις διαθέσιμες πληροφορίες. </a:t>
            </a:r>
          </a:p>
          <a:p>
            <a:pPr eaLnBrk="1" hangingPunct="1">
              <a:spcBef>
                <a:spcPct val="40000"/>
              </a:spcBef>
              <a:buClr>
                <a:srgbClr val="8CADAE"/>
              </a:buClr>
              <a:buSzPct val="85000"/>
              <a:buFontTx/>
              <a:buChar char="o"/>
            </a:pPr>
            <a:r>
              <a:rPr lang="el-GR" altLang="fr-FR" sz="1800" b="1" dirty="0"/>
              <a:t>Προσοχή</a:t>
            </a:r>
            <a:r>
              <a:rPr lang="de-DE" altLang="fr-FR" sz="1800" dirty="0"/>
              <a:t>: </a:t>
            </a:r>
            <a:r>
              <a:rPr lang="el-GR" altLang="fr-FR" sz="1800" dirty="0"/>
              <a:t>Η παρούσα διάθεσή μας επηρεάζει το πώς αντιλαμβανόμαστε το περιβάλλον μας (π.χ. πως αξιολογείτε ένα άτομο).</a:t>
            </a:r>
            <a:r>
              <a:rPr lang="de-DE" altLang="fr-FR" sz="1800" dirty="0"/>
              <a:t> </a:t>
            </a:r>
          </a:p>
          <a:p>
            <a:pPr eaLnBrk="1" hangingPunct="1">
              <a:spcBef>
                <a:spcPct val="40000"/>
              </a:spcBef>
              <a:buClr>
                <a:srgbClr val="8CADAE"/>
              </a:buClr>
              <a:buSzPct val="85000"/>
              <a:buFontTx/>
              <a:buChar char="o"/>
            </a:pPr>
            <a:r>
              <a:rPr lang="el-GR" altLang="fr-FR" sz="1800" dirty="0"/>
              <a:t>Όταν αλληλεπιδράτε με άλλους ανθρώπους υπάρχουν πολλοί (αυτονόητοι) κοινωνικοί κανόνες που πρέπει να ακολουθείτε.</a:t>
            </a:r>
            <a:endParaRPr lang="de-DE" altLang="fr-FR" sz="1800" dirty="0"/>
          </a:p>
        </p:txBody>
      </p:sp>
      <p:sp>
        <p:nvSpPr>
          <p:cNvPr id="45059" name="Rectangle 4"/>
          <p:cNvSpPr>
            <a:spLocks noChangeArrowheads="1"/>
          </p:cNvSpPr>
          <p:nvPr/>
        </p:nvSpPr>
        <p:spPr bwMode="auto">
          <a:xfrm>
            <a:off x="3894138" y="240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CA" altLang="fr-FR" sz="1800">
              <a:latin typeface="Arial" panose="020B0604020202020204" pitchFamily="34" charset="0"/>
            </a:endParaRPr>
          </a:p>
        </p:txBody>
      </p:sp>
      <p:sp>
        <p:nvSpPr>
          <p:cNvPr id="45060" name="Rectangle 6"/>
          <p:cNvSpPr>
            <a:spLocks noChangeArrowheads="1"/>
          </p:cNvSpPr>
          <p:nvPr/>
        </p:nvSpPr>
        <p:spPr bwMode="auto">
          <a:xfrm>
            <a:off x="0" y="1196975"/>
            <a:ext cx="9144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r>
              <a:rPr lang="el-GR" altLang="fr-FR" sz="1800" b="1"/>
              <a:t>Εκπαιδευτικοί στόχοι</a:t>
            </a:r>
            <a:r>
              <a:rPr lang="de-DE" altLang="fr-FR" sz="1800" b="1"/>
              <a:t>:</a:t>
            </a:r>
            <a:r>
              <a:rPr lang="de-DE" altLang="fr-FR" sz="3200" b="1"/>
              <a:t> </a:t>
            </a:r>
          </a:p>
        </p:txBody>
      </p:sp>
      <p:sp>
        <p:nvSpPr>
          <p:cNvPr id="45061" name="Text Box 9"/>
          <p:cNvSpPr txBox="1">
            <a:spLocks noChangeArrowheads="1"/>
          </p:cNvSpPr>
          <p:nvPr/>
        </p:nvSpPr>
        <p:spPr bwMode="auto">
          <a:xfrm>
            <a:off x="-74645" y="172978"/>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2000" dirty="0" smtClean="0">
                <a:solidFill>
                  <a:schemeClr val="accent1"/>
                </a:solidFill>
              </a:rPr>
              <a:t>Εφαρμογή </a:t>
            </a:r>
            <a:r>
              <a:rPr lang="el-GR" altLang="fr-FR" sz="2000" dirty="0">
                <a:solidFill>
                  <a:schemeClr val="accent1"/>
                </a:solidFill>
              </a:rPr>
              <a:t>στην καθημερινή ζωή</a:t>
            </a:r>
            <a:endParaRPr lang="de-DE" altLang="fr-FR" sz="2000" dirty="0">
              <a:solidFill>
                <a:schemeClr val="accent1"/>
              </a:solidFill>
            </a:endParaRPr>
          </a:p>
        </p:txBody>
      </p:sp>
      <p:sp>
        <p:nvSpPr>
          <p:cNvPr id="8"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9"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7.43</a:t>
            </a:r>
            <a:endParaRPr lang="en-US" altLang="fr-FR" b="1" dirty="0">
              <a:solidFill>
                <a:schemeClr val="tx2"/>
              </a:solidFill>
            </a:endParaRPr>
          </a:p>
        </p:txBody>
      </p:sp>
    </p:spTree>
    <p:extLst>
      <p:ext uri="{BB962C8B-B14F-4D97-AF65-F5344CB8AC3E}">
        <p14:creationId xmlns:p14="http://schemas.microsoft.com/office/powerpoint/2010/main" val="10106260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395288" y="2060575"/>
            <a:ext cx="8424862" cy="3360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40000"/>
              </a:spcBef>
              <a:buClr>
                <a:srgbClr val="8CADAE"/>
              </a:buClr>
              <a:buSzPct val="85000"/>
              <a:buFontTx/>
              <a:buChar char="o"/>
            </a:pPr>
            <a:r>
              <a:rPr lang="el-GR" altLang="fr-FR" sz="1800"/>
              <a:t>Κάντε το συνήθεια να λαμβάνετε υπόψη 2-3 εξηγήσεις όταν αισθάνεστε ενοχλημένοι, εκνευρισμένοι ή πιεσμένοι από τη συμπεριφορά των άλλων ανθρώπων.</a:t>
            </a:r>
            <a:endParaRPr lang="de-DE" altLang="fr-FR" sz="1800"/>
          </a:p>
          <a:p>
            <a:pPr eaLnBrk="1" hangingPunct="1">
              <a:spcBef>
                <a:spcPct val="40000"/>
              </a:spcBef>
              <a:buClr>
                <a:srgbClr val="8CADAE"/>
              </a:buClr>
              <a:buSzPct val="85000"/>
              <a:buFontTx/>
              <a:buChar char="o"/>
            </a:pPr>
            <a:r>
              <a:rPr lang="el-GR" altLang="fr-FR" sz="1800"/>
              <a:t>Επίσης, σκεφτείτε τον τρόπο ζωής του άλλου ατόμου (π.χ. ξυπνά με τις κότες ή είναι νυχτοπούλι) ή ποιές συνθήκες αντιμετωπίζει επί του παρόντος ένα άτομο</a:t>
            </a:r>
            <a:r>
              <a:rPr lang="en-US" altLang="fr-FR" sz="1800"/>
              <a:t>. </a:t>
            </a:r>
            <a:r>
              <a:rPr lang="el-GR" altLang="fr-FR" sz="1800"/>
              <a:t>Αν κάποιος/α κάνει ένα άσχημο σχόλιο, δεν είναι απαραίτητα κακός/ια ή θυμωμένος/η, αλλά ίσως μόνο απερίσκεπτος/η. Κανείς δεν αντιδρά ανά πάσα στιγμή δίκαια και σωστά. </a:t>
            </a:r>
            <a:endParaRPr lang="en-US" altLang="fr-FR" sz="1800"/>
          </a:p>
          <a:p>
            <a:pPr eaLnBrk="1" hangingPunct="1">
              <a:spcBef>
                <a:spcPct val="40000"/>
              </a:spcBef>
              <a:buClr>
                <a:srgbClr val="8CADAE"/>
              </a:buClr>
              <a:buSzPct val="85000"/>
            </a:pPr>
            <a:r>
              <a:rPr lang="en-US" altLang="fr-FR" sz="1800"/>
              <a:t> </a:t>
            </a:r>
            <a:r>
              <a:rPr lang="el-GR" altLang="fr-FR" sz="1800"/>
              <a:t>	Να είστε ειλικρινής: Δεν είστε πάντοτε σε θέση να είστε δίκαιος ή κατάλληλος</a:t>
            </a:r>
            <a:r>
              <a:rPr lang="en-US" altLang="fr-FR" sz="1800"/>
              <a:t>.</a:t>
            </a:r>
            <a:endParaRPr lang="de-DE" altLang="fr-FR" sz="1800"/>
          </a:p>
        </p:txBody>
      </p:sp>
      <p:sp>
        <p:nvSpPr>
          <p:cNvPr id="46083" name="Rectangle 4"/>
          <p:cNvSpPr>
            <a:spLocks noChangeArrowheads="1"/>
          </p:cNvSpPr>
          <p:nvPr/>
        </p:nvSpPr>
        <p:spPr bwMode="auto">
          <a:xfrm>
            <a:off x="3894138" y="240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endParaRPr lang="en-CA" altLang="fr-FR" sz="1800">
              <a:latin typeface="Arial" panose="020B0604020202020204" pitchFamily="34" charset="0"/>
            </a:endParaRPr>
          </a:p>
        </p:txBody>
      </p:sp>
      <p:sp>
        <p:nvSpPr>
          <p:cNvPr id="46087" name="Rectangle 6"/>
          <p:cNvSpPr>
            <a:spLocks noChangeArrowheads="1"/>
          </p:cNvSpPr>
          <p:nvPr/>
        </p:nvSpPr>
        <p:spPr bwMode="auto">
          <a:xfrm>
            <a:off x="0" y="1196975"/>
            <a:ext cx="9144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r>
              <a:rPr lang="el-GR" altLang="fr-FR" sz="1800" b="1"/>
              <a:t>Εκπαιδευτικοί στόχοι</a:t>
            </a:r>
            <a:r>
              <a:rPr lang="de-DE" altLang="fr-FR" sz="1800" b="1"/>
              <a:t>:</a:t>
            </a:r>
            <a:r>
              <a:rPr lang="de-DE" altLang="fr-FR" sz="3200" b="1"/>
              <a:t> </a:t>
            </a:r>
          </a:p>
        </p:txBody>
      </p:sp>
      <p:sp>
        <p:nvSpPr>
          <p:cNvPr id="9" name="Text Box 9"/>
          <p:cNvSpPr txBox="1">
            <a:spLocks noChangeArrowheads="1"/>
          </p:cNvSpPr>
          <p:nvPr/>
        </p:nvSpPr>
        <p:spPr bwMode="auto">
          <a:xfrm>
            <a:off x="-74645" y="172978"/>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pPr>
            <a:r>
              <a:rPr lang="el-GR" altLang="fr-FR" sz="2000" dirty="0" smtClean="0">
                <a:solidFill>
                  <a:schemeClr val="accent1"/>
                </a:solidFill>
              </a:rPr>
              <a:t>Εφαρμογή </a:t>
            </a:r>
            <a:r>
              <a:rPr lang="el-GR" altLang="fr-FR" sz="2000" dirty="0">
                <a:solidFill>
                  <a:schemeClr val="accent1"/>
                </a:solidFill>
              </a:rPr>
              <a:t>στην καθημερινή ζωή</a:t>
            </a:r>
            <a:endParaRPr lang="de-DE" altLang="fr-FR" sz="2000" dirty="0">
              <a:solidFill>
                <a:schemeClr val="accent1"/>
              </a:solidFill>
            </a:endParaRPr>
          </a:p>
        </p:txBody>
      </p:sp>
      <p:sp>
        <p:nvSpPr>
          <p:cNvPr id="7"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7.44</a:t>
            </a:r>
            <a:endParaRPr lang="en-US" altLang="fr-FR" b="1" dirty="0">
              <a:solidFill>
                <a:schemeClr val="tx2"/>
              </a:solidFill>
            </a:endParaRPr>
          </a:p>
        </p:txBody>
      </p:sp>
    </p:spTree>
    <p:extLst>
      <p:ext uri="{BB962C8B-B14F-4D97-AF65-F5344CB8AC3E}">
        <p14:creationId xmlns:p14="http://schemas.microsoft.com/office/powerpoint/2010/main" val="16375348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252000" y="1341438"/>
            <a:ext cx="8640000" cy="4524315"/>
          </a:xfrm>
          <a:prstGeom prst="rect">
            <a:avLst/>
          </a:prstGeom>
        </p:spPr>
        <p:txBody>
          <a:bodyPr>
            <a:spAutoFit/>
          </a:bodyPr>
          <a:lstStyle/>
          <a:p>
            <a:pPr marL="180000" eaLnBrk="1" hangingPunct="1">
              <a:spcBef>
                <a:spcPts val="1200"/>
              </a:spcBef>
              <a:defRPr/>
            </a:pPr>
            <a:r>
              <a:rPr lang="el-GR" dirty="0" smtClean="0"/>
              <a:t>Κατά τη διάρκεια της ψύχωσης, οι άνθρωποι τείνουν να παρερμηνεύουν ή να ερμηνεύουν με υπερβολικό τρόπο τις εκφράσεις του προσώπου ή τις πράξεις των άλλων. </a:t>
            </a:r>
            <a:endParaRPr lang="de-DE" dirty="0" smtClean="0"/>
          </a:p>
          <a:p>
            <a:pPr marL="180000" eaLnBrk="1" hangingPunct="1">
              <a:spcBef>
                <a:spcPts val="1200"/>
              </a:spcBef>
              <a:defRPr/>
            </a:pPr>
            <a:r>
              <a:rPr lang="el-GR" dirty="0" smtClean="0"/>
              <a:t>Πολλά πράγματα είναι στην οπτική του θεατή. Η διάθεσή μας επηρεάζει την αντίληψη του περιβάλλοντος   Ειδικά όταν είμαστε πιεσμένοι, η αντίληψη του περιβάλλοντος τείνει να επηρεάζεται από τα συναισθήματά μας (π.χ., αισθήματα καχυποψίας όταν είμαστε αγχωμένοι, αισθήματα αποφασιστικότητας και τύχης όταν είμαστε σε ευφορία).</a:t>
            </a:r>
            <a:endParaRPr lang="en-US" altLang="de-DE" dirty="0" smtClean="0">
              <a:latin typeface="+mj-lt"/>
            </a:endParaRPr>
          </a:p>
          <a:p>
            <a:pPr marL="180000" eaLnBrk="1" hangingPunct="1">
              <a:spcBef>
                <a:spcPts val="1200"/>
              </a:spcBef>
              <a:buClrTx/>
              <a:buSzTx/>
            </a:pPr>
            <a:r>
              <a:rPr lang="el-GR" altLang="de-DE" i="1" dirty="0" smtClean="0"/>
              <a:t>Ποιες πλευρές της θεραπευτικής ενότητας θεωρώ ιδιαίτερα χρήσιμες ή βοηθητικές; </a:t>
            </a:r>
            <a:endParaRPr lang="en-GB" altLang="de-DE" i="1" dirty="0" smtClean="0"/>
          </a:p>
          <a:p>
            <a:pPr marL="180000" eaLnBrk="1" hangingPunct="1">
              <a:spcBef>
                <a:spcPts val="1200"/>
              </a:spcBef>
              <a:buClrTx/>
              <a:buSzTx/>
              <a:buFontTx/>
              <a:buNone/>
            </a:pPr>
            <a:r>
              <a:rPr lang="el-GR" i="1" dirty="0" smtClean="0"/>
              <a:t>Πότε και σε ποιες συγκεκριμένες καταστάσεις θα μπορούσα να εφαρμόσω αυτά που έμαθα στο άμεσο μέλλον; Σε τι θα μπορούσαν να με βοηθήσουν (π.χ. να αισθανθώ λιγότερο ένταση); </a:t>
            </a:r>
            <a:endParaRPr lang="en-GB" altLang="de-DE" i="1" dirty="0" smtClean="0"/>
          </a:p>
          <a:p>
            <a:pPr eaLnBrk="1" hangingPunct="1">
              <a:lnSpc>
                <a:spcPct val="105000"/>
              </a:lnSpc>
              <a:buFont typeface="Wingdings" pitchFamily="2" charset="2"/>
              <a:buNone/>
              <a:defRPr/>
            </a:pPr>
            <a:endParaRPr lang="en-US" altLang="de-DE" dirty="0" smtClean="0">
              <a:latin typeface="+mj-lt"/>
            </a:endParaRPr>
          </a:p>
          <a:p>
            <a:pPr eaLnBrk="1" hangingPunct="1">
              <a:lnSpc>
                <a:spcPct val="105000"/>
              </a:lnSpc>
              <a:buFont typeface="Wingdings" pitchFamily="2" charset="2"/>
              <a:buNone/>
              <a:defRPr/>
            </a:pPr>
            <a:endParaRPr lang="en-US" altLang="de-DE" sz="2200" dirty="0"/>
          </a:p>
        </p:txBody>
      </p:sp>
      <p:sp>
        <p:nvSpPr>
          <p:cNvPr id="52228" name="Text Box 13"/>
          <p:cNvSpPr txBox="1">
            <a:spLocks noChangeArrowheads="1"/>
          </p:cNvSpPr>
          <p:nvPr/>
        </p:nvSpPr>
        <p:spPr bwMode="auto">
          <a:xfrm>
            <a:off x="0" y="196381"/>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2000" dirty="0" smtClean="0">
                <a:solidFill>
                  <a:schemeClr val="accent1"/>
                </a:solidFill>
              </a:rPr>
              <a:t>Πώς σχετίζεται αυτό με την ψύχωση;</a:t>
            </a:r>
            <a:endParaRPr lang="de-DE" sz="2000" dirty="0">
              <a:solidFill>
                <a:schemeClr val="accent1"/>
              </a:solidFill>
            </a:endParaRPr>
          </a:p>
        </p:txBody>
      </p:sp>
      <p:grpSp>
        <p:nvGrpSpPr>
          <p:cNvPr id="52231" name="Group 15"/>
          <p:cNvGrpSpPr>
            <a:grpSpLocks/>
          </p:cNvGrpSpPr>
          <p:nvPr/>
        </p:nvGrpSpPr>
        <p:grpSpPr bwMode="auto">
          <a:xfrm>
            <a:off x="0" y="6167438"/>
            <a:ext cx="2339975" cy="536575"/>
            <a:chOff x="0" y="3957"/>
            <a:chExt cx="1474" cy="338"/>
          </a:xfrm>
        </p:grpSpPr>
        <p:sp>
          <p:nvSpPr>
            <p:cNvPr id="52232" name="Rectangle 69"/>
            <p:cNvSpPr>
              <a:spLocks noChangeArrowheads="1"/>
            </p:cNvSpPr>
            <p:nvPr/>
          </p:nvSpPr>
          <p:spPr bwMode="auto">
            <a:xfrm>
              <a:off x="0" y="3957"/>
              <a:ext cx="146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52233"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de-DE" sz="1200" i="1" dirty="0" smtClean="0"/>
                <a:t>φύλλο εργασίας</a:t>
              </a:r>
              <a:r>
                <a:rPr lang="de-DE" altLang="de-DE" sz="1200" dirty="0" smtClean="0"/>
                <a:t> </a:t>
              </a:r>
              <a:r>
                <a:rPr lang="de-DE" altLang="de-DE" sz="1200" dirty="0"/>
                <a:t>7.6</a:t>
              </a:r>
            </a:p>
            <a:p>
              <a:pPr eaLnBrk="1" hangingPunct="1">
                <a:spcBef>
                  <a:spcPct val="0"/>
                </a:spcBef>
                <a:buClrTx/>
                <a:buSzTx/>
                <a:buFontTx/>
                <a:buNone/>
              </a:pPr>
              <a:r>
                <a:rPr lang="de-DE" altLang="de-DE" sz="1200" dirty="0"/>
                <a:t>     </a:t>
              </a:r>
            </a:p>
          </p:txBody>
        </p:sp>
      </p:grpSp>
      <p:sp>
        <p:nvSpPr>
          <p:cNvPr id="9"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11"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7.45</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251106" y="1339850"/>
            <a:ext cx="8641788" cy="49536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nSpc>
                <a:spcPct val="105000"/>
              </a:lnSpc>
            </a:pPr>
            <a:r>
              <a:rPr lang="el-GR" b="1" dirty="0" smtClean="0"/>
              <a:t>Παράδειγμα</a:t>
            </a:r>
            <a:r>
              <a:rPr lang="de-DE" b="1" dirty="0" smtClean="0"/>
              <a:t>:</a:t>
            </a:r>
            <a:r>
              <a:rPr lang="de-DE" dirty="0" smtClean="0"/>
              <a:t> </a:t>
            </a:r>
            <a:r>
              <a:rPr lang="el-GR" dirty="0" smtClean="0"/>
              <a:t>Ο Μιχάλης αποφεύγει να χρησιμοποιεί τα λεωφορεία ή το μέτρο.</a:t>
            </a:r>
          </a:p>
          <a:p>
            <a:pPr>
              <a:lnSpc>
                <a:spcPct val="105000"/>
              </a:lnSpc>
            </a:pPr>
            <a:endParaRPr lang="de-DE" sz="1000" dirty="0" smtClean="0"/>
          </a:p>
          <a:p>
            <a:pPr>
              <a:lnSpc>
                <a:spcPct val="105000"/>
              </a:lnSpc>
            </a:pPr>
            <a:r>
              <a:rPr lang="el-GR" b="1" dirty="0" smtClean="0"/>
              <a:t>Ιστορικό</a:t>
            </a:r>
            <a:r>
              <a:rPr lang="de-DE" b="1" dirty="0" smtClean="0"/>
              <a:t>:</a:t>
            </a:r>
            <a:r>
              <a:rPr lang="el-GR" b="1" dirty="0" smtClean="0"/>
              <a:t> </a:t>
            </a:r>
            <a:r>
              <a:rPr lang="el-GR" dirty="0" smtClean="0"/>
              <a:t>Ο Μιχάλης επανειλημμένα αισθάνθηκε πεισμένος ότι οι επιβάτες στα μέσα μαζικής ενημέρωσης τον κοίταζαν επικριτικά ή ακόμα και γελούσαν μαζί του.</a:t>
            </a:r>
          </a:p>
          <a:p>
            <a:pPr>
              <a:lnSpc>
                <a:spcPct val="105000"/>
              </a:lnSpc>
            </a:pPr>
            <a:endParaRPr lang="el-GR" altLang="de-DE" sz="1000" dirty="0" smtClean="0"/>
          </a:p>
          <a:p>
            <a:pPr>
              <a:lnSpc>
                <a:spcPct val="105000"/>
              </a:lnSpc>
            </a:pPr>
            <a:r>
              <a:rPr lang="el-GR" b="1" dirty="0" smtClean="0"/>
              <a:t>Αλλά</a:t>
            </a:r>
            <a:r>
              <a:rPr lang="de-DE" b="1" dirty="0" smtClean="0"/>
              <a:t>!:</a:t>
            </a:r>
            <a:r>
              <a:rPr lang="de-DE" dirty="0" smtClean="0"/>
              <a:t> </a:t>
            </a:r>
            <a:r>
              <a:rPr lang="el-GR" dirty="0" smtClean="0"/>
              <a:t>Κατά τη διάρκεια, αλλά και αμέσως μετά, το τελευταίο ψυχωτικό επεισόδιο ο Μιχάλης αισθανόταν μεγάλη ανασφάλεια. Έδινε μεγάλη προσοχή στις αντιδράσεις των άλλων ανθρώπων. Για παράδειγμα, όταν οι άλλοι επιβάτες ήταν απορροφημένοι στις εφημερίδες τους, αυτός ερμήνευε τις εκφράσεις των προσώπων τους ως εχθρικές ή απορριπτικές. Κάποιοι επιβάτες πράγματι τον κοίταζαν· εντούτοις, αυτή ήταν μια αντίδραση στην ασυνήθιστη συμπεριφορά του (κοίταζε τριγύρω νευρικά, φορούσε γυαλιά ηλίου χειμωνιάτικα κλπ)</a:t>
            </a:r>
          </a:p>
          <a:p>
            <a:pPr marL="180000" eaLnBrk="1" hangingPunct="1">
              <a:spcBef>
                <a:spcPts val="1200"/>
              </a:spcBef>
              <a:buClrTx/>
              <a:buSzTx/>
              <a:buFont typeface="Wingdings" pitchFamily="2" charset="2"/>
              <a:buNone/>
            </a:pPr>
            <a:r>
              <a:rPr lang="en-US" altLang="de-DE" dirty="0" smtClean="0"/>
              <a:t> </a:t>
            </a:r>
            <a:endParaRPr lang="en-US" altLang="de-DE" sz="1200" dirty="0">
              <a:latin typeface="Arial" charset="0"/>
            </a:endParaRPr>
          </a:p>
        </p:txBody>
      </p:sp>
      <p:sp>
        <p:nvSpPr>
          <p:cNvPr id="53252" name="Text Box 14"/>
          <p:cNvSpPr txBox="1">
            <a:spLocks noChangeArrowheads="1"/>
          </p:cNvSpPr>
          <p:nvPr/>
        </p:nvSpPr>
        <p:spPr bwMode="auto">
          <a:xfrm>
            <a:off x="0" y="0"/>
            <a:ext cx="1835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Einfühlen</a:t>
            </a:r>
            <a:endParaRPr lang="en-US" altLang="de-DE" sz="1400">
              <a:solidFill>
                <a:schemeClr val="bg1"/>
              </a:solidFill>
            </a:endParaRPr>
          </a:p>
        </p:txBody>
      </p:sp>
      <p:sp>
        <p:nvSpPr>
          <p:cNvPr id="8" name="Text Box 13"/>
          <p:cNvSpPr txBox="1">
            <a:spLocks noChangeArrowheads="1"/>
          </p:cNvSpPr>
          <p:nvPr/>
        </p:nvSpPr>
        <p:spPr bwMode="auto">
          <a:xfrm>
            <a:off x="0" y="196381"/>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2000" dirty="0" smtClean="0">
                <a:solidFill>
                  <a:schemeClr val="accent1"/>
                </a:solidFill>
              </a:rPr>
              <a:t>Πώς σχετίζεται αυτό με την ψύχωση;</a:t>
            </a:r>
            <a:endParaRPr lang="de-DE" sz="2000" dirty="0">
              <a:solidFill>
                <a:schemeClr val="accent1"/>
              </a:solidFill>
            </a:endParaRPr>
          </a:p>
        </p:txBody>
      </p:sp>
      <p:sp>
        <p:nvSpPr>
          <p:cNvPr id="6" name="Text Box 10"/>
          <p:cNvSpPr txBox="1">
            <a:spLocks noChangeArrowheads="1"/>
          </p:cNvSpPr>
          <p:nvPr/>
        </p:nvSpPr>
        <p:spPr bwMode="auto">
          <a:xfrm>
            <a:off x="6991350" y="6619875"/>
            <a:ext cx="1751434"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pPr>
            <a:r>
              <a:rPr lang="el-GR" altLang="fr-FR" b="1" dirty="0">
                <a:solidFill>
                  <a:schemeClr val="tx2"/>
                </a:solidFill>
              </a:rPr>
              <a:t>ενσυναίσθηση</a:t>
            </a:r>
            <a:endParaRPr lang="de-DE" altLang="fr-FR" b="1" dirty="0">
              <a:solidFill>
                <a:schemeClr val="tx2"/>
              </a:solidFill>
            </a:endParaRPr>
          </a:p>
          <a:p>
            <a:pPr eaLnBrk="1" hangingPunct="1">
              <a:spcBef>
                <a:spcPct val="50000"/>
              </a:spcBef>
            </a:pPr>
            <a:endParaRPr lang="de-DE" altLang="fr-FR" b="1" dirty="0">
              <a:solidFill>
                <a:schemeClr val="tx2"/>
              </a:solidFill>
            </a:endParaRPr>
          </a:p>
        </p:txBody>
      </p:sp>
      <p:sp>
        <p:nvSpPr>
          <p:cNvPr id="9" name="Fußzeilenplatzhalter 4"/>
          <p:cNvSpPr txBox="1">
            <a:spLocks noGrp="1"/>
          </p:cNvSpPr>
          <p:nvPr/>
        </p:nvSpPr>
        <p:spPr bwMode="auto">
          <a:xfrm>
            <a:off x="8648701" y="6615113"/>
            <a:ext cx="61424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Verdana" panose="020B0604030504040204" pitchFamily="34" charset="0"/>
                <a:cs typeface="Times New Roman" panose="02020603050405020304" pitchFamily="18" charset="0"/>
              </a:defRPr>
            </a:lvl1pPr>
            <a:lvl2pPr marL="742950" indent="-285750" eaLnBrk="0" hangingPunct="0">
              <a:defRPr sz="1200">
                <a:solidFill>
                  <a:schemeClr val="tx1"/>
                </a:solidFill>
                <a:latin typeface="Verdana" panose="020B0604030504040204" pitchFamily="34" charset="0"/>
                <a:cs typeface="Times New Roman" panose="02020603050405020304" pitchFamily="18" charset="0"/>
              </a:defRPr>
            </a:lvl2pPr>
            <a:lvl3pPr marL="1143000" indent="-228600" eaLnBrk="0" hangingPunct="0">
              <a:defRPr sz="1200">
                <a:solidFill>
                  <a:schemeClr val="tx1"/>
                </a:solidFill>
                <a:latin typeface="Verdana" panose="020B0604030504040204" pitchFamily="34" charset="0"/>
                <a:cs typeface="Times New Roman" panose="02020603050405020304" pitchFamily="18" charset="0"/>
              </a:defRPr>
            </a:lvl3pPr>
            <a:lvl4pPr marL="1600200" indent="-228600" eaLnBrk="0" hangingPunct="0">
              <a:defRPr sz="1200">
                <a:solidFill>
                  <a:schemeClr val="tx1"/>
                </a:solidFill>
                <a:latin typeface="Verdana" panose="020B0604030504040204" pitchFamily="34" charset="0"/>
                <a:cs typeface="Times New Roman" panose="02020603050405020304" pitchFamily="18" charset="0"/>
              </a:defRPr>
            </a:lvl4pPr>
            <a:lvl5pPr marL="2057400" indent="-228600" eaLnBrk="0" hangingPunct="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r>
              <a:rPr lang="en-US" altLang="fr-FR" b="1" dirty="0" smtClean="0">
                <a:solidFill>
                  <a:schemeClr val="tx2"/>
                </a:solidFill>
              </a:rPr>
              <a:t>7.46</a:t>
            </a:r>
            <a:endParaRPr lang="en-US" altLang="fr-FR" b="1" dirty="0">
              <a:solidFill>
                <a:schemeClr val="tx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achbereitung 4+6 Trainingseinheit (soziale Einfühlung) _080415">
  <a:themeElements>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achbereitung 4+6 Trainingseinheit (soziale Einfühlung) _080415">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achbereitung 4+6 Trainingseinheit (soziale Einfühlung) _08041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Nachbereitung 4+6 Trainingseinheit (soziale Einfühlung) _080415</Template>
  <TotalTime>0</TotalTime>
  <Words>3112</Words>
  <Application>Microsoft Office PowerPoint</Application>
  <PresentationFormat>Bildschirmpräsentation (4:3)</PresentationFormat>
  <Paragraphs>460</Paragraphs>
  <Slides>46</Slides>
  <Notes>39</Notes>
  <HiddenSlides>0</HiddenSlides>
  <MMClips>0</MMClips>
  <ScaleCrop>false</ScaleCrop>
  <HeadingPairs>
    <vt:vector size="6" baseType="variant">
      <vt:variant>
        <vt:lpstr>Verwendete Schriftarten</vt:lpstr>
      </vt:variant>
      <vt:variant>
        <vt:i4>8</vt:i4>
      </vt:variant>
      <vt:variant>
        <vt:lpstr>Design</vt:lpstr>
      </vt:variant>
      <vt:variant>
        <vt:i4>7</vt:i4>
      </vt:variant>
      <vt:variant>
        <vt:lpstr>Folientitel</vt:lpstr>
      </vt:variant>
      <vt:variant>
        <vt:i4>46</vt:i4>
      </vt:variant>
    </vt:vector>
  </HeadingPairs>
  <TitlesOfParts>
    <vt:vector size="61" baseType="lpstr">
      <vt:lpstr>ＭＳ Ｐゴシック</vt:lpstr>
      <vt:lpstr>Arial</vt:lpstr>
      <vt:lpstr>Courier New</vt:lpstr>
      <vt:lpstr>Georgia</vt:lpstr>
      <vt:lpstr>Times New Roman</vt:lpstr>
      <vt:lpstr>Verdana</vt:lpstr>
      <vt:lpstr>Wingdings</vt:lpstr>
      <vt:lpstr>Wingdings 2</vt:lpstr>
      <vt:lpstr>Nachbereitung 4+6 Trainingseinheit (soziale Einfühlung) _080415</vt:lpstr>
      <vt:lpstr>3_Standarddesign</vt:lpstr>
      <vt:lpstr>1_Standarddesign</vt:lpstr>
      <vt:lpstr>4_Standarddesign</vt:lpstr>
      <vt:lpstr>3_Cronus</vt:lpstr>
      <vt:lpstr>2_Cronus</vt:lpstr>
      <vt:lpstr>4_Cronus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Πως αισθάνεστε όταν κοιτάτε αυτόν τον άνδρα στη φωτογραφία; Θα αισθανόσασταν το ίδιο αν ήσασταν σε καλή διάθεση, λυπημένος ή αγχωμένος;</vt:lpstr>
      <vt:lpstr>PowerPoint-Präsentation</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AG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Trainingseinheit 4: Einfühlung I</dc:title>
  <dc:creator>Steffen</dc:creator>
  <cp:lastModifiedBy>Hiwis</cp:lastModifiedBy>
  <cp:revision>479</cp:revision>
  <dcterms:created xsi:type="dcterms:W3CDTF">2010-08-11T08:51:10Z</dcterms:created>
  <dcterms:modified xsi:type="dcterms:W3CDTF">2017-02-06T12:51:15Z</dcterms:modified>
</cp:coreProperties>
</file>