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Lst>
  <p:notesMasterIdLst>
    <p:notesMasterId r:id="rId53"/>
  </p:notesMasterIdLst>
  <p:handoutMasterIdLst>
    <p:handoutMasterId r:id="rId54"/>
  </p:handoutMasterIdLst>
  <p:sldIdLst>
    <p:sldId id="309" r:id="rId10"/>
    <p:sldId id="399" r:id="rId11"/>
    <p:sldId id="485" r:id="rId12"/>
    <p:sldId id="486" r:id="rId13"/>
    <p:sldId id="487" r:id="rId14"/>
    <p:sldId id="488" r:id="rId15"/>
    <p:sldId id="482" r:id="rId16"/>
    <p:sldId id="489" r:id="rId17"/>
    <p:sldId id="423" r:id="rId18"/>
    <p:sldId id="438" r:id="rId19"/>
    <p:sldId id="452" r:id="rId20"/>
    <p:sldId id="490" r:id="rId21"/>
    <p:sldId id="484" r:id="rId22"/>
    <p:sldId id="453" r:id="rId23"/>
    <p:sldId id="479" r:id="rId24"/>
    <p:sldId id="448" r:id="rId25"/>
    <p:sldId id="411" r:id="rId26"/>
    <p:sldId id="401" r:id="rId27"/>
    <p:sldId id="377" r:id="rId28"/>
    <p:sldId id="469" r:id="rId29"/>
    <p:sldId id="471" r:id="rId30"/>
    <p:sldId id="473" r:id="rId31"/>
    <p:sldId id="472" r:id="rId32"/>
    <p:sldId id="491" r:id="rId33"/>
    <p:sldId id="480" r:id="rId34"/>
    <p:sldId id="492" r:id="rId35"/>
    <p:sldId id="481" r:id="rId36"/>
    <p:sldId id="446" r:id="rId37"/>
    <p:sldId id="447" r:id="rId38"/>
    <p:sldId id="440" r:id="rId39"/>
    <p:sldId id="441" r:id="rId40"/>
    <p:sldId id="426" r:id="rId41"/>
    <p:sldId id="427" r:id="rId42"/>
    <p:sldId id="442" r:id="rId43"/>
    <p:sldId id="429" r:id="rId44"/>
    <p:sldId id="445" r:id="rId45"/>
    <p:sldId id="467" r:id="rId46"/>
    <p:sldId id="432" r:id="rId47"/>
    <p:sldId id="404" r:id="rId48"/>
    <p:sldId id="366" r:id="rId49"/>
    <p:sldId id="372" r:id="rId50"/>
    <p:sldId id="478" r:id="rId51"/>
    <p:sldId id="468" r:id="rId52"/>
  </p:sldIdLst>
  <p:sldSz cx="9144000" cy="6858000" type="screen4x3"/>
  <p:notesSz cx="6797675" cy="9926638"/>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748">
          <p15:clr>
            <a:srgbClr val="A4A3A4"/>
          </p15:clr>
        </p15:guide>
        <p15:guide id="2" orient="horz" pos="845">
          <p15:clr>
            <a:srgbClr val="A4A3A4"/>
          </p15:clr>
        </p15:guide>
        <p15:guide id="3" pos="2517">
          <p15:clr>
            <a:srgbClr val="A4A3A4"/>
          </p15:clr>
        </p15:guide>
        <p15:guide id="4" pos="158">
          <p15:clr>
            <a:srgbClr val="A4A3A4"/>
          </p15:clr>
        </p15:guide>
        <p15:guide id="5" pos="56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37" clrIdx="0">
    <p:extLst/>
  </p:cmAuthor>
  <p:cmAuthor id="2" name="Ryan Balzan" initials="R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349"/>
    <a:srgbClr val="8CADAE"/>
    <a:srgbClr val="FF3300"/>
    <a:srgbClr val="3333CC"/>
    <a:srgbClr val="006699"/>
    <a:srgbClr val="D60093"/>
    <a:srgbClr val="3366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19" autoAdjust="0"/>
    <p:restoredTop sz="99283" autoAdjust="0"/>
  </p:normalViewPr>
  <p:slideViewPr>
    <p:cSldViewPr>
      <p:cViewPr varScale="1">
        <p:scale>
          <a:sx n="129" d="100"/>
          <a:sy n="129" d="100"/>
        </p:scale>
        <p:origin x="1200" y="90"/>
      </p:cViewPr>
      <p:guideLst>
        <p:guide orient="horz" pos="3748"/>
        <p:guide orient="horz" pos="845"/>
        <p:guide pos="2517"/>
        <p:guide pos="158"/>
        <p:guide pos="5602"/>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75" d="100"/>
        <a:sy n="75" d="100"/>
      </p:scale>
      <p:origin x="0" y="27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4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3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7034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en-GB"/>
          </a:p>
        </p:txBody>
      </p:sp>
      <p:sp>
        <p:nvSpPr>
          <p:cNvPr id="27034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FBEB4E78-0FDE-423C-BA4E-BDECCD017386}" type="slidenum">
              <a:rPr lang="en-GB" altLang="de-DE"/>
              <a:pPr>
                <a:defRPr/>
              </a:pPr>
              <a:t>‹Nr.›</a:t>
            </a:fld>
            <a:endParaRPr lang="en-GB" altLang="de-DE"/>
          </a:p>
        </p:txBody>
      </p:sp>
    </p:spTree>
    <p:extLst>
      <p:ext uri="{BB962C8B-B14F-4D97-AF65-F5344CB8AC3E}">
        <p14:creationId xmlns:p14="http://schemas.microsoft.com/office/powerpoint/2010/main" val="778828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3"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de-DE"/>
          </a:p>
        </p:txBody>
      </p:sp>
      <p:sp>
        <p:nvSpPr>
          <p:cNvPr id="1126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53" tIns="47777" rIns="95553" bIns="47777" numCol="1" anchor="t" anchorCtr="0" compatLnSpc="1">
            <a:prstTxWarp prst="textNoShape">
              <a:avLst/>
            </a:prstTxWarp>
          </a:bodyPr>
          <a:lstStyle/>
          <a:p>
            <a:pPr lvl="0"/>
            <a:r>
              <a:rPr lang="de-DE" altLang="de-DE" noProof="0" smtClean="0"/>
              <a:t>Klicken Sie, um die Formate des Vorlagentextes zu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209926"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l" defTabSz="955675" eaLnBrk="1" hangingPunct="1">
              <a:defRPr sz="1300">
                <a:latin typeface="Arial" charset="0"/>
                <a:ea typeface="+mn-ea"/>
                <a:cs typeface="+mn-cs"/>
              </a:defRPr>
            </a:lvl1pPr>
          </a:lstStyle>
          <a:p>
            <a:pPr>
              <a:defRPr/>
            </a:pPr>
            <a:endParaRPr lang="de-DE"/>
          </a:p>
        </p:txBody>
      </p:sp>
      <p:sp>
        <p:nvSpPr>
          <p:cNvPr id="209927"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53" tIns="47777" rIns="95553" bIns="47777" numCol="1" anchor="b" anchorCtr="0" compatLnSpc="1">
            <a:prstTxWarp prst="textNoShape">
              <a:avLst/>
            </a:prstTxWarp>
          </a:bodyPr>
          <a:lstStyle>
            <a:lvl1pPr algn="r" defTabSz="955675" eaLnBrk="1" hangingPunct="1">
              <a:defRPr sz="1300" smtClean="0"/>
            </a:lvl1pPr>
          </a:lstStyle>
          <a:p>
            <a:pPr>
              <a:defRPr/>
            </a:pPr>
            <a:fld id="{8FD1F6AF-6535-40B6-8406-8195C623D205}" type="slidenum">
              <a:rPr lang="de-DE" altLang="de-DE"/>
              <a:pPr>
                <a:defRPr/>
              </a:pPr>
              <a:t>‹Nr.›</a:t>
            </a:fld>
            <a:endParaRPr lang="de-DE" altLang="de-DE"/>
          </a:p>
        </p:txBody>
      </p:sp>
    </p:spTree>
    <p:extLst>
      <p:ext uri="{BB962C8B-B14F-4D97-AF65-F5344CB8AC3E}">
        <p14:creationId xmlns:p14="http://schemas.microsoft.com/office/powerpoint/2010/main" val="2944401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DB0D173-CD2D-4621-984F-3286044F3B67}" type="slidenum">
              <a:rPr lang="de-DE" altLang="de-DE">
                <a:ea typeface="MS PGothic" panose="020B0600070205080204" pitchFamily="34" charset="-128"/>
              </a:rPr>
              <a:pPr/>
              <a:t>1</a:t>
            </a:fld>
            <a:endParaRPr lang="de-DE" altLang="de-DE">
              <a:ea typeface="MS PGothic" panose="020B0600070205080204" pitchFamily="34" charset="-128"/>
            </a:endParaRPr>
          </a:p>
        </p:txBody>
      </p:sp>
      <p:sp>
        <p:nvSpPr>
          <p:cNvPr id="14339" name="Rectangle 1026"/>
          <p:cNvSpPr>
            <a:spLocks noGrp="1" noRot="1" noChangeAspect="1" noChangeArrowheads="1" noTextEdit="1"/>
          </p:cNvSpPr>
          <p:nvPr>
            <p:ph type="sldImg"/>
          </p:nvPr>
        </p:nvSpPr>
        <p:spPr>
          <a:ln/>
        </p:spPr>
      </p:sp>
      <p:sp>
        <p:nvSpPr>
          <p:cNvPr id="143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65947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1EB44AC-3B03-416F-B8CF-990E7AC80B49}" type="slidenum">
              <a:rPr lang="de-DE" altLang="de-DE">
                <a:ea typeface="MS PGothic" panose="020B0600070205080204" pitchFamily="34" charset="-128"/>
              </a:rPr>
              <a:pPr/>
              <a:t>2</a:t>
            </a:fld>
            <a:endParaRPr lang="de-DE" altLang="de-DE">
              <a:ea typeface="MS PGothic" panose="020B0600070205080204" pitchFamily="34"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414330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55675"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55675"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55675"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55675" eaLnBrk="0" hangingPunct="0">
              <a:defRPr b="1">
                <a:solidFill>
                  <a:schemeClr val="tx1"/>
                </a:solidFill>
                <a:latin typeface="Arial" panose="020B0604020202020204" pitchFamily="34" charset="0"/>
                <a:cs typeface="Times New Roman" panose="02020603050405020304" pitchFamily="18" charset="0"/>
              </a:defRPr>
            </a:lvl5pPr>
            <a:lvl6pPr marL="25146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7AACC4AB-8D15-4F02-AE68-270745C5782C}" type="slidenum">
              <a:rPr lang="de-DE" altLang="fr-FR" sz="1300"/>
              <a:pPr algn="r" eaLnBrk="1" hangingPunct="1"/>
              <a:t>3</a:t>
            </a:fld>
            <a:endParaRPr lang="de-DE" altLang="fr-FR" sz="1300"/>
          </a:p>
        </p:txBody>
      </p:sp>
      <p:sp>
        <p:nvSpPr>
          <p:cNvPr id="50179" name="Rectangle 2"/>
          <p:cNvSpPr>
            <a:spLocks noGrp="1" noRot="1" noChangeAspect="1" noChangeArrowheads="1" noTextEdit="1"/>
          </p:cNvSpPr>
          <p:nvPr>
            <p:ph type="sldImg"/>
          </p:nvPr>
        </p:nvSpPr>
        <p:spPr>
          <a:xfrm>
            <a:off x="919163" y="746125"/>
            <a:ext cx="4959350" cy="3719513"/>
          </a:xfrm>
          <a:ln w="12700" cap="flat"/>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60" tIns="47481" rIns="94960" bIns="47481"/>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3945855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55675"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55675"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55675"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55675" eaLnBrk="0" hangingPunct="0">
              <a:defRPr b="1">
                <a:solidFill>
                  <a:schemeClr val="tx1"/>
                </a:solidFill>
                <a:latin typeface="Arial" panose="020B0604020202020204" pitchFamily="34" charset="0"/>
                <a:cs typeface="Times New Roman" panose="02020603050405020304" pitchFamily="18" charset="0"/>
              </a:defRPr>
            </a:lvl5pPr>
            <a:lvl6pPr marL="25146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9A6C6AD2-71B6-45E9-B029-825912118033}" type="slidenum">
              <a:rPr lang="de-DE" altLang="fr-FR"/>
              <a:pPr eaLnBrk="1" hangingPunct="1"/>
              <a:t>4</a:t>
            </a:fld>
            <a:endParaRPr lang="de-DE" altLang="fr-FR"/>
          </a:p>
        </p:txBody>
      </p:sp>
      <p:sp>
        <p:nvSpPr>
          <p:cNvPr id="51203" name="Rectangle 2"/>
          <p:cNvSpPr>
            <a:spLocks noGrp="1" noRot="1" noChangeAspect="1" noChangeArrowheads="1" noTextEdit="1"/>
          </p:cNvSpPr>
          <p:nvPr>
            <p:ph type="sldImg"/>
          </p:nvPr>
        </p:nvSpPr>
        <p:spPr>
          <a:xfrm>
            <a:off x="919163" y="746125"/>
            <a:ext cx="4959350" cy="3719513"/>
          </a:xfrm>
          <a:ln w="12700" cap="flat"/>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60" tIns="47481" rIns="94960" bIns="47481"/>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501373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b="1">
                <a:solidFill>
                  <a:schemeClr val="tx1"/>
                </a:solidFill>
                <a:latin typeface="Arial" panose="020B0604020202020204" pitchFamily="34" charset="0"/>
                <a:cs typeface="Times New Roman" panose="02020603050405020304" pitchFamily="18" charset="0"/>
              </a:defRPr>
            </a:lvl1pPr>
            <a:lvl2pPr marL="742950" indent="-285750" defTabSz="955675" eaLnBrk="0" hangingPunct="0">
              <a:defRPr b="1">
                <a:solidFill>
                  <a:schemeClr val="tx1"/>
                </a:solidFill>
                <a:latin typeface="Arial" panose="020B0604020202020204" pitchFamily="34" charset="0"/>
                <a:cs typeface="Times New Roman" panose="02020603050405020304" pitchFamily="18" charset="0"/>
              </a:defRPr>
            </a:lvl2pPr>
            <a:lvl3pPr marL="1143000" indent="-228600" defTabSz="955675" eaLnBrk="0" hangingPunct="0">
              <a:defRPr b="1">
                <a:solidFill>
                  <a:schemeClr val="tx1"/>
                </a:solidFill>
                <a:latin typeface="Arial" panose="020B0604020202020204" pitchFamily="34" charset="0"/>
                <a:cs typeface="Times New Roman" panose="02020603050405020304" pitchFamily="18" charset="0"/>
              </a:defRPr>
            </a:lvl3pPr>
            <a:lvl4pPr marL="1600200" indent="-228600" defTabSz="955675" eaLnBrk="0" hangingPunct="0">
              <a:defRPr b="1">
                <a:solidFill>
                  <a:schemeClr val="tx1"/>
                </a:solidFill>
                <a:latin typeface="Arial" panose="020B0604020202020204" pitchFamily="34" charset="0"/>
                <a:cs typeface="Times New Roman" panose="02020603050405020304" pitchFamily="18" charset="0"/>
              </a:defRPr>
            </a:lvl4pPr>
            <a:lvl5pPr marL="2057400" indent="-228600" defTabSz="955675" eaLnBrk="0" hangingPunct="0">
              <a:defRPr b="1">
                <a:solidFill>
                  <a:schemeClr val="tx1"/>
                </a:solidFill>
                <a:latin typeface="Arial" panose="020B0604020202020204" pitchFamily="34" charset="0"/>
                <a:cs typeface="Times New Roman" panose="02020603050405020304" pitchFamily="18" charset="0"/>
              </a:defRPr>
            </a:lvl5pPr>
            <a:lvl6pPr marL="25146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fld id="{EE6863E7-B03F-4679-8296-A45F5F6F6896}" type="slidenum">
              <a:rPr lang="de-DE" altLang="fr-FR"/>
              <a:pPr eaLnBrk="1" hangingPunct="1"/>
              <a:t>5</a:t>
            </a:fld>
            <a:endParaRPr lang="de-DE" altLang="fr-F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smtClean="0">
              <a:latin typeface="Arial" panose="020B0604020202020204" pitchFamily="34" charset="0"/>
            </a:endParaRPr>
          </a:p>
        </p:txBody>
      </p:sp>
    </p:spTree>
    <p:extLst>
      <p:ext uri="{BB962C8B-B14F-4D97-AF65-F5344CB8AC3E}">
        <p14:creationId xmlns:p14="http://schemas.microsoft.com/office/powerpoint/2010/main" val="152795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6</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6</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702095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7</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7</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6953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E1C03BD-3C72-4BB2-99E4-BDBACBFA0AA4}" type="slidenum">
              <a:rPr lang="de-DE" altLang="de-DE">
                <a:ea typeface="MS PGothic" panose="020B0600070205080204" pitchFamily="34" charset="-128"/>
              </a:rPr>
              <a:pPr/>
              <a:t>8</a:t>
            </a:fld>
            <a:endParaRPr lang="de-DE" altLang="de-DE">
              <a:ea typeface="MS PGothic" panose="020B0600070205080204" pitchFamily="34" charset="-128"/>
            </a:endParaRPr>
          </a:p>
        </p:txBody>
      </p:sp>
      <p:sp>
        <p:nvSpPr>
          <p:cNvPr id="2457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153A7598-2CDD-4A42-A435-6F03BA8328C7}" type="slidenum">
              <a:rPr lang="de-DE" altLang="de-DE" sz="1300">
                <a:ea typeface="MS PGothic" panose="020B0600070205080204" pitchFamily="34" charset="-128"/>
              </a:rPr>
              <a:pPr algn="r" eaLnBrk="1" hangingPunct="1"/>
              <a:t>8</a:t>
            </a:fld>
            <a:endParaRPr lang="de-DE" altLang="de-DE" sz="1300">
              <a:ea typeface="MS PGothic" panose="020B0600070205080204" pitchFamily="34" charset="-128"/>
            </a:endParaRPr>
          </a:p>
        </p:txBody>
      </p:sp>
      <p:sp>
        <p:nvSpPr>
          <p:cNvPr id="24580" name="Rectangle 2"/>
          <p:cNvSpPr>
            <a:spLocks noGrp="1" noRot="1" noChangeAspect="1" noChangeArrowheads="1" noTextEdit="1"/>
          </p:cNvSpPr>
          <p:nvPr>
            <p:ph type="sldImg"/>
          </p:nvPr>
        </p:nvSpPr>
        <p:spPr>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80425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976D97E-F8B9-4520-A25A-9C612F26DB2A}" type="slidenum">
              <a:rPr lang="de-DE" altLang="de-DE">
                <a:ea typeface="MS PGothic" panose="020B0600070205080204" pitchFamily="34" charset="-128"/>
              </a:rPr>
              <a:pPr/>
              <a:t>9</a:t>
            </a:fld>
            <a:endParaRPr lang="de-DE" altLang="de-DE">
              <a:ea typeface="MS PGothic" panose="020B0600070205080204" pitchFamily="34" charset="-128"/>
            </a:endParaRPr>
          </a:p>
        </p:txBody>
      </p:sp>
      <p:sp>
        <p:nvSpPr>
          <p:cNvPr id="30723"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53" tIns="47777" rIns="95553" bIns="47777" anchor="b"/>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r" eaLnBrk="1" hangingPunct="1"/>
            <a:fld id="{A229927F-B826-46D8-BAC8-133E96A5639D}" type="slidenum">
              <a:rPr lang="de-DE" altLang="de-DE" sz="1300">
                <a:ea typeface="MS PGothic" panose="020B0600070205080204" pitchFamily="34" charset="-128"/>
              </a:rPr>
              <a:pPr algn="r" eaLnBrk="1" hangingPunct="1"/>
              <a:t>9</a:t>
            </a:fld>
            <a:endParaRPr lang="de-DE" altLang="de-DE" sz="1300">
              <a:ea typeface="MS PGothic" panose="020B0600070205080204" pitchFamily="34" charset="-128"/>
            </a:endParaRPr>
          </a:p>
        </p:txBody>
      </p:sp>
      <p:sp>
        <p:nvSpPr>
          <p:cNvPr id="30724" name="Rectangle 2"/>
          <p:cNvSpPr>
            <a:spLocks noGrp="1" noRot="1" noChangeAspect="1" noChangeArrowheads="1" noTextEdit="1"/>
          </p:cNvSpPr>
          <p:nvPr>
            <p:ph type="sldImg"/>
          </p:nvPr>
        </p:nvSpPr>
        <p:spPr>
          <a:ln/>
        </p:spPr>
      </p:sp>
      <p:sp>
        <p:nvSpPr>
          <p:cNvPr id="30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711482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327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857AB602-B808-4EEC-B84F-1D5F3182A87D}" type="slidenum">
              <a:rPr lang="de-DE" altLang="de-DE"/>
              <a:pPr/>
              <a:t>10</a:t>
            </a:fld>
            <a:endParaRPr lang="de-DE" altLang="de-DE"/>
          </a:p>
        </p:txBody>
      </p:sp>
    </p:spTree>
    <p:extLst>
      <p:ext uri="{BB962C8B-B14F-4D97-AF65-F5344CB8AC3E}">
        <p14:creationId xmlns:p14="http://schemas.microsoft.com/office/powerpoint/2010/main" val="905793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3471FD6-DBF1-4CCA-BD56-B00332688B93}" type="slidenum">
              <a:rPr lang="de-DE" altLang="de-DE">
                <a:solidFill>
                  <a:srgbClr val="000000"/>
                </a:solidFill>
                <a:ea typeface="MS PGothic" panose="020B0600070205080204" pitchFamily="34" charset="-128"/>
              </a:rPr>
              <a:pPr/>
              <a:t>11</a:t>
            </a:fld>
            <a:endParaRPr lang="de-DE" altLang="de-DE">
              <a:solidFill>
                <a:srgbClr val="000000"/>
              </a:solidFill>
              <a:ea typeface="MS PGothic" panose="020B0600070205080204" pitchFamily="34" charset="-128"/>
            </a:endParaRPr>
          </a:p>
        </p:txBody>
      </p:sp>
      <p:sp>
        <p:nvSpPr>
          <p:cNvPr id="34819" name="Rectangle 2"/>
          <p:cNvSpPr>
            <a:spLocks noGrp="1" noRot="1" noChangeAspect="1" noChangeArrowheads="1" noTextEdit="1"/>
          </p:cNvSpPr>
          <p:nvPr>
            <p:ph type="sldImg"/>
          </p:nvPr>
        </p:nvSpPr>
        <p:spPr>
          <a:xfrm>
            <a:off x="917575" y="744538"/>
            <a:ext cx="4962525" cy="3722687"/>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550167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12</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035243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D802A0C-D4FD-4C2A-AE3A-6FA1798A7B6E}" type="slidenum">
              <a:rPr lang="de-DE" altLang="de-DE">
                <a:ea typeface="MS PGothic" panose="020B0600070205080204" pitchFamily="34" charset="-128"/>
              </a:rPr>
              <a:pPr/>
              <a:t>13</a:t>
            </a:fld>
            <a:endParaRPr lang="de-DE" altLang="de-DE">
              <a:ea typeface="MS PGothic" panose="020B0600070205080204" pitchFamily="34"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534045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DBDB125-6AE9-4BE3-A57F-49155B07E620}" type="slidenum">
              <a:rPr lang="de-DE" altLang="de-DE">
                <a:solidFill>
                  <a:srgbClr val="000000"/>
                </a:solidFill>
                <a:ea typeface="MS PGothic" panose="020B0600070205080204" pitchFamily="34" charset="-128"/>
              </a:rPr>
              <a:pPr/>
              <a:t>14</a:t>
            </a:fld>
            <a:endParaRPr lang="de-DE" altLang="de-DE">
              <a:solidFill>
                <a:srgbClr val="000000"/>
              </a:solidFill>
              <a:ea typeface="MS PGothic" panose="020B0600070205080204" pitchFamily="34" charset="-128"/>
            </a:endParaRPr>
          </a:p>
        </p:txBody>
      </p:sp>
      <p:sp>
        <p:nvSpPr>
          <p:cNvPr id="40963" name="Rectangle 2"/>
          <p:cNvSpPr>
            <a:spLocks noGrp="1" noRot="1" noChangeAspect="1" noChangeArrowheads="1" noTextEdit="1"/>
          </p:cNvSpPr>
          <p:nvPr>
            <p:ph type="sldImg"/>
          </p:nvPr>
        </p:nvSpPr>
        <p:spPr>
          <a:xfrm>
            <a:off x="917575" y="744538"/>
            <a:ext cx="4962525" cy="3722687"/>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740504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a:defRPr b="1">
                <a:solidFill>
                  <a:schemeClr val="tx1"/>
                </a:solidFill>
                <a:latin typeface="Arial" panose="020B0604020202020204" pitchFamily="34" charset="0"/>
                <a:cs typeface="Times New Roman" panose="02020603050405020304" pitchFamily="18" charset="0"/>
              </a:defRPr>
            </a:lvl1pPr>
            <a:lvl2pPr marL="742950" indent="-285750" defTabSz="954088">
              <a:defRPr b="1">
                <a:solidFill>
                  <a:schemeClr val="tx1"/>
                </a:solidFill>
                <a:latin typeface="Arial" panose="020B0604020202020204" pitchFamily="34" charset="0"/>
                <a:cs typeface="Times New Roman" panose="02020603050405020304" pitchFamily="18" charset="0"/>
              </a:defRPr>
            </a:lvl2pPr>
            <a:lvl3pPr marL="1143000" indent="-228600" defTabSz="954088">
              <a:defRPr b="1">
                <a:solidFill>
                  <a:schemeClr val="tx1"/>
                </a:solidFill>
                <a:latin typeface="Arial" panose="020B0604020202020204" pitchFamily="34" charset="0"/>
                <a:cs typeface="Times New Roman" panose="02020603050405020304" pitchFamily="18" charset="0"/>
              </a:defRPr>
            </a:lvl3pPr>
            <a:lvl4pPr marL="1600200" indent="-228600" defTabSz="954088">
              <a:defRPr b="1">
                <a:solidFill>
                  <a:schemeClr val="tx1"/>
                </a:solidFill>
                <a:latin typeface="Arial" panose="020B0604020202020204" pitchFamily="34" charset="0"/>
                <a:cs typeface="Times New Roman" panose="02020603050405020304" pitchFamily="18" charset="0"/>
              </a:defRPr>
            </a:lvl4pPr>
            <a:lvl5pPr marL="2057400" indent="-228600" defTabSz="954088">
              <a:defRPr b="1">
                <a:solidFill>
                  <a:schemeClr val="tx1"/>
                </a:solidFill>
                <a:latin typeface="Arial" panose="020B0604020202020204" pitchFamily="34" charset="0"/>
                <a:cs typeface="Times New Roman" panose="02020603050405020304" pitchFamily="18" charset="0"/>
              </a:defRPr>
            </a:lvl5pPr>
            <a:lvl6pPr marL="25146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4088"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65DA90EA-792D-4256-B9C5-7339513D61E4}" type="slidenum">
              <a:rPr lang="de-DE" altLang="de-DE">
                <a:solidFill>
                  <a:srgbClr val="000000"/>
                </a:solidFill>
                <a:ea typeface="MS PGothic" panose="020B0600070205080204" pitchFamily="34" charset="-128"/>
              </a:rPr>
              <a:pPr/>
              <a:t>15</a:t>
            </a:fld>
            <a:endParaRPr lang="de-DE" altLang="de-DE">
              <a:solidFill>
                <a:srgbClr val="000000"/>
              </a:solidFill>
              <a:ea typeface="MS PGothic" panose="020B0600070205080204" pitchFamily="34" charset="-128"/>
            </a:endParaRPr>
          </a:p>
        </p:txBody>
      </p:sp>
      <p:sp>
        <p:nvSpPr>
          <p:cNvPr id="43011" name="Rectangle 2"/>
          <p:cNvSpPr>
            <a:spLocks noGrp="1" noRot="1" noChangeAspect="1" noChangeArrowheads="1" noTextEdit="1"/>
          </p:cNvSpPr>
          <p:nvPr>
            <p:ph type="sldImg"/>
          </p:nvPr>
        </p:nvSpPr>
        <p:spPr>
          <a:xfrm>
            <a:off x="917575" y="744538"/>
            <a:ext cx="4962525" cy="3722687"/>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43378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xfrm>
            <a:off x="917575" y="744538"/>
            <a:ext cx="4962525" cy="3722687"/>
          </a:xfrm>
          <a:ln/>
        </p:spPr>
      </p:sp>
      <p:sp>
        <p:nvSpPr>
          <p:cNvPr id="450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450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45565B09-633A-42BB-B240-1E7730C08F3E}" type="slidenum">
              <a:rPr lang="de-DE" altLang="de-DE"/>
              <a:pPr/>
              <a:t>16</a:t>
            </a:fld>
            <a:endParaRPr lang="de-DE" altLang="de-DE"/>
          </a:p>
        </p:txBody>
      </p:sp>
    </p:spTree>
    <p:extLst>
      <p:ext uri="{BB962C8B-B14F-4D97-AF65-F5344CB8AC3E}">
        <p14:creationId xmlns:p14="http://schemas.microsoft.com/office/powerpoint/2010/main" val="3798354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0A797BC-B85E-403E-B69F-D7AF5CC38A4C}" type="slidenum">
              <a:rPr lang="de-DE" altLang="de-DE">
                <a:ea typeface="MS PGothic" panose="020B0600070205080204" pitchFamily="34" charset="-128"/>
              </a:rPr>
              <a:pPr/>
              <a:t>17</a:t>
            </a:fld>
            <a:endParaRPr lang="de-DE" altLang="de-DE">
              <a:ea typeface="MS PGothic" panose="020B0600070205080204" pitchFamily="34" charset="-128"/>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217724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9052B946-616C-4A86-8D35-43C1F902ECB7}" type="slidenum">
              <a:rPr lang="de-DE" altLang="de-DE">
                <a:ea typeface="MS PGothic" panose="020B0600070205080204" pitchFamily="34" charset="-128"/>
              </a:rPr>
              <a:pPr/>
              <a:t>18</a:t>
            </a:fld>
            <a:endParaRPr lang="de-DE" altLang="de-DE">
              <a:ea typeface="MS PGothic" panose="020B0600070205080204" pitchFamily="34" charset="-128"/>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74690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3E1B8FC-02E9-4E1A-82A7-AE08B73025A1}" type="slidenum">
              <a:rPr lang="de-DE" altLang="de-DE">
                <a:ea typeface="MS PGothic" panose="020B0600070205080204" pitchFamily="34" charset="-128"/>
              </a:rPr>
              <a:pPr/>
              <a:t>19</a:t>
            </a:fld>
            <a:endParaRPr lang="de-DE" altLang="de-DE">
              <a:ea typeface="MS PGothic" panose="020B0600070205080204" pitchFamily="34" charset="-128"/>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4055661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B50B95E-1C4B-4D35-8AF9-56CC213B1402}" type="slidenum">
              <a:rPr lang="de-DE" altLang="de-DE">
                <a:ea typeface="MS PGothic" panose="020B0600070205080204" pitchFamily="34" charset="-128"/>
              </a:rPr>
              <a:pPr/>
              <a:t>20</a:t>
            </a:fld>
            <a:endParaRPr lang="de-DE" altLang="de-DE">
              <a:ea typeface="MS PGothic" panose="020B0600070205080204" pitchFamily="34"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901923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917575" y="744538"/>
            <a:ext cx="4962525" cy="3722687"/>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321856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917575" y="744538"/>
            <a:ext cx="4962525" cy="3722687"/>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0742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17575" y="744538"/>
            <a:ext cx="4962525" cy="37226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11213"/>
            <a:endParaRPr lang="en-US" altLang="de-DE" smtClean="0">
              <a:latin typeface="Arial" panose="020B0604020202020204" pitchFamily="34" charset="0"/>
            </a:endParaRPr>
          </a:p>
        </p:txBody>
      </p:sp>
    </p:spTree>
    <p:extLst>
      <p:ext uri="{BB962C8B-B14F-4D97-AF65-F5344CB8AC3E}">
        <p14:creationId xmlns:p14="http://schemas.microsoft.com/office/powerpoint/2010/main" val="220167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24</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708471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B5428A7-E46F-4FAD-895D-AA7783CA39C7}" type="slidenum">
              <a:rPr lang="de-DE" altLang="de-DE">
                <a:ea typeface="MS PGothic" panose="020B0600070205080204" pitchFamily="34" charset="-128"/>
              </a:rPr>
              <a:pPr/>
              <a:t>25</a:t>
            </a:fld>
            <a:endParaRPr lang="de-DE" altLang="de-DE">
              <a:ea typeface="MS PGothic" panose="020B0600070205080204" pitchFamily="34"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05012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26</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9415294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DCEA2AA-8FD0-4BB3-85C6-93744AF410EB}" type="slidenum">
              <a:rPr lang="de-DE" altLang="de-DE">
                <a:ea typeface="MS PGothic" panose="020B0600070205080204" pitchFamily="34" charset="-128"/>
              </a:rPr>
              <a:pPr/>
              <a:t>27</a:t>
            </a:fld>
            <a:endParaRPr lang="de-DE" altLang="de-DE">
              <a:ea typeface="MS PGothic" panose="020B0600070205080204" pitchFamily="34"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215544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xfrm>
            <a:off x="917575" y="744538"/>
            <a:ext cx="4962525" cy="3722687"/>
          </a:xfrm>
          <a:ln/>
        </p:spPr>
      </p:sp>
      <p:sp>
        <p:nvSpPr>
          <p:cNvPr id="6963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696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A4092386-5CE3-4032-A5A0-4F04A8E14BC2}" type="slidenum">
              <a:rPr lang="de-DE" altLang="de-DE"/>
              <a:pPr/>
              <a:t>28</a:t>
            </a:fld>
            <a:endParaRPr lang="de-DE" altLang="de-DE"/>
          </a:p>
        </p:txBody>
      </p:sp>
    </p:spTree>
    <p:extLst>
      <p:ext uri="{BB962C8B-B14F-4D97-AF65-F5344CB8AC3E}">
        <p14:creationId xmlns:p14="http://schemas.microsoft.com/office/powerpoint/2010/main" val="4058847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055435B8-B835-404C-BE51-826F23D986C9}" type="slidenum">
              <a:rPr lang="de-DE" altLang="de-DE">
                <a:ea typeface="MS PGothic" panose="020B0600070205080204" pitchFamily="34" charset="-128"/>
              </a:rPr>
              <a:pPr/>
              <a:t>30</a:t>
            </a:fld>
            <a:endParaRPr lang="de-DE" altLang="de-DE">
              <a:ea typeface="MS PGothic" panose="020B0600070205080204" pitchFamily="34" charset="-128"/>
            </a:endParaRPr>
          </a:p>
        </p:txBody>
      </p:sp>
      <p:sp>
        <p:nvSpPr>
          <p:cNvPr id="72707" name="Rectangle 2"/>
          <p:cNvSpPr>
            <a:spLocks noGrp="1" noRot="1" noChangeAspect="1" noChangeArrowheads="1" noTextEdit="1"/>
          </p:cNvSpPr>
          <p:nvPr>
            <p:ph type="sldImg"/>
          </p:nvPr>
        </p:nvSpPr>
        <p:spPr>
          <a:xfrm>
            <a:off x="1066800" y="665163"/>
            <a:ext cx="4433888" cy="3325812"/>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575985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DA6AEC-EF1C-437F-B243-806C40606489}" type="slidenum">
              <a:rPr lang="de-DE" altLang="de-DE">
                <a:ea typeface="MS PGothic" panose="020B0600070205080204" pitchFamily="34" charset="-128"/>
              </a:rPr>
              <a:pPr/>
              <a:t>31</a:t>
            </a:fld>
            <a:endParaRPr lang="de-DE" altLang="de-DE">
              <a:ea typeface="MS PGothic" panose="020B0600070205080204" pitchFamily="34" charset="-128"/>
            </a:endParaRPr>
          </a:p>
        </p:txBody>
      </p:sp>
      <p:sp>
        <p:nvSpPr>
          <p:cNvPr id="74755" name="Rectangle 2"/>
          <p:cNvSpPr>
            <a:spLocks noGrp="1" noRot="1" noChangeAspect="1" noChangeArrowheads="1" noTextEdit="1"/>
          </p:cNvSpPr>
          <p:nvPr>
            <p:ph type="sldImg"/>
          </p:nvPr>
        </p:nvSpPr>
        <p:spPr>
          <a:xfrm>
            <a:off x="1066800" y="665163"/>
            <a:ext cx="4433888" cy="3325812"/>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532581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2CD2C8EA-57C1-4CF2-A2C7-2175C39AD270}" type="slidenum">
              <a:rPr lang="de-DE" altLang="de-DE">
                <a:ea typeface="MS PGothic" panose="020B0600070205080204" pitchFamily="34" charset="-128"/>
              </a:rPr>
              <a:pPr/>
              <a:t>32</a:t>
            </a:fld>
            <a:endParaRPr lang="de-DE" altLang="de-DE">
              <a:ea typeface="MS PGothic" panose="020B0600070205080204" pitchFamily="34" charset="-128"/>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81389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FB751CAC-AD5D-40BE-9BD5-B1B9A925C543}" type="slidenum">
              <a:rPr lang="de-DE" altLang="de-DE">
                <a:ea typeface="MS PGothic" panose="020B0600070205080204" pitchFamily="34" charset="-128"/>
              </a:rPr>
              <a:pPr/>
              <a:t>33</a:t>
            </a:fld>
            <a:endParaRPr lang="de-DE" altLang="de-DE">
              <a:ea typeface="MS PGothic" panose="020B0600070205080204" pitchFamily="34"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018253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3EB9E67-E22C-4FAA-ACD9-662FC1463D0D}" type="slidenum">
              <a:rPr lang="de-DE" altLang="de-DE">
                <a:ea typeface="MS PGothic" panose="020B0600070205080204" pitchFamily="34" charset="-128"/>
              </a:rPr>
              <a:pPr/>
              <a:t>34</a:t>
            </a:fld>
            <a:endParaRPr lang="de-DE" altLang="de-DE">
              <a:ea typeface="MS PGothic" panose="020B0600070205080204" pitchFamily="34" charset="-128"/>
            </a:endParaRPr>
          </a:p>
        </p:txBody>
      </p:sp>
      <p:sp>
        <p:nvSpPr>
          <p:cNvPr id="80899" name="Rectangle 2"/>
          <p:cNvSpPr>
            <a:spLocks noGrp="1" noRot="1" noChangeAspect="1" noChangeArrowheads="1" noTextEdit="1"/>
          </p:cNvSpPr>
          <p:nvPr>
            <p:ph type="sldImg"/>
          </p:nvPr>
        </p:nvSpPr>
        <p:spPr>
          <a:xfrm>
            <a:off x="1066800" y="665163"/>
            <a:ext cx="4433888" cy="3325812"/>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1288783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9094463-C3F2-4D49-BAE2-099892DD03C1}" type="slidenum">
              <a:rPr lang="de-DE" altLang="de-DE">
                <a:ea typeface="MS PGothic" panose="020B0600070205080204" pitchFamily="34" charset="-128"/>
              </a:rPr>
              <a:pPr/>
              <a:t>37</a:t>
            </a:fld>
            <a:endParaRPr lang="de-DE" altLang="de-DE">
              <a:ea typeface="MS PGothic" panose="020B0600070205080204" pitchFamily="34" charset="-128"/>
            </a:endParaRPr>
          </a:p>
        </p:txBody>
      </p:sp>
      <p:sp>
        <p:nvSpPr>
          <p:cNvPr id="84995" name="Rectangle 2"/>
          <p:cNvSpPr>
            <a:spLocks noGrp="1" noRot="1" noChangeAspect="1" noChangeArrowheads="1" noTextEdit="1"/>
          </p:cNvSpPr>
          <p:nvPr>
            <p:ph type="sldImg"/>
          </p:nvPr>
        </p:nvSpPr>
        <p:spPr>
          <a:xfrm>
            <a:off x="917575" y="746125"/>
            <a:ext cx="4962525" cy="37211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smtClean="0">
              <a:latin typeface="Arial" panose="020B0604020202020204" pitchFamily="34" charset="0"/>
            </a:endParaRPr>
          </a:p>
        </p:txBody>
      </p:sp>
    </p:spTree>
    <p:extLst>
      <p:ext uri="{BB962C8B-B14F-4D97-AF65-F5344CB8AC3E}">
        <p14:creationId xmlns:p14="http://schemas.microsoft.com/office/powerpoint/2010/main" val="2664970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50A8C509-E9AD-4A60-BE2C-DBE98E92B2DE}" type="slidenum">
              <a:rPr lang="de-DE" altLang="de-DE">
                <a:ea typeface="MS PGothic" panose="020B0600070205080204" pitchFamily="34" charset="-128"/>
              </a:rPr>
              <a:pPr/>
              <a:t>38</a:t>
            </a:fld>
            <a:endParaRPr lang="de-DE" altLang="de-DE">
              <a:ea typeface="MS PGothic" panose="020B0600070205080204" pitchFamily="34" charset="-128"/>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638805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73C2C87F-C048-4AA4-9C68-B7799D54F1C8}" type="slidenum">
              <a:rPr lang="de-DE" altLang="de-DE">
                <a:ea typeface="MS PGothic" panose="020B0600070205080204" pitchFamily="34" charset="-128"/>
              </a:rPr>
              <a:pPr/>
              <a:t>39</a:t>
            </a:fld>
            <a:endParaRPr lang="de-DE" altLang="de-DE">
              <a:ea typeface="MS PGothic" panose="020B0600070205080204" pitchFamily="34" charset="-128"/>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0859005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123BFFF7-70C4-4069-A6A8-F20F000DC856}" type="slidenum">
              <a:rPr lang="de-DE" altLang="de-DE">
                <a:ea typeface="MS PGothic" panose="020B0600070205080204" pitchFamily="34" charset="-128"/>
              </a:rPr>
              <a:pPr/>
              <a:t>40</a:t>
            </a:fld>
            <a:endParaRPr lang="de-DE" altLang="de-DE">
              <a:ea typeface="MS PGothic" panose="020B0600070205080204" pitchFamily="34" charset="-128"/>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1098240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C3CFF827-EB73-4E7A-8F8B-79E8CB590C48}" type="slidenum">
              <a:rPr lang="de-DE" altLang="de-DE">
                <a:ea typeface="MS PGothic" panose="020B0600070205080204" pitchFamily="34" charset="-128"/>
              </a:rPr>
              <a:pPr/>
              <a:t>41</a:t>
            </a:fld>
            <a:endParaRPr lang="de-DE" altLang="de-DE">
              <a:ea typeface="MS PGothic" panose="020B0600070205080204" pitchFamily="34" charset="-128"/>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3804983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a:defRPr b="1">
                <a:solidFill>
                  <a:schemeClr val="tx1"/>
                </a:solidFill>
                <a:latin typeface="Arial" panose="020B0604020202020204" pitchFamily="34" charset="0"/>
                <a:cs typeface="Times New Roman" panose="02020603050405020304" pitchFamily="18" charset="0"/>
              </a:defRPr>
            </a:lvl1pPr>
            <a:lvl2pPr marL="742950" indent="-285750" defTabSz="944563">
              <a:defRPr b="1">
                <a:solidFill>
                  <a:schemeClr val="tx1"/>
                </a:solidFill>
                <a:latin typeface="Arial" panose="020B0604020202020204" pitchFamily="34" charset="0"/>
                <a:cs typeface="Times New Roman" panose="02020603050405020304" pitchFamily="18" charset="0"/>
              </a:defRPr>
            </a:lvl2pPr>
            <a:lvl3pPr marL="1143000" indent="-228600" defTabSz="944563">
              <a:defRPr b="1">
                <a:solidFill>
                  <a:schemeClr val="tx1"/>
                </a:solidFill>
                <a:latin typeface="Arial" panose="020B0604020202020204" pitchFamily="34" charset="0"/>
                <a:cs typeface="Times New Roman" panose="02020603050405020304" pitchFamily="18" charset="0"/>
              </a:defRPr>
            </a:lvl3pPr>
            <a:lvl4pPr marL="1600200" indent="-228600" defTabSz="944563">
              <a:defRPr b="1">
                <a:solidFill>
                  <a:schemeClr val="tx1"/>
                </a:solidFill>
                <a:latin typeface="Arial" panose="020B0604020202020204" pitchFamily="34" charset="0"/>
                <a:cs typeface="Times New Roman" panose="02020603050405020304" pitchFamily="18" charset="0"/>
              </a:defRPr>
            </a:lvl4pPr>
            <a:lvl5pPr marL="2057400" indent="-228600" defTabSz="944563">
              <a:defRPr b="1">
                <a:solidFill>
                  <a:schemeClr val="tx1"/>
                </a:solidFill>
                <a:latin typeface="Arial" panose="020B0604020202020204" pitchFamily="34" charset="0"/>
                <a:cs typeface="Times New Roman" panose="02020603050405020304" pitchFamily="18" charset="0"/>
              </a:defRPr>
            </a:lvl5pPr>
            <a:lvl6pPr marL="25146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44563"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3B461AF7-BDC8-43FD-B44A-5C3CD8E5B920}" type="slidenum">
              <a:rPr lang="en-US" altLang="de-DE">
                <a:latin typeface="Verdana" panose="020B0604030504040204" pitchFamily="34" charset="0"/>
                <a:ea typeface="MS PGothic" panose="020B0600070205080204" pitchFamily="34" charset="-128"/>
              </a:rPr>
              <a:pPr/>
              <a:t>42</a:t>
            </a:fld>
            <a:endParaRPr lang="en-US" altLang="de-DE">
              <a:latin typeface="Verdana" panose="020B0604030504040204" pitchFamily="34" charset="0"/>
              <a:ea typeface="MS PGothic" panose="020B0600070205080204" pitchFamily="34" charset="-128"/>
            </a:endParaRPr>
          </a:p>
        </p:txBody>
      </p:sp>
      <p:sp>
        <p:nvSpPr>
          <p:cNvPr id="95235" name="Rectangle 2"/>
          <p:cNvSpPr>
            <a:spLocks noGrp="1" noRot="1" noChangeAspect="1" noChangeArrowheads="1" noTextEdit="1"/>
          </p:cNvSpPr>
          <p:nvPr>
            <p:ph type="sldImg"/>
          </p:nvPr>
        </p:nvSpPr>
        <p:spPr>
          <a:xfrm>
            <a:off x="866775" y="739775"/>
            <a:ext cx="4937125" cy="370363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p>
            <a:pPr eaLnBrk="1" hangingPunct="1"/>
            <a:endParaRPr lang="de-DE" altLang="de-DE"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926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b="1">
                <a:solidFill>
                  <a:schemeClr val="tx1"/>
                </a:solidFill>
                <a:latin typeface="Arial" panose="020B0604020202020204" pitchFamily="34" charset="0"/>
                <a:cs typeface="Times New Roman" panose="02020603050405020304" pitchFamily="18" charset="0"/>
              </a:defRPr>
            </a:lvl1pPr>
            <a:lvl2pPr marL="742950" indent="-285750" defTabSz="955675">
              <a:defRPr b="1">
                <a:solidFill>
                  <a:schemeClr val="tx1"/>
                </a:solidFill>
                <a:latin typeface="Arial" panose="020B0604020202020204" pitchFamily="34" charset="0"/>
                <a:cs typeface="Times New Roman" panose="02020603050405020304" pitchFamily="18" charset="0"/>
              </a:defRPr>
            </a:lvl2pPr>
            <a:lvl3pPr marL="1143000" indent="-228600" defTabSz="955675">
              <a:defRPr b="1">
                <a:solidFill>
                  <a:schemeClr val="tx1"/>
                </a:solidFill>
                <a:latin typeface="Arial" panose="020B0604020202020204" pitchFamily="34" charset="0"/>
                <a:cs typeface="Times New Roman" panose="02020603050405020304" pitchFamily="18" charset="0"/>
              </a:defRPr>
            </a:lvl3pPr>
            <a:lvl4pPr marL="1600200" indent="-228600" defTabSz="955675">
              <a:defRPr b="1">
                <a:solidFill>
                  <a:schemeClr val="tx1"/>
                </a:solidFill>
                <a:latin typeface="Arial" panose="020B0604020202020204" pitchFamily="34" charset="0"/>
                <a:cs typeface="Times New Roman" panose="02020603050405020304" pitchFamily="18" charset="0"/>
              </a:defRPr>
            </a:lvl4pPr>
            <a:lvl5pPr marL="2057400" indent="-228600" defTabSz="955675">
              <a:defRPr b="1">
                <a:solidFill>
                  <a:schemeClr val="tx1"/>
                </a:solidFill>
                <a:latin typeface="Arial" panose="020B0604020202020204" pitchFamily="34" charset="0"/>
                <a:cs typeface="Times New Roman" panose="02020603050405020304" pitchFamily="18" charset="0"/>
              </a:defRPr>
            </a:lvl5pPr>
            <a:lvl6pPr marL="25146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defTabSz="955675"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fld id="{D22D21B8-6B8D-4C25-BED4-A4F87A069496}" type="slidenum">
              <a:rPr lang="de-DE" altLang="de-DE">
                <a:ea typeface="MS PGothic" panose="020B0600070205080204" pitchFamily="34" charset="-128"/>
              </a:rPr>
              <a:pPr/>
              <a:t>43</a:t>
            </a:fld>
            <a:endParaRPr lang="de-DE" altLang="de-DE">
              <a:ea typeface="MS PGothic" panose="020B0600070205080204" pitchFamily="34" charset="-128"/>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latin typeface="Arial" panose="020B0604020202020204" pitchFamily="34" charset="0"/>
            </a:endParaRPr>
          </a:p>
        </p:txBody>
      </p:sp>
    </p:spTree>
    <p:extLst>
      <p:ext uri="{BB962C8B-B14F-4D97-AF65-F5344CB8AC3E}">
        <p14:creationId xmlns:p14="http://schemas.microsoft.com/office/powerpoint/2010/main" val="287886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31161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89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030534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20243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0266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725768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652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84643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365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66461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5529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12394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5050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77115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814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54821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524960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578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525076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4959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58486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113316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4119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9933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717335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17872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14000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3548253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06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015701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2271929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836695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94282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686587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828925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9814084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441511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127221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088868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7613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2932938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409955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02187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46063"/>
            <a:ext cx="2286000" cy="64230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46063"/>
            <a:ext cx="6705600" cy="64230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908682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4902677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847213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3637111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12875"/>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420267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935253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192172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1629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31509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158875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715495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13550" y="260350"/>
            <a:ext cx="2330450" cy="6337300"/>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79388" y="260350"/>
            <a:ext cx="6840538" cy="6337300"/>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883220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248220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342200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1658139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660729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80452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897540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0750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658435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6539545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305976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668708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423305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0" y="260350"/>
            <a:ext cx="9144000" cy="640873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2669229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0" y="260350"/>
            <a:ext cx="9144000" cy="1143000"/>
          </a:xfrm>
        </p:spPr>
        <p:txBody>
          <a:bodyPr/>
          <a:lstStyle/>
          <a:p>
            <a:r>
              <a:rPr lang="de-DE" smtClean="0"/>
              <a:t>Mastertitelformat bearbeiten</a:t>
            </a:r>
            <a:endParaRPr lang="de-DE"/>
          </a:p>
        </p:txBody>
      </p:sp>
      <p:sp>
        <p:nvSpPr>
          <p:cNvPr id="3" name="Textplatzhalter 2"/>
          <p:cNvSpPr>
            <a:spLocks noGrp="1"/>
          </p:cNvSpPr>
          <p:nvPr>
            <p:ph type="body" sz="half" idx="1"/>
          </p:nvPr>
        </p:nvSpPr>
        <p:spPr>
          <a:xfrm>
            <a:off x="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959263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5685470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1338544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6463675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721086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266407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9378855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4069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12254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5088730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386524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2517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5B6923FE-696C-4E87-9658-ABAF51B3BB8B}"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2C0BD10F-AB1D-4A4E-83E2-EC8B9E0D3BD1}" type="slidenum">
              <a:rPr lang="de-DE" altLang="de-DE"/>
              <a:pPr>
                <a:defRPr/>
              </a:pPr>
              <a:t>‹Nr.›</a:t>
            </a:fld>
            <a:endParaRPr lang="de-DE" altLang="de-DE"/>
          </a:p>
        </p:txBody>
      </p:sp>
    </p:spTree>
    <p:extLst>
      <p:ext uri="{BB962C8B-B14F-4D97-AF65-F5344CB8AC3E}">
        <p14:creationId xmlns:p14="http://schemas.microsoft.com/office/powerpoint/2010/main" val="11845093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660CD628-ABAF-4120-A059-2DB6B28EEC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B7917BC-F502-441B-9ADE-4A2B5F9F7E6C}" type="slidenum">
              <a:rPr lang="de-DE" altLang="de-DE"/>
              <a:pPr>
                <a:defRPr/>
              </a:pPr>
              <a:t>‹Nr.›</a:t>
            </a:fld>
            <a:endParaRPr lang="de-DE" altLang="de-DE"/>
          </a:p>
        </p:txBody>
      </p:sp>
    </p:spTree>
    <p:extLst>
      <p:ext uri="{BB962C8B-B14F-4D97-AF65-F5344CB8AC3E}">
        <p14:creationId xmlns:p14="http://schemas.microsoft.com/office/powerpoint/2010/main" val="32927684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D490C35B-2D53-40A6-AC0E-2597ECF6E10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81A8B76C-A30E-40F0-9CA1-05371F2D8222}" type="slidenum">
              <a:rPr lang="de-DE" altLang="de-DE"/>
              <a:pPr>
                <a:defRPr/>
              </a:pPr>
              <a:t>‹Nr.›</a:t>
            </a:fld>
            <a:endParaRPr lang="de-DE" altLang="de-DE"/>
          </a:p>
        </p:txBody>
      </p:sp>
    </p:spTree>
    <p:extLst>
      <p:ext uri="{BB962C8B-B14F-4D97-AF65-F5344CB8AC3E}">
        <p14:creationId xmlns:p14="http://schemas.microsoft.com/office/powerpoint/2010/main" val="3445576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B64FCCCE-9A20-4984-A135-711FEA99591F}"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5EBC3ED9-D532-4D72-87C8-A506C728156C}" type="slidenum">
              <a:rPr lang="de-DE" altLang="de-DE"/>
              <a:pPr>
                <a:defRPr/>
              </a:pPr>
              <a:t>‹Nr.›</a:t>
            </a:fld>
            <a:endParaRPr lang="de-DE" altLang="de-DE"/>
          </a:p>
        </p:txBody>
      </p:sp>
    </p:spTree>
    <p:extLst>
      <p:ext uri="{BB962C8B-B14F-4D97-AF65-F5344CB8AC3E}">
        <p14:creationId xmlns:p14="http://schemas.microsoft.com/office/powerpoint/2010/main" val="32851017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E3DAFDC4-B175-4124-865F-8985709D51E5}"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5439F4D-2F1B-44EC-B999-A07A5D540AFB}" type="slidenum">
              <a:rPr lang="de-DE" altLang="de-DE"/>
              <a:pPr>
                <a:defRPr/>
              </a:pPr>
              <a:t>‹Nr.›</a:t>
            </a:fld>
            <a:endParaRPr lang="de-DE" altLang="de-DE"/>
          </a:p>
        </p:txBody>
      </p:sp>
    </p:spTree>
    <p:extLst>
      <p:ext uri="{BB962C8B-B14F-4D97-AF65-F5344CB8AC3E}">
        <p14:creationId xmlns:p14="http://schemas.microsoft.com/office/powerpoint/2010/main" val="30012987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31BDF856-6612-4E7F-AF5F-B9BDCFF1E562}"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3C98D76D-2951-4628-86F0-1FBB9B458FB6}" type="slidenum">
              <a:rPr lang="de-DE" altLang="de-DE"/>
              <a:pPr>
                <a:defRPr/>
              </a:pPr>
              <a:t>‹Nr.›</a:t>
            </a:fld>
            <a:endParaRPr lang="de-DE" altLang="de-DE"/>
          </a:p>
        </p:txBody>
      </p:sp>
    </p:spTree>
    <p:extLst>
      <p:ext uri="{BB962C8B-B14F-4D97-AF65-F5344CB8AC3E}">
        <p14:creationId xmlns:p14="http://schemas.microsoft.com/office/powerpoint/2010/main" val="10292835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DABD1A8C-5BF0-46B7-BF39-618BFCEEAA23}"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A441EE11-5F67-473A-BFBA-BAF8E93D44B3}" type="slidenum">
              <a:rPr lang="de-DE" altLang="de-DE"/>
              <a:pPr>
                <a:defRPr/>
              </a:pPr>
              <a:t>‹Nr.›</a:t>
            </a:fld>
            <a:endParaRPr lang="de-DE" altLang="de-DE"/>
          </a:p>
        </p:txBody>
      </p:sp>
    </p:spTree>
    <p:extLst>
      <p:ext uri="{BB962C8B-B14F-4D97-AF65-F5344CB8AC3E}">
        <p14:creationId xmlns:p14="http://schemas.microsoft.com/office/powerpoint/2010/main" val="39203536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D638FEA3-4F5F-4BF5-AAEF-C91F7E42C554}"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6F297ADA-BEBA-4101-9759-74D5A9E102B6}" type="slidenum">
              <a:rPr lang="de-DE" altLang="de-DE"/>
              <a:pPr>
                <a:defRPr/>
              </a:pPr>
              <a:t>‹Nr.›</a:t>
            </a:fld>
            <a:endParaRPr lang="de-DE" altLang="de-DE"/>
          </a:p>
        </p:txBody>
      </p:sp>
    </p:spTree>
    <p:extLst>
      <p:ext uri="{BB962C8B-B14F-4D97-AF65-F5344CB8AC3E}">
        <p14:creationId xmlns:p14="http://schemas.microsoft.com/office/powerpoint/2010/main" val="18861623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6A628DFF-7537-4C50-8370-14F5D2D7D740}"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09DB452A-D724-4D67-9F90-8918DF2EBE99}" type="slidenum">
              <a:rPr lang="de-DE" altLang="de-DE"/>
              <a:pPr>
                <a:defRPr/>
              </a:pPr>
              <a:t>‹Nr.›</a:t>
            </a:fld>
            <a:endParaRPr lang="de-DE" altLang="de-DE"/>
          </a:p>
        </p:txBody>
      </p:sp>
    </p:spTree>
    <p:extLst>
      <p:ext uri="{BB962C8B-B14F-4D97-AF65-F5344CB8AC3E}">
        <p14:creationId xmlns:p14="http://schemas.microsoft.com/office/powerpoint/2010/main" val="20728518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C4A57A18-03A7-4552-90C7-E04E5B22A8AD}"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FA1F16AE-B759-496F-9898-E6B4F0BBF32B}" type="slidenum">
              <a:rPr lang="de-DE" altLang="de-DE"/>
              <a:pPr>
                <a:defRPr/>
              </a:pPr>
              <a:t>‹Nr.›</a:t>
            </a:fld>
            <a:endParaRPr lang="de-DE" altLang="de-DE"/>
          </a:p>
        </p:txBody>
      </p:sp>
    </p:spTree>
    <p:extLst>
      <p:ext uri="{BB962C8B-B14F-4D97-AF65-F5344CB8AC3E}">
        <p14:creationId xmlns:p14="http://schemas.microsoft.com/office/powerpoint/2010/main" val="32758489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14453C42-E69D-41E8-9C4B-76829B811739}"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F6C662A-A2AC-4E37-A243-1AFC02798611}" type="slidenum">
              <a:rPr lang="de-DE" altLang="de-DE"/>
              <a:pPr>
                <a:defRPr/>
              </a:pPr>
              <a:t>‹Nr.›</a:t>
            </a:fld>
            <a:endParaRPr lang="de-DE" altLang="de-DE"/>
          </a:p>
        </p:txBody>
      </p:sp>
    </p:spTree>
    <p:extLst>
      <p:ext uri="{BB962C8B-B14F-4D97-AF65-F5344CB8AC3E}">
        <p14:creationId xmlns:p14="http://schemas.microsoft.com/office/powerpoint/2010/main" val="25252844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a:latin typeface="Arial" charset="0"/>
              </a:defRPr>
            </a:lvl1pPr>
          </a:lstStyle>
          <a:p>
            <a:pPr>
              <a:defRPr/>
            </a:pPr>
            <a:endParaRPr lang="de-DE"/>
          </a:p>
        </p:txBody>
      </p:sp>
      <p:sp>
        <p:nvSpPr>
          <p:cNvPr id="6" name="Rectangle 5"/>
          <p:cNvSpPr>
            <a:spLocks noGrp="1" noChangeArrowheads="1"/>
          </p:cNvSpPr>
          <p:nvPr>
            <p:ph type="ftr" sz="quarter" idx="11"/>
          </p:nvPr>
        </p:nvSpPr>
        <p:spPr/>
        <p:txBody>
          <a:bodyPr/>
          <a:lstStyle>
            <a:lvl1pPr fontAlgn="auto">
              <a:spcBef>
                <a:spcPts val="0"/>
              </a:spcBef>
              <a:spcAft>
                <a:spcPts val="0"/>
              </a:spcAft>
              <a:defRPr>
                <a:ea typeface="Verdana" pitchFamily="34" charset="0"/>
                <a:cs typeface="Verdana" pitchFamily="34" charset="0"/>
              </a:defRPr>
            </a:lvl1pPr>
          </a:lstStyle>
          <a:p>
            <a:pPr>
              <a:defRPr/>
            </a:pPr>
            <a:endParaRPr lang="de-DE"/>
          </a:p>
        </p:txBody>
      </p:sp>
      <p:sp>
        <p:nvSpPr>
          <p:cNvPr id="7" name="Rectangle 6"/>
          <p:cNvSpPr>
            <a:spLocks noGrp="1" noChangeArrowheads="1"/>
          </p:cNvSpPr>
          <p:nvPr>
            <p:ph type="sldNum" sz="quarter" idx="12"/>
          </p:nvPr>
        </p:nvSpPr>
        <p:spPr>
          <a:xfrm>
            <a:off x="6553200" y="6245225"/>
            <a:ext cx="2133600" cy="476250"/>
          </a:xfrm>
        </p:spPr>
        <p:txBody>
          <a:bodyPr anchor="t"/>
          <a:lstStyle>
            <a:lvl1pPr>
              <a:defRPr smtClean="0"/>
            </a:lvl1pPr>
          </a:lstStyle>
          <a:p>
            <a:pPr>
              <a:defRPr/>
            </a:pPr>
            <a:fld id="{E90C8626-C113-4574-93F2-BC8CCC3033CC}" type="slidenum">
              <a:rPr lang="de-DE" altLang="de-DE"/>
              <a:pPr>
                <a:defRPr/>
              </a:pPr>
              <a:t>‹Nr.›</a:t>
            </a:fld>
            <a:endParaRPr lang="de-DE" altLang="de-DE"/>
          </a:p>
        </p:txBody>
      </p:sp>
    </p:spTree>
    <p:extLst>
      <p:ext uri="{BB962C8B-B14F-4D97-AF65-F5344CB8AC3E}">
        <p14:creationId xmlns:p14="http://schemas.microsoft.com/office/powerpoint/2010/main" val="40327553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A7059E8B-0F0A-4BC3-B240-FD738AA20AA4}" type="datetime1">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8456F13F-7F97-4C6D-AD47-CE483CBBE510}" type="slidenum">
              <a:rPr lang="en-US" altLang="de-DE"/>
              <a:pPr>
                <a:defRPr/>
              </a:pPr>
              <a:t>‹Nr.›</a:t>
            </a:fld>
            <a:endParaRPr lang="en-US" altLang="de-DE"/>
          </a:p>
        </p:txBody>
      </p:sp>
    </p:spTree>
    <p:extLst>
      <p:ext uri="{BB962C8B-B14F-4D97-AF65-F5344CB8AC3E}">
        <p14:creationId xmlns:p14="http://schemas.microsoft.com/office/powerpoint/2010/main" val="41479624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9B6FC4E-860F-401E-BF7D-A352096C5285}" type="datetime1">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0725381-7B33-4246-9635-862D72F4530D}" type="slidenum">
              <a:rPr lang="en-US" altLang="de-DE"/>
              <a:pPr>
                <a:defRPr/>
              </a:pPr>
              <a:t>‹Nr.›</a:t>
            </a:fld>
            <a:endParaRPr lang="en-US" altLang="de-DE"/>
          </a:p>
        </p:txBody>
      </p:sp>
    </p:spTree>
    <p:extLst>
      <p:ext uri="{BB962C8B-B14F-4D97-AF65-F5344CB8AC3E}">
        <p14:creationId xmlns:p14="http://schemas.microsoft.com/office/powerpoint/2010/main" val="14118349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3753A370-AEE0-4813-A57F-802402B5C1BE}" type="datetime1">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A60A8F0-626E-476A-BE98-B76B58F0E9F0}" type="slidenum">
              <a:rPr lang="en-US" altLang="de-DE"/>
              <a:pPr>
                <a:defRPr/>
              </a:pPr>
              <a:t>‹Nr.›</a:t>
            </a:fld>
            <a:endParaRPr lang="en-US" altLang="de-DE"/>
          </a:p>
        </p:txBody>
      </p:sp>
    </p:spTree>
    <p:extLst>
      <p:ext uri="{BB962C8B-B14F-4D97-AF65-F5344CB8AC3E}">
        <p14:creationId xmlns:p14="http://schemas.microsoft.com/office/powerpoint/2010/main" val="1337964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465E3823-12B4-4A0E-8ED8-4431C74C64EC}" type="datetime1">
              <a:rPr lang="en-US"/>
              <a:pPr>
                <a:defRPr/>
              </a:pPr>
              <a:t>8/17/2017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F3FAA7F-1473-493A-B1BA-2CBF3993E516}" type="slidenum">
              <a:rPr lang="en-US" altLang="de-DE"/>
              <a:pPr>
                <a:defRPr/>
              </a:pPr>
              <a:t>‹Nr.›</a:t>
            </a:fld>
            <a:endParaRPr lang="en-US" altLang="de-DE"/>
          </a:p>
        </p:txBody>
      </p:sp>
    </p:spTree>
    <p:extLst>
      <p:ext uri="{BB962C8B-B14F-4D97-AF65-F5344CB8AC3E}">
        <p14:creationId xmlns:p14="http://schemas.microsoft.com/office/powerpoint/2010/main" val="38568128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24706371-0379-4819-B039-51771CD19D71}" type="datetime1">
              <a:rPr lang="en-US"/>
              <a:pPr>
                <a:defRPr/>
              </a:pPr>
              <a:t>8/17/2017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10C898D8-B85D-49EF-ACF6-E396FD4100B9}" type="slidenum">
              <a:rPr lang="en-US" altLang="de-DE"/>
              <a:pPr>
                <a:defRPr/>
              </a:pPr>
              <a:t>‹Nr.›</a:t>
            </a:fld>
            <a:endParaRPr lang="en-US" altLang="de-DE"/>
          </a:p>
        </p:txBody>
      </p:sp>
    </p:spTree>
    <p:extLst>
      <p:ext uri="{BB962C8B-B14F-4D97-AF65-F5344CB8AC3E}">
        <p14:creationId xmlns:p14="http://schemas.microsoft.com/office/powerpoint/2010/main" val="39560832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ACF8D58C-DA60-491B-A2F3-6FDE20055C81}" type="datetime1">
              <a:rPr lang="en-US"/>
              <a:pPr>
                <a:defRPr/>
              </a:pPr>
              <a:t>8/17/2017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ADA92B76-792B-4A85-BFE0-D85A4FD7EA3B}" type="slidenum">
              <a:rPr lang="en-US" altLang="de-DE"/>
              <a:pPr>
                <a:defRPr/>
              </a:pPr>
              <a:t>‹Nr.›</a:t>
            </a:fld>
            <a:endParaRPr lang="en-US" altLang="de-DE"/>
          </a:p>
        </p:txBody>
      </p:sp>
    </p:spTree>
    <p:extLst>
      <p:ext uri="{BB962C8B-B14F-4D97-AF65-F5344CB8AC3E}">
        <p14:creationId xmlns:p14="http://schemas.microsoft.com/office/powerpoint/2010/main" val="30884452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A1628918-C92B-41DD-A9BA-3EE119127AF4}" type="datetime1">
              <a:rPr lang="en-US"/>
              <a:pPr>
                <a:defRPr/>
              </a:pPr>
              <a:t>8/17/2017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37E75CA7-5B43-4A94-AC82-AEE94BEF7950}" type="slidenum">
              <a:rPr lang="en-US" altLang="de-DE"/>
              <a:pPr>
                <a:defRPr/>
              </a:pPr>
              <a:t>‹Nr.›</a:t>
            </a:fld>
            <a:endParaRPr lang="en-US" altLang="de-DE"/>
          </a:p>
        </p:txBody>
      </p:sp>
    </p:spTree>
    <p:extLst>
      <p:ext uri="{BB962C8B-B14F-4D97-AF65-F5344CB8AC3E}">
        <p14:creationId xmlns:p14="http://schemas.microsoft.com/office/powerpoint/2010/main" val="9391879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816606F-3C57-4E21-9F9F-0419E9B1A613}" type="datetime1">
              <a:rPr lang="en-US"/>
              <a:pPr>
                <a:defRPr/>
              </a:pPr>
              <a:t>8/17/2017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33444592-7C67-45D9-917F-604417CC5984}" type="slidenum">
              <a:rPr lang="en-US" altLang="de-DE"/>
              <a:pPr>
                <a:defRPr/>
              </a:pPr>
              <a:t>‹Nr.›</a:t>
            </a:fld>
            <a:endParaRPr lang="en-US" altLang="de-DE"/>
          </a:p>
        </p:txBody>
      </p:sp>
    </p:spTree>
    <p:extLst>
      <p:ext uri="{BB962C8B-B14F-4D97-AF65-F5344CB8AC3E}">
        <p14:creationId xmlns:p14="http://schemas.microsoft.com/office/powerpoint/2010/main" val="38837414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C43C5C8-8FED-4880-9DDC-2D77025BD255}" type="datetime1">
              <a:rPr lang="en-US"/>
              <a:pPr>
                <a:defRPr/>
              </a:pPr>
              <a:t>8/17/2017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9C70B5DA-A756-4B27-AC63-1BDAD94D2E62}" type="slidenum">
              <a:rPr lang="en-US" altLang="de-DE"/>
              <a:pPr>
                <a:defRPr/>
              </a:pPr>
              <a:t>‹Nr.›</a:t>
            </a:fld>
            <a:endParaRPr lang="en-US" altLang="de-DE"/>
          </a:p>
        </p:txBody>
      </p:sp>
    </p:spTree>
    <p:extLst>
      <p:ext uri="{BB962C8B-B14F-4D97-AF65-F5344CB8AC3E}">
        <p14:creationId xmlns:p14="http://schemas.microsoft.com/office/powerpoint/2010/main" val="28074990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1AB1F82-EB59-450A-A123-E3BB5028B99A}" type="datetime1">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28E6143-45D5-4046-88AE-418AA6B2DAD6}" type="slidenum">
              <a:rPr lang="en-US" altLang="de-DE"/>
              <a:pPr>
                <a:defRPr/>
              </a:pPr>
              <a:t>‹Nr.›</a:t>
            </a:fld>
            <a:endParaRPr lang="en-US" altLang="de-DE"/>
          </a:p>
        </p:txBody>
      </p:sp>
    </p:spTree>
    <p:extLst>
      <p:ext uri="{BB962C8B-B14F-4D97-AF65-F5344CB8AC3E}">
        <p14:creationId xmlns:p14="http://schemas.microsoft.com/office/powerpoint/2010/main" val="37107612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FE0CF29-7DBA-47BC-AA61-BE9AB39E1959}" type="datetime1">
              <a:rPr lang="en-US"/>
              <a:pPr>
                <a:defRPr/>
              </a:pPr>
              <a:t>8/17/2017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615C126-4BDD-4000-80A5-3CFFF01F6110}" type="slidenum">
              <a:rPr lang="en-US" altLang="de-DE"/>
              <a:pPr>
                <a:defRPr/>
              </a:pPr>
              <a:t>‹Nr.›</a:t>
            </a:fld>
            <a:endParaRPr lang="en-US" altLang="de-DE"/>
          </a:p>
        </p:txBody>
      </p:sp>
    </p:spTree>
    <p:extLst>
      <p:ext uri="{BB962C8B-B14F-4D97-AF65-F5344CB8AC3E}">
        <p14:creationId xmlns:p14="http://schemas.microsoft.com/office/powerpoint/2010/main" val="35161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6.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FF66"/>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userDrawn="1"/>
        </p:nvSpPr>
        <p:spPr bwMode="auto">
          <a:xfrm>
            <a:off x="0" y="260350"/>
            <a:ext cx="9144000" cy="1152525"/>
          </a:xfrm>
          <a:prstGeom prst="rect">
            <a:avLst/>
          </a:prstGeom>
          <a:gradFill rotWithShape="1">
            <a:gsLst>
              <a:gs pos="0">
                <a:srgbClr val="FFFF66"/>
              </a:gs>
              <a:gs pos="50000">
                <a:srgbClr val="FFCC66"/>
              </a:gs>
              <a:gs pos="100000">
                <a:srgbClr val="FFFF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30" r:id="rId1"/>
    <p:sldLayoutId id="2147485531" r:id="rId2"/>
    <p:sldLayoutId id="2147485532" r:id="rId3"/>
    <p:sldLayoutId id="2147485533" r:id="rId4"/>
    <p:sldLayoutId id="2147485534" r:id="rId5"/>
    <p:sldLayoutId id="2147485535" r:id="rId6"/>
    <p:sldLayoutId id="2147485536" r:id="rId7"/>
    <p:sldLayoutId id="2147485537" r:id="rId8"/>
    <p:sldLayoutId id="2147485538" r:id="rId9"/>
    <p:sldLayoutId id="2147485539" r:id="rId10"/>
    <p:sldLayoutId id="214748554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2052" name="Rectangle 4"/>
          <p:cNvSpPr>
            <a:spLocks noChangeArrowheads="1"/>
          </p:cNvSpPr>
          <p:nvPr userDrawn="1"/>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41" r:id="rId1"/>
    <p:sldLayoutId id="2147485542" r:id="rId2"/>
    <p:sldLayoutId id="2147485543" r:id="rId3"/>
    <p:sldLayoutId id="2147485544" r:id="rId4"/>
    <p:sldLayoutId id="2147485545" r:id="rId5"/>
    <p:sldLayoutId id="2147485546" r:id="rId6"/>
    <p:sldLayoutId id="2147485547" r:id="rId7"/>
    <p:sldLayoutId id="2147485548" r:id="rId8"/>
    <p:sldLayoutId id="2147485549" r:id="rId9"/>
    <p:sldLayoutId id="2147485550" r:id="rId10"/>
    <p:sldLayoutId id="2147485551"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39300" name="Rectangle 4"/>
          <p:cNvSpPr>
            <a:spLocks noChangeArrowheads="1"/>
          </p:cNvSpPr>
          <p:nvPr userDrawn="1"/>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b="0">
              <a:solidFill>
                <a:schemeClr val="bg1"/>
              </a:solidFill>
              <a:latin typeface="Verdana" charset="0"/>
              <a:cs typeface="+mn-cs"/>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57" r:id="rId6"/>
    <p:sldLayoutId id="2147485558" r:id="rId7"/>
    <p:sldLayoutId id="2147485559" r:id="rId8"/>
    <p:sldLayoutId id="2147485560" r:id="rId9"/>
    <p:sldLayoutId id="2147485561" r:id="rId10"/>
    <p:sldLayoutId id="214748556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0" y="24606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
        <p:nvSpPr>
          <p:cNvPr id="4100" name="Rectangle 4"/>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cSld>
  <p:clrMap bg1="lt1" tx1="dk1" bg2="lt2" tx2="dk2" accent1="accent1" accent2="accent2" accent3="accent3" accent4="accent4" accent5="accent5" accent6="accent6" hlink="hlink" folHlink="folHlink"/>
  <p:sldLayoutIdLst>
    <p:sldLayoutId id="2147485563" r:id="rId1"/>
    <p:sldLayoutId id="2147485564" r:id="rId2"/>
    <p:sldLayoutId id="2147485565" r:id="rId3"/>
    <p:sldLayoutId id="2147485566" r:id="rId4"/>
    <p:sldLayoutId id="2147485567" r:id="rId5"/>
    <p:sldLayoutId id="2147485568" r:id="rId6"/>
    <p:sldLayoutId id="2147485569" r:id="rId7"/>
    <p:sldLayoutId id="2147485570" r:id="rId8"/>
    <p:sldLayoutId id="2147485571" r:id="rId9"/>
    <p:sldLayoutId id="2147485572" r:id="rId10"/>
    <p:sldLayoutId id="2147485573"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rot="10800000">
            <a:off x="0" y="0"/>
            <a:ext cx="9144000" cy="333375"/>
          </a:xfrm>
          <a:prstGeom prst="rect">
            <a:avLst/>
          </a:prstGeom>
          <a:gradFill rotWithShape="1">
            <a:gsLst>
              <a:gs pos="0">
                <a:schemeClr val="bg2"/>
              </a:gs>
              <a:gs pos="100000">
                <a:schemeClr val="bg1"/>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3" name="Rectangle 3"/>
          <p:cNvSpPr>
            <a:spLocks noGrp="1" noChangeArrowheads="1"/>
          </p:cNvSpPr>
          <p:nvPr>
            <p:ph type="body" idx="1"/>
          </p:nvPr>
        </p:nvSpPr>
        <p:spPr bwMode="auto">
          <a:xfrm>
            <a:off x="0" y="1412875"/>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5124" name="Rectangle 4"/>
          <p:cNvSpPr>
            <a:spLocks noChangeArrowheads="1"/>
          </p:cNvSpPr>
          <p:nvPr userDrawn="1"/>
        </p:nvSpPr>
        <p:spPr bwMode="auto">
          <a:xfrm>
            <a:off x="0" y="260350"/>
            <a:ext cx="9144000" cy="1152525"/>
          </a:xfrm>
          <a:prstGeom prst="rect">
            <a:avLst/>
          </a:prstGeom>
          <a:gradFill rotWithShape="1">
            <a:gsLst>
              <a:gs pos="0">
                <a:schemeClr val="bg2"/>
              </a:gs>
              <a:gs pos="100000">
                <a:schemeClr val="bg1"/>
              </a:gs>
            </a:gsLst>
            <a:lin ang="27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5125" name="Rectangle 5"/>
          <p:cNvSpPr>
            <a:spLocks noGrp="1" noChangeArrowheads="1"/>
          </p:cNvSpPr>
          <p:nvPr>
            <p:ph type="title"/>
          </p:nvPr>
        </p:nvSpPr>
        <p:spPr bwMode="auto">
          <a:xfrm>
            <a:off x="-179388" y="260350"/>
            <a:ext cx="91440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74" r:id="rId1"/>
    <p:sldLayoutId id="2147485575" r:id="rId2"/>
    <p:sldLayoutId id="2147485576" r:id="rId3"/>
    <p:sldLayoutId id="2147485577" r:id="rId4"/>
    <p:sldLayoutId id="2147485578" r:id="rId5"/>
    <p:sldLayoutId id="2147485579" r:id="rId6"/>
    <p:sldLayoutId id="2147485580" r:id="rId7"/>
    <p:sldLayoutId id="2147485581" r:id="rId8"/>
    <p:sldLayoutId id="2147485582" r:id="rId9"/>
    <p:sldLayoutId id="2147485583" r:id="rId10"/>
    <p:sldLayoutId id="2147485584"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6148"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6149"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 id="2147485597" r:id="rId13"/>
    <p:sldLayoutId id="2147485598" r:id="rId14"/>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172"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eaLnBrk="1" hangingPunct="1">
              <a:defRPr/>
            </a:pPr>
            <a:endParaRPr lang="en-US" altLang="de-DE" sz="3600" b="0" smtClean="0">
              <a:solidFill>
                <a:schemeClr val="bg1"/>
              </a:solidFill>
              <a:latin typeface="Verdana" pitchFamily="34" charset="0"/>
            </a:endParaRPr>
          </a:p>
        </p:txBody>
      </p:sp>
      <p:sp>
        <p:nvSpPr>
          <p:cNvPr id="7173"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5599" r:id="rId1"/>
    <p:sldLayoutId id="2147485600" r:id="rId2"/>
    <p:sldLayoutId id="2147485601" r:id="rId3"/>
    <p:sldLayoutId id="2147485602" r:id="rId4"/>
    <p:sldLayoutId id="2147485603" r:id="rId5"/>
    <p:sldLayoutId id="2147485604" r:id="rId6"/>
    <p:sldLayoutId id="2147485605" r:id="rId7"/>
    <p:sldLayoutId id="2147485606" r:id="rId8"/>
    <p:sldLayoutId id="2147485607" r:id="rId9"/>
    <p:sldLayoutId id="2147485608" r:id="rId10"/>
    <p:sldLayoutId id="214748560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5"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8196"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8197"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b="0" smtClean="0">
                <a:solidFill>
                  <a:srgbClr val="FFFFFF"/>
                </a:solidFill>
                <a:latin typeface="Verdana" panose="020B0604030504040204" pitchFamily="34" charset="0"/>
                <a:cs typeface="Arial" panose="020B0604020202020204" pitchFamily="34" charset="0"/>
              </a:defRPr>
            </a:lvl1pPr>
          </a:lstStyle>
          <a:p>
            <a:pPr>
              <a:defRPr/>
            </a:pPr>
            <a:fld id="{5B50E82E-0DB2-4D3E-A28A-A821574EA32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b="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smtClean="0">
                <a:solidFill>
                  <a:schemeClr val="bg1"/>
                </a:solidFill>
                <a:latin typeface="Verdana" panose="020B0604030504040204" pitchFamily="34" charset="0"/>
              </a:defRPr>
            </a:lvl1pPr>
          </a:lstStyle>
          <a:p>
            <a:pPr>
              <a:defRPr/>
            </a:pPr>
            <a:fld id="{6AF830C4-FC49-4ABB-BFEE-353BCC48D596}" type="slidenum">
              <a:rPr lang="de-DE" altLang="de-DE"/>
              <a:pPr>
                <a:defRPr/>
              </a:pPr>
              <a:t>‹Nr.›</a:t>
            </a:fld>
            <a:endParaRPr lang="de-DE" altLang="de-DE"/>
          </a:p>
        </p:txBody>
      </p:sp>
      <p:sp>
        <p:nvSpPr>
          <p:cNvPr id="8201"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solidFill>
                <a:srgbClr val="000000"/>
              </a:solidFill>
              <a:latin typeface="Georgia" pitchFamily="18" charset="0"/>
            </a:endParaRPr>
          </a:p>
        </p:txBody>
      </p:sp>
      <p:sp>
        <p:nvSpPr>
          <p:cNvPr id="8202"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5610" r:id="rId1"/>
    <p:sldLayoutId id="2147485611" r:id="rId2"/>
    <p:sldLayoutId id="2147485612" r:id="rId3"/>
    <p:sldLayoutId id="2147485613" r:id="rId4"/>
    <p:sldLayoutId id="2147485614" r:id="rId5"/>
    <p:sldLayoutId id="2147485615" r:id="rId6"/>
    <p:sldLayoutId id="2147485616" r:id="rId7"/>
    <p:sldLayoutId id="2147485617" r:id="rId8"/>
    <p:sldLayoutId id="2147485618" r:id="rId9"/>
    <p:sldLayoutId id="2147485619" r:id="rId10"/>
    <p:sldLayoutId id="2147485620" r:id="rId11"/>
    <p:sldLayoutId id="2147485632" r:id="rId12"/>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anose="02070309020205020404" pitchFamily="49" charset="0"/>
        <a:buChar char="o"/>
        <a:defRPr kern="1200">
          <a:solidFill>
            <a:schemeClr val="tx1"/>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218"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19"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0"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9221"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lgn="ctr">
              <a:defRPr b="1">
                <a:solidFill>
                  <a:schemeClr val="tx1"/>
                </a:solidFill>
                <a:latin typeface="Arial" charset="0"/>
                <a:cs typeface="Times New Roman" pitchFamily="18" charset="0"/>
              </a:defRPr>
            </a:lvl1pPr>
            <a:lvl2pPr marL="742950" indent="-285750" algn="ctr">
              <a:defRPr b="1">
                <a:solidFill>
                  <a:schemeClr val="tx1"/>
                </a:solidFill>
                <a:latin typeface="Arial" charset="0"/>
                <a:cs typeface="Times New Roman" pitchFamily="18" charset="0"/>
              </a:defRPr>
            </a:lvl2pPr>
            <a:lvl3pPr marL="1143000" indent="-228600" algn="ctr">
              <a:defRPr b="1">
                <a:solidFill>
                  <a:schemeClr val="tx1"/>
                </a:solidFill>
                <a:latin typeface="Arial" charset="0"/>
                <a:cs typeface="Times New Roman" pitchFamily="18" charset="0"/>
              </a:defRPr>
            </a:lvl3pPr>
            <a:lvl4pPr marL="1600200" indent="-228600" algn="ctr">
              <a:defRPr b="1">
                <a:solidFill>
                  <a:schemeClr val="tx1"/>
                </a:solidFill>
                <a:latin typeface="Arial" charset="0"/>
                <a:cs typeface="Times New Roman" pitchFamily="18" charset="0"/>
              </a:defRPr>
            </a:lvl4pPr>
            <a:lvl5pPr marL="2057400" indent="-228600" algn="ctr">
              <a:defRPr b="1">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b="1">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b="1">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b="1">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b="1">
                <a:solidFill>
                  <a:schemeClr val="tx1"/>
                </a:solidFill>
                <a:latin typeface="Arial" charset="0"/>
                <a:cs typeface="Times New Roman" pitchFamily="18" charset="0"/>
              </a:defRPr>
            </a:lvl9pPr>
          </a:lstStyle>
          <a:p>
            <a:pPr algn="l" eaLnBrk="1" hangingPunct="1">
              <a:defRPr/>
            </a:pPr>
            <a:endParaRPr lang="en-US" altLang="de-DE" b="0"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b="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b="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b="0"/>
          </a:p>
        </p:txBody>
      </p:sp>
      <p:sp>
        <p:nvSpPr>
          <p:cNvPr id="9227"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9228"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b="0">
                <a:solidFill>
                  <a:srgbClr val="FFFFFF"/>
                </a:solidFill>
                <a:latin typeface="+mn-lt"/>
                <a:cs typeface="+mn-cs"/>
              </a:defRPr>
            </a:lvl1pPr>
          </a:lstStyle>
          <a:p>
            <a:pPr>
              <a:defRPr/>
            </a:pPr>
            <a:fld id="{BDFFF157-BA7E-4EA1-A5D2-10FD4B8B6F53}" type="datetime1">
              <a:rPr lang="en-US"/>
              <a:pPr>
                <a:defRPr/>
              </a:pPr>
              <a:t>8/17/2017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algn="l" eaLnBrk="1" fontAlgn="auto" hangingPunct="1">
              <a:spcBef>
                <a:spcPts val="0"/>
              </a:spcBef>
              <a:spcAft>
                <a:spcPts val="0"/>
              </a:spcAft>
              <a:defRPr sz="1200" b="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b="0" smtClean="0">
                <a:solidFill>
                  <a:srgbClr val="E1E1E1"/>
                </a:solidFill>
                <a:latin typeface="Verdana" panose="020B0604030504040204" pitchFamily="34" charset="0"/>
              </a:defRPr>
            </a:lvl1pPr>
          </a:lstStyle>
          <a:p>
            <a:pPr>
              <a:defRPr/>
            </a:pPr>
            <a:fld id="{48FACE28-9B24-4800-B9C2-883E5A15A18A}"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5621" r:id="rId1"/>
    <p:sldLayoutId id="2147485622" r:id="rId2"/>
    <p:sldLayoutId id="2147485623" r:id="rId3"/>
    <p:sldLayoutId id="2147485624" r:id="rId4"/>
    <p:sldLayoutId id="2147485625" r:id="rId5"/>
    <p:sldLayoutId id="2147485626" r:id="rId6"/>
    <p:sldLayoutId id="2147485627" r:id="rId7"/>
    <p:sldLayoutId id="2147485628" r:id="rId8"/>
    <p:sldLayoutId id="2147485629" r:id="rId9"/>
    <p:sldLayoutId id="2147485630" r:id="rId10"/>
    <p:sldLayoutId id="2147485631" r:id="rId11"/>
  </p:sldLayoutIdLst>
  <p:hf hdr="0" dt="0"/>
  <p:txStyles>
    <p:titleStyle>
      <a:lvl1pPr algn="ctr" rtl="0" eaLnBrk="0" fontAlgn="base" hangingPunct="0">
        <a:spcBef>
          <a:spcPct val="0"/>
        </a:spcBef>
        <a:spcAft>
          <a:spcPct val="0"/>
        </a:spcAft>
        <a:defRPr sz="2000" kern="12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anose="020B0604030504040204" pitchFamily="34" charset="0"/>
        </a:defRPr>
      </a:lvl2pPr>
      <a:lvl3pPr algn="ctr" rtl="0" eaLnBrk="0" fontAlgn="base" hangingPunct="0">
        <a:spcBef>
          <a:spcPct val="0"/>
        </a:spcBef>
        <a:spcAft>
          <a:spcPct val="0"/>
        </a:spcAft>
        <a:defRPr sz="2000">
          <a:solidFill>
            <a:srgbClr val="D16349"/>
          </a:solidFill>
          <a:latin typeface="Verdana" panose="020B0604030504040204" pitchFamily="34" charset="0"/>
        </a:defRPr>
      </a:lvl3pPr>
      <a:lvl4pPr algn="ctr" rtl="0" eaLnBrk="0" fontAlgn="base" hangingPunct="0">
        <a:spcBef>
          <a:spcPct val="0"/>
        </a:spcBef>
        <a:spcAft>
          <a:spcPct val="0"/>
        </a:spcAft>
        <a:defRPr sz="2000">
          <a:solidFill>
            <a:srgbClr val="D16349"/>
          </a:solidFill>
          <a:latin typeface="Verdana" panose="020B0604030504040204" pitchFamily="34" charset="0"/>
        </a:defRPr>
      </a:lvl4pPr>
      <a:lvl5pPr algn="ctr" rtl="0" eaLnBrk="0" fontAlgn="base" hangingPunct="0">
        <a:spcBef>
          <a:spcPct val="0"/>
        </a:spcBef>
        <a:spcAft>
          <a:spcPct val="0"/>
        </a:spcAft>
        <a:defRPr sz="2000">
          <a:solidFill>
            <a:srgbClr val="D16349"/>
          </a:solidFill>
          <a:latin typeface="Verdana" panose="020B0604030504040204" pitchFamily="34" charset="0"/>
        </a:defRPr>
      </a:lvl5pPr>
      <a:lvl6pPr marL="457200" algn="ctr" rtl="0" fontAlgn="base">
        <a:spcBef>
          <a:spcPct val="0"/>
        </a:spcBef>
        <a:spcAft>
          <a:spcPct val="0"/>
        </a:spcAft>
        <a:defRPr sz="2000">
          <a:solidFill>
            <a:srgbClr val="D16349"/>
          </a:solidFill>
          <a:latin typeface="Verdana" panose="020B0604030504040204" pitchFamily="34" charset="0"/>
        </a:defRPr>
      </a:lvl6pPr>
      <a:lvl7pPr marL="914400" algn="ctr" rtl="0" fontAlgn="base">
        <a:spcBef>
          <a:spcPct val="0"/>
        </a:spcBef>
        <a:spcAft>
          <a:spcPct val="0"/>
        </a:spcAft>
        <a:defRPr sz="2000">
          <a:solidFill>
            <a:srgbClr val="D16349"/>
          </a:solidFill>
          <a:latin typeface="Verdana" panose="020B0604030504040204" pitchFamily="34" charset="0"/>
        </a:defRPr>
      </a:lvl7pPr>
      <a:lvl8pPr marL="1371600" algn="ctr" rtl="0" fontAlgn="base">
        <a:spcBef>
          <a:spcPct val="0"/>
        </a:spcBef>
        <a:spcAft>
          <a:spcPct val="0"/>
        </a:spcAft>
        <a:defRPr sz="2000">
          <a:solidFill>
            <a:srgbClr val="D16349"/>
          </a:solidFill>
          <a:latin typeface="Verdana" panose="020B0604030504040204" pitchFamily="34" charset="0"/>
        </a:defRPr>
      </a:lvl8pPr>
      <a:lvl9pPr marL="1828800" algn="ctr" rtl="0" fontAlgn="base">
        <a:spcBef>
          <a:spcPct val="0"/>
        </a:spcBef>
        <a:spcAft>
          <a:spcPct val="0"/>
        </a:spcAft>
        <a:defRPr sz="2000">
          <a:solidFill>
            <a:srgbClr val="D16349"/>
          </a:solidFill>
          <a:latin typeface="Verdana" panose="020B0604030504040204"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anose="05020102010507070707" pitchFamily="18" charset="2"/>
        <a:defRPr kern="1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Georgia" panose="02040502050405020303" pitchFamily="18" charset="0"/>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Georgia" panose="02040502050405020303" pitchFamily="18" charset="0"/>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Georgia" panose="02040502050405020303" pitchFamily="18" charset="0"/>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8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8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87.xml"/><Relationship Id="rId6" Type="http://schemas.openxmlformats.org/officeDocument/2006/relationships/image" Target="../media/image5.jpeg"/><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87.xml"/><Relationship Id="rId4" Type="http://schemas.openxmlformats.org/officeDocument/2006/relationships/image" Target="../media/image5.jpeg"/></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7.xml"/></Relationships>
</file>

<file path=ppt/slides/_rels/slide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8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l-GR" altLang="de-DE" sz="3600" b="0" dirty="0" err="1" smtClean="0">
                <a:solidFill>
                  <a:schemeClr val="accent1"/>
                </a:solidFill>
                <a:latin typeface="Verdana" panose="020B0604030504040204" pitchFamily="34" charset="0"/>
              </a:rPr>
              <a:t>Μεταγνωστική</a:t>
            </a:r>
            <a:r>
              <a:rPr lang="el-GR" altLang="de-DE" sz="3600" b="0" dirty="0" smtClean="0">
                <a:solidFill>
                  <a:schemeClr val="accent1"/>
                </a:solidFill>
                <a:latin typeface="Verdana" panose="020B0604030504040204" pitchFamily="34" charset="0"/>
              </a:rPr>
              <a:t> θεραπεία</a:t>
            </a:r>
            <a:endParaRPr lang="en-GB" altLang="de-DE" sz="3600" b="0" dirty="0">
              <a:solidFill>
                <a:schemeClr val="accent1"/>
              </a:solidFill>
              <a:latin typeface="Verdana" panose="020B0604030504040204" pitchFamily="34" charset="0"/>
            </a:endParaRPr>
          </a:p>
        </p:txBody>
      </p:sp>
      <p:sp>
        <p:nvSpPr>
          <p:cNvPr id="11267" name="Rectangle 2"/>
          <p:cNvSpPr>
            <a:spLocks noChangeArrowheads="1"/>
          </p:cNvSpPr>
          <p:nvPr/>
        </p:nvSpPr>
        <p:spPr bwMode="auto">
          <a:xfrm>
            <a:off x="685800" y="2646363"/>
            <a:ext cx="7772400" cy="1143000"/>
          </a:xfrm>
          <a:prstGeom prst="rect">
            <a:avLst/>
          </a:prstGeom>
          <a:noFill/>
          <a:ln>
            <a:noFill/>
          </a:ln>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lnSpc>
                <a:spcPct val="150000"/>
              </a:lnSpc>
              <a:buClr>
                <a:schemeClr val="accent1"/>
              </a:buClr>
              <a:buSzPct val="85000"/>
              <a:buFont typeface="Wingdings 2" panose="05020102010507070707" pitchFamily="18" charset="2"/>
              <a:buNone/>
              <a:defRPr/>
            </a:pPr>
            <a:r>
              <a:rPr lang="el-GR" altLang="de-DE" dirty="0" smtClean="0">
                <a:solidFill>
                  <a:schemeClr val="tx2"/>
                </a:solidFill>
                <a:latin typeface="+mj-lt"/>
                <a:ea typeface="+mj-ea"/>
                <a:cs typeface="+mj-cs"/>
              </a:rPr>
              <a:t>ΘΕΡΑΠΕΥΤΙΚΗ ΕΝΟΤΗΤΑ </a:t>
            </a:r>
            <a:r>
              <a:rPr lang="de-DE" altLang="de-DE" dirty="0" smtClean="0">
                <a:solidFill>
                  <a:schemeClr val="tx2"/>
                </a:solidFill>
                <a:latin typeface="+mj-lt"/>
                <a:ea typeface="+mj-ea"/>
                <a:cs typeface="+mj-cs"/>
              </a:rPr>
              <a:t>9</a:t>
            </a:r>
            <a:r>
              <a:rPr lang="de-DE" altLang="de-DE" dirty="0">
                <a:solidFill>
                  <a:schemeClr val="tx2"/>
                </a:solidFill>
                <a:latin typeface="+mj-lt"/>
                <a:ea typeface="+mj-ea"/>
                <a:cs typeface="+mj-cs"/>
              </a:rPr>
              <a:t>: </a:t>
            </a:r>
            <a:br>
              <a:rPr lang="de-DE" altLang="de-DE" dirty="0">
                <a:solidFill>
                  <a:schemeClr val="tx2"/>
                </a:solidFill>
                <a:latin typeface="+mj-lt"/>
                <a:ea typeface="+mj-ea"/>
                <a:cs typeface="+mj-cs"/>
              </a:rPr>
            </a:br>
            <a:r>
              <a:rPr lang="el-GR" altLang="de-DE" dirty="0" smtClean="0">
                <a:solidFill>
                  <a:schemeClr val="tx2"/>
                </a:solidFill>
                <a:latin typeface="+mj-lt"/>
                <a:ea typeface="+mj-ea"/>
                <a:cs typeface="+mj-cs"/>
              </a:rPr>
              <a:t>ΚΑΤΑΘΛΙΨΗ ΚΑΙ ΣΚΕΨΗ</a:t>
            </a:r>
            <a:endParaRPr lang="en-US" altLang="de-DE"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52413" y="1828800"/>
            <a:ext cx="80772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006699"/>
              </a:buClr>
              <a:buSzPct val="200000"/>
            </a:pPr>
            <a:r>
              <a:rPr lang="de-DE" altLang="de-DE" sz="2400" b="0">
                <a:latin typeface="Verdana" panose="020B0604030504040204" pitchFamily="34" charset="0"/>
              </a:rPr>
              <a:t>	</a:t>
            </a: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a:p>
            <a:pPr eaLnBrk="1" hangingPunct="1">
              <a:spcBef>
                <a:spcPct val="50000"/>
              </a:spcBef>
              <a:buClr>
                <a:srgbClr val="006699"/>
              </a:buClr>
              <a:buSzPct val="200000"/>
            </a:pPr>
            <a:r>
              <a:rPr lang="de-DE" altLang="de-DE" b="0">
                <a:latin typeface="Verdana" panose="020B0604030504040204" pitchFamily="34" charset="0"/>
              </a:rPr>
              <a:t>		</a:t>
            </a:r>
          </a:p>
        </p:txBody>
      </p:sp>
      <p:sp>
        <p:nvSpPr>
          <p:cNvPr id="15363"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lnSpc>
                <a:spcPct val="120000"/>
              </a:lnSpc>
            </a:pPr>
            <a:r>
              <a:rPr lang="el-GR" sz="2000" b="0" dirty="0" smtClean="0">
                <a:solidFill>
                  <a:srgbClr val="D16349"/>
                </a:solidFill>
                <a:latin typeface="Verdana" pitchFamily="34" charset="0"/>
              </a:rPr>
              <a:t>Ποια είναι τα σημάδια της κατάθλιψης;</a:t>
            </a:r>
            <a:endParaRPr lang="de-DE" sz="2000" b="0" dirty="0">
              <a:solidFill>
                <a:srgbClr val="D16349"/>
              </a:solidFill>
              <a:latin typeface="Verdana"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a:t>
            </a:r>
            <a:endParaRPr lang="en-US" altLang="de-DE" sz="1200" kern="0" dirty="0">
              <a:solidFill>
                <a:srgbClr val="646B86"/>
              </a:solidFill>
              <a:latin typeface="Verdana"/>
            </a:endParaRPr>
          </a:p>
        </p:txBody>
      </p:sp>
      <p:sp>
        <p:nvSpPr>
          <p:cNvPr id="15365" name="Rectangle 3"/>
          <p:cNvSpPr txBox="1">
            <a:spLocks noChangeArrowheads="1"/>
          </p:cNvSpPr>
          <p:nvPr/>
        </p:nvSpPr>
        <p:spPr bwMode="auto">
          <a:xfrm>
            <a:off x="2160588" y="1339850"/>
            <a:ext cx="482282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20000"/>
              </a:spcBef>
              <a:buClr>
                <a:schemeClr val="accent1"/>
              </a:buClr>
              <a:buSzPct val="85000"/>
              <a:buFont typeface="Wingdings 2" panose="05020102010507070707" pitchFamily="18" charset="2"/>
              <a:buNone/>
            </a:pPr>
            <a:r>
              <a:rPr lang="el-GR" altLang="de-DE" sz="2800" b="0" dirty="0" smtClean="0">
                <a:latin typeface="Verdana" panose="020B0604030504040204" pitchFamily="34" charset="0"/>
              </a:rPr>
              <a:t>;;;</a:t>
            </a:r>
            <a:endParaRPr lang="de-DE" altLang="de-DE" sz="2800" b="0"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92548" name="Group 36"/>
          <p:cNvGraphicFramePr>
            <a:graphicFrameLocks noGrp="1"/>
          </p:cNvGraphicFramePr>
          <p:nvPr/>
        </p:nvGraphicFramePr>
        <p:xfrm>
          <a:off x="250825" y="1384300"/>
          <a:ext cx="8759825" cy="4138613"/>
        </p:xfrm>
        <a:graphic>
          <a:graphicData uri="http://schemas.openxmlformats.org/drawingml/2006/table">
            <a:tbl>
              <a:tblPr/>
              <a:tblGrid>
                <a:gridCol w="8759825"/>
              </a:tblGrid>
              <a:tr h="365788">
                <a:tc>
                  <a:txBody>
                    <a:bodyPr/>
                    <a:lstStyle/>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θλίψη, χαμηλή διάθεση</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777300">
                <a:tc>
                  <a:txBody>
                    <a:bodyPr/>
                    <a:lstStyle/>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defRPr/>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kern="1200" cap="none" normalizeH="0" baseline="0" dirty="0" smtClean="0">
                          <a:ln>
                            <a:noFill/>
                          </a:ln>
                          <a:solidFill>
                            <a:schemeClr val="tx1"/>
                          </a:solidFill>
                          <a:effectLst/>
                          <a:latin typeface="+mn-lt"/>
                          <a:ea typeface="+mn-ea"/>
                          <a:cs typeface="+mn-cs"/>
                        </a:rPr>
                        <a:t>χ</a:t>
                      </a:r>
                      <a:r>
                        <a:rPr lang="el-GR" sz="1800" kern="1200" baseline="0" dirty="0" smtClean="0">
                          <a:solidFill>
                            <a:schemeClr val="tx1"/>
                          </a:solidFill>
                          <a:latin typeface="+mn-lt"/>
                          <a:ea typeface="+mn-ea"/>
                          <a:cs typeface="+mn-cs"/>
                        </a:rPr>
                        <a:t>αμηλή αυτοεκτίμηση, φόβος απόρριψης </a:t>
                      </a:r>
                    </a:p>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defRPr/>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 έντονοι </a:t>
                      </a:r>
                      <a:r>
                        <a:rPr kumimoji="0" lang="el-GR" sz="1800" b="0" i="0" u="none" strike="noStrike" kern="1200" cap="none" normalizeH="0" baseline="0" dirty="0" smtClean="0">
                          <a:ln>
                            <a:noFill/>
                          </a:ln>
                          <a:solidFill>
                            <a:schemeClr val="tx1"/>
                          </a:solidFill>
                          <a:effectLst/>
                          <a:latin typeface="+mn-lt"/>
                          <a:ea typeface="+mn-ea"/>
                          <a:cs typeface="+mn-cs"/>
                        </a:rPr>
                        <a:t>φ</a:t>
                      </a:r>
                      <a:r>
                        <a:rPr lang="el-GR" sz="1800" kern="1200" baseline="0" dirty="0" smtClean="0">
                          <a:solidFill>
                            <a:schemeClr val="tx1"/>
                          </a:solidFill>
                          <a:latin typeface="+mn-lt"/>
                          <a:ea typeface="+mn-ea"/>
                          <a:cs typeface="+mn-cs"/>
                        </a:rPr>
                        <a:t>όβοι (π.χ. σχετικά με το μέλλον) </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5788">
                <a:tc>
                  <a:txBody>
                    <a:bodyPr/>
                    <a:lstStyle/>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defRPr/>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kern="1200" cap="none" normalizeH="0" baseline="0" dirty="0" smtClean="0">
                          <a:ln>
                            <a:noFill/>
                          </a:ln>
                          <a:solidFill>
                            <a:schemeClr val="tx1"/>
                          </a:solidFill>
                          <a:effectLst/>
                          <a:latin typeface="+mn-lt"/>
                          <a:ea typeface="+mn-ea"/>
                          <a:cs typeface="+mn-cs"/>
                        </a:rPr>
                        <a:t>δ</a:t>
                      </a:r>
                      <a:r>
                        <a:rPr lang="el-GR" sz="1800" kern="1200" baseline="0" dirty="0" smtClean="0">
                          <a:solidFill>
                            <a:schemeClr val="tx1"/>
                          </a:solidFill>
                          <a:latin typeface="+mn-lt"/>
                          <a:ea typeface="+mn-ea"/>
                          <a:cs typeface="+mn-cs"/>
                        </a:rPr>
                        <a:t>ιαταραχές ύπνου, πόνος</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5788">
                <a:tc>
                  <a:txBody>
                    <a:bodyPr/>
                    <a:lstStyle/>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ελαττωμένη γνωστική απόδοση </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φτωχή προσοχή, προβλήματα μνήμης)</a:t>
                      </a: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2263949">
                <a:tc>
                  <a:txBody>
                    <a:bodyPr/>
                    <a:lstStyle/>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  απώλεια ή αύξηση της όρεξης για φαγητό</a:t>
                      </a: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8CADAE"/>
                        </a:buClr>
                        <a:buSzPct val="85000"/>
                        <a:buFontTx/>
                        <a:buChar char="o"/>
                        <a:tabLst/>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έλλειψη δραστηριότητας, απώλεια του ενδιαφέροντος</a:t>
                      </a: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κόπωση από τη ζωή, σκέψεις αυτοκτονίας</a:t>
                      </a: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50000"/>
                        </a:spcBef>
                        <a:spcAft>
                          <a:spcPct val="0"/>
                        </a:spcAft>
                        <a:buClr>
                          <a:srgbClr val="8CADAE"/>
                        </a:buClr>
                        <a:buSzPct val="85000"/>
                        <a:buFontTx/>
                        <a:buChar char="o"/>
                        <a:tabLst/>
                      </a:pP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  …</a:t>
                      </a:r>
                    </a:p>
                    <a:p>
                      <a:pPr marL="0" marR="0" lvl="0" indent="0" algn="l" defTabSz="914400" rtl="0" eaLnBrk="1" fontAlgn="base" latinLnBrk="0" hangingPunct="1">
                        <a:lnSpc>
                          <a:spcPct val="100000"/>
                        </a:lnSpc>
                        <a:spcBef>
                          <a:spcPct val="20000"/>
                        </a:spcBef>
                        <a:spcAft>
                          <a:spcPct val="0"/>
                        </a:spcAft>
                        <a:buClr>
                          <a:srgbClr val="8CADAE"/>
                        </a:buClr>
                        <a:buSzPct val="85000"/>
                        <a:buFontTx/>
                        <a:buNone/>
                        <a:tabLst/>
                      </a:pPr>
                      <a:endParaRPr kumimoji="0" lang="de-DE" sz="1800" b="0" i="0" u="none" strike="noStrike" cap="none" normalizeH="0" baseline="0" dirty="0" smtClean="0">
                        <a:ln>
                          <a:noFill/>
                        </a:ln>
                        <a:solidFill>
                          <a:schemeClr val="tx1"/>
                        </a:solidFill>
                        <a:effectLst/>
                        <a:latin typeface="Verdana" pitchFamily="34" charset="0"/>
                        <a:cs typeface="Times New Roman" pitchFamily="18" charset="0"/>
                      </a:endParaRP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9.3</a:t>
            </a:r>
            <a:endParaRPr lang="en-US" altLang="de-DE" sz="1200" kern="0" dirty="0">
              <a:solidFill>
                <a:srgbClr val="646B86"/>
              </a:solidFill>
              <a:latin typeface="Verdana"/>
            </a:endParaRPr>
          </a:p>
        </p:txBody>
      </p:sp>
      <p:sp>
        <p:nvSpPr>
          <p:cNvPr id="5"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lnSpc>
                <a:spcPct val="120000"/>
              </a:lnSpc>
            </a:pPr>
            <a:r>
              <a:rPr lang="el-GR" sz="2000" b="0" dirty="0" smtClean="0">
                <a:solidFill>
                  <a:srgbClr val="D16349"/>
                </a:solidFill>
                <a:latin typeface="Verdana" pitchFamily="34" charset="0"/>
              </a:rPr>
              <a:t>Ποια είναι τα σημάδια της κατάθλιψης;</a:t>
            </a:r>
            <a:endParaRPr lang="de-DE" sz="2000" b="0" dirty="0">
              <a:solidFill>
                <a:srgbClr val="D16349"/>
              </a:solidFill>
              <a:latin typeface="Verdana" pitchFamily="34" charset="0"/>
            </a:endParaRPr>
          </a:p>
        </p:txBody>
      </p:sp>
    </p:spTree>
    <p:extLst>
      <p:ext uri="{BB962C8B-B14F-4D97-AF65-F5344CB8AC3E}">
        <p14:creationId xmlns:p14="http://schemas.microsoft.com/office/powerpoint/2010/main" val="1251434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0" y="44624"/>
            <a:ext cx="9107488" cy="639762"/>
          </a:xfrm>
        </p:spPr>
        <p:txBody>
          <a:bodyPr lIns="92075" tIns="46038" rIns="92075" bIns="46038" anchor="ctr"/>
          <a:lstStyle/>
          <a:p>
            <a:pPr eaLnBrk="1" hangingPunct="1"/>
            <a:r>
              <a:rPr lang="el-GR" altLang="fr-FR" dirty="0" smtClean="0">
                <a:cs typeface="Times New Roman" panose="02020603050405020304" pitchFamily="18" charset="0"/>
              </a:rPr>
              <a:t>Οι ρίζες της κατάθλιψης</a:t>
            </a:r>
            <a:endParaRPr lang="de-DE" altLang="fr-FR" dirty="0" smtClean="0">
              <a:cs typeface="Times New Roman" panose="02020603050405020304" pitchFamily="18" charset="0"/>
            </a:endParaRPr>
          </a:p>
        </p:txBody>
      </p:sp>
      <p:sp>
        <p:nvSpPr>
          <p:cNvPr id="12291" name="Rectangle 3"/>
          <p:cNvSpPr>
            <a:spLocks noGrp="1" noChangeArrowheads="1"/>
          </p:cNvSpPr>
          <p:nvPr>
            <p:ph type="body" idx="4294967295"/>
          </p:nvPr>
        </p:nvSpPr>
        <p:spPr>
          <a:xfrm>
            <a:off x="738188" y="1557338"/>
            <a:ext cx="7681912" cy="4343400"/>
          </a:xfrm>
        </p:spPr>
        <p:txBody>
          <a:bodyPr lIns="92075" tIns="46038" rIns="92075" bIns="46038"/>
          <a:lstStyle/>
          <a:p>
            <a:pPr marL="0" indent="0" eaLnBrk="1" hangingPunct="1">
              <a:lnSpc>
                <a:spcPct val="90000"/>
              </a:lnSpc>
              <a:buFont typeface="Wingdings 2" panose="05020102010507070707" pitchFamily="18" charset="2"/>
              <a:buNone/>
            </a:pPr>
            <a:r>
              <a:rPr lang="el-GR" altLang="fr-FR" sz="1800" dirty="0" smtClean="0">
                <a:latin typeface="+mj-lt"/>
                <a:cs typeface="Times New Roman" panose="02020603050405020304" pitchFamily="18" charset="0"/>
              </a:rPr>
              <a:t>Η κατάθλιψη συνήθως προκαλείται από πολλούς παράγοντες. </a:t>
            </a:r>
            <a:r>
              <a:rPr lang="el-GR" altLang="fr-FR" sz="1800" i="1" dirty="0" smtClean="0">
                <a:latin typeface="+mj-lt"/>
                <a:cs typeface="Times New Roman" panose="02020603050405020304" pitchFamily="18" charset="0"/>
              </a:rPr>
              <a:t>Δεν υπάρχει μια μοναδική αιτία.</a:t>
            </a:r>
          </a:p>
          <a:p>
            <a:pPr marL="0" indent="0" eaLnBrk="1" hangingPunct="1">
              <a:lnSpc>
                <a:spcPct val="90000"/>
              </a:lnSpc>
              <a:buFont typeface="Wingdings 2" panose="05020102010507070707" pitchFamily="18" charset="2"/>
              <a:buNone/>
            </a:pPr>
            <a:endParaRPr lang="de-DE" altLang="fr-FR" sz="1800" dirty="0" smtClean="0">
              <a:solidFill>
                <a:srgbClr val="006699"/>
              </a:solidFill>
              <a:latin typeface="+mj-lt"/>
              <a:cs typeface="Times New Roman" panose="02020603050405020304" pitchFamily="18" charset="0"/>
            </a:endParaRPr>
          </a:p>
          <a:p>
            <a:pPr marL="0" indent="0" eaLnBrk="1" hangingPunct="1">
              <a:lnSpc>
                <a:spcPct val="90000"/>
              </a:lnSpc>
              <a:buFont typeface="Wingdings 2" panose="05020102010507070707" pitchFamily="18" charset="2"/>
              <a:buNone/>
            </a:pPr>
            <a:r>
              <a:rPr lang="el-GR" altLang="fr-FR" sz="1800" b="1" dirty="0" smtClean="0">
                <a:latin typeface="+mj-lt"/>
                <a:cs typeface="Times New Roman" panose="02020603050405020304" pitchFamily="18" charset="0"/>
              </a:rPr>
              <a:t>Προδιάθεση</a:t>
            </a:r>
            <a:r>
              <a:rPr lang="de-DE" altLang="fr-FR" sz="1800" b="1" dirty="0" smtClean="0">
                <a:latin typeface="+mj-lt"/>
                <a:cs typeface="Times New Roman" panose="02020603050405020304" pitchFamily="18" charset="0"/>
              </a:rPr>
              <a:t>:</a:t>
            </a:r>
            <a:r>
              <a:rPr lang="de-DE" altLang="fr-FR" sz="1800" dirty="0" smtClean="0">
                <a:latin typeface="+mj-lt"/>
                <a:cs typeface="Times New Roman" panose="02020603050405020304" pitchFamily="18" charset="0"/>
              </a:rPr>
              <a:t> </a:t>
            </a:r>
            <a:r>
              <a:rPr lang="el-GR" altLang="fr-FR" sz="1800" dirty="0" smtClean="0">
                <a:latin typeface="+mj-lt"/>
                <a:cs typeface="Times New Roman" panose="02020603050405020304" pitchFamily="18" charset="0"/>
              </a:rPr>
              <a:t>Υπάρχουν στοιχεία για γενετική προδιάθεση των καταθλιπτικών σκέψεων και της χαμηλής αυτοεκτίμησης</a:t>
            </a:r>
            <a:r>
              <a:rPr lang="de-DE" altLang="fr-FR" sz="1800" dirty="0" smtClean="0">
                <a:latin typeface="+mj-lt"/>
                <a:cs typeface="Times New Roman" panose="02020603050405020304" pitchFamily="18" charset="0"/>
              </a:rPr>
              <a:t>.</a:t>
            </a:r>
          </a:p>
          <a:p>
            <a:pPr marL="0" indent="0">
              <a:buFont typeface="Wingdings 2" panose="05020102010507070707" pitchFamily="18" charset="2"/>
              <a:buNone/>
            </a:pPr>
            <a:r>
              <a:rPr lang="el-GR" altLang="fr-FR" sz="1800" b="1" dirty="0" smtClean="0">
                <a:latin typeface="+mj-lt"/>
                <a:cs typeface="Times New Roman" panose="02020603050405020304" pitchFamily="18" charset="0"/>
              </a:rPr>
              <a:t>Περιβάλλον</a:t>
            </a:r>
            <a:r>
              <a:rPr lang="de-DE" altLang="fr-FR" sz="1800" b="1" dirty="0" smtClean="0">
                <a:latin typeface="+mj-lt"/>
                <a:cs typeface="Times New Roman" panose="02020603050405020304" pitchFamily="18" charset="0"/>
              </a:rPr>
              <a:t>:</a:t>
            </a:r>
            <a:r>
              <a:rPr lang="de-DE" altLang="fr-FR" sz="1800" dirty="0" smtClean="0">
                <a:latin typeface="+mj-lt"/>
                <a:cs typeface="Times New Roman" panose="02020603050405020304" pitchFamily="18" charset="0"/>
              </a:rPr>
              <a:t> </a:t>
            </a:r>
            <a:r>
              <a:rPr lang="el-GR" altLang="fr-FR" sz="1800" dirty="0" smtClean="0">
                <a:latin typeface="+mj-lt"/>
                <a:cs typeface="Times New Roman" panose="02020603050405020304" pitchFamily="18" charset="0"/>
              </a:rPr>
              <a:t>Επικριτικοί και αμελείς γονείς, πρώιμες εμπειρίες </a:t>
            </a:r>
          </a:p>
          <a:p>
            <a:pPr marL="0" indent="0">
              <a:buFont typeface="Wingdings 2" panose="05020102010507070707" pitchFamily="18" charset="2"/>
              <a:buNone/>
            </a:pPr>
            <a:r>
              <a:rPr lang="el-GR" altLang="fr-FR" sz="1800" dirty="0" smtClean="0">
                <a:latin typeface="+mj-lt"/>
                <a:cs typeface="Times New Roman" panose="02020603050405020304" pitchFamily="18" charset="0"/>
              </a:rPr>
              <a:t>απώλειας, καθώς και τραυματικά γεγονότα ζωής μπορεί να </a:t>
            </a:r>
          </a:p>
          <a:p>
            <a:pPr marL="0" indent="0">
              <a:buFont typeface="Wingdings 2" panose="05020102010507070707" pitchFamily="18" charset="2"/>
              <a:buNone/>
            </a:pPr>
            <a:r>
              <a:rPr lang="el-GR" altLang="fr-FR" sz="1800" dirty="0" smtClean="0">
                <a:latin typeface="+mj-lt"/>
                <a:cs typeface="Times New Roman" panose="02020603050405020304" pitchFamily="18" charset="0"/>
              </a:rPr>
              <a:t>οδηγήσουν σε μια αρνητική εικόνα για τον εαυτό.</a:t>
            </a:r>
            <a:endParaRPr lang="de-DE" altLang="fr-FR" sz="1800" dirty="0" smtClean="0">
              <a:latin typeface="+mj-lt"/>
              <a:cs typeface="Times New Roman" panose="02020603050405020304" pitchFamily="18" charset="0"/>
            </a:endParaRPr>
          </a:p>
          <a:p>
            <a:pPr marL="0" indent="0" eaLnBrk="1" hangingPunct="1">
              <a:lnSpc>
                <a:spcPct val="90000"/>
              </a:lnSpc>
              <a:buFont typeface="Wingdings 2" panose="05020102010507070707" pitchFamily="18" charset="2"/>
              <a:buNone/>
            </a:pPr>
            <a:endParaRPr lang="el-GR" altLang="fr-FR" sz="1800" b="1" dirty="0" smtClean="0">
              <a:latin typeface="+mj-lt"/>
              <a:cs typeface="Times New Roman" panose="02020603050405020304" pitchFamily="18" charset="0"/>
            </a:endParaRPr>
          </a:p>
          <a:p>
            <a:pPr marL="0" indent="0" eaLnBrk="1" hangingPunct="1">
              <a:lnSpc>
                <a:spcPct val="90000"/>
              </a:lnSpc>
              <a:buFont typeface="Wingdings 2" panose="05020102010507070707" pitchFamily="18" charset="2"/>
              <a:buNone/>
            </a:pPr>
            <a:r>
              <a:rPr lang="el-GR" altLang="fr-FR" sz="1800" b="1" dirty="0" smtClean="0">
                <a:latin typeface="+mj-lt"/>
                <a:cs typeface="Times New Roman" panose="02020603050405020304" pitchFamily="18" charset="0"/>
              </a:rPr>
              <a:t>ΑΛΛΑ</a:t>
            </a:r>
            <a:r>
              <a:rPr lang="de-DE" altLang="fr-FR" sz="1800" b="1" dirty="0" smtClean="0">
                <a:latin typeface="+mj-lt"/>
                <a:cs typeface="Times New Roman" panose="02020603050405020304" pitchFamily="18" charset="0"/>
              </a:rPr>
              <a:t>:</a:t>
            </a:r>
            <a:r>
              <a:rPr lang="de-DE" altLang="fr-FR" sz="1800" dirty="0" smtClean="0">
                <a:latin typeface="+mj-lt"/>
                <a:cs typeface="Times New Roman" panose="02020603050405020304" pitchFamily="18" charset="0"/>
              </a:rPr>
              <a:t> </a:t>
            </a:r>
            <a:r>
              <a:rPr lang="el-GR" altLang="fr-FR" sz="1800" dirty="0" smtClean="0">
                <a:latin typeface="+mj-lt"/>
                <a:cs typeface="Times New Roman" panose="02020603050405020304" pitchFamily="18" charset="0"/>
              </a:rPr>
              <a:t>οι καταθλιπτικές δομές της σκέψης μπορούν να αλλάξουν! Η κατάθλιψη δεν είναι μη αντιστρεπτή μοίρα! </a:t>
            </a:r>
          </a:p>
        </p:txBody>
      </p:sp>
      <p:pic>
        <p:nvPicPr>
          <p:cNvPr id="12292"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288" y="5470525"/>
            <a:ext cx="1646237"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10"/>
          <p:cNvSpPr>
            <a:spLocks noChangeArrowheads="1"/>
          </p:cNvSpPr>
          <p:nvPr/>
        </p:nvSpPr>
        <p:spPr bwMode="auto">
          <a:xfrm>
            <a:off x="-69850" y="6677025"/>
            <a:ext cx="13382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spcBef>
                <a:spcPct val="50000"/>
              </a:spcBef>
            </a:pPr>
            <a:r>
              <a:rPr lang="de-DE" altLang="fr-FR" sz="800" b="0" i="1">
                <a:latin typeface="Verdana" panose="020B0604030504040204" pitchFamily="34" charset="0"/>
              </a:rPr>
              <a:t>(</a:t>
            </a:r>
            <a:r>
              <a:rPr lang="de-DE" altLang="fr-FR" sz="800" b="0">
                <a:latin typeface="Verdana" panose="020B0604030504040204" pitchFamily="34" charset="0"/>
              </a:rPr>
              <a:t>“</a:t>
            </a:r>
            <a:r>
              <a:rPr lang="de-DE" altLang="fr-FR" sz="800" b="0" i="1">
                <a:latin typeface="Verdana" panose="020B0604030504040204" pitchFamily="34" charset="0"/>
              </a:rPr>
              <a:t>Despair” by fakelvis)</a:t>
            </a:r>
            <a:endParaRPr lang="en-US" altLang="fr-FR" sz="800" b="0" i="1">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9.4</a:t>
            </a:r>
            <a:endParaRPr lang="en-US" altLang="de-DE" sz="1200" kern="0" dirty="0">
              <a:solidFill>
                <a:srgbClr val="646B86"/>
              </a:solidFill>
              <a:latin typeface="Verdana"/>
            </a:endParaRPr>
          </a:p>
        </p:txBody>
      </p:sp>
    </p:spTree>
    <p:extLst>
      <p:ext uri="{BB962C8B-B14F-4D97-AF65-F5344CB8AC3E}">
        <p14:creationId xmlns:p14="http://schemas.microsoft.com/office/powerpoint/2010/main" val="649369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l" eaLnBrk="1" hangingPunct="1">
              <a:spcBef>
                <a:spcPct val="20000"/>
              </a:spcBef>
              <a:buFontTx/>
              <a:buChar char="•"/>
            </a:pPr>
            <a:endParaRPr lang="en-GB" altLang="fr-FR" sz="2000" b="0">
              <a:latin typeface="Verdana" panose="020B0604030504040204" pitchFamily="34" charset="0"/>
            </a:endParaRPr>
          </a:p>
        </p:txBody>
      </p:sp>
      <p:sp>
        <p:nvSpPr>
          <p:cNvPr id="14339" name="Text Box 4"/>
          <p:cNvSpPr txBox="1">
            <a:spLocks noChangeArrowheads="1"/>
          </p:cNvSpPr>
          <p:nvPr/>
        </p:nvSpPr>
        <p:spPr bwMode="auto">
          <a:xfrm>
            <a:off x="696913" y="1852613"/>
            <a:ext cx="7532687" cy="2085975"/>
          </a:xfrm>
          <a:prstGeom prst="rect">
            <a:avLst/>
          </a:prstGeom>
          <a:noFill/>
          <a:ln w="9525">
            <a:noFill/>
            <a:miter lim="800000"/>
            <a:headEnd/>
            <a:tailEnd/>
          </a:ln>
        </p:spPr>
        <p:txBody>
          <a:bodyPr>
            <a:spAutoFit/>
          </a:bodyPr>
          <a:lstStyle/>
          <a:p>
            <a:pPr algn="l">
              <a:defRPr/>
            </a:pPr>
            <a:r>
              <a:rPr lang="el-GR" b="0" dirty="0">
                <a:latin typeface="+mj-lt"/>
              </a:rPr>
              <a:t>Πολλοί άνθρωποι με προβλήματα ψυχικής υγείας εμφανίζουν γνωστικές διαστρεβλώσεις που μπορεί να </a:t>
            </a:r>
            <a:r>
              <a:rPr lang="el-GR" dirty="0">
                <a:latin typeface="+mj-lt"/>
              </a:rPr>
              <a:t>οδηγήσουν σε κατάθλιψη</a:t>
            </a:r>
            <a:r>
              <a:rPr lang="el-GR" b="0" dirty="0">
                <a:latin typeface="+mj-lt"/>
              </a:rPr>
              <a:t>. </a:t>
            </a:r>
          </a:p>
          <a:p>
            <a:pPr algn="l">
              <a:defRPr/>
            </a:pPr>
            <a:endParaRPr lang="en-US" b="0" dirty="0">
              <a:latin typeface="Verdana" pitchFamily="34" charset="0"/>
            </a:endParaRPr>
          </a:p>
          <a:p>
            <a:pPr algn="l">
              <a:defRPr/>
            </a:pPr>
            <a:r>
              <a:rPr lang="el-GR" b="0" dirty="0">
                <a:latin typeface="+mj-lt"/>
              </a:rPr>
              <a:t>Αυτές οι γνωστικές διαστρεβλώσεις μπορούν να αλλάξουν μέσα από εντατική και συνεχή εκπαίδευση.</a:t>
            </a:r>
            <a:endParaRPr lang="en-US" b="0" dirty="0">
              <a:latin typeface="+mj-lt"/>
            </a:endParaRPr>
          </a:p>
          <a:p>
            <a:pPr algn="l">
              <a:spcBef>
                <a:spcPct val="20000"/>
              </a:spcBef>
              <a:defRPr/>
            </a:pPr>
            <a:endParaRPr lang="en-US" b="0" dirty="0">
              <a:solidFill>
                <a:schemeClr val="accent2"/>
              </a:solidFill>
              <a:latin typeface="Verdana" pitchFamily="34" charset="0"/>
            </a:endParaRPr>
          </a:p>
        </p:txBody>
      </p:sp>
      <p:sp>
        <p:nvSpPr>
          <p:cNvPr id="13316" name="Rectangle 8"/>
          <p:cNvSpPr>
            <a:spLocks noChangeArrowheads="1"/>
          </p:cNvSpPr>
          <p:nvPr/>
        </p:nvSpPr>
        <p:spPr bwMode="auto">
          <a:xfrm>
            <a:off x="0" y="0"/>
            <a:ext cx="9144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anose="020B0604020202020204" pitchFamily="34" charset="0"/>
                <a:cs typeface="Times New Roman" panose="02020603050405020304" pitchFamily="18" charset="0"/>
              </a:defRPr>
            </a:lvl1pPr>
            <a:lvl2pPr marL="742950" indent="-285750" eaLnBrk="0" hangingPunct="0">
              <a:defRPr b="1">
                <a:solidFill>
                  <a:schemeClr val="tx1"/>
                </a:solidFill>
                <a:latin typeface="Arial" panose="020B0604020202020204" pitchFamily="34" charset="0"/>
                <a:cs typeface="Times New Roman" panose="02020603050405020304" pitchFamily="18" charset="0"/>
              </a:defRPr>
            </a:lvl2pPr>
            <a:lvl3pPr marL="1143000" indent="-228600" eaLnBrk="0" hangingPunct="0">
              <a:defRPr b="1">
                <a:solidFill>
                  <a:schemeClr val="tx1"/>
                </a:solidFill>
                <a:latin typeface="Arial" panose="020B0604020202020204" pitchFamily="34" charset="0"/>
                <a:cs typeface="Times New Roman" panose="02020603050405020304" pitchFamily="18" charset="0"/>
              </a:defRPr>
            </a:lvl3pPr>
            <a:lvl4pPr marL="1600200" indent="-228600" eaLnBrk="0" hangingPunct="0">
              <a:defRPr b="1">
                <a:solidFill>
                  <a:schemeClr val="tx1"/>
                </a:solidFill>
                <a:latin typeface="Arial" panose="020B0604020202020204" pitchFamily="34" charset="0"/>
                <a:cs typeface="Times New Roman" panose="02020603050405020304" pitchFamily="18" charset="0"/>
              </a:defRPr>
            </a:lvl4pPr>
            <a:lvl5pPr marL="2057400" indent="-228600" eaLnBrk="0" hangingPunct="0">
              <a:defRPr b="1">
                <a:solidFill>
                  <a:schemeClr val="tx1"/>
                </a:solidFill>
                <a:latin typeface="Arial" panose="020B0604020202020204" pitchFamily="34" charset="0"/>
                <a:cs typeface="Times New Roman" panose="02020603050405020304" pitchFamily="18" charset="0"/>
              </a:defRPr>
            </a:lvl5pPr>
            <a:lvl6pPr marL="25146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algn="ctr"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l-GR" altLang="fr-FR" sz="2000" b="0" dirty="0">
                <a:solidFill>
                  <a:schemeClr val="accent1"/>
                </a:solidFill>
                <a:latin typeface="Verdana" panose="020B0604030504040204" pitchFamily="34" charset="0"/>
              </a:rPr>
              <a:t>Γιατί το κάνουμε αυτό;</a:t>
            </a:r>
            <a:endParaRPr lang="de-DE" altLang="fr-FR" sz="2000" b="0" dirty="0">
              <a:solidFill>
                <a:schemeClr val="accent1"/>
              </a:solidFill>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Font typeface="Wingdings 2" pitchFamily="18" charset="2"/>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9.5</a:t>
            </a:r>
            <a:endParaRPr lang="en-US" altLang="de-DE" sz="1200" kern="0" dirty="0">
              <a:solidFill>
                <a:srgbClr val="646B86"/>
              </a:solidFill>
              <a:latin typeface="Verdana"/>
            </a:endParaRPr>
          </a:p>
        </p:txBody>
      </p:sp>
    </p:spTree>
    <p:extLst>
      <p:ext uri="{BB962C8B-B14F-4D97-AF65-F5344CB8AC3E}">
        <p14:creationId xmlns:p14="http://schemas.microsoft.com/office/powerpoint/2010/main" val="4279686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l-GR" sz="2000" b="0" dirty="0" smtClean="0">
                <a:solidFill>
                  <a:srgbClr val="D16349"/>
                </a:solidFill>
                <a:latin typeface="+mj-lt"/>
              </a:rPr>
              <a:t>Ένα γεγονός </a:t>
            </a:r>
            <a:r>
              <a:rPr lang="de-DE" sz="2000" b="0" dirty="0" smtClean="0">
                <a:solidFill>
                  <a:srgbClr val="D16349"/>
                </a:solidFill>
                <a:latin typeface="+mj-lt"/>
              </a:rPr>
              <a:t>– </a:t>
            </a:r>
            <a:r>
              <a:rPr lang="el-GR" sz="2000" b="0" dirty="0" smtClean="0">
                <a:solidFill>
                  <a:srgbClr val="D16349"/>
                </a:solidFill>
                <a:latin typeface="+mj-lt"/>
              </a:rPr>
              <a:t>πολλά πιθανά συναισθήματα</a:t>
            </a:r>
            <a:r>
              <a:rPr lang="de-DE" sz="2000" b="0" dirty="0" smtClean="0">
                <a:solidFill>
                  <a:srgbClr val="D16349"/>
                </a:solidFill>
                <a:latin typeface="+mj-lt"/>
              </a:rPr>
              <a:t>…</a:t>
            </a:r>
          </a:p>
          <a:p>
            <a:pPr algn="ctr" eaLnBrk="1" hangingPunct="1">
              <a:defRPr/>
            </a:pPr>
            <a:r>
              <a:rPr lang="el-GR" altLang="de-DE" sz="2000" b="0" dirty="0" smtClean="0">
                <a:solidFill>
                  <a:srgbClr val="D16349"/>
                </a:solidFill>
                <a:latin typeface="+mj-lt"/>
              </a:rPr>
              <a:t>Τι οδηγεί σε διαφορετικές αντιδράσεις;</a:t>
            </a:r>
            <a:endParaRPr lang="en-US" altLang="de-DE" sz="2000" b="0" dirty="0" smtClean="0">
              <a:solidFill>
                <a:srgbClr val="D16349"/>
              </a:solidFill>
              <a:latin typeface="+mj-lt"/>
            </a:endParaRPr>
          </a:p>
        </p:txBody>
      </p:sp>
      <p:grpSp>
        <p:nvGrpSpPr>
          <p:cNvPr id="23556" name="Gruppieren 2"/>
          <p:cNvGrpSpPr>
            <a:grpSpLocks/>
          </p:cNvGrpSpPr>
          <p:nvPr/>
        </p:nvGrpSpPr>
        <p:grpSpPr bwMode="auto">
          <a:xfrm>
            <a:off x="827584" y="1773238"/>
            <a:ext cx="7452816" cy="4545191"/>
            <a:chOff x="864097" y="1773238"/>
            <a:chExt cx="7452816" cy="4545191"/>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864097" y="1844824"/>
              <a:ext cx="7416800" cy="646331"/>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l-GR" dirty="0" smtClean="0">
                  <a:latin typeface="Verdana" pitchFamily="34" charset="0"/>
                </a:rPr>
                <a:t>Μετά από μια συνέντευξη για δουλειά δεν προσλαμβάνεστε στη θέση που είχατε ελπίσει.</a:t>
              </a:r>
            </a:p>
          </p:txBody>
        </p:sp>
        <p:sp>
          <p:nvSpPr>
            <p:cNvPr id="23561" name="Text Box 7"/>
            <p:cNvSpPr txBox="1">
              <a:spLocks noChangeArrowheads="1"/>
            </p:cNvSpPr>
            <p:nvPr/>
          </p:nvSpPr>
          <p:spPr bwMode="auto">
            <a:xfrm>
              <a:off x="3384377" y="5118100"/>
              <a:ext cx="2304256" cy="1200329"/>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απάντηση σε άλλες αγγελίες για θέσεις εργασίας</a:t>
              </a:r>
              <a:endParaRPr lang="de-DE" dirty="0">
                <a:latin typeface="Verdana"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θυμός</a:t>
              </a:r>
              <a:endParaRPr lang="de-DE" dirty="0">
                <a:latin typeface="Verdana" pitchFamily="34" charset="0"/>
              </a:endParaRPr>
            </a:p>
          </p:txBody>
        </p:sp>
        <p:sp>
          <p:nvSpPr>
            <p:cNvPr id="23563" name="Text Box 6"/>
            <p:cNvSpPr txBox="1">
              <a:spLocks noChangeArrowheads="1"/>
            </p:cNvSpPr>
            <p:nvPr/>
          </p:nvSpPr>
          <p:spPr bwMode="auto">
            <a:xfrm>
              <a:off x="3384377" y="4432300"/>
              <a:ext cx="2232248"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solidFill>
                    <a:srgbClr val="000000"/>
                  </a:solidFill>
                  <a:latin typeface="Verdana" pitchFamily="34" charset="0"/>
                </a:rPr>
                <a:t>ηρεμία</a:t>
              </a:r>
              <a:endParaRPr lang="de-DE" dirty="0">
                <a:latin typeface="Verdana"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solidFill>
                    <a:srgbClr val="000000"/>
                  </a:solidFill>
                  <a:latin typeface="Verdana" pitchFamily="34" charset="0"/>
                </a:rPr>
                <a:t>λύπη</a:t>
              </a:r>
              <a:endParaRPr lang="de-DE" dirty="0">
                <a:latin typeface="Verdana" pitchFamily="34" charset="0"/>
              </a:endParaRPr>
            </a:p>
          </p:txBody>
        </p:sp>
        <p:sp>
          <p:nvSpPr>
            <p:cNvPr id="23565" name="Text Box 10"/>
            <p:cNvSpPr txBox="1">
              <a:spLocks noChangeArrowheads="1"/>
            </p:cNvSpPr>
            <p:nvPr/>
          </p:nvSpPr>
          <p:spPr bwMode="auto">
            <a:xfrm>
              <a:off x="6223000" y="5118100"/>
              <a:ext cx="1943100" cy="1177245"/>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κλάμα και μελαγχολία</a:t>
              </a:r>
              <a:endParaRPr lang="en-US" sz="1100" dirty="0">
                <a:latin typeface="Verdana" panose="020B0604030504040204" pitchFamily="34" charset="0"/>
              </a:endParaRPr>
            </a:p>
            <a:p>
              <a:pPr algn="ctr">
                <a:spcBef>
                  <a:spcPct val="50000"/>
                </a:spcBef>
              </a:pPr>
              <a:r>
                <a:rPr lang="en-US" sz="1100" dirty="0">
                  <a:latin typeface="Verdana" panose="020B0604030504040204" pitchFamily="34" charset="0"/>
                </a:rPr>
                <a:t/>
              </a:r>
              <a:br>
                <a:rPr lang="en-US" sz="1100" dirty="0">
                  <a:latin typeface="Verdana" panose="020B0604030504040204" pitchFamily="34" charset="0"/>
                </a:rPr>
              </a:br>
              <a:endParaRPr lang="de-DE" dirty="0" smtClean="0">
                <a:latin typeface="Verdana"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9.6</a:t>
            </a:r>
            <a:endParaRPr lang="en-US" altLang="de-DE" sz="1200" kern="0" dirty="0">
              <a:solidFill>
                <a:srgbClr val="646B86"/>
              </a:solidFill>
              <a:latin typeface="Verdana"/>
            </a:endParaRPr>
          </a:p>
        </p:txBody>
      </p:sp>
      <p:sp>
        <p:nvSpPr>
          <p:cNvPr id="18" name="Text Box 4"/>
          <p:cNvSpPr txBox="1">
            <a:spLocks noChangeArrowheads="1"/>
          </p:cNvSpPr>
          <p:nvPr/>
        </p:nvSpPr>
        <p:spPr bwMode="auto">
          <a:xfrm>
            <a:off x="958850" y="5118100"/>
            <a:ext cx="1943100" cy="1200329"/>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οργισμένο γράμμα ή τηλεφώνημα</a:t>
            </a:r>
            <a:r>
              <a:rPr lang="de-DE" dirty="0">
                <a:latin typeface="Verdana" pitchFamily="34" charset="0"/>
              </a:rPr>
              <a:t/>
            </a:r>
            <a:br>
              <a:rPr lang="de-DE" dirty="0">
                <a:latin typeface="Verdana" pitchFamily="34" charset="0"/>
              </a:rPr>
            </a:br>
            <a:endParaRPr lang="de-DE" dirty="0" smtClean="0">
              <a:latin typeface="Verdana" pitchFamily="34" charset="0"/>
            </a:endParaRPr>
          </a:p>
        </p:txBody>
      </p:sp>
      <p:sp>
        <p:nvSpPr>
          <p:cNvPr id="19" name="Text Box 11"/>
          <p:cNvSpPr txBox="1">
            <a:spLocks noChangeArrowheads="1"/>
          </p:cNvSpPr>
          <p:nvPr/>
        </p:nvSpPr>
        <p:spPr bwMode="auto">
          <a:xfrm>
            <a:off x="0" y="36449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b="0" i="1" dirty="0" smtClean="0">
                <a:latin typeface="Verdana" pitchFamily="34" charset="0"/>
              </a:rPr>
              <a:t>Πιθανές αντιδράσεις</a:t>
            </a:r>
            <a:endParaRPr lang="de-DE" b="0" i="1" dirty="0">
              <a:latin typeface="Verdana" pitchFamily="34" charset="0"/>
            </a:endParaRPr>
          </a:p>
        </p:txBody>
      </p:sp>
    </p:spTree>
    <p:extLst>
      <p:ext uri="{BB962C8B-B14F-4D97-AF65-F5344CB8AC3E}">
        <p14:creationId xmlns:p14="http://schemas.microsoft.com/office/powerpoint/2010/main" val="391302208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l-GR" sz="2000" b="0" dirty="0" smtClean="0">
                <a:solidFill>
                  <a:srgbClr val="D16349"/>
                </a:solidFill>
                <a:latin typeface="+mj-lt"/>
              </a:rPr>
              <a:t>Ένα γεγονός </a:t>
            </a:r>
            <a:r>
              <a:rPr lang="de-DE" sz="2000" b="0" dirty="0" smtClean="0">
                <a:solidFill>
                  <a:srgbClr val="D16349"/>
                </a:solidFill>
                <a:latin typeface="+mj-lt"/>
              </a:rPr>
              <a:t>– </a:t>
            </a:r>
            <a:r>
              <a:rPr lang="el-GR" sz="2000" b="0" dirty="0" smtClean="0">
                <a:solidFill>
                  <a:srgbClr val="D16349"/>
                </a:solidFill>
                <a:latin typeface="+mj-lt"/>
              </a:rPr>
              <a:t>πολλά πιθανά συναισθήματα</a:t>
            </a:r>
            <a:r>
              <a:rPr lang="de-DE" sz="2000" b="0" dirty="0" smtClean="0">
                <a:solidFill>
                  <a:srgbClr val="D16349"/>
                </a:solidFill>
                <a:latin typeface="+mj-lt"/>
              </a:rPr>
              <a:t>…</a:t>
            </a:r>
          </a:p>
          <a:p>
            <a:pPr algn="ctr" eaLnBrk="1" hangingPunct="1">
              <a:defRPr/>
            </a:pPr>
            <a:r>
              <a:rPr lang="el-GR" altLang="de-DE" sz="2000" b="0" dirty="0" smtClean="0">
                <a:solidFill>
                  <a:srgbClr val="D16349"/>
                </a:solidFill>
                <a:latin typeface="+mj-lt"/>
              </a:rPr>
              <a:t>Τι οδηγεί σε διαφορετικές αντιδράσεις;</a:t>
            </a:r>
            <a:endParaRPr lang="en-US" altLang="de-DE" sz="2000" b="0" dirty="0" smtClean="0">
              <a:solidFill>
                <a:srgbClr val="D16349"/>
              </a:solidFill>
              <a:latin typeface="+mj-lt"/>
            </a:endParaRPr>
          </a:p>
        </p:txBody>
      </p:sp>
      <p:grpSp>
        <p:nvGrpSpPr>
          <p:cNvPr id="23556" name="Gruppieren 2"/>
          <p:cNvGrpSpPr>
            <a:grpSpLocks/>
          </p:cNvGrpSpPr>
          <p:nvPr/>
        </p:nvGrpSpPr>
        <p:grpSpPr bwMode="auto">
          <a:xfrm>
            <a:off x="827584" y="1773238"/>
            <a:ext cx="7452816" cy="4545191"/>
            <a:chOff x="864097" y="1773238"/>
            <a:chExt cx="7452816" cy="4545191"/>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864097" y="1844824"/>
              <a:ext cx="7416800" cy="646331"/>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l-GR" dirty="0" smtClean="0">
                  <a:latin typeface="Verdana" pitchFamily="34" charset="0"/>
                </a:rPr>
                <a:t>Μετά από μια συνέντευξη για δουλειά δεν προσλαμβάνεστε στη θέση που είχατε ελπίσει.</a:t>
              </a:r>
            </a:p>
          </p:txBody>
        </p:sp>
        <p:sp>
          <p:nvSpPr>
            <p:cNvPr id="23561" name="Text Box 7"/>
            <p:cNvSpPr txBox="1">
              <a:spLocks noChangeArrowheads="1"/>
            </p:cNvSpPr>
            <p:nvPr/>
          </p:nvSpPr>
          <p:spPr bwMode="auto">
            <a:xfrm>
              <a:off x="3384377" y="5118100"/>
              <a:ext cx="2304256" cy="1200329"/>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απάντηση σε άλλες αγγελίες για θέσεις εργασίας</a:t>
              </a:r>
              <a:endParaRPr lang="de-DE" dirty="0">
                <a:latin typeface="Verdana"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θυμός</a:t>
              </a:r>
              <a:endParaRPr lang="de-DE" dirty="0">
                <a:latin typeface="Verdana" pitchFamily="34" charset="0"/>
              </a:endParaRPr>
            </a:p>
          </p:txBody>
        </p:sp>
        <p:sp>
          <p:nvSpPr>
            <p:cNvPr id="23563" name="Text Box 6"/>
            <p:cNvSpPr txBox="1">
              <a:spLocks noChangeArrowheads="1"/>
            </p:cNvSpPr>
            <p:nvPr/>
          </p:nvSpPr>
          <p:spPr bwMode="auto">
            <a:xfrm>
              <a:off x="3384377" y="4432300"/>
              <a:ext cx="2232248"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solidFill>
                    <a:srgbClr val="000000"/>
                  </a:solidFill>
                  <a:latin typeface="Verdana" pitchFamily="34" charset="0"/>
                </a:rPr>
                <a:t>ηρεμία</a:t>
              </a:r>
              <a:endParaRPr lang="de-DE" dirty="0">
                <a:latin typeface="Verdana"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solidFill>
                    <a:srgbClr val="000000"/>
                  </a:solidFill>
                  <a:latin typeface="Verdana" pitchFamily="34" charset="0"/>
                </a:rPr>
                <a:t>λύπη</a:t>
              </a:r>
              <a:endParaRPr lang="de-DE" dirty="0">
                <a:latin typeface="Verdana"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9.7</a:t>
            </a:r>
            <a:endParaRPr lang="en-US" altLang="de-DE" sz="1200" kern="0" dirty="0">
              <a:solidFill>
                <a:srgbClr val="646B86"/>
              </a:solidFill>
              <a:latin typeface="Verdana"/>
            </a:endParaRPr>
          </a:p>
        </p:txBody>
      </p:sp>
      <p:sp>
        <p:nvSpPr>
          <p:cNvPr id="14" name="Text Box 14"/>
          <p:cNvSpPr txBox="1">
            <a:spLocks noChangeArrowheads="1"/>
          </p:cNvSpPr>
          <p:nvPr/>
        </p:nvSpPr>
        <p:spPr bwMode="auto">
          <a:xfrm>
            <a:off x="954087"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smtClean="0">
              <a:latin typeface="Verdana" panose="020B0604030504040204" pitchFamily="34" charset="0"/>
            </a:endParaRPr>
          </a:p>
          <a:p>
            <a:pPr algn="ctr">
              <a:spcBef>
                <a:spcPct val="50000"/>
              </a:spcBef>
            </a:pPr>
            <a:r>
              <a:rPr lang="el-GR" dirty="0" smtClean="0">
                <a:latin typeface="Verdana" pitchFamily="34" charset="0"/>
              </a:rPr>
              <a:t>αξιολόγηση</a:t>
            </a:r>
            <a:r>
              <a:rPr lang="de-DE" dirty="0" smtClean="0">
                <a:latin typeface="Verdana" pitchFamily="34" charset="0"/>
              </a:rPr>
              <a:t>/ </a:t>
            </a:r>
            <a:r>
              <a:rPr lang="el-GR" dirty="0" smtClean="0">
                <a:latin typeface="Verdana" pitchFamily="34" charset="0"/>
              </a:rPr>
              <a:t>σκέψεις;</a:t>
            </a:r>
            <a:endParaRPr lang="de-DE" dirty="0" smtClean="0">
              <a:latin typeface="Verdana" pitchFamily="34" charset="0"/>
            </a:endParaRPr>
          </a:p>
          <a:p>
            <a:pPr algn="ctr" eaLnBrk="1" hangingPunct="1">
              <a:spcBef>
                <a:spcPct val="50000"/>
              </a:spcBef>
            </a:pPr>
            <a:endParaRPr lang="en-US" altLang="de-DE" sz="1600" dirty="0">
              <a:latin typeface="Verdana" panose="020B0604030504040204" pitchFamily="34" charset="0"/>
            </a:endParaRPr>
          </a:p>
        </p:txBody>
      </p:sp>
      <p:sp>
        <p:nvSpPr>
          <p:cNvPr id="16" name="Text Box 14"/>
          <p:cNvSpPr txBox="1">
            <a:spLocks noChangeArrowheads="1"/>
          </p:cNvSpPr>
          <p:nvPr/>
        </p:nvSpPr>
        <p:spPr bwMode="auto">
          <a:xfrm>
            <a:off x="3347864" y="2708275"/>
            <a:ext cx="2232248"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a:spcBef>
                <a:spcPct val="50000"/>
              </a:spcBef>
            </a:pPr>
            <a:r>
              <a:rPr lang="el-GR" dirty="0" smtClean="0">
                <a:latin typeface="Verdana" pitchFamily="34" charset="0"/>
              </a:rPr>
              <a:t>αξιολόγηση</a:t>
            </a:r>
            <a:r>
              <a:rPr lang="de-DE" dirty="0" smtClean="0">
                <a:latin typeface="Verdana" pitchFamily="34" charset="0"/>
              </a:rPr>
              <a:t>/ </a:t>
            </a:r>
            <a:r>
              <a:rPr lang="el-GR" dirty="0" smtClean="0">
                <a:latin typeface="Verdana" pitchFamily="34" charset="0"/>
              </a:rPr>
              <a:t>σκέψεις;</a:t>
            </a:r>
            <a:endParaRPr lang="de-DE" dirty="0" smtClean="0">
              <a:latin typeface="Verdana"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17" name="Text Box 14"/>
          <p:cNvSpPr txBox="1">
            <a:spLocks noChangeArrowheads="1"/>
          </p:cNvSpPr>
          <p:nvPr/>
        </p:nvSpPr>
        <p:spPr bwMode="auto">
          <a:xfrm>
            <a:off x="6191250"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a:spcBef>
                <a:spcPct val="50000"/>
              </a:spcBef>
            </a:pPr>
            <a:r>
              <a:rPr lang="el-GR" dirty="0" smtClean="0">
                <a:latin typeface="Verdana" pitchFamily="34" charset="0"/>
              </a:rPr>
              <a:t>αξιολόγηση</a:t>
            </a:r>
            <a:r>
              <a:rPr lang="de-DE" dirty="0" smtClean="0">
                <a:latin typeface="Verdana" pitchFamily="34" charset="0"/>
              </a:rPr>
              <a:t>/ </a:t>
            </a:r>
            <a:r>
              <a:rPr lang="el-GR" dirty="0" smtClean="0">
                <a:latin typeface="Verdana" pitchFamily="34" charset="0"/>
              </a:rPr>
              <a:t>σκέψεις;</a:t>
            </a:r>
            <a:endParaRPr lang="de-DE" dirty="0" smtClean="0">
              <a:latin typeface="Verdana"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19" name="Text Box 4"/>
          <p:cNvSpPr txBox="1">
            <a:spLocks noChangeArrowheads="1"/>
          </p:cNvSpPr>
          <p:nvPr/>
        </p:nvSpPr>
        <p:spPr bwMode="auto">
          <a:xfrm>
            <a:off x="958850" y="5118100"/>
            <a:ext cx="1943100" cy="1200329"/>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οργισμένο γράμμα ή τηλεφώνημα</a:t>
            </a:r>
            <a:r>
              <a:rPr lang="de-DE" dirty="0">
                <a:latin typeface="Verdana" pitchFamily="34" charset="0"/>
              </a:rPr>
              <a:t/>
            </a:r>
            <a:br>
              <a:rPr lang="de-DE" dirty="0">
                <a:latin typeface="Verdana" pitchFamily="34" charset="0"/>
              </a:rPr>
            </a:br>
            <a:endParaRPr lang="de-DE" dirty="0" smtClean="0">
              <a:latin typeface="Verdana" pitchFamily="34" charset="0"/>
            </a:endParaRPr>
          </a:p>
        </p:txBody>
      </p:sp>
      <p:sp>
        <p:nvSpPr>
          <p:cNvPr id="20" name="Text Box 10"/>
          <p:cNvSpPr txBox="1">
            <a:spLocks noChangeArrowheads="1"/>
          </p:cNvSpPr>
          <p:nvPr/>
        </p:nvSpPr>
        <p:spPr bwMode="auto">
          <a:xfrm>
            <a:off x="6186487" y="5118100"/>
            <a:ext cx="1943100" cy="1177245"/>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κλάμα και μελαγχολία</a:t>
            </a:r>
            <a:endParaRPr lang="en-US" sz="1100" dirty="0">
              <a:latin typeface="Verdana" panose="020B0604030504040204" pitchFamily="34" charset="0"/>
            </a:endParaRPr>
          </a:p>
          <a:p>
            <a:pPr algn="ctr">
              <a:spcBef>
                <a:spcPct val="50000"/>
              </a:spcBef>
            </a:pPr>
            <a:r>
              <a:rPr lang="en-US" sz="1100" dirty="0">
                <a:latin typeface="Verdana" panose="020B0604030504040204" pitchFamily="34" charset="0"/>
              </a:rPr>
              <a:t/>
            </a:r>
            <a:br>
              <a:rPr lang="en-US" sz="1100" dirty="0">
                <a:latin typeface="Verdana" panose="020B0604030504040204" pitchFamily="34" charset="0"/>
              </a:rPr>
            </a:br>
            <a:endParaRPr lang="de-DE" dirty="0" smtClean="0">
              <a:latin typeface="Verdana" pitchFamily="34" charset="0"/>
            </a:endParaRPr>
          </a:p>
        </p:txBody>
      </p:sp>
    </p:spTree>
    <p:extLst>
      <p:ext uri="{BB962C8B-B14F-4D97-AF65-F5344CB8AC3E}">
        <p14:creationId xmlns:p14="http://schemas.microsoft.com/office/powerpoint/2010/main" val="25940973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Text Box 21"/>
          <p:cNvSpPr txBox="1">
            <a:spLocks noChangeArrowheads="1"/>
          </p:cNvSpPr>
          <p:nvPr/>
        </p:nvSpPr>
        <p:spPr bwMode="auto">
          <a:xfrm>
            <a:off x="0" y="42138"/>
            <a:ext cx="9144000" cy="707886"/>
          </a:xfrm>
          <a:prstGeom prst="rect">
            <a:avLst/>
          </a:prstGeom>
          <a:noFill/>
          <a:ln>
            <a:noFill/>
          </a:ln>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defRPr/>
            </a:pPr>
            <a:r>
              <a:rPr lang="el-GR" sz="2000" b="0" dirty="0" smtClean="0">
                <a:solidFill>
                  <a:srgbClr val="D16349"/>
                </a:solidFill>
                <a:latin typeface="+mj-lt"/>
              </a:rPr>
              <a:t>Ένα γεγονός </a:t>
            </a:r>
            <a:r>
              <a:rPr lang="de-DE" sz="2000" b="0" dirty="0" smtClean="0">
                <a:solidFill>
                  <a:srgbClr val="D16349"/>
                </a:solidFill>
                <a:latin typeface="+mj-lt"/>
              </a:rPr>
              <a:t>– </a:t>
            </a:r>
            <a:r>
              <a:rPr lang="el-GR" sz="2000" b="0" dirty="0" smtClean="0">
                <a:solidFill>
                  <a:srgbClr val="D16349"/>
                </a:solidFill>
                <a:latin typeface="+mj-lt"/>
              </a:rPr>
              <a:t>πολλά πιθανά συναισθήματα</a:t>
            </a:r>
            <a:r>
              <a:rPr lang="de-DE" sz="2000" b="0" dirty="0" smtClean="0">
                <a:solidFill>
                  <a:srgbClr val="D16349"/>
                </a:solidFill>
                <a:latin typeface="+mj-lt"/>
              </a:rPr>
              <a:t>…</a:t>
            </a:r>
          </a:p>
          <a:p>
            <a:pPr algn="ctr" eaLnBrk="1" hangingPunct="1">
              <a:defRPr/>
            </a:pPr>
            <a:r>
              <a:rPr lang="el-GR" altLang="de-DE" sz="2000" b="0" dirty="0" smtClean="0">
                <a:solidFill>
                  <a:srgbClr val="D16349"/>
                </a:solidFill>
                <a:latin typeface="+mj-lt"/>
              </a:rPr>
              <a:t>Τι οδηγεί σε διαφορετικές αντιδράσεις;</a:t>
            </a:r>
            <a:endParaRPr lang="en-US" altLang="de-DE" sz="2000" b="0" dirty="0" smtClean="0">
              <a:solidFill>
                <a:srgbClr val="D16349"/>
              </a:solidFill>
              <a:latin typeface="+mj-lt"/>
            </a:endParaRPr>
          </a:p>
        </p:txBody>
      </p:sp>
      <p:grpSp>
        <p:nvGrpSpPr>
          <p:cNvPr id="23556" name="Gruppieren 2"/>
          <p:cNvGrpSpPr>
            <a:grpSpLocks/>
          </p:cNvGrpSpPr>
          <p:nvPr/>
        </p:nvGrpSpPr>
        <p:grpSpPr bwMode="auto">
          <a:xfrm>
            <a:off x="827584" y="1773238"/>
            <a:ext cx="7452816" cy="4545191"/>
            <a:chOff x="864097" y="1773238"/>
            <a:chExt cx="7452816" cy="4545191"/>
          </a:xfrm>
        </p:grpSpPr>
        <p:sp>
          <p:nvSpPr>
            <p:cNvPr id="23558" name="Text Box 12"/>
            <p:cNvSpPr txBox="1">
              <a:spLocks noChangeArrowheads="1"/>
            </p:cNvSpPr>
            <p:nvPr/>
          </p:nvSpPr>
          <p:spPr bwMode="auto">
            <a:xfrm>
              <a:off x="900113" y="1773238"/>
              <a:ext cx="741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de-DE" altLang="de-DE" sz="2400"/>
                <a:t>Mann und Frau sind verabredet. Nach einer halben Stunde wartet die Frau immer noch. </a:t>
              </a:r>
            </a:p>
          </p:txBody>
        </p:sp>
        <p:sp>
          <p:nvSpPr>
            <p:cNvPr id="23559" name="Text Box 13"/>
            <p:cNvSpPr txBox="1">
              <a:spLocks noChangeArrowheads="1"/>
            </p:cNvSpPr>
            <p:nvPr/>
          </p:nvSpPr>
          <p:spPr bwMode="auto">
            <a:xfrm>
              <a:off x="864097" y="1844824"/>
              <a:ext cx="7416800" cy="646331"/>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l-GR" dirty="0" smtClean="0">
                  <a:latin typeface="Verdana" pitchFamily="34" charset="0"/>
                </a:rPr>
                <a:t>Μετά από μια συνέντευξη για δουλειά δεν προσλαμβάνεστε στη θέση που είχατε ελπίσει.</a:t>
              </a:r>
            </a:p>
          </p:txBody>
        </p:sp>
        <p:sp>
          <p:nvSpPr>
            <p:cNvPr id="23561" name="Text Box 7"/>
            <p:cNvSpPr txBox="1">
              <a:spLocks noChangeArrowheads="1"/>
            </p:cNvSpPr>
            <p:nvPr/>
          </p:nvSpPr>
          <p:spPr bwMode="auto">
            <a:xfrm>
              <a:off x="3384377" y="5118100"/>
              <a:ext cx="2304256" cy="1200329"/>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απάντηση σε άλλες αγγελίες για θέσεις εργασίας</a:t>
              </a:r>
              <a:endParaRPr lang="de-DE" dirty="0">
                <a:latin typeface="Verdana" pitchFamily="34" charset="0"/>
              </a:endParaRPr>
            </a:p>
          </p:txBody>
        </p:sp>
        <p:sp>
          <p:nvSpPr>
            <p:cNvPr id="23562" name="Text Box 3"/>
            <p:cNvSpPr txBox="1">
              <a:spLocks noChangeArrowheads="1"/>
            </p:cNvSpPr>
            <p:nvPr/>
          </p:nvSpPr>
          <p:spPr bwMode="auto">
            <a:xfrm>
              <a:off x="995363"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θυμός</a:t>
              </a:r>
              <a:endParaRPr lang="de-DE" dirty="0">
                <a:latin typeface="Verdana" pitchFamily="34" charset="0"/>
              </a:endParaRPr>
            </a:p>
          </p:txBody>
        </p:sp>
        <p:sp>
          <p:nvSpPr>
            <p:cNvPr id="23563" name="Text Box 6"/>
            <p:cNvSpPr txBox="1">
              <a:spLocks noChangeArrowheads="1"/>
            </p:cNvSpPr>
            <p:nvPr/>
          </p:nvSpPr>
          <p:spPr bwMode="auto">
            <a:xfrm>
              <a:off x="3384377" y="4432300"/>
              <a:ext cx="2232248"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solidFill>
                    <a:srgbClr val="000000"/>
                  </a:solidFill>
                  <a:latin typeface="Verdana" pitchFamily="34" charset="0"/>
                </a:rPr>
                <a:t>ηρεμία</a:t>
              </a:r>
              <a:endParaRPr lang="de-DE" dirty="0">
                <a:latin typeface="Verdana" pitchFamily="34" charset="0"/>
              </a:endParaRPr>
            </a:p>
          </p:txBody>
        </p:sp>
        <p:sp>
          <p:nvSpPr>
            <p:cNvPr id="23564" name="Text Box 9"/>
            <p:cNvSpPr txBox="1">
              <a:spLocks noChangeArrowheads="1"/>
            </p:cNvSpPr>
            <p:nvPr/>
          </p:nvSpPr>
          <p:spPr bwMode="auto">
            <a:xfrm>
              <a:off x="6224588" y="4432300"/>
              <a:ext cx="1943100" cy="366713"/>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solidFill>
                    <a:srgbClr val="000000"/>
                  </a:solidFill>
                  <a:latin typeface="Verdana" pitchFamily="34" charset="0"/>
                </a:rPr>
                <a:t>λύπη</a:t>
              </a:r>
              <a:endParaRPr lang="de-DE" dirty="0">
                <a:latin typeface="Verdana" pitchFamily="34" charset="0"/>
              </a:endParaRPr>
            </a:p>
          </p:txBody>
        </p:sp>
      </p:grpSp>
      <p:sp>
        <p:nvSpPr>
          <p:cNvPr id="1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9.8</a:t>
            </a:r>
            <a:endParaRPr lang="en-US" altLang="de-DE" sz="1200" kern="0" dirty="0">
              <a:solidFill>
                <a:srgbClr val="646B86"/>
              </a:solidFill>
              <a:latin typeface="Verdana"/>
            </a:endParaRPr>
          </a:p>
        </p:txBody>
      </p:sp>
      <p:sp>
        <p:nvSpPr>
          <p:cNvPr id="19" name="Text Box 14"/>
          <p:cNvSpPr txBox="1">
            <a:spLocks noChangeArrowheads="1"/>
          </p:cNvSpPr>
          <p:nvPr/>
        </p:nvSpPr>
        <p:spPr bwMode="auto">
          <a:xfrm>
            <a:off x="954087"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dirty="0" smtClean="0">
              <a:latin typeface="Verdana" panose="020B0604030504040204" pitchFamily="34" charset="0"/>
            </a:endParaRPr>
          </a:p>
          <a:p>
            <a:pPr algn="ctr">
              <a:spcBef>
                <a:spcPct val="50000"/>
              </a:spcBef>
            </a:pPr>
            <a:r>
              <a:rPr lang="el-GR" dirty="0" smtClean="0">
                <a:solidFill>
                  <a:schemeClr val="accent1"/>
                </a:solidFill>
                <a:latin typeface="Verdana" pitchFamily="34" charset="0"/>
              </a:rPr>
              <a:t>αξιολόγηση</a:t>
            </a:r>
            <a:r>
              <a:rPr lang="de-DE" dirty="0" smtClean="0">
                <a:solidFill>
                  <a:schemeClr val="accent1"/>
                </a:solidFill>
                <a:latin typeface="Verdana" pitchFamily="34" charset="0"/>
              </a:rPr>
              <a:t>/ </a:t>
            </a:r>
            <a:r>
              <a:rPr lang="el-GR" dirty="0" smtClean="0">
                <a:solidFill>
                  <a:schemeClr val="accent1"/>
                </a:solidFill>
                <a:latin typeface="Verdana" pitchFamily="34" charset="0"/>
              </a:rPr>
              <a:t>σκέψεις;</a:t>
            </a:r>
            <a:endParaRPr lang="de-DE" dirty="0" smtClean="0">
              <a:solidFill>
                <a:schemeClr val="accent1"/>
              </a:solidFill>
              <a:latin typeface="Verdana" pitchFamily="34" charset="0"/>
            </a:endParaRPr>
          </a:p>
          <a:p>
            <a:pPr algn="ctr" eaLnBrk="1" hangingPunct="1">
              <a:spcBef>
                <a:spcPct val="50000"/>
              </a:spcBef>
            </a:pPr>
            <a:endParaRPr lang="en-US" altLang="de-DE" sz="1600" dirty="0">
              <a:latin typeface="Verdana" panose="020B0604030504040204" pitchFamily="34" charset="0"/>
            </a:endParaRPr>
          </a:p>
        </p:txBody>
      </p:sp>
      <p:sp>
        <p:nvSpPr>
          <p:cNvPr id="2" name="Textfeld 1"/>
          <p:cNvSpPr txBox="1"/>
          <p:nvPr/>
        </p:nvSpPr>
        <p:spPr>
          <a:xfrm>
            <a:off x="958850" y="2680308"/>
            <a:ext cx="1938337" cy="1492716"/>
          </a:xfrm>
          <a:prstGeom prst="rect">
            <a:avLst/>
          </a:prstGeom>
          <a:noFill/>
        </p:spPr>
        <p:txBody>
          <a:bodyPr wrap="square" rtlCol="0">
            <a:spAutoFit/>
          </a:bodyPr>
          <a:lstStyle/>
          <a:p>
            <a:pPr algn="ctr" eaLnBrk="1" hangingPunct="1">
              <a:spcBef>
                <a:spcPct val="50000"/>
              </a:spcBef>
            </a:pPr>
            <a:r>
              <a:rPr lang="el-GR" sz="1300" b="0" dirty="0">
                <a:latin typeface="Verdana" pitchFamily="34" charset="0"/>
              </a:rPr>
              <a:t>«Ο διευθυντής προσωπικού είναι πολύ ηλίθιος για να καταλάβει ότι είμαι ο σωστός άνθρωπος για αυτή τη δουλειά».</a:t>
            </a:r>
            <a:endParaRPr lang="de-DE" sz="1300" b="0" dirty="0">
              <a:latin typeface="Verdana" pitchFamily="34" charset="0"/>
            </a:endParaRPr>
          </a:p>
        </p:txBody>
      </p:sp>
      <p:sp>
        <p:nvSpPr>
          <p:cNvPr id="20" name="Text Box 14"/>
          <p:cNvSpPr txBox="1">
            <a:spLocks noChangeArrowheads="1"/>
          </p:cNvSpPr>
          <p:nvPr/>
        </p:nvSpPr>
        <p:spPr bwMode="auto">
          <a:xfrm>
            <a:off x="3347864" y="2708275"/>
            <a:ext cx="2232248"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a:spcBef>
                <a:spcPct val="50000"/>
              </a:spcBef>
            </a:pPr>
            <a:r>
              <a:rPr lang="el-GR" dirty="0" smtClean="0">
                <a:solidFill>
                  <a:schemeClr val="accent1"/>
                </a:solidFill>
                <a:latin typeface="Verdana" pitchFamily="34" charset="0"/>
              </a:rPr>
              <a:t>αξιολόγηση</a:t>
            </a:r>
            <a:r>
              <a:rPr lang="de-DE" dirty="0" smtClean="0">
                <a:solidFill>
                  <a:schemeClr val="accent1"/>
                </a:solidFill>
                <a:latin typeface="Verdana" pitchFamily="34" charset="0"/>
              </a:rPr>
              <a:t>/ </a:t>
            </a:r>
            <a:r>
              <a:rPr lang="el-GR" dirty="0" smtClean="0">
                <a:solidFill>
                  <a:schemeClr val="accent1"/>
                </a:solidFill>
                <a:latin typeface="Verdana" pitchFamily="34" charset="0"/>
              </a:rPr>
              <a:t>σκέψεις;</a:t>
            </a:r>
            <a:endParaRPr lang="de-DE" dirty="0" smtClean="0">
              <a:solidFill>
                <a:schemeClr val="accent1"/>
              </a:solidFill>
              <a:latin typeface="Verdana"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3" name="Textfeld 2"/>
          <p:cNvSpPr txBox="1"/>
          <p:nvPr/>
        </p:nvSpPr>
        <p:spPr>
          <a:xfrm>
            <a:off x="3347864" y="2708275"/>
            <a:ext cx="2232199" cy="1600438"/>
          </a:xfrm>
          <a:prstGeom prst="rect">
            <a:avLst/>
          </a:prstGeom>
          <a:noFill/>
        </p:spPr>
        <p:txBody>
          <a:bodyPr wrap="square" rtlCol="0">
            <a:spAutoFit/>
          </a:bodyPr>
          <a:lstStyle/>
          <a:p>
            <a:pPr algn="ctr"/>
            <a:r>
              <a:rPr lang="el-GR" sz="1400" b="0" dirty="0">
                <a:latin typeface="Verdana" pitchFamily="34" charset="0"/>
              </a:rPr>
              <a:t>«Ήμουν άτυχος αυτή τη φορά. Αλλά την επόμενη φορά σίγουρα τα πράγματα θα πάνε καλά. Αυτό ήταν μια καλή άσκηση».</a:t>
            </a:r>
            <a:endParaRPr lang="de-DE" sz="1400" b="0" dirty="0">
              <a:latin typeface="Verdana" pitchFamily="34" charset="0"/>
            </a:endParaRPr>
          </a:p>
          <a:p>
            <a:pPr algn="ctr"/>
            <a:endParaRPr lang="de-DE" sz="1400" dirty="0"/>
          </a:p>
        </p:txBody>
      </p:sp>
      <p:sp>
        <p:nvSpPr>
          <p:cNvPr id="21" name="Text Box 14"/>
          <p:cNvSpPr txBox="1">
            <a:spLocks noChangeArrowheads="1"/>
          </p:cNvSpPr>
          <p:nvPr/>
        </p:nvSpPr>
        <p:spPr bwMode="auto">
          <a:xfrm>
            <a:off x="6191250" y="2708275"/>
            <a:ext cx="1943100" cy="1420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de-DE" altLang="de-DE" dirty="0">
              <a:latin typeface="Verdana" panose="020B0604030504040204" pitchFamily="34" charset="0"/>
            </a:endParaRPr>
          </a:p>
          <a:p>
            <a:pPr algn="ctr">
              <a:spcBef>
                <a:spcPct val="50000"/>
              </a:spcBef>
            </a:pPr>
            <a:r>
              <a:rPr lang="el-GR" dirty="0" smtClean="0">
                <a:solidFill>
                  <a:schemeClr val="accent1"/>
                </a:solidFill>
                <a:latin typeface="Verdana" pitchFamily="34" charset="0"/>
              </a:rPr>
              <a:t>αξιολόγηση</a:t>
            </a:r>
            <a:r>
              <a:rPr lang="de-DE" dirty="0" smtClean="0">
                <a:solidFill>
                  <a:schemeClr val="accent1"/>
                </a:solidFill>
                <a:latin typeface="Verdana" pitchFamily="34" charset="0"/>
              </a:rPr>
              <a:t>/ </a:t>
            </a:r>
            <a:r>
              <a:rPr lang="el-GR" dirty="0" smtClean="0">
                <a:solidFill>
                  <a:schemeClr val="accent1"/>
                </a:solidFill>
                <a:latin typeface="Verdana" pitchFamily="34" charset="0"/>
              </a:rPr>
              <a:t>σκέψεις;</a:t>
            </a:r>
            <a:endParaRPr lang="de-DE" dirty="0" smtClean="0">
              <a:solidFill>
                <a:schemeClr val="accent1"/>
              </a:solidFill>
              <a:latin typeface="Verdana" pitchFamily="34" charset="0"/>
            </a:endParaRPr>
          </a:p>
          <a:p>
            <a:pPr algn="ctr" eaLnBrk="1" hangingPunct="1">
              <a:spcBef>
                <a:spcPct val="50000"/>
              </a:spcBef>
            </a:pPr>
            <a:endParaRPr lang="de-DE" altLang="de-DE" sz="1600" dirty="0">
              <a:latin typeface="Verdana" panose="020B0604030504040204" pitchFamily="34" charset="0"/>
            </a:endParaRPr>
          </a:p>
        </p:txBody>
      </p:sp>
      <p:sp>
        <p:nvSpPr>
          <p:cNvPr id="4" name="Textfeld 3"/>
          <p:cNvSpPr txBox="1"/>
          <p:nvPr/>
        </p:nvSpPr>
        <p:spPr>
          <a:xfrm>
            <a:off x="6186487" y="2907521"/>
            <a:ext cx="1943100" cy="1169551"/>
          </a:xfrm>
          <a:prstGeom prst="rect">
            <a:avLst/>
          </a:prstGeom>
          <a:noFill/>
        </p:spPr>
        <p:txBody>
          <a:bodyPr wrap="square" rtlCol="0">
            <a:spAutoFit/>
          </a:bodyPr>
          <a:lstStyle/>
          <a:p>
            <a:pPr algn="ctr"/>
            <a:r>
              <a:rPr lang="el-GR" sz="1400" b="0" dirty="0">
                <a:latin typeface="Verdana" pitchFamily="34" charset="0"/>
              </a:rPr>
              <a:t>«Δεν είμαι αρκετά καλός γι αυτή τη δουλειά. Είμαι ένας άχρηστος».</a:t>
            </a:r>
            <a:endParaRPr lang="de-DE" sz="1400" b="0" dirty="0">
              <a:latin typeface="Verdana" pitchFamily="34" charset="0"/>
            </a:endParaRPr>
          </a:p>
          <a:p>
            <a:pPr algn="ctr"/>
            <a:endParaRPr lang="de-DE" sz="1400" dirty="0"/>
          </a:p>
        </p:txBody>
      </p:sp>
      <p:sp>
        <p:nvSpPr>
          <p:cNvPr id="22" name="Text Box 4"/>
          <p:cNvSpPr txBox="1">
            <a:spLocks noChangeArrowheads="1"/>
          </p:cNvSpPr>
          <p:nvPr/>
        </p:nvSpPr>
        <p:spPr bwMode="auto">
          <a:xfrm>
            <a:off x="958850" y="5118100"/>
            <a:ext cx="1943100" cy="1200329"/>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οργισμένο γράμμα ή τηλεφώνημα</a:t>
            </a:r>
            <a:r>
              <a:rPr lang="de-DE" dirty="0">
                <a:latin typeface="Verdana" pitchFamily="34" charset="0"/>
              </a:rPr>
              <a:t/>
            </a:r>
            <a:br>
              <a:rPr lang="de-DE" dirty="0">
                <a:latin typeface="Verdana" pitchFamily="34" charset="0"/>
              </a:rPr>
            </a:br>
            <a:endParaRPr lang="de-DE" dirty="0" smtClean="0">
              <a:latin typeface="Verdana" pitchFamily="34" charset="0"/>
            </a:endParaRPr>
          </a:p>
        </p:txBody>
      </p:sp>
      <p:sp>
        <p:nvSpPr>
          <p:cNvPr id="23" name="Text Box 10"/>
          <p:cNvSpPr txBox="1">
            <a:spLocks noChangeArrowheads="1"/>
          </p:cNvSpPr>
          <p:nvPr/>
        </p:nvSpPr>
        <p:spPr bwMode="auto">
          <a:xfrm>
            <a:off x="6186487" y="5118100"/>
            <a:ext cx="1943100" cy="1177245"/>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κλάμα και μελαγχολία</a:t>
            </a:r>
            <a:endParaRPr lang="en-US" sz="1100" dirty="0">
              <a:latin typeface="Verdana" panose="020B0604030504040204" pitchFamily="34" charset="0"/>
            </a:endParaRPr>
          </a:p>
          <a:p>
            <a:pPr algn="ctr">
              <a:spcBef>
                <a:spcPct val="50000"/>
              </a:spcBef>
            </a:pPr>
            <a:r>
              <a:rPr lang="en-US" sz="1100" dirty="0">
                <a:latin typeface="Verdana" panose="020B0604030504040204" pitchFamily="34" charset="0"/>
              </a:rPr>
              <a:t/>
            </a:r>
            <a:br>
              <a:rPr lang="en-US" sz="1100" dirty="0">
                <a:latin typeface="Verdana" panose="020B0604030504040204" pitchFamily="34" charset="0"/>
              </a:rPr>
            </a:br>
            <a:endParaRPr lang="de-DE" dirty="0" smtClean="0">
              <a:latin typeface="Verdana" pitchFamily="34" charset="0"/>
            </a:endParaRPr>
          </a:p>
        </p:txBody>
      </p:sp>
    </p:spTree>
    <p:extLst>
      <p:ext uri="{BB962C8B-B14F-4D97-AF65-F5344CB8AC3E}">
        <p14:creationId xmlns:p14="http://schemas.microsoft.com/office/powerpoint/2010/main" val="275404773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uppieren 2"/>
          <p:cNvGrpSpPr>
            <a:grpSpLocks/>
          </p:cNvGrpSpPr>
          <p:nvPr/>
        </p:nvGrpSpPr>
        <p:grpSpPr bwMode="auto">
          <a:xfrm>
            <a:off x="1117600" y="3360738"/>
            <a:ext cx="6910388" cy="3165475"/>
            <a:chOff x="827088" y="3308350"/>
            <a:chExt cx="6910387" cy="3165475"/>
          </a:xfrm>
        </p:grpSpPr>
        <p:sp>
          <p:nvSpPr>
            <p:cNvPr id="29704" name="Text Box 2"/>
            <p:cNvSpPr txBox="1">
              <a:spLocks noChangeArrowheads="1"/>
            </p:cNvSpPr>
            <p:nvPr/>
          </p:nvSpPr>
          <p:spPr bwMode="auto">
            <a:xfrm>
              <a:off x="3203575" y="4244975"/>
              <a:ext cx="1987550" cy="366713"/>
            </a:xfrm>
            <a:prstGeom prst="rect">
              <a:avLst/>
            </a:prstGeom>
            <a:solidFill>
              <a:srgbClr val="D1634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σκέψεις</a:t>
              </a:r>
              <a:endParaRPr lang="de-DE" dirty="0">
                <a:latin typeface="Verdana" pitchFamily="34" charset="0"/>
              </a:endParaRPr>
            </a:p>
          </p:txBody>
        </p:sp>
        <p:sp>
          <p:nvSpPr>
            <p:cNvPr id="29705" name="Text Box 3"/>
            <p:cNvSpPr txBox="1">
              <a:spLocks noChangeArrowheads="1"/>
            </p:cNvSpPr>
            <p:nvPr/>
          </p:nvSpPr>
          <p:spPr bwMode="auto">
            <a:xfrm>
              <a:off x="3176588" y="3308350"/>
              <a:ext cx="1943100" cy="366713"/>
            </a:xfrm>
            <a:prstGeom prst="rect">
              <a:avLst/>
            </a:prstGeom>
            <a:solidFill>
              <a:srgbClr val="8CADA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dirty="0" smtClean="0">
                  <a:latin typeface="Verdana" pitchFamily="34" charset="0"/>
                </a:rPr>
                <a:t>γεγονός</a:t>
              </a:r>
              <a:endParaRPr lang="de-DE" dirty="0">
                <a:latin typeface="Verdana" pitchFamily="34" charset="0"/>
              </a:endParaRPr>
            </a:p>
          </p:txBody>
        </p:sp>
        <p:sp>
          <p:nvSpPr>
            <p:cNvPr id="29706" name="Text Box 4"/>
            <p:cNvSpPr txBox="1">
              <a:spLocks noChangeArrowheads="1"/>
            </p:cNvSpPr>
            <p:nvPr/>
          </p:nvSpPr>
          <p:spPr bwMode="auto">
            <a:xfrm>
              <a:off x="827088" y="6107113"/>
              <a:ext cx="1943100" cy="366712"/>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b="0" dirty="0" smtClean="0">
                  <a:latin typeface="Verdana" pitchFamily="34" charset="0"/>
                </a:rPr>
                <a:t>συναισθήματα</a:t>
              </a:r>
              <a:endParaRPr lang="de-DE" b="0" dirty="0">
                <a:latin typeface="Verdana" pitchFamily="34" charset="0"/>
              </a:endParaRPr>
            </a:p>
          </p:txBody>
        </p:sp>
        <p:sp>
          <p:nvSpPr>
            <p:cNvPr id="29707" name="Text Box 5"/>
            <p:cNvSpPr txBox="1">
              <a:spLocks noChangeArrowheads="1"/>
            </p:cNvSpPr>
            <p:nvPr/>
          </p:nvSpPr>
          <p:spPr bwMode="auto">
            <a:xfrm>
              <a:off x="5794375" y="6107113"/>
              <a:ext cx="1943100" cy="366712"/>
            </a:xfrm>
            <a:prstGeom prst="rect">
              <a:avLst/>
            </a:prstGeom>
            <a:solidFill>
              <a:srgbClr val="ADC0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b="0" dirty="0" smtClean="0">
                  <a:latin typeface="Verdana" pitchFamily="34" charset="0"/>
                </a:rPr>
                <a:t>συμπεριφορά</a:t>
              </a:r>
              <a:endParaRPr lang="de-DE" b="0" dirty="0">
                <a:latin typeface="Verdana" pitchFamily="34" charset="0"/>
              </a:endParaRPr>
            </a:p>
          </p:txBody>
        </p:sp>
        <p:cxnSp>
          <p:nvCxnSpPr>
            <p:cNvPr id="29708" name="AutoShape 6"/>
            <p:cNvCxnSpPr>
              <a:cxnSpLocks noChangeShapeType="1"/>
            </p:cNvCxnSpPr>
            <p:nvPr/>
          </p:nvCxnSpPr>
          <p:spPr bwMode="auto">
            <a:xfrm flipH="1">
              <a:off x="1979613" y="4581525"/>
              <a:ext cx="1654175"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09" name="AutoShape 7"/>
            <p:cNvCxnSpPr>
              <a:cxnSpLocks noChangeShapeType="1"/>
              <a:stCxn id="29706" idx="3"/>
              <a:endCxn id="29707" idx="1"/>
            </p:cNvCxnSpPr>
            <p:nvPr/>
          </p:nvCxnSpPr>
          <p:spPr bwMode="auto">
            <a:xfrm>
              <a:off x="2770188" y="6291263"/>
              <a:ext cx="3024187" cy="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0" name="AutoShape 8"/>
            <p:cNvCxnSpPr>
              <a:cxnSpLocks noChangeShapeType="1"/>
            </p:cNvCxnSpPr>
            <p:nvPr/>
          </p:nvCxnSpPr>
          <p:spPr bwMode="auto">
            <a:xfrm>
              <a:off x="4714875" y="4581525"/>
              <a:ext cx="1801813" cy="1511300"/>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9711" name="AutoShape 9"/>
            <p:cNvCxnSpPr>
              <a:cxnSpLocks noChangeShapeType="1"/>
            </p:cNvCxnSpPr>
            <p:nvPr/>
          </p:nvCxnSpPr>
          <p:spPr bwMode="auto">
            <a:xfrm>
              <a:off x="4138613" y="3668713"/>
              <a:ext cx="0" cy="5524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grpSp>
      <p:sp>
        <p:nvSpPr>
          <p:cNvPr id="29699" name="Oval 10"/>
          <p:cNvSpPr>
            <a:spLocks noChangeArrowheads="1"/>
          </p:cNvSpPr>
          <p:nvPr/>
        </p:nvSpPr>
        <p:spPr bwMode="auto">
          <a:xfrm>
            <a:off x="5724128" y="3356992"/>
            <a:ext cx="3203576" cy="1223962"/>
          </a:xfrm>
          <a:prstGeom prst="ellipse">
            <a:avLst/>
          </a:prstGeom>
          <a:solidFill>
            <a:srgbClr val="FFF8C2"/>
          </a:solidFill>
          <a:ln w="9525" algn="ctr">
            <a:solidFill>
              <a:srgbClr val="FFF8C2"/>
            </a:solidFill>
            <a:round/>
            <a:headEnd/>
            <a:tailEnd/>
          </a:ln>
        </p:spPr>
        <p:txBody>
          <a:bodyPr wrap="none" lIns="90000" tIns="46800" rIns="90000" bIns="46800"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l-GR" dirty="0" smtClean="0">
                <a:latin typeface="Verdana" pitchFamily="34" charset="0"/>
              </a:rPr>
              <a:t>Τρόπος σκέψης και </a:t>
            </a:r>
          </a:p>
          <a:p>
            <a:r>
              <a:rPr lang="el-GR" dirty="0" smtClean="0">
                <a:latin typeface="Verdana" pitchFamily="34" charset="0"/>
              </a:rPr>
              <a:t>προσωπικές αρχές</a:t>
            </a:r>
            <a:endParaRPr lang="de-DE" dirty="0" smtClean="0">
              <a:latin typeface="Verdana" pitchFamily="34" charset="0"/>
            </a:endParaRPr>
          </a:p>
        </p:txBody>
      </p:sp>
      <p:cxnSp>
        <p:nvCxnSpPr>
          <p:cNvPr id="29700" name="AutoShape 11"/>
          <p:cNvCxnSpPr>
            <a:cxnSpLocks noChangeShapeType="1"/>
            <a:stCxn id="29699" idx="3"/>
            <a:endCxn id="29704" idx="3"/>
          </p:cNvCxnSpPr>
          <p:nvPr/>
        </p:nvCxnSpPr>
        <p:spPr bwMode="auto">
          <a:xfrm flipH="1">
            <a:off x="5481637" y="4401709"/>
            <a:ext cx="711644" cy="7901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9701" name="Rectangle 1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r>
              <a:rPr lang="el-GR" sz="2000" b="0" dirty="0" smtClean="0">
                <a:solidFill>
                  <a:srgbClr val="D16349"/>
                </a:solidFill>
                <a:latin typeface="Verdana" pitchFamily="34" charset="0"/>
              </a:rPr>
              <a:t>Σύνδεση μεταξύ σκέψεων, συναισθημάτων και συμπεριφοράς</a:t>
            </a:r>
            <a:endParaRPr lang="de-DE" sz="2000" b="0" dirty="0">
              <a:solidFill>
                <a:srgbClr val="D16349"/>
              </a:solidFill>
              <a:latin typeface="Verdana" pitchFamily="34" charset="0"/>
            </a:endParaRPr>
          </a:p>
        </p:txBody>
      </p:sp>
      <p:sp>
        <p:nvSpPr>
          <p:cNvPr id="29702" name="Text Box 13"/>
          <p:cNvSpPr txBox="1">
            <a:spLocks noChangeArrowheads="1"/>
          </p:cNvSpPr>
          <p:nvPr/>
        </p:nvSpPr>
        <p:spPr bwMode="auto">
          <a:xfrm>
            <a:off x="252413" y="1341438"/>
            <a:ext cx="863917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ts val="1200"/>
              </a:spcBef>
              <a:buClr>
                <a:srgbClr val="336699"/>
              </a:buClr>
            </a:pPr>
            <a:r>
              <a:rPr lang="el-GR" b="0" dirty="0" smtClean="0"/>
              <a:t>Πολλά πράγματα είναι στο μάτι του θεατή (δηλαδή στο πώς βλέπει κανείς τα πράγματα). Οι άνθρωποι αντιδρούν εντελώς διαφορετικά στην ίδια κατάσταση: Ένα γεγονός από μόνο του δεν καθορίζει πως ένα άτομο αισθάνεται ή πως συμπεριφέρεται – αλλά οι σκέψεις ενός ανθρώπου επίσης παίζουν έναν σημαντικό ρόλο (δηλαδή, ερμηνείες, προσωπικές εικασίες και αποδόσεις αιτιότητας). Σκέψεις, συναισθήματα και συμπεριφορά αλληλεπιδρούν μεταξύ τους.</a:t>
            </a:r>
            <a:r>
              <a:rPr lang="de-DE" b="0" dirty="0" smtClean="0">
                <a:solidFill>
                  <a:schemeClr val="accent1"/>
                </a:solidFill>
                <a:latin typeface="Verdana" pitchFamily="34" charset="0"/>
              </a:rPr>
              <a:t> </a:t>
            </a:r>
            <a:endParaRPr lang="de-DE" dirty="0" smtClean="0">
              <a:solidFill>
                <a:schemeClr val="accent1"/>
              </a:solidFill>
              <a:latin typeface="Verdana" pitchFamily="34" charset="0"/>
            </a:endParaRPr>
          </a:p>
        </p:txBody>
      </p:sp>
      <p:sp>
        <p:nvSpPr>
          <p:cNvPr id="1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9.9</a:t>
            </a:r>
            <a:endParaRPr lang="en-US" altLang="de-DE" sz="1200" kern="0" dirty="0">
              <a:solidFill>
                <a:srgbClr val="646B86"/>
              </a:solidFill>
              <a:latin typeface="Verdan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0" y="0"/>
            <a:ext cx="9144000" cy="792163"/>
          </a:xfrm>
        </p:spPr>
        <p:txBody>
          <a:bodyPr anchor="ctr"/>
          <a:lstStyle/>
          <a:p>
            <a:pPr eaLnBrk="1" hangingPunct="1"/>
            <a:r>
              <a:rPr lang="el-GR" dirty="0" smtClean="0"/>
              <a:t>Παραμορφώσεις του καταθλιπτικού τρόπου σκέψης και δυσλειτουργικές στρατηγικές αντιμετώπισης</a:t>
            </a:r>
            <a:endParaRPr lang="en-US" altLang="de-DE" dirty="0" smtClean="0"/>
          </a:p>
        </p:txBody>
      </p:sp>
      <p:sp>
        <p:nvSpPr>
          <p:cNvPr id="31747" name="Rectangle 3"/>
          <p:cNvSpPr>
            <a:spLocks noGrp="1" noChangeArrowheads="1"/>
          </p:cNvSpPr>
          <p:nvPr>
            <p:ph type="body" idx="4294967295"/>
          </p:nvPr>
        </p:nvSpPr>
        <p:spPr>
          <a:xfrm>
            <a:off x="252413" y="1341438"/>
            <a:ext cx="8639175" cy="2808287"/>
          </a:xfrm>
        </p:spPr>
        <p:txBody>
          <a:bodyPr/>
          <a:lstStyle/>
          <a:p>
            <a:pPr marL="465138" indent="-285750" eaLnBrk="1" hangingPunct="1">
              <a:spcBef>
                <a:spcPts val="1200"/>
              </a:spcBef>
              <a:buClr>
                <a:srgbClr val="8CADAE"/>
              </a:buClr>
              <a:buFont typeface="Courier New" panose="02070309020205020404" pitchFamily="49" charset="0"/>
              <a:buChar char="o"/>
              <a:defRPr/>
            </a:pPr>
            <a:r>
              <a:rPr lang="el-GR" dirty="0" err="1" smtClean="0">
                <a:latin typeface="+mj-lt"/>
              </a:rPr>
              <a:t>Υπεργενίκευση</a:t>
            </a:r>
            <a:endParaRPr lang="en-US" altLang="de-DE" dirty="0" smtClean="0">
              <a:latin typeface="+mj-lt"/>
            </a:endParaRPr>
          </a:p>
          <a:p>
            <a:pPr marL="465138" indent="-285750" eaLnBrk="1" hangingPunct="1">
              <a:spcBef>
                <a:spcPts val="1200"/>
              </a:spcBef>
              <a:buClr>
                <a:srgbClr val="8CADAE"/>
              </a:buClr>
              <a:buFont typeface="Courier New" panose="02070309020205020404" pitchFamily="49" charset="0"/>
              <a:buChar char="o"/>
              <a:defRPr/>
            </a:pPr>
            <a:r>
              <a:rPr lang="el-GR" dirty="0" smtClean="0">
                <a:latin typeface="+mj-lt"/>
              </a:rPr>
              <a:t>Επιλεκτική αντίληψη</a:t>
            </a:r>
            <a:r>
              <a:rPr lang="en-US" altLang="de-DE" dirty="0" smtClean="0">
                <a:latin typeface="+mj-lt"/>
              </a:rPr>
              <a:t> (</a:t>
            </a:r>
            <a:r>
              <a:rPr lang="el-GR" altLang="de-DE" dirty="0" smtClean="0">
                <a:latin typeface="+mj-lt"/>
              </a:rPr>
              <a:t>«μύγα στην αλοιφή»</a:t>
            </a:r>
            <a:r>
              <a:rPr lang="en-US" altLang="de-DE" dirty="0" smtClean="0">
                <a:latin typeface="+mj-lt"/>
              </a:rPr>
              <a:t>)</a:t>
            </a:r>
          </a:p>
          <a:p>
            <a:pPr marL="465138" indent="-285750" eaLnBrk="1" hangingPunct="1">
              <a:spcBef>
                <a:spcPts val="1200"/>
              </a:spcBef>
              <a:buClr>
                <a:srgbClr val="8CADAE"/>
              </a:buClr>
              <a:buFont typeface="Courier New" panose="02070309020205020404" pitchFamily="49" charset="0"/>
              <a:buChar char="o"/>
              <a:defRPr/>
            </a:pPr>
            <a:r>
              <a:rPr lang="el-GR" altLang="de-DE" dirty="0" smtClean="0">
                <a:latin typeface="+mj-lt"/>
              </a:rPr>
              <a:t>«Τα πρέπει»</a:t>
            </a:r>
            <a:endParaRPr lang="en-US" altLang="de-DE" dirty="0" smtClean="0">
              <a:latin typeface="+mj-lt"/>
            </a:endParaRPr>
          </a:p>
          <a:p>
            <a:pPr marL="465138" indent="-285750" eaLnBrk="1" hangingPunct="1">
              <a:spcBef>
                <a:spcPts val="1200"/>
              </a:spcBef>
              <a:buClr>
                <a:srgbClr val="8CADAE"/>
              </a:buClr>
              <a:buFont typeface="Courier New" panose="02070309020205020404" pitchFamily="49" charset="0"/>
              <a:buChar char="o"/>
              <a:defRPr/>
            </a:pPr>
            <a:r>
              <a:rPr lang="el-GR" dirty="0" smtClean="0">
                <a:latin typeface="+mj-lt"/>
              </a:rPr>
              <a:t>Καταστροφική σκέψη</a:t>
            </a:r>
            <a:endParaRPr lang="en-US" altLang="de-DE" dirty="0" smtClean="0">
              <a:latin typeface="+mj-lt"/>
            </a:endParaRPr>
          </a:p>
          <a:p>
            <a:pPr marL="465138" indent="-285750" eaLnBrk="1" hangingPunct="1">
              <a:spcBef>
                <a:spcPts val="1200"/>
              </a:spcBef>
              <a:buClr>
                <a:srgbClr val="8CADAE"/>
              </a:buClr>
              <a:buFont typeface="Courier New" panose="02070309020205020404" pitchFamily="49" charset="0"/>
              <a:buChar char="o"/>
              <a:defRPr/>
            </a:pPr>
            <a:r>
              <a:rPr lang="el-GR" dirty="0" smtClean="0">
                <a:latin typeface="+mj-lt"/>
              </a:rPr>
              <a:t>Απόρριψη της θετικής ανατροφοδότησης, αλλά άκριτη αποδοχή της αρνητικής ανατροφοδότησης</a:t>
            </a:r>
            <a:endParaRPr lang="en-US" altLang="de-DE" dirty="0" smtClean="0">
              <a:latin typeface="+mj-lt"/>
            </a:endParaRPr>
          </a:p>
          <a:p>
            <a:pPr marL="465138" indent="-285750" eaLnBrk="1" hangingPunct="1">
              <a:spcBef>
                <a:spcPts val="1200"/>
              </a:spcBef>
              <a:buClr>
                <a:srgbClr val="8CADAE"/>
              </a:buClr>
              <a:buFont typeface="Courier New" panose="02070309020205020404" pitchFamily="49" charset="0"/>
              <a:buChar char="o"/>
              <a:defRPr/>
            </a:pPr>
            <a:r>
              <a:rPr lang="el-GR" altLang="de-DE" dirty="0" smtClean="0">
                <a:latin typeface="+mj-lt"/>
              </a:rPr>
              <a:t>Μηρυκασμός και </a:t>
            </a:r>
            <a:r>
              <a:rPr lang="el-GR" altLang="de-DE" dirty="0" err="1" smtClean="0">
                <a:latin typeface="+mj-lt"/>
              </a:rPr>
              <a:t>αυτομομφή</a:t>
            </a:r>
            <a:endParaRPr lang="el-GR" altLang="de-DE" dirty="0" smtClean="0">
              <a:latin typeface="+mj-lt"/>
            </a:endParaRPr>
          </a:p>
          <a:p>
            <a:pPr marL="465138" indent="-285750" eaLnBrk="1" hangingPunct="1">
              <a:spcBef>
                <a:spcPts val="1200"/>
              </a:spcBef>
              <a:buClr>
                <a:srgbClr val="8CADAE"/>
              </a:buClr>
              <a:buFont typeface="Wingdings" panose="05000000000000000000" pitchFamily="2" charset="2"/>
              <a:buChar char="Ø"/>
              <a:defRPr/>
            </a:pPr>
            <a:endParaRPr lang="el-GR" altLang="de-DE" dirty="0" smtClean="0"/>
          </a:p>
          <a:p>
            <a:pPr marL="465138" indent="-285750" eaLnBrk="1" hangingPunct="1">
              <a:spcBef>
                <a:spcPts val="1200"/>
              </a:spcBef>
              <a:buClr>
                <a:srgbClr val="8CADAE"/>
              </a:buClr>
              <a:buFont typeface="Wingdings" panose="05000000000000000000" pitchFamily="2" charset="2"/>
              <a:buChar char="Ø"/>
              <a:defRPr/>
            </a:pPr>
            <a:endParaRPr lang="en-US" altLang="de-DE" dirty="0" smtClean="0"/>
          </a:p>
          <a:p>
            <a:pPr marL="179388" indent="0" eaLnBrk="1" hangingPunct="1">
              <a:spcBef>
                <a:spcPts val="1200"/>
              </a:spcBef>
              <a:defRPr/>
            </a:pPr>
            <a:endParaRPr lang="en-US" altLang="de-DE" dirty="0" smtClean="0"/>
          </a:p>
        </p:txBody>
      </p:sp>
      <p:pic>
        <p:nvPicPr>
          <p:cNvPr id="31748" name="Picture 8" descr="Despair - fakelvis - flickr -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5084763"/>
            <a:ext cx="2087562"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9.10</a:t>
            </a:r>
            <a:endParaRPr lang="en-US" altLang="de-DE" sz="1200" kern="0" dirty="0">
              <a:solidFill>
                <a:srgbClr val="646B86"/>
              </a:solidFill>
              <a:latin typeface="Verdana"/>
            </a:endParaRPr>
          </a:p>
        </p:txBody>
      </p:sp>
      <p:sp>
        <p:nvSpPr>
          <p:cNvPr id="9" name="Rectangle 10"/>
          <p:cNvSpPr>
            <a:spLocks noChangeArrowheads="1"/>
          </p:cNvSpPr>
          <p:nvPr/>
        </p:nvSpPr>
        <p:spPr bwMode="auto">
          <a:xfrm>
            <a:off x="-69850" y="6677025"/>
            <a:ext cx="1350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(“Despair” by </a:t>
            </a:r>
            <a:r>
              <a:rPr lang="en-US" altLang="de-DE" sz="800" b="0" i="1" dirty="0" err="1" smtClean="0">
                <a:latin typeface="Verdana" panose="020B0604030504040204" pitchFamily="34" charset="0"/>
              </a:rPr>
              <a:t>fakelvis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6291" name="Rectangle 3"/>
          <p:cNvSpPr>
            <a:spLocks noChangeArrowheads="1"/>
          </p:cNvSpPr>
          <p:nvPr/>
        </p:nvSpPr>
        <p:spPr bwMode="auto">
          <a:xfrm>
            <a:off x="250825" y="1341438"/>
            <a:ext cx="4816475" cy="4813300"/>
          </a:xfrm>
          <a:prstGeom prst="rect">
            <a:avLst/>
          </a:prstGeom>
          <a:noFill/>
          <a:ln>
            <a:noFill/>
          </a:ln>
          <a:extLst/>
        </p:spPr>
        <p:txBody>
          <a:bodyPr/>
          <a:lstStyle/>
          <a:p>
            <a:pPr marL="720000" indent="-360000" eaLnBrk="1" hangingPunct="1">
              <a:spcBef>
                <a:spcPts val="1200"/>
              </a:spcBef>
              <a:spcAft>
                <a:spcPts val="0"/>
              </a:spcAft>
              <a:buClr>
                <a:srgbClr val="8CADAE"/>
              </a:buClr>
              <a:buSzPct val="85000"/>
              <a:buFont typeface="Arial" panose="020B0604020202020204" pitchFamily="34" charset="0"/>
              <a:buChar char="o"/>
              <a:defRPr/>
            </a:pPr>
            <a:r>
              <a:rPr lang="el-GR" b="0" dirty="0" smtClean="0">
                <a:solidFill>
                  <a:srgbClr val="000000"/>
                </a:solidFill>
                <a:latin typeface="Verdana" panose="020B0604030504040204" pitchFamily="34" charset="0"/>
              </a:rPr>
              <a:t>Ένα </a:t>
            </a:r>
            <a:r>
              <a:rPr lang="el-GR" b="0" i="1" dirty="0" smtClean="0">
                <a:solidFill>
                  <a:srgbClr val="000000"/>
                </a:solidFill>
                <a:latin typeface="Verdana" panose="020B0604030504040204" pitchFamily="34" charset="0"/>
              </a:rPr>
              <a:t>μοναδικό</a:t>
            </a:r>
            <a:r>
              <a:rPr lang="el-GR" b="0" dirty="0" smtClean="0">
                <a:solidFill>
                  <a:srgbClr val="000000"/>
                </a:solidFill>
                <a:latin typeface="Verdana" panose="020B0604030504040204" pitchFamily="34" charset="0"/>
              </a:rPr>
              <a:t> αρνητικό γεγονός θεωρείται ως μέρος μιας σειράς από κακοτυχίες </a:t>
            </a:r>
            <a:r>
              <a:rPr lang="en-US" b="0" dirty="0" smtClean="0">
                <a:solidFill>
                  <a:srgbClr val="000000"/>
                </a:solidFill>
                <a:latin typeface="Verdana" panose="020B0604030504040204" pitchFamily="34" charset="0"/>
              </a:rPr>
              <a:t>(</a:t>
            </a:r>
            <a:r>
              <a:rPr lang="el-GR" b="0" dirty="0" smtClean="0">
                <a:solidFill>
                  <a:srgbClr val="000000"/>
                </a:solidFill>
                <a:latin typeface="Verdana" panose="020B0604030504040204" pitchFamily="34" charset="0"/>
              </a:rPr>
              <a:t>π.χ.</a:t>
            </a:r>
            <a:r>
              <a:rPr lang="en-US" b="0" dirty="0" smtClean="0">
                <a:solidFill>
                  <a:srgbClr val="000000"/>
                </a:solidFill>
                <a:latin typeface="Verdana" panose="020B0604030504040204" pitchFamily="34" charset="0"/>
              </a:rPr>
              <a:t> </a:t>
            </a:r>
            <a:r>
              <a:rPr lang="el-GR" b="0" dirty="0" smtClean="0">
                <a:solidFill>
                  <a:srgbClr val="000000"/>
                </a:solidFill>
                <a:latin typeface="Verdana" panose="020B0604030504040204" pitchFamily="34" charset="0"/>
              </a:rPr>
              <a:t>«αυτό συμβαίνει συνέχεια σε μένα», «δεν είμαι ποτέ τυχερός»</a:t>
            </a:r>
            <a:r>
              <a:rPr lang="en-US" b="0" dirty="0" smtClean="0">
                <a:solidFill>
                  <a:srgbClr val="000000"/>
                </a:solidFill>
                <a:latin typeface="Verdana" panose="020B0604030504040204" pitchFamily="34" charset="0"/>
              </a:rPr>
              <a:t>)</a:t>
            </a:r>
          </a:p>
          <a:p>
            <a:pPr marL="342900" indent="-342900">
              <a:spcBef>
                <a:spcPct val="20000"/>
              </a:spcBef>
              <a:buClr>
                <a:srgbClr val="006699"/>
              </a:buClr>
              <a:buFont typeface="Wingdings" charset="0"/>
              <a:buChar char="Ø"/>
              <a:defRPr/>
            </a:pPr>
            <a:endParaRPr lang="en-US" sz="2400" b="0" dirty="0" smtClean="0">
              <a:solidFill>
                <a:srgbClr val="000000"/>
              </a:solidFill>
              <a:latin typeface="Verdana" charset="0"/>
            </a:endParaRPr>
          </a:p>
          <a:p>
            <a:pPr>
              <a:spcBef>
                <a:spcPct val="20000"/>
              </a:spcBef>
              <a:buClr>
                <a:srgbClr val="006699"/>
              </a:buClr>
              <a:defRPr/>
            </a:pPr>
            <a:endParaRPr lang="en-US" sz="2400" dirty="0" smtClean="0">
              <a:solidFill>
                <a:srgbClr val="000000"/>
              </a:solidFill>
              <a:latin typeface="Verdana" charset="0"/>
            </a:endParaRPr>
          </a:p>
          <a:p>
            <a:pPr>
              <a:spcBef>
                <a:spcPct val="20000"/>
              </a:spcBef>
              <a:buClr>
                <a:srgbClr val="006699"/>
              </a:buClr>
              <a:defRPr/>
            </a:pPr>
            <a:endParaRPr lang="en-US" sz="2400" dirty="0" smtClean="0">
              <a:solidFill>
                <a:srgbClr val="000000"/>
              </a:solidFill>
              <a:latin typeface="Verdana" charset="0"/>
            </a:endParaRPr>
          </a:p>
          <a:p>
            <a:pPr>
              <a:spcBef>
                <a:spcPct val="20000"/>
              </a:spcBef>
              <a:buClr>
                <a:srgbClr val="006699"/>
              </a:buClr>
              <a:defRPr/>
            </a:pPr>
            <a:r>
              <a:rPr lang="en-US" sz="2400" dirty="0" smtClean="0">
                <a:latin typeface="Verdana" charset="0"/>
              </a:rPr>
              <a:t>   </a:t>
            </a:r>
            <a:r>
              <a:rPr lang="el-GR" dirty="0" smtClean="0">
                <a:latin typeface="Verdana" pitchFamily="34" charset="0"/>
                <a:ea typeface="Verdana" pitchFamily="34" charset="0"/>
                <a:cs typeface="+mn-cs"/>
              </a:rPr>
              <a:t>Το ξέρετε αυτό;</a:t>
            </a:r>
            <a:endParaRPr lang="en-US" dirty="0" smtClean="0">
              <a:latin typeface="Verdana" pitchFamily="34" charset="0"/>
              <a:ea typeface="Verdana" pitchFamily="34" charset="0"/>
              <a:cs typeface="+mn-cs"/>
            </a:endParaRPr>
          </a:p>
          <a:p>
            <a:pPr marL="342900" indent="-342900">
              <a:spcBef>
                <a:spcPct val="20000"/>
              </a:spcBef>
              <a:buClr>
                <a:srgbClr val="006699"/>
              </a:buClr>
              <a:buFont typeface="Wingdings" charset="0"/>
              <a:buChar char="Ø"/>
              <a:defRPr/>
            </a:pPr>
            <a:endParaRPr lang="en-US" sz="2400" dirty="0">
              <a:solidFill>
                <a:srgbClr val="000000"/>
              </a:solidFill>
              <a:latin typeface="Verdana" charset="0"/>
            </a:endParaRPr>
          </a:p>
        </p:txBody>
      </p:sp>
      <p:sp>
        <p:nvSpPr>
          <p:cNvPr id="33795" name="Text Box 9"/>
          <p:cNvSpPr txBox="1">
            <a:spLocks noChangeArrowheads="1"/>
          </p:cNvSpPr>
          <p:nvPr/>
        </p:nvSpPr>
        <p:spPr bwMode="auto">
          <a:xfrm>
            <a:off x="7502525" y="1196975"/>
            <a:ext cx="1641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de-DE" altLang="de-DE" sz="1400">
                <a:solidFill>
                  <a:srgbClr val="FFFFFF"/>
                </a:solidFill>
                <a:latin typeface="Verdana" panose="020B0604030504040204" pitchFamily="34" charset="0"/>
                <a:ea typeface="MS PGothic" panose="020B0600070205080204" pitchFamily="34" charset="-128"/>
              </a:rPr>
              <a:t>nach Hautzinger</a:t>
            </a:r>
          </a:p>
        </p:txBody>
      </p:sp>
      <p:sp>
        <p:nvSpPr>
          <p:cNvPr id="8" name="Rectangle 2"/>
          <p:cNvSpPr txBox="1">
            <a:spLocks noChangeArrowheads="1"/>
          </p:cNvSpPr>
          <p:nvPr/>
        </p:nvSpPr>
        <p:spPr bwMode="auto">
          <a:xfrm>
            <a:off x="0" y="0"/>
            <a:ext cx="9144000" cy="792163"/>
          </a:xfrm>
          <a:prstGeom prst="rect">
            <a:avLst/>
          </a:prstGeom>
          <a:noFill/>
          <a:ln>
            <a:noFill/>
          </a:ln>
          <a:extLst>
            <a:ext uri="{FAA26D3D-D897-4be2-8F04-BA451C77F1D7}"/>
          </a:extLst>
        </p:spPr>
        <p:txBody>
          <a:bodyPr anchor="ctr"/>
          <a:lstStyle>
            <a:lvl1pPr marL="265113" indent="-265113" algn="l" rtl="0" eaLnBrk="0" fontAlgn="base" hangingPunct="0">
              <a:spcBef>
                <a:spcPct val="20000"/>
              </a:spcBef>
              <a:spcAft>
                <a:spcPct val="0"/>
              </a:spcAft>
              <a:buClr>
                <a:srgbClr val="006699"/>
              </a:buClr>
              <a:buFont typeface="Wingdings" charset="0"/>
              <a:buChar char="Ø"/>
              <a:tabLst>
                <a:tab pos="84138" algn="l"/>
              </a:tabLst>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4pPr>
            <a:lvl5pPr marL="2149475" indent="-320675" algn="l" rtl="0" eaLnBrk="0" fontAlgn="base" hangingPunct="0">
              <a:spcBef>
                <a:spcPct val="20000"/>
              </a:spcBef>
              <a:spcAft>
                <a:spcPct val="0"/>
              </a:spcAft>
              <a:buClr>
                <a:srgbClr val="006699"/>
              </a:buClr>
              <a:buFont typeface="Wingdings" charset="0"/>
              <a:buChar char="Ø"/>
              <a:tabLst/>
              <a:defRPr sz="2400">
                <a:solidFill>
                  <a:schemeClr val="tx1"/>
                </a:solidFill>
                <a:latin typeface="+mn-lt"/>
                <a:ea typeface="ＭＳ Ｐゴシック" charset="0"/>
              </a:defRPr>
            </a:lvl5pPr>
            <a:lvl6pPr marL="25146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sz="2000">
                <a:solidFill>
                  <a:schemeClr val="tx1"/>
                </a:solidFill>
                <a:latin typeface="+mn-lt"/>
              </a:defRPr>
            </a:lvl9pPr>
          </a:lstStyle>
          <a:p>
            <a:pPr marL="609600" indent="-609600" algn="ctr" eaLnBrk="1" hangingPunct="1">
              <a:spcBef>
                <a:spcPct val="0"/>
              </a:spcBef>
              <a:buClr>
                <a:srgbClr val="FFFFFF"/>
              </a:buClr>
              <a:buFontTx/>
              <a:buNone/>
              <a:defRPr/>
            </a:pPr>
            <a:r>
              <a:rPr lang="el-GR" sz="2000" b="0" dirty="0" err="1" smtClean="0">
                <a:solidFill>
                  <a:srgbClr val="D16349"/>
                </a:solidFill>
                <a:latin typeface="+mj-lt"/>
                <a:ea typeface="+mj-ea"/>
                <a:cs typeface="+mj-cs"/>
              </a:rPr>
              <a:t>Υπεργενίκευση</a:t>
            </a:r>
            <a:endParaRPr lang="en-US" sz="2000" b="0" dirty="0">
              <a:solidFill>
                <a:srgbClr val="D16349"/>
              </a:solidFill>
              <a:latin typeface="+mj-lt"/>
              <a:ea typeface="+mj-ea"/>
              <a:cs typeface="+mj-cs"/>
            </a:endParaRPr>
          </a:p>
        </p:txBody>
      </p:sp>
      <p:pic>
        <p:nvPicPr>
          <p:cNvPr id="33798" name="Picture 11"/>
          <p:cNvPicPr preferRelativeResize="0">
            <a:picLocks noChangeArrowheads="1"/>
          </p:cNvPicPr>
          <p:nvPr/>
        </p:nvPicPr>
        <p:blipFill>
          <a:blip r:embed="rId3">
            <a:extLst>
              <a:ext uri="{28A0092B-C50C-407E-A947-70E740481C1C}">
                <a14:useLocalDpi xmlns:a14="http://schemas.microsoft.com/office/drawing/2010/main" val="0"/>
              </a:ext>
            </a:extLst>
          </a:blip>
          <a:srcRect l="21426" t="19595" r="13089" b="23140"/>
          <a:stretch>
            <a:fillRect/>
          </a:stretch>
        </p:blipFill>
        <p:spPr bwMode="auto">
          <a:xfrm>
            <a:off x="6624638" y="1349375"/>
            <a:ext cx="226853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2"/>
          <p:cNvSpPr>
            <a:spLocks noChangeArrowheads="1"/>
          </p:cNvSpPr>
          <p:nvPr/>
        </p:nvSpPr>
        <p:spPr bwMode="auto">
          <a:xfrm>
            <a:off x="3175" y="6675666"/>
            <a:ext cx="2476640"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6699"/>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rIns="0" anchor="ctr">
            <a:spAutoFit/>
          </a:bodyPr>
          <a:lstStyle/>
          <a:p>
            <a:pPr>
              <a:defRPr/>
            </a:pPr>
            <a:r>
              <a:rPr lang="en-GB" altLang="ko-KR" sz="800" b="0" i="1" dirty="0" smtClean="0">
                <a:latin typeface="+mn-lt"/>
                <a:ea typeface="굴림" charset="0"/>
                <a:cs typeface="굴림" charset="0"/>
              </a:rPr>
              <a:t>("</a:t>
            </a:r>
            <a:r>
              <a:rPr lang="en-GB" altLang="ko-KR" sz="800" b="0" i="1" dirty="0" err="1">
                <a:latin typeface="+mn-lt"/>
                <a:ea typeface="굴림" charset="0"/>
                <a:cs typeface="굴림" charset="0"/>
              </a:rPr>
              <a:t>Hannelore</a:t>
            </a:r>
            <a:r>
              <a:rPr lang="en-GB" altLang="ko-KR" sz="800" b="0" i="1" dirty="0">
                <a:latin typeface="+mn-lt"/>
                <a:ea typeface="굴림" charset="0"/>
                <a:cs typeface="굴림" charset="0"/>
              </a:rPr>
              <a:t> actually works out" von </a:t>
            </a:r>
            <a:r>
              <a:rPr lang="en-GB" altLang="ko-KR" sz="800" b="0" i="1" dirty="0" err="1" smtClean="0">
                <a:latin typeface="+mn-lt"/>
                <a:ea typeface="굴림" charset="0"/>
                <a:cs typeface="굴림" charset="0"/>
              </a:rPr>
              <a:t>necrocake</a:t>
            </a:r>
            <a:r>
              <a:rPr lang="en-GB" altLang="ko-KR" sz="800" b="0" i="1" dirty="0" smtClean="0">
                <a:latin typeface="+mn-lt"/>
                <a:ea typeface="굴림" charset="0"/>
                <a:cs typeface="굴림" charset="0"/>
              </a:rPr>
              <a:t>)</a:t>
            </a:r>
            <a:endParaRPr lang="de-DE" altLang="ko-KR" sz="800" b="0" i="1" dirty="0">
              <a:latin typeface="+mn-lt"/>
              <a:ea typeface="굴림" charset="0"/>
              <a:cs typeface="굴림"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de-DE" altLang="de-DE" sz="1200" kern="0" dirty="0">
                <a:solidFill>
                  <a:srgbClr val="646B86"/>
                </a:solidFill>
                <a:latin typeface="Verdana"/>
              </a:rPr>
              <a:t> </a:t>
            </a:r>
            <a:r>
              <a:rPr lang="de-DE" altLang="de-DE" sz="1200" kern="0" dirty="0" smtClean="0">
                <a:solidFill>
                  <a:srgbClr val="646B86"/>
                </a:solidFill>
                <a:latin typeface="Verdana"/>
              </a:rPr>
              <a:t>  </a:t>
            </a:r>
            <a:r>
              <a:rPr lang="en-US" altLang="de-DE" sz="1200" kern="0" dirty="0" smtClean="0">
                <a:solidFill>
                  <a:srgbClr val="646B86"/>
                </a:solidFill>
                <a:latin typeface="Verdana"/>
              </a:rPr>
              <a:t>9.11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dirty="0" smtClean="0">
                <a:solidFill>
                  <a:schemeClr val="bg1"/>
                </a:solidFill>
              </a:rPr>
              <a:t>1. Übertriebene Verallgemeinerung</a:t>
            </a:r>
          </a:p>
          <a:p>
            <a:pPr marL="609600" indent="-609600" algn="ctr" eaLnBrk="1" hangingPunct="1"/>
            <a:endParaRPr lang="de-DE" altLang="de-DE" dirty="0" smtClean="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2426008271"/>
              </p:ext>
            </p:extLst>
          </p:nvPr>
        </p:nvGraphicFramePr>
        <p:xfrm>
          <a:off x="250825" y="1125538"/>
          <a:ext cx="8642350" cy="3910734"/>
        </p:xfrm>
        <a:graphic>
          <a:graphicData uri="http://schemas.openxmlformats.org/drawingml/2006/table">
            <a:tbl>
              <a:tblPr/>
              <a:tblGrid>
                <a:gridCol w="2687231"/>
                <a:gridCol w="5955119"/>
              </a:tblGrid>
              <a:tr h="61182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600" b="1" i="0" u="none" strike="noStrike" cap="none" normalizeH="0" baseline="0" dirty="0" smtClean="0">
                          <a:ln>
                            <a:noFill/>
                          </a:ln>
                          <a:solidFill>
                            <a:schemeClr val="tx1"/>
                          </a:solidFill>
                          <a:effectLst/>
                          <a:latin typeface="Verdana" panose="020B0604030504040204" pitchFamily="34" charset="0"/>
                        </a:rPr>
                        <a:t>Γεγονός</a:t>
                      </a:r>
                      <a:endParaRPr kumimoji="0" 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r>
                        <a:rPr lang="el-GR" sz="1600" b="1" kern="1200" baseline="0" dirty="0" err="1" smtClean="0">
                          <a:solidFill>
                            <a:schemeClr val="tx1"/>
                          </a:solidFill>
                          <a:latin typeface="Verdana" panose="020B0604030504040204" pitchFamily="34" charset="0"/>
                          <a:ea typeface="+mn-ea"/>
                          <a:cs typeface="+mn-cs"/>
                        </a:rPr>
                        <a:t>Υπεργενίκευση</a:t>
                      </a:r>
                      <a:r>
                        <a:rPr lang="el-GR" sz="1600" b="1" kern="1200" baseline="0" dirty="0" smtClean="0">
                          <a:solidFill>
                            <a:schemeClr val="tx1"/>
                          </a:solidFill>
                          <a:latin typeface="Verdana" panose="020B0604030504040204" pitchFamily="34" charset="0"/>
                          <a:ea typeface="+mn-ea"/>
                          <a:cs typeface="+mn-cs"/>
                        </a:rPr>
                        <a:t> </a:t>
                      </a:r>
                    </a:p>
                    <a:p>
                      <a:r>
                        <a:rPr lang="el-GR" sz="1600" b="1" kern="1200" baseline="0" dirty="0" smtClean="0">
                          <a:solidFill>
                            <a:schemeClr val="tx1"/>
                          </a:solidFill>
                          <a:latin typeface="Verdana" panose="020B0604030504040204" pitchFamily="34" charset="0"/>
                          <a:ea typeface="+mn-ea"/>
                          <a:cs typeface="+mn-cs"/>
                        </a:rPr>
                        <a:t>Θετική/εποικοδομητική εκτίμηση </a:t>
                      </a:r>
                      <a:endParaRPr kumimoji="0" 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9506">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rPr>
                        <a:t>Δεν μπορείτε να θυμηθείτε μια λέξη κατά τη διάρκεια μιας συζήτησης.</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1" i="0" u="none" strike="noStrike" cap="none" normalizeH="0" baseline="0" noProof="0" dirty="0" smtClean="0">
                          <a:ln>
                            <a:noFill/>
                          </a:ln>
                          <a:solidFill>
                            <a:schemeClr val="tx1"/>
                          </a:solidFill>
                          <a:effectLst/>
                          <a:latin typeface="Verdana" panose="020B0604030504040204" pitchFamily="34" charset="0"/>
                        </a:rPr>
                        <a:t>«Δεν μπορώ να εκφραστώ σωστά. Είμαι τόσο ηλίθιος!»</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de-DE" altLang="de-DE" sz="1600" b="1" i="0" u="none" strike="noStrike" cap="none" normalizeH="0" baseline="0" dirty="0" smtClean="0">
                          <a:ln>
                            <a:noFill/>
                          </a:ln>
                          <a:solidFill>
                            <a:schemeClr val="tx1"/>
                          </a:solidFill>
                          <a:effectLst/>
                          <a:latin typeface="Verdana" panose="020B0604030504040204" pitchFamily="34" charset="0"/>
                        </a:rPr>
                        <a:t>;;;</a:t>
                      </a:r>
                      <a:r>
                        <a:rPr kumimoji="0" lang="el-GR" altLang="de-DE" sz="1600" b="0" i="0" u="none" strike="noStrike" cap="none" normalizeH="0" baseline="0" dirty="0" smtClean="0">
                          <a:ln>
                            <a:noFill/>
                          </a:ln>
                          <a:solidFill>
                            <a:schemeClr val="bg1"/>
                          </a:solidFill>
                          <a:effectLst/>
                          <a:latin typeface="Verdana" panose="020B0604030504040204" pitchFamily="34" charset="0"/>
                        </a:rPr>
                        <a:t>«Αυτά τα πράγματα μπορούν να συμβούν στην ένταση της συζήτησης. Συμβαίνει και σε άλλους αθρώπο</a:t>
                      </a:r>
                      <a:endParaRPr kumimoji="0" lang="en-US" altLang="de-DE" sz="1600" b="0" i="0" u="none" strike="noStrike" cap="none" normalizeH="0" baseline="0" noProof="0" dirty="0" smtClean="0">
                        <a:ln>
                          <a:noFill/>
                        </a:ln>
                        <a:solidFill>
                          <a:schemeClr val="bg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281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rPr>
                        <a:t>Ξεχάσατε τα γενέθλια της αδερφή σας.</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1" i="0" u="none" strike="noStrike" cap="none" normalizeH="0" baseline="0" noProof="0" dirty="0" smtClean="0">
                          <a:ln>
                            <a:noFill/>
                          </a:ln>
                          <a:solidFill>
                            <a:schemeClr val="tx1"/>
                          </a:solidFill>
                          <a:effectLst/>
                          <a:latin typeface="Verdana" panose="020B0604030504040204" pitchFamily="34" charset="0"/>
                        </a:rPr>
                        <a:t>«Αυτά τα πράγματα συμβαίνουν συνέχεια με εμένα. Είμαι απαίσιος αδερφός!»</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de-DE" sz="1600" b="1" i="0" u="none" strike="noStrike" cap="none" normalizeH="0" baseline="0" dirty="0" smtClean="0">
                          <a:ln>
                            <a:noFill/>
                          </a:ln>
                          <a:solidFill>
                            <a:schemeClr val="tx1"/>
                          </a:solidFill>
                          <a:effectLst/>
                          <a:latin typeface="Verdana" panose="020B0604030504040204" pitchFamily="34" charset="0"/>
                        </a:rPr>
                        <a:t>;;;</a:t>
                      </a:r>
                      <a:r>
                        <a:rPr kumimoji="0" lang="el-GR" sz="1600" b="0" i="0" u="none" strike="noStrike" cap="none" normalizeH="0" baseline="0" dirty="0" smtClean="0">
                          <a:ln>
                            <a:noFill/>
                          </a:ln>
                          <a:solidFill>
                            <a:schemeClr val="bg1"/>
                          </a:solidFill>
                          <a:effectLst/>
                          <a:latin typeface="Verdana" panose="020B0604030504040204" pitchFamily="34" charset="0"/>
                        </a:rPr>
                        <a:t>«Αισθάνομαι ντροπή, αλλά λάθη συμβαίνουν. Μέχρι τώρα πάντα θυμόμουν τα γενέθλιά της»</a:t>
                      </a:r>
                      <a:endParaRPr kumimoji="0" lang="de-DE" sz="1600" b="0" i="0" u="none" strike="noStrike" cap="none" normalizeH="0" baseline="0" dirty="0" smtClean="0">
                        <a:ln>
                          <a:noFill/>
                        </a:ln>
                        <a:solidFill>
                          <a:schemeClr val="bg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03216">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anose="020B0604030504040204" pitchFamily="34" charset="0"/>
                        </a:rPr>
                        <a:t>Ένας φίλος σας επικρίνει</a:t>
                      </a:r>
                      <a:r>
                        <a:rPr kumimoji="0" lang="de-DE" sz="1600" b="0" i="0" u="none" strike="noStrike" cap="none" normalizeH="0" baseline="0" dirty="0" smtClean="0">
                          <a:ln>
                            <a:noFill/>
                          </a:ln>
                          <a:solidFill>
                            <a:schemeClr val="tx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altLang="de-DE" sz="1600" b="1" i="0" u="none" strike="noStrike" cap="none" normalizeH="0" baseline="0" noProof="0" dirty="0" smtClean="0">
                          <a:ln>
                            <a:noFill/>
                          </a:ln>
                          <a:solidFill>
                            <a:schemeClr val="tx1"/>
                          </a:solidFill>
                          <a:effectLst/>
                          <a:latin typeface="Verdana" panose="020B0604030504040204" pitchFamily="34" charset="0"/>
                        </a:rPr>
                        <a:t>«Δεν με συμπαθεί πια!»</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de-DE" sz="1600" b="1" i="0" u="none" strike="noStrike" cap="none" normalizeH="0" baseline="0" dirty="0" smtClean="0">
                          <a:ln>
                            <a:noFill/>
                          </a:ln>
                          <a:solidFill>
                            <a:schemeClr val="tx1"/>
                          </a:solidFill>
                          <a:effectLst/>
                          <a:latin typeface="Verdana" panose="020B0604030504040204" pitchFamily="34" charset="0"/>
                        </a:rPr>
                        <a:t>;;;</a:t>
                      </a:r>
                      <a:r>
                        <a:rPr kumimoji="0" lang="el-GR" sz="1600" b="0" i="0" u="none" strike="noStrike" cap="none" normalizeH="0" baseline="0" dirty="0" smtClean="0">
                          <a:ln>
                            <a:noFill/>
                          </a:ln>
                          <a:solidFill>
                            <a:schemeClr val="bg1"/>
                          </a:solidFill>
                          <a:effectLst/>
                          <a:latin typeface="Verdana" panose="020B0604030504040204" pitchFamily="34" charset="0"/>
                        </a:rPr>
                        <a:t>«Είχε μια κακή ημέρα και ξέσπασε σε μένα».</a:t>
                      </a:r>
                      <a:endParaRPr kumimoji="0" lang="el-GR" altLang="de-DE" sz="1600" b="1" i="0" u="none" strike="noStrike" cap="none" normalizeH="0" baseline="0" noProof="0" dirty="0" smtClean="0">
                        <a:ln>
                          <a:noFill/>
                        </a:ln>
                        <a:solidFill>
                          <a:schemeClr val="bg1"/>
                        </a:solidFill>
                        <a:effectLst/>
                        <a:latin typeface="Verdana" panose="020B0604030504040204" pitchFamily="34" charset="0"/>
                      </a:endParaRP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600" b="0" i="0" u="none" strike="noStrike" cap="none" normalizeH="0" baseline="0" dirty="0" smtClean="0">
                          <a:ln>
                            <a:noFill/>
                          </a:ln>
                          <a:solidFill>
                            <a:schemeClr val="bg1"/>
                          </a:solidFill>
                          <a:effectLst/>
                          <a:latin typeface="Verdana" panose="020B0604030504040204" pitchFamily="34" charset="0"/>
                        </a:rPr>
                        <a:t>«Μήπως έχει δίκιο και μπορώ να μάθω κάτι από την κριτική του;», </a:t>
                      </a:r>
                      <a:endParaRPr kumimoji="0" lang="en-US" altLang="de-DE" sz="1600" b="0" i="0" u="none" strike="noStrike" cap="none" normalizeH="0" baseline="0" noProof="0" dirty="0" smtClean="0">
                        <a:ln>
                          <a:noFill/>
                        </a:ln>
                        <a:solidFill>
                          <a:schemeClr val="bg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60" name="Text Box 31"/>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indent="-609600" algn="ctr">
              <a:spcBef>
                <a:spcPct val="20000"/>
              </a:spcBef>
              <a:buClr>
                <a:schemeClr val="accent1"/>
              </a:buClr>
              <a:buSzPct val="85000"/>
              <a:buFont typeface="Wingdings 2" pitchFamily="18" charset="2"/>
              <a:buNone/>
            </a:pPr>
            <a:r>
              <a:rPr lang="de-DE" sz="2000" b="0" dirty="0" smtClean="0">
                <a:solidFill>
                  <a:schemeClr val="accent1"/>
                </a:solidFill>
                <a:latin typeface="Verdana" pitchFamily="34" charset="0"/>
              </a:rPr>
              <a:t>1. </a:t>
            </a:r>
            <a:r>
              <a:rPr lang="el-GR" sz="2000" b="0" dirty="0" err="1" smtClean="0">
                <a:solidFill>
                  <a:schemeClr val="accent1"/>
                </a:solidFill>
                <a:latin typeface="Verdana" pitchFamily="34" charset="0"/>
              </a:rPr>
              <a:t>Υπεργενίκευση</a:t>
            </a:r>
            <a:endParaRPr lang="de-DE" sz="2000" b="0" dirty="0" smtClean="0">
              <a:solidFill>
                <a:schemeClr val="accent1"/>
              </a:solidFill>
              <a:latin typeface="Verdana" pitchFamily="34" charset="0"/>
            </a:endParaRPr>
          </a:p>
          <a:p>
            <a:pPr marL="609600" indent="-609600" algn="ctr">
              <a:spcBef>
                <a:spcPct val="20000"/>
              </a:spcBef>
              <a:buClr>
                <a:schemeClr val="accent1"/>
              </a:buClr>
              <a:buSzPct val="85000"/>
              <a:buFont typeface="Wingdings 2" pitchFamily="18" charset="2"/>
              <a:buNone/>
            </a:pPr>
            <a:r>
              <a:rPr lang="el-GR" sz="2000" b="0" dirty="0" smtClean="0">
                <a:solidFill>
                  <a:schemeClr val="accent1"/>
                </a:solidFill>
                <a:latin typeface="Verdana" pitchFamily="34" charset="0"/>
              </a:rPr>
              <a:t>Ποιά θα ήταν μια πιο ρεαλιστική και βοηθητική εκτίμηση;</a:t>
            </a:r>
            <a:endParaRPr lang="de-DE" sz="2000" b="0" dirty="0">
              <a:solidFill>
                <a:schemeClr val="accent1"/>
              </a:solidFill>
              <a:latin typeface="Verdana"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9.12</a:t>
            </a:r>
            <a:endParaRPr lang="en-US" altLang="de-DE" sz="1200" kern="0" dirty="0">
              <a:solidFill>
                <a:srgbClr val="646B86"/>
              </a:solidFill>
              <a:latin typeface="Verdana"/>
            </a:endParaRPr>
          </a:p>
        </p:txBody>
      </p:sp>
    </p:spTree>
    <p:extLst>
      <p:ext uri="{BB962C8B-B14F-4D97-AF65-F5344CB8AC3E}">
        <p14:creationId xmlns:p14="http://schemas.microsoft.com/office/powerpoint/2010/main" val="4089884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0" y="209550"/>
            <a:ext cx="9144000" cy="1008063"/>
          </a:xfrm>
        </p:spPr>
        <p:txBody>
          <a:bodyPr/>
          <a:lstStyle/>
          <a:p>
            <a:pPr marL="609600" indent="-609600" algn="ctr" eaLnBrk="1" hangingPunct="1"/>
            <a:r>
              <a:rPr lang="de-DE" altLang="de-DE" sz="1600" dirty="0" smtClean="0">
                <a:solidFill>
                  <a:schemeClr val="bg1"/>
                </a:solidFill>
              </a:rPr>
              <a:t>1. Übertriebene Verallgemeinerung</a:t>
            </a:r>
          </a:p>
          <a:p>
            <a:pPr marL="609600" indent="-609600" algn="ctr" eaLnBrk="1" hangingPunct="1"/>
            <a:endParaRPr lang="de-DE" altLang="de-DE" dirty="0" smtClean="0">
              <a:solidFill>
                <a:schemeClr val="bg1"/>
              </a:solidFill>
            </a:endParaRPr>
          </a:p>
        </p:txBody>
      </p:sp>
      <p:graphicFrame>
        <p:nvGraphicFramePr>
          <p:cNvPr id="113711" name="Group 47"/>
          <p:cNvGraphicFramePr>
            <a:graphicFrameLocks noGrp="1"/>
          </p:cNvGraphicFramePr>
          <p:nvPr>
            <p:extLst>
              <p:ext uri="{D42A27DB-BD31-4B8C-83A1-F6EECF244321}">
                <p14:modId xmlns:p14="http://schemas.microsoft.com/office/powerpoint/2010/main" val="3388757229"/>
              </p:ext>
            </p:extLst>
          </p:nvPr>
        </p:nvGraphicFramePr>
        <p:xfrm>
          <a:off x="250825" y="1125538"/>
          <a:ext cx="8642350" cy="3910734"/>
        </p:xfrm>
        <a:graphic>
          <a:graphicData uri="http://schemas.openxmlformats.org/drawingml/2006/table">
            <a:tbl>
              <a:tblPr/>
              <a:tblGrid>
                <a:gridCol w="2687231"/>
                <a:gridCol w="5955119"/>
              </a:tblGrid>
              <a:tr h="611827">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600" b="1" i="0" u="none" strike="noStrike" cap="none" normalizeH="0" baseline="0" dirty="0" smtClean="0">
                          <a:ln>
                            <a:noFill/>
                          </a:ln>
                          <a:solidFill>
                            <a:schemeClr val="tx1"/>
                          </a:solidFill>
                          <a:effectLst/>
                          <a:latin typeface="Verdana" panose="020B0604030504040204" pitchFamily="34" charset="0"/>
                        </a:rPr>
                        <a:t>Γεγονός</a:t>
                      </a:r>
                      <a:endParaRPr kumimoji="0" 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r>
                        <a:rPr lang="el-GR" sz="1600" b="1" kern="1200" baseline="0" dirty="0" err="1" smtClean="0">
                          <a:solidFill>
                            <a:schemeClr val="tx1"/>
                          </a:solidFill>
                          <a:latin typeface="Verdana" panose="020B0604030504040204" pitchFamily="34" charset="0"/>
                          <a:ea typeface="+mn-ea"/>
                          <a:cs typeface="+mn-cs"/>
                        </a:rPr>
                        <a:t>Υπεργενίκευση</a:t>
                      </a:r>
                      <a:r>
                        <a:rPr lang="el-GR" sz="1600" b="1" kern="1200" baseline="0" dirty="0" smtClean="0">
                          <a:solidFill>
                            <a:schemeClr val="tx1"/>
                          </a:solidFill>
                          <a:latin typeface="Verdana" panose="020B0604030504040204" pitchFamily="34" charset="0"/>
                          <a:ea typeface="+mn-ea"/>
                          <a:cs typeface="+mn-cs"/>
                        </a:rPr>
                        <a:t> </a:t>
                      </a:r>
                    </a:p>
                    <a:p>
                      <a:r>
                        <a:rPr lang="el-GR" sz="1600" b="1" kern="1200" baseline="0" dirty="0" smtClean="0">
                          <a:solidFill>
                            <a:schemeClr val="tx1"/>
                          </a:solidFill>
                          <a:latin typeface="Verdana" panose="020B0604030504040204" pitchFamily="34" charset="0"/>
                          <a:ea typeface="+mn-ea"/>
                          <a:cs typeface="+mn-cs"/>
                        </a:rPr>
                        <a:t>Θετική/εποικοδομητική εκτίμηση </a:t>
                      </a:r>
                      <a:endParaRPr kumimoji="0" lang="de-DE" sz="1600" b="1"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9506">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rPr>
                        <a:t>Δεν μπορείτε να θυμηθείτε μια λέξη κατά τη διάρκεια μιας συζήτησης.</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1" i="0" u="none" strike="noStrike" cap="none" normalizeH="0" baseline="0" noProof="0" dirty="0" smtClean="0">
                          <a:ln>
                            <a:noFill/>
                          </a:ln>
                          <a:solidFill>
                            <a:schemeClr val="tx1"/>
                          </a:solidFill>
                          <a:effectLst/>
                          <a:latin typeface="Verdana" panose="020B0604030504040204" pitchFamily="34" charset="0"/>
                        </a:rPr>
                        <a:t>«Δεν μπορώ να εκφραστώ σωστά. Είμαι τόσο ηλίθιος!»</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altLang="de-DE" sz="1600" b="0" i="0" u="none" strike="noStrike" cap="none" normalizeH="0" baseline="0" dirty="0" smtClean="0">
                          <a:ln>
                            <a:noFill/>
                          </a:ln>
                          <a:solidFill>
                            <a:schemeClr val="tx1"/>
                          </a:solidFill>
                          <a:effectLst/>
                          <a:latin typeface="Verdana" panose="020B0604030504040204" pitchFamily="34" charset="0"/>
                        </a:rPr>
                        <a:t>«Αυτά τα πράγματα μπορούν να συμβούν στην ένταση της συζήτησης. Συμβαίνει και σε άλλους ανθρώπους.»</a:t>
                      </a:r>
                      <a:endParaRPr kumimoji="0" lang="en-US" altLang="de-DE" sz="1600" b="0" i="0" u="none" strike="noStrike" cap="none" normalizeH="0" baseline="0" noProof="0" dirty="0" smtClean="0">
                        <a:ln>
                          <a:noFill/>
                        </a:ln>
                        <a:solidFill>
                          <a:srgbClr val="FF0000"/>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2814">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rPr>
                        <a:t>Ξεχάσατε τα γενέθλια της αδερφή σας.</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pPr>
                      <a:r>
                        <a:rPr kumimoji="0" lang="el-GR" altLang="de-DE" sz="1600" b="1" i="0" u="none" strike="noStrike" cap="none" normalizeH="0" baseline="0" noProof="0" dirty="0" smtClean="0">
                          <a:ln>
                            <a:noFill/>
                          </a:ln>
                          <a:solidFill>
                            <a:schemeClr val="tx1"/>
                          </a:solidFill>
                          <a:effectLst/>
                          <a:latin typeface="Verdana" panose="020B0604030504040204" pitchFamily="34" charset="0"/>
                        </a:rPr>
                        <a:t>«Αυτά τα πράγματα συμβαίνουν συνέχεια με εμένα. Είμαι απαίσιος αδερφός!»</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600" b="0" i="0" u="none" strike="noStrike" cap="none" normalizeH="0" baseline="0" dirty="0" smtClean="0">
                          <a:ln>
                            <a:noFill/>
                          </a:ln>
                          <a:solidFill>
                            <a:schemeClr val="tx1"/>
                          </a:solidFill>
                          <a:effectLst/>
                          <a:latin typeface="Verdana" panose="020B0604030504040204" pitchFamily="34" charset="0"/>
                        </a:rPr>
                        <a:t>«Αισθάνομαι ντροπή, αλλά λάθη συμβαίνουν. Μέχρι τώρα πάντα θυμόμουν τα γενέθλιά της»</a:t>
                      </a:r>
                      <a:endParaRPr kumimoji="0" lang="de-DE" sz="1600" b="0" i="0" u="none" strike="noStrike" cap="none" normalizeH="0" baseline="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03216">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600" b="0" i="0" u="none" strike="noStrike" cap="none" normalizeH="0" baseline="0" dirty="0" smtClean="0">
                          <a:ln>
                            <a:noFill/>
                          </a:ln>
                          <a:solidFill>
                            <a:schemeClr val="tx1"/>
                          </a:solidFill>
                          <a:effectLst/>
                          <a:latin typeface="Verdana" panose="020B0604030504040204" pitchFamily="34" charset="0"/>
                        </a:rPr>
                        <a:t>Ένας φίλος σας επικρίνει</a:t>
                      </a:r>
                      <a:r>
                        <a:rPr kumimoji="0" lang="de-DE" sz="1600" b="0" i="0" u="none" strike="noStrike" cap="none" normalizeH="0" baseline="0" dirty="0" smtClean="0">
                          <a:ln>
                            <a:noFill/>
                          </a:ln>
                          <a:solidFill>
                            <a:schemeClr val="tx1"/>
                          </a:solidFill>
                          <a:effectLst/>
                          <a:latin typeface="Verdana" panose="020B0604030504040204"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altLang="de-DE" sz="1600" b="1" i="0" u="none" strike="noStrike" cap="none" normalizeH="0" baseline="0" noProof="0" dirty="0" smtClean="0">
                          <a:ln>
                            <a:noFill/>
                          </a:ln>
                          <a:solidFill>
                            <a:schemeClr val="tx1"/>
                          </a:solidFill>
                          <a:effectLst/>
                          <a:latin typeface="Verdana" panose="020B0604030504040204" pitchFamily="34" charset="0"/>
                        </a:rPr>
                        <a:t>«Δεν με συμπαθεί πια!»</a:t>
                      </a: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600" b="0" i="0" u="none" strike="noStrike" cap="none" normalizeH="0" baseline="0" dirty="0" smtClean="0">
                          <a:ln>
                            <a:noFill/>
                          </a:ln>
                          <a:solidFill>
                            <a:schemeClr val="tx1"/>
                          </a:solidFill>
                          <a:effectLst/>
                          <a:latin typeface="Verdana" panose="020B0604030504040204" pitchFamily="34" charset="0"/>
                        </a:rPr>
                        <a:t>«Είχε μια κακή ημέρα και ξέσπασε σε μένα».</a:t>
                      </a:r>
                      <a:endParaRPr kumimoji="0" lang="el-GR" altLang="de-DE" sz="16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600" b="0" i="0" u="none" strike="noStrike" cap="none" normalizeH="0" baseline="0" dirty="0" smtClean="0">
                          <a:ln>
                            <a:noFill/>
                          </a:ln>
                          <a:solidFill>
                            <a:schemeClr val="tx1"/>
                          </a:solidFill>
                          <a:effectLst/>
                          <a:latin typeface="Verdana" panose="020B0604030504040204" pitchFamily="34" charset="0"/>
                        </a:rPr>
                        <a:t>«Μήπως έχει δίκιο και μπορώ να μάθω κάτι από την κριτική του;», </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60" name="Text Box 31"/>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609600" indent="-609600" algn="ctr">
              <a:spcBef>
                <a:spcPct val="20000"/>
              </a:spcBef>
              <a:buClr>
                <a:schemeClr val="accent1"/>
              </a:buClr>
              <a:buSzPct val="85000"/>
              <a:buFont typeface="Wingdings 2" pitchFamily="18" charset="2"/>
              <a:buNone/>
            </a:pPr>
            <a:r>
              <a:rPr lang="de-DE" sz="2000" b="0" dirty="0" smtClean="0">
                <a:solidFill>
                  <a:schemeClr val="accent1"/>
                </a:solidFill>
                <a:latin typeface="Verdana" pitchFamily="34" charset="0"/>
              </a:rPr>
              <a:t>1. </a:t>
            </a:r>
            <a:r>
              <a:rPr lang="el-GR" sz="2000" b="0" dirty="0" err="1" smtClean="0">
                <a:solidFill>
                  <a:schemeClr val="accent1"/>
                </a:solidFill>
                <a:latin typeface="Verdana" pitchFamily="34" charset="0"/>
              </a:rPr>
              <a:t>Υπεργενίκευση</a:t>
            </a:r>
            <a:endParaRPr lang="de-DE" sz="2000" b="0" dirty="0" smtClean="0">
              <a:solidFill>
                <a:schemeClr val="accent1"/>
              </a:solidFill>
              <a:latin typeface="Verdana" pitchFamily="34" charset="0"/>
            </a:endParaRPr>
          </a:p>
          <a:p>
            <a:pPr marL="609600" indent="-609600" algn="ctr">
              <a:spcBef>
                <a:spcPct val="20000"/>
              </a:spcBef>
              <a:buClr>
                <a:schemeClr val="accent1"/>
              </a:buClr>
              <a:buSzPct val="85000"/>
              <a:buFont typeface="Wingdings 2" pitchFamily="18" charset="2"/>
              <a:buNone/>
            </a:pPr>
            <a:r>
              <a:rPr lang="el-GR" sz="2000" b="0" dirty="0" smtClean="0">
                <a:solidFill>
                  <a:schemeClr val="accent1"/>
                </a:solidFill>
                <a:latin typeface="Verdana" pitchFamily="34" charset="0"/>
              </a:rPr>
              <a:t>Ποιά θα ήταν μια πιο ρεαλιστική και βοηθητική εκτίμηση;</a:t>
            </a:r>
            <a:endParaRPr lang="de-DE" sz="2000" b="0" dirty="0">
              <a:solidFill>
                <a:schemeClr val="accent1"/>
              </a:solidFill>
              <a:latin typeface="Verdana"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9.13</a:t>
            </a:r>
            <a:endParaRPr lang="en-US" altLang="de-DE" sz="1200" kern="0" dirty="0">
              <a:solidFill>
                <a:srgbClr val="646B86"/>
              </a:solidFill>
              <a:latin typeface="Verdana"/>
            </a:endParaRPr>
          </a:p>
        </p:txBody>
      </p:sp>
      <p:sp>
        <p:nvSpPr>
          <p:cNvPr id="7" name="Rectangle 1044"/>
          <p:cNvSpPr>
            <a:spLocks noChangeArrowheads="1"/>
          </p:cNvSpPr>
          <p:nvPr/>
        </p:nvSpPr>
        <p:spPr bwMode="auto">
          <a:xfrm>
            <a:off x="179512" y="5301208"/>
            <a:ext cx="87852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l-GR" sz="1600" dirty="0" smtClean="0"/>
              <a:t>Επιτρέψτε λάθη!:</a:t>
            </a:r>
            <a:r>
              <a:rPr lang="el-GR" sz="1600" b="0" dirty="0" smtClean="0"/>
              <a:t> Κανείς δεν είναι τέλειος! Αν κομπιάζετε κάποιες φορές, δε σημαίνει ότι δε μπορείτε να εκφραστείτε. Αν κάποιες φορές κάνετε κάποιο λάθος, δε σημαίνει ότι είστε  απρόσεχτος.</a:t>
            </a:r>
          </a:p>
        </p:txBody>
      </p:sp>
      <p:grpSp>
        <p:nvGrpSpPr>
          <p:cNvPr id="8" name="Group 54"/>
          <p:cNvGrpSpPr>
            <a:grpSpLocks/>
          </p:cNvGrpSpPr>
          <p:nvPr/>
        </p:nvGrpSpPr>
        <p:grpSpPr bwMode="auto">
          <a:xfrm>
            <a:off x="0" y="6167432"/>
            <a:ext cx="2555776" cy="536574"/>
            <a:chOff x="0" y="3957"/>
            <a:chExt cx="1474" cy="338"/>
          </a:xfrm>
        </p:grpSpPr>
        <p:sp>
          <p:nvSpPr>
            <p:cNvPr id="9" name="Rectangle 69"/>
            <p:cNvSpPr>
              <a:spLocks noChangeArrowheads="1"/>
            </p:cNvSpPr>
            <p:nvPr/>
          </p:nvSpPr>
          <p:spPr bwMode="auto">
            <a:xfrm>
              <a:off x="0" y="3957"/>
              <a:ext cx="1429"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10"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l-GR" altLang="de-DE" sz="1200" b="0" i="1" dirty="0" smtClean="0">
                  <a:latin typeface="Verdana" panose="020B0604030504040204" pitchFamily="34" charset="0"/>
                </a:rPr>
                <a:t>φύλλο εργασίας</a:t>
              </a:r>
              <a:r>
                <a:rPr lang="de-DE" altLang="de-DE" sz="1200" b="0" dirty="0" smtClean="0">
                  <a:latin typeface="Verdana" panose="020B0604030504040204" pitchFamily="34" charset="0"/>
                </a:rPr>
                <a:t> 9.1a</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Tree>
    <p:extLst>
      <p:ext uri="{BB962C8B-B14F-4D97-AF65-F5344CB8AC3E}">
        <p14:creationId xmlns:p14="http://schemas.microsoft.com/office/powerpoint/2010/main" val="1989743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a:spcBef>
                <a:spcPct val="20000"/>
              </a:spcBef>
              <a:buClr>
                <a:srgbClr val="006699"/>
              </a:buClr>
              <a:buFont typeface="Wingdings" panose="05000000000000000000" pitchFamily="2" charset="2"/>
              <a:buNone/>
            </a:pPr>
            <a:endParaRPr lang="de-DE" altLang="de-DE" sz="2400">
              <a:solidFill>
                <a:srgbClr val="FF0000"/>
              </a:solidFill>
            </a:endParaRPr>
          </a:p>
          <a:p>
            <a:pPr>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39939"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Wingdings" charset="0"/>
              <a:buAutoNum type="arabicPeriod"/>
              <a:defRPr/>
            </a:pPr>
            <a:r>
              <a:rPr lang="el-GR" b="0" dirty="0" smtClean="0">
                <a:solidFill>
                  <a:srgbClr val="000000"/>
                </a:solidFill>
                <a:latin typeface="Verdana" charset="0"/>
              </a:rPr>
              <a:t>Κάντε συγκεκριμένες περιγραφές  των </a:t>
            </a:r>
            <a:r>
              <a:rPr lang="el-GR" b="0" dirty="0" err="1" smtClean="0">
                <a:solidFill>
                  <a:srgbClr val="000000"/>
                </a:solidFill>
                <a:latin typeface="Verdana" charset="0"/>
              </a:rPr>
              <a:t>κατάστασεων</a:t>
            </a:r>
            <a:r>
              <a:rPr lang="el-GR" b="0" dirty="0" smtClean="0">
                <a:solidFill>
                  <a:srgbClr val="000000"/>
                </a:solidFill>
                <a:latin typeface="Verdana" charset="0"/>
              </a:rPr>
              <a:t> που να αναφέρονται στο εδώ και τώρα.</a:t>
            </a:r>
            <a:endParaRPr lang="en-US" sz="2400" b="0" dirty="0" smtClean="0">
              <a:solidFill>
                <a:srgbClr val="000000"/>
              </a:solidFill>
              <a:latin typeface="Verdana" charset="0"/>
            </a:endParaRPr>
          </a:p>
          <a:p>
            <a:pPr marL="1017588" lvl="1" indent="-560388">
              <a:buClr>
                <a:srgbClr val="336699"/>
              </a:buClr>
              <a:buFont typeface="Wingdings" charset="0"/>
              <a:buNone/>
              <a:defRPr/>
            </a:pPr>
            <a:r>
              <a:rPr lang="en-US" sz="2400" b="0" dirty="0" smtClean="0">
                <a:solidFill>
                  <a:srgbClr val="000000"/>
                </a:solidFill>
                <a:latin typeface="Verdana" charset="0"/>
              </a:rPr>
              <a:t>	</a:t>
            </a:r>
            <a:endParaRPr lang="en-US" sz="2400" b="0" dirty="0">
              <a:solidFill>
                <a:srgbClr val="000000"/>
              </a:solidFill>
              <a:latin typeface="Verdana" charset="0"/>
            </a:endParaRPr>
          </a:p>
        </p:txBody>
      </p:sp>
      <p:sp>
        <p:nvSpPr>
          <p:cNvPr id="39941" name="Rectangle 2"/>
          <p:cNvSpPr>
            <a:spLocks noChangeArrowheads="1"/>
          </p:cNvSpPr>
          <p:nvPr/>
        </p:nvSpPr>
        <p:spPr bwMode="auto">
          <a:xfrm>
            <a:off x="468313" y="3860800"/>
            <a:ext cx="3024187"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442913" indent="14288">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ct val="30000"/>
              </a:spcBef>
              <a:buClr>
                <a:srgbClr val="336699"/>
              </a:buClr>
              <a:buFont typeface="Wingdings" panose="05000000000000000000" pitchFamily="2" charset="2"/>
              <a:buNone/>
            </a:pPr>
            <a:r>
              <a:rPr lang="el-GR" altLang="de-DE" b="0" dirty="0" smtClean="0">
                <a:latin typeface="Verdana" panose="020B0604030504040204" pitchFamily="34" charset="0"/>
              </a:rPr>
              <a:t>«Αυτό συμβαίνει </a:t>
            </a:r>
            <a:r>
              <a:rPr lang="el-GR" altLang="de-DE" b="0" u="sng" dirty="0" smtClean="0">
                <a:latin typeface="Verdana" panose="020B0604030504040204" pitchFamily="34" charset="0"/>
              </a:rPr>
              <a:t>συνέχεια</a:t>
            </a:r>
            <a:r>
              <a:rPr lang="el-GR" altLang="de-DE" b="0" dirty="0" smtClean="0">
                <a:latin typeface="Verdana" panose="020B0604030504040204" pitchFamily="34" charset="0"/>
              </a:rPr>
              <a:t> με μένα. Είμαι απαίσιος αδερφός»</a:t>
            </a:r>
            <a:endParaRPr lang="en-US" altLang="de-DE" b="0" dirty="0" smtClean="0">
              <a:solidFill>
                <a:srgbClr val="000000"/>
              </a:solidFill>
              <a:latin typeface="Verdana" panose="020B0604030504040204" pitchFamily="34" charset="0"/>
            </a:endParaRPr>
          </a:p>
          <a:p>
            <a:pPr lvl="2">
              <a:lnSpc>
                <a:spcPct val="90000"/>
              </a:lnSpc>
              <a:spcBef>
                <a:spcPct val="30000"/>
              </a:spcBef>
              <a:buClr>
                <a:srgbClr val="336699"/>
              </a:buClr>
              <a:buFont typeface="Wingdings" panose="05000000000000000000" pitchFamily="2" charset="2"/>
              <a:buNone/>
            </a:pPr>
            <a:endParaRPr lang="en-US" altLang="de-DE" sz="2400" b="0" dirty="0" smtClean="0">
              <a:solidFill>
                <a:srgbClr val="000000"/>
              </a:solidFill>
              <a:latin typeface="Verdana" panose="020B0604030504040204" pitchFamily="34" charset="0"/>
            </a:endParaRPr>
          </a:p>
          <a:p>
            <a:pPr>
              <a:lnSpc>
                <a:spcPct val="90000"/>
              </a:lnSpc>
              <a:spcBef>
                <a:spcPct val="3000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2" name="Rectangle 2"/>
          <p:cNvSpPr>
            <a:spLocks noChangeArrowheads="1"/>
          </p:cNvSpPr>
          <p:nvPr/>
        </p:nvSpPr>
        <p:spPr bwMode="auto">
          <a:xfrm>
            <a:off x="3924300" y="3860800"/>
            <a:ext cx="47513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a:lnSpc>
                <a:spcPct val="90000"/>
              </a:lnSpc>
              <a:spcBef>
                <a:spcPts val="0"/>
              </a:spcBef>
              <a:buClr>
                <a:srgbClr val="336699"/>
              </a:buClr>
              <a:buFont typeface="Wingdings" panose="05000000000000000000" pitchFamily="2" charset="2"/>
              <a:buNone/>
            </a:pPr>
            <a:r>
              <a:rPr lang="en-US" altLang="de-DE" sz="2400" b="0" dirty="0" smtClean="0">
                <a:solidFill>
                  <a:srgbClr val="000000"/>
                </a:solidFill>
                <a:latin typeface="Verdana" panose="020B0604030504040204" pitchFamily="34" charset="0"/>
              </a:rPr>
              <a:t>    </a:t>
            </a:r>
            <a:r>
              <a:rPr lang="el-GR" altLang="de-DE" b="0" dirty="0" smtClean="0">
                <a:solidFill>
                  <a:srgbClr val="000000"/>
                </a:solidFill>
                <a:latin typeface="Verdana" panose="020B0604030504040204" pitchFamily="34" charset="0"/>
              </a:rPr>
              <a:t>«Ξέχασα </a:t>
            </a:r>
            <a:r>
              <a:rPr lang="el-GR" altLang="de-DE" b="0" u="sng" dirty="0" smtClean="0">
                <a:solidFill>
                  <a:srgbClr val="000000"/>
                </a:solidFill>
                <a:latin typeface="Verdana" panose="020B0604030504040204" pitchFamily="34" charset="0"/>
              </a:rPr>
              <a:t>φέτος</a:t>
            </a:r>
            <a:r>
              <a:rPr lang="el-GR" altLang="de-DE" b="0" dirty="0" smtClean="0">
                <a:solidFill>
                  <a:srgbClr val="000000"/>
                </a:solidFill>
                <a:latin typeface="Verdana" panose="020B0604030504040204" pitchFamily="34" charset="0"/>
              </a:rPr>
              <a:t> τα γενέθλιά της. Αισθάνομαι ντροπή, αλλά μπορώ ακόμα να της ευχηθώ έστω και καθυστερημένα χρόνια πολλά!»</a:t>
            </a:r>
            <a:endParaRPr lang="en-US" altLang="de-DE" b="0" dirty="0" smtClean="0">
              <a:solidFill>
                <a:srgbClr val="000000"/>
              </a:solidFill>
              <a:latin typeface="Verdana" panose="020B0604030504040204" pitchFamily="34" charset="0"/>
            </a:endParaRPr>
          </a:p>
          <a:p>
            <a:pPr lvl="1">
              <a:lnSpc>
                <a:spcPct val="90000"/>
              </a:lnSpc>
              <a:spcBef>
                <a:spcPts val="0"/>
              </a:spcBef>
              <a:buClr>
                <a:srgbClr val="336699"/>
              </a:buClr>
              <a:buFont typeface="Wingdings" panose="05000000000000000000" pitchFamily="2" charset="2"/>
              <a:buNone/>
            </a:pPr>
            <a:endParaRPr lang="en-US" altLang="de-DE" sz="2400" b="0" dirty="0" smtClean="0">
              <a:solidFill>
                <a:srgbClr val="000000"/>
              </a:solidFill>
              <a:latin typeface="Verdana" panose="020B0604030504040204" pitchFamily="34" charset="0"/>
            </a:endParaRPr>
          </a:p>
          <a:p>
            <a:pPr lvl="1">
              <a:lnSpc>
                <a:spcPct val="90000"/>
              </a:lnSpc>
              <a:spcBef>
                <a:spcPts val="0"/>
              </a:spcBef>
              <a:buClr>
                <a:srgbClr val="336699"/>
              </a:buClr>
              <a:buFont typeface="Wingdings" panose="05000000000000000000" pitchFamily="2" charset="2"/>
              <a:buChar char="Ø"/>
            </a:pPr>
            <a:endParaRPr lang="en-US" altLang="de-DE" sz="2400" b="0" dirty="0" smtClean="0">
              <a:solidFill>
                <a:srgbClr val="000000"/>
              </a:solidFill>
              <a:latin typeface="Verdana" panose="020B0604030504040204" pitchFamily="34" charset="0"/>
            </a:endParaRPr>
          </a:p>
          <a:p>
            <a:pPr>
              <a:lnSpc>
                <a:spcPct val="90000"/>
              </a:lnSpc>
              <a:spcBef>
                <a:spcPts val="0"/>
              </a:spcBef>
              <a:buClr>
                <a:srgbClr val="336699"/>
              </a:buClr>
              <a:buFont typeface="Wingdings" panose="05000000000000000000" pitchFamily="2" charset="2"/>
              <a:buChar char="Ø"/>
            </a:pPr>
            <a:endParaRPr lang="en-US" altLang="de-DE" sz="2400" b="0" dirty="0">
              <a:solidFill>
                <a:srgbClr val="000000"/>
              </a:solidFill>
            </a:endParaRPr>
          </a:p>
        </p:txBody>
      </p:sp>
      <p:sp>
        <p:nvSpPr>
          <p:cNvPr id="39943" name="AutoShape 5"/>
          <p:cNvSpPr>
            <a:spLocks noChangeArrowheads="1"/>
          </p:cNvSpPr>
          <p:nvPr/>
        </p:nvSpPr>
        <p:spPr bwMode="auto">
          <a:xfrm>
            <a:off x="3707904" y="4149725"/>
            <a:ext cx="503238" cy="431800"/>
          </a:xfrm>
          <a:prstGeom prst="rightArrow">
            <a:avLst>
              <a:gd name="adj1" fmla="val 50000"/>
              <a:gd name="adj2" fmla="val 29136"/>
            </a:avLst>
          </a:prstGeom>
          <a:solidFill>
            <a:srgbClr val="8CADAE"/>
          </a:solidFill>
          <a:ln w="38100">
            <a:solidFill>
              <a:srgbClr val="8CADAE"/>
            </a:solidFill>
            <a:miter lim="800000"/>
            <a:headEnd/>
            <a:tailEnd/>
          </a:ln>
        </p:spPr>
        <p:txBody>
          <a:bodyPr anchor="ct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endParaRPr lang="de-DE" altLang="de-DE" sz="4400">
              <a:solidFill>
                <a:srgbClr val="000000"/>
              </a:solidFill>
              <a:latin typeface="Verdana" panose="020B0604030504040204" pitchFamily="34" charset="0"/>
            </a:endParaRPr>
          </a:p>
        </p:txBody>
      </p:sp>
      <p:sp>
        <p:nvSpPr>
          <p:cNvPr id="39944" name="Text Box 6"/>
          <p:cNvSpPr txBox="1">
            <a:spLocks noChangeArrowheads="1"/>
          </p:cNvSpPr>
          <p:nvPr/>
        </p:nvSpPr>
        <p:spPr bwMode="auto">
          <a:xfrm>
            <a:off x="468313" y="2781300"/>
            <a:ext cx="8207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buClr>
                <a:srgbClr val="336699"/>
              </a:buClr>
              <a:buFont typeface="Wingdings" panose="05000000000000000000" pitchFamily="2" charset="2"/>
              <a:buNone/>
            </a:pPr>
            <a:r>
              <a:rPr lang="el-GR" altLang="de-DE" b="0" dirty="0" err="1" smtClean="0">
                <a:solidFill>
                  <a:srgbClr val="000000"/>
                </a:solidFill>
                <a:latin typeface="Verdana" panose="020B0604030504040204" pitchFamily="34" charset="0"/>
                <a:ea typeface="MS PGothic" panose="020B0600070205080204" pitchFamily="34" charset="-128"/>
              </a:rPr>
              <a:t>π.χ</a:t>
            </a:r>
            <a:r>
              <a:rPr lang="en-US" altLang="de-DE" b="0" dirty="0" smtClean="0">
                <a:solidFill>
                  <a:srgbClr val="000000"/>
                </a:solidFill>
                <a:latin typeface="Verdana" panose="020B0604030504040204" pitchFamily="34" charset="0"/>
                <a:ea typeface="MS PGothic" panose="020B0600070205080204" pitchFamily="34" charset="-128"/>
              </a:rPr>
              <a:t>. </a:t>
            </a:r>
            <a:r>
              <a:rPr lang="el-GR" altLang="de-DE" b="0" dirty="0" smtClean="0">
                <a:solidFill>
                  <a:srgbClr val="000000"/>
                </a:solidFill>
                <a:latin typeface="Verdana" panose="020B0604030504040204" pitchFamily="34" charset="0"/>
                <a:ea typeface="MS PGothic" panose="020B0600070205080204" pitchFamily="34" charset="-128"/>
              </a:rPr>
              <a:t>αν ξεχάσατε τα γενέθλια της αδερφή σας, αντί να πείτε στον εαυτό σας…</a:t>
            </a:r>
            <a:endParaRPr lang="en-US" altLang="de-DE" b="0" dirty="0">
              <a:solidFill>
                <a:srgbClr val="000000"/>
              </a:solidFill>
              <a:latin typeface="Verdana" panose="020B0604030504040204" pitchFamily="34" charset="0"/>
              <a:ea typeface="MS PGothic" panose="020B0600070205080204" pitchFamily="34" charset="-128"/>
            </a:endParaRPr>
          </a:p>
        </p:txBody>
      </p:sp>
      <p:sp>
        <p:nvSpPr>
          <p:cNvPr id="39945"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l-GR" altLang="de-DE" sz="2000" b="0" dirty="0" smtClean="0">
                <a:solidFill>
                  <a:srgbClr val="D16349"/>
                </a:solidFill>
                <a:latin typeface="Verdana" panose="020B0604030504040204" pitchFamily="34" charset="0"/>
              </a:rPr>
              <a:t>Πώς κάνεις</a:t>
            </a:r>
            <a:r>
              <a:rPr lang="el-GR" sz="2000" b="0" dirty="0" smtClean="0">
                <a:solidFill>
                  <a:schemeClr val="accent1"/>
                </a:solidFill>
                <a:latin typeface="Verdana" pitchFamily="34" charset="0"/>
              </a:rPr>
              <a:t> μια βοηθητική εκτίμηση;</a:t>
            </a:r>
            <a:endParaRPr lang="en-US" altLang="de-DE" sz="2000" b="0" dirty="0">
              <a:solidFill>
                <a:srgbClr val="D16349"/>
              </a:solidFill>
              <a:latin typeface="Verdana" panose="020B0604030504040204" pitchFamily="34" charset="0"/>
            </a:endParaRPr>
          </a:p>
        </p:txBody>
      </p:sp>
      <p:sp>
        <p:nvSpPr>
          <p:cNvPr id="12"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9.14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68313" y="1628775"/>
            <a:ext cx="4814887"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defRPr b="1">
                <a:solidFill>
                  <a:schemeClr val="tx1"/>
                </a:solidFill>
                <a:latin typeface="Arial" panose="020B0604020202020204" pitchFamily="34" charset="0"/>
                <a:cs typeface="Times New Roman" panose="02020603050405020304" pitchFamily="18" charset="0"/>
              </a:defRPr>
            </a:lvl1pPr>
            <a:lvl2pPr marL="914400" indent="-457200">
              <a:defRPr b="1">
                <a:solidFill>
                  <a:schemeClr val="tx1"/>
                </a:solidFill>
                <a:latin typeface="Arial" panose="020B0604020202020204" pitchFamily="34" charset="0"/>
                <a:cs typeface="Times New Roman" panose="02020603050405020304" pitchFamily="18" charset="0"/>
              </a:defRPr>
            </a:lvl2pPr>
            <a:lvl3pPr marL="1295400" indent="-3810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2">
              <a:spcBef>
                <a:spcPct val="20000"/>
              </a:spcBef>
              <a:buClr>
                <a:srgbClr val="006699"/>
              </a:buClr>
              <a:buFont typeface="Wingdings" panose="05000000000000000000" pitchFamily="2" charset="2"/>
              <a:buChar char="Ø"/>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r>
              <a:rPr lang="de-DE" altLang="de-DE" sz="2400">
                <a:solidFill>
                  <a:srgbClr val="000000"/>
                </a:solidFill>
                <a:latin typeface="Verdana" panose="020B0604030504040204" pitchFamily="34" charset="0"/>
              </a:rPr>
              <a:t>	</a:t>
            </a:r>
          </a:p>
          <a:p>
            <a:pPr lvl="2">
              <a:lnSpc>
                <a:spcPct val="90000"/>
              </a:lnSpc>
              <a:spcBef>
                <a:spcPct val="30000"/>
              </a:spcBef>
              <a:buClr>
                <a:srgbClr val="336699"/>
              </a:buClr>
              <a:buFont typeface="Wingdings" panose="05000000000000000000" pitchFamily="2" charset="2"/>
              <a:buNone/>
            </a:pPr>
            <a:endParaRPr lang="de-DE" altLang="de-DE" sz="2400">
              <a:solidFill>
                <a:srgbClr val="000000"/>
              </a:solidFill>
              <a:latin typeface="Verdana" panose="020B0604030504040204" pitchFamily="34" charset="0"/>
            </a:endParaRPr>
          </a:p>
          <a:p>
            <a:pPr lvl="1">
              <a:lnSpc>
                <a:spcPct val="90000"/>
              </a:lnSpc>
              <a:spcBef>
                <a:spcPct val="30000"/>
              </a:spcBef>
              <a:buClr>
                <a:srgbClr val="336699"/>
              </a:buClr>
              <a:buFont typeface="Wingdings" panose="05000000000000000000" pitchFamily="2" charset="2"/>
              <a:buNone/>
            </a:pPr>
            <a:endParaRPr lang="de-DE" altLang="de-DE" sz="2400">
              <a:solidFill>
                <a:srgbClr val="000000"/>
              </a:solidFill>
            </a:endParaRPr>
          </a:p>
          <a:p>
            <a:pPr lvl="1">
              <a:spcBef>
                <a:spcPct val="20000"/>
              </a:spcBef>
              <a:buClr>
                <a:srgbClr val="006699"/>
              </a:buClr>
              <a:buFont typeface="Wingdings" panose="05000000000000000000" pitchFamily="2" charset="2"/>
              <a:buNone/>
            </a:pPr>
            <a:endParaRPr lang="de-DE" altLang="de-DE" sz="2400">
              <a:solidFill>
                <a:srgbClr val="FF0000"/>
              </a:solidFill>
            </a:endParaRPr>
          </a:p>
          <a:p>
            <a:pPr>
              <a:spcBef>
                <a:spcPct val="20000"/>
              </a:spcBef>
              <a:buClr>
                <a:srgbClr val="006699"/>
              </a:buClr>
              <a:buFont typeface="Wingdings" panose="05000000000000000000" pitchFamily="2" charset="2"/>
              <a:buNone/>
            </a:pPr>
            <a:endParaRPr lang="de-DE" altLang="de-DE" sz="2400">
              <a:solidFill>
                <a:srgbClr val="000000"/>
              </a:solidFill>
            </a:endParaRPr>
          </a:p>
        </p:txBody>
      </p:sp>
      <p:sp>
        <p:nvSpPr>
          <p:cNvPr id="41987" name="Text Box 39"/>
          <p:cNvSpPr txBox="1">
            <a:spLocks noChangeArrowheads="1"/>
          </p:cNvSpPr>
          <p:nvPr/>
        </p:nvSpPr>
        <p:spPr bwMode="auto">
          <a:xfrm>
            <a:off x="5148263" y="3789363"/>
            <a:ext cx="38512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spcBef>
                <a:spcPct val="30000"/>
              </a:spcBef>
              <a:buClr>
                <a:srgbClr val="336699"/>
              </a:buClr>
              <a:buFont typeface="Wingdings" panose="05000000000000000000" pitchFamily="2" charset="2"/>
              <a:buNone/>
            </a:pPr>
            <a:endParaRPr lang="de-DE" altLang="de-DE" sz="1600">
              <a:solidFill>
                <a:srgbClr val="000000"/>
              </a:solidFill>
              <a:latin typeface="Verdana" panose="020B0604030504040204" pitchFamily="34" charset="0"/>
              <a:ea typeface="MS PGothic" panose="020B0600070205080204" pitchFamily="34" charset="-128"/>
            </a:endParaRPr>
          </a:p>
          <a:p>
            <a:pPr eaLnBrk="1" hangingPunct="1"/>
            <a:endParaRPr lang="de-DE" altLang="de-DE" sz="1200">
              <a:solidFill>
                <a:srgbClr val="000000"/>
              </a:solidFill>
              <a:latin typeface="Verdana" panose="020B0604030504040204" pitchFamily="34" charset="0"/>
              <a:ea typeface="MS PGothic" panose="020B0600070205080204" pitchFamily="34" charset="-128"/>
            </a:endParaRPr>
          </a:p>
        </p:txBody>
      </p:sp>
      <p:sp>
        <p:nvSpPr>
          <p:cNvPr id="7" name="Rectangle 2"/>
          <p:cNvSpPr>
            <a:spLocks noChangeArrowheads="1"/>
          </p:cNvSpPr>
          <p:nvPr/>
        </p:nvSpPr>
        <p:spPr bwMode="auto">
          <a:xfrm>
            <a:off x="468313" y="1628775"/>
            <a:ext cx="8207375" cy="4713288"/>
          </a:xfrm>
          <a:prstGeom prst="rect">
            <a:avLst/>
          </a:prstGeom>
          <a:noFill/>
          <a:ln>
            <a:noFill/>
          </a:ln>
          <a:extLst/>
        </p:spPr>
        <p:txBody>
          <a:bodyPr/>
          <a:lstStyle/>
          <a:p>
            <a:pPr marL="450850" lvl="1" indent="-450850">
              <a:buClr>
                <a:srgbClr val="8CADAE"/>
              </a:buClr>
              <a:buFont typeface="+mj-lt"/>
              <a:buAutoNum type="arabicPeriod" startAt="2"/>
              <a:defRPr/>
            </a:pPr>
            <a:r>
              <a:rPr lang="el-GR" b="0" dirty="0" smtClean="0">
                <a:solidFill>
                  <a:srgbClr val="000000"/>
                </a:solidFill>
                <a:latin typeface="Verdana" charset="0"/>
              </a:rPr>
              <a:t>Τι θα συμβούλευες έναν καλό φίλο που είχε την ίδια ή παρόμοια εμπειρία;</a:t>
            </a:r>
            <a:endParaRPr lang="en-US" b="0" dirty="0" smtClean="0">
              <a:solidFill>
                <a:srgbClr val="000000"/>
              </a:solidFill>
              <a:latin typeface="Verdana" charset="0"/>
            </a:endParaRPr>
          </a:p>
          <a:p>
            <a:pPr marL="1017588" lvl="1" indent="-560388">
              <a:buClr>
                <a:srgbClr val="336699"/>
              </a:buClr>
              <a:defRPr/>
            </a:pPr>
            <a:endParaRPr lang="en-US" sz="2400" b="0" dirty="0" smtClean="0">
              <a:solidFill>
                <a:srgbClr val="000000"/>
              </a:solidFill>
              <a:latin typeface="Verdana" charset="0"/>
            </a:endParaRPr>
          </a:p>
          <a:p>
            <a:pPr marL="1017588" lvl="1" indent="-560388">
              <a:buClr>
                <a:srgbClr val="336699"/>
              </a:buClr>
              <a:buFont typeface="Wingdings" charset="0"/>
              <a:buNone/>
              <a:defRPr/>
            </a:pPr>
            <a:r>
              <a:rPr lang="en-US" sz="2400" b="0" dirty="0" smtClean="0">
                <a:solidFill>
                  <a:srgbClr val="000000"/>
                </a:solidFill>
                <a:latin typeface="Verdana" charset="0"/>
              </a:rPr>
              <a:t>	</a:t>
            </a:r>
            <a:endParaRPr lang="en-US" sz="2400" b="0" dirty="0">
              <a:solidFill>
                <a:srgbClr val="000000"/>
              </a:solidFill>
              <a:latin typeface="Verdana" charset="0"/>
            </a:endParaRPr>
          </a:p>
        </p:txBody>
      </p:sp>
      <p:sp>
        <p:nvSpPr>
          <p:cNvPr id="41989" name="Text Box 6"/>
          <p:cNvSpPr txBox="1">
            <a:spLocks noChangeArrowheads="1"/>
          </p:cNvSpPr>
          <p:nvPr/>
        </p:nvSpPr>
        <p:spPr bwMode="auto">
          <a:xfrm>
            <a:off x="468313" y="2781300"/>
            <a:ext cx="820737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Font typeface="Wingdings" panose="05000000000000000000" pitchFamily="2" charset="2"/>
              <a:buNone/>
            </a:pPr>
            <a:r>
              <a:rPr lang="el-GR" altLang="de-DE" b="0" dirty="0" smtClean="0">
                <a:latin typeface="Verdana" panose="020B0604030504040204" pitchFamily="34" charset="0"/>
              </a:rPr>
              <a:t>Παράδειγμα</a:t>
            </a:r>
            <a:r>
              <a:rPr lang="en-US" altLang="de-DE" b="0" dirty="0" smtClean="0">
                <a:latin typeface="Verdana" panose="020B0604030504040204" pitchFamily="34" charset="0"/>
              </a:rPr>
              <a:t>:</a:t>
            </a:r>
            <a:r>
              <a:rPr lang="en-US" altLang="de-DE" b="0" dirty="0" smtClean="0">
                <a:solidFill>
                  <a:srgbClr val="006699"/>
                </a:solidFill>
                <a:latin typeface="Verdana" panose="020B0604030504040204" pitchFamily="34" charset="0"/>
              </a:rPr>
              <a:t> </a:t>
            </a:r>
            <a:r>
              <a:rPr lang="el-GR" altLang="de-DE" b="0" dirty="0" smtClean="0">
                <a:latin typeface="Verdana" panose="020B0604030504040204" pitchFamily="34" charset="0"/>
              </a:rPr>
              <a:t>Καθυστερήσατε σε ένα ραντεβού γιατί σημειώσατε λάθος την ώρα.</a:t>
            </a:r>
            <a:endParaRPr lang="en-US" altLang="de-DE" b="0" dirty="0" smtClean="0">
              <a:latin typeface="Verdana" panose="020B0604030504040204" pitchFamily="34" charset="0"/>
            </a:endParaRPr>
          </a:p>
          <a:p>
            <a:pPr eaLnBrk="1" hangingPunct="1">
              <a:buFont typeface="Wingdings" panose="05000000000000000000" pitchFamily="2" charset="2"/>
              <a:buNone/>
            </a:pPr>
            <a:endParaRPr lang="en-US" altLang="de-DE" b="0" dirty="0" smtClean="0">
              <a:latin typeface="Verdana" panose="020B0604030504040204" pitchFamily="34" charset="0"/>
            </a:endParaRPr>
          </a:p>
          <a:p>
            <a:pPr indent="19050" eaLnBrk="1" hangingPunct="1"/>
            <a:r>
              <a:rPr lang="el-GR" altLang="de-DE" b="0" dirty="0" smtClean="0">
                <a:latin typeface="Verdana" panose="020B0604030504040204" pitchFamily="34" charset="0"/>
              </a:rPr>
              <a:t>Σκεφτείτε πόσο σκληρός είσαστε με τον εαυτό σας σε μια τέτοια περίπτωση. Μετά σκεφτείτε ποια συμβουλή θα δίνατε σε έναν καλό σας φίλο. Πιθανώς, θα του λέγατε ότι αυτό δεν είναι δα και τόσο δραματικό και θα του αναφέρατε κάποιους καλούς λόγους για τους οποίους αυτό το λάθος είναι συγχωρητέο. </a:t>
            </a:r>
          </a:p>
          <a:p>
            <a:pPr eaLnBrk="1" hangingPunct="1"/>
            <a:endParaRPr lang="en-US" altLang="de-DE" b="0" dirty="0" smtClean="0">
              <a:latin typeface="Verdana" panose="020B0604030504040204" pitchFamily="34" charset="0"/>
            </a:endParaRPr>
          </a:p>
          <a:p>
            <a:pPr eaLnBrk="1" hangingPunct="1"/>
            <a:r>
              <a:rPr lang="el-GR" altLang="de-DE" dirty="0" smtClean="0">
                <a:latin typeface="Verdana" panose="020B0604030504040204" pitchFamily="34" charset="0"/>
              </a:rPr>
              <a:t>Προσωπικά παραδείγματα;</a:t>
            </a:r>
            <a:endParaRPr lang="en-US" altLang="de-DE" dirty="0" smtClean="0">
              <a:latin typeface="Verdana" panose="020B0604030504040204" pitchFamily="34" charset="0"/>
            </a:endParaRPr>
          </a:p>
          <a:p>
            <a:pPr eaLnBrk="1" hangingPunct="1"/>
            <a:endParaRPr lang="en-US" altLang="de-DE" b="0" dirty="0" smtClean="0">
              <a:latin typeface="Verdana" panose="020B0604030504040204" pitchFamily="34" charset="0"/>
            </a:endParaRPr>
          </a:p>
          <a:p>
            <a:pPr eaLnBrk="1" hangingPunct="1">
              <a:buFont typeface="Wingdings" panose="05000000000000000000" pitchFamily="2" charset="2"/>
              <a:buNone/>
            </a:pPr>
            <a:endParaRPr lang="en-US" altLang="de-DE" b="0"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9.15</a:t>
            </a:r>
            <a:endParaRPr lang="en-US" altLang="de-DE" sz="1200" kern="0" dirty="0">
              <a:solidFill>
                <a:srgbClr val="646B86"/>
              </a:solidFill>
              <a:latin typeface="Verdana"/>
            </a:endParaRPr>
          </a:p>
        </p:txBody>
      </p:sp>
      <p:sp>
        <p:nvSpPr>
          <p:cNvPr id="9"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pPr>
            <a:r>
              <a:rPr lang="el-GR" altLang="de-DE" sz="2000" b="0" dirty="0" smtClean="0">
                <a:solidFill>
                  <a:srgbClr val="D16349"/>
                </a:solidFill>
                <a:latin typeface="Verdana" panose="020B0604030504040204" pitchFamily="34" charset="0"/>
              </a:rPr>
              <a:t>Πώς κάνεις </a:t>
            </a:r>
            <a:r>
              <a:rPr lang="el-GR" sz="2000" b="0" dirty="0" smtClean="0">
                <a:solidFill>
                  <a:schemeClr val="accent1"/>
                </a:solidFill>
                <a:latin typeface="Verdana" pitchFamily="34" charset="0"/>
              </a:rPr>
              <a:t>μια βοηθητική εκτίμηση;</a:t>
            </a:r>
            <a:endParaRPr lang="en-US" altLang="de-DE"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7"/>
          <p:cNvSpPr txBox="1">
            <a:spLocks noChangeArrowheads="1"/>
          </p:cNvSpPr>
          <p:nvPr/>
        </p:nvSpPr>
        <p:spPr bwMode="auto">
          <a:xfrm rot="-5400000">
            <a:off x="9058275" y="3144838"/>
            <a:ext cx="187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sz="900">
              <a:solidFill>
                <a:schemeClr val="tx2"/>
              </a:solidFill>
              <a:latin typeface="Verdana" panose="020B0604030504040204" pitchFamily="34" charset="0"/>
            </a:endParaRPr>
          </a:p>
          <a:p>
            <a:pPr eaLnBrk="1" hangingPunct="1"/>
            <a:endParaRPr lang="de-DE" altLang="de-DE" sz="900">
              <a:solidFill>
                <a:schemeClr val="tx2"/>
              </a:solidFill>
              <a:latin typeface="Verdana" panose="020B0604030504040204" pitchFamily="34" charset="0"/>
            </a:endParaRPr>
          </a:p>
        </p:txBody>
      </p:sp>
      <p:sp>
        <p:nvSpPr>
          <p:cNvPr id="6" name="Rectangle 3"/>
          <p:cNvSpPr txBox="1">
            <a:spLocks noChangeArrowheads="1"/>
          </p:cNvSpPr>
          <p:nvPr/>
        </p:nvSpPr>
        <p:spPr bwMode="auto">
          <a:xfrm>
            <a:off x="468313" y="1628775"/>
            <a:ext cx="4803775" cy="4525963"/>
          </a:xfrm>
          <a:prstGeom prst="rect">
            <a:avLst/>
          </a:prstGeom>
          <a:noFill/>
          <a:ln>
            <a:noFill/>
          </a:ln>
          <a:extLst>
            <a:ext uri="{FAA26D3D-D897-4be2-8F04-BA451C77F1D7}"/>
          </a:extLst>
        </p:spPr>
        <p:txBody>
          <a:bodyPr/>
          <a:lstStyle>
            <a:lvl1pPr marL="265113" indent="-265113" algn="l" rtl="0" eaLnBrk="1" fontAlgn="base" hangingPunct="1">
              <a:spcBef>
                <a:spcPct val="20000"/>
              </a:spcBef>
              <a:spcAft>
                <a:spcPct val="0"/>
              </a:spcAft>
              <a:buClr>
                <a:srgbClr val="006699"/>
              </a:buClr>
              <a:buFont typeface="Wingdings" charset="0"/>
              <a:buChar char="Ø"/>
              <a:tabLst>
                <a:tab pos="84138" algn="l"/>
              </a:tabLst>
              <a:defRPr sz="2400">
                <a:solidFill>
                  <a:schemeClr val="tx1"/>
                </a:solidFill>
                <a:latin typeface="Verdana" pitchFamily="34" charset="0"/>
                <a:ea typeface="Verdana" pitchFamily="34" charset="0"/>
                <a:cs typeface="+mn-cs"/>
              </a:defRPr>
            </a:lvl1pPr>
            <a:lvl2pPr marL="742950" indent="-28575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2pPr>
            <a:lvl3pPr marL="11430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3pPr>
            <a:lvl4pPr marL="1600200" indent="-228600"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4pPr>
            <a:lvl5pPr marL="2149475" indent="-320675" algn="l" rtl="0" eaLnBrk="1" fontAlgn="base" hangingPunct="1">
              <a:spcBef>
                <a:spcPct val="20000"/>
              </a:spcBef>
              <a:spcAft>
                <a:spcPct val="0"/>
              </a:spcAft>
              <a:buClr>
                <a:srgbClr val="006699"/>
              </a:buClr>
              <a:buFont typeface="Wingdings" charset="0"/>
              <a:buChar char="Ø"/>
              <a:tabLst/>
              <a:defRPr sz="2400">
                <a:solidFill>
                  <a:schemeClr val="tx1"/>
                </a:solidFill>
                <a:latin typeface="Verdana" pitchFamily="34" charset="0"/>
                <a:ea typeface="Verdana" pitchFamily="34" charset="0"/>
              </a:defRPr>
            </a:lvl5pPr>
            <a:lvl6pPr marL="25146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6pPr>
            <a:lvl7pPr marL="29718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7pPr>
            <a:lvl8pPr marL="34290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8pPr>
            <a:lvl9pPr marL="3886200" indent="-228600" algn="l" rtl="0" eaLnBrk="1" fontAlgn="base" hangingPunct="1">
              <a:spcBef>
                <a:spcPct val="20000"/>
              </a:spcBef>
              <a:spcAft>
                <a:spcPct val="0"/>
              </a:spcAft>
              <a:buClr>
                <a:srgbClr val="006699"/>
              </a:buClr>
              <a:buFont typeface="Wingdings" pitchFamily="2" charset="2"/>
              <a:buChar char="Ø"/>
              <a:defRPr sz="2000">
                <a:solidFill>
                  <a:schemeClr val="tx1"/>
                </a:solidFill>
                <a:latin typeface="+mn-lt"/>
              </a:defRPr>
            </a:lvl9pPr>
          </a:lstStyle>
          <a:p>
            <a:pPr>
              <a:buClr>
                <a:srgbClr val="8CADAE"/>
              </a:buClr>
              <a:buFont typeface="Courier New" panose="02070309020205020404" pitchFamily="49" charset="0"/>
              <a:buChar char="o"/>
              <a:defRPr/>
            </a:pPr>
            <a:r>
              <a:rPr lang="el-GR" sz="1800" b="0" dirty="0" smtClean="0"/>
              <a:t>Διαχωρισμός των μεμονωμένων αρνητικών πλευρών από το συνολικό πλαίσιο. </a:t>
            </a:r>
            <a:endParaRPr lang="en-US" sz="1800" b="0" dirty="0" smtClean="0"/>
          </a:p>
          <a:p>
            <a:pPr>
              <a:buClr>
                <a:srgbClr val="8CADAE"/>
              </a:buClr>
              <a:buFont typeface="Courier New" panose="02070309020205020404" pitchFamily="49" charset="0"/>
              <a:buChar char="o"/>
              <a:defRPr/>
            </a:pPr>
            <a:r>
              <a:rPr lang="el-GR" sz="1800" b="0" dirty="0" smtClean="0"/>
              <a:t>Όπως μια σταγόνα μελάνης θολώνει ένα ποτήρι καθαρού νερού, όλα ξαφνικά μοιάζουν μαύρα.</a:t>
            </a:r>
            <a:endParaRPr lang="en-US" sz="1800" b="0" dirty="0" smtClean="0"/>
          </a:p>
          <a:p>
            <a:pPr marL="342900" indent="-342900">
              <a:defRPr/>
            </a:pPr>
            <a:endParaRPr lang="en-US" dirty="0" smtClean="0"/>
          </a:p>
          <a:p>
            <a:pPr marL="0" indent="0">
              <a:buFont typeface="Wingdings" charset="0"/>
              <a:buNone/>
              <a:tabLst>
                <a:tab pos="358775" algn="l"/>
              </a:tabLst>
              <a:defRPr/>
            </a:pPr>
            <a:r>
              <a:rPr lang="en-US" dirty="0" smtClean="0">
                <a:solidFill>
                  <a:srgbClr val="006699"/>
                </a:solidFill>
              </a:rPr>
              <a:t>	</a:t>
            </a:r>
            <a:r>
              <a:rPr lang="el-GR" sz="1800" dirty="0" smtClean="0"/>
              <a:t>Το ξέρατε αυτό;</a:t>
            </a:r>
            <a:endParaRPr lang="en-US" sz="1800" dirty="0" smtClean="0"/>
          </a:p>
          <a:p>
            <a:pPr>
              <a:lnSpc>
                <a:spcPct val="90000"/>
              </a:lnSpc>
              <a:defRPr/>
            </a:pPr>
            <a:endParaRPr lang="en-US" kern="0" dirty="0" smtClean="0"/>
          </a:p>
          <a:p>
            <a:pPr marL="0" indent="0">
              <a:lnSpc>
                <a:spcPct val="90000"/>
              </a:lnSpc>
              <a:buFont typeface="Wingdings" charset="0"/>
              <a:buNone/>
              <a:defRPr/>
            </a:pPr>
            <a:endParaRPr lang="en-US" kern="0" dirty="0" smtClean="0"/>
          </a:p>
          <a:p>
            <a:pPr marL="0" indent="0">
              <a:lnSpc>
                <a:spcPct val="90000"/>
              </a:lnSpc>
              <a:buFont typeface="Wingdings" charset="0"/>
              <a:buNone/>
              <a:defRPr/>
            </a:pPr>
            <a:endParaRPr lang="en-US" kern="0" dirty="0" smtClean="0"/>
          </a:p>
          <a:p>
            <a:pPr>
              <a:lnSpc>
                <a:spcPct val="90000"/>
              </a:lnSpc>
              <a:defRPr/>
            </a:pPr>
            <a:endParaRPr lang="en-US" kern="0" dirty="0" smtClean="0"/>
          </a:p>
          <a:p>
            <a:pPr>
              <a:lnSpc>
                <a:spcPct val="90000"/>
              </a:lnSpc>
              <a:defRPr/>
            </a:pPr>
            <a:endParaRPr lang="en-US" kern="0" dirty="0" smtClean="0"/>
          </a:p>
          <a:p>
            <a:pPr marL="0" indent="0">
              <a:lnSpc>
                <a:spcPct val="90000"/>
              </a:lnSpc>
              <a:buNone/>
              <a:defRPr/>
            </a:pPr>
            <a:endParaRPr lang="en-US" kern="0" dirty="0" smtClean="0"/>
          </a:p>
          <a:p>
            <a:pPr marL="0" indent="0">
              <a:lnSpc>
                <a:spcPct val="90000"/>
              </a:lnSpc>
              <a:buFont typeface="Wingdings" charset="0"/>
              <a:buNone/>
              <a:defRPr/>
            </a:pPr>
            <a:r>
              <a:rPr lang="en-US" kern="0" dirty="0" smtClean="0"/>
              <a:t/>
            </a:r>
            <a:br>
              <a:rPr lang="en-US" kern="0" dirty="0" smtClean="0"/>
            </a:br>
            <a:endParaRPr lang="en-US" kern="0" dirty="0" smtClean="0"/>
          </a:p>
          <a:p>
            <a:pPr>
              <a:lnSpc>
                <a:spcPct val="90000"/>
              </a:lnSpc>
              <a:defRPr/>
            </a:pPr>
            <a:endParaRPr lang="en-US" kern="0" dirty="0" smtClean="0"/>
          </a:p>
          <a:p>
            <a:pPr>
              <a:lnSpc>
                <a:spcPct val="90000"/>
              </a:lnSpc>
              <a:defRPr/>
            </a:pPr>
            <a:endParaRPr lang="en-US" kern="0" dirty="0" smtClean="0"/>
          </a:p>
          <a:p>
            <a:pPr>
              <a:lnSpc>
                <a:spcPct val="90000"/>
              </a:lnSpc>
              <a:defRPr/>
            </a:pPr>
            <a:endParaRPr lang="en-US" kern="0" dirty="0" smtClean="0"/>
          </a:p>
        </p:txBody>
      </p:sp>
      <p:sp>
        <p:nvSpPr>
          <p:cNvPr id="44036"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l-GR" altLang="de-DE" sz="2000" b="0" dirty="0" smtClean="0">
                <a:solidFill>
                  <a:srgbClr val="D16349"/>
                </a:solidFill>
                <a:latin typeface="Verdana" panose="020B0604030504040204" pitchFamily="34" charset="0"/>
              </a:rPr>
              <a:t>Επιλεκτική αντίληψη («μύγα στην αλοιφή»)</a:t>
            </a:r>
            <a:endParaRPr lang="en-US" altLang="de-DE" sz="2000" b="0" dirty="0">
              <a:solidFill>
                <a:srgbClr val="D16349"/>
              </a:solidFill>
              <a:latin typeface="Verdana" panose="020B0604030504040204" pitchFamily="34" charset="0"/>
            </a:endParaRPr>
          </a:p>
        </p:txBody>
      </p:sp>
      <p:pic>
        <p:nvPicPr>
          <p:cNvPr id="44038" name="Picture 4"/>
          <p:cNvPicPr>
            <a:picLocks noChangeArrowheads="1"/>
          </p:cNvPicPr>
          <p:nvPr/>
        </p:nvPicPr>
        <p:blipFill>
          <a:blip r:embed="rId3">
            <a:extLst>
              <a:ext uri="{28A0092B-C50C-407E-A947-70E740481C1C}">
                <a14:useLocalDpi xmlns:a14="http://schemas.microsoft.com/office/drawing/2010/main" val="0"/>
              </a:ext>
            </a:extLst>
          </a:blip>
          <a:srcRect l="15334" r="12221"/>
          <a:stretch>
            <a:fillRect/>
          </a:stretch>
        </p:blipFill>
        <p:spPr bwMode="auto">
          <a:xfrm>
            <a:off x="6626225" y="1341438"/>
            <a:ext cx="22669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a:spLocks noChangeArrowheads="1"/>
          </p:cNvSpPr>
          <p:nvPr/>
        </p:nvSpPr>
        <p:spPr bwMode="auto">
          <a:xfrm>
            <a:off x="-63500" y="6681788"/>
            <a:ext cx="1303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inkhart</a:t>
            </a:r>
            <a:r>
              <a:rPr lang="en-US" altLang="de-DE" sz="800" b="0" i="1" dirty="0" smtClean="0">
                <a:latin typeface="Verdana" panose="020B0604030504040204" pitchFamily="34" charset="0"/>
              </a:rPr>
              <a:t>” by </a:t>
            </a:r>
            <a:r>
              <a:rPr lang="en-US" altLang="de-DE" sz="800" b="0" i="1" dirty="0" err="1" smtClean="0">
                <a:latin typeface="Verdana" panose="020B0604030504040204" pitchFamily="34" charset="0"/>
              </a:rPr>
              <a:t>go_nils</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de-DE" altLang="de-DE" sz="1200" dirty="0" smtClean="0">
                <a:solidFill>
                  <a:schemeClr val="tx2"/>
                </a:solidFill>
                <a:latin typeface="Verdana" panose="020B0604030504040204" pitchFamily="34" charset="0"/>
              </a:rPr>
              <a:t>   </a:t>
            </a:r>
            <a:r>
              <a:rPr lang="en-US" altLang="de-DE" sz="1200" kern="0" dirty="0" smtClean="0">
                <a:solidFill>
                  <a:srgbClr val="646B86"/>
                </a:solidFill>
                <a:latin typeface="Verdana"/>
              </a:rPr>
              <a:t>9.16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l-GR" altLang="de-DE" sz="2000" b="0" dirty="0" smtClean="0">
                <a:solidFill>
                  <a:srgbClr val="D16349"/>
                </a:solidFill>
                <a:latin typeface="Verdana" panose="020B0604030504040204" pitchFamily="34" charset="0"/>
              </a:rPr>
              <a:t>Επιλεκτική αντίληψη («μύγα στην αλοιφή»)</a:t>
            </a:r>
            <a:endParaRPr lang="en-US" altLang="de-DE" sz="2000" b="0" dirty="0" smtClean="0">
              <a:solidFill>
                <a:srgbClr val="D16349"/>
              </a:solidFill>
              <a:latin typeface="Verdana" panose="020B0604030504040204" pitchFamily="34" charset="0"/>
            </a:endParaRPr>
          </a:p>
          <a:p>
            <a:pPr algn="ctr">
              <a:spcBef>
                <a:spcPct val="20000"/>
              </a:spcBef>
              <a:buClr>
                <a:schemeClr val="accent1"/>
              </a:buClr>
              <a:buSzPct val="85000"/>
            </a:pPr>
            <a:r>
              <a:rPr lang="el-GR" sz="2000" b="0" dirty="0" smtClean="0">
                <a:solidFill>
                  <a:schemeClr val="accent1"/>
                </a:solidFill>
                <a:latin typeface="Verdana" pitchFamily="34" charset="0"/>
              </a:rPr>
              <a:t>Ποιά θα ήταν μια πιο ρεαλιστική και βοηθητική εκτίμηση;</a:t>
            </a:r>
            <a:endParaRPr lang="de-DE" sz="2000" b="0" dirty="0">
              <a:solidFill>
                <a:schemeClr val="accent1"/>
              </a:solidFill>
              <a:latin typeface="Verdana" pitchFamily="34" charset="0"/>
            </a:endParaRPr>
          </a:p>
        </p:txBody>
      </p:sp>
      <p:graphicFrame>
        <p:nvGraphicFramePr>
          <p:cNvPr id="119858" name="Group 50"/>
          <p:cNvGraphicFramePr>
            <a:graphicFrameLocks noGrp="1"/>
          </p:cNvGraphicFramePr>
          <p:nvPr>
            <p:extLst>
              <p:ext uri="{D42A27DB-BD31-4B8C-83A1-F6EECF244321}">
                <p14:modId xmlns:p14="http://schemas.microsoft.com/office/powerpoint/2010/main" val="3869812811"/>
              </p:ext>
            </p:extLst>
          </p:nvPr>
        </p:nvGraphicFramePr>
        <p:xfrm>
          <a:off x="-1" y="1268090"/>
          <a:ext cx="9144001" cy="5266998"/>
        </p:xfrm>
        <a:graphic>
          <a:graphicData uri="http://schemas.openxmlformats.org/drawingml/2006/table">
            <a:tbl>
              <a:tblPr/>
              <a:tblGrid>
                <a:gridCol w="2545710"/>
                <a:gridCol w="1864219"/>
                <a:gridCol w="4734072"/>
              </a:tblGrid>
              <a:tr h="655638">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800" b="1" i="0" u="none" strike="noStrike" cap="none" normalizeH="0" baseline="0" dirty="0" smtClean="0">
                          <a:ln>
                            <a:noFill/>
                          </a:ln>
                          <a:solidFill>
                            <a:schemeClr val="tx1"/>
                          </a:solidFill>
                          <a:effectLst/>
                          <a:latin typeface="Verdana" panose="020B0604030504040204" pitchFamily="34" charset="0"/>
                        </a:rPr>
                        <a:t>Γεγονός</a:t>
                      </a:r>
                      <a:endParaRPr kumimoji="0" lang="de-DE" sz="18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Επιλεκτική</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εκτίμηση</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Κατάλληλη εκτίμηση</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7280">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50000"/>
                        </a:spcBef>
                        <a:spcAft>
                          <a:spcPct val="0"/>
                        </a:spcAft>
                        <a:buClr>
                          <a:schemeClr val="accent1"/>
                        </a:buClr>
                        <a:buSzPct val="85000"/>
                        <a:buFont typeface="Wingdings 2" panose="05020102010507070707" pitchFamily="18" charset="2"/>
                        <a:buNone/>
                        <a:tabLst/>
                      </a:pPr>
                      <a:r>
                        <a:rPr kumimoji="0" lang="el-G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Στην πτήση της επιστροφής από τις διακοπές σας χάνεται την βαλίτσα, η οποία σας επιστρέφετε δυο μέρες αργότερα. </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«Όλες οι διακοπές μου ήταν καταστροφή!»</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bg1"/>
                          </a:solidFill>
                          <a:effectLst/>
                          <a:latin typeface="Verdana" panose="020B0604030504040204" pitchFamily="34" charset="0"/>
                          <a:cs typeface="Times New Roman" panose="02020603050405020304" pitchFamily="18" charset="0"/>
                        </a:rPr>
                        <a:t> ist in Gedanken versunken oder im Stress und hat mich nicht bemerkt.“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4176">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Καθώς παρουσιάζεται τις δικές σας ιδέες κατά τη διάρκεια των απογευματινών μαθημάτων, κάποιος ασχολείται με το κινητό του τηλέφωνο.</a:t>
                      </a:r>
                      <a:endPar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Pct val="85000"/>
                        <a:buFont typeface="Wingdings" panose="05000000000000000000" pitchFamily="2" charset="2"/>
                        <a:buNone/>
                        <a:tabLst/>
                      </a:pPr>
                      <a:r>
                        <a:rPr kumimoji="0" lang="el-GR"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«Κανείς δεν με ακούει – οι ιδέες μου είναι κακές!»</a:t>
                      </a:r>
                      <a:r>
                        <a:rPr kumimoji="0" lang="en-US" altLang="de-DE" sz="18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rPr>
                        <a:t>;;;</a:t>
                      </a:r>
                      <a:r>
                        <a:rPr kumimoji="0" lang="de-DE" altLang="de-DE" sz="1800" b="0" i="0" u="none" strike="noStrike" cap="none" normalizeH="0" baseline="0" dirty="0" smtClean="0">
                          <a:ln>
                            <a:noFill/>
                          </a:ln>
                          <a:solidFill>
                            <a:schemeClr val="bg1"/>
                          </a:solidFill>
                          <a:effectLst/>
                          <a:latin typeface="Verdana" panose="020B0604030504040204" pitchFamily="34" charset="0"/>
                          <a:cs typeface="Times New Roman" panose="02020603050405020304" pitchFamily="18" charset="0"/>
                        </a:rPr>
                        <a:t> nicht so schlimm, das kann jedem mal passieren. Der Abend ist dennoch ein gelungener Abend.“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9.17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16" name="Group 60"/>
          <p:cNvGraphicFramePr>
            <a:graphicFrameLocks noGrp="1"/>
          </p:cNvGraphicFramePr>
          <p:nvPr>
            <p:extLst>
              <p:ext uri="{D42A27DB-BD31-4B8C-83A1-F6EECF244321}">
                <p14:modId xmlns:p14="http://schemas.microsoft.com/office/powerpoint/2010/main" val="3593186934"/>
              </p:ext>
            </p:extLst>
          </p:nvPr>
        </p:nvGraphicFramePr>
        <p:xfrm>
          <a:off x="-1" y="1052736"/>
          <a:ext cx="9144001" cy="4407111"/>
        </p:xfrm>
        <a:graphic>
          <a:graphicData uri="http://schemas.openxmlformats.org/drawingml/2006/table">
            <a:tbl>
              <a:tblPr/>
              <a:tblGrid>
                <a:gridCol w="2545710"/>
                <a:gridCol w="1864219"/>
                <a:gridCol w="4734072"/>
              </a:tblGrid>
              <a:tr h="541945">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ct val="0"/>
                        </a:spcAft>
                        <a:buClr>
                          <a:schemeClr val="accent1"/>
                        </a:buClr>
                        <a:buSzPct val="85000"/>
                        <a:buFont typeface="Wingdings 2" panose="05020102010507070707" pitchFamily="18" charset="2"/>
                        <a:buNone/>
                        <a:tabLst/>
                        <a:defRPr/>
                      </a:pPr>
                      <a:r>
                        <a:rPr kumimoji="0" lang="el-GR" sz="1600" b="1" i="0" u="none" strike="noStrike" cap="none" normalizeH="0" baseline="0" dirty="0" smtClean="0">
                          <a:ln>
                            <a:noFill/>
                          </a:ln>
                          <a:solidFill>
                            <a:schemeClr val="tx1"/>
                          </a:solidFill>
                          <a:effectLst/>
                          <a:latin typeface="Verdana" panose="020B0604030504040204" pitchFamily="34" charset="0"/>
                        </a:rPr>
                        <a:t>Γεγονός</a:t>
                      </a:r>
                      <a:endParaRPr kumimoji="0" lang="de-DE" sz="1600" b="1"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6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Επιλεκτική</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6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εκτίμηση</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l-GR" altLang="de-DE" sz="16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Κατάλληλη εκτίμηση</a:t>
                      </a:r>
                      <a:endParaRPr kumimoji="0" lang="en-US" altLang="de-DE" sz="1600" b="1"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62852">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50000"/>
                        </a:spcBef>
                        <a:spcAft>
                          <a:spcPct val="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Στην πτήση της επιστροφής από τις διακοπές σας χάνεται την βαλίτσα, η οποία σας επιστρέφετε δυο μέρες αργότερα. </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«Όλες οι διακοπές μας ήταν καταστροφή!»</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«Αυτό ήταν ενοχλητικό, αλλά και πάλι περάσαμε δυο υπέροχες βδομάδες στον ήλιο. Και η βαλίτσα βρέθηκε τελικά!»</a:t>
                      </a:r>
                      <a:endParaRPr kumimoji="0" lang="de-DE" altLang="de-DE" sz="1600" b="0" i="0" u="none" strike="noStrike" cap="none" normalizeH="0" baseline="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16353">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Καθώς παρουσιάζεται τις δικές σας ιδέες κατά τη διάρκεια των απογευματινών μαθημάτων, κάποιος ασχολείται με το κινητό του τηλέφωνο.</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006699"/>
                        </a:buClr>
                        <a:buSzPct val="85000"/>
                        <a:buFont typeface="Wingdings" panose="05000000000000000000" pitchFamily="2"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«Κανείς δεν με ακούει – οι ιδέες μου είναι κακές!»</a:t>
                      </a:r>
                      <a:r>
                        <a:rPr kumimoji="0" lang="en-US"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defRPr sz="16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defRPr sz="1600">
                          <a:solidFill>
                            <a:schemeClr val="tx1"/>
                          </a:solidFill>
                          <a:latin typeface="Verdana" panose="020B0604030504040204" pitchFamily="34" charset="0"/>
                        </a:defRPr>
                      </a:lvl4pPr>
                      <a:lvl5pPr marL="2057400" indent="-228600">
                        <a:spcBef>
                          <a:spcPct val="20000"/>
                        </a:spcBef>
                        <a:buClr>
                          <a:srgbClr val="8FB08C"/>
                        </a:buClr>
                        <a:defRPr sz="16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0"/>
                        </a:spcBef>
                        <a:spcAft>
                          <a:spcPts val="1200"/>
                        </a:spcAft>
                        <a:buClr>
                          <a:schemeClr val="accent1"/>
                        </a:buClr>
                        <a:buSzPct val="85000"/>
                        <a:buFont typeface="Wingdings 2" panose="05020102010507070707" pitchFamily="18" charset="2"/>
                        <a:buNone/>
                        <a:tabLst/>
                      </a:pPr>
                      <a:r>
                        <a:rPr kumimoji="0" lang="el-GR"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rPr>
                        <a:t>«Για λίγο αισθάνθηκα ενοχλημένος από τη στάση του άλλου. Είμαι χαρούμενος για την συνεισφορά μου. Σίγουρα θα επανέλθω.»</a:t>
                      </a:r>
                      <a:endParaRPr kumimoji="0" lang="en-US" altLang="de-DE" sz="1600" b="0" i="0" u="none" strike="noStrike" cap="none" normalizeH="0" baseline="0" noProof="0" dirty="0" smtClean="0">
                        <a:ln>
                          <a:noFill/>
                        </a:ln>
                        <a:solidFill>
                          <a:schemeClr val="tx1"/>
                        </a:solidFill>
                        <a:effectLst/>
                        <a:latin typeface="Verdana" panose="020B0604030504040204" pitchFamily="34" charset="0"/>
                        <a:cs typeface="Times New Roman" panose="02020603050405020304"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48" name="Rectangle 132"/>
          <p:cNvSpPr>
            <a:spLocks noChangeArrowheads="1"/>
          </p:cNvSpPr>
          <p:nvPr/>
        </p:nvSpPr>
        <p:spPr bwMode="auto">
          <a:xfrm>
            <a:off x="2376264" y="5517232"/>
            <a:ext cx="694826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l-GR" altLang="de-DE" sz="1600" dirty="0" smtClean="0">
                <a:latin typeface="Verdana" panose="020B0604030504040204" pitchFamily="34" charset="0"/>
              </a:rPr>
              <a:t>Μην κοιτάτε συνεχώς τη μύγα στην αλοιφή!: </a:t>
            </a:r>
            <a:r>
              <a:rPr lang="el-GR" altLang="de-DE" sz="1600" b="0" dirty="0" smtClean="0">
                <a:latin typeface="Verdana" panose="020B0604030504040204" pitchFamily="34" charset="0"/>
              </a:rPr>
              <a:t>Μην υπερεκτιμάτε τις μεμονωμένες πλευρές των γεγονότων - αντίθετα, προσπαθήστε να έχετε μια πιο σφαιρική επίγνωση (360</a:t>
            </a:r>
            <a:r>
              <a:rPr lang="el-GR" altLang="de-DE" sz="1600" b="0" baseline="30000" dirty="0" smtClean="0">
                <a:latin typeface="Verdana" panose="020B0604030504040204" pitchFamily="34" charset="0"/>
              </a:rPr>
              <a:t>ο</a:t>
            </a:r>
            <a:r>
              <a:rPr lang="el-GR" altLang="de-DE" sz="1600" b="0" dirty="0" smtClean="0">
                <a:latin typeface="Verdana" panose="020B0604030504040204" pitchFamily="34" charset="0"/>
              </a:rPr>
              <a:t> μοίρες)!</a:t>
            </a:r>
            <a:endParaRPr lang="en-US" altLang="de-DE" sz="1600" b="0" dirty="0">
              <a:latin typeface="Verdana" panose="020B0604030504040204" pitchFamily="34" charset="0"/>
            </a:endParaRPr>
          </a:p>
        </p:txBody>
      </p:sp>
      <p:grpSp>
        <p:nvGrpSpPr>
          <p:cNvPr id="48149" name="Group 37"/>
          <p:cNvGrpSpPr>
            <a:grpSpLocks/>
          </p:cNvGrpSpPr>
          <p:nvPr/>
        </p:nvGrpSpPr>
        <p:grpSpPr bwMode="auto">
          <a:xfrm>
            <a:off x="0" y="6167438"/>
            <a:ext cx="2555776" cy="536575"/>
            <a:chOff x="0" y="3957"/>
            <a:chExt cx="1474" cy="338"/>
          </a:xfrm>
        </p:grpSpPr>
        <p:sp>
          <p:nvSpPr>
            <p:cNvPr id="48152" name="Rectangle 69"/>
            <p:cNvSpPr>
              <a:spLocks noChangeArrowheads="1"/>
            </p:cNvSpPr>
            <p:nvPr/>
          </p:nvSpPr>
          <p:spPr bwMode="auto">
            <a:xfrm>
              <a:off x="0" y="3957"/>
              <a:ext cx="1383"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48153"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l-GR" altLang="de-DE" sz="1200" b="0" i="1" dirty="0" smtClean="0">
                  <a:latin typeface="Verdana" panose="020B0604030504040204" pitchFamily="34" charset="0"/>
                </a:rPr>
                <a:t>φύλλο εργασίας</a:t>
              </a:r>
              <a:r>
                <a:rPr lang="de-DE" altLang="de-DE" sz="1200" b="0" dirty="0" smtClean="0">
                  <a:latin typeface="Verdana" panose="020B0604030504040204" pitchFamily="34" charset="0"/>
                </a:rPr>
                <a:t> 9.1a</a:t>
              </a:r>
              <a:r>
                <a:rPr lang="el-GR" altLang="de-DE" sz="1200" b="0" dirty="0" smtClean="0">
                  <a:latin typeface="Verdana" panose="020B0604030504040204" pitchFamily="34" charset="0"/>
                </a:rPr>
                <a:t> </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4815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l-GR" altLang="de-DE" sz="2000" b="0" dirty="0" smtClean="0">
                <a:solidFill>
                  <a:srgbClr val="D16349"/>
                </a:solidFill>
                <a:latin typeface="Verdana" panose="020B0604030504040204" pitchFamily="34" charset="0"/>
              </a:rPr>
              <a:t>Επιλεκτική αντίληψη («μύγα στην αλοιφή»)</a:t>
            </a:r>
            <a:endParaRPr lang="en-US" altLang="de-DE" sz="2000" b="0" dirty="0" smtClean="0">
              <a:solidFill>
                <a:srgbClr val="D16349"/>
              </a:solidFill>
              <a:latin typeface="Verdana" panose="020B0604030504040204" pitchFamily="34" charset="0"/>
            </a:endParaRPr>
          </a:p>
          <a:p>
            <a:pPr algn="ctr">
              <a:spcBef>
                <a:spcPct val="20000"/>
              </a:spcBef>
              <a:buClr>
                <a:schemeClr val="accent1"/>
              </a:buClr>
              <a:buSzPct val="85000"/>
            </a:pPr>
            <a:r>
              <a:rPr lang="el-GR" sz="2000" b="0" dirty="0" smtClean="0">
                <a:solidFill>
                  <a:schemeClr val="accent1"/>
                </a:solidFill>
                <a:latin typeface="Verdana" pitchFamily="34" charset="0"/>
              </a:rPr>
              <a:t>Ποιά θα ήταν μια πιο ρεαλιστική και βοηθητική εκτίμηση;</a:t>
            </a:r>
            <a:endParaRPr lang="de-DE" sz="2000" b="0" dirty="0">
              <a:solidFill>
                <a:schemeClr val="accent1"/>
              </a:solidFill>
              <a:latin typeface="Verdana" pitchFamily="34" charset="0"/>
            </a:endParaRPr>
          </a:p>
        </p:txBody>
      </p:sp>
      <p:sp>
        <p:nvSpPr>
          <p:cNvPr id="1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9.18</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l-GR" altLang="fr-FR" sz="2000" b="0" dirty="0">
                <a:solidFill>
                  <a:schemeClr val="accent1"/>
                </a:solidFill>
                <a:latin typeface="Verdana" panose="020B0604030504040204" pitchFamily="34" charset="0"/>
              </a:rPr>
              <a:t>Αντί αυτού</a:t>
            </a:r>
            <a:r>
              <a:rPr lang="de-DE" altLang="fr-FR" sz="2000" b="0" dirty="0">
                <a:solidFill>
                  <a:schemeClr val="accent1"/>
                </a:solidFill>
                <a:latin typeface="Verdana" panose="020B0604030504040204" pitchFamily="34" charset="0"/>
              </a:rPr>
              <a:t>:                                </a:t>
            </a:r>
          </a:p>
          <a:p>
            <a:pPr algn="ctr" eaLnBrk="1" hangingPunct="1"/>
            <a:r>
              <a:rPr lang="el-GR" altLang="fr-FR" sz="2000" b="0" dirty="0">
                <a:solidFill>
                  <a:schemeClr val="accent1"/>
                </a:solidFill>
                <a:latin typeface="Verdana" panose="020B0604030504040204" pitchFamily="34" charset="0"/>
              </a:rPr>
              <a:t>Μη γενικεύεις από μια ατέλεια σε όλα ανεξαιρέτως!</a:t>
            </a:r>
            <a:endParaRPr lang="de-DE" altLang="fr-FR" sz="2800" b="0" dirty="0">
              <a:solidFill>
                <a:schemeClr val="accent1"/>
              </a:solidFill>
              <a:latin typeface="Verdana" panose="020B0604030504040204" pitchFamily="34" charset="0"/>
            </a:endParaRPr>
          </a:p>
        </p:txBody>
      </p:sp>
      <p:sp>
        <p:nvSpPr>
          <p:cNvPr id="50179" name="Text Box 4"/>
          <p:cNvSpPr txBox="1">
            <a:spLocks noChangeArrowheads="1"/>
          </p:cNvSpPr>
          <p:nvPr/>
        </p:nvSpPr>
        <p:spPr bwMode="auto">
          <a:xfrm>
            <a:off x="4953000" y="2362200"/>
            <a:ext cx="266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endParaRPr lang="en-US" altLang="de-DE"/>
          </a:p>
        </p:txBody>
      </p:sp>
      <p:sp>
        <p:nvSpPr>
          <p:cNvPr id="50180" name="Text Box 5"/>
          <p:cNvSpPr txBox="1">
            <a:spLocks noChangeArrowheads="1"/>
          </p:cNvSpPr>
          <p:nvPr/>
        </p:nvSpPr>
        <p:spPr bwMode="auto">
          <a:xfrm>
            <a:off x="0" y="3508375"/>
            <a:ext cx="914400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sz="2000" b="0" dirty="0" smtClean="0">
              <a:latin typeface="Verdana" panose="020B0604030504040204" pitchFamily="34" charset="0"/>
            </a:endParaRPr>
          </a:p>
          <a:p>
            <a:pPr algn="ctr">
              <a:spcBef>
                <a:spcPct val="50000"/>
              </a:spcBef>
              <a:defRPr/>
            </a:pPr>
            <a:r>
              <a:rPr lang="el-GR" b="0" dirty="0">
                <a:latin typeface="Verdana" pitchFamily="34" charset="0"/>
              </a:rPr>
              <a:t>Οι περισσότερες ιδιότητες των ανθρώπων είναι </a:t>
            </a:r>
            <a:r>
              <a:rPr lang="el-GR" dirty="0">
                <a:latin typeface="Verdana" pitchFamily="34" charset="0"/>
              </a:rPr>
              <a:t>σύνθετες</a:t>
            </a:r>
            <a:r>
              <a:rPr lang="el-GR" b="0" dirty="0">
                <a:latin typeface="Verdana" pitchFamily="34" charset="0"/>
              </a:rPr>
              <a:t>!</a:t>
            </a:r>
            <a:endParaRPr lang="de-DE" b="0" dirty="0">
              <a:latin typeface="Verdana" pitchFamily="34" charset="0"/>
            </a:endParaRPr>
          </a:p>
          <a:p>
            <a:pPr algn="ctr">
              <a:spcBef>
                <a:spcPct val="50000"/>
              </a:spcBef>
              <a:defRPr/>
            </a:pPr>
            <a:r>
              <a:rPr lang="el-GR" b="0" dirty="0">
                <a:latin typeface="Verdana" pitchFamily="34" charset="0"/>
              </a:rPr>
              <a:t>Υπάρχουν διαφορετικές απόψεις:</a:t>
            </a:r>
            <a:endParaRPr lang="de-DE" b="0" dirty="0">
              <a:latin typeface="Verdana" pitchFamily="34" charset="0"/>
            </a:endParaRPr>
          </a:p>
          <a:p>
            <a:pPr algn="ctr">
              <a:spcBef>
                <a:spcPct val="50000"/>
              </a:spcBef>
              <a:defRPr/>
            </a:pPr>
            <a:r>
              <a:rPr lang="el-GR" dirty="0">
                <a:latin typeface="Verdana" pitchFamily="34" charset="0"/>
              </a:rPr>
              <a:t>Τι είναι για παράδειγμα η νοημοσύνη; </a:t>
            </a:r>
            <a:r>
              <a:rPr lang="el-GR" b="0" dirty="0">
                <a:latin typeface="Verdana" pitchFamily="34" charset="0"/>
              </a:rPr>
              <a:t>Επιτεύγματα στο σχολείο, πτυχίο πανεπιστημίου, κοινωνική επάρκεια, πλούτος, ικανοποίηση;;;</a:t>
            </a:r>
            <a:endParaRPr lang="de-DE" b="0" dirty="0">
              <a:latin typeface="Verdana" pitchFamily="34" charset="0"/>
            </a:endParaRPr>
          </a:p>
        </p:txBody>
      </p:sp>
      <p:sp>
        <p:nvSpPr>
          <p:cNvPr id="50181" name="Text Box 6"/>
          <p:cNvSpPr txBox="1">
            <a:spLocks noChangeArrowheads="1"/>
          </p:cNvSpPr>
          <p:nvPr/>
        </p:nvSpPr>
        <p:spPr bwMode="auto">
          <a:xfrm>
            <a:off x="457200" y="5791200"/>
            <a:ext cx="8305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defRPr/>
            </a:pPr>
            <a:r>
              <a:rPr lang="el-GR" dirty="0"/>
              <a:t>Όπως το μωσαϊκό πάνω, είμαστε φτιαγμένοι από πολλά μικρά κομμάτια που είναι και καλά και κακά!</a:t>
            </a:r>
            <a:endParaRPr lang="de-DE" dirty="0">
              <a:latin typeface="Verdana" pitchFamily="34" charset="0"/>
            </a:endParaRPr>
          </a:p>
        </p:txBody>
      </p:sp>
      <p:pic>
        <p:nvPicPr>
          <p:cNvPr id="50182" name="Picture 8" descr="Lady-bug - flickr - Kaleidoscope Mosaic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752600"/>
            <a:ext cx="3352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Rectangle 5"/>
          <p:cNvSpPr>
            <a:spLocks noChangeArrowheads="1"/>
          </p:cNvSpPr>
          <p:nvPr/>
        </p:nvSpPr>
        <p:spPr bwMode="auto">
          <a:xfrm>
            <a:off x="-28575" y="6672263"/>
            <a:ext cx="21050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smtClean="0">
                <a:latin typeface="Verdana" panose="020B0604030504040204" pitchFamily="34" charset="0"/>
              </a:rPr>
              <a:t>(</a:t>
            </a:r>
            <a:r>
              <a:rPr lang="en-US" altLang="de-DE" sz="800" b="0" i="1" dirty="0" smtClean="0">
                <a:latin typeface="Verdana" panose="020B0604030504040204" pitchFamily="34" charset="0"/>
              </a:rPr>
              <a:t>“Kaleidoscope Mosaic” by Lady-bug)</a:t>
            </a:r>
            <a:endParaRPr lang="en-US" altLang="de-DE" sz="800" b="0" i="1" dirty="0">
              <a:latin typeface="Verdana" panose="020B0604030504040204" pitchFamily="34" charset="0"/>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a:solidFill>
                  <a:schemeClr val="tx2"/>
                </a:solidFill>
                <a:latin typeface="Verdana" panose="020B0604030504040204" pitchFamily="34" charset="0"/>
              </a:rPr>
              <a:t>κατάθλιψη και </a:t>
            </a:r>
            <a:r>
              <a:rPr lang="el-GR" altLang="de-DE" sz="1200" dirty="0" smtClean="0">
                <a:solidFill>
                  <a:schemeClr val="tx2"/>
                </a:solidFill>
                <a:latin typeface="Verdana" panose="020B0604030504040204" pitchFamily="34" charset="0"/>
              </a:rPr>
              <a:t>σκέψη</a:t>
            </a:r>
            <a:r>
              <a:rPr lang="en-US" altLang="de-DE" sz="1200" kern="0" dirty="0" smtClean="0">
                <a:solidFill>
                  <a:srgbClr val="646B86"/>
                </a:solidFill>
                <a:latin typeface="Verdana"/>
              </a:rPr>
              <a:t>   9.19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body" idx="4294967295"/>
          </p:nvPr>
        </p:nvSpPr>
        <p:spPr>
          <a:xfrm>
            <a:off x="468313" y="1376363"/>
            <a:ext cx="7416800" cy="3205162"/>
          </a:xfrm>
        </p:spPr>
        <p:txBody>
          <a:bodyPr/>
          <a:lstStyle/>
          <a:p>
            <a:pPr marL="0" indent="0">
              <a:tabLst>
                <a:tab pos="0" algn="l"/>
              </a:tabLst>
              <a:defRPr/>
            </a:pPr>
            <a:r>
              <a:rPr lang="el-GR" dirty="0" smtClean="0"/>
              <a:t>«Τα πρέπει» είναι υπερβολικοί κανόνες ή απόλυτες απαιτήσεις που θέτετε στον εαυτό σας. Πρόκειται για αυστηρούς κανόνες και νόρμες από τους οποίους δεν επιτρέπετε καμία παρέκκλιση!</a:t>
            </a:r>
            <a:endParaRPr lang="en-US" dirty="0" smtClean="0"/>
          </a:p>
          <a:p>
            <a:pPr marL="0" indent="0">
              <a:tabLst>
                <a:tab pos="0" algn="l"/>
              </a:tabLst>
              <a:defRPr/>
            </a:pPr>
            <a:endParaRPr lang="en-US" dirty="0" smtClean="0"/>
          </a:p>
          <a:p>
            <a:pPr marL="0" indent="0">
              <a:tabLst>
                <a:tab pos="0" algn="l"/>
              </a:tabLst>
              <a:defRPr/>
            </a:pPr>
            <a:r>
              <a:rPr lang="el-GR" dirty="0" smtClean="0"/>
              <a:t>Τυπικά αυτό περιλαμβάνει σκέψεις όπως: «πρέπει…», «οφείλω…», «επιβάλλεται…»</a:t>
            </a:r>
            <a:endParaRPr lang="en-US" dirty="0" smtClean="0"/>
          </a:p>
          <a:p>
            <a:pPr marL="0" indent="0">
              <a:tabLst>
                <a:tab pos="0" algn="l"/>
              </a:tabLst>
              <a:defRPr/>
            </a:pPr>
            <a:endParaRPr lang="en-US" dirty="0" smtClean="0"/>
          </a:p>
          <a:p>
            <a:pPr marL="0" indent="0">
              <a:tabLst>
                <a:tab pos="0" algn="l"/>
              </a:tabLst>
              <a:defRPr/>
            </a:pPr>
            <a:r>
              <a:rPr lang="el-GR" dirty="0" smtClean="0"/>
              <a:t>Το αναγνωρίζετε αυτά σε εσάς; </a:t>
            </a:r>
            <a:endParaRPr lang="en-US" dirty="0" smtClean="0"/>
          </a:p>
          <a:p>
            <a:pPr marL="0" indent="0">
              <a:defRPr/>
            </a:pPr>
            <a:r>
              <a:rPr lang="el-GR" dirty="0" smtClean="0"/>
              <a:t>Τι υπερβολικούς κανόνες έχετε; </a:t>
            </a:r>
            <a:endParaRPr lang="en-US" dirty="0" smtClean="0"/>
          </a:p>
          <a:p>
            <a:pPr marL="0" indent="0">
              <a:tabLst>
                <a:tab pos="0" algn="l"/>
              </a:tabLst>
              <a:defRPr/>
            </a:pPr>
            <a:endParaRPr lang="en-US" dirty="0" smtClean="0"/>
          </a:p>
          <a:p>
            <a:pPr eaLnBrk="1" hangingPunct="1">
              <a:defRPr/>
            </a:pPr>
            <a:endParaRPr lang="en-US" altLang="de-DE" dirty="0" smtClean="0">
              <a:solidFill>
                <a:schemeClr val="tx2"/>
              </a:solidFill>
            </a:endParaRPr>
          </a:p>
          <a:p>
            <a:pPr lvl="3" eaLnBrk="1" hangingPunct="1">
              <a:buClr>
                <a:srgbClr val="8CADAE"/>
              </a:buClr>
              <a:buSzPct val="85000"/>
              <a:buFont typeface="Wingdings" panose="05000000000000000000" pitchFamily="2" charset="2"/>
              <a:buNone/>
              <a:defRPr/>
            </a:pPr>
            <a:endParaRPr lang="en-US" altLang="de-DE" dirty="0" smtClean="0"/>
          </a:p>
          <a:p>
            <a:pPr eaLnBrk="1" hangingPunct="1">
              <a:buClr>
                <a:srgbClr val="8CADAE"/>
              </a:buClr>
              <a:buFontTx/>
              <a:buChar char="o"/>
              <a:defRPr/>
            </a:pPr>
            <a:endParaRPr lang="en-US" altLang="de-DE" dirty="0" smtClean="0"/>
          </a:p>
        </p:txBody>
      </p:sp>
      <p:pic>
        <p:nvPicPr>
          <p:cNvPr id="52229" name="Grafik 5" descr="Jacey O Samsel _No Title_04_06_2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4652963"/>
            <a:ext cx="29876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Rectangle 12"/>
          <p:cNvSpPr>
            <a:spLocks noChangeArrowheads="1"/>
          </p:cNvSpPr>
          <p:nvPr/>
        </p:nvSpPr>
        <p:spPr bwMode="auto">
          <a:xfrm>
            <a:off x="-63500" y="6681788"/>
            <a:ext cx="19094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Ohne</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Titel</a:t>
            </a:r>
            <a:r>
              <a:rPr lang="en-US" altLang="de-DE" sz="800" b="0" i="1" dirty="0" smtClean="0">
                <a:latin typeface="Verdana" panose="020B0604030504040204" pitchFamily="34" charset="0"/>
              </a:rPr>
              <a:t>” by Jacey O </a:t>
            </a:r>
            <a:r>
              <a:rPr lang="en-US" altLang="de-DE" sz="800" b="0" i="1" dirty="0" err="1" smtClean="0">
                <a:latin typeface="Verdana" panose="020B0604030504040204" pitchFamily="34" charset="0"/>
              </a:rPr>
              <a:t>Samsel</a:t>
            </a:r>
            <a:r>
              <a:rPr lang="en-US" altLang="de-DE" sz="800" b="0" i="1" dirty="0" smtClean="0">
                <a:latin typeface="Verdana" panose="020B0604030504040204" pitchFamily="34" charset="0"/>
              </a:rPr>
              <a:t>)</a:t>
            </a:r>
            <a:endParaRPr lang="en-US"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9.20</a:t>
            </a:r>
            <a:endParaRPr lang="en-US" altLang="de-DE" sz="1200" kern="0" dirty="0">
              <a:solidFill>
                <a:srgbClr val="646B86"/>
              </a:solidFill>
              <a:latin typeface="Verdana"/>
            </a:endParaRPr>
          </a:p>
        </p:txBody>
      </p:sp>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l-GR" altLang="de-DE" sz="2000" b="0" dirty="0" smtClean="0">
                <a:solidFill>
                  <a:srgbClr val="D16349"/>
                </a:solidFill>
                <a:latin typeface="Verdana" panose="020B0604030504040204" pitchFamily="34" charset="0"/>
              </a:rPr>
              <a:t>«Τα πρέπει»</a:t>
            </a:r>
            <a:endParaRPr lang="en-US" altLang="de-DE" sz="2000" b="0" dirty="0" smtClean="0">
              <a:solidFill>
                <a:srgbClr val="D16349"/>
              </a:solidFill>
              <a:latin typeface="Verdana" panose="020B0604030504040204" pitchFamily="34" charset="0"/>
            </a:endParaRPr>
          </a:p>
          <a:p>
            <a:pPr algn="ctr">
              <a:spcBef>
                <a:spcPct val="20000"/>
              </a:spcBef>
              <a:buClr>
                <a:schemeClr val="accent1"/>
              </a:buClr>
              <a:buSzPct val="85000"/>
            </a:pPr>
            <a:r>
              <a:rPr lang="el-GR" sz="2000" b="0" dirty="0" smtClean="0">
                <a:solidFill>
                  <a:schemeClr val="accent1"/>
                </a:solidFill>
                <a:latin typeface="Verdana" pitchFamily="34" charset="0"/>
              </a:rPr>
              <a:t>Ποιά θα ήταν μια πιο ρεαλιστική και βοηθητική εκτίμηση;</a:t>
            </a:r>
            <a:endParaRPr 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2485626514"/>
              </p:ext>
            </p:extLst>
          </p:nvPr>
        </p:nvGraphicFramePr>
        <p:xfrm>
          <a:off x="0" y="1627188"/>
          <a:ext cx="9144000" cy="3540125"/>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l-GR" sz="2000" b="1" i="0" u="none" strike="noStrike" cap="none" normalizeH="0" baseline="0" noProof="0" dirty="0" smtClean="0">
                          <a:ln>
                            <a:noFill/>
                          </a:ln>
                          <a:solidFill>
                            <a:schemeClr val="tx1"/>
                          </a:solidFill>
                          <a:effectLst/>
                          <a:latin typeface="Verdana" pitchFamily="34" charset="0"/>
                        </a:rPr>
                        <a:t>«Τα πρέπει»</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l-GR" sz="2000" b="1" i="0" u="none" strike="noStrike" cap="none" normalizeH="0" baseline="0" noProof="0" dirty="0" smtClean="0">
                          <a:ln>
                            <a:noFill/>
                          </a:ln>
                          <a:solidFill>
                            <a:schemeClr val="tx1"/>
                          </a:solidFill>
                          <a:effectLst/>
                          <a:latin typeface="Verdana" pitchFamily="34" charset="0"/>
                        </a:rPr>
                        <a:t>Πιο επιεικής προσέγγιση</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l-GR" sz="1800" b="0" i="0" u="none" strike="noStrike" cap="none" normalizeH="0" baseline="0" noProof="0" dirty="0" smtClean="0">
                          <a:ln>
                            <a:noFill/>
                          </a:ln>
                          <a:solidFill>
                            <a:schemeClr val="tx1"/>
                          </a:solidFill>
                          <a:effectLst/>
                          <a:latin typeface="Verdana" pitchFamily="34" charset="0"/>
                        </a:rPr>
                        <a:t>«Κάποιος πρέπει να διατηρεί πάντοτε το διαμέρισμά του καθαρό και τακτοποιημένο»</a:t>
                      </a:r>
                      <a:endParaRPr kumimoji="0" lang="en-US" sz="1800" b="0" i="0" u="none" strike="noStrike" cap="none" normalizeH="0" baseline="0" noProof="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l-GR" sz="1800" b="0" i="0" u="none" strike="noStrike" cap="none" normalizeH="0" baseline="0" dirty="0" smtClean="0">
                          <a:ln>
                            <a:noFill/>
                          </a:ln>
                          <a:solidFill>
                            <a:schemeClr val="tx1"/>
                          </a:solidFill>
                          <a:effectLst/>
                          <a:latin typeface="Verdana" pitchFamily="34" charset="0"/>
                        </a:rPr>
                        <a:t>;;;</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l-GR" altLang="de-DE" sz="1800" noProof="0" dirty="0" smtClean="0">
                          <a:solidFill>
                            <a:schemeClr val="tx1"/>
                          </a:solidFill>
                        </a:rPr>
                        <a:t>«Κάποιος</a:t>
                      </a:r>
                      <a:r>
                        <a:rPr lang="el-GR" altLang="de-DE" sz="1800" baseline="0" noProof="0" dirty="0" smtClean="0">
                          <a:solidFill>
                            <a:schemeClr val="tx1"/>
                          </a:solidFill>
                        </a:rPr>
                        <a:t> πρέπει πάντα να φαίνεται έξυπνός»</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l-GR" sz="1800" b="0" i="0" u="none" strike="noStrike" cap="none" normalizeH="0" baseline="0" dirty="0" smtClean="0">
                          <a:ln>
                            <a:noFill/>
                          </a:ln>
                          <a:solidFill>
                            <a:schemeClr val="tx1"/>
                          </a:solidFill>
                          <a:effectLst/>
                          <a:latin typeface="Verdana" pitchFamily="34" charset="0"/>
                        </a:rPr>
                        <a:t>;;;</a:t>
                      </a:r>
                      <a:endParaRPr kumimoji="0" lang="de-DE" sz="1800" b="0" i="0" u="none" strike="noStrike" cap="none" normalizeH="0" baseline="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4288"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l-GR" altLang="de-DE" sz="2000" b="0" dirty="0" smtClean="0">
                <a:solidFill>
                  <a:srgbClr val="D16349"/>
                </a:solidFill>
                <a:latin typeface="Verdana" panose="020B0604030504040204" pitchFamily="34" charset="0"/>
              </a:rPr>
              <a:t>«Τα πρέπει»</a:t>
            </a:r>
            <a:endParaRPr lang="en-US" altLang="de-DE" sz="2000" b="0" dirty="0" smtClean="0">
              <a:solidFill>
                <a:srgbClr val="D16349"/>
              </a:solidFill>
              <a:latin typeface="Verdana" panose="020B0604030504040204" pitchFamily="34" charset="0"/>
            </a:endParaRPr>
          </a:p>
          <a:p>
            <a:pPr algn="ctr">
              <a:spcBef>
                <a:spcPct val="20000"/>
              </a:spcBef>
              <a:buClr>
                <a:schemeClr val="accent1"/>
              </a:buClr>
              <a:buSzPct val="85000"/>
            </a:pPr>
            <a:r>
              <a:rPr lang="el-GR" sz="2000" b="0" dirty="0" smtClean="0">
                <a:solidFill>
                  <a:schemeClr val="accent1"/>
                </a:solidFill>
                <a:latin typeface="Verdana" pitchFamily="34" charset="0"/>
              </a:rPr>
              <a:t>Ποιά θα ήταν μια πιο ρεαλιστική και βοηθητική εκτίμηση;</a:t>
            </a:r>
            <a:endParaRPr lang="de-DE" sz="2000" b="0" dirty="0">
              <a:solidFill>
                <a:schemeClr val="accent1"/>
              </a:solidFill>
              <a:latin typeface="Verdana"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0912" name="Group 16"/>
          <p:cNvGraphicFramePr>
            <a:graphicFrameLocks noGrp="1"/>
          </p:cNvGraphicFramePr>
          <p:nvPr>
            <p:extLst>
              <p:ext uri="{D42A27DB-BD31-4B8C-83A1-F6EECF244321}">
                <p14:modId xmlns:p14="http://schemas.microsoft.com/office/powerpoint/2010/main" val="656096155"/>
              </p:ext>
            </p:extLst>
          </p:nvPr>
        </p:nvGraphicFramePr>
        <p:xfrm>
          <a:off x="0" y="1627188"/>
          <a:ext cx="9144000" cy="3540125"/>
        </p:xfrm>
        <a:graphic>
          <a:graphicData uri="http://schemas.openxmlformats.org/drawingml/2006/table">
            <a:tbl>
              <a:tblPr/>
              <a:tblGrid>
                <a:gridCol w="3708400"/>
                <a:gridCol w="5435600"/>
              </a:tblGrid>
              <a:tr h="504825">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l-GR" sz="2000" b="1" i="0" u="none" strike="noStrike" cap="none" normalizeH="0" baseline="0" noProof="0" dirty="0" smtClean="0">
                          <a:ln>
                            <a:noFill/>
                          </a:ln>
                          <a:solidFill>
                            <a:schemeClr val="tx1"/>
                          </a:solidFill>
                          <a:effectLst/>
                          <a:latin typeface="Verdana" pitchFamily="34" charset="0"/>
                        </a:rPr>
                        <a:t>«Τα πρέπει»</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l-GR" sz="2000" b="1" i="0" u="none" strike="noStrike" cap="none" normalizeH="0" baseline="0" noProof="0" dirty="0" smtClean="0">
                          <a:ln>
                            <a:noFill/>
                          </a:ln>
                          <a:solidFill>
                            <a:schemeClr val="tx1"/>
                          </a:solidFill>
                          <a:effectLst/>
                          <a:latin typeface="Verdana" pitchFamily="34" charset="0"/>
                        </a:rPr>
                        <a:t>Πιο επιεικής προσέγγιση</a:t>
                      </a:r>
                      <a:endParaRPr kumimoji="0" lang="en-US" sz="2000" b="1" i="0" u="none" strike="noStrike" cap="none" normalizeH="0" baseline="0" noProof="0" dirty="0" smtClean="0">
                        <a:ln>
                          <a:noFill/>
                        </a:ln>
                        <a:solidFill>
                          <a:schemeClr val="tx1"/>
                        </a:solidFill>
                        <a:effectLst/>
                        <a:latin typeface="Verdana" pitchFamily="34" charset="0"/>
                      </a:endParaRP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pPr>
                      <a:r>
                        <a:rPr kumimoji="0" lang="el-GR" sz="1800" b="0" i="0" u="none" strike="noStrike" cap="none" normalizeH="0" baseline="0" noProof="0" dirty="0" smtClean="0">
                          <a:ln>
                            <a:noFill/>
                          </a:ln>
                          <a:solidFill>
                            <a:schemeClr val="tx1"/>
                          </a:solidFill>
                          <a:effectLst/>
                          <a:latin typeface="Verdana" pitchFamily="34" charset="0"/>
                        </a:rPr>
                        <a:t>«Κάποιος πρέπει να διατηρεί πάντοτε το διαμέρισμά του καθαρό και τακτοποιημένο»</a:t>
                      </a:r>
                      <a:endParaRPr kumimoji="0" lang="en-US" sz="1800" b="0" i="0" u="none" strike="noStrike" cap="none" normalizeH="0" baseline="0" noProof="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rtl="0"/>
                      <a:r>
                        <a:rPr lang="el-GR" sz="1800" b="0" i="0" kern="1200" dirty="0" smtClean="0">
                          <a:solidFill>
                            <a:schemeClr val="tx1"/>
                          </a:solidFill>
                          <a:latin typeface="+mn-lt"/>
                          <a:ea typeface="+mn-ea"/>
                          <a:cs typeface="+mn-cs"/>
                        </a:rPr>
                        <a:t>«Κανείς δεν είναι σε θέση διατηρεί το διαμέρισμά του καθαρό ανά πάσα στιγμή. Εκτός αυτού, ένα πολύ τακτοποιημένο σπίτι μπορεί να φαίνεται κρύο και αποστειρωμένο.»</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7650">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lang="el-GR" altLang="de-DE" sz="1800" noProof="0" dirty="0" smtClean="0">
                          <a:solidFill>
                            <a:schemeClr val="tx1"/>
                          </a:solidFill>
                        </a:rPr>
                        <a:t>«Κάποιος</a:t>
                      </a:r>
                      <a:r>
                        <a:rPr lang="el-GR" altLang="de-DE" sz="1800" baseline="0" noProof="0" dirty="0" smtClean="0">
                          <a:solidFill>
                            <a:schemeClr val="tx1"/>
                          </a:solidFill>
                        </a:rPr>
                        <a:t> πρέπει πάντα να φαίνεται έξυπνός»</a:t>
                      </a:r>
                      <a:endParaRPr kumimoji="0" lang="de-DE" sz="1800" b="0" i="0" u="none" strike="noStrike" cap="none" normalizeH="0" baseline="0" dirty="0" smtClean="0">
                        <a:ln>
                          <a:noFill/>
                        </a:ln>
                        <a:solidFill>
                          <a:srgbClr val="FF3300"/>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6699"/>
                        </a:buClr>
                        <a:buSzTx/>
                        <a:buFont typeface="Wingdings" pitchFamily="2" charset="2"/>
                        <a:buNone/>
                        <a:tabLst/>
                        <a:defRPr/>
                      </a:pPr>
                      <a:r>
                        <a:rPr kumimoji="0" lang="el-GR" sz="1800" b="0" i="0" u="none" strike="noStrike" cap="none" normalizeH="0" baseline="0" noProof="0" dirty="0" smtClean="0">
                          <a:ln>
                            <a:noFill/>
                          </a:ln>
                          <a:solidFill>
                            <a:schemeClr val="tx1"/>
                          </a:solidFill>
                          <a:effectLst/>
                          <a:latin typeface="Verdana" pitchFamily="34" charset="0"/>
                        </a:rPr>
                        <a:t>«Ο καθένας κάνει λάθη, αυτό είναι ανθρώπινο. Και είναι ακριβώς οι ακατέργαστες άκρες και οι ατέλειες που κάνουν κάποιον αξιαγάπητο.»</a:t>
                      </a:r>
                      <a:endParaRPr kumimoji="0" lang="en-US" sz="1800" b="0" i="0" u="none" strike="noStrike" cap="none" normalizeH="0" baseline="0" noProof="0" dirty="0" smtClean="0">
                        <a:ln>
                          <a:noFill/>
                        </a:ln>
                        <a:solidFill>
                          <a:schemeClr val="tx1"/>
                        </a:solidFill>
                        <a:effectLst/>
                        <a:latin typeface="Verdana" pitchFamily="34"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9.22</a:t>
            </a:r>
            <a:endParaRPr lang="en-US" altLang="de-DE" sz="1200" kern="0" dirty="0">
              <a:solidFill>
                <a:srgbClr val="646B86"/>
              </a:solidFill>
              <a:latin typeface="Verdana"/>
            </a:endParaRPr>
          </a:p>
        </p:txBody>
      </p:sp>
      <p:sp>
        <p:nvSpPr>
          <p:cNvPr id="7" name="Rectangle 20"/>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pPr>
            <a:r>
              <a:rPr lang="el-GR" altLang="de-DE" sz="2000" b="0" dirty="0" smtClean="0">
                <a:solidFill>
                  <a:srgbClr val="D16349"/>
                </a:solidFill>
                <a:latin typeface="Verdana" panose="020B0604030504040204" pitchFamily="34" charset="0"/>
              </a:rPr>
              <a:t>«Τα πρέπει»</a:t>
            </a:r>
            <a:endParaRPr lang="en-US" altLang="de-DE" sz="2000" b="0" dirty="0" smtClean="0">
              <a:solidFill>
                <a:srgbClr val="D16349"/>
              </a:solidFill>
              <a:latin typeface="Verdana" panose="020B0604030504040204" pitchFamily="34" charset="0"/>
            </a:endParaRPr>
          </a:p>
          <a:p>
            <a:pPr algn="ctr">
              <a:spcBef>
                <a:spcPct val="20000"/>
              </a:spcBef>
              <a:buClr>
                <a:schemeClr val="accent1"/>
              </a:buClr>
              <a:buSzPct val="85000"/>
            </a:pPr>
            <a:r>
              <a:rPr lang="el-GR" sz="2000" b="0" dirty="0" smtClean="0">
                <a:solidFill>
                  <a:schemeClr val="accent1"/>
                </a:solidFill>
                <a:latin typeface="Verdana" pitchFamily="34" charset="0"/>
              </a:rPr>
              <a:t>Ποιά θα ήταν μια πιο ρεαλιστική και βοηθητική εκτίμηση;</a:t>
            </a:r>
            <a:endParaRPr lang="de-DE" sz="2000" b="0" dirty="0">
              <a:solidFill>
                <a:schemeClr val="accent1"/>
              </a:solidFill>
              <a:latin typeface="Verdan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9144000" cy="792163"/>
          </a:xfrm>
        </p:spPr>
        <p:txBody>
          <a:bodyPr anchor="ctr"/>
          <a:lstStyle/>
          <a:p>
            <a:pPr marL="609600" indent="-609600" eaLnBrk="1" hangingPunct="1">
              <a:spcBef>
                <a:spcPct val="20000"/>
              </a:spcBef>
              <a:buClr>
                <a:schemeClr val="accent1"/>
              </a:buClr>
              <a:defRPr/>
            </a:pPr>
            <a:r>
              <a:rPr lang="el-GR" altLang="de-DE" dirty="0" smtClean="0">
                <a:ea typeface="+mn-ea"/>
                <a:cs typeface="Times New Roman" panose="02020603050405020304" pitchFamily="18" charset="0"/>
              </a:rPr>
              <a:t>Περισσότερα παραδείγματα κανόνων</a:t>
            </a:r>
            <a:endParaRPr lang="en-US" altLang="de-DE" dirty="0">
              <a:ea typeface="+mn-ea"/>
              <a:cs typeface="Times New Roman" panose="02020603050405020304" pitchFamily="18" charset="0"/>
            </a:endParaRPr>
          </a:p>
        </p:txBody>
      </p:sp>
      <p:sp>
        <p:nvSpPr>
          <p:cNvPr id="58371" name="Rectangle 3"/>
          <p:cNvSpPr>
            <a:spLocks noGrp="1" noChangeArrowheads="1"/>
          </p:cNvSpPr>
          <p:nvPr>
            <p:ph type="body" idx="4294967295"/>
          </p:nvPr>
        </p:nvSpPr>
        <p:spPr>
          <a:xfrm>
            <a:off x="468313" y="1628775"/>
            <a:ext cx="8351837" cy="4968875"/>
          </a:xfrm>
        </p:spPr>
        <p:txBody>
          <a:bodyPr/>
          <a:lstStyle/>
          <a:p>
            <a:pPr marL="342900" lvl="3" indent="-342900" eaLnBrk="1" hangingPunct="1">
              <a:buClr>
                <a:srgbClr val="8CADAE"/>
              </a:buClr>
              <a:buSzPct val="85000"/>
              <a:buFont typeface="Courier New" panose="02070309020205020404" pitchFamily="49" charset="0"/>
              <a:buChar char="o"/>
              <a:tabLst>
                <a:tab pos="84138" algn="l"/>
              </a:tabLst>
            </a:pPr>
            <a:r>
              <a:rPr lang="el-GR" altLang="de-DE" dirty="0" smtClean="0">
                <a:ea typeface="Verdana" panose="020B0604030504040204" pitchFamily="34" charset="0"/>
                <a:cs typeface="Verdana" panose="020B0604030504040204" pitchFamily="34" charset="0"/>
              </a:rPr>
              <a:t>«Πρέπει πάντα να φαίνεσαι περιποιημένος.»</a:t>
            </a:r>
            <a:endParaRPr lang="en-US" altLang="de-DE" dirty="0" smtClean="0">
              <a:ea typeface="Verdana" panose="020B0604030504040204" pitchFamily="34" charset="0"/>
              <a:cs typeface="Verdana" panose="020B0604030504040204" pitchFamily="34" charset="0"/>
            </a:endParaRPr>
          </a:p>
          <a:p>
            <a:pPr marL="342900" lvl="3" indent="-342900" eaLnBrk="1" hangingPunct="1">
              <a:buClr>
                <a:srgbClr val="8CADAE"/>
              </a:buClr>
              <a:buSzPct val="85000"/>
              <a:buFont typeface="Courier New" panose="02070309020205020404" pitchFamily="49" charset="0"/>
              <a:buChar char="o"/>
              <a:tabLst>
                <a:tab pos="84138" algn="l"/>
              </a:tabLst>
            </a:pPr>
            <a:r>
              <a:rPr lang="el-GR" altLang="de-DE" dirty="0" smtClean="0">
                <a:ea typeface="Verdana" panose="020B0604030504040204" pitchFamily="34" charset="0"/>
                <a:cs typeface="Verdana" panose="020B0604030504040204" pitchFamily="34" charset="0"/>
              </a:rPr>
              <a:t>«Κάποιος πρέπει πάντα να παραμένει συγκρατημένος και να μην αφήνει τους άλλους να δουν ότι αισθάνεται άσχημα.»</a:t>
            </a:r>
            <a:endParaRPr lang="en-US" altLang="de-DE" dirty="0" smtClean="0">
              <a:ea typeface="Verdana" panose="020B0604030504040204" pitchFamily="34" charset="0"/>
              <a:cs typeface="Verdana" panose="020B0604030504040204" pitchFamily="34" charset="0"/>
            </a:endParaRPr>
          </a:p>
          <a:p>
            <a:pPr marL="342900" lvl="3" indent="-342900" eaLnBrk="1" hangingPunct="1">
              <a:buClr>
                <a:srgbClr val="8CADAE"/>
              </a:buClr>
              <a:buSzPct val="85000"/>
              <a:buFont typeface="Courier New" panose="02070309020205020404" pitchFamily="49" charset="0"/>
              <a:buChar char="o"/>
              <a:tabLst>
                <a:tab pos="84138" algn="l"/>
              </a:tabLst>
            </a:pPr>
            <a:r>
              <a:rPr lang="el-GR" altLang="de-DE" dirty="0" smtClean="0">
                <a:ea typeface="Verdana" panose="020B0604030504040204" pitchFamily="34" charset="0"/>
                <a:cs typeface="Verdana" panose="020B0604030504040204" pitchFamily="34" charset="0"/>
              </a:rPr>
              <a:t>«Θα πρέπει να ασκείς τα καθήκοντά σου πάντα στην εντέλεια.»</a:t>
            </a:r>
            <a:endParaRPr lang="en-US" altLang="de-DE" dirty="0" smtClean="0">
              <a:ea typeface="Verdana" panose="020B0604030504040204" pitchFamily="34" charset="0"/>
              <a:cs typeface="Verdana" panose="020B0604030504040204" pitchFamily="34" charset="0"/>
            </a:endParaRPr>
          </a:p>
          <a:p>
            <a:pPr marL="609600" indent="-609600">
              <a:buClr>
                <a:srgbClr val="8CADAE"/>
              </a:buClr>
              <a:buFontTx/>
              <a:buNone/>
              <a:tabLst>
                <a:tab pos="84138" algn="l"/>
              </a:tabLst>
            </a:pPr>
            <a:endParaRPr lang="en-US" altLang="de-DE" sz="2400" dirty="0" smtClean="0"/>
          </a:p>
          <a:p>
            <a:pPr marL="609600" indent="-609600">
              <a:lnSpc>
                <a:spcPct val="80000"/>
              </a:lnSpc>
              <a:buClr>
                <a:srgbClr val="8CADAE"/>
              </a:buClr>
              <a:buFontTx/>
              <a:buNone/>
              <a:tabLst>
                <a:tab pos="84138" algn="l"/>
              </a:tabLst>
            </a:pPr>
            <a:endParaRPr lang="en-US" altLang="de-DE" sz="2400" dirty="0" smtClean="0"/>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14859039"/>
              </p:ext>
            </p:extLst>
          </p:nvPr>
        </p:nvGraphicFramePr>
        <p:xfrm>
          <a:off x="0" y="1725613"/>
          <a:ext cx="9144001" cy="4620333"/>
        </p:xfrm>
        <a:graphic>
          <a:graphicData uri="http://schemas.openxmlformats.org/drawingml/2006/table">
            <a:tbl>
              <a:tblPr/>
              <a:tblGrid>
                <a:gridCol w="3419475"/>
                <a:gridCol w="5724526"/>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Γεγονός</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Καταθλιπτική εκτίμηση</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Θετική/εποικοδομητική εκτίμηση</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anose="020B0604030504040204" pitchFamily="34" charset="0"/>
                        </a:rPr>
                        <a:t>Ο φίλος σας δεν πρόσεξε το νέο σας χτένισμα.</a:t>
                      </a:r>
                      <a:endParaRPr kumimoji="0" lang="de-DE" sz="1800" b="0"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«Ο φίλος μου δεν με βρίσκει άλλο πια ελκυστική και θα τα χαλάσει μαζί μου».</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«Ο φίλος μου μπορεί να ταξιδεύει μακριά με τις σκέψεις του. Και στο παρελθόν δεν παρατήρησε παρόμοιες αλλαγές, αυτό δεν</a:t>
                      </a:r>
                      <a:endParaRPr kumimoji="0" lang="de-DE" sz="1800" b="0" i="0" u="none" strike="noStrike" cap="none" normalizeH="0" baseline="0" dirty="0" smtClean="0">
                        <a:ln>
                          <a:noFill/>
                        </a:ln>
                        <a:solidFill>
                          <a:schemeClr val="bg1"/>
                        </a:solidFill>
                        <a:effectLst/>
                        <a:latin typeface="Verdana" panose="020B0604030504040204"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l-GR" sz="1800" b="0" i="0" u="none" strike="noStrike" cap="none" normalizeH="0" baseline="0" dirty="0" smtClean="0">
                          <a:ln>
                            <a:noFill/>
                          </a:ln>
                          <a:solidFill>
                            <a:schemeClr val="tx1"/>
                          </a:solidFill>
                          <a:effectLst/>
                          <a:latin typeface="Verdana" panose="020B0604030504040204" pitchFamily="34" charset="0"/>
                        </a:rPr>
                        <a:t>Το νέο σας αυτοκίνητο κάνει έναν αστείο θόρυβο όταν οδηγείτε.</a:t>
                      </a:r>
                      <a:endParaRPr kumimoji="0" lang="en-US" sz="1800" b="0"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sz="1800" b="1" i="0" u="none" strike="noStrike" cap="none" normalizeH="0" baseline="0" noProof="0" dirty="0" smtClean="0">
                          <a:ln>
                            <a:noFill/>
                          </a:ln>
                          <a:solidFill>
                            <a:schemeClr val="tx1"/>
                          </a:solidFill>
                          <a:effectLst/>
                          <a:latin typeface="Verdana" panose="020B0604030504040204" pitchFamily="34" charset="0"/>
                        </a:rPr>
                        <a:t>«</a:t>
                      </a:r>
                      <a:r>
                        <a:rPr kumimoji="0" lang="el-GR" sz="1800" b="1" i="0" u="none" strike="noStrike" cap="none" normalizeH="0" baseline="0" dirty="0" smtClean="0">
                          <a:ln>
                            <a:noFill/>
                          </a:ln>
                          <a:solidFill>
                            <a:schemeClr val="tx1"/>
                          </a:solidFill>
                          <a:effectLst/>
                          <a:latin typeface="Verdana" panose="020B0604030504040204" pitchFamily="34" charset="0"/>
                        </a:rPr>
                        <a:t>Η μηχανή είναι χαλασμένη και η επισκευή της θα με αφήσει χωρίς χρήματα».</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a:t>
                      </a:r>
                      <a:r>
                        <a:rPr lang="el-GR" sz="1800" dirty="0" smtClean="0">
                          <a:solidFill>
                            <a:schemeClr val="bg1"/>
                          </a:solidFill>
                        </a:rPr>
                        <a:t>Ηρέμησε! Έλεγξε αν ο ήχος επανεμφανίζεται, και εάν είναι απαραίτητο, σταμάτησε</a:t>
                      </a:r>
                      <a:r>
                        <a:rPr lang="el-GR" sz="1800" baseline="0" dirty="0" smtClean="0">
                          <a:solidFill>
                            <a:schemeClr val="bg1"/>
                          </a:solidFill>
                        </a:rPr>
                        <a:t> </a:t>
                      </a:r>
                      <a:r>
                        <a:rPr lang="el-GR" sz="1800" dirty="0" smtClean="0">
                          <a:solidFill>
                            <a:schemeClr val="bg1"/>
                          </a:solidFill>
                        </a:rPr>
                        <a:t>και</a:t>
                      </a:r>
                      <a:r>
                        <a:rPr lang="el-GR" sz="1800" baseline="0" dirty="0" smtClean="0">
                          <a:solidFill>
                            <a:schemeClr val="bg1"/>
                          </a:solidFill>
                        </a:rPr>
                        <a:t> </a:t>
                      </a:r>
                      <a:r>
                        <a:rPr lang="el-GR" sz="1800" dirty="0" smtClean="0">
                          <a:solidFill>
                            <a:schemeClr val="bg1"/>
                          </a:solidFill>
                        </a:rPr>
                        <a:t>κάλεσε την οδική βοήθεια. Το να το φτιάξετε μπορεί να μην είναι τόσο δαπανηρό και θα πρέπει να υπάρχει εγγύηση για τα νέα αυτοκίνητα έτσι κι αλλιώς</a:t>
                      </a: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a:t>
                      </a:r>
                      <a:endParaRPr kumimoji="0" lang="en-US" sz="1800" b="0" i="0" u="none" strike="noStrike" cap="none" normalizeH="0" baseline="0" dirty="0" smtClean="0">
                        <a:ln>
                          <a:noFill/>
                        </a:ln>
                        <a:solidFill>
                          <a:schemeClr val="bg1"/>
                        </a:solidFill>
                        <a:effectLst/>
                        <a:latin typeface="Verdana" panose="020B0604030504040204"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 </a:t>
            </a:r>
            <a:r>
              <a:rPr lang="el-GR" altLang="de-DE" sz="2000" b="0" dirty="0" err="1" smtClean="0">
                <a:solidFill>
                  <a:srgbClr val="D16349"/>
                </a:solidFill>
                <a:latin typeface="Verdana" panose="020B0604030504040204" pitchFamily="34" charset="0"/>
              </a:rPr>
              <a:t>Καταστροφολογική</a:t>
            </a:r>
            <a:r>
              <a:rPr lang="el-GR" altLang="de-DE" sz="2000" b="0" dirty="0" smtClean="0">
                <a:solidFill>
                  <a:srgbClr val="D16349"/>
                </a:solidFill>
                <a:latin typeface="Verdana" panose="020B0604030504040204" pitchFamily="34" charset="0"/>
              </a:rPr>
              <a:t> σκέψη</a:t>
            </a:r>
            <a:endParaRPr lang="en-US" altLang="de-DE" sz="2000" b="0" dirty="0" smtClean="0">
              <a:solidFill>
                <a:srgbClr val="D16349"/>
              </a:solidFill>
              <a:latin typeface="Verdana" panose="020B0604030504040204" pitchFamily="34" charset="0"/>
            </a:endParaRPr>
          </a:p>
          <a:p>
            <a:pPr algn="ctr" eaLnBrk="1" hangingPunct="1">
              <a:spcBef>
                <a:spcPct val="20000"/>
              </a:spcBef>
              <a:buClr>
                <a:schemeClr val="accent1"/>
              </a:buClr>
              <a:buSzPct val="85000"/>
              <a:buFont typeface="Wingdings 2" panose="05020102010507070707" pitchFamily="18" charset="2"/>
              <a:buNone/>
            </a:pPr>
            <a:r>
              <a:rPr lang="el-GR" sz="2000" b="0" kern="0" dirty="0" smtClean="0">
                <a:solidFill>
                  <a:srgbClr val="D16349"/>
                </a:solidFill>
                <a:latin typeface="Verdana" pitchFamily="34" charset="0"/>
              </a:rPr>
              <a:t>Ποιά θα ήταν μια πιο ρεαλιστική/βοηθητική εκτίμηση;</a:t>
            </a:r>
            <a:endParaRPr lang="en-US" altLang="de-DE" sz="2000" b="0" dirty="0">
              <a:solidFill>
                <a:srgbClr val="D16349"/>
              </a:solidFill>
              <a:latin typeface="Verdana" panose="020B0604030504040204" pitchFamily="34" charset="0"/>
            </a:endParaRPr>
          </a:p>
        </p:txBody>
      </p:sp>
      <p:sp>
        <p:nvSpPr>
          <p:cNvPr id="13" name="Textfeld 1"/>
          <p:cNvSpPr txBox="1">
            <a:spLocks noChangeArrowheads="1"/>
          </p:cNvSpPr>
          <p:nvPr/>
        </p:nvSpPr>
        <p:spPr bwMode="auto">
          <a:xfrm>
            <a:off x="0" y="908720"/>
            <a:ext cx="9251950" cy="830997"/>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l-GR" altLang="de-DE" sz="1600" dirty="0" smtClean="0">
                <a:latin typeface="+mj-lt"/>
              </a:rPr>
              <a:t>Οι άνθρωποι με καταθλιπτικά συμπτώματα συχνά φαντάζονται ότι οι καθημερινές καταστάσεις τελειώνουν άσχημα και ότι ήσσονος σημασίας αρνητικά γεγονότα οδηγούν σε καταστροφές. </a:t>
            </a:r>
            <a:endParaRPr lang="en-US" altLang="de-DE" sz="1600" dirty="0" smtClean="0">
              <a:latin typeface="+mj-lt"/>
            </a:endParaRP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9.24</a:t>
            </a:r>
            <a:endParaRPr lang="en-US" altLang="de-DE" sz="1200" kern="0" dirty="0">
              <a:solidFill>
                <a:srgbClr val="646B86"/>
              </a:solidFill>
              <a:latin typeface="Verdana"/>
            </a:endParaRPr>
          </a:p>
        </p:txBody>
      </p:sp>
    </p:spTree>
    <p:extLst>
      <p:ext uri="{BB962C8B-B14F-4D97-AF65-F5344CB8AC3E}">
        <p14:creationId xmlns:p14="http://schemas.microsoft.com/office/powerpoint/2010/main" val="1387183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5" name="Group 49"/>
          <p:cNvGraphicFramePr>
            <a:graphicFrameLocks noGrp="1"/>
          </p:cNvGraphicFramePr>
          <p:nvPr>
            <p:extLst>
              <p:ext uri="{D42A27DB-BD31-4B8C-83A1-F6EECF244321}">
                <p14:modId xmlns:p14="http://schemas.microsoft.com/office/powerpoint/2010/main" val="4256961222"/>
              </p:ext>
            </p:extLst>
          </p:nvPr>
        </p:nvGraphicFramePr>
        <p:xfrm>
          <a:off x="0" y="1725613"/>
          <a:ext cx="9144001" cy="4620333"/>
        </p:xfrm>
        <a:graphic>
          <a:graphicData uri="http://schemas.openxmlformats.org/drawingml/2006/table">
            <a:tbl>
              <a:tblPr/>
              <a:tblGrid>
                <a:gridCol w="3419475"/>
                <a:gridCol w="5724526"/>
              </a:tblGrid>
              <a:tr h="720878">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Γεγονός</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Καταθλιπτική εκτίμηση</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Θετική/εποικοδομητική εκτίμηση</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58573">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anose="020B0604030504040204" pitchFamily="34" charset="0"/>
                        </a:rPr>
                        <a:t>Ο φίλος σας δεν πρόσεξε το νέο σας χτένισμα.</a:t>
                      </a:r>
                      <a:endParaRPr kumimoji="0" lang="de-DE" sz="1800" b="0"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altLang="de-DE" sz="1800" b="1" i="0" u="none" strike="noStrike" cap="none" normalizeH="0" baseline="0" noProof="0" dirty="0" smtClean="0">
                          <a:ln>
                            <a:noFill/>
                          </a:ln>
                          <a:solidFill>
                            <a:schemeClr val="tx1"/>
                          </a:solidFill>
                          <a:effectLst/>
                          <a:latin typeface="Verdana" panose="020B0604030504040204" pitchFamily="34" charset="0"/>
                        </a:rPr>
                        <a:t>«Ο φίλος μου δεν με βρίσκει άλλο πια ελκυστική και θα τα χαλάσει μαζί μου».</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«Ο φίλος μου μπορεί να ταξιδεύει μακριά με τις σκέψεις του. Και στο παρελθόν δεν παρατήρησε παρόμοιες αλλαγές, αυτό δεν σημαίνει τίποτε».</a:t>
                      </a:r>
                      <a:endParaRPr kumimoji="0" lang="de-DE" sz="1800" b="0" i="0" u="none" strike="noStrike" cap="none" normalizeH="0" baseline="0" dirty="0" smtClean="0">
                        <a:ln>
                          <a:noFill/>
                        </a:ln>
                        <a:solidFill>
                          <a:schemeClr val="tx1"/>
                        </a:solidFill>
                        <a:effectLst/>
                        <a:latin typeface="Verdana" panose="020B0604030504040204"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195">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l-GR" sz="1800" b="0" i="0" u="none" strike="noStrike" cap="none" normalizeH="0" baseline="0" dirty="0" smtClean="0">
                          <a:ln>
                            <a:noFill/>
                          </a:ln>
                          <a:solidFill>
                            <a:schemeClr val="tx1"/>
                          </a:solidFill>
                          <a:effectLst/>
                          <a:latin typeface="Verdana" panose="020B0604030504040204" pitchFamily="34" charset="0"/>
                        </a:rPr>
                        <a:t>Το νέο σας αυτοκίνητο κάνει έναν αστείο θόρυβο όταν οδηγείτε.</a:t>
                      </a:r>
                      <a:endParaRPr kumimoji="0" lang="en-US" sz="1800" b="0" i="0" u="none" strike="noStrike" cap="none" normalizeH="0" baseline="0" dirty="0" smtClean="0">
                        <a:ln>
                          <a:noFill/>
                        </a:ln>
                        <a:solidFill>
                          <a:schemeClr val="tx1"/>
                        </a:solidFill>
                        <a:effectLst/>
                        <a:latin typeface="Verdana" panose="020B0604030504040204" pitchFamily="34"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pPr>
                      <a:r>
                        <a:rPr kumimoji="0" lang="el-GR" sz="1800" b="1" i="0" u="none" strike="noStrike" cap="none" normalizeH="0" baseline="0" noProof="0" dirty="0" smtClean="0">
                          <a:ln>
                            <a:noFill/>
                          </a:ln>
                          <a:solidFill>
                            <a:schemeClr val="tx1"/>
                          </a:solidFill>
                          <a:effectLst/>
                          <a:latin typeface="Verdana" panose="020B0604030504040204" pitchFamily="34" charset="0"/>
                        </a:rPr>
                        <a:t>«</a:t>
                      </a:r>
                      <a:r>
                        <a:rPr kumimoji="0" lang="el-GR" sz="1800" b="1" i="0" u="none" strike="noStrike" cap="none" normalizeH="0" baseline="0" dirty="0" smtClean="0">
                          <a:ln>
                            <a:noFill/>
                          </a:ln>
                          <a:solidFill>
                            <a:schemeClr val="tx1"/>
                          </a:solidFill>
                          <a:effectLst/>
                          <a:latin typeface="Verdana" panose="020B0604030504040204" pitchFamily="34" charset="0"/>
                        </a:rPr>
                        <a:t>Η μηχανή είναι χαλασμένη και η επισκευή της θα με αφήσει χωρίς χρήματα».</a:t>
                      </a:r>
                      <a:endParaRPr kumimoji="0" lang="en-US" altLang="de-DE" sz="1800" b="1" i="0" u="none" strike="noStrike" cap="none" normalizeH="0" baseline="0" noProof="0" dirty="0" smtClean="0">
                        <a:ln>
                          <a:noFill/>
                        </a:ln>
                        <a:solidFill>
                          <a:schemeClr val="tx1"/>
                        </a:solidFill>
                        <a:effectLst/>
                        <a:latin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anose="05020102010507070707" pitchFamily="18" charset="2"/>
                        <a:buNone/>
                        <a:tabLst/>
                        <a:defRPr/>
                      </a:pP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lang="el-GR" sz="1800" dirty="0" smtClean="0">
                          <a:solidFill>
                            <a:schemeClr val="tx1"/>
                          </a:solidFill>
                        </a:rPr>
                        <a:t>Ηρέμησε! Έλεγξε αν ο ήχος επανεμφανίζεται, και εάν είναι απαραίτητο, σταμάτησε</a:t>
                      </a:r>
                      <a:r>
                        <a:rPr lang="el-GR" sz="1800" baseline="0" dirty="0" smtClean="0">
                          <a:solidFill>
                            <a:schemeClr val="tx1"/>
                          </a:solidFill>
                        </a:rPr>
                        <a:t> </a:t>
                      </a:r>
                      <a:r>
                        <a:rPr lang="el-GR" sz="1800" dirty="0" smtClean="0">
                          <a:solidFill>
                            <a:schemeClr val="tx1"/>
                          </a:solidFill>
                        </a:rPr>
                        <a:t>και</a:t>
                      </a:r>
                      <a:r>
                        <a:rPr lang="el-GR" sz="1800" baseline="0" dirty="0" smtClean="0">
                          <a:solidFill>
                            <a:schemeClr val="tx1"/>
                          </a:solidFill>
                        </a:rPr>
                        <a:t> </a:t>
                      </a:r>
                      <a:r>
                        <a:rPr lang="el-GR" sz="1800" dirty="0" smtClean="0">
                          <a:solidFill>
                            <a:schemeClr val="tx1"/>
                          </a:solidFill>
                        </a:rPr>
                        <a:t>κάλεσε την οδική βοήθεια. Το να το φτιάξετε μπορεί να μην είναι τόσο δαπανηρό και θα πρέπει να υπάρχει εγγύηση για τα νέα αυτοκίνητα έτσι κι αλλιώς</a:t>
                      </a: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a:t>
                      </a:r>
                      <a:endParaRPr kumimoji="0" lang="en-US" sz="1800" b="0" i="0" u="none" strike="noStrike" cap="none" normalizeH="0" baseline="0" dirty="0" smtClean="0">
                        <a:ln>
                          <a:noFill/>
                        </a:ln>
                        <a:solidFill>
                          <a:schemeClr val="tx1"/>
                        </a:solidFill>
                        <a:effectLst/>
                        <a:latin typeface="Verdana" panose="020B0604030504040204" pitchFamily="34" charset="0"/>
                        <a:cs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62480" name="Group 30"/>
          <p:cNvGrpSpPr>
            <a:grpSpLocks/>
          </p:cNvGrpSpPr>
          <p:nvPr/>
        </p:nvGrpSpPr>
        <p:grpSpPr bwMode="auto">
          <a:xfrm>
            <a:off x="0" y="6338463"/>
            <a:ext cx="2483767" cy="519538"/>
            <a:chOff x="0" y="3930"/>
            <a:chExt cx="1434" cy="476"/>
          </a:xfrm>
        </p:grpSpPr>
        <p:sp>
          <p:nvSpPr>
            <p:cNvPr id="62484" name="Rectangle 69"/>
            <p:cNvSpPr>
              <a:spLocks noChangeArrowheads="1"/>
            </p:cNvSpPr>
            <p:nvPr/>
          </p:nvSpPr>
          <p:spPr bwMode="auto">
            <a:xfrm>
              <a:off x="0" y="3930"/>
              <a:ext cx="138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62485"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77"/>
              <a:ext cx="177"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6" name="Text Box 71"/>
            <p:cNvSpPr txBox="1">
              <a:spLocks noChangeArrowheads="1"/>
            </p:cNvSpPr>
            <p:nvPr/>
          </p:nvSpPr>
          <p:spPr bwMode="auto">
            <a:xfrm>
              <a:off x="120" y="3977"/>
              <a:ext cx="131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400" b="0" dirty="0" smtClean="0">
                  <a:latin typeface="Verdana" panose="020B0604030504040204" pitchFamily="34" charset="0"/>
                  <a:sym typeface="Wingdings" panose="05000000000000000000" pitchFamily="2" charset="2"/>
                </a:rPr>
                <a:t>  </a:t>
              </a:r>
              <a:r>
                <a:rPr lang="en-US" altLang="de-DE" sz="1200" b="0" dirty="0" smtClean="0">
                  <a:latin typeface="Verdana" panose="020B0604030504040204" pitchFamily="34" charset="0"/>
                  <a:sym typeface="Wingdings" panose="05000000000000000000" pitchFamily="2" charset="2"/>
                </a:rPr>
                <a:t></a:t>
              </a:r>
              <a:r>
                <a:rPr lang="en-US" altLang="de-DE" sz="1200" b="0" dirty="0" smtClean="0">
                  <a:latin typeface="Verdana" panose="020B0604030504040204" pitchFamily="34" charset="0"/>
                </a:rPr>
                <a:t> </a:t>
              </a:r>
              <a:r>
                <a:rPr lang="el-GR" altLang="de-DE" sz="1200" b="0" i="1" dirty="0" smtClean="0">
                  <a:latin typeface="Verdana" panose="020B0604030504040204" pitchFamily="34" charset="0"/>
                </a:rPr>
                <a:t>φύλλο εργασίας</a:t>
              </a:r>
              <a:r>
                <a:rPr lang="en-US" altLang="de-DE" sz="1200" b="0" dirty="0" smtClean="0">
                  <a:latin typeface="Verdana" panose="020B0604030504040204" pitchFamily="34" charset="0"/>
                </a:rPr>
                <a:t> 9.1</a:t>
              </a:r>
              <a:r>
                <a:rPr lang="el-GR" altLang="de-DE" sz="1200" b="0" dirty="0" smtClean="0">
                  <a:latin typeface="Verdana" panose="020B0604030504040204" pitchFamily="34" charset="0"/>
                </a:rPr>
                <a:t>β</a:t>
              </a:r>
              <a:endParaRPr lang="en-US" altLang="de-DE" sz="1200" b="0" dirty="0" smtClean="0">
                <a:latin typeface="Verdana" panose="020B0604030504040204" pitchFamily="34" charset="0"/>
              </a:endParaRPr>
            </a:p>
            <a:p>
              <a:pPr eaLnBrk="1" hangingPunct="1"/>
              <a:r>
                <a:rPr lang="en-US" altLang="de-DE" sz="1200" b="0" dirty="0" smtClean="0">
                  <a:latin typeface="Verdana" panose="020B0604030504040204" pitchFamily="34" charset="0"/>
                </a:rPr>
                <a:t>     </a:t>
              </a:r>
              <a:endParaRPr lang="en-US" altLang="de-DE" sz="1200" b="0" dirty="0">
                <a:latin typeface="Verdana" panose="020B0604030504040204" pitchFamily="34" charset="0"/>
              </a:endParaRPr>
            </a:p>
          </p:txBody>
        </p:sp>
      </p:grpSp>
      <p:sp>
        <p:nvSpPr>
          <p:cNvPr id="12" name="Rectangle 48"/>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n-US" altLang="de-DE" sz="2000" b="0" dirty="0" smtClean="0">
                <a:solidFill>
                  <a:srgbClr val="D16349"/>
                </a:solidFill>
                <a:latin typeface="Verdana" panose="020B0604030504040204" pitchFamily="34" charset="0"/>
              </a:rPr>
              <a:t> </a:t>
            </a:r>
            <a:r>
              <a:rPr lang="el-GR" altLang="de-DE" sz="2000" b="0" dirty="0" err="1" smtClean="0">
                <a:solidFill>
                  <a:srgbClr val="D16349"/>
                </a:solidFill>
                <a:latin typeface="Verdana" panose="020B0604030504040204" pitchFamily="34" charset="0"/>
              </a:rPr>
              <a:t>Καταστροφολογική</a:t>
            </a:r>
            <a:r>
              <a:rPr lang="el-GR" altLang="de-DE" sz="2000" b="0" dirty="0" smtClean="0">
                <a:solidFill>
                  <a:srgbClr val="D16349"/>
                </a:solidFill>
                <a:latin typeface="Verdana" panose="020B0604030504040204" pitchFamily="34" charset="0"/>
              </a:rPr>
              <a:t> σκέψη</a:t>
            </a:r>
            <a:endParaRPr lang="en-US" altLang="de-DE" sz="2000" b="0" dirty="0" smtClean="0">
              <a:solidFill>
                <a:srgbClr val="D16349"/>
              </a:solidFill>
              <a:latin typeface="Verdana" panose="020B0604030504040204" pitchFamily="34" charset="0"/>
            </a:endParaRPr>
          </a:p>
          <a:p>
            <a:pPr algn="ctr" eaLnBrk="1" hangingPunct="1">
              <a:spcBef>
                <a:spcPct val="20000"/>
              </a:spcBef>
              <a:buClr>
                <a:schemeClr val="accent1"/>
              </a:buClr>
              <a:buSzPct val="85000"/>
              <a:buFont typeface="Wingdings 2" panose="05020102010507070707" pitchFamily="18" charset="2"/>
              <a:buNone/>
            </a:pPr>
            <a:r>
              <a:rPr lang="el-GR" sz="2000" b="0" kern="0" dirty="0" smtClean="0">
                <a:solidFill>
                  <a:srgbClr val="D16349"/>
                </a:solidFill>
                <a:latin typeface="Verdana" pitchFamily="34" charset="0"/>
              </a:rPr>
              <a:t>Ποιά θα ήταν μια πιο ρεαλιστική/βοηθητική εκτίμηση;</a:t>
            </a:r>
            <a:endParaRPr lang="en-US" altLang="de-DE" sz="2000" b="0" dirty="0">
              <a:solidFill>
                <a:srgbClr val="D16349"/>
              </a:solidFill>
              <a:latin typeface="Verdana" panose="020B0604030504040204" pitchFamily="34" charset="0"/>
            </a:endParaRPr>
          </a:p>
        </p:txBody>
      </p:sp>
      <p:sp>
        <p:nvSpPr>
          <p:cNvPr id="13" name="Textfeld 1"/>
          <p:cNvSpPr txBox="1">
            <a:spLocks noChangeArrowheads="1"/>
          </p:cNvSpPr>
          <p:nvPr/>
        </p:nvSpPr>
        <p:spPr bwMode="auto">
          <a:xfrm>
            <a:off x="0" y="908720"/>
            <a:ext cx="9251950" cy="830997"/>
          </a:xfrm>
          <a:prstGeom prst="rect">
            <a:avLst/>
          </a:prstGeom>
          <a:noFill/>
          <a:ln>
            <a:noFill/>
          </a:ln>
          <a:extLst/>
        </p:spPr>
        <p:txBody>
          <a:bodyPr>
            <a:spAutoFit/>
          </a:bodyPr>
          <a:lstStyle>
            <a:lvl1pPr>
              <a:defRPr b="1">
                <a:solidFill>
                  <a:schemeClr val="tx1"/>
                </a:solidFill>
                <a:latin typeface="Arial" charset="0"/>
                <a:cs typeface="Times New Roman" pitchFamily="18" charset="0"/>
              </a:defRPr>
            </a:lvl1pPr>
            <a:lvl2pPr marL="742950" indent="-285750">
              <a:defRPr b="1">
                <a:solidFill>
                  <a:schemeClr val="tx1"/>
                </a:solidFill>
                <a:latin typeface="Arial" charset="0"/>
                <a:cs typeface="Times New Roman" pitchFamily="18" charset="0"/>
              </a:defRPr>
            </a:lvl2pPr>
            <a:lvl3pPr marL="1143000" indent="-228600">
              <a:defRPr b="1">
                <a:solidFill>
                  <a:schemeClr val="tx1"/>
                </a:solidFill>
                <a:latin typeface="Arial" charset="0"/>
                <a:cs typeface="Times New Roman" pitchFamily="18" charset="0"/>
              </a:defRPr>
            </a:lvl3pPr>
            <a:lvl4pPr marL="1600200" indent="-228600">
              <a:defRPr b="1">
                <a:solidFill>
                  <a:schemeClr val="tx1"/>
                </a:solidFill>
                <a:latin typeface="Arial" charset="0"/>
                <a:cs typeface="Times New Roman" pitchFamily="18" charset="0"/>
              </a:defRPr>
            </a:lvl4pPr>
            <a:lvl5pPr marL="2057400" indent="-228600">
              <a:defRPr b="1">
                <a:solidFill>
                  <a:schemeClr val="tx1"/>
                </a:solidFill>
                <a:latin typeface="Arial" charset="0"/>
                <a:cs typeface="Times New Roman" pitchFamily="18" charset="0"/>
              </a:defRPr>
            </a:lvl5pPr>
            <a:lvl6pPr marL="2514600" indent="-228600" eaLnBrk="0" fontAlgn="base" hangingPunct="0">
              <a:spcBef>
                <a:spcPct val="0"/>
              </a:spcBef>
              <a:spcAft>
                <a:spcPct val="0"/>
              </a:spcAft>
              <a:defRPr b="1">
                <a:solidFill>
                  <a:schemeClr val="tx1"/>
                </a:solidFill>
                <a:latin typeface="Arial" charset="0"/>
                <a:cs typeface="Times New Roman" pitchFamily="18" charset="0"/>
              </a:defRPr>
            </a:lvl6pPr>
            <a:lvl7pPr marL="2971800" indent="-228600" eaLnBrk="0" fontAlgn="base" hangingPunct="0">
              <a:spcBef>
                <a:spcPct val="0"/>
              </a:spcBef>
              <a:spcAft>
                <a:spcPct val="0"/>
              </a:spcAft>
              <a:defRPr b="1">
                <a:solidFill>
                  <a:schemeClr val="tx1"/>
                </a:solidFill>
                <a:latin typeface="Arial" charset="0"/>
                <a:cs typeface="Times New Roman" pitchFamily="18" charset="0"/>
              </a:defRPr>
            </a:lvl7pPr>
            <a:lvl8pPr marL="3429000" indent="-228600" eaLnBrk="0" fontAlgn="base" hangingPunct="0">
              <a:spcBef>
                <a:spcPct val="0"/>
              </a:spcBef>
              <a:spcAft>
                <a:spcPct val="0"/>
              </a:spcAft>
              <a:defRPr b="1">
                <a:solidFill>
                  <a:schemeClr val="tx1"/>
                </a:solidFill>
                <a:latin typeface="Arial" charset="0"/>
                <a:cs typeface="Times New Roman" pitchFamily="18" charset="0"/>
              </a:defRPr>
            </a:lvl8pPr>
            <a:lvl9pPr marL="3886200" indent="-228600" eaLnBrk="0" fontAlgn="base" hangingPunct="0">
              <a:spcBef>
                <a:spcPct val="0"/>
              </a:spcBef>
              <a:spcAft>
                <a:spcPct val="0"/>
              </a:spcAft>
              <a:defRPr b="1">
                <a:solidFill>
                  <a:schemeClr val="tx1"/>
                </a:solidFill>
                <a:latin typeface="Arial" charset="0"/>
                <a:cs typeface="Times New Roman" pitchFamily="18" charset="0"/>
              </a:defRPr>
            </a:lvl9pPr>
          </a:lstStyle>
          <a:p>
            <a:pPr>
              <a:defRPr/>
            </a:pPr>
            <a:r>
              <a:rPr lang="el-GR" altLang="de-DE" sz="1600" dirty="0" smtClean="0">
                <a:latin typeface="+mj-lt"/>
              </a:rPr>
              <a:t>Οι άνθρωποι με καταθλιπτικά συμπτώματα συχνά φαντάζονται ότι οι καθημερινές καταστάσεις τελειώνουν άσχημα και ότι ήσσονος σημασίας αρνητικά γεγονότα οδηγούν σε καταστροφές. </a:t>
            </a:r>
            <a:endParaRPr lang="en-US" altLang="de-DE" sz="1600" dirty="0" smtClean="0">
              <a:latin typeface="+mj-lt"/>
            </a:endParaRP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9.25</a:t>
            </a:r>
            <a:endParaRPr lang="en-US" altLang="de-DE" sz="1200" kern="0" dirty="0">
              <a:solidFill>
                <a:srgbClr val="646B86"/>
              </a:solidFill>
              <a:latin typeface="Verdana"/>
            </a:endParaRPr>
          </a:p>
        </p:txBody>
      </p:sp>
    </p:spTree>
    <p:extLst>
      <p:ext uri="{BB962C8B-B14F-4D97-AF65-F5344CB8AC3E}">
        <p14:creationId xmlns:p14="http://schemas.microsoft.com/office/powerpoint/2010/main" val="1111781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4105067603"/>
              </p:ext>
            </p:extLst>
          </p:nvPr>
        </p:nvGraphicFramePr>
        <p:xfrm>
          <a:off x="0" y="2060848"/>
          <a:ext cx="9144000" cy="4568398"/>
        </p:xfrm>
        <a:graphic>
          <a:graphicData uri="http://schemas.openxmlformats.org/drawingml/2006/table">
            <a:tbl>
              <a:tblPr/>
              <a:tblGrid>
                <a:gridCol w="3419475"/>
                <a:gridCol w="5724525"/>
              </a:tblGrid>
              <a:tr h="70961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Γεγονός</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Καταθλιπτική εκτίμηση</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Θετική/εποικοδομητική εκτίμηση</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046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Κάποιος σας λέει ότι φαίνεστε καλά</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defRPr/>
                      </a:pPr>
                      <a:r>
                        <a:rPr kumimoji="0" lang="el-GR"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«Το άτομο αυτό είναι ανειλικρινές και μόνο προσπαθεί να με κολακέψει» «</a:t>
                      </a:r>
                      <a:r>
                        <a:rPr lang="el-GR" sz="1800" b="1" dirty="0" smtClean="0">
                          <a:solidFill>
                            <a:schemeClr val="tx1"/>
                          </a:solidFill>
                        </a:rPr>
                        <a:t>Έτσι κι αλλιώς ήταν σκοτάδι…»</a:t>
                      </a: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endParaRPr kumimoji="0" lang="en-US" sz="1800" b="0" i="0" u="none" strike="noStrike" cap="none" normalizeH="0" baseline="0" noProof="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«Τι καλά που η εμφάνισή μου αρέσει στους άλλους!»</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a:t>
                      </a:r>
                      <a:r>
                        <a:rPr lang="el-GR" sz="1800" dirty="0" smtClean="0">
                          <a:solidFill>
                            <a:schemeClr val="bg1"/>
                          </a:solidFill>
                        </a:rPr>
                        <a:t>Τι ωραίο κομπλιμέντο</a:t>
                      </a:r>
                      <a:r>
                        <a:rPr kumimoji="0" lang="de-DE"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a:t>
                      </a: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a:t>
                      </a:r>
                      <a:endParaRPr kumimoji="0" lang="de-DE" sz="1800" b="0" i="0" u="none" strike="noStrike" cap="none" normalizeH="0" baseline="0" dirty="0" smtClean="0">
                        <a:ln>
                          <a:noFill/>
                        </a:ln>
                        <a:solidFill>
                          <a:schemeClr val="bg1"/>
                        </a:solidFill>
                        <a:effectLst/>
                        <a:latin typeface="Verdana" panose="020B0604030504040204"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18427">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Κάποιος σας λέει ότι φαίνεστε άσχημα</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«Είμαι άσχημος</a:t>
                      </a: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kumimoji="0" lang="el-GR"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endPar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«Δείχνω κουρασμένος γιατί δεν κοιμήθηκα καλά»</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bg1"/>
                          </a:solidFill>
                          <a:effectLst/>
                          <a:latin typeface="Verdana" panose="020B0604030504040204" pitchFamily="34" charset="0"/>
                          <a:cs typeface="Times New Roman" pitchFamily="18" charset="0"/>
                        </a:rPr>
                        <a:t>«</a:t>
                      </a:r>
                      <a:r>
                        <a:rPr lang="el-GR" sz="1800" dirty="0" smtClean="0">
                          <a:solidFill>
                            <a:schemeClr val="bg1"/>
                          </a:solidFill>
                        </a:rPr>
                        <a:t>Το άλλο πρόσωπο μπορεί μόνο να ανησυχεί για μένα. Δεν πρέπει να υπεραναλύω</a:t>
                      </a:r>
                      <a:r>
                        <a:rPr lang="el-GR" sz="1800" baseline="0" dirty="0" smtClean="0">
                          <a:solidFill>
                            <a:schemeClr val="bg1"/>
                          </a:solidFill>
                        </a:rPr>
                        <a:t> την εκτίμηση του»</a:t>
                      </a:r>
                      <a:endParaRPr kumimoji="0" lang="de-DE" sz="1800" b="0" i="0" u="none" strike="noStrike" cap="none" normalizeH="0" baseline="0" dirty="0" smtClean="0">
                        <a:ln>
                          <a:noFill/>
                        </a:ln>
                        <a:solidFill>
                          <a:schemeClr val="bg1"/>
                        </a:solidFill>
                        <a:effectLst/>
                        <a:latin typeface="Verdana" panose="020B0604030504040204"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76" name="Rectangle 6"/>
          <p:cNvSpPr>
            <a:spLocks noGrp="1" noChangeArrowheads="1"/>
          </p:cNvSpPr>
          <p:nvPr>
            <p:ph type="title" idx="4294967295"/>
          </p:nvPr>
        </p:nvSpPr>
        <p:spPr>
          <a:xfrm>
            <a:off x="457200" y="125760"/>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smtClean="0">
                <a:solidFill>
                  <a:srgbClr val="646B86"/>
                </a:solidFill>
                <a:latin typeface="Verdana"/>
              </a:rPr>
              <a:t>   9.26</a:t>
            </a:r>
            <a:endParaRPr lang="en-US" altLang="de-DE" sz="1200" kern="0" dirty="0">
              <a:solidFill>
                <a:srgbClr val="646B86"/>
              </a:solidFill>
              <a:latin typeface="Verdana"/>
            </a:endParaRPr>
          </a:p>
        </p:txBody>
      </p:sp>
      <p:sp>
        <p:nvSpPr>
          <p:cNvPr id="14"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pPr>
            <a:r>
              <a:rPr lang="el-GR" b="0" dirty="0" smtClean="0">
                <a:solidFill>
                  <a:srgbClr val="D16349"/>
                </a:solidFill>
                <a:latin typeface="Verdana" pitchFamily="34" charset="0"/>
              </a:rPr>
              <a:t>Απόρριψη της θετικής ανατροφοδότησης, αλλά άκριτη αποδοχή της αρνητικής ανατροφοδότησης</a:t>
            </a:r>
            <a:r>
              <a:rPr lang="de-DE" b="0" dirty="0" smtClean="0">
                <a:solidFill>
                  <a:srgbClr val="D16349"/>
                </a:solidFill>
                <a:latin typeface="Verdana" pitchFamily="34" charset="0"/>
              </a:rPr>
              <a:t>! </a:t>
            </a:r>
            <a:r>
              <a:rPr lang="el-GR" b="0" dirty="0" smtClean="0">
                <a:solidFill>
                  <a:srgbClr val="D16349"/>
                </a:solidFill>
                <a:latin typeface="Verdana" pitchFamily="34" charset="0"/>
              </a:rPr>
              <a:t>Ποιά θα ήταν μια πιο ρεαλιστική/βοηθητική εκτίμηση;</a:t>
            </a:r>
            <a:endParaRPr lang="en-US" altLang="de-DE" b="0" dirty="0">
              <a:solidFill>
                <a:srgbClr val="D16349"/>
              </a:solidFill>
              <a:latin typeface="Verdana" panose="020B0604030504040204" pitchFamily="34" charset="0"/>
            </a:endParaRPr>
          </a:p>
        </p:txBody>
      </p:sp>
      <p:sp>
        <p:nvSpPr>
          <p:cNvPr id="15"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l-GR" altLang="de-DE" b="0" dirty="0" smtClean="0">
                <a:latin typeface="+mj-lt"/>
              </a:rPr>
              <a:t>Είναι τυπικό για ανθρώπους με καταθλιπτικά συμπτώματα να αρνούνται και να απορρίπτουν επαίνους που προέρχονται από άλλους, και το ίδιο διάστημα δείχνουν αυξημένη προσοχή σε αρνητική ανατροφοδότηση</a:t>
            </a:r>
            <a:r>
              <a:rPr lang="en-US" altLang="de-DE" b="0" dirty="0" smtClean="0">
                <a:latin typeface="+mj-lt"/>
              </a:rPr>
              <a:t>.</a:t>
            </a:r>
            <a:endParaRPr lang="en-US" altLang="de-DE" dirty="0" smtClean="0">
              <a:latin typeface="+mj-lt"/>
            </a:endParaRPr>
          </a:p>
        </p:txBody>
      </p:sp>
    </p:spTree>
    <p:extLst>
      <p:ext uri="{BB962C8B-B14F-4D97-AF65-F5344CB8AC3E}">
        <p14:creationId xmlns:p14="http://schemas.microsoft.com/office/powerpoint/2010/main" val="19812835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28050" name="Group 50"/>
          <p:cNvGraphicFramePr>
            <a:graphicFrameLocks noGrp="1"/>
          </p:cNvGraphicFramePr>
          <p:nvPr>
            <p:extLst>
              <p:ext uri="{D42A27DB-BD31-4B8C-83A1-F6EECF244321}">
                <p14:modId xmlns:p14="http://schemas.microsoft.com/office/powerpoint/2010/main" val="3677488051"/>
              </p:ext>
            </p:extLst>
          </p:nvPr>
        </p:nvGraphicFramePr>
        <p:xfrm>
          <a:off x="0" y="2060848"/>
          <a:ext cx="9144000" cy="4568398"/>
        </p:xfrm>
        <a:graphic>
          <a:graphicData uri="http://schemas.openxmlformats.org/drawingml/2006/table">
            <a:tbl>
              <a:tblPr/>
              <a:tblGrid>
                <a:gridCol w="3419475"/>
                <a:gridCol w="5724525"/>
              </a:tblGrid>
              <a:tr h="70961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Γεγονός</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Καταθλιπτική εκτίμηση</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itchFamily="34" charset="0"/>
                          <a:cs typeface="Times New Roman" pitchFamily="18" charset="0"/>
                        </a:rPr>
                        <a:t>Θετική/εποικοδομητική εκτίμηση</a:t>
                      </a:r>
                      <a:endParaRPr kumimoji="0" lang="de-DE" sz="1800" b="1"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046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Κάποιος σας λέει ότι φαίνεστε καλά</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ts val="1200"/>
                        </a:spcBef>
                        <a:spcAft>
                          <a:spcPct val="0"/>
                        </a:spcAft>
                        <a:buClrTx/>
                        <a:buSzPct val="85000"/>
                        <a:buFont typeface="Wingdings 2" panose="05020102010507070707" pitchFamily="18" charset="2"/>
                        <a:buNone/>
                        <a:tabLst/>
                        <a:defRPr/>
                      </a:pPr>
                      <a:r>
                        <a:rPr kumimoji="0" lang="el-GR"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«Το άτομο αυτό είναι ανειλικρινές και μόνο προσπαθεί να με κολακέψει» «</a:t>
                      </a:r>
                      <a:r>
                        <a:rPr lang="el-GR" sz="1800" b="1" dirty="0" smtClean="0">
                          <a:solidFill>
                            <a:schemeClr val="tx1"/>
                          </a:solidFill>
                        </a:rPr>
                        <a:t>Έτσι κι αλλιώς ήταν σκοτάδι…»</a:t>
                      </a: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endParaRPr kumimoji="0" lang="en-US" sz="1800" b="0" i="0" u="none" strike="noStrike" cap="none" normalizeH="0" baseline="0" noProof="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«Τι καλά που η εμφάνισή μου αρέσει στους άλλους!»</a:t>
                      </a:r>
                    </a:p>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lang="el-GR" sz="1800" dirty="0" smtClean="0">
                          <a:solidFill>
                            <a:schemeClr val="tx1"/>
                          </a:solidFill>
                        </a:rPr>
                        <a:t>Τι ωραίο κομπλιμέντο</a:t>
                      </a:r>
                      <a:r>
                        <a:rPr kumimoji="0" lang="de-DE"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a:t>
                      </a:r>
                      <a:endParaRPr kumimoji="0" lang="de-DE" sz="1800" b="0" i="0" u="none" strike="noStrike" cap="none" normalizeH="0" baseline="0" dirty="0" smtClean="0">
                        <a:ln>
                          <a:noFill/>
                        </a:ln>
                        <a:solidFill>
                          <a:schemeClr val="tx1"/>
                        </a:solidFill>
                        <a:effectLst/>
                        <a:latin typeface="Verdana" panose="020B0604030504040204"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18427">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defRPr/>
                      </a:pPr>
                      <a:r>
                        <a:rPr kumimoji="0" lang="el-GR" sz="1800" b="0" i="0" u="none" strike="noStrike" cap="none" normalizeH="0" baseline="0" dirty="0" smtClean="0">
                          <a:ln>
                            <a:noFill/>
                          </a:ln>
                          <a:solidFill>
                            <a:schemeClr val="tx1"/>
                          </a:solidFill>
                          <a:effectLst/>
                          <a:latin typeface="Verdana" pitchFamily="34" charset="0"/>
                          <a:cs typeface="Times New Roman" pitchFamily="18" charset="0"/>
                        </a:rPr>
                        <a:t>Κάποιος σας λέει ότι φαίνεστε άσχημα</a:t>
                      </a:r>
                      <a:r>
                        <a:rPr kumimoji="0" lang="de-DE" sz="1800" b="0" i="0" u="none" strike="noStrike" cap="none" normalizeH="0" baseline="0" dirty="0" smtClean="0">
                          <a:ln>
                            <a:noFill/>
                          </a:ln>
                          <a:solidFill>
                            <a:schemeClr val="tx1"/>
                          </a:solidFill>
                          <a:effectLst/>
                          <a:latin typeface="Verdana" pitchFamily="34"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1"/>
                        </a:buClr>
                        <a:buSzPct val="85000"/>
                        <a:buFont typeface="Wingdings 2" panose="05020102010507070707" pitchFamily="18" charset="2"/>
                        <a:defRPr sz="1600">
                          <a:solidFill>
                            <a:schemeClr val="tx1"/>
                          </a:solidFill>
                          <a:latin typeface="Verdana" panose="020B0604030504040204" pitchFamily="34" charset="0"/>
                        </a:defRPr>
                      </a:lvl1pPr>
                      <a:lvl2pPr marL="37931725" indent="-37657088" algn="l">
                        <a:spcBef>
                          <a:spcPct val="20000"/>
                        </a:spcBef>
                        <a:buClr>
                          <a:srgbClr val="8CADAE"/>
                        </a:buClr>
                        <a:buSzPct val="85000"/>
                        <a:buFont typeface="Courier New" panose="02070309020205020404" pitchFamily="49" charset="0"/>
                        <a:defRPr sz="1600">
                          <a:solidFill>
                            <a:schemeClr val="tx1"/>
                          </a:solidFill>
                          <a:latin typeface="Verdana" panose="020B0604030504040204" pitchFamily="34" charset="0"/>
                        </a:defRPr>
                      </a:lvl2pPr>
                      <a:lvl3pPr>
                        <a:spcBef>
                          <a:spcPct val="20000"/>
                        </a:spcBef>
                        <a:defRPr sz="1600">
                          <a:solidFill>
                            <a:schemeClr val="tx1"/>
                          </a:solidFill>
                          <a:latin typeface="Verdana" panose="020B0604030504040204" pitchFamily="34" charset="0"/>
                        </a:defRPr>
                      </a:lvl3pPr>
                      <a:lvl4pPr>
                        <a:spcBef>
                          <a:spcPct val="20000"/>
                        </a:spcBef>
                        <a:defRPr sz="1600">
                          <a:solidFill>
                            <a:schemeClr val="tx1"/>
                          </a:solidFill>
                          <a:latin typeface="Verdana" panose="020B0604030504040204" pitchFamily="34" charset="0"/>
                        </a:defRPr>
                      </a:lvl4pPr>
                      <a:lvl5pPr>
                        <a:spcBef>
                          <a:spcPct val="20000"/>
                        </a:spcBef>
                        <a:defRPr sz="1600">
                          <a:solidFill>
                            <a:schemeClr val="tx1"/>
                          </a:solidFill>
                          <a:latin typeface="Verdana" panose="020B0604030504040204" pitchFamily="34" charset="0"/>
                        </a:defRPr>
                      </a:lvl5pPr>
                      <a:lvl6pPr marL="457200" fontAlgn="base">
                        <a:spcBef>
                          <a:spcPct val="20000"/>
                        </a:spcBef>
                        <a:spcAft>
                          <a:spcPct val="0"/>
                        </a:spcAft>
                        <a:defRPr sz="1600">
                          <a:solidFill>
                            <a:schemeClr val="tx1"/>
                          </a:solidFill>
                          <a:latin typeface="Verdana" panose="020B0604030504040204" pitchFamily="34" charset="0"/>
                        </a:defRPr>
                      </a:lvl6pPr>
                      <a:lvl7pPr marL="914400" fontAlgn="base">
                        <a:spcBef>
                          <a:spcPct val="20000"/>
                        </a:spcBef>
                        <a:spcAft>
                          <a:spcPct val="0"/>
                        </a:spcAft>
                        <a:defRPr sz="1600">
                          <a:solidFill>
                            <a:schemeClr val="tx1"/>
                          </a:solidFill>
                          <a:latin typeface="Verdana" panose="020B0604030504040204" pitchFamily="34" charset="0"/>
                        </a:defRPr>
                      </a:lvl7pPr>
                      <a:lvl8pPr marL="1371600" fontAlgn="base">
                        <a:spcBef>
                          <a:spcPct val="20000"/>
                        </a:spcBef>
                        <a:spcAft>
                          <a:spcPct val="0"/>
                        </a:spcAft>
                        <a:defRPr sz="1600">
                          <a:solidFill>
                            <a:schemeClr val="tx1"/>
                          </a:solidFill>
                          <a:latin typeface="Verdana" panose="020B0604030504040204" pitchFamily="34" charset="0"/>
                        </a:defRPr>
                      </a:lvl8pPr>
                      <a:lvl9pPr marL="1828800" fontAlgn="base">
                        <a:spcBef>
                          <a:spcPct val="20000"/>
                        </a:spcBef>
                        <a:spcAft>
                          <a:spcPct val="0"/>
                        </a:spcAft>
                        <a:defRPr sz="16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«Είμαι άσχημος</a:t>
                      </a:r>
                      <a:r>
                        <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kumimoji="0" lang="el-GR" sz="1800" b="1" i="0" u="none" strike="noStrike" cap="none" normalizeH="0" baseline="0" dirty="0" smtClean="0">
                          <a:ln>
                            <a:noFill/>
                          </a:ln>
                          <a:solidFill>
                            <a:schemeClr val="tx1"/>
                          </a:solidFill>
                          <a:effectLst/>
                          <a:latin typeface="Verdana" panose="020B0604030504040204" pitchFamily="34" charset="0"/>
                          <a:cs typeface="Times New Roman" pitchFamily="18" charset="0"/>
                        </a:rPr>
                        <a:t>»</a:t>
                      </a:r>
                      <a:endParaRPr kumimoji="0" lang="de-DE" sz="1800" b="1" i="0" u="none" strike="noStrike" cap="none" normalizeH="0" baseline="0" dirty="0" smtClean="0">
                        <a:ln>
                          <a:noFill/>
                        </a:ln>
                        <a:solidFill>
                          <a:schemeClr val="tx1"/>
                        </a:solidFill>
                        <a:effectLst/>
                        <a:latin typeface="Verdana" panose="020B0604030504040204"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«Δείχνω κουρασμένος γιατί δεν κοιμήθηκα καλά»</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l-GR" sz="1800" b="0" i="0" u="none" strike="noStrike" cap="none" normalizeH="0" baseline="0" dirty="0" smtClean="0">
                          <a:ln>
                            <a:noFill/>
                          </a:ln>
                          <a:solidFill>
                            <a:schemeClr val="tx1"/>
                          </a:solidFill>
                          <a:effectLst/>
                          <a:latin typeface="Verdana" panose="020B0604030504040204" pitchFamily="34" charset="0"/>
                          <a:cs typeface="Times New Roman" pitchFamily="18" charset="0"/>
                        </a:rPr>
                        <a:t>«</a:t>
                      </a:r>
                      <a:r>
                        <a:rPr lang="el-GR" sz="1800" dirty="0" smtClean="0">
                          <a:solidFill>
                            <a:schemeClr val="tx1"/>
                          </a:solidFill>
                        </a:rPr>
                        <a:t>Το άλλο πρόσωπο μπορεί μόνο να ανησυχεί για μένα. Δεν πρέπει να υπεραναλύω</a:t>
                      </a:r>
                      <a:r>
                        <a:rPr lang="el-GR" sz="1800" baseline="0" dirty="0" smtClean="0">
                          <a:solidFill>
                            <a:schemeClr val="tx1"/>
                          </a:solidFill>
                        </a:rPr>
                        <a:t> την εκτίμηση του»</a:t>
                      </a:r>
                      <a:endParaRPr kumimoji="0" lang="de-DE" sz="1800" b="0" i="0" u="none" strike="noStrike" cap="none" normalizeH="0" baseline="0" dirty="0" smtClean="0">
                        <a:ln>
                          <a:noFill/>
                        </a:ln>
                        <a:solidFill>
                          <a:schemeClr val="tx1"/>
                        </a:solidFill>
                        <a:effectLst/>
                        <a:latin typeface="Verdana" panose="020B0604030504040204" pitchFamily="34" charset="0"/>
                        <a:cs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76" name="Rectangle 6"/>
          <p:cNvSpPr>
            <a:spLocks noGrp="1" noChangeArrowheads="1"/>
          </p:cNvSpPr>
          <p:nvPr>
            <p:ph type="title" idx="4294967295"/>
          </p:nvPr>
        </p:nvSpPr>
        <p:spPr>
          <a:xfrm>
            <a:off x="457200" y="125760"/>
            <a:ext cx="8229600" cy="1143000"/>
          </a:xfrm>
          <a:noFill/>
        </p:spPr>
        <p:txBody>
          <a:bodyPr anchor="ctr"/>
          <a:lstStyle/>
          <a:p>
            <a:pPr marL="838200" indent="-838200" algn="l" eaLnBrk="1" hangingPunct="1"/>
            <a:r>
              <a:rPr lang="de-DE" altLang="de-DE" sz="1000" smtClean="0"/>
              <a:t/>
            </a:r>
            <a:br>
              <a:rPr lang="de-DE" altLang="de-DE" sz="1000" smtClean="0"/>
            </a:br>
            <a:endParaRPr lang="de-DE" altLang="de-DE" smtClean="0"/>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smtClean="0">
                <a:solidFill>
                  <a:srgbClr val="646B86"/>
                </a:solidFill>
                <a:latin typeface="Verdana"/>
              </a:rPr>
              <a:t>   9.27</a:t>
            </a:r>
            <a:endParaRPr lang="en-US" altLang="de-DE" sz="1200" kern="0" dirty="0">
              <a:solidFill>
                <a:srgbClr val="646B86"/>
              </a:solidFill>
              <a:latin typeface="Verdana"/>
            </a:endParaRPr>
          </a:p>
        </p:txBody>
      </p:sp>
      <p:sp>
        <p:nvSpPr>
          <p:cNvPr id="14" name="Rectangle 24"/>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pPr>
            <a:r>
              <a:rPr lang="el-GR" b="0" dirty="0" smtClean="0">
                <a:solidFill>
                  <a:srgbClr val="D16349"/>
                </a:solidFill>
                <a:latin typeface="Verdana" pitchFamily="34" charset="0"/>
              </a:rPr>
              <a:t>Απόρριψη της θετικής ανατροφοδότησης, αλλά άκριτη αποδοχή της αρνητικής ανατροφοδότησης</a:t>
            </a:r>
            <a:r>
              <a:rPr lang="de-DE" b="0" dirty="0" smtClean="0">
                <a:solidFill>
                  <a:srgbClr val="D16349"/>
                </a:solidFill>
                <a:latin typeface="Verdana" pitchFamily="34" charset="0"/>
              </a:rPr>
              <a:t>! </a:t>
            </a:r>
            <a:r>
              <a:rPr lang="el-GR" b="0" dirty="0" smtClean="0">
                <a:solidFill>
                  <a:srgbClr val="D16349"/>
                </a:solidFill>
                <a:latin typeface="Verdana" pitchFamily="34" charset="0"/>
              </a:rPr>
              <a:t>Ποιά θα ήταν μια πιο ρεαλιστική/βοηθητική εκτίμηση;</a:t>
            </a:r>
            <a:endParaRPr lang="en-US" altLang="de-DE" b="0" dirty="0">
              <a:solidFill>
                <a:srgbClr val="D16349"/>
              </a:solidFill>
              <a:latin typeface="Verdana" panose="020B0604030504040204" pitchFamily="34" charset="0"/>
            </a:endParaRPr>
          </a:p>
        </p:txBody>
      </p:sp>
      <p:sp>
        <p:nvSpPr>
          <p:cNvPr id="15" name="Textfeld 1"/>
          <p:cNvSpPr txBox="1">
            <a:spLocks noChangeArrowheads="1"/>
          </p:cNvSpPr>
          <p:nvPr/>
        </p:nvSpPr>
        <p:spPr bwMode="auto">
          <a:xfrm>
            <a:off x="107504" y="1052736"/>
            <a:ext cx="9036496" cy="923330"/>
          </a:xfrm>
          <a:prstGeom prst="rect">
            <a:avLst/>
          </a:prstGeom>
          <a:noFill/>
          <a:ln>
            <a:noFill/>
          </a:ln>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defRPr/>
            </a:pPr>
            <a:r>
              <a:rPr lang="el-GR" altLang="de-DE" b="0" dirty="0" smtClean="0">
                <a:latin typeface="+mj-lt"/>
              </a:rPr>
              <a:t>Είναι τυπικό για ανθρώπους με καταθλιπτικά συμπτώματα να αρνούνται και να απορρίπτουν επαίνους που προέρχονται από άλλους, και το ίδιο διάστημα δείχνουν αυξημένη προσοχή σε αρνητική ανατροφοδότηση</a:t>
            </a:r>
            <a:r>
              <a:rPr lang="en-US" altLang="de-DE" b="0" dirty="0" smtClean="0">
                <a:latin typeface="+mj-lt"/>
              </a:rPr>
              <a:t>.</a:t>
            </a:r>
            <a:endParaRPr lang="en-US" altLang="de-DE" dirty="0" smtClean="0">
              <a:latin typeface="+mj-lt"/>
            </a:endParaRPr>
          </a:p>
        </p:txBody>
      </p:sp>
      <p:grpSp>
        <p:nvGrpSpPr>
          <p:cNvPr id="12" name="Group 30"/>
          <p:cNvGrpSpPr>
            <a:grpSpLocks/>
          </p:cNvGrpSpPr>
          <p:nvPr/>
        </p:nvGrpSpPr>
        <p:grpSpPr bwMode="auto">
          <a:xfrm>
            <a:off x="0" y="6237312"/>
            <a:ext cx="2483767" cy="519538"/>
            <a:chOff x="0" y="3930"/>
            <a:chExt cx="1434" cy="476"/>
          </a:xfrm>
        </p:grpSpPr>
        <p:sp>
          <p:nvSpPr>
            <p:cNvPr id="13" name="Rectangle 69"/>
            <p:cNvSpPr>
              <a:spLocks noChangeArrowheads="1"/>
            </p:cNvSpPr>
            <p:nvPr/>
          </p:nvSpPr>
          <p:spPr bwMode="auto">
            <a:xfrm>
              <a:off x="0" y="3930"/>
              <a:ext cx="138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77"/>
              <a:ext cx="177"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1"/>
            <p:cNvSpPr txBox="1">
              <a:spLocks noChangeArrowheads="1"/>
            </p:cNvSpPr>
            <p:nvPr/>
          </p:nvSpPr>
          <p:spPr bwMode="auto">
            <a:xfrm>
              <a:off x="120" y="3977"/>
              <a:ext cx="131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n-US" altLang="de-DE" sz="1400" b="0" dirty="0" smtClean="0">
                  <a:latin typeface="Verdana" panose="020B0604030504040204" pitchFamily="34" charset="0"/>
                  <a:sym typeface="Wingdings" panose="05000000000000000000" pitchFamily="2" charset="2"/>
                </a:rPr>
                <a:t>  </a:t>
              </a:r>
              <a:r>
                <a:rPr lang="en-US" altLang="de-DE" sz="1200" b="0" dirty="0" smtClean="0">
                  <a:latin typeface="Verdana" panose="020B0604030504040204" pitchFamily="34" charset="0"/>
                  <a:sym typeface="Wingdings" panose="05000000000000000000" pitchFamily="2" charset="2"/>
                </a:rPr>
                <a:t></a:t>
              </a:r>
              <a:r>
                <a:rPr lang="en-US" altLang="de-DE" sz="1200" b="0" dirty="0" smtClean="0">
                  <a:latin typeface="Verdana" panose="020B0604030504040204" pitchFamily="34" charset="0"/>
                </a:rPr>
                <a:t> </a:t>
              </a:r>
              <a:r>
                <a:rPr lang="el-GR" altLang="de-DE" sz="1200" b="0" i="1" dirty="0" smtClean="0">
                  <a:latin typeface="Verdana" panose="020B0604030504040204" pitchFamily="34" charset="0"/>
                </a:rPr>
                <a:t>φύλλο εργασίας</a:t>
              </a:r>
              <a:r>
                <a:rPr lang="en-US" altLang="de-DE" sz="1200" b="0" dirty="0" smtClean="0">
                  <a:latin typeface="Verdana" panose="020B0604030504040204" pitchFamily="34" charset="0"/>
                </a:rPr>
                <a:t> 9.1</a:t>
              </a:r>
              <a:r>
                <a:rPr lang="el-GR" altLang="de-DE" sz="1200" b="0" dirty="0" smtClean="0">
                  <a:latin typeface="Verdana" panose="020B0604030504040204" pitchFamily="34" charset="0"/>
                </a:rPr>
                <a:t>β</a:t>
              </a:r>
              <a:endParaRPr lang="en-US" altLang="de-DE" sz="1200" b="0" dirty="0" smtClean="0">
                <a:latin typeface="Verdana" panose="020B0604030504040204" pitchFamily="34" charset="0"/>
              </a:endParaRPr>
            </a:p>
            <a:p>
              <a:pPr eaLnBrk="1" hangingPunct="1"/>
              <a:r>
                <a:rPr lang="en-US" altLang="de-DE" sz="1200" b="0" dirty="0" smtClean="0">
                  <a:latin typeface="Verdana" panose="020B0604030504040204" pitchFamily="34" charset="0"/>
                </a:rPr>
                <a:t>     </a:t>
              </a:r>
              <a:endParaRPr lang="en-US" altLang="de-DE" sz="1200" b="0" dirty="0">
                <a:latin typeface="Verdana" panose="020B0604030504040204" pitchFamily="34" charset="0"/>
              </a:endParaRPr>
            </a:p>
          </p:txBody>
        </p:sp>
      </p:grpSp>
    </p:spTree>
    <p:extLst>
      <p:ext uri="{BB962C8B-B14F-4D97-AF65-F5344CB8AC3E}">
        <p14:creationId xmlns:p14="http://schemas.microsoft.com/office/powerpoint/2010/main" val="1305767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body" idx="1"/>
          </p:nvPr>
        </p:nvSpPr>
        <p:spPr>
          <a:xfrm>
            <a:off x="468313" y="1627188"/>
            <a:ext cx="5943600" cy="4525962"/>
          </a:xfrm>
        </p:spPr>
        <p:txBody>
          <a:bodyPr/>
          <a:lstStyle/>
          <a:p>
            <a:pPr marL="0" indent="0">
              <a:defRPr/>
            </a:pPr>
            <a:r>
              <a:rPr lang="el-GR" dirty="0" smtClean="0"/>
              <a:t>Σκεφτείτε την κριτική προσεχτικά και λάβετε υπόψη σας διαφορετικές οπτικές γωνίες. </a:t>
            </a:r>
            <a:endParaRPr lang="en-US" dirty="0" smtClean="0"/>
          </a:p>
          <a:p>
            <a:pPr marL="342000" indent="-342000">
              <a:defRPr/>
            </a:pPr>
            <a:endParaRPr lang="el-GR" dirty="0" smtClean="0"/>
          </a:p>
          <a:p>
            <a:pPr marL="342000" indent="-342000">
              <a:defRPr/>
            </a:pPr>
            <a:r>
              <a:rPr lang="el-GR" dirty="0" smtClean="0"/>
              <a:t>Όχι υπερβολικές γενικεύσεις:</a:t>
            </a:r>
          </a:p>
          <a:p>
            <a:pPr marL="342000" indent="-342000">
              <a:defRPr/>
            </a:pPr>
            <a:r>
              <a:rPr lang="el-GR" dirty="0" smtClean="0"/>
              <a:t>«Αυτό αφορά μια συγκεκριμένη μου συμπεριφορά – όχι εμένα ως άτομο!»</a:t>
            </a:r>
          </a:p>
          <a:p>
            <a:pPr marL="342000" indent="-342000">
              <a:defRPr/>
            </a:pPr>
            <a:endParaRPr lang="en-US" dirty="0" smtClean="0"/>
          </a:p>
          <a:p>
            <a:pPr marL="342000" indent="-342000">
              <a:defRPr/>
            </a:pPr>
            <a:r>
              <a:rPr lang="el-GR" dirty="0" smtClean="0"/>
              <a:t>Χειριστείτε την κριτική θετικά</a:t>
            </a:r>
            <a:r>
              <a:rPr lang="en-US" dirty="0" smtClean="0"/>
              <a:t>:</a:t>
            </a:r>
          </a:p>
          <a:p>
            <a:pPr marL="342000" indent="-342000">
              <a:defRPr/>
            </a:pPr>
            <a:r>
              <a:rPr lang="el-GR" dirty="0" smtClean="0"/>
              <a:t>«Τι μπορώ να μάθω από αυτή;»</a:t>
            </a:r>
            <a:endParaRPr lang="en-US" dirty="0" smtClean="0"/>
          </a:p>
          <a:p>
            <a:pPr>
              <a:defRPr/>
            </a:pPr>
            <a:endParaRPr lang="en-US" sz="2400" dirty="0" smtClean="0"/>
          </a:p>
        </p:txBody>
      </p:sp>
      <p:sp>
        <p:nvSpPr>
          <p:cNvPr id="6861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Πώς μπορώ να βελτιώσω την αντίδρασή μου στην αρνητική </a:t>
            </a:r>
            <a:r>
              <a:rPr lang="el-GR" altLang="de-DE" sz="2000" b="0" dirty="0" err="1" smtClean="0">
                <a:solidFill>
                  <a:srgbClr val="D16349"/>
                </a:solidFill>
                <a:latin typeface="Verdana" panose="020B0604030504040204" pitchFamily="34" charset="0"/>
              </a:rPr>
              <a:t>επανατροφοδότηση</a:t>
            </a:r>
            <a:r>
              <a:rPr lang="el-GR" altLang="de-DE" sz="2000" b="0" dirty="0" smtClean="0">
                <a:solidFill>
                  <a:srgbClr val="D16349"/>
                </a:solidFill>
                <a:latin typeface="Verdana" panose="020B0604030504040204" pitchFamily="34" charset="0"/>
              </a:rPr>
              <a:t>;</a:t>
            </a:r>
            <a:r>
              <a:rPr lang="en-US" altLang="de-DE" sz="2000" b="0" dirty="0" smtClean="0">
                <a:solidFill>
                  <a:srgbClr val="D16349"/>
                </a:solidFill>
                <a:latin typeface="Verdana" panose="020B0604030504040204" pitchFamily="34" charset="0"/>
              </a:rPr>
              <a:t>?</a:t>
            </a:r>
            <a:endParaRPr lang="en-US" altLang="de-DE" sz="2000" b="0" dirty="0">
              <a:solidFill>
                <a:srgbClr val="D16349"/>
              </a:solidFill>
              <a:latin typeface="Verdana" panose="020B0604030504040204" pitchFamily="34" charset="0"/>
            </a:endParaRPr>
          </a:p>
        </p:txBody>
      </p:sp>
      <p:sp>
        <p:nvSpPr>
          <p:cNvPr id="9" name="Text Box 8"/>
          <p:cNvSpPr txBox="1">
            <a:spLocks noChangeArrowheads="1"/>
          </p:cNvSpPr>
          <p:nvPr/>
        </p:nvSpPr>
        <p:spPr bwMode="auto">
          <a:xfrm>
            <a:off x="-26616" y="6669940"/>
            <a:ext cx="524668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altLang="ko-KR" sz="800" b="0" i="1" dirty="0" smtClean="0">
                <a:latin typeface="+mn-lt"/>
                <a:ea typeface="굴림" charset="-127"/>
              </a:rPr>
              <a:t>(“Nathan Setting The Tone For The Exam” by </a:t>
            </a:r>
            <a:r>
              <a:rPr lang="en-GB" altLang="ko-KR" sz="800" b="0" i="1" dirty="0" err="1" smtClean="0">
                <a:latin typeface="+mn-lt"/>
                <a:ea typeface="굴림" charset="-127"/>
              </a:rPr>
              <a:t>rileyroxx</a:t>
            </a:r>
            <a:r>
              <a:rPr lang="en-GB" altLang="ko-KR" sz="800" b="0" i="1" dirty="0" smtClean="0">
                <a:latin typeface="+mn-lt"/>
                <a:ea typeface="굴림" charset="-127"/>
              </a:rPr>
              <a:t>)</a:t>
            </a:r>
            <a:endParaRPr lang="en-GB" altLang="ko-KR" sz="800" b="0" i="1" dirty="0">
              <a:latin typeface="+mn-lt"/>
              <a:ea typeface="굴림" charset="-127"/>
            </a:endParaRPr>
          </a:p>
        </p:txBody>
      </p:sp>
      <p:pic>
        <p:nvPicPr>
          <p:cNvPr id="68614" name="Picture 7"/>
          <p:cNvPicPr preferRelativeResize="0">
            <a:picLocks noChangeArrowheads="1"/>
          </p:cNvPicPr>
          <p:nvPr/>
        </p:nvPicPr>
        <p:blipFill>
          <a:blip r:embed="rId3">
            <a:extLst>
              <a:ext uri="{28A0092B-C50C-407E-A947-70E740481C1C}">
                <a14:useLocalDpi xmlns:a14="http://schemas.microsoft.com/office/drawing/2010/main" val="0"/>
              </a:ext>
            </a:extLst>
          </a:blip>
          <a:srcRect l="27151" r="10851"/>
          <a:stretch>
            <a:fillRect/>
          </a:stretch>
        </p:blipFill>
        <p:spPr bwMode="auto">
          <a:xfrm>
            <a:off x="6624638" y="1362075"/>
            <a:ext cx="2268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1"/>
          <p:cNvSpPr txBox="1">
            <a:spLocks noChangeArrowheads="1"/>
          </p:cNvSpPr>
          <p:nvPr/>
        </p:nvSpPr>
        <p:spPr bwMode="auto">
          <a:xfrm>
            <a:off x="5580063" y="6626335"/>
            <a:ext cx="3563937" cy="27918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9.28</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4048125" y="52054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59" name="Text Box 4"/>
          <p:cNvSpPr txBox="1">
            <a:spLocks noChangeArrowheads="1"/>
          </p:cNvSpPr>
          <p:nvPr/>
        </p:nvSpPr>
        <p:spPr bwMode="auto">
          <a:xfrm>
            <a:off x="2679700" y="4773613"/>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en-US" altLang="de-DE" sz="4400">
              <a:solidFill>
                <a:schemeClr val="tx2"/>
              </a:solidFill>
              <a:latin typeface="Verdana" panose="020B0604030504040204" pitchFamily="34" charset="0"/>
            </a:endParaRPr>
          </a:p>
        </p:txBody>
      </p:sp>
      <p:sp>
        <p:nvSpPr>
          <p:cNvPr id="70660" name="Rectangle 6"/>
          <p:cNvSpPr>
            <a:spLocks noChangeArrowheads="1"/>
          </p:cNvSpPr>
          <p:nvPr/>
        </p:nvSpPr>
        <p:spPr bwMode="auto">
          <a:xfrm>
            <a:off x="442913" y="1341438"/>
            <a:ext cx="571326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355600" indent="-355600">
              <a:defRPr b="1">
                <a:solidFill>
                  <a:schemeClr val="tx1"/>
                </a:solidFill>
                <a:latin typeface="Arial" panose="020B0604020202020204" pitchFamily="34" charset="0"/>
                <a:cs typeface="Times New Roman" panose="02020603050405020304" pitchFamily="18" charset="0"/>
              </a:defRPr>
            </a:lvl5pPr>
            <a:lvl6pPr marL="8128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12700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17272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2184400" indent="-355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spcBef>
                <a:spcPct val="20000"/>
              </a:spcBef>
              <a:buClr>
                <a:srgbClr val="8CADAE"/>
              </a:buClr>
              <a:buFont typeface="Wingdings" panose="05000000000000000000" pitchFamily="2" charset="2"/>
              <a:buChar char="Ø"/>
            </a:pPr>
            <a:r>
              <a:rPr lang="el-GR" altLang="de-DE" b="0" dirty="0" smtClean="0">
                <a:latin typeface="Verdana" panose="020B0604030504040204" pitchFamily="34" charset="0"/>
              </a:rPr>
              <a:t>Θυμηθείτε ότι οι άνθρωποι γενικά θέλουν να κάνουν πιο φωτεινή την ημέρα σας και εσάς ευτυχισμένο όταν σας επαινούν ή σας συγχαίρουν - είναι σαν να σας δίνουν ένα δώρο!</a:t>
            </a:r>
            <a:endParaRPr lang="en-US" altLang="de-DE" b="0" dirty="0">
              <a:latin typeface="Verdana" panose="020B0604030504040204" pitchFamily="34" charset="0"/>
            </a:endParaRPr>
          </a:p>
          <a:p>
            <a:pPr>
              <a:spcBef>
                <a:spcPct val="20000"/>
              </a:spcBef>
              <a:buClr>
                <a:srgbClr val="8CADAE"/>
              </a:buClr>
              <a:buFont typeface="Wingdings" panose="05000000000000000000" pitchFamily="2" charset="2"/>
              <a:buChar char="Ø"/>
            </a:pPr>
            <a:endParaRPr lang="en-US" altLang="de-DE" b="0" dirty="0" smtClean="0">
              <a:latin typeface="Verdana" panose="020B0604030504040204" pitchFamily="34" charset="0"/>
            </a:endParaRPr>
          </a:p>
          <a:p>
            <a:pPr>
              <a:spcBef>
                <a:spcPct val="20000"/>
              </a:spcBef>
              <a:buClr>
                <a:srgbClr val="8CADAE"/>
              </a:buClr>
              <a:buFont typeface="Wingdings" panose="05000000000000000000" pitchFamily="2" charset="2"/>
              <a:buChar char="Ø"/>
            </a:pPr>
            <a:r>
              <a:rPr lang="el-GR" altLang="de-DE" b="0" dirty="0" smtClean="0">
                <a:latin typeface="Verdana" panose="020B0604030504040204" pitchFamily="34" charset="0"/>
              </a:rPr>
              <a:t>Αν απαξιώσετε τον έπαινο («Ω, αυτό δεν είναι αλήθεια!»), απορρίπτεται το δώρο. </a:t>
            </a:r>
            <a:endParaRPr lang="en-US" altLang="de-DE" b="0" dirty="0" smtClean="0">
              <a:latin typeface="Verdana" panose="020B0604030504040204" pitchFamily="34" charset="0"/>
            </a:endParaRPr>
          </a:p>
          <a:p>
            <a:pPr>
              <a:spcBef>
                <a:spcPct val="20000"/>
              </a:spcBef>
              <a:buClr>
                <a:srgbClr val="8CADAE"/>
              </a:buClr>
              <a:buFont typeface="Wingdings" panose="05000000000000000000" pitchFamily="2" charset="2"/>
              <a:buChar char="Ø"/>
            </a:pPr>
            <a:endParaRPr lang="en-US" altLang="de-DE" b="0" dirty="0" smtClean="0">
              <a:solidFill>
                <a:srgbClr val="FF0000"/>
              </a:solidFill>
              <a:latin typeface="Verdana" panose="020B0604030504040204" pitchFamily="34" charset="0"/>
            </a:endParaRPr>
          </a:p>
          <a:p>
            <a:pPr>
              <a:spcBef>
                <a:spcPct val="20000"/>
              </a:spcBef>
              <a:buClr>
                <a:srgbClr val="8CADAE"/>
              </a:buClr>
              <a:buFont typeface="Wingdings" panose="05000000000000000000" pitchFamily="2" charset="2"/>
              <a:buChar char="Ø"/>
            </a:pPr>
            <a:r>
              <a:rPr lang="el-GR" altLang="de-DE" b="0" dirty="0" smtClean="0">
                <a:latin typeface="Verdana" panose="020B0604030504040204" pitchFamily="34" charset="0"/>
              </a:rPr>
              <a:t>Γι αυτό: Να είστε χαρούμενοι και να ευχαριστείστε το άτομο που σας παίνεσε!</a:t>
            </a:r>
            <a:endParaRPr lang="en-US" altLang="de-DE" b="0" dirty="0" smtClean="0">
              <a:latin typeface="Verdana" panose="020B0604030504040204" pitchFamily="34" charset="0"/>
            </a:endParaRPr>
          </a:p>
          <a:p>
            <a:pPr>
              <a:spcBef>
                <a:spcPct val="20000"/>
              </a:spcBef>
              <a:buClr>
                <a:srgbClr val="8CADAE"/>
              </a:buClr>
              <a:buFont typeface="Wingdings" panose="05000000000000000000" pitchFamily="2" charset="2"/>
              <a:buChar char="Ø"/>
            </a:pPr>
            <a:endParaRPr lang="en-US" altLang="de-DE" b="0" dirty="0" smtClean="0">
              <a:latin typeface="Verdana" panose="020B0604030504040204" pitchFamily="34" charset="0"/>
            </a:endParaRPr>
          </a:p>
          <a:p>
            <a:pPr>
              <a:spcBef>
                <a:spcPct val="20000"/>
              </a:spcBef>
              <a:buClr>
                <a:srgbClr val="006699"/>
              </a:buClr>
              <a:buFont typeface="Wingdings" panose="05000000000000000000" pitchFamily="2" charset="2"/>
              <a:buChar char="Ø"/>
            </a:pPr>
            <a:endParaRPr lang="en-US" altLang="de-DE" sz="2000" dirty="0" smtClean="0"/>
          </a:p>
          <a:p>
            <a:pPr>
              <a:spcBef>
                <a:spcPct val="20000"/>
              </a:spcBef>
              <a:buClr>
                <a:srgbClr val="006699"/>
              </a:buClr>
            </a:pPr>
            <a:endParaRPr lang="en-US" altLang="de-DE" sz="2000" dirty="0" smtClean="0"/>
          </a:p>
          <a:p>
            <a:pPr>
              <a:spcBef>
                <a:spcPct val="20000"/>
              </a:spcBef>
              <a:buClr>
                <a:srgbClr val="006699"/>
              </a:buClr>
              <a:buFont typeface="Wingdings" panose="05000000000000000000" pitchFamily="2" charset="2"/>
              <a:buChar char="Ø"/>
            </a:pPr>
            <a:endParaRPr lang="en-US" altLang="de-DE" sz="2000" dirty="0" smtClean="0"/>
          </a:p>
          <a:p>
            <a:pPr lvl="4">
              <a:spcBef>
                <a:spcPct val="20000"/>
              </a:spcBef>
              <a:buClr>
                <a:srgbClr val="006699"/>
              </a:buClr>
              <a:buFont typeface="Wingdings" panose="05000000000000000000" pitchFamily="2" charset="2"/>
              <a:buChar char="Ø"/>
            </a:pPr>
            <a:endParaRPr lang="en-US" altLang="de-DE" sz="2000" dirty="0" smtClean="0"/>
          </a:p>
          <a:p>
            <a:pPr lvl="4">
              <a:spcBef>
                <a:spcPct val="20000"/>
              </a:spcBef>
              <a:buClr>
                <a:srgbClr val="006699"/>
              </a:buClr>
              <a:buFont typeface="Wingdings" panose="05000000000000000000" pitchFamily="2" charset="2"/>
              <a:buChar char="Ø"/>
            </a:pPr>
            <a:endParaRPr lang="en-US" altLang="de-DE" sz="2000" dirty="0"/>
          </a:p>
        </p:txBody>
      </p:sp>
      <p:sp>
        <p:nvSpPr>
          <p:cNvPr id="70661" name="Rectangle 2"/>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Πώς μπορώ να αποδεχτώ καλύτερα τον έπαινο;</a:t>
            </a:r>
            <a:endParaRPr lang="en-US" altLang="de-DE" sz="2000" b="0" dirty="0">
              <a:solidFill>
                <a:srgbClr val="D16349"/>
              </a:solidFill>
              <a:latin typeface="Verdana" panose="020B0604030504040204" pitchFamily="34" charset="0"/>
            </a:endParaRPr>
          </a:p>
        </p:txBody>
      </p:sp>
      <p:pic>
        <p:nvPicPr>
          <p:cNvPr id="70663" name="Picture 2"/>
          <p:cNvPicPr>
            <a:picLocks noChangeAspect="1" noChangeArrowheads="1"/>
          </p:cNvPicPr>
          <p:nvPr/>
        </p:nvPicPr>
        <p:blipFill>
          <a:blip r:embed="rId2">
            <a:extLst>
              <a:ext uri="{28A0092B-C50C-407E-A947-70E740481C1C}">
                <a14:useLocalDpi xmlns:a14="http://schemas.microsoft.com/office/drawing/2010/main" val="0"/>
              </a:ext>
            </a:extLst>
          </a:blip>
          <a:srcRect t="14853"/>
          <a:stretch>
            <a:fillRect/>
          </a:stretch>
        </p:blipFill>
        <p:spPr bwMode="auto">
          <a:xfrm>
            <a:off x="6037263" y="1355725"/>
            <a:ext cx="2855912" cy="149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9"/>
          <p:cNvSpPr>
            <a:spLocks noChangeArrowheads="1"/>
          </p:cNvSpPr>
          <p:nvPr/>
        </p:nvSpPr>
        <p:spPr bwMode="auto">
          <a:xfrm>
            <a:off x="-11462" y="6669360"/>
            <a:ext cx="285527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defRPr/>
            </a:pPr>
            <a:r>
              <a:rPr lang="en-US" altLang="ko-KR" sz="800" b="0" i="1" dirty="0" smtClean="0">
                <a:latin typeface="+mn-lt"/>
                <a:ea typeface="굴림" charset="-127"/>
              </a:rPr>
              <a:t>("</a:t>
            </a:r>
            <a:r>
              <a:rPr lang="en-US" altLang="ko-KR" sz="800" b="0" i="1" dirty="0" err="1">
                <a:latin typeface="+mn-lt"/>
                <a:ea typeface="굴림" charset="-127"/>
              </a:rPr>
              <a:t>Artomatic</a:t>
            </a:r>
            <a:r>
              <a:rPr lang="en-US" altLang="ko-KR" sz="800" b="0" i="1" dirty="0">
                <a:latin typeface="+mn-lt"/>
                <a:ea typeface="굴림" charset="-127"/>
              </a:rPr>
              <a:t> 2009 </a:t>
            </a:r>
            <a:r>
              <a:rPr lang="en-US" altLang="ko-KR" sz="800" b="0" i="1" dirty="0" err="1">
                <a:latin typeface="+mn-lt"/>
                <a:ea typeface="굴림" charset="-127"/>
              </a:rPr>
              <a:t>Ramune's</a:t>
            </a:r>
            <a:r>
              <a:rPr lang="en-US" altLang="ko-KR" sz="800" b="0" i="1" dirty="0">
                <a:latin typeface="+mn-lt"/>
                <a:ea typeface="굴림" charset="-127"/>
              </a:rPr>
              <a:t> Candy" </a:t>
            </a:r>
            <a:r>
              <a:rPr lang="en-US" altLang="ko-KR" sz="800" b="0" i="1" dirty="0" smtClean="0">
                <a:latin typeface="+mn-lt"/>
                <a:ea typeface="굴림" charset="-127"/>
              </a:rPr>
              <a:t>by</a:t>
            </a:r>
            <a:r>
              <a:rPr lang="de-DE" altLang="ko-KR" sz="800" b="0" dirty="0" smtClean="0">
                <a:latin typeface="+mn-lt"/>
                <a:ea typeface="굴림" charset="-127"/>
              </a:rPr>
              <a:t> </a:t>
            </a:r>
            <a:r>
              <a:rPr lang="en-US" altLang="ko-KR" sz="800" b="0" i="1" dirty="0">
                <a:latin typeface="+mn-lt"/>
                <a:ea typeface="굴림" charset="-127"/>
              </a:rPr>
              <a:t>Mr. T in </a:t>
            </a:r>
            <a:r>
              <a:rPr lang="en-US" altLang="ko-KR" sz="800" b="0" i="1" dirty="0" smtClean="0">
                <a:latin typeface="+mn-lt"/>
                <a:ea typeface="굴림" charset="-127"/>
              </a:rPr>
              <a:t>DC)</a:t>
            </a:r>
            <a:endParaRPr lang="de-DE" altLang="ko-KR" sz="800" b="0" i="1" dirty="0">
              <a:latin typeface="+mn-lt"/>
              <a:ea typeface="굴림" charset="-127"/>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smtClean="0">
                <a:solidFill>
                  <a:srgbClr val="646B86"/>
                </a:solidFill>
                <a:latin typeface="Verdana"/>
              </a:rPr>
              <a:t>   9.29</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6263"/>
            <a:ext cx="4813300" cy="3300904"/>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256500" indent="-256500" eaLnBrk="1" hangingPunct="1">
              <a:buClr>
                <a:srgbClr val="8CADAE"/>
              </a:buClr>
              <a:buFont typeface="Wingdings" pitchFamily="2" charset="2"/>
              <a:buChar char="Ø"/>
              <a:defRPr/>
            </a:pPr>
            <a:r>
              <a:rPr lang="el-GR" b="0" dirty="0" smtClean="0">
                <a:latin typeface="Verdana" pitchFamily="34" charset="0"/>
              </a:rPr>
              <a:t>Πολλοί άνθρωποι με ψυχικά συμπτώματα αναφέρουν ατέρμονο «μηρυκασμό» ή «</a:t>
            </a:r>
            <a:r>
              <a:rPr lang="el-GR" b="0" dirty="0" err="1" smtClean="0">
                <a:latin typeface="Verdana" pitchFamily="34" charset="0"/>
              </a:rPr>
              <a:t>υπερανάλυση</a:t>
            </a:r>
            <a:r>
              <a:rPr lang="el-GR" b="0" dirty="0" smtClean="0">
                <a:latin typeface="Verdana" pitchFamily="34" charset="0"/>
              </a:rPr>
              <a:t>».</a:t>
            </a:r>
            <a:endParaRPr lang="en-US" b="0" dirty="0" smtClean="0">
              <a:latin typeface="Verdana" pitchFamily="34" charset="0"/>
            </a:endParaRP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l-GR" dirty="0" smtClean="0">
                <a:latin typeface="Verdana" pitchFamily="34" charset="0"/>
              </a:rPr>
              <a:t>Το έχετε βιώσει αυτό;</a:t>
            </a:r>
            <a:endParaRPr lang="en-US" dirty="0" smtClean="0">
              <a:latin typeface="Verdana" pitchFamily="34" charset="0"/>
            </a:endParaRPr>
          </a:p>
          <a:p>
            <a:pPr marL="256500" indent="-256500" eaLnBrk="1" hangingPunct="1">
              <a:buClr>
                <a:srgbClr val="8CADAE"/>
              </a:buClr>
              <a:buFont typeface="Wingdings" pitchFamily="2" charset="2"/>
              <a:buChar char="Ø"/>
              <a:defRPr/>
            </a:pPr>
            <a:endParaRPr lang="en-US" b="0" dirty="0" smtClean="0">
              <a:solidFill>
                <a:srgbClr val="006699"/>
              </a:solidFill>
              <a:latin typeface="Verdana" pitchFamily="34" charset="0"/>
            </a:endParaRPr>
          </a:p>
          <a:p>
            <a:pPr marL="256500" indent="-256500" eaLnBrk="1" hangingPunct="1">
              <a:buClr>
                <a:srgbClr val="8CADAE"/>
              </a:buClr>
              <a:buFont typeface="Wingdings" pitchFamily="2" charset="2"/>
              <a:buChar char="Ø"/>
              <a:defRPr/>
            </a:pPr>
            <a:r>
              <a:rPr lang="el-GR" b="0" dirty="0" smtClean="0">
                <a:latin typeface="Verdana" pitchFamily="34" charset="0"/>
              </a:rPr>
              <a:t>Σε τι συνίσταται ο μηρυκασμός σας;</a:t>
            </a:r>
            <a:endParaRPr lang="en-US" b="0" dirty="0" smtClean="0">
              <a:latin typeface="Verdana" pitchFamily="34" charset="0"/>
            </a:endParaRPr>
          </a:p>
          <a:p>
            <a:pPr marL="256500" indent="-256500" eaLnBrk="1" hangingPunct="1">
              <a:buClr>
                <a:srgbClr val="8CADAE"/>
              </a:buClr>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None/>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smtClean="0">
              <a:latin typeface="Verdana" pitchFamily="34" charset="0"/>
            </a:endParaRPr>
          </a:p>
          <a:p>
            <a:pPr eaLnBrk="1" hangingPunct="1">
              <a:buClr>
                <a:srgbClr val="006699"/>
              </a:buClr>
              <a:buFont typeface="Wingdings" pitchFamily="2" charset="2"/>
              <a:buChar char="Ø"/>
              <a:defRPr/>
            </a:pPr>
            <a:endParaRPr lang="en-US" sz="1650" dirty="0">
              <a:latin typeface="Verdana" pitchFamily="34" charset="0"/>
            </a:endParaRPr>
          </a:p>
        </p:txBody>
      </p:sp>
      <p:sp>
        <p:nvSpPr>
          <p:cNvPr id="71683"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Μηρυκασμός</a:t>
            </a:r>
            <a:r>
              <a:rPr lang="en-US" altLang="de-DE" sz="2000" b="0" dirty="0" smtClean="0">
                <a:solidFill>
                  <a:srgbClr val="D16349"/>
                </a:solidFill>
                <a:latin typeface="Verdana" panose="020B0604030504040204" pitchFamily="34" charset="0"/>
              </a:rPr>
              <a:t>: </a:t>
            </a:r>
            <a:r>
              <a:rPr lang="el-GR" altLang="de-DE" sz="2000" b="0" dirty="0" smtClean="0">
                <a:solidFill>
                  <a:srgbClr val="D16349"/>
                </a:solidFill>
                <a:latin typeface="Verdana" panose="020B0604030504040204" pitchFamily="34" charset="0"/>
              </a:rPr>
              <a:t>κάνοντας κύκλους αντί να προχωρείτε μπροστά</a:t>
            </a:r>
            <a:endParaRPr lang="en-US" altLang="de-DE" sz="2000" b="0" dirty="0">
              <a:solidFill>
                <a:srgbClr val="D16349"/>
              </a:solidFill>
              <a:latin typeface="Verdana" panose="020B0604030504040204" pitchFamily="34" charset="0"/>
            </a:endParaRPr>
          </a:p>
        </p:txBody>
      </p:sp>
      <p:pic>
        <p:nvPicPr>
          <p:cNvPr id="71684"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Market </a:t>
            </a:r>
            <a:r>
              <a:rPr lang="en-US" altLang="de-DE" sz="800" b="0" i="1" dirty="0" smtClean="0">
                <a:latin typeface="Verdana" panose="020B0604030504040204" pitchFamily="34" charset="0"/>
              </a:rPr>
              <a:t>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endParaRPr lang="de-DE"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smtClean="0">
                <a:solidFill>
                  <a:srgbClr val="646B86"/>
                </a:solidFill>
                <a:latin typeface="Verdana"/>
              </a:rPr>
              <a:t>   9.30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7" name="Text Box 5"/>
          <p:cNvSpPr txBox="1">
            <a:spLocks noChangeArrowheads="1"/>
          </p:cNvSpPr>
          <p:nvPr/>
        </p:nvSpPr>
        <p:spPr bwMode="auto">
          <a:xfrm>
            <a:off x="468313" y="1844675"/>
            <a:ext cx="4813300" cy="4501232"/>
          </a:xfrm>
          <a:prstGeom prst="rect">
            <a:avLst/>
          </a:prstGeom>
          <a:noFill/>
          <a:ln>
            <a:noFill/>
          </a:ln>
          <a:effectLst/>
          <a:extLst/>
        </p:spPr>
        <p:txBody>
          <a:bodyPr>
            <a:spAutoFit/>
          </a:bodyPr>
          <a:lstStyle>
            <a:lvl1pPr marL="355600" indent="-355600">
              <a:defRPr>
                <a:solidFill>
                  <a:schemeClr val="tx1"/>
                </a:solidFill>
                <a:latin typeface="Arial" charset="0"/>
              </a:defRPr>
            </a:lvl1pPr>
            <a:lvl2pPr marL="801688">
              <a:defRPr>
                <a:solidFill>
                  <a:schemeClr val="tx1"/>
                </a:solidFill>
                <a:latin typeface="Arial" charset="0"/>
              </a:defRPr>
            </a:lvl2pPr>
            <a:lvl3pPr marL="981075">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eaLnBrk="1" hangingPunct="1">
              <a:buClr>
                <a:srgbClr val="006699"/>
              </a:buClr>
              <a:defRPr/>
            </a:pPr>
            <a:r>
              <a:rPr lang="el-GR" b="0" dirty="0" smtClean="0">
                <a:latin typeface="Verdana" pitchFamily="34" charset="0"/>
              </a:rPr>
              <a:t>Ο μηρυκασμός είναι προβληματικός για αρκετούς λόγους</a:t>
            </a:r>
            <a:r>
              <a:rPr lang="en-US" b="0" dirty="0" smtClean="0">
                <a:latin typeface="Verdana" pitchFamily="34" charset="0"/>
              </a:rPr>
              <a:t>:</a:t>
            </a:r>
          </a:p>
          <a:p>
            <a:pPr marL="0" indent="0" eaLnBrk="1" hangingPunct="1">
              <a:buClr>
                <a:srgbClr val="006699"/>
              </a:buClr>
              <a:defRPr/>
            </a:pPr>
            <a:endParaRPr lang="en-US" b="0" dirty="0" smtClean="0">
              <a:latin typeface="Verdana" pitchFamily="34" charset="0"/>
            </a:endParaRPr>
          </a:p>
          <a:p>
            <a:pPr marL="256500" indent="-256500" eaLnBrk="1" hangingPunct="1">
              <a:buClr>
                <a:srgbClr val="8CADAE"/>
              </a:buClr>
              <a:buFont typeface="Wingdings" pitchFamily="2" charset="2"/>
              <a:buChar char="Ø"/>
              <a:defRPr/>
            </a:pPr>
            <a:r>
              <a:rPr lang="el-GR" b="0" dirty="0" smtClean="0">
                <a:latin typeface="Verdana" pitchFamily="34" charset="0"/>
              </a:rPr>
              <a:t>Οι σκέψεις κάνουν κύκλους: Τα προβλήματα γίνονται πιο εμφανή, χωρίς να λύνονται</a:t>
            </a:r>
            <a:r>
              <a:rPr lang="en-US" b="0" dirty="0" smtClean="0">
                <a:latin typeface="Verdana" pitchFamily="34" charset="0"/>
              </a:rPr>
              <a:t>.</a:t>
            </a:r>
          </a:p>
          <a:p>
            <a:pPr marL="256500" indent="-256500" eaLnBrk="1" hangingPunct="1">
              <a:buClr>
                <a:srgbClr val="8CADAE"/>
              </a:buClr>
              <a:buFont typeface="Wingdings" pitchFamily="2" charset="2"/>
              <a:buChar char="Ø"/>
              <a:defRPr/>
            </a:pPr>
            <a:r>
              <a:rPr lang="el-GR" b="0" dirty="0" smtClean="0">
                <a:latin typeface="Verdana" pitchFamily="34" charset="0"/>
              </a:rPr>
              <a:t>Η αυτοεκτίμηση υπονομεύεται καθώς όμορφες και βοηθητικές σκέψεις αγνοούνται. </a:t>
            </a:r>
            <a:endParaRPr lang="en-US" b="0" dirty="0" smtClean="0">
              <a:latin typeface="Verdana" pitchFamily="34" charset="0"/>
            </a:endParaRPr>
          </a:p>
          <a:p>
            <a:pPr marL="256500" indent="-256500" eaLnBrk="1" hangingPunct="1">
              <a:buClr>
                <a:srgbClr val="8CADAE"/>
              </a:buClr>
              <a:buFont typeface="Wingdings" pitchFamily="2" charset="2"/>
              <a:buChar char="Ø"/>
              <a:defRPr/>
            </a:pPr>
            <a:r>
              <a:rPr lang="el-GR" b="0" dirty="0" smtClean="0">
                <a:latin typeface="Verdana" pitchFamily="34" charset="0"/>
              </a:rPr>
              <a:t>Σε αντίθεση με τον πραγματικά σκόπιμο στοχασμό, ο μηρυκασμός χαρακτηρίζεται από επαναλαμβανόμενες άκαρπες σκέψεις και </a:t>
            </a:r>
            <a:r>
              <a:rPr lang="el-GR" b="0" dirty="0" err="1" smtClean="0">
                <a:latin typeface="Verdana" pitchFamily="34" charset="0"/>
              </a:rPr>
              <a:t>αυτομομφές</a:t>
            </a:r>
            <a:r>
              <a:rPr lang="el-GR" b="0" dirty="0" smtClean="0">
                <a:latin typeface="Verdana" pitchFamily="34" charset="0"/>
              </a:rPr>
              <a:t> που στοιχειώνουν το μυαλό κάποιου.</a:t>
            </a:r>
            <a:endParaRPr lang="en-US" dirty="0" smtClean="0">
              <a:solidFill>
                <a:srgbClr val="006699"/>
              </a:solidFill>
              <a:latin typeface="Verdana" pitchFamily="34" charset="0"/>
            </a:endParaRPr>
          </a:p>
          <a:p>
            <a:pPr eaLnBrk="1" hangingPunct="1">
              <a:buClr>
                <a:srgbClr val="8CADAE"/>
              </a:buClr>
              <a:buFont typeface="Wingdings" pitchFamily="2" charset="2"/>
              <a:buChar char="Ø"/>
              <a:defRPr/>
            </a:pPr>
            <a:endParaRPr lang="en-US" sz="1650" dirty="0">
              <a:latin typeface="Verdana" pitchFamily="34" charset="0"/>
            </a:endParaRPr>
          </a:p>
        </p:txBody>
      </p:sp>
      <p:sp>
        <p:nvSpPr>
          <p:cNvPr id="73731"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Συνέπειες του μηρυκασμού</a:t>
            </a:r>
            <a:endParaRPr lang="en-US" altLang="de-DE" sz="2000" b="0" dirty="0">
              <a:solidFill>
                <a:srgbClr val="D16349"/>
              </a:solidFill>
              <a:latin typeface="Verdana" panose="020B0604030504040204" pitchFamily="34" charset="0"/>
            </a:endParaRPr>
          </a:p>
        </p:txBody>
      </p:sp>
      <p:pic>
        <p:nvPicPr>
          <p:cNvPr id="73732"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0188" y="1847850"/>
            <a:ext cx="33829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feld 5"/>
          <p:cNvSpPr txBox="1">
            <a:spLocks noChangeArrowheads="1"/>
          </p:cNvSpPr>
          <p:nvPr/>
        </p:nvSpPr>
        <p:spPr bwMode="auto">
          <a:xfrm>
            <a:off x="3175" y="6670675"/>
            <a:ext cx="9144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en-US" altLang="de-DE" sz="800" b="0" i="1" dirty="0" smtClean="0">
                <a:latin typeface="Verdana" panose="020B0604030504040204" pitchFamily="34" charset="0"/>
              </a:rPr>
              <a:t>(“statue </a:t>
            </a:r>
            <a:r>
              <a:rPr lang="en-US" altLang="de-DE" sz="800" b="0" i="1" dirty="0">
                <a:latin typeface="Verdana" panose="020B0604030504040204" pitchFamily="34" charset="0"/>
              </a:rPr>
              <a:t>of DR Samuel Johnson in </a:t>
            </a:r>
            <a:r>
              <a:rPr lang="en-US" altLang="de-DE" sz="800" b="0" i="1" dirty="0" err="1">
                <a:latin typeface="Verdana" panose="020B0604030504040204" pitchFamily="34" charset="0"/>
              </a:rPr>
              <a:t>Lichfield</a:t>
            </a:r>
            <a:r>
              <a:rPr lang="en-US" altLang="de-DE" sz="800" b="0" i="1" dirty="0">
                <a:latin typeface="Verdana" panose="020B0604030504040204" pitchFamily="34" charset="0"/>
              </a:rPr>
              <a:t> </a:t>
            </a:r>
            <a:r>
              <a:rPr lang="en-US" altLang="de-DE" sz="800" b="0" i="1" dirty="0" smtClean="0">
                <a:latin typeface="Verdana" panose="020B0604030504040204" pitchFamily="34" charset="0"/>
              </a:rPr>
              <a:t>Market Square” </a:t>
            </a:r>
            <a:r>
              <a:rPr lang="en-US" altLang="de-DE" sz="800" b="0" i="1" dirty="0">
                <a:latin typeface="Verdana" panose="020B0604030504040204" pitchFamily="34" charset="0"/>
              </a:rPr>
              <a:t>von Elliott </a:t>
            </a:r>
            <a:r>
              <a:rPr lang="en-US" altLang="de-DE" sz="800" b="0" i="1" dirty="0" smtClean="0">
                <a:latin typeface="Verdana" panose="020B0604030504040204" pitchFamily="34" charset="0"/>
              </a:rPr>
              <a:t>Brown)</a:t>
            </a:r>
            <a:r>
              <a:rPr lang="de-DE" altLang="de-DE" sz="800" b="0" i="1" dirty="0" smtClean="0">
                <a:latin typeface="Verdana" panose="020B0604030504040204" pitchFamily="34" charset="0"/>
              </a:rPr>
              <a:t> </a:t>
            </a:r>
            <a:endParaRPr lang="de-DE" altLang="de-DE" sz="800" b="0" i="1"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smtClean="0">
                <a:solidFill>
                  <a:srgbClr val="646B86"/>
                </a:solidFill>
                <a:latin typeface="Verdana"/>
              </a:rPr>
              <a:t>   9.31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idx="4294967295"/>
          </p:nvPr>
        </p:nvSpPr>
        <p:spPr>
          <a:xfrm>
            <a:off x="503238" y="1603052"/>
            <a:ext cx="8135937" cy="4130204"/>
          </a:xfrm>
        </p:spPr>
        <p:txBody>
          <a:bodyPr anchor="ctr"/>
          <a:lstStyle/>
          <a:p>
            <a:pPr algn="l" eaLnBrk="1" hangingPunct="1"/>
            <a:r>
              <a:rPr lang="el-GR" altLang="de-DE" sz="1800" dirty="0" smtClean="0">
                <a:solidFill>
                  <a:schemeClr val="tx1"/>
                </a:solidFill>
              </a:rPr>
              <a:t>Έχετε επαναλαμβανόμενες αρνητικές σκέψεις (π.χ. </a:t>
            </a:r>
            <a:r>
              <a:rPr lang="el-GR" altLang="de-DE" sz="1800" dirty="0" err="1" smtClean="0">
                <a:solidFill>
                  <a:schemeClr val="tx1"/>
                </a:solidFill>
              </a:rPr>
              <a:t>αυτομομφές</a:t>
            </a:r>
            <a:r>
              <a:rPr lang="el-GR" altLang="de-DE" sz="1800" dirty="0" smtClean="0">
                <a:solidFill>
                  <a:schemeClr val="tx1"/>
                </a:solidFill>
              </a:rPr>
              <a:t> όπως ότι είστε «χαμένος», «αποτυχημένος», «ηλίθιος»</a:t>
            </a:r>
            <a:r>
              <a:rPr lang="en-US" altLang="de-DE" sz="1800" dirty="0" smtClean="0">
                <a:solidFill>
                  <a:schemeClr val="tx1"/>
                </a:solidFill>
              </a:rPr>
              <a:t>).</a:t>
            </a:r>
            <a:br>
              <a:rPr lang="en-US" altLang="de-DE" sz="1800" dirty="0" smtClean="0">
                <a:solidFill>
                  <a:schemeClr val="tx1"/>
                </a:solidFill>
              </a:rPr>
            </a:br>
            <a:r>
              <a:rPr lang="en-US" altLang="de-DE" sz="1800" dirty="0" smtClean="0">
                <a:solidFill>
                  <a:srgbClr val="FF0000"/>
                </a:solidFill>
              </a:rPr>
              <a:t/>
            </a:r>
            <a:br>
              <a:rPr lang="en-US" altLang="de-DE" sz="1800" dirty="0" smtClean="0">
                <a:solidFill>
                  <a:srgbClr val="FF0000"/>
                </a:solidFill>
              </a:rPr>
            </a:br>
            <a:r>
              <a:rPr lang="el-GR" altLang="de-DE" sz="1800" b="1" dirty="0" smtClean="0">
                <a:solidFill>
                  <a:schemeClr val="tx1"/>
                </a:solidFill>
              </a:rPr>
              <a:t>Το ξέρετε αυτό;</a:t>
            </a:r>
            <a:r>
              <a:rPr lang="en-US" altLang="de-DE" sz="1800" b="1" dirty="0" smtClean="0">
                <a:solidFill>
                  <a:schemeClr val="tx1"/>
                </a:solidFill>
              </a:rPr>
              <a:t/>
            </a:r>
            <a:br>
              <a:rPr lang="en-US" altLang="de-DE" sz="1800" b="1"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l-GR" altLang="de-DE" sz="1800" dirty="0" smtClean="0">
                <a:solidFill>
                  <a:schemeClr val="tx1"/>
                </a:solidFill>
              </a:rPr>
              <a:t>Τι κάνετε όταν έχετε τέτοιε σκέψεις;</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n-US" altLang="de-DE" sz="1800" b="1" dirty="0" smtClean="0">
                <a:solidFill>
                  <a:schemeClr val="tx1"/>
                </a:solidFill>
              </a:rPr>
              <a:t/>
            </a:r>
            <a:br>
              <a:rPr lang="en-US" altLang="de-DE" sz="1800" b="1" dirty="0" smtClean="0">
                <a:solidFill>
                  <a:schemeClr val="tx1"/>
                </a:solidFill>
              </a:rPr>
            </a:br>
            <a:r>
              <a:rPr lang="el-GR" altLang="de-DE" sz="1800" b="1" dirty="0" smtClean="0">
                <a:solidFill>
                  <a:schemeClr val="tx1"/>
                </a:solidFill>
              </a:rPr>
              <a:t>Ένα μικρό πείραμα</a:t>
            </a:r>
            <a:r>
              <a:rPr lang="en-US" altLang="de-DE" sz="1800" b="1" dirty="0" smtClean="0">
                <a:solidFill>
                  <a:schemeClr val="tx1"/>
                </a:solidFill>
              </a:rPr>
              <a:t>:</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l-GR" altLang="de-DE" sz="1800" b="1" dirty="0" smtClean="0">
                <a:solidFill>
                  <a:schemeClr val="tx1"/>
                </a:solidFill>
              </a:rPr>
              <a:t>Σε καμιά περίπτωση μ</a:t>
            </a:r>
            <a:r>
              <a:rPr lang="el-GR" sz="1800" b="1" dirty="0" smtClean="0">
                <a:solidFill>
                  <a:schemeClr val="tx1"/>
                </a:solidFill>
              </a:rPr>
              <a:t>η σκεφτείτε τον αριθμό «8» το επόμενο λεπτό! </a:t>
            </a:r>
            <a:r>
              <a:rPr lang="en-US" altLang="de-DE" sz="1800" dirty="0" smtClean="0">
                <a:solidFill>
                  <a:schemeClr val="tx1"/>
                </a:solidFill>
              </a:rPr>
              <a:t/>
            </a:r>
            <a:br>
              <a:rPr lang="en-US" altLang="de-DE" sz="1800" dirty="0" smtClean="0">
                <a:solidFill>
                  <a:schemeClr val="tx1"/>
                </a:solidFill>
              </a:rPr>
            </a:br>
            <a:r>
              <a:rPr lang="en-US" altLang="de-DE" sz="1800" dirty="0" smtClean="0">
                <a:solidFill>
                  <a:schemeClr val="tx1"/>
                </a:solidFill>
              </a:rPr>
              <a:t/>
            </a:r>
            <a:br>
              <a:rPr lang="en-US" altLang="de-DE" sz="1800" dirty="0" smtClean="0">
                <a:solidFill>
                  <a:schemeClr val="tx1"/>
                </a:solidFill>
              </a:rPr>
            </a:br>
            <a:r>
              <a:rPr lang="el-GR" altLang="de-DE" sz="1800" dirty="0" smtClean="0">
                <a:solidFill>
                  <a:schemeClr val="tx1"/>
                </a:solidFill>
              </a:rPr>
              <a:t>Τα καταφέρατε;</a:t>
            </a:r>
            <a:r>
              <a:rPr lang="en-US" altLang="de-DE" sz="1800" b="1" dirty="0" smtClean="0">
                <a:solidFill>
                  <a:schemeClr val="tx1"/>
                </a:solidFill>
              </a:rPr>
              <a:t/>
            </a:r>
            <a:br>
              <a:rPr lang="en-US" altLang="de-DE" sz="1800" b="1" dirty="0" smtClean="0">
                <a:solidFill>
                  <a:schemeClr val="tx1"/>
                </a:solidFill>
              </a:rPr>
            </a:br>
            <a:endParaRPr lang="en-US" altLang="de-DE" sz="1800" b="1" dirty="0" smtClean="0">
              <a:solidFill>
                <a:schemeClr val="tx1"/>
              </a:solidFill>
            </a:endParaRPr>
          </a:p>
        </p:txBody>
      </p:sp>
      <p:sp>
        <p:nvSpPr>
          <p:cNvPr id="75779" name="Text Box 3"/>
          <p:cNvSpPr txBox="1">
            <a:spLocks noChangeArrowheads="1"/>
          </p:cNvSpPr>
          <p:nvPr/>
        </p:nvSpPr>
        <p:spPr bwMode="auto">
          <a:xfrm>
            <a:off x="0" y="12554"/>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Μηρυκασμός και </a:t>
            </a:r>
            <a:r>
              <a:rPr lang="el-GR" altLang="de-DE" sz="2000" b="0" dirty="0" err="1" smtClean="0">
                <a:solidFill>
                  <a:srgbClr val="D16349"/>
                </a:solidFill>
                <a:latin typeface="Verdana" panose="020B0604030504040204" pitchFamily="34" charset="0"/>
              </a:rPr>
              <a:t>αυτομομφή</a:t>
            </a:r>
            <a:r>
              <a:rPr lang="el-GR" altLang="de-DE" sz="2000" b="0" dirty="0" smtClean="0">
                <a:solidFill>
                  <a:srgbClr val="D16349"/>
                </a:solidFill>
                <a:latin typeface="Verdana" panose="020B0604030504040204" pitchFamily="34" charset="0"/>
              </a:rPr>
              <a:t> – Τι να κάνω;</a:t>
            </a:r>
          </a:p>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Πείραμα</a:t>
            </a: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9.32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idx="4294967295"/>
          </p:nvPr>
        </p:nvSpPr>
        <p:spPr>
          <a:xfrm>
            <a:off x="251520" y="3284984"/>
            <a:ext cx="8604250" cy="2730054"/>
          </a:xfrm>
        </p:spPr>
        <p:txBody>
          <a:bodyPr anchor="ctr"/>
          <a:lstStyle/>
          <a:p>
            <a:pPr algn="l" eaLnBrk="1" hangingPunct="1"/>
            <a:r>
              <a:rPr lang="el-GR" sz="1800" dirty="0" smtClean="0">
                <a:solidFill>
                  <a:schemeClr val="tx1"/>
                </a:solidFill>
              </a:rPr>
              <a:t>Δεν είναι δυνατό να καταστείλεις εσκεμμένα τις σκέψεις που σε αναστατώνουν. Αντίθετα: το να προσπαθείς συνειδητά να μην σκεφτείς κάτι συχνά οδηγεί σε αύξηση αυτών των σκέψεων. Πιθανώς, σκεφτήκατε τον αριθμό 8 και/ή κάτι που έχει σχέση με αυτόν τον αριθμό (π.χ. το σύμβολο του απείρου, άλλους αριθμούς κλπ). Το αποτέλεσμα αυτό γίνεται ακόμη πιο ισχυρό αν κάποιος προσπαθήσει εσκεμμένα να καταστείλει σκέψεις που τον αναστατώνουν («είμαι αποτυχημένος» κλπ). Αυτές οι σκέψεις μετά μπορεί να γίνουν τόσο ισχυρές που φαίνονται σαν να είναι σκέψεις που «εισήχθησαν» από έξω!</a:t>
            </a:r>
            <a:r>
              <a:rPr lang="en-US" altLang="de-DE" sz="1800" dirty="0" smtClean="0">
                <a:solidFill>
                  <a:schemeClr val="tx1"/>
                </a:solidFill>
                <a:latin typeface="+mn-lt"/>
              </a:rPr>
              <a:t/>
            </a:r>
            <a:br>
              <a:rPr lang="en-US" altLang="de-DE" sz="1800" dirty="0" smtClean="0">
                <a:solidFill>
                  <a:schemeClr val="tx1"/>
                </a:solidFill>
                <a:latin typeface="+mn-lt"/>
              </a:rPr>
            </a:br>
            <a:endParaRPr lang="en-US" altLang="de-DE" sz="1800" dirty="0" smtClean="0">
              <a:solidFill>
                <a:schemeClr val="tx1"/>
              </a:solidFill>
              <a:latin typeface="+mn-lt"/>
            </a:endParaRPr>
          </a:p>
        </p:txBody>
      </p:sp>
      <p:sp>
        <p:nvSpPr>
          <p:cNvPr id="77827" name="Text Box 3"/>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r>
              <a:rPr lang="el-GR" sz="2000" b="0" dirty="0" smtClean="0">
                <a:solidFill>
                  <a:schemeClr val="accent1"/>
                </a:solidFill>
                <a:latin typeface="Verdana" pitchFamily="34" charset="0"/>
              </a:rPr>
              <a:t>Καταστολή των αρνητικών σκέψεων</a:t>
            </a:r>
            <a:endParaRPr lang="de-DE" sz="2000" b="0" dirty="0" smtClean="0">
              <a:solidFill>
                <a:schemeClr val="accent1"/>
              </a:solidFill>
              <a:latin typeface="Verdana" pitchFamily="34" charset="0"/>
            </a:endParaRPr>
          </a:p>
          <a:p>
            <a:pPr algn="ctr"/>
            <a:r>
              <a:rPr lang="el-GR" sz="2000" b="0" dirty="0" smtClean="0">
                <a:solidFill>
                  <a:schemeClr val="accent1"/>
                </a:solidFill>
                <a:latin typeface="Verdana" pitchFamily="34" charset="0"/>
              </a:rPr>
              <a:t>Δουλεύει;</a:t>
            </a:r>
            <a:r>
              <a:rPr lang="de-DE" sz="2000" b="0" dirty="0" smtClean="0">
                <a:solidFill>
                  <a:schemeClr val="accent1"/>
                </a:solidFill>
                <a:latin typeface="Verdana" pitchFamily="34" charset="0"/>
              </a:rPr>
              <a:t> </a:t>
            </a:r>
            <a:r>
              <a:rPr lang="el-GR" sz="2000" b="0" dirty="0" smtClean="0">
                <a:solidFill>
                  <a:schemeClr val="accent1"/>
                </a:solidFill>
                <a:latin typeface="Verdana" pitchFamily="34" charset="0"/>
              </a:rPr>
              <a:t>Όχι</a:t>
            </a:r>
            <a:r>
              <a:rPr lang="de-DE" sz="2000" b="0" dirty="0" smtClean="0">
                <a:solidFill>
                  <a:schemeClr val="accent1"/>
                </a:solidFill>
                <a:latin typeface="Verdana" pitchFamily="34" charset="0"/>
              </a:rPr>
              <a:t>!</a:t>
            </a:r>
            <a:endParaRPr lang="en-US" sz="2000" b="0" dirty="0">
              <a:solidFill>
                <a:schemeClr val="accent1"/>
              </a:solidFill>
              <a:latin typeface="Verdana" pitchFamily="34" charset="0"/>
            </a:endParaRPr>
          </a:p>
        </p:txBody>
      </p:sp>
      <p:pic>
        <p:nvPicPr>
          <p:cNvPr id="778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027113"/>
            <a:ext cx="33893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9" descr="ach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163" y="1042989"/>
            <a:ext cx="1636712" cy="2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138" y="1027113"/>
            <a:ext cx="1487487"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Rectangle 12"/>
          <p:cNvSpPr>
            <a:spLocks noChangeArrowheads="1"/>
          </p:cNvSpPr>
          <p:nvPr/>
        </p:nvSpPr>
        <p:spPr bwMode="auto">
          <a:xfrm>
            <a:off x="-63500" y="6681788"/>
            <a:ext cx="397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smtClean="0">
                <a:latin typeface="Verdana" panose="020B0604030504040204" pitchFamily="34" charset="0"/>
              </a:rPr>
              <a:t>(</a:t>
            </a:r>
            <a:r>
              <a:rPr lang="en-US" altLang="de-DE" sz="800" b="0" i="1" dirty="0" err="1" smtClean="0">
                <a:latin typeface="Verdana" panose="020B0604030504040204" pitchFamily="34" charset="0"/>
              </a:rPr>
              <a:t>f.l.t.r</a:t>
            </a:r>
            <a:r>
              <a:rPr lang="en-US" altLang="de-DE" sz="800" b="0" i="1" dirty="0" smtClean="0">
                <a:latin typeface="Verdana" panose="020B0604030504040204" pitchFamily="34" charset="0"/>
              </a:rPr>
              <a:t>. “8” by </a:t>
            </a:r>
            <a:r>
              <a:rPr lang="en-US" altLang="de-DE" sz="800" b="0" i="1" dirty="0" err="1" smtClean="0">
                <a:latin typeface="Verdana" panose="020B0604030504040204" pitchFamily="34" charset="0"/>
              </a:rPr>
              <a:t>eriwst</a:t>
            </a:r>
            <a:r>
              <a:rPr lang="en-US" altLang="de-DE" sz="800" b="0" i="1" dirty="0" smtClean="0">
                <a:latin typeface="Verdana" panose="020B0604030504040204" pitchFamily="34" charset="0"/>
              </a:rPr>
              <a:t>; “Die </a:t>
            </a:r>
            <a:r>
              <a:rPr lang="en-US" altLang="de-DE" sz="800" b="0" i="1" dirty="0" err="1" smtClean="0">
                <a:latin typeface="Verdana" panose="020B0604030504040204" pitchFamily="34" charset="0"/>
              </a:rPr>
              <a:t>schwarze</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_</a:t>
            </a:r>
            <a:r>
              <a:rPr lang="en-US" altLang="de-DE" sz="800" b="0" i="1" dirty="0" err="1" smtClean="0">
                <a:latin typeface="Verdana" panose="020B0604030504040204" pitchFamily="34" charset="0"/>
              </a:rPr>
              <a:t>dominic</a:t>
            </a:r>
            <a:r>
              <a:rPr lang="en-US" altLang="de-DE" sz="800" b="0" i="1" dirty="0" smtClean="0">
                <a:latin typeface="Verdana" panose="020B0604030504040204" pitchFamily="34" charset="0"/>
              </a:rPr>
              <a:t>; “</a:t>
            </a:r>
            <a:r>
              <a:rPr lang="en-US" altLang="de-DE" sz="800" b="0" i="1" dirty="0" err="1" smtClean="0">
                <a:latin typeface="Verdana" panose="020B0604030504040204" pitchFamily="34" charset="0"/>
              </a:rPr>
              <a:t>Acht</a:t>
            </a:r>
            <a:r>
              <a:rPr lang="en-US" altLang="de-DE" sz="800" b="0" i="1" dirty="0" smtClean="0">
                <a:latin typeface="Verdana" panose="020B0604030504040204" pitchFamily="34" charset="0"/>
              </a:rPr>
              <a:t>” by Sarah)</a:t>
            </a:r>
            <a:endParaRPr lang="en-US" altLang="de-DE" sz="800" b="0" i="1" dirty="0">
              <a:latin typeface="Verdana" panose="020B0604030504040204" pitchFamily="34" charset="0"/>
            </a:endParaRPr>
          </a:p>
        </p:txBody>
      </p:sp>
      <p:grpSp>
        <p:nvGrpSpPr>
          <p:cNvPr id="77832" name="Group 16"/>
          <p:cNvGrpSpPr>
            <a:grpSpLocks/>
          </p:cNvGrpSpPr>
          <p:nvPr/>
        </p:nvGrpSpPr>
        <p:grpSpPr bwMode="auto">
          <a:xfrm>
            <a:off x="0" y="6167442"/>
            <a:ext cx="2460625" cy="722313"/>
            <a:chOff x="0" y="3957"/>
            <a:chExt cx="1519" cy="455"/>
          </a:xfrm>
        </p:grpSpPr>
        <p:sp>
          <p:nvSpPr>
            <p:cNvPr id="77834" name="Rectangle 69"/>
            <p:cNvSpPr>
              <a:spLocks noChangeArrowheads="1"/>
            </p:cNvSpPr>
            <p:nvPr/>
          </p:nvSpPr>
          <p:spPr bwMode="auto">
            <a:xfrm>
              <a:off x="0" y="3957"/>
              <a:ext cx="1429"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77835" name="Picture 70" descr="Notize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6" name="Text Box 71"/>
            <p:cNvSpPr txBox="1">
              <a:spLocks noChangeArrowheads="1"/>
            </p:cNvSpPr>
            <p:nvPr/>
          </p:nvSpPr>
          <p:spPr bwMode="auto">
            <a:xfrm>
              <a:off x="160" y="3985"/>
              <a:ext cx="1359"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dirty="0">
                  <a:latin typeface="Verdana" panose="020B0604030504040204" pitchFamily="34" charset="0"/>
                  <a:sym typeface="Wingdings" panose="05000000000000000000" pitchFamily="2" charset="2"/>
                </a:rPr>
                <a:t>  </a:t>
              </a:r>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l-GR" altLang="de-DE" sz="1200" b="0" i="1" dirty="0" smtClean="0">
                  <a:latin typeface="Verdana" panose="020B0604030504040204" pitchFamily="34" charset="0"/>
                </a:rPr>
                <a:t>φύλλο εργασίας</a:t>
              </a:r>
              <a:r>
                <a:rPr lang="de-DE" altLang="de-DE" sz="1200" b="0" dirty="0" smtClean="0">
                  <a:latin typeface="Verdana" panose="020B0604030504040204" pitchFamily="34" charset="0"/>
                </a:rPr>
                <a:t> </a:t>
              </a:r>
              <a:r>
                <a:rPr lang="de-DE" altLang="de-DE" sz="1200" b="0" dirty="0" smtClean="0">
                  <a:latin typeface="Verdana" panose="020B0604030504040204" pitchFamily="34" charset="0"/>
                </a:rPr>
                <a:t>9.1</a:t>
              </a:r>
              <a:r>
                <a:rPr lang="el-GR" altLang="de-DE" sz="1200" b="0" dirty="0">
                  <a:latin typeface="Verdana" panose="020B0604030504040204" pitchFamily="34" charset="0"/>
                </a:rPr>
                <a:t>β</a:t>
              </a:r>
              <a:endParaRPr lang="en-US" altLang="de-DE" sz="1200" b="0" dirty="0">
                <a:latin typeface="Verdana" panose="020B0604030504040204" pitchFamily="34" charset="0"/>
              </a:endParaRPr>
            </a:p>
            <a:p>
              <a:pPr eaLnBrk="1" hangingPunct="1"/>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a:t>
              </a:r>
            </a:p>
          </p:txBody>
        </p:sp>
      </p:grpSp>
      <p:sp>
        <p:nvSpPr>
          <p:cNvPr id="13"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9.33</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3" name="Rectangle 3"/>
          <p:cNvSpPr>
            <a:spLocks noGrp="1" noChangeArrowheads="1"/>
          </p:cNvSpPr>
          <p:nvPr>
            <p:ph type="body" sz="half" idx="1"/>
          </p:nvPr>
        </p:nvSpPr>
        <p:spPr>
          <a:xfrm>
            <a:off x="250825" y="1341438"/>
            <a:ext cx="8207375" cy="3833812"/>
          </a:xfrm>
        </p:spPr>
        <p:txBody>
          <a:bodyPr/>
          <a:lstStyle/>
          <a:p>
            <a:pPr marL="0" indent="0">
              <a:defRPr/>
            </a:pPr>
            <a:r>
              <a:rPr lang="el-GR" dirty="0" smtClean="0"/>
              <a:t>Το πρώτο και πιο σημαντικό βήμα είναι να προσδιοριστεί ο μηρυκασμός ως πρόβλημα και όχι ως χρήσιμη στρατηγική. Ο μηρυκασμός έχει αποδειχθεί ότι προκαλεί περισσότερα προβλήματα αντί να λύνει.</a:t>
            </a:r>
            <a:endParaRPr lang="en-US" dirty="0" smtClean="0"/>
          </a:p>
          <a:p>
            <a:pPr marL="256500" indent="-256500">
              <a:defRPr/>
            </a:pPr>
            <a:endParaRPr lang="el-GR" dirty="0" smtClean="0"/>
          </a:p>
          <a:p>
            <a:pPr marL="256500" indent="-256500">
              <a:defRPr/>
            </a:pPr>
            <a:r>
              <a:rPr lang="el-GR" dirty="0" smtClean="0"/>
              <a:t>Μια σκέψη που μηρυκάζεται είναι απλώς μια σκέψη: Όχι η </a:t>
            </a:r>
          </a:p>
          <a:p>
            <a:pPr marL="256500" indent="-256500">
              <a:defRPr/>
            </a:pPr>
            <a:r>
              <a:rPr lang="el-GR" dirty="0" smtClean="0"/>
              <a:t>πραγματικότητα!</a:t>
            </a:r>
          </a:p>
          <a:p>
            <a:pPr marL="256500" indent="-256500">
              <a:defRPr/>
            </a:pPr>
            <a:r>
              <a:rPr lang="el-GR" dirty="0" smtClean="0"/>
              <a:t>Προσπαθήστε να είστε ενήμερος για τη σκέψη χωρίς να την κρίνεται. </a:t>
            </a:r>
            <a:endParaRPr lang="en-US" dirty="0" smtClean="0"/>
          </a:p>
          <a:p>
            <a:pPr marL="256500" indent="-256500">
              <a:defRPr/>
            </a:pPr>
            <a:endParaRPr lang="en-US" dirty="0" smtClean="0"/>
          </a:p>
          <a:p>
            <a:pPr marL="256500" indent="-256500">
              <a:defRPr/>
            </a:pPr>
            <a:r>
              <a:rPr lang="el-GR" dirty="0" smtClean="0"/>
              <a:t>Η ακόλουθη εικόνα μπορεί να σας βοηθήσει με αυτό.</a:t>
            </a:r>
            <a:endParaRPr lang="en-US" dirty="0" smtClean="0"/>
          </a:p>
          <a:p>
            <a:pPr marL="0" indent="0" algn="ctr">
              <a:defRPr/>
            </a:pPr>
            <a:r>
              <a:rPr lang="en-US" dirty="0" smtClean="0"/>
              <a:t> </a:t>
            </a:r>
            <a:endParaRPr lang="en-US" dirty="0"/>
          </a:p>
        </p:txBody>
      </p:sp>
      <p:sp>
        <p:nvSpPr>
          <p:cNvPr id="79875" name="Rectangle 3"/>
          <p:cNvSpPr>
            <a:spLocks noChangeArrowheads="1"/>
          </p:cNvSpPr>
          <p:nvPr/>
        </p:nvSpPr>
        <p:spPr bwMode="auto">
          <a:xfrm>
            <a:off x="0" y="0"/>
            <a:ext cx="9144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Μηρυκασμός και </a:t>
            </a:r>
            <a:r>
              <a:rPr lang="el-GR" altLang="de-DE" sz="2000" b="0" dirty="0" err="1" smtClean="0">
                <a:solidFill>
                  <a:srgbClr val="D16349"/>
                </a:solidFill>
                <a:latin typeface="Verdana" panose="020B0604030504040204" pitchFamily="34" charset="0"/>
              </a:rPr>
              <a:t>αυτομομφή</a:t>
            </a:r>
            <a:r>
              <a:rPr lang="el-GR" altLang="de-DE" sz="2000" b="0" dirty="0" smtClean="0">
                <a:solidFill>
                  <a:srgbClr val="D16349"/>
                </a:solidFill>
                <a:latin typeface="Verdana" panose="020B0604030504040204" pitchFamily="34" charset="0"/>
              </a:rPr>
              <a:t> – Τι να κάνω;</a:t>
            </a: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9.34</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0" y="0"/>
            <a:ext cx="9144000" cy="792163"/>
          </a:xfrm>
        </p:spPr>
        <p:txBody>
          <a:bodyPr anchor="ctr"/>
          <a:lstStyle/>
          <a:p>
            <a:pPr eaLnBrk="1" hangingPunct="1">
              <a:spcBef>
                <a:spcPct val="20000"/>
              </a:spcBef>
              <a:buClr>
                <a:schemeClr val="accent1"/>
              </a:buClr>
              <a:buSzPct val="85000"/>
              <a:buFont typeface="Wingdings 2" panose="05020102010507070707" pitchFamily="18" charset="2"/>
              <a:buNone/>
              <a:defRPr/>
            </a:pPr>
            <a:r>
              <a:rPr lang="el-GR" altLang="de-DE" dirty="0" smtClean="0">
                <a:ea typeface="+mn-ea"/>
                <a:cs typeface="Times New Roman" panose="02020603050405020304" pitchFamily="18" charset="0"/>
              </a:rPr>
              <a:t>Άσκηση «</a:t>
            </a:r>
            <a:r>
              <a:rPr lang="el-GR" altLang="de-DE" dirty="0" err="1" smtClean="0">
                <a:ea typeface="+mn-ea"/>
                <a:cs typeface="Times New Roman" panose="02020603050405020304" pitchFamily="18" charset="0"/>
              </a:rPr>
              <a:t>αντι</a:t>
            </a:r>
            <a:r>
              <a:rPr lang="el-GR" altLang="de-DE" dirty="0" smtClean="0">
                <a:ea typeface="+mn-ea"/>
                <a:cs typeface="Times New Roman" panose="02020603050405020304" pitchFamily="18" charset="0"/>
              </a:rPr>
              <a:t>-μηρυκασμού» 1</a:t>
            </a:r>
            <a:r>
              <a:rPr lang="en-US" altLang="de-DE" dirty="0" smtClean="0">
                <a:ea typeface="+mn-ea"/>
                <a:cs typeface="Times New Roman" panose="02020603050405020304" pitchFamily="18" charset="0"/>
              </a:rPr>
              <a:t>:</a:t>
            </a:r>
            <a:br>
              <a:rPr lang="en-US" altLang="de-DE" dirty="0" smtClean="0">
                <a:ea typeface="+mn-ea"/>
                <a:cs typeface="Times New Roman" panose="02020603050405020304" pitchFamily="18" charset="0"/>
              </a:rPr>
            </a:br>
            <a:r>
              <a:rPr lang="el-GR" dirty="0" smtClean="0"/>
              <a:t>Αναζητώντας την εσωτερική απόσταση</a:t>
            </a:r>
            <a:r>
              <a:rPr lang="de-DE" dirty="0" smtClean="0"/>
              <a:t>…</a:t>
            </a:r>
            <a:endParaRPr lang="en-US" altLang="de-DE" dirty="0">
              <a:ea typeface="+mn-ea"/>
              <a:cs typeface="Times New Roman" panose="02020603050405020304" pitchFamily="18" charset="0"/>
            </a:endParaRPr>
          </a:p>
        </p:txBody>
      </p:sp>
      <p:sp>
        <p:nvSpPr>
          <p:cNvPr id="81923" name="Rectangle 3"/>
          <p:cNvSpPr>
            <a:spLocks noGrp="1" noChangeArrowheads="1"/>
          </p:cNvSpPr>
          <p:nvPr>
            <p:ph type="body" sz="half" idx="4294967295"/>
          </p:nvPr>
        </p:nvSpPr>
        <p:spPr>
          <a:xfrm>
            <a:off x="395536" y="908720"/>
            <a:ext cx="8641655" cy="2390775"/>
          </a:xfrm>
        </p:spPr>
        <p:txBody>
          <a:bodyPr/>
          <a:lstStyle/>
          <a:p>
            <a:pPr marL="0" indent="0" eaLnBrk="1" hangingPunct="1"/>
            <a:r>
              <a:rPr lang="el-GR" dirty="0" smtClean="0"/>
              <a:t>Παρατηρείστε τα εσωτερικά γεγονότα (σκέψεις) χωρίς να παρεμβαίνετε ή να επικρίνετε τον εαυτό σας («Είμαι ηλίθιος! Μηρυκάζω και πάλι», «Γιατί   στην ευχή έχω αυτή την διαταραχή»). Παρατηρήστε τις σκέψεις σας σαν να ήταν σύννεφα στον ουρανό.  Μην προσπαθείτε να τις καταστείλετε γιατί αυτό πολύ συχνά τις αυξάνει. </a:t>
            </a:r>
            <a:endParaRPr lang="de-DE" sz="1200" dirty="0" smtClean="0"/>
          </a:p>
          <a:p>
            <a:pPr marL="0" indent="0"/>
            <a:r>
              <a:rPr lang="en-US" altLang="de-DE" dirty="0" smtClean="0"/>
              <a:t> </a:t>
            </a:r>
          </a:p>
          <a:p>
            <a:pPr marL="0" indent="0"/>
            <a:r>
              <a:rPr lang="el-GR" altLang="de-DE" dirty="0" smtClean="0"/>
              <a:t>Οι σκέψεις δεν είναι επίμονες επειδή είναι αληθινές, αλλά γιατί προσπαθείτε να τις καταστείλετε και γιατί σας φοβίζουν.</a:t>
            </a:r>
            <a:endParaRPr lang="en-US" altLang="de-DE" dirty="0" smtClean="0"/>
          </a:p>
          <a:p>
            <a:pPr marL="0" indent="0" eaLnBrk="1" hangingPunct="1">
              <a:lnSpc>
                <a:spcPct val="90000"/>
              </a:lnSpc>
            </a:pPr>
            <a:endParaRPr lang="en-US" altLang="de-DE"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algn="ctr" eaLnBrk="1" hangingPunct="1">
              <a:lnSpc>
                <a:spcPct val="90000"/>
              </a:lnSpc>
            </a:pPr>
            <a:endParaRPr lang="en-US" altLang="de-DE" sz="1200" dirty="0" smtClean="0"/>
          </a:p>
          <a:p>
            <a:pPr marL="0" indent="0" eaLnBrk="1" hangingPunct="1">
              <a:lnSpc>
                <a:spcPct val="90000"/>
              </a:lnSpc>
            </a:pPr>
            <a:r>
              <a:rPr lang="en-US" altLang="de-DE" sz="1200" dirty="0" smtClean="0">
                <a:solidFill>
                  <a:srgbClr val="336699"/>
                </a:solidFill>
              </a:rPr>
              <a:t>	</a:t>
            </a:r>
          </a:p>
          <a:p>
            <a:pPr marL="0" indent="0" eaLnBrk="1" hangingPunct="1">
              <a:lnSpc>
                <a:spcPct val="90000"/>
              </a:lnSpc>
            </a:pPr>
            <a:endParaRPr lang="en-US" altLang="de-DE" sz="1200" dirty="0" smtClean="0">
              <a:solidFill>
                <a:srgbClr val="336699"/>
              </a:solidFill>
            </a:endParaRPr>
          </a:p>
          <a:p>
            <a:pPr marL="0" indent="0" eaLnBrk="1" hangingPunct="1">
              <a:lnSpc>
                <a:spcPct val="90000"/>
              </a:lnSpc>
            </a:pPr>
            <a:endParaRPr lang="en-US" altLang="de-DE" dirty="0" smtClean="0"/>
          </a:p>
          <a:p>
            <a:pPr marL="0" indent="0" eaLnBrk="1" hangingPunct="1">
              <a:lnSpc>
                <a:spcPct val="90000"/>
              </a:lnSpc>
            </a:pPr>
            <a:r>
              <a:rPr lang="en-US" altLang="de-DE" sz="300" dirty="0" smtClean="0"/>
              <a:t> </a:t>
            </a:r>
          </a:p>
        </p:txBody>
      </p:sp>
      <p:pic>
        <p:nvPicPr>
          <p:cNvPr id="8192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4076700"/>
            <a:ext cx="2738437"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Rectangle 8"/>
          <p:cNvSpPr>
            <a:spLocks noChangeArrowheads="1"/>
          </p:cNvSpPr>
          <p:nvPr/>
        </p:nvSpPr>
        <p:spPr bwMode="auto">
          <a:xfrm>
            <a:off x="-79375" y="6670675"/>
            <a:ext cx="17956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i="1" dirty="0">
                <a:latin typeface="Verdana" panose="020B0604030504040204" pitchFamily="34" charset="0"/>
              </a:rPr>
              <a:t>(“Stormy Sunday” </a:t>
            </a:r>
            <a:r>
              <a:rPr lang="en-US" altLang="de-DE" sz="800" b="0" i="1" dirty="0" smtClean="0">
                <a:latin typeface="Verdana" panose="020B0604030504040204" pitchFamily="34" charset="0"/>
              </a:rPr>
              <a:t>by </a:t>
            </a:r>
            <a:r>
              <a:rPr lang="en-US" altLang="de-DE" sz="800" b="0" i="1" dirty="0" err="1">
                <a:latin typeface="Verdana" panose="020B0604030504040204" pitchFamily="34" charset="0"/>
              </a:rPr>
              <a:t>judepics</a:t>
            </a:r>
            <a:r>
              <a:rPr lang="en-US" altLang="de-DE" sz="800" b="0" i="1" dirty="0">
                <a:latin typeface="Verdana" panose="020B0604030504040204" pitchFamily="34" charset="0"/>
              </a:rPr>
              <a:t>)</a:t>
            </a:r>
            <a:endParaRPr lang="en-US" altLang="de-DE" sz="800" dirty="0">
              <a:latin typeface="Verdana" panose="020B0604030504040204" pitchFamily="34" charset="0"/>
            </a:endParaRPr>
          </a:p>
        </p:txBody>
      </p:sp>
      <p:sp>
        <p:nvSpPr>
          <p:cNvPr id="8"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9.35</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0825" y="1350963"/>
            <a:ext cx="8534400" cy="4598987"/>
          </a:xfrm>
        </p:spPr>
        <p:txBody>
          <a:bodyPr/>
          <a:lstStyle/>
          <a:p>
            <a:pPr>
              <a:defRPr/>
            </a:pPr>
            <a:r>
              <a:rPr lang="el-GR" sz="2000" dirty="0" smtClean="0"/>
              <a:t>Σωματική άσκηση</a:t>
            </a:r>
            <a:endParaRPr lang="de-DE" sz="2000" dirty="0" smtClean="0">
              <a:latin typeface="Verdana" pitchFamily="34" charset="0"/>
            </a:endParaRPr>
          </a:p>
          <a:p>
            <a:pPr marL="342900" indent="-342900">
              <a:buClr>
                <a:srgbClr val="8CADAE"/>
              </a:buClr>
              <a:buFont typeface="+mj-lt"/>
              <a:buAutoNum type="arabicPeriod"/>
              <a:defRPr/>
            </a:pPr>
            <a:r>
              <a:rPr lang="el-GR" sz="2000" dirty="0" smtClean="0">
                <a:latin typeface="Verdana" pitchFamily="34" charset="0"/>
              </a:rPr>
              <a:t>Σηκωθείτε</a:t>
            </a:r>
            <a:r>
              <a:rPr lang="de-DE" sz="2000" dirty="0" smtClean="0">
                <a:latin typeface="Verdana" pitchFamily="34" charset="0"/>
              </a:rPr>
              <a:t>!</a:t>
            </a:r>
          </a:p>
          <a:p>
            <a:pPr marL="342900" indent="-342900">
              <a:buClr>
                <a:srgbClr val="8CADAE"/>
              </a:buClr>
              <a:buFont typeface="+mj-lt"/>
              <a:buAutoNum type="arabicPeriod"/>
              <a:defRPr/>
            </a:pPr>
            <a:r>
              <a:rPr lang="el-GR" sz="2000" dirty="0" smtClean="0">
                <a:latin typeface="Verdana" pitchFamily="34" charset="0"/>
              </a:rPr>
              <a:t>Βάλτε το αριστερό σας χέρι στον δεξί σας ώμο</a:t>
            </a:r>
            <a:endParaRPr lang="en-US" sz="2000" dirty="0" smtClean="0"/>
          </a:p>
          <a:p>
            <a:pPr marL="342900" indent="-342900">
              <a:buClr>
                <a:srgbClr val="8CADAE"/>
              </a:buClr>
              <a:buFont typeface="+mj-lt"/>
              <a:buAutoNum type="arabicPeriod"/>
              <a:defRPr/>
            </a:pPr>
            <a:r>
              <a:rPr lang="el-GR" sz="2000" dirty="0" smtClean="0">
                <a:latin typeface="Verdana" pitchFamily="34" charset="0"/>
              </a:rPr>
              <a:t>Βάλτε το δεξί σας χέρι στον αριστερό σας ώμο </a:t>
            </a:r>
            <a:endParaRPr lang="de-DE" sz="2000" dirty="0" smtClean="0">
              <a:latin typeface="Verdana" pitchFamily="34" charset="0"/>
            </a:endParaRPr>
          </a:p>
          <a:p>
            <a:pPr marL="342900" indent="-342900">
              <a:buClr>
                <a:srgbClr val="8CADAE"/>
              </a:buClr>
              <a:buFont typeface="+mj-lt"/>
              <a:buAutoNum type="arabicPeriod"/>
              <a:defRPr/>
            </a:pPr>
            <a:r>
              <a:rPr lang="el-GR" sz="2000" dirty="0" smtClean="0">
                <a:latin typeface="Verdana" pitchFamily="34" charset="0"/>
              </a:rPr>
              <a:t>Σηκώστε το ένα πόδι σας</a:t>
            </a:r>
            <a:endParaRPr lang="de-DE" sz="2000" dirty="0" smtClean="0">
              <a:latin typeface="Verdana" pitchFamily="34" charset="0"/>
            </a:endParaRPr>
          </a:p>
          <a:p>
            <a:pPr marL="342900" indent="-342900">
              <a:buClr>
                <a:srgbClr val="8CADAE"/>
              </a:buClr>
              <a:buFont typeface="+mj-lt"/>
              <a:buAutoNum type="arabicPeriod"/>
              <a:defRPr/>
            </a:pPr>
            <a:r>
              <a:rPr lang="el-GR" sz="2000" dirty="0" smtClean="0">
                <a:latin typeface="Verdana" pitchFamily="34" charset="0"/>
              </a:rPr>
              <a:t>Περιστρέψτε το</a:t>
            </a:r>
            <a:r>
              <a:rPr lang="en-US" sz="2000" dirty="0" smtClean="0"/>
              <a:t>… </a:t>
            </a:r>
          </a:p>
          <a:p>
            <a:pPr marL="342900" indent="-342900">
              <a:buClr>
                <a:srgbClr val="336699"/>
              </a:buClr>
              <a:buFont typeface="+mj-lt"/>
              <a:buAutoNum type="arabicPeriod"/>
              <a:defRPr/>
            </a:pPr>
            <a:endParaRPr lang="en-US" dirty="0" smtClean="0"/>
          </a:p>
          <a:p>
            <a:pPr marL="457189" indent="-457189">
              <a:spcBef>
                <a:spcPts val="0"/>
              </a:spcBef>
              <a:buNone/>
              <a:defRPr/>
            </a:pPr>
            <a:endParaRPr lang="de-DE" dirty="0" smtClean="0">
              <a:solidFill>
                <a:srgbClr val="006699"/>
              </a:solidFill>
              <a:latin typeface="Verdana" pitchFamily="34" charset="0"/>
            </a:endParaRPr>
          </a:p>
          <a:p>
            <a:pPr marL="0" indent="0">
              <a:defRPr/>
            </a:pPr>
            <a:r>
              <a:rPr lang="el-GR" dirty="0" smtClean="0"/>
              <a:t>Ασκήσεις συγκέντρωσης όπως αυτή μπορεί να σας βοηθήσουν να σπάσετε τον ατέλειωτο κύκλο του μηρυκασμού.</a:t>
            </a:r>
            <a:endParaRPr lang="en-US" dirty="0"/>
          </a:p>
        </p:txBody>
      </p:sp>
      <p:sp>
        <p:nvSpPr>
          <p:cNvPr id="82947"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Άσκηση «</a:t>
            </a:r>
            <a:r>
              <a:rPr lang="el-GR" altLang="de-DE" sz="2000" b="0" dirty="0" err="1" smtClean="0">
                <a:solidFill>
                  <a:srgbClr val="D16349"/>
                </a:solidFill>
                <a:latin typeface="Verdana" panose="020B0604030504040204" pitchFamily="34" charset="0"/>
              </a:rPr>
              <a:t>αντι</a:t>
            </a:r>
            <a:r>
              <a:rPr lang="el-GR" altLang="de-DE" sz="2000" b="0" dirty="0" smtClean="0">
                <a:solidFill>
                  <a:srgbClr val="D16349"/>
                </a:solidFill>
                <a:latin typeface="Verdana" panose="020B0604030504040204" pitchFamily="34" charset="0"/>
              </a:rPr>
              <a:t>-μηρυκασμού» 2</a:t>
            </a:r>
            <a:r>
              <a:rPr lang="en-US" altLang="de-DE" sz="2000" b="0" dirty="0" smtClean="0">
                <a:solidFill>
                  <a:srgbClr val="D16349"/>
                </a:solidFill>
                <a:latin typeface="Verdana" panose="020B0604030504040204" pitchFamily="34" charset="0"/>
              </a:rPr>
              <a:t>:</a:t>
            </a:r>
            <a:br>
              <a:rPr lang="en-US" altLang="de-DE" sz="2000" b="0" dirty="0" smtClean="0">
                <a:solidFill>
                  <a:srgbClr val="D16349"/>
                </a:solidFill>
                <a:latin typeface="Verdana" panose="020B0604030504040204" pitchFamily="34" charset="0"/>
              </a:rPr>
            </a:br>
            <a:r>
              <a:rPr lang="el-GR" altLang="de-DE" sz="2000" b="0" dirty="0" smtClean="0">
                <a:solidFill>
                  <a:srgbClr val="D16349"/>
                </a:solidFill>
                <a:latin typeface="Verdana" panose="020B0604030504040204" pitchFamily="34" charset="0"/>
              </a:rPr>
              <a:t>Σωματική απόσπαση της προσοχής</a:t>
            </a:r>
            <a:endParaRPr lang="en-US" altLang="de-DE" sz="2000" b="0" dirty="0">
              <a:solidFill>
                <a:srgbClr val="D16349"/>
              </a:solidFill>
              <a:latin typeface="Verdana" panose="020B0604030504040204" pitchFamily="34" charset="0"/>
            </a:endParaRPr>
          </a:p>
        </p:txBody>
      </p:sp>
      <p:sp>
        <p:nvSpPr>
          <p:cNvPr id="6"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smtClean="0">
                <a:solidFill>
                  <a:srgbClr val="646B86"/>
                </a:solidFill>
                <a:latin typeface="Verdana"/>
              </a:rPr>
              <a:t>   9.36</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
          <p:cNvSpPr>
            <a:spLocks noChangeArrowheads="1"/>
          </p:cNvSpPr>
          <p:nvPr/>
        </p:nvSpPr>
        <p:spPr bwMode="auto">
          <a:xfrm>
            <a:off x="238289" y="2564904"/>
            <a:ext cx="4813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1313" indent="-34290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buClr>
                <a:srgbClr val="006699"/>
              </a:buClr>
              <a:buFont typeface="Wingdings" panose="05000000000000000000" pitchFamily="2" charset="2"/>
              <a:buNone/>
            </a:pPr>
            <a:r>
              <a:rPr lang="el-GR" altLang="de-DE" b="0" dirty="0" smtClean="0">
                <a:latin typeface="Verdana" panose="020B0604030504040204" pitchFamily="34" charset="0"/>
              </a:rPr>
              <a:t>Στις καταθλιπτικές φάσεις</a:t>
            </a:r>
            <a:r>
              <a:rPr lang="en-US" altLang="de-DE" b="0" dirty="0" smtClean="0">
                <a:latin typeface="Verdana" panose="020B0604030504040204" pitchFamily="34" charset="0"/>
              </a:rPr>
              <a:t>…</a:t>
            </a:r>
          </a:p>
          <a:p>
            <a:pPr eaLnBrk="1" hangingPunct="1">
              <a:buClr>
                <a:srgbClr val="006699"/>
              </a:buClr>
              <a:buFont typeface="Wingdings" panose="05000000000000000000" pitchFamily="2" charset="2"/>
              <a:buNone/>
            </a:pPr>
            <a:endParaRPr lang="en-US" altLang="de-DE" b="0" dirty="0">
              <a:latin typeface="Verdana" panose="020B0604030504040204" pitchFamily="34" charset="0"/>
            </a:endParaRPr>
          </a:p>
        </p:txBody>
      </p:sp>
      <p:sp>
        <p:nvSpPr>
          <p:cNvPr id="7" name="Rectangle 5"/>
          <p:cNvSpPr>
            <a:spLocks noChangeArrowheads="1"/>
          </p:cNvSpPr>
          <p:nvPr/>
        </p:nvSpPr>
        <p:spPr bwMode="auto">
          <a:xfrm>
            <a:off x="250825" y="3573463"/>
            <a:ext cx="8675688" cy="2585323"/>
          </a:xfrm>
          <a:prstGeom prst="rect">
            <a:avLst/>
          </a:prstGeom>
          <a:noFill/>
          <a:ln>
            <a:noFill/>
          </a:ln>
          <a:effectLst/>
          <a:extLst/>
        </p:spPr>
        <p:txBody>
          <a:bodyPr>
            <a:spAutoFit/>
          </a:bodyPr>
          <a:lstStyle/>
          <a:p>
            <a:pPr eaLnBrk="1" hangingPunct="1">
              <a:buClr>
                <a:srgbClr val="006699"/>
              </a:buClr>
              <a:defRPr/>
            </a:pPr>
            <a:r>
              <a:rPr lang="en-US" altLang="de-DE" b="0" dirty="0" smtClean="0">
                <a:latin typeface="Verdana" panose="020B0604030504040204" pitchFamily="34" charset="0"/>
              </a:rPr>
              <a:t>… </a:t>
            </a:r>
            <a:r>
              <a:rPr lang="el-GR" altLang="de-DE" b="0" dirty="0" smtClean="0">
                <a:latin typeface="Verdana" panose="020B0604030504040204" pitchFamily="34" charset="0"/>
              </a:rPr>
              <a:t>η επαφή με άλλους ανθρώπους μπορεί να είναι εξουθενωτική</a:t>
            </a:r>
            <a:r>
              <a:rPr lang="en-US" altLang="de-DE" b="0" dirty="0" smtClean="0">
                <a:latin typeface="Verdana" panose="020B0604030504040204" pitchFamily="34" charset="0"/>
              </a:rPr>
              <a:t>.</a:t>
            </a:r>
            <a:endParaRPr lang="en-US" altLang="de-DE" b="0" dirty="0" smtClean="0">
              <a:solidFill>
                <a:schemeClr val="tx2"/>
              </a:solidFill>
              <a:latin typeface="Verdana" panose="020B0604030504040204" pitchFamily="34" charset="0"/>
            </a:endParaRPr>
          </a:p>
          <a:p>
            <a:pPr eaLnBrk="1" hangingPunct="1">
              <a:buClr>
                <a:srgbClr val="006699"/>
              </a:buClr>
              <a:defRPr/>
            </a:pPr>
            <a:endParaRPr lang="en-US" b="0" dirty="0" smtClean="0">
              <a:latin typeface="Verdana" pitchFamily="34" charset="0"/>
              <a:ea typeface="Verdana" pitchFamily="34" charset="0"/>
              <a:cs typeface="Verdana" pitchFamily="34" charset="0"/>
            </a:endParaRPr>
          </a:p>
          <a:p>
            <a:pPr marL="271463" indent="-271463" eaLnBrk="1" hangingPunct="1">
              <a:buClr>
                <a:srgbClr val="006699"/>
              </a:buClr>
              <a:defRPr/>
            </a:pPr>
            <a:r>
              <a:rPr lang="en-US" b="0" dirty="0" smtClean="0">
                <a:latin typeface="Verdana" pitchFamily="34" charset="0"/>
                <a:ea typeface="Verdana" pitchFamily="34" charset="0"/>
                <a:cs typeface="Verdana" pitchFamily="34" charset="0"/>
              </a:rPr>
              <a:t>… </a:t>
            </a:r>
            <a:r>
              <a:rPr lang="el-GR" b="0" dirty="0" smtClean="0">
                <a:latin typeface="Verdana" pitchFamily="34" charset="0"/>
                <a:ea typeface="Verdana" pitchFamily="34" charset="0"/>
                <a:cs typeface="Verdana" pitchFamily="34" charset="0"/>
              </a:rPr>
              <a:t>συχνά αισθάνεται παρεξηγημένος από τους άλλους </a:t>
            </a:r>
            <a:r>
              <a:rPr lang="en-US" b="0" dirty="0" smtClean="0">
                <a:latin typeface="Verdana" pitchFamily="34" charset="0"/>
                <a:ea typeface="Verdana" pitchFamily="34" charset="0"/>
                <a:cs typeface="Verdana" pitchFamily="34" charset="0"/>
              </a:rPr>
              <a:t>(</a:t>
            </a:r>
            <a:r>
              <a:rPr lang="el-GR" b="0" dirty="0" smtClean="0">
                <a:latin typeface="Verdana" pitchFamily="34" charset="0"/>
                <a:ea typeface="Verdana" pitchFamily="34" charset="0"/>
                <a:cs typeface="Verdana" pitchFamily="34" charset="0"/>
              </a:rPr>
              <a:t>«Είναι καλά, μακάρι να είχα τα προβλήματά τους»</a:t>
            </a:r>
            <a:r>
              <a:rPr lang="en-US" b="0" dirty="0" smtClean="0">
                <a:latin typeface="Verdana" pitchFamily="34" charset="0"/>
                <a:ea typeface="Verdana" pitchFamily="34" charset="0"/>
                <a:cs typeface="Verdana" pitchFamily="34" charset="0"/>
              </a:rPr>
              <a:t>).</a:t>
            </a:r>
          </a:p>
          <a:p>
            <a:pPr marL="361950" indent="-361950" eaLnBrk="1" hangingPunct="1">
              <a:buClr>
                <a:srgbClr val="006699"/>
              </a:buClr>
              <a:defRPr/>
            </a:pPr>
            <a:endParaRPr lang="en-US" b="0" dirty="0" smtClean="0">
              <a:latin typeface="Verdana" pitchFamily="34" charset="0"/>
              <a:ea typeface="Verdana" pitchFamily="34" charset="0"/>
              <a:cs typeface="Verdana" pitchFamily="34" charset="0"/>
            </a:endParaRPr>
          </a:p>
          <a:p>
            <a:pPr eaLnBrk="1" hangingPunct="1">
              <a:buClr>
                <a:srgbClr val="006699"/>
              </a:buClr>
              <a:defRPr/>
            </a:pPr>
            <a:r>
              <a:rPr lang="en-US" b="0" dirty="0" smtClean="0">
                <a:latin typeface="Verdana" pitchFamily="34" charset="0"/>
                <a:ea typeface="Verdana" pitchFamily="34" charset="0"/>
                <a:cs typeface="Verdana" pitchFamily="34" charset="0"/>
              </a:rPr>
              <a:t>… </a:t>
            </a:r>
            <a:r>
              <a:rPr lang="el-GR" b="0" dirty="0" smtClean="0">
                <a:latin typeface="Verdana" pitchFamily="34" charset="0"/>
                <a:ea typeface="Verdana" pitchFamily="34" charset="0"/>
                <a:cs typeface="Verdana" pitchFamily="34" charset="0"/>
              </a:rPr>
              <a:t>το κίνητρο να κάνει πράγματα είναι ελαττωμένο</a:t>
            </a:r>
            <a:r>
              <a:rPr lang="en-US" b="0" dirty="0" smtClean="0">
                <a:latin typeface="Verdana" pitchFamily="34" charset="0"/>
                <a:ea typeface="Verdana" pitchFamily="34" charset="0"/>
                <a:cs typeface="Verdana" pitchFamily="34" charset="0"/>
              </a:rPr>
              <a:t>.</a:t>
            </a:r>
          </a:p>
          <a:p>
            <a:pPr marL="342000" indent="-342000" eaLnBrk="1" hangingPunct="1">
              <a:buClr>
                <a:srgbClr val="006699"/>
              </a:buClr>
              <a:buFont typeface="Wingdings" pitchFamily="2" charset="2"/>
              <a:buChar char="Ø"/>
              <a:defRPr/>
            </a:pPr>
            <a:endParaRPr lang="en-US" b="0" dirty="0" smtClean="0">
              <a:latin typeface="Verdana" pitchFamily="34" charset="0"/>
              <a:ea typeface="Verdana" pitchFamily="34" charset="0"/>
              <a:cs typeface="Verdana" pitchFamily="34" charset="0"/>
            </a:endParaRPr>
          </a:p>
          <a:p>
            <a:pPr eaLnBrk="1" hangingPunct="1">
              <a:buClr>
                <a:srgbClr val="006699"/>
              </a:buClr>
              <a:defRPr/>
            </a:pPr>
            <a:r>
              <a:rPr lang="en-US" b="0" dirty="0" smtClean="0">
                <a:latin typeface="Verdana" pitchFamily="34" charset="0"/>
                <a:ea typeface="Verdana" pitchFamily="34" charset="0"/>
                <a:cs typeface="Verdana" pitchFamily="34" charset="0"/>
              </a:rPr>
              <a:t>… </a:t>
            </a:r>
            <a:r>
              <a:rPr lang="el-GR" b="0" dirty="0" smtClean="0">
                <a:latin typeface="Verdana" pitchFamily="34" charset="0"/>
                <a:ea typeface="Verdana" pitchFamily="34" charset="0"/>
                <a:cs typeface="Verdana" pitchFamily="34" charset="0"/>
              </a:rPr>
              <a:t>το ενδιαφέρον για τους άλλους ανθρώπους και τα προβλήματά τους είναι ελαττωμένο</a:t>
            </a:r>
            <a:endParaRPr lang="en-US" b="0" dirty="0">
              <a:solidFill>
                <a:schemeClr val="tx2"/>
              </a:solidFill>
              <a:latin typeface="Verdana" pitchFamily="34" charset="0"/>
              <a:ea typeface="Verdana" pitchFamily="34" charset="0"/>
              <a:cs typeface="Verdana" pitchFamily="34" charset="0"/>
            </a:endParaRPr>
          </a:p>
        </p:txBody>
      </p:sp>
      <p:sp>
        <p:nvSpPr>
          <p:cNvPr id="83972" name="Rectangle 3"/>
          <p:cNvSpPr>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sz="2000" b="0" dirty="0" smtClean="0">
                <a:solidFill>
                  <a:srgbClr val="D16349"/>
                </a:solidFill>
                <a:latin typeface="Verdana" panose="020B0604030504040204" pitchFamily="34" charset="0"/>
              </a:rPr>
              <a:t>Κοινωνική απομόνωση. Πώς συμβαίνει αυτό;</a:t>
            </a:r>
            <a:endParaRPr lang="en-US" altLang="de-DE" sz="2000" b="0" dirty="0">
              <a:solidFill>
                <a:srgbClr val="D16349"/>
              </a:solidFill>
              <a:latin typeface="Verdana" panose="020B0604030504040204" pitchFamily="34" charset="0"/>
            </a:endParaRPr>
          </a:p>
        </p:txBody>
      </p:sp>
      <p:pic>
        <p:nvPicPr>
          <p:cNvPr id="839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1341438"/>
            <a:ext cx="2914650"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108520" y="6659101"/>
            <a:ext cx="2411413"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defRPr/>
            </a:pPr>
            <a:r>
              <a:rPr lang="de-DE" sz="800" b="0" i="1" dirty="0" smtClean="0">
                <a:latin typeface="+mn-lt"/>
              </a:rPr>
              <a:t>(“</a:t>
            </a:r>
            <a:r>
              <a:rPr lang="de-DE" sz="800" b="0" i="1" dirty="0">
                <a:latin typeface="+mn-lt"/>
              </a:rPr>
              <a:t>Life III Study - A5“ </a:t>
            </a:r>
            <a:r>
              <a:rPr lang="de-DE" sz="800" b="0" i="1" dirty="0" err="1" smtClean="0">
                <a:latin typeface="+mn-lt"/>
              </a:rPr>
              <a:t>by</a:t>
            </a:r>
            <a:r>
              <a:rPr lang="de-DE" sz="800" b="0" i="1" dirty="0" smtClean="0">
                <a:latin typeface="+mn-lt"/>
              </a:rPr>
              <a:t> </a:t>
            </a:r>
            <a:r>
              <a:rPr lang="de-DE" sz="800" b="0" i="1" dirty="0" err="1" smtClean="0">
                <a:latin typeface="+mn-lt"/>
              </a:rPr>
              <a:t>h.koppdelaney</a:t>
            </a:r>
            <a:r>
              <a:rPr lang="de-DE" sz="800" b="0" i="1" dirty="0" smtClean="0">
                <a:latin typeface="+mn-lt"/>
              </a:rPr>
              <a:t>)</a:t>
            </a:r>
            <a:endParaRPr lang="de-DE" sz="800" b="0" i="1" dirty="0">
              <a:latin typeface="+mn-lt"/>
            </a:endParaRPr>
          </a:p>
        </p:txBody>
      </p:sp>
      <p:sp>
        <p:nvSpPr>
          <p:cNvPr id="9"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de-DE" altLang="de-DE" sz="1200" kern="0" dirty="0">
                <a:solidFill>
                  <a:srgbClr val="646B86"/>
                </a:solidFill>
                <a:latin typeface="Verdana"/>
              </a:rPr>
              <a:t> </a:t>
            </a:r>
            <a:r>
              <a:rPr lang="de-DE" altLang="de-DE" sz="1200" kern="0" dirty="0" smtClean="0">
                <a:solidFill>
                  <a:srgbClr val="646B86"/>
                </a:solidFill>
                <a:latin typeface="Verdana"/>
              </a:rPr>
              <a:t>  </a:t>
            </a:r>
            <a:r>
              <a:rPr lang="en-US" altLang="de-DE" sz="1200" kern="0" dirty="0" smtClean="0">
                <a:solidFill>
                  <a:srgbClr val="646B86"/>
                </a:solidFill>
                <a:latin typeface="Verdana"/>
              </a:rPr>
              <a:t>9.37</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l-GR" altLang="fr-FR" sz="2000" b="0" dirty="0">
                <a:solidFill>
                  <a:srgbClr val="D16349"/>
                </a:solidFill>
                <a:latin typeface="Verdana" panose="020B0604030504040204" pitchFamily="34" charset="0"/>
              </a:rPr>
              <a:t>Φαύλος κύκλος</a:t>
            </a:r>
            <a:endParaRPr lang="en-US" altLang="fr-FR" sz="2000" b="0" dirty="0">
              <a:solidFill>
                <a:srgbClr val="D16349"/>
              </a:solidFill>
              <a:latin typeface="Verdana" panose="020B0604030504040204" pitchFamily="34" charset="0"/>
            </a:endParaRPr>
          </a:p>
        </p:txBody>
      </p:sp>
      <p:sp>
        <p:nvSpPr>
          <p:cNvPr id="86019" name="AutoShape 5"/>
          <p:cNvSpPr>
            <a:spLocks noChangeAspect="1" noChangeArrowheads="1" noTextEdit="1"/>
          </p:cNvSpPr>
          <p:nvPr/>
        </p:nvSpPr>
        <p:spPr bwMode="auto">
          <a:xfrm>
            <a:off x="2124075" y="1484313"/>
            <a:ext cx="4535488"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6020" name="_s651270"/>
          <p:cNvSpPr>
            <a:spLocks noChangeArrowheads="1" noTextEdit="1"/>
          </p:cNvSpPr>
          <p:nvPr/>
        </p:nvSpPr>
        <p:spPr bwMode="auto">
          <a:xfrm>
            <a:off x="3681413" y="2501900"/>
            <a:ext cx="1420812" cy="138112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de-DE"/>
          </a:p>
        </p:txBody>
      </p:sp>
      <p:sp>
        <p:nvSpPr>
          <p:cNvPr id="86022" name="_s651272"/>
          <p:cNvSpPr>
            <a:spLocks noChangeArrowheads="1" noTextEdit="1"/>
          </p:cNvSpPr>
          <p:nvPr/>
        </p:nvSpPr>
        <p:spPr bwMode="auto">
          <a:xfrm>
            <a:off x="4148138" y="3289300"/>
            <a:ext cx="1420812" cy="1382713"/>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de-DE"/>
          </a:p>
        </p:txBody>
      </p:sp>
      <p:sp>
        <p:nvSpPr>
          <p:cNvPr id="86024" name="_s651274"/>
          <p:cNvSpPr>
            <a:spLocks noChangeArrowheads="1" noTextEdit="1"/>
          </p:cNvSpPr>
          <p:nvPr/>
        </p:nvSpPr>
        <p:spPr bwMode="auto">
          <a:xfrm>
            <a:off x="3213100" y="3289300"/>
            <a:ext cx="1420813" cy="138112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de-DE"/>
          </a:p>
        </p:txBody>
      </p:sp>
      <p:sp>
        <p:nvSpPr>
          <p:cNvPr id="86026" name="AutoShape 12"/>
          <p:cNvSpPr>
            <a:spLocks noChangeArrowheads="1"/>
          </p:cNvSpPr>
          <p:nvPr/>
        </p:nvSpPr>
        <p:spPr bwMode="auto">
          <a:xfrm rot="1768856">
            <a:off x="3203575" y="2638425"/>
            <a:ext cx="360363" cy="1366838"/>
          </a:xfrm>
          <a:prstGeom prst="curvedRightArrow">
            <a:avLst>
              <a:gd name="adj1" fmla="val 75859"/>
              <a:gd name="adj2" fmla="val 151718"/>
              <a:gd name="adj3" fmla="val 33333"/>
            </a:avLst>
          </a:prstGeom>
          <a:solidFill>
            <a:srgbClr val="006699"/>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7" name="AutoShape 13"/>
          <p:cNvSpPr>
            <a:spLocks noChangeArrowheads="1"/>
          </p:cNvSpPr>
          <p:nvPr/>
        </p:nvSpPr>
        <p:spPr bwMode="auto">
          <a:xfrm rot="9132033">
            <a:off x="5148263" y="2493963"/>
            <a:ext cx="361950" cy="1366837"/>
          </a:xfrm>
          <a:prstGeom prst="curvedRightArrow">
            <a:avLst>
              <a:gd name="adj1" fmla="val 75526"/>
              <a:gd name="adj2" fmla="val 151053"/>
              <a:gd name="adj3" fmla="val 33333"/>
            </a:avLst>
          </a:prstGeom>
          <a:solidFill>
            <a:srgbClr val="006699"/>
          </a:solidFill>
          <a:ln w="9525">
            <a:solidFill>
              <a:schemeClr val="tx1"/>
            </a:solidFill>
            <a:miter lim="800000"/>
            <a:headEnd/>
            <a:tailEnd/>
          </a:ln>
        </p:spPr>
        <p:txBody>
          <a:bodyPr rot="10800000"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6028" name="Text Box 19"/>
          <p:cNvSpPr txBox="1">
            <a:spLocks noChangeArrowheads="1"/>
          </p:cNvSpPr>
          <p:nvPr/>
        </p:nvSpPr>
        <p:spPr bwMode="auto">
          <a:xfrm>
            <a:off x="4501182" y="3933056"/>
            <a:ext cx="1150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l-GR" altLang="fr-FR" sz="1400" i="1" dirty="0">
                <a:latin typeface="Verdana" panose="020B0604030504040204" pitchFamily="34" charset="0"/>
              </a:rPr>
              <a:t>Διάθεση</a:t>
            </a:r>
            <a:endParaRPr lang="en-US" altLang="de-DE" sz="1400" b="0" i="1" dirty="0">
              <a:latin typeface="Verdana" panose="020B0604030504040204" pitchFamily="34" charset="0"/>
            </a:endParaRPr>
          </a:p>
        </p:txBody>
      </p:sp>
      <p:sp>
        <p:nvSpPr>
          <p:cNvPr id="86029" name="AutoShape 14"/>
          <p:cNvSpPr>
            <a:spLocks noChangeArrowheads="1"/>
          </p:cNvSpPr>
          <p:nvPr/>
        </p:nvSpPr>
        <p:spPr bwMode="auto">
          <a:xfrm rot="-5400000">
            <a:off x="4283869" y="4079082"/>
            <a:ext cx="358775" cy="1366837"/>
          </a:xfrm>
          <a:prstGeom prst="curvedRightArrow">
            <a:avLst>
              <a:gd name="adj1" fmla="val 76195"/>
              <a:gd name="adj2" fmla="val 152389"/>
              <a:gd name="adj3" fmla="val 33333"/>
            </a:avLst>
          </a:prstGeom>
          <a:solidFill>
            <a:srgbClr val="006699"/>
          </a:solidFill>
          <a:ln w="9525">
            <a:solidFill>
              <a:schemeClr val="tx1"/>
            </a:solidFill>
            <a:miter lim="800000"/>
            <a:headEnd/>
            <a:tailEnd/>
          </a:ln>
        </p:spPr>
        <p:txBody>
          <a:bodyPr vert="eaVert"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pic>
        <p:nvPicPr>
          <p:cNvPr id="86030"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1" name="Text Box 18"/>
          <p:cNvSpPr txBox="1">
            <a:spLocks noChangeArrowheads="1"/>
          </p:cNvSpPr>
          <p:nvPr/>
        </p:nvSpPr>
        <p:spPr bwMode="auto">
          <a:xfrm>
            <a:off x="3924299" y="2998788"/>
            <a:ext cx="1041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l-GR" altLang="fr-FR" sz="1400" i="1" dirty="0">
                <a:latin typeface="Verdana" panose="020B0604030504040204" pitchFamily="34" charset="0"/>
              </a:rPr>
              <a:t>Κίνητρο</a:t>
            </a:r>
            <a:endParaRPr lang="en-US" altLang="de-DE" sz="1400" b="0" i="1" dirty="0">
              <a:latin typeface="Verdana" panose="020B0604030504040204" pitchFamily="34" charset="0"/>
            </a:endParaRPr>
          </a:p>
        </p:txBody>
      </p:sp>
      <p:sp>
        <p:nvSpPr>
          <p:cNvPr id="86032" name="Text Box 20"/>
          <p:cNvSpPr txBox="1">
            <a:spLocks noChangeArrowheads="1"/>
          </p:cNvSpPr>
          <p:nvPr/>
        </p:nvSpPr>
        <p:spPr bwMode="auto">
          <a:xfrm>
            <a:off x="3237706" y="3914364"/>
            <a:ext cx="1225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r>
              <a:rPr lang="el-GR" altLang="fr-FR" sz="1400" i="1" dirty="0">
                <a:latin typeface="Verdana" panose="020B0604030504040204" pitchFamily="34" charset="0"/>
              </a:rPr>
              <a:t>Απόσυρση</a:t>
            </a:r>
            <a:endParaRPr lang="en-US" altLang="de-DE" sz="1400" b="0" i="1" dirty="0">
              <a:latin typeface="Verdana" panose="020B0604030504040204" pitchFamily="34" charset="0"/>
            </a:endParaRPr>
          </a:p>
        </p:txBody>
      </p:sp>
      <p:sp>
        <p:nvSpPr>
          <p:cNvPr id="86033" name="Text Box 22"/>
          <p:cNvSpPr txBox="1">
            <a:spLocks noChangeArrowheads="1"/>
          </p:cNvSpPr>
          <p:nvPr/>
        </p:nvSpPr>
        <p:spPr bwMode="auto">
          <a:xfrm>
            <a:off x="5651500" y="4149725"/>
            <a:ext cx="3189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el-GR" altLang="fr-FR" b="0" dirty="0">
                <a:latin typeface="Verdana" panose="020B0604030504040204" pitchFamily="34" charset="0"/>
              </a:rPr>
              <a:t>«Η διάθεσή μου συνεχώς χειροτερεύει».</a:t>
            </a:r>
            <a:r>
              <a:rPr lang="de-DE" altLang="fr-FR" b="0" dirty="0"/>
              <a:t>       	     </a:t>
            </a:r>
          </a:p>
        </p:txBody>
      </p:sp>
      <p:sp>
        <p:nvSpPr>
          <p:cNvPr id="22" name="Rectangle 29"/>
          <p:cNvSpPr>
            <a:spLocks noChangeArrowheads="1"/>
          </p:cNvSpPr>
          <p:nvPr/>
        </p:nvSpPr>
        <p:spPr bwMode="auto">
          <a:xfrm>
            <a:off x="-57150" y="6670675"/>
            <a:ext cx="23423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smtClean="0">
                <a:latin typeface="Verdana" panose="020B0604030504040204" pitchFamily="34" charset="0"/>
                <a:cs typeface="Arial" panose="020B0604020202020204" pitchFamily="34" charset="0"/>
              </a:rPr>
              <a:t>(</a:t>
            </a:r>
            <a:r>
              <a:rPr lang="de-DE" sz="800" b="0" i="1" dirty="0"/>
              <a:t>“</a:t>
            </a:r>
            <a:r>
              <a:rPr lang="de-DE" altLang="de-DE" sz="800" b="0" i="1" dirty="0" err="1" smtClean="0">
                <a:latin typeface="Verdana" panose="020B0604030504040204" pitchFamily="34" charset="0"/>
                <a:cs typeface="Arial" panose="020B0604020202020204" pitchFamily="34" charset="0"/>
              </a:rPr>
              <a:t>circles</a:t>
            </a:r>
            <a:r>
              <a:rPr lang="de-DE" altLang="de-DE" sz="800" b="0" i="1" dirty="0" smtClean="0">
                <a:latin typeface="Verdana" panose="020B0604030504040204" pitchFamily="34" charset="0"/>
                <a:cs typeface="Arial" panose="020B0604020202020204" pitchFamily="34" charset="0"/>
              </a:rPr>
              <a:t> </a:t>
            </a:r>
            <a:r>
              <a:rPr lang="de-DE" altLang="de-DE" sz="800" b="0" i="1" dirty="0">
                <a:latin typeface="Verdana" panose="020B0604030504040204" pitchFamily="34" charset="0"/>
                <a:cs typeface="Arial" panose="020B0604020202020204" pitchFamily="34" charset="0"/>
              </a:rPr>
              <a:t>(</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a:latin typeface="Verdana" panose="020B0604030504040204" pitchFamily="34" charset="0"/>
                <a:cs typeface="Arial" panose="020B0604020202020204" pitchFamily="34" charset="0"/>
              </a:rPr>
              <a:t>)“ </a:t>
            </a:r>
            <a:r>
              <a:rPr lang="de-DE" altLang="de-DE" sz="800" b="0" i="1" dirty="0" err="1" smtClean="0">
                <a:latin typeface="Verdana" panose="020B0604030504040204" pitchFamily="34" charset="0"/>
                <a:cs typeface="Arial" panose="020B0604020202020204" pitchFamily="34" charset="0"/>
              </a:rPr>
              <a:t>by</a:t>
            </a:r>
            <a:r>
              <a:rPr lang="de-DE" altLang="de-DE" sz="800" b="0" i="1" dirty="0" smtClean="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sp>
        <p:nvSpPr>
          <p:cNvPr id="20"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a:solidFill>
                  <a:schemeClr val="tx2"/>
                </a:solidFill>
                <a:latin typeface="Verdana" panose="020B0604030504040204" pitchFamily="34" charset="0"/>
              </a:rPr>
              <a:t>κατάθλιψη και </a:t>
            </a:r>
            <a:r>
              <a:rPr lang="el-GR" altLang="de-DE" sz="1200" dirty="0" smtClean="0">
                <a:solidFill>
                  <a:schemeClr val="tx2"/>
                </a:solidFill>
                <a:latin typeface="Verdana" panose="020B0604030504040204" pitchFamily="34" charset="0"/>
              </a:rPr>
              <a:t>σκέψη</a:t>
            </a:r>
            <a:r>
              <a:rPr lang="de-DE" altLang="de-DE" sz="1200" kern="0" dirty="0" smtClean="0">
                <a:solidFill>
                  <a:srgbClr val="646B86"/>
                </a:solidFill>
                <a:latin typeface="Verdana"/>
              </a:rPr>
              <a:t>   </a:t>
            </a:r>
            <a:r>
              <a:rPr lang="en-US" altLang="de-DE" sz="1200" kern="0" dirty="0" smtClean="0">
                <a:solidFill>
                  <a:srgbClr val="646B86"/>
                </a:solidFill>
                <a:latin typeface="Verdana"/>
              </a:rPr>
              <a:t>9.38</a:t>
            </a:r>
            <a:endParaRPr lang="en-US" altLang="de-DE" sz="1200" kern="0" dirty="0">
              <a:solidFill>
                <a:srgbClr val="646B86"/>
              </a:solidFill>
              <a:latin typeface="Verdana"/>
            </a:endParaRPr>
          </a:p>
        </p:txBody>
      </p:sp>
      <p:sp>
        <p:nvSpPr>
          <p:cNvPr id="2" name="Textfeld 1"/>
          <p:cNvSpPr txBox="1"/>
          <p:nvPr/>
        </p:nvSpPr>
        <p:spPr>
          <a:xfrm>
            <a:off x="956541" y="4149725"/>
            <a:ext cx="2401021" cy="923330"/>
          </a:xfrm>
          <a:prstGeom prst="rect">
            <a:avLst/>
          </a:prstGeom>
          <a:noFill/>
        </p:spPr>
        <p:txBody>
          <a:bodyPr wrap="square" rtlCol="0">
            <a:spAutoFit/>
          </a:bodyPr>
          <a:lstStyle/>
          <a:p>
            <a:pPr eaLnBrk="1" hangingPunct="1"/>
            <a:r>
              <a:rPr lang="el-GR" altLang="fr-FR" b="0" dirty="0">
                <a:latin typeface="Verdana" panose="020B0604030504040204" pitchFamily="34" charset="0"/>
              </a:rPr>
              <a:t>«Αποσύρομαι όλο και περισσότερο».</a:t>
            </a:r>
            <a:endParaRPr lang="de-DE" altLang="fr-FR" b="0" dirty="0">
              <a:latin typeface="Verdana" panose="020B0604030504040204" pitchFamily="34" charset="0"/>
            </a:endParaRPr>
          </a:p>
          <a:p>
            <a:pPr eaLnBrk="1" hangingPunct="1"/>
            <a:endParaRPr lang="en-US" altLang="de-DE" b="0" dirty="0">
              <a:latin typeface="Verdana" panose="020B0604030504040204" pitchFamily="34" charset="0"/>
            </a:endParaRPr>
          </a:p>
        </p:txBody>
      </p:sp>
      <p:sp>
        <p:nvSpPr>
          <p:cNvPr id="3" name="Textfeld 2"/>
          <p:cNvSpPr txBox="1"/>
          <p:nvPr/>
        </p:nvSpPr>
        <p:spPr>
          <a:xfrm>
            <a:off x="1804182" y="1556792"/>
            <a:ext cx="5535636" cy="657076"/>
          </a:xfrm>
          <a:prstGeom prst="rect">
            <a:avLst/>
          </a:prstGeom>
          <a:noFill/>
        </p:spPr>
        <p:txBody>
          <a:bodyPr wrap="square" rtlCol="0">
            <a:spAutoFit/>
          </a:bodyPr>
          <a:lstStyle/>
          <a:p>
            <a:pPr algn="ctr" eaLnBrk="1" hangingPunct="1">
              <a:spcBef>
                <a:spcPct val="50000"/>
              </a:spcBef>
            </a:pPr>
            <a:r>
              <a:rPr lang="el-GR" altLang="fr-FR" b="0" dirty="0">
                <a:latin typeface="Verdana" panose="020B0604030504040204" pitchFamily="34" charset="0"/>
              </a:rPr>
              <a:t>«Νιώθω άθλια. Δε μπορώ να συγκεντρώσω τις προσπάθειές μου σε τίποτε πια».</a:t>
            </a:r>
            <a:endParaRPr lang="de-DE" altLang="fr-FR" b="0" dirty="0">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Text Box 20"/>
          <p:cNvSpPr txBox="1">
            <a:spLocks noChangeArrowheads="1"/>
          </p:cNvSpPr>
          <p:nvPr/>
        </p:nvSpPr>
        <p:spPr bwMode="auto">
          <a:xfrm>
            <a:off x="250825" y="1622698"/>
            <a:ext cx="8893175" cy="383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buClr>
                <a:srgbClr val="8CADAE"/>
              </a:buClr>
              <a:buSzPct val="85000"/>
              <a:buFontTx/>
              <a:buChar char="o"/>
            </a:pPr>
            <a:r>
              <a:rPr lang="el-GR" altLang="fr-FR" b="0" dirty="0">
                <a:latin typeface="Verdana" panose="020B0604030504040204" pitchFamily="34" charset="0"/>
              </a:rPr>
              <a:t>Ευκολότερα το λες παρά το κάνεις! </a:t>
            </a:r>
            <a:r>
              <a:rPr lang="el-GR" altLang="fr-FR" dirty="0">
                <a:latin typeface="Verdana" panose="020B0604030504040204" pitchFamily="34" charset="0"/>
              </a:rPr>
              <a:t>ΑΛΛΑ:</a:t>
            </a:r>
            <a:r>
              <a:rPr lang="el-GR" altLang="fr-FR" b="0" dirty="0">
                <a:latin typeface="Verdana" panose="020B0604030504040204" pitchFamily="34" charset="0"/>
              </a:rPr>
              <a:t> Προσπαθήστε να το υπερνικήσετε αυτό κάνοντας </a:t>
            </a:r>
            <a:r>
              <a:rPr lang="el-GR" altLang="fr-FR" dirty="0">
                <a:latin typeface="Verdana" panose="020B0604030504040204" pitchFamily="34" charset="0"/>
              </a:rPr>
              <a:t>μικρά</a:t>
            </a:r>
            <a:r>
              <a:rPr lang="el-GR" altLang="fr-FR" b="0" dirty="0">
                <a:latin typeface="Verdana" panose="020B0604030504040204" pitchFamily="34" charset="0"/>
              </a:rPr>
              <a:t> βήματα προς τα μπρος. </a:t>
            </a:r>
            <a:r>
              <a:rPr lang="de-DE" altLang="fr-FR" b="0" dirty="0">
                <a:latin typeface="Verdana" panose="020B0604030504040204" pitchFamily="34" charset="0"/>
              </a:rPr>
              <a:t> </a:t>
            </a:r>
          </a:p>
          <a:p>
            <a:pPr eaLnBrk="1" hangingPunct="1">
              <a:spcBef>
                <a:spcPct val="50000"/>
              </a:spcBef>
              <a:buClr>
                <a:srgbClr val="8CADAE"/>
              </a:buClr>
              <a:buFontTx/>
              <a:buChar char="o"/>
            </a:pPr>
            <a:endParaRPr lang="en-US" altLang="de-DE" b="0" dirty="0" smtClean="0">
              <a:latin typeface="Verdana" panose="020B0604030504040204" pitchFamily="34" charset="0"/>
            </a:endParaRPr>
          </a:p>
          <a:p>
            <a:pPr eaLnBrk="1" hangingPunct="1">
              <a:spcBef>
                <a:spcPct val="50000"/>
              </a:spcBef>
              <a:buClr>
                <a:srgbClr val="8CADAE"/>
              </a:buClr>
              <a:buSzPct val="85000"/>
              <a:buFontTx/>
              <a:buChar char="o"/>
            </a:pPr>
            <a:r>
              <a:rPr lang="el-GR" altLang="fr-FR" dirty="0">
                <a:latin typeface="Verdana" panose="020B0604030504040204" pitchFamily="34" charset="0"/>
              </a:rPr>
              <a:t>Βήμα βήμα</a:t>
            </a:r>
            <a:r>
              <a:rPr lang="de-DE" altLang="fr-FR" b="0" dirty="0">
                <a:latin typeface="Verdana" panose="020B0604030504040204" pitchFamily="34" charset="0"/>
              </a:rPr>
              <a:t>: </a:t>
            </a:r>
            <a:r>
              <a:rPr lang="el-GR" altLang="fr-FR" b="0" dirty="0">
                <a:latin typeface="Verdana" panose="020B0604030504040204" pitchFamily="34" charset="0"/>
              </a:rPr>
              <a:t>Αφήστε τα μικρά βήματα (π.χ. τηλέφωνο σε έναν φίλο)     να τα ακολουθήσουν μεγαλύτερα (π.χ. συνάντηση με έναν φίλο).       Μην πέζετε υπερβολικά τον εαυτό σας!</a:t>
            </a:r>
            <a:endParaRPr lang="de-DE" altLang="fr-FR" b="0" dirty="0">
              <a:latin typeface="Verdana" panose="020B0604030504040204" pitchFamily="34" charset="0"/>
            </a:endParaRPr>
          </a:p>
          <a:p>
            <a:pPr eaLnBrk="1" hangingPunct="1">
              <a:spcBef>
                <a:spcPct val="50000"/>
              </a:spcBef>
              <a:buClr>
                <a:srgbClr val="8CADAE"/>
              </a:buClr>
              <a:buFontTx/>
              <a:buChar char="o"/>
            </a:pPr>
            <a:endParaRPr lang="en-US" altLang="de-DE" b="0" dirty="0" smtClean="0">
              <a:latin typeface="Verdana" panose="020B0604030504040204" pitchFamily="34" charset="0"/>
            </a:endParaRPr>
          </a:p>
          <a:p>
            <a:pPr eaLnBrk="1" hangingPunct="1">
              <a:spcBef>
                <a:spcPct val="50000"/>
              </a:spcBef>
              <a:buClr>
                <a:srgbClr val="8CADAE"/>
              </a:buClr>
              <a:buSzPct val="85000"/>
              <a:buFontTx/>
              <a:buChar char="o"/>
            </a:pPr>
            <a:r>
              <a:rPr lang="el-GR" altLang="fr-FR" b="0" dirty="0">
                <a:latin typeface="Verdana" panose="020B0604030504040204" pitchFamily="34" charset="0"/>
              </a:rPr>
              <a:t>Εκπληρώστε τα καθημερινά καθήκοντά σας αλλά κάντε και πράγματα    που σας ευχαριστούν</a:t>
            </a:r>
            <a:r>
              <a:rPr lang="el-GR" altLang="fr-FR" b="0" dirty="0" smtClean="0">
                <a:latin typeface="Verdana" panose="020B0604030504040204" pitchFamily="34" charset="0"/>
              </a:rPr>
              <a:t>.</a:t>
            </a:r>
            <a:endParaRPr lang="en-US" altLang="de-DE" b="0" dirty="0" smtClean="0">
              <a:latin typeface="Verdana" panose="020B0604030504040204" pitchFamily="34" charset="0"/>
            </a:endParaRPr>
          </a:p>
          <a:p>
            <a:pPr eaLnBrk="1" hangingPunct="1">
              <a:spcBef>
                <a:spcPct val="50000"/>
              </a:spcBef>
              <a:buClr>
                <a:srgbClr val="8CADAE"/>
              </a:buClr>
              <a:buSzPct val="85000"/>
              <a:buFontTx/>
              <a:buChar char="o"/>
            </a:pPr>
            <a:r>
              <a:rPr lang="el-GR" altLang="fr-FR" b="0" dirty="0">
                <a:latin typeface="Verdana" panose="020B0604030504040204" pitchFamily="34" charset="0"/>
              </a:rPr>
              <a:t>Θα δείτε: περισσότερη δραστηριότητα οδηγεί σε καλύτερη              διάθεση και αντιστρόφως!</a:t>
            </a:r>
            <a:r>
              <a:rPr lang="de-DE" altLang="fr-FR" b="0" dirty="0">
                <a:latin typeface="Verdana" panose="020B0604030504040204" pitchFamily="34" charset="0"/>
              </a:rPr>
              <a:t> </a:t>
            </a:r>
          </a:p>
        </p:txBody>
      </p:sp>
      <p:sp>
        <p:nvSpPr>
          <p:cNvPr id="88067" name="Text Box 19"/>
          <p:cNvSpPr txBox="1">
            <a:spLocks noChangeArrowheads="1"/>
          </p:cNvSpPr>
          <p:nvPr/>
        </p:nvSpPr>
        <p:spPr bwMode="auto">
          <a:xfrm>
            <a:off x="6877050" y="1944688"/>
            <a:ext cx="2087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50000"/>
              </a:spcBef>
            </a:pPr>
            <a:endParaRPr lang="en-US" altLang="de-DE"/>
          </a:p>
        </p:txBody>
      </p:sp>
      <p:sp>
        <p:nvSpPr>
          <p:cNvPr id="88068" name="Rectangle 22"/>
          <p:cNvSpPr>
            <a:spLocks noChangeArrowheads="1"/>
          </p:cNvSpPr>
          <p:nvPr/>
        </p:nvSpPr>
        <p:spPr bwMode="auto">
          <a:xfrm>
            <a:off x="323850" y="1117600"/>
            <a:ext cx="86407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l-GR" altLang="fr-FR" dirty="0">
                <a:latin typeface="Verdana" panose="020B0604030504040204" pitchFamily="34" charset="0"/>
              </a:rPr>
              <a:t>Προσπαθήστε να σπάσετε το φαύλο κύκλο</a:t>
            </a:r>
            <a:r>
              <a:rPr lang="de-DE" altLang="fr-FR" dirty="0">
                <a:latin typeface="Verdana" panose="020B0604030504040204" pitchFamily="34" charset="0"/>
              </a:rPr>
              <a:t>!</a:t>
            </a:r>
          </a:p>
        </p:txBody>
      </p:sp>
      <p:sp>
        <p:nvSpPr>
          <p:cNvPr id="88069" name="AutoShape 23"/>
          <p:cNvSpPr>
            <a:spLocks noChangeArrowheads="1"/>
          </p:cNvSpPr>
          <p:nvPr/>
        </p:nvSpPr>
        <p:spPr bwMode="auto">
          <a:xfrm>
            <a:off x="3851275" y="2233613"/>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0" name="AutoShape 24"/>
          <p:cNvSpPr>
            <a:spLocks noChangeArrowheads="1"/>
          </p:cNvSpPr>
          <p:nvPr/>
        </p:nvSpPr>
        <p:spPr bwMode="auto">
          <a:xfrm>
            <a:off x="3851275" y="3646289"/>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1" name="AutoShape 25"/>
          <p:cNvSpPr>
            <a:spLocks noChangeArrowheads="1"/>
          </p:cNvSpPr>
          <p:nvPr/>
        </p:nvSpPr>
        <p:spPr bwMode="auto">
          <a:xfrm>
            <a:off x="3851275" y="4497388"/>
            <a:ext cx="288925" cy="358775"/>
          </a:xfrm>
          <a:prstGeom prst="downArrow">
            <a:avLst>
              <a:gd name="adj1" fmla="val 50000"/>
              <a:gd name="adj2" fmla="val 31044"/>
            </a:avLst>
          </a:prstGeom>
          <a:solidFill>
            <a:srgbClr val="8CADAE"/>
          </a:solidFill>
          <a:ln w="9525">
            <a:solidFill>
              <a:schemeClr val="tx1"/>
            </a:solidFill>
            <a:miter lim="800000"/>
            <a:headEnd/>
            <a:tailEnd/>
          </a:ln>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endParaRPr lang="en-US" altLang="de-DE"/>
          </a:p>
        </p:txBody>
      </p:sp>
      <p:sp>
        <p:nvSpPr>
          <p:cNvPr id="88072" name="Rectangle 29"/>
          <p:cNvSpPr>
            <a:spLocks noChangeArrowheads="1"/>
          </p:cNvSpPr>
          <p:nvPr/>
        </p:nvSpPr>
        <p:spPr bwMode="auto">
          <a:xfrm>
            <a:off x="-57150" y="6670675"/>
            <a:ext cx="23423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de-DE" altLang="de-DE" sz="800" b="0" dirty="0" smtClean="0">
                <a:latin typeface="Verdana" panose="020B0604030504040204" pitchFamily="34" charset="0"/>
                <a:cs typeface="Arial" panose="020B0604020202020204" pitchFamily="34" charset="0"/>
              </a:rPr>
              <a:t>(</a:t>
            </a:r>
            <a:r>
              <a:rPr lang="de-DE" sz="800" b="0" i="1" dirty="0"/>
              <a:t>“</a:t>
            </a:r>
            <a:r>
              <a:rPr lang="de-DE" altLang="de-DE" sz="800" b="0" i="1" dirty="0" err="1" smtClean="0">
                <a:latin typeface="Verdana" panose="020B0604030504040204" pitchFamily="34" charset="0"/>
                <a:cs typeface="Arial" panose="020B0604020202020204" pitchFamily="34" charset="0"/>
              </a:rPr>
              <a:t>circles</a:t>
            </a:r>
            <a:r>
              <a:rPr lang="de-DE" altLang="de-DE" sz="800" b="0" i="1" dirty="0" smtClean="0">
                <a:latin typeface="Verdana" panose="020B0604030504040204" pitchFamily="34" charset="0"/>
                <a:cs typeface="Arial" panose="020B0604020202020204" pitchFamily="34" charset="0"/>
              </a:rPr>
              <a:t> </a:t>
            </a:r>
            <a:r>
              <a:rPr lang="de-DE" altLang="de-DE" sz="800" b="0" i="1" dirty="0">
                <a:latin typeface="Verdana" panose="020B0604030504040204" pitchFamily="34" charset="0"/>
                <a:cs typeface="Arial" panose="020B0604020202020204" pitchFamily="34" charset="0"/>
              </a:rPr>
              <a:t>(</a:t>
            </a:r>
            <a:r>
              <a:rPr lang="de-DE" altLang="de-DE" sz="800" b="0" i="1" dirty="0" err="1">
                <a:latin typeface="Verdana" panose="020B0604030504040204" pitchFamily="34" charset="0"/>
                <a:cs typeface="Arial" panose="020B0604020202020204" pitchFamily="34" charset="0"/>
              </a:rPr>
              <a:t>blue-green</a:t>
            </a:r>
            <a:r>
              <a:rPr lang="de-DE" altLang="de-DE" sz="800" b="0" i="1" dirty="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dream</a:t>
            </a:r>
            <a:r>
              <a:rPr lang="de-DE" altLang="de-DE" sz="800" b="0" i="1" dirty="0">
                <a:latin typeface="Verdana" panose="020B0604030504040204" pitchFamily="34" charset="0"/>
                <a:cs typeface="Arial" panose="020B0604020202020204" pitchFamily="34" charset="0"/>
              </a:rPr>
              <a:t>)“ </a:t>
            </a:r>
            <a:r>
              <a:rPr lang="de-DE" altLang="de-DE" sz="800" b="0" i="1" dirty="0" err="1" smtClean="0">
                <a:latin typeface="Verdana" panose="020B0604030504040204" pitchFamily="34" charset="0"/>
                <a:cs typeface="Arial" panose="020B0604020202020204" pitchFamily="34" charset="0"/>
              </a:rPr>
              <a:t>by</a:t>
            </a:r>
            <a:r>
              <a:rPr lang="de-DE" altLang="de-DE" sz="800" b="0" i="1" dirty="0" smtClean="0">
                <a:latin typeface="Verdana" panose="020B0604030504040204" pitchFamily="34" charset="0"/>
                <a:cs typeface="Arial" panose="020B0604020202020204" pitchFamily="34" charset="0"/>
              </a:rPr>
              <a:t> </a:t>
            </a:r>
            <a:r>
              <a:rPr lang="de-DE" altLang="de-DE" sz="800" b="0" i="1" dirty="0" err="1">
                <a:latin typeface="Verdana" panose="020B0604030504040204" pitchFamily="34" charset="0"/>
                <a:cs typeface="Arial" panose="020B0604020202020204" pitchFamily="34" charset="0"/>
              </a:rPr>
              <a:t>POSITiv</a:t>
            </a:r>
            <a:r>
              <a:rPr lang="de-DE" altLang="de-DE" sz="800" b="0" i="1" dirty="0">
                <a:latin typeface="Verdana" panose="020B0604030504040204" pitchFamily="34" charset="0"/>
              </a:rPr>
              <a:t>)</a:t>
            </a:r>
            <a:endParaRPr lang="en-US" altLang="de-DE" sz="800" b="0" i="1" dirty="0">
              <a:latin typeface="Verdana" panose="020B0604030504040204" pitchFamily="34" charset="0"/>
            </a:endParaRPr>
          </a:p>
        </p:txBody>
      </p:sp>
      <p:pic>
        <p:nvPicPr>
          <p:cNvPr id="88073" name="Picture 15" descr="circles (blue-green dream)_ POSITiv_flickr_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5373688"/>
            <a:ext cx="1736725"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8074" name="Group 26"/>
          <p:cNvGrpSpPr>
            <a:grpSpLocks/>
          </p:cNvGrpSpPr>
          <p:nvPr/>
        </p:nvGrpSpPr>
        <p:grpSpPr bwMode="auto">
          <a:xfrm>
            <a:off x="0" y="6167438"/>
            <a:ext cx="2339975" cy="474662"/>
            <a:chOff x="0" y="3957"/>
            <a:chExt cx="1474" cy="299"/>
          </a:xfrm>
        </p:grpSpPr>
        <p:sp>
          <p:nvSpPr>
            <p:cNvPr id="8807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b="0">
                <a:latin typeface="Verdana" panose="020B0604030504040204" pitchFamily="34" charset="0"/>
              </a:endParaRPr>
            </a:p>
          </p:txBody>
        </p:sp>
        <p:pic>
          <p:nvPicPr>
            <p:cNvPr id="88079"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0" name="Text Box 71"/>
            <p:cNvSpPr txBox="1">
              <a:spLocks noChangeArrowheads="1"/>
            </p:cNvSpPr>
            <p:nvPr/>
          </p:nvSpPr>
          <p:spPr bwMode="auto">
            <a:xfrm>
              <a:off x="160" y="3985"/>
              <a:ext cx="13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400" b="0">
                  <a:latin typeface="Verdana" panose="020B0604030504040204" pitchFamily="34" charset="0"/>
                  <a:sym typeface="Wingdings" panose="05000000000000000000" pitchFamily="2" charset="2"/>
                </a:rPr>
                <a:t>  </a:t>
              </a:r>
              <a:r>
                <a:rPr lang="de-DE" altLang="de-DE" sz="1200" b="0">
                  <a:latin typeface="Verdana" panose="020B0604030504040204" pitchFamily="34" charset="0"/>
                </a:rPr>
                <a:t>     </a:t>
              </a:r>
            </a:p>
          </p:txBody>
        </p:sp>
      </p:grpSp>
      <p:sp>
        <p:nvSpPr>
          <p:cNvPr id="88075" name="Text Box 30"/>
          <p:cNvSpPr txBox="1">
            <a:spLocks noChangeArrowheads="1"/>
          </p:cNvSpPr>
          <p:nvPr/>
        </p:nvSpPr>
        <p:spPr bwMode="auto">
          <a:xfrm>
            <a:off x="468313" y="6165850"/>
            <a:ext cx="132715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b="0" dirty="0">
                <a:latin typeface="Verdana" panose="020B0604030504040204" pitchFamily="34" charset="0"/>
                <a:sym typeface="Wingdings" panose="05000000000000000000" pitchFamily="2" charset="2"/>
              </a:rPr>
              <a:t></a:t>
            </a:r>
            <a:r>
              <a:rPr lang="de-DE" altLang="de-DE" sz="1200" b="0" dirty="0">
                <a:latin typeface="Verdana" panose="020B0604030504040204" pitchFamily="34" charset="0"/>
              </a:rPr>
              <a:t> </a:t>
            </a:r>
            <a:r>
              <a:rPr lang="en-US" altLang="de-DE" sz="1200" b="0" i="1" dirty="0" smtClean="0">
                <a:latin typeface="Verdana" panose="020B0604030504040204" pitchFamily="34" charset="0"/>
              </a:rPr>
              <a:t>worksheet</a:t>
            </a:r>
            <a:r>
              <a:rPr lang="de-DE" altLang="de-DE" sz="1200" b="0" dirty="0" smtClean="0">
                <a:latin typeface="Verdana" panose="020B0604030504040204" pitchFamily="34" charset="0"/>
              </a:rPr>
              <a:t> </a:t>
            </a:r>
            <a:endParaRPr lang="de-DE" altLang="de-DE" sz="1200" b="0" dirty="0">
              <a:latin typeface="Verdana" panose="020B0604030504040204" pitchFamily="34" charset="0"/>
            </a:endParaRPr>
          </a:p>
          <a:p>
            <a:pPr eaLnBrk="1" hangingPunct="1"/>
            <a:r>
              <a:rPr lang="de-DE" altLang="de-DE" sz="1200" b="0" dirty="0">
                <a:latin typeface="Verdana" panose="020B0604030504040204" pitchFamily="34" charset="0"/>
              </a:rPr>
              <a:t>    9.2 &amp; 9.3</a:t>
            </a:r>
          </a:p>
          <a:p>
            <a:pPr eaLnBrk="1" hangingPunct="1"/>
            <a:endParaRPr lang="de-DE" altLang="de-DE" dirty="0"/>
          </a:p>
        </p:txBody>
      </p:sp>
      <p:sp>
        <p:nvSpPr>
          <p:cNvPr id="1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a:solidFill>
                  <a:schemeClr val="tx2"/>
                </a:solidFill>
                <a:latin typeface="Verdana" panose="020B0604030504040204" pitchFamily="34" charset="0"/>
              </a:rPr>
              <a:t>κατάθλιψη και σκέψη</a:t>
            </a:r>
            <a:r>
              <a:rPr lang="de-DE" altLang="de-DE" sz="1200" kern="0" dirty="0">
                <a:solidFill>
                  <a:srgbClr val="646B86"/>
                </a:solidFill>
                <a:latin typeface="Verdana"/>
              </a:rPr>
              <a:t>   </a:t>
            </a:r>
            <a:r>
              <a:rPr lang="en-US" altLang="de-DE" sz="1200" kern="0" dirty="0" smtClean="0">
                <a:solidFill>
                  <a:srgbClr val="646B86"/>
                </a:solidFill>
                <a:latin typeface="Verdana"/>
              </a:rPr>
              <a:t>9.39</a:t>
            </a:r>
            <a:endParaRPr lang="en-US" altLang="de-DE" sz="1200" kern="0" dirty="0">
              <a:solidFill>
                <a:srgbClr val="646B86"/>
              </a:solidFill>
              <a:latin typeface="Verdana"/>
            </a:endParaRPr>
          </a:p>
        </p:txBody>
      </p:sp>
      <p:sp>
        <p:nvSpPr>
          <p:cNvPr id="19" name="Text Box 2"/>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l-GR" altLang="fr-FR" sz="2000" b="0" dirty="0">
                <a:solidFill>
                  <a:srgbClr val="D16349"/>
                </a:solidFill>
                <a:latin typeface="Verdana" panose="020B0604030504040204" pitchFamily="34" charset="0"/>
              </a:rPr>
              <a:t>Φαύλος κύκλος</a:t>
            </a:r>
            <a:endParaRPr lang="en-US" altLang="fr-FR" sz="2000" b="0" dirty="0">
              <a:solidFill>
                <a:srgbClr val="D1634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1026"/>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spcBef>
                <a:spcPct val="20000"/>
              </a:spcBef>
              <a:buClr>
                <a:schemeClr val="accent1"/>
              </a:buClr>
              <a:buSzPct val="85000"/>
              <a:buFont typeface="Wingdings 2" panose="05020102010507070707" pitchFamily="18" charset="2"/>
              <a:buNone/>
            </a:pPr>
            <a:r>
              <a:rPr lang="el-GR" altLang="de-DE" b="0" dirty="0">
                <a:solidFill>
                  <a:srgbClr val="D16349"/>
                </a:solidFill>
                <a:latin typeface="Verdana" panose="020B0604030504040204" pitchFamily="34" charset="0"/>
              </a:rPr>
              <a:t>Συμβουλές για να βελτιώσετε τη διάθεσή σας και την αυτοεκτίμησή σας</a:t>
            </a:r>
            <a:endParaRPr lang="en-US" altLang="de-DE" b="0" dirty="0">
              <a:solidFill>
                <a:srgbClr val="D16349"/>
              </a:solidFill>
              <a:latin typeface="Verdana" panose="020B0604030504040204" pitchFamily="34" charset="0"/>
            </a:endParaRPr>
          </a:p>
        </p:txBody>
      </p:sp>
      <p:sp>
        <p:nvSpPr>
          <p:cNvPr id="90115" name="Text Box 1028"/>
          <p:cNvSpPr txBox="1">
            <a:spLocks noChangeArrowheads="1"/>
          </p:cNvSpPr>
          <p:nvPr/>
        </p:nvSpPr>
        <p:spPr bwMode="auto">
          <a:xfrm>
            <a:off x="250825" y="1341438"/>
            <a:ext cx="8153400" cy="52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marL="358775" indent="-358775">
              <a:spcBef>
                <a:spcPct val="50000"/>
              </a:spcBef>
              <a:buClr>
                <a:srgbClr val="8CADAE"/>
              </a:buClr>
              <a:buSzPct val="85000"/>
              <a:buFontTx/>
              <a:buChar char="o"/>
              <a:defRPr/>
            </a:pPr>
            <a:r>
              <a:rPr lang="el-GR" dirty="0"/>
              <a:t>Κάθε βράδυ</a:t>
            </a:r>
            <a:r>
              <a:rPr lang="el-GR" b="0" dirty="0"/>
              <a:t>, σημειώστε μερικά θετικά πράγματα (2-3) από αυτή την ημέρα. Στη συνέχεια, επεξεργαστείτε τα στο μυαλό σας.</a:t>
            </a:r>
            <a:endParaRPr lang="el-GR" b="0" dirty="0">
              <a:latin typeface="Verdana" pitchFamily="34" charset="0"/>
            </a:endParaRPr>
          </a:p>
          <a:p>
            <a:pPr marL="358775" indent="-358775">
              <a:spcBef>
                <a:spcPct val="50000"/>
              </a:spcBef>
              <a:buClr>
                <a:srgbClr val="8CADAE"/>
              </a:buClr>
              <a:buSzPct val="85000"/>
              <a:buFontTx/>
              <a:buChar char="o"/>
              <a:defRPr/>
            </a:pPr>
            <a:r>
              <a:rPr lang="el-GR" b="0" dirty="0"/>
              <a:t>Πείτε στον εαυτό σας μπροστά στον καθρέφτη: «Μου αρέσει ο εαυτός μου» (ή επίσης «Μου αρέσεις»). </a:t>
            </a:r>
            <a:endParaRPr lang="de-DE" b="0" dirty="0">
              <a:latin typeface="Verdana" pitchFamily="34" charset="0"/>
            </a:endParaRPr>
          </a:p>
          <a:p>
            <a:pPr marL="358775" indent="-358775">
              <a:spcBef>
                <a:spcPct val="50000"/>
              </a:spcBef>
              <a:buClr>
                <a:srgbClr val="8CADAE"/>
              </a:buClr>
              <a:buSzPct val="85000"/>
              <a:buFontTx/>
              <a:buChar char="o"/>
              <a:defRPr/>
            </a:pPr>
            <a:r>
              <a:rPr lang="el-GR" b="0" dirty="0"/>
              <a:t>Αποδεχτείτε τις φιλοφρονήσεις και γράψτε τες για να τις χρησιμοποιήσετε ως σημεία αναφοράς στις δύσκολες στιγμές. </a:t>
            </a:r>
          </a:p>
          <a:p>
            <a:pPr marL="358775" indent="-358775">
              <a:spcBef>
                <a:spcPct val="50000"/>
              </a:spcBef>
              <a:buClr>
                <a:srgbClr val="8CADAE"/>
              </a:buClr>
              <a:buSzPct val="85000"/>
              <a:buFontTx/>
              <a:buChar char="o"/>
              <a:defRPr/>
            </a:pPr>
            <a:r>
              <a:rPr lang="el-GR" b="0" dirty="0"/>
              <a:t>Προσπαθήστε να θυμηθείτε καταστάσεις, στις οποίες νιώσατε πολύ καλά. Προσπαθήστε να τις ανακαλέσετε με όλες σας τις αισθήσεις (όραση, αφή, όσφρηση...), ίσως και με τη βοήθεια ενός άλμπουμ φωτογραφιών. </a:t>
            </a:r>
          </a:p>
          <a:p>
            <a:pPr marL="358775" indent="-358775">
              <a:spcBef>
                <a:spcPct val="50000"/>
              </a:spcBef>
              <a:buClr>
                <a:srgbClr val="8CADAE"/>
              </a:buClr>
              <a:buSzPct val="85000"/>
              <a:buFontTx/>
              <a:buChar char="o"/>
              <a:defRPr/>
            </a:pPr>
            <a:r>
              <a:rPr lang="el-GR" b="0" dirty="0"/>
              <a:t>Κάντε πράγματα που πραγματικά απολαμβάνετε – καλύτερα μαζί με άλλους (π.χ. κινηματογράφο, το να πας για καφέ). </a:t>
            </a:r>
            <a:endParaRPr lang="en-US" b="0" dirty="0">
              <a:latin typeface="Verdana" pitchFamily="34" charset="0"/>
            </a:endParaRPr>
          </a:p>
          <a:p>
            <a:pPr marL="358775" indent="-358775">
              <a:spcBef>
                <a:spcPct val="50000"/>
              </a:spcBef>
              <a:buClr>
                <a:srgbClr val="8CADAE"/>
              </a:buClr>
              <a:buSzPct val="85000"/>
              <a:buFontTx/>
              <a:buChar char="o"/>
              <a:defRPr/>
            </a:pPr>
            <a:r>
              <a:rPr lang="el-GR" b="0" dirty="0"/>
              <a:t>Ασκηθείτε (τουλάχιστον 20 λεπτά) – χωρίς να εξαντληθείτε – εάν είναι δυνατόν κάντε κάποια άσκηση αντοχής, π.χ. μια μακρινή βόλτα ή τζόκινγκ.</a:t>
            </a:r>
            <a:endParaRPr lang="en-US" b="0" dirty="0">
              <a:latin typeface="Verdana" pitchFamily="34" charset="0"/>
            </a:endParaRPr>
          </a:p>
          <a:p>
            <a:pPr marL="358775" indent="-358775">
              <a:spcBef>
                <a:spcPct val="50000"/>
              </a:spcBef>
              <a:buClr>
                <a:srgbClr val="8CADAE"/>
              </a:buClr>
              <a:buSzPct val="85000"/>
              <a:buFontTx/>
              <a:buChar char="o"/>
              <a:defRPr/>
            </a:pPr>
            <a:r>
              <a:rPr lang="el-GR" b="0" dirty="0">
                <a:latin typeface="Verdana" pitchFamily="34" charset="0"/>
              </a:rPr>
              <a:t>Ακούστε την αγαπημένη σας μουσική</a:t>
            </a:r>
            <a:r>
              <a:rPr lang="de-DE" b="0" dirty="0">
                <a:latin typeface="Verdana" pitchFamily="34" charset="0"/>
              </a:rPr>
              <a:t>.</a:t>
            </a:r>
            <a:endParaRPr lang="el-GR" b="0" dirty="0">
              <a:latin typeface="Verdana" pitchFamily="34" charset="0"/>
            </a:endParaRPr>
          </a:p>
          <a:p>
            <a:pPr eaLnBrk="1" hangingPunct="1">
              <a:spcBef>
                <a:spcPct val="50000"/>
              </a:spcBef>
              <a:buClr>
                <a:srgbClr val="8CADAE"/>
              </a:buClr>
              <a:buSzPct val="85000"/>
              <a:buFontTx/>
              <a:buChar char="o"/>
            </a:pPr>
            <a:endParaRPr lang="en-US" altLang="de-DE" b="0" dirty="0">
              <a:latin typeface="Verdana" panose="020B0604030504040204" pitchFamily="34" charset="0"/>
            </a:endParaRPr>
          </a:p>
        </p:txBody>
      </p:sp>
      <p:pic>
        <p:nvPicPr>
          <p:cNvPr id="90116" name="Picture 14" descr="Smiley detail  - renaissancechambara - flickr -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550" y="5708352"/>
            <a:ext cx="922338"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Rectangle 18"/>
          <p:cNvSpPr>
            <a:spLocks noChangeArrowheads="1"/>
          </p:cNvSpPr>
          <p:nvPr/>
        </p:nvSpPr>
        <p:spPr bwMode="auto">
          <a:xfrm>
            <a:off x="-36513" y="6670675"/>
            <a:ext cx="23887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spcBef>
                <a:spcPct val="50000"/>
              </a:spcBef>
            </a:pPr>
            <a:r>
              <a:rPr lang="en-US" altLang="de-DE" sz="800" b="0" dirty="0" smtClean="0">
                <a:latin typeface="Verdana" panose="020B0604030504040204" pitchFamily="34" charset="0"/>
                <a:cs typeface="Arial" panose="020B0604020202020204" pitchFamily="34" charset="0"/>
              </a:rPr>
              <a:t>(“</a:t>
            </a:r>
            <a:r>
              <a:rPr lang="en-US" altLang="de-DE" sz="800" b="0" i="1" dirty="0" smtClean="0">
                <a:latin typeface="Verdana" panose="020B0604030504040204" pitchFamily="34" charset="0"/>
                <a:cs typeface="Arial" panose="020B0604020202020204" pitchFamily="34" charset="0"/>
              </a:rPr>
              <a:t>Smiley detail” by </a:t>
            </a:r>
            <a:r>
              <a:rPr lang="en-US" altLang="de-DE" sz="800" b="0" i="1" dirty="0" err="1" smtClean="0">
                <a:latin typeface="Verdana" panose="020B0604030504040204" pitchFamily="34" charset="0"/>
                <a:cs typeface="Arial" panose="020B0604020202020204" pitchFamily="34" charset="0"/>
              </a:rPr>
              <a:t>renaissancechambara</a:t>
            </a:r>
            <a:r>
              <a:rPr lang="en-US" altLang="de-DE" sz="800" b="0" dirty="0" smtClean="0">
                <a:latin typeface="Verdana" panose="020B0604030504040204" pitchFamily="34" charset="0"/>
                <a:cs typeface="Arial" panose="020B0604020202020204" pitchFamily="34" charset="0"/>
              </a:rPr>
              <a:t>)</a:t>
            </a:r>
            <a:r>
              <a:rPr lang="en-US" altLang="de-DE" sz="800" dirty="0" smtClean="0">
                <a:latin typeface="Verdana" panose="020B0604030504040204" pitchFamily="34" charset="0"/>
              </a:rPr>
              <a:t> </a:t>
            </a:r>
            <a:endParaRPr lang="en-US" altLang="de-DE" sz="800" dirty="0">
              <a:latin typeface="Verdana" panose="020B0604030504040204" pitchFamily="34" charset="0"/>
            </a:endParaRPr>
          </a:p>
        </p:txBody>
      </p:sp>
      <p:sp>
        <p:nvSpPr>
          <p:cNvPr id="7"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a:solidFill>
                  <a:schemeClr val="tx2"/>
                </a:solidFill>
                <a:latin typeface="Verdana" panose="020B0604030504040204" pitchFamily="34" charset="0"/>
              </a:rPr>
              <a:t>κατάθλιψη και σκέψη</a:t>
            </a:r>
            <a:r>
              <a:rPr lang="de-DE" altLang="de-DE" sz="1200" kern="0" dirty="0">
                <a:solidFill>
                  <a:srgbClr val="646B86"/>
                </a:solidFill>
                <a:latin typeface="Verdana"/>
              </a:rPr>
              <a:t>   </a:t>
            </a:r>
            <a:r>
              <a:rPr lang="en-US" altLang="de-DE" sz="1200" kern="0" dirty="0" smtClean="0">
                <a:solidFill>
                  <a:srgbClr val="646B86"/>
                </a:solidFill>
                <a:latin typeface="Verdana"/>
              </a:rPr>
              <a:t>9.40</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250825" y="1412776"/>
            <a:ext cx="8008938" cy="50229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20000"/>
              </a:spcBef>
              <a:buClr>
                <a:srgbClr val="8CADAE"/>
              </a:buClr>
              <a:buSzPct val="85000"/>
              <a:buFontTx/>
              <a:buChar char="o"/>
            </a:pPr>
            <a:r>
              <a:rPr lang="el-GR" b="0" dirty="0" smtClean="0">
                <a:latin typeface="+mn-lt"/>
              </a:rPr>
              <a:t>Η κατάθλιψη δεν είναι μια αναπόφευκτη μοίρα</a:t>
            </a:r>
            <a:r>
              <a:rPr lang="de-DE" b="0" dirty="0" smtClean="0">
                <a:latin typeface="+mn-lt"/>
              </a:rPr>
              <a:t>.</a:t>
            </a:r>
          </a:p>
          <a:p>
            <a:pPr eaLnBrk="1" hangingPunct="1">
              <a:lnSpc>
                <a:spcPct val="105000"/>
              </a:lnSpc>
              <a:spcBef>
                <a:spcPct val="20000"/>
              </a:spcBef>
              <a:buClr>
                <a:srgbClr val="8CADAE"/>
              </a:buClr>
              <a:buSzPct val="85000"/>
              <a:buFontTx/>
              <a:buChar char="o"/>
            </a:pPr>
            <a:r>
              <a:rPr lang="el-GR" b="0" dirty="0" smtClean="0">
                <a:latin typeface="+mn-lt"/>
              </a:rPr>
              <a:t>Να είστε ενήμεροι για τις καταθλιπτικές διαστρεβλώσεις που μόλις συζητήθηκαν και προσπάθησε να τις τροποποιήσετε. </a:t>
            </a:r>
            <a:endParaRPr lang="el-GR" altLang="de-DE" b="0" dirty="0" smtClean="0">
              <a:latin typeface="+mn-lt"/>
            </a:endParaRPr>
          </a:p>
          <a:p>
            <a:pPr eaLnBrk="1" hangingPunct="1">
              <a:lnSpc>
                <a:spcPct val="105000"/>
              </a:lnSpc>
              <a:spcBef>
                <a:spcPct val="20000"/>
              </a:spcBef>
              <a:buClr>
                <a:srgbClr val="8CADAE"/>
              </a:buClr>
              <a:buSzPct val="85000"/>
              <a:buFontTx/>
              <a:buChar char="o"/>
            </a:pPr>
            <a:r>
              <a:rPr lang="el-GR" altLang="de-DE" b="0" dirty="0" smtClean="0">
                <a:latin typeface="+mn-lt"/>
              </a:rPr>
              <a:t>Ο μηρυκασμός και η προσπάθεια να καταστείλετε τις αρνητικές σκέψεις δεν βοηθούν στην επίλυση των προβλημάτων. Αντίθετα: αυτή η στρατηγική αυξάνει τις αρνητικές σκέψεις.</a:t>
            </a:r>
          </a:p>
          <a:p>
            <a:pPr eaLnBrk="1" hangingPunct="1">
              <a:lnSpc>
                <a:spcPct val="105000"/>
              </a:lnSpc>
              <a:spcBef>
                <a:spcPct val="20000"/>
              </a:spcBef>
              <a:buClr>
                <a:srgbClr val="8CADAE"/>
              </a:buClr>
              <a:buSzPct val="85000"/>
              <a:buFontTx/>
              <a:buChar char="o"/>
            </a:pPr>
            <a:r>
              <a:rPr lang="el-GR" b="0" dirty="0" smtClean="0">
                <a:latin typeface="+mn-lt"/>
              </a:rPr>
              <a:t>Οι κοινωνικές δραστηριότητες βελτιώνουν τη διάθεσή. Στις καταθλιπτικές φάσεις, είναι ιδιαίτερα σημαντικό να συνεχίσετε να κρατάτε επαφή με ανθρώπους που είναι κοντά σας και να ασχολείστε με δραστηριότητες - ακόμα κι αν αυτό είναι δύσκολο (μικρά βήματα).</a:t>
            </a:r>
            <a:endParaRPr lang="de-DE" b="0" dirty="0" smtClean="0">
              <a:latin typeface="+mn-lt"/>
            </a:endParaRPr>
          </a:p>
          <a:p>
            <a:pPr eaLnBrk="1" hangingPunct="1">
              <a:lnSpc>
                <a:spcPct val="105000"/>
              </a:lnSpc>
              <a:spcBef>
                <a:spcPct val="20000"/>
              </a:spcBef>
              <a:buClr>
                <a:srgbClr val="8CADAE"/>
              </a:buClr>
              <a:buSzPct val="85000"/>
              <a:buFontTx/>
              <a:buChar char="o"/>
            </a:pPr>
            <a:r>
              <a:rPr lang="el-GR" b="0" dirty="0" smtClean="0">
                <a:latin typeface="+mn-lt"/>
              </a:rPr>
              <a:t>Χρησιμοποιείστε τουλάχιστον κάποιες από τις προαναφερθείσες συμβουλές για να βελτιώσετε και να σταθεροποιήσετε την διάθεσή σας.  </a:t>
            </a:r>
            <a:endParaRPr lang="el-GR" altLang="de-DE" b="0" dirty="0" smtClean="0">
              <a:latin typeface="+mn-lt"/>
            </a:endParaRPr>
          </a:p>
          <a:p>
            <a:pPr eaLnBrk="1" hangingPunct="1">
              <a:lnSpc>
                <a:spcPct val="105000"/>
              </a:lnSpc>
              <a:spcBef>
                <a:spcPct val="20000"/>
              </a:spcBef>
              <a:buClr>
                <a:srgbClr val="8CADAE"/>
              </a:buClr>
              <a:buSzPct val="85000"/>
              <a:buFontTx/>
              <a:buChar char="o"/>
            </a:pPr>
            <a:r>
              <a:rPr lang="el-GR" altLang="de-DE" b="0" dirty="0" smtClean="0">
                <a:latin typeface="+mn-lt"/>
              </a:rPr>
              <a:t>Αναφέρατε επίμονα και σοβαρά καταθλιπτικά συμπτώματα στον θεραπευτή </a:t>
            </a:r>
            <a:r>
              <a:rPr lang="el-GR" altLang="de-DE" b="0" smtClean="0">
                <a:latin typeface="+mn-lt"/>
              </a:rPr>
              <a:t>σας!</a:t>
            </a:r>
            <a:endParaRPr lang="el-GR" altLang="de-DE" b="0" dirty="0" smtClean="0">
              <a:latin typeface="+mn-lt"/>
            </a:endParaRPr>
          </a:p>
        </p:txBody>
      </p:sp>
      <p:sp>
        <p:nvSpPr>
          <p:cNvPr id="92163" name="Rectangle 3"/>
          <p:cNvSpPr>
            <a:spLocks noChangeArrowheads="1"/>
          </p:cNvSpPr>
          <p:nvPr/>
        </p:nvSpPr>
        <p:spPr bwMode="auto">
          <a:xfrm>
            <a:off x="0" y="908051"/>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eaLnBrk="1" hangingPunct="1"/>
            <a:r>
              <a:rPr lang="el-GR" dirty="0" smtClean="0">
                <a:latin typeface="Verdana" pitchFamily="34" charset="0"/>
              </a:rPr>
              <a:t>Εκπαιδευτικοί στόχοι</a:t>
            </a:r>
            <a:r>
              <a:rPr lang="de-DE" dirty="0" smtClean="0">
                <a:latin typeface="Verdana" pitchFamily="34" charset="0"/>
              </a:rPr>
              <a:t>:</a:t>
            </a:r>
            <a:r>
              <a:rPr lang="de-DE" sz="2800" dirty="0" smtClean="0">
                <a:latin typeface="Verdana" pitchFamily="34" charset="0"/>
              </a:rPr>
              <a:t> </a:t>
            </a:r>
            <a:r>
              <a:rPr lang="en-US" altLang="de-DE" sz="3200" dirty="0" smtClean="0">
                <a:latin typeface="Verdana" panose="020B0604030504040204" pitchFamily="34" charset="0"/>
              </a:rPr>
              <a:t> </a:t>
            </a:r>
            <a:endParaRPr lang="en-US" altLang="de-DE" sz="3200" dirty="0">
              <a:latin typeface="Verdana" panose="020B0604030504040204" pitchFamily="34" charset="0"/>
            </a:endParaRPr>
          </a:p>
        </p:txBody>
      </p:sp>
      <p:sp>
        <p:nvSpPr>
          <p:cNvPr id="92164" name="Text Box 7"/>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sz="2000" b="0" dirty="0" smtClean="0">
                <a:solidFill>
                  <a:srgbClr val="D16349"/>
                </a:solidFill>
                <a:latin typeface="Verdana" pitchFamily="34" charset="0"/>
              </a:rPr>
              <a:t>Εφαρμογές στην καθημερινή ζωή</a:t>
            </a:r>
            <a:endParaRPr lang="de-DE" sz="2000" b="0" dirty="0">
              <a:solidFill>
                <a:srgbClr val="D16349"/>
              </a:solidFill>
              <a:latin typeface="Verdana" pitchFamily="34" charset="0"/>
            </a:endParaRPr>
          </a:p>
        </p:txBody>
      </p:sp>
      <p:sp>
        <p:nvSpPr>
          <p:cNvPr id="92165" name="Rechteck 1"/>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6" name="Rechteck 2"/>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7" name="Rechteck 3"/>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8" name="Rechteck 4"/>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92169" name="Rechteck 5"/>
          <p:cNvSpPr>
            <a:spLocks noChangeArrowheads="1"/>
          </p:cNvSpPr>
          <p:nvPr/>
        </p:nvSpPr>
        <p:spPr bwMode="auto">
          <a:xfrm>
            <a:off x="4448175" y="3244850"/>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r>
              <a:rPr lang="de-DE" altLang="de-DE"/>
              <a:t> </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9.41</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sz="2000" b="0" dirty="0" smtClean="0">
                <a:solidFill>
                  <a:schemeClr val="accent1"/>
                </a:solidFill>
              </a:rPr>
              <a:t>Πώς σχετίζεται αυτό με την ψύχωση;</a:t>
            </a:r>
            <a:endParaRPr lang="de-DE" sz="2000" b="0" dirty="0">
              <a:solidFill>
                <a:schemeClr val="accent1"/>
              </a:solidFill>
            </a:endParaRPr>
          </a:p>
        </p:txBody>
      </p:sp>
      <p:sp>
        <p:nvSpPr>
          <p:cNvPr id="94211" name="Text Box 9"/>
          <p:cNvSpPr txBox="1">
            <a:spLocks noChangeArrowheads="1"/>
          </p:cNvSpPr>
          <p:nvPr/>
        </p:nvSpPr>
        <p:spPr bwMode="auto">
          <a:xfrm>
            <a:off x="250825" y="1341438"/>
            <a:ext cx="8713663" cy="550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spcBef>
                <a:spcPct val="20000"/>
              </a:spcBef>
              <a:defRPr/>
            </a:pPr>
            <a:r>
              <a:rPr lang="el-GR" b="0" dirty="0" smtClean="0"/>
              <a:t>Πολλοί άνθρωποι με ψυχικές διαταραχές (αλλά όχι όλοι!) υποτιμούν τον εαυτό τους, έχουν τυπικές μορφές καταθλιπτικής σκέψης, μηρυκάζουν και αποσύρονται κοινωνικά. Αυτά τα πρότυπα σκέψης και συμπεριφοράς συχνά αυξάνουν τα συναισθηματικά προβλήματα, αλλά, επίσης, και τα ψυχικά (η έλλειψη κοινωνικής </a:t>
            </a:r>
            <a:r>
              <a:rPr lang="el-GR" b="0" dirty="0" err="1" smtClean="0"/>
              <a:t>επανατροφοδότησης</a:t>
            </a:r>
            <a:r>
              <a:rPr lang="el-GR" b="0" dirty="0" smtClean="0"/>
              <a:t> μπορεί να κάνει κάποιον να διαμορφώσει ψευδείς ιδέες).</a:t>
            </a:r>
          </a:p>
          <a:p>
            <a:pPr eaLnBrk="1" hangingPunct="1">
              <a:lnSpc>
                <a:spcPct val="105000"/>
              </a:lnSpc>
              <a:spcBef>
                <a:spcPct val="20000"/>
              </a:spcBef>
              <a:buClr>
                <a:schemeClr val="accent1"/>
              </a:buClr>
              <a:buSzPct val="85000"/>
              <a:buFont typeface="Wingdings 2" panose="05020102010507070707" pitchFamily="18" charset="2"/>
              <a:buNone/>
            </a:pPr>
            <a:endParaRPr lang="de-DE" altLang="de-DE" b="0" dirty="0">
              <a:latin typeface="Verdana" panose="020B0604030504040204" pitchFamily="34" charset="0"/>
            </a:endParaRPr>
          </a:p>
          <a:p>
            <a:pPr eaLnBrk="1" hangingPunct="1">
              <a:lnSpc>
                <a:spcPct val="105000"/>
              </a:lnSpc>
              <a:spcBef>
                <a:spcPct val="20000"/>
              </a:spcBef>
              <a:buClr>
                <a:schemeClr val="accent1"/>
              </a:buClr>
              <a:buSzPct val="85000"/>
            </a:pPr>
            <a:r>
              <a:rPr lang="el-GR" b="0" dirty="0" smtClean="0"/>
              <a:t>Οι τεχνικές που συζητήθηκαν αποσκοπούν να σας βοηθήσουν να ξεπεράσετε τα συναισθηματικά σας προβλήματα.</a:t>
            </a:r>
            <a:endParaRPr lang="en-US" altLang="de-DE" b="0" dirty="0" smtClean="0">
              <a:latin typeface="Verdana" panose="020B0604030504040204" pitchFamily="34" charset="0"/>
            </a:endParaRPr>
          </a:p>
          <a:p>
            <a:pPr eaLnBrk="1" hangingPunct="1"/>
            <a:endParaRPr lang="en-US" altLang="de-DE" dirty="0" smtClean="0">
              <a:latin typeface="Verdana" panose="020B0604030504040204" pitchFamily="34" charset="0"/>
            </a:endParaRPr>
          </a:p>
          <a:p>
            <a:pPr eaLnBrk="1" hangingPunct="1"/>
            <a:r>
              <a:rPr lang="el-GR" altLang="de-DE" b="0" i="1" dirty="0" smtClean="0">
                <a:latin typeface="+mn-lt"/>
              </a:rPr>
              <a:t>Ποιες πλευρές της θεραπευτικής ενότητας θεωρώ ιδιαίτερα χρήσιμες ή βοηθητικές; </a:t>
            </a:r>
            <a:endParaRPr lang="en-GB" altLang="de-DE" b="0" i="1" dirty="0" smtClean="0">
              <a:latin typeface="+mn-lt"/>
            </a:endParaRPr>
          </a:p>
          <a:p>
            <a:pPr eaLnBrk="1" hangingPunct="1"/>
            <a:endParaRPr lang="de-DE" altLang="de-DE" b="0" dirty="0">
              <a:latin typeface="Verdana" panose="020B0604030504040204" pitchFamily="34" charset="0"/>
            </a:endParaRPr>
          </a:p>
          <a:p>
            <a:pPr eaLnBrk="1" hangingPunct="1"/>
            <a:r>
              <a:rPr lang="el-GR" b="0" i="1" dirty="0" smtClean="0">
                <a:latin typeface="+mj-lt"/>
              </a:rPr>
              <a:t>Πότε και σε ποιες συγκεκριμένες καταστάσεις θα μπορούσα να εφαρμόσω αυτά που έμαθα στο άμεσο μέλλον; Σε τι θα μπορούσαν να με βοηθήσουν (π.χ. να αισθανθώ λιγότερο ένταση);</a:t>
            </a:r>
            <a:r>
              <a:rPr lang="en-US" altLang="de-DE" b="0" i="1" dirty="0" smtClean="0">
                <a:latin typeface="+mj-lt"/>
              </a:rPr>
              <a:t> </a:t>
            </a:r>
          </a:p>
          <a:p>
            <a:pPr eaLnBrk="1" hangingPunct="1"/>
            <a:endParaRPr lang="de-DE" altLang="de-DE" dirty="0">
              <a:solidFill>
                <a:srgbClr val="FF0000"/>
              </a:solidFill>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latin typeface="Verdana" panose="020B0604030504040204" pitchFamily="34" charset="0"/>
            </a:endParaRPr>
          </a:p>
          <a:p>
            <a:pPr eaLnBrk="1" hangingPunct="1"/>
            <a:endParaRPr lang="de-DE" altLang="de-DE" dirty="0">
              <a:solidFill>
                <a:srgbClr val="000000"/>
              </a:solidFill>
              <a:latin typeface="Verdana" panose="020B0604030504040204" pitchFamily="34" charset="0"/>
            </a:endParaRPr>
          </a:p>
        </p:txBody>
      </p:sp>
      <p:grpSp>
        <p:nvGrpSpPr>
          <p:cNvPr id="94212" name="Group 22"/>
          <p:cNvGrpSpPr>
            <a:grpSpLocks/>
          </p:cNvGrpSpPr>
          <p:nvPr/>
        </p:nvGrpSpPr>
        <p:grpSpPr bwMode="auto">
          <a:xfrm>
            <a:off x="13171" y="6151563"/>
            <a:ext cx="2614613" cy="552450"/>
            <a:chOff x="0" y="3957"/>
            <a:chExt cx="1647" cy="348"/>
          </a:xfrm>
        </p:grpSpPr>
        <p:sp>
          <p:nvSpPr>
            <p:cNvPr id="94215" name="Rectangle 69"/>
            <p:cNvSpPr>
              <a:spLocks noChangeArrowheads="1"/>
            </p:cNvSpPr>
            <p:nvPr/>
          </p:nvSpPr>
          <p:spPr bwMode="auto">
            <a:xfrm>
              <a:off x="0" y="3957"/>
              <a:ext cx="1420"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endParaRPr lang="de-DE" altLang="de-DE">
                <a:latin typeface="Verdana" panose="020B0604030504040204" pitchFamily="34" charset="0"/>
              </a:endParaRPr>
            </a:p>
          </p:txBody>
        </p:sp>
        <p:pic>
          <p:nvPicPr>
            <p:cNvPr id="94216"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4003"/>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7" name="Text Box 71"/>
            <p:cNvSpPr txBox="1">
              <a:spLocks noChangeArrowheads="1"/>
            </p:cNvSpPr>
            <p:nvPr/>
          </p:nvSpPr>
          <p:spPr bwMode="auto">
            <a:xfrm>
              <a:off x="333" y="399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a:latin typeface="Verdana" panose="020B0604030504040204" pitchFamily="34" charset="0"/>
                  <a:sym typeface="Wingdings" panose="05000000000000000000" pitchFamily="2" charset="2"/>
                </a:rPr>
                <a:t>  </a:t>
              </a:r>
              <a:r>
                <a:rPr lang="de-DE" altLang="de-DE" sz="1200">
                  <a:latin typeface="Verdana" panose="020B0604030504040204" pitchFamily="34" charset="0"/>
                </a:rPr>
                <a:t> </a:t>
              </a:r>
            </a:p>
            <a:p>
              <a:pPr eaLnBrk="1" hangingPunct="1"/>
              <a:r>
                <a:rPr lang="de-DE" altLang="de-DE" sz="1200">
                  <a:latin typeface="Verdana" panose="020B0604030504040204" pitchFamily="34" charset="0"/>
                </a:rPr>
                <a:t>     </a:t>
              </a:r>
            </a:p>
          </p:txBody>
        </p:sp>
      </p:grpSp>
      <p:sp>
        <p:nvSpPr>
          <p:cNvPr id="94213" name="Rechteck 1"/>
          <p:cNvSpPr>
            <a:spLocks noChangeArrowheads="1"/>
          </p:cNvSpPr>
          <p:nvPr/>
        </p:nvSpPr>
        <p:spPr bwMode="auto">
          <a:xfrm>
            <a:off x="306388" y="6259513"/>
            <a:ext cx="20297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r>
              <a:rPr lang="de-DE" altLang="de-DE" sz="1200" dirty="0">
                <a:latin typeface="Verdana" panose="020B0604030504040204" pitchFamily="34" charset="0"/>
                <a:sym typeface="Wingdings" panose="05000000000000000000" pitchFamily="2" charset="2"/>
              </a:rPr>
              <a:t></a:t>
            </a:r>
            <a:r>
              <a:rPr lang="de-DE" altLang="de-DE" sz="1200" dirty="0">
                <a:latin typeface="Verdana" panose="020B0604030504040204" pitchFamily="34" charset="0"/>
              </a:rPr>
              <a:t>   </a:t>
            </a:r>
            <a:r>
              <a:rPr lang="el-GR" altLang="de-DE" sz="1200" b="0" i="1" dirty="0" smtClean="0">
                <a:latin typeface="Verdana" panose="020B0604030504040204" pitchFamily="34" charset="0"/>
              </a:rPr>
              <a:t>Φύλλο εργασίας</a:t>
            </a:r>
            <a:r>
              <a:rPr lang="de-DE" altLang="de-DE" sz="1200" b="0" dirty="0" smtClean="0">
                <a:latin typeface="Verdana" panose="020B0604030504040204" pitchFamily="34" charset="0"/>
              </a:rPr>
              <a:t> </a:t>
            </a:r>
            <a:r>
              <a:rPr lang="de-DE" altLang="de-DE" sz="1200" b="0" dirty="0">
                <a:latin typeface="Verdana" panose="020B0604030504040204" pitchFamily="34" charset="0"/>
              </a:rPr>
              <a:t>9.4</a:t>
            </a:r>
          </a:p>
        </p:txBody>
      </p:sp>
      <p:sp>
        <p:nvSpPr>
          <p:cNvPr id="11"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9.42</a:t>
            </a:r>
            <a:endParaRPr lang="en-US" altLang="de-DE" sz="1200" kern="0" dirty="0">
              <a:solidFill>
                <a:srgbClr val="646B86"/>
              </a:solidFill>
              <a:latin typeface="Verdana"/>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50825" y="1341438"/>
            <a:ext cx="8713663" cy="520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eaLnBrk="1" hangingPunct="1">
              <a:lnSpc>
                <a:spcPct val="105000"/>
              </a:lnSpc>
              <a:spcBef>
                <a:spcPct val="10000"/>
              </a:spcBef>
              <a:buFont typeface="Wingdings" panose="05000000000000000000" pitchFamily="2" charset="2"/>
              <a:buNone/>
            </a:pPr>
            <a:r>
              <a:rPr lang="el-GR" altLang="de-DE" dirty="0" smtClean="0">
                <a:latin typeface="Verdana" panose="020B0604030504040204" pitchFamily="34" charset="0"/>
              </a:rPr>
              <a:t>Παράδειγμα</a:t>
            </a:r>
            <a:r>
              <a:rPr lang="en-US" altLang="de-DE" dirty="0" smtClean="0">
                <a:latin typeface="Verdana" panose="020B0604030504040204" pitchFamily="34" charset="0"/>
              </a:rPr>
              <a:t>:</a:t>
            </a:r>
            <a:r>
              <a:rPr lang="en-US" altLang="de-DE" b="0" dirty="0" smtClean="0">
                <a:latin typeface="Verdana" panose="020B0604030504040204" pitchFamily="34" charset="0"/>
              </a:rPr>
              <a:t> </a:t>
            </a:r>
            <a:r>
              <a:rPr lang="el-GR" altLang="de-DE" b="0" dirty="0" smtClean="0">
                <a:latin typeface="Verdana" panose="020B0604030504040204" pitchFamily="34" charset="0"/>
              </a:rPr>
              <a:t>Ο Μάκης αισθάνεται πολύ καταθλιπτικός μετά από έναν καυγά με τον πατέρα του κατά τον οποίον και οι δύο είπαν άσχημα πράγματα.</a:t>
            </a:r>
            <a:endParaRPr lang="en-US" altLang="de-DE" b="0" dirty="0" smtClean="0">
              <a:latin typeface="Verdana" panose="020B0604030504040204" pitchFamily="34" charset="0"/>
            </a:endParaRPr>
          </a:p>
          <a:p>
            <a:pPr eaLnBrk="1" hangingPunct="1">
              <a:lnSpc>
                <a:spcPct val="105000"/>
              </a:lnSpc>
              <a:spcBef>
                <a:spcPct val="20000"/>
              </a:spcBef>
              <a:buFont typeface="Wingdings" panose="05000000000000000000" pitchFamily="2" charset="2"/>
              <a:buNone/>
            </a:pPr>
            <a:r>
              <a:rPr lang="el-GR" altLang="de-DE" dirty="0" smtClean="0">
                <a:latin typeface="Verdana" panose="020B0604030504040204" pitchFamily="34" charset="0"/>
              </a:rPr>
              <a:t>Αξιολόγηση</a:t>
            </a:r>
            <a:r>
              <a:rPr lang="en-US" altLang="de-DE" dirty="0" smtClean="0">
                <a:latin typeface="Verdana" panose="020B0604030504040204" pitchFamily="34" charset="0"/>
              </a:rPr>
              <a:t>:</a:t>
            </a:r>
            <a:r>
              <a:rPr lang="en-US" altLang="de-DE" b="0" dirty="0" smtClean="0">
                <a:latin typeface="Verdana" panose="020B0604030504040204" pitchFamily="34" charset="0"/>
              </a:rPr>
              <a:t> </a:t>
            </a:r>
            <a:r>
              <a:rPr lang="el-GR" altLang="de-DE" b="0" dirty="0" smtClean="0">
                <a:latin typeface="Verdana" panose="020B0604030504040204" pitchFamily="34" charset="0"/>
              </a:rPr>
              <a:t>Ο Μάκης μέμφεται τον εαυτό του για το γεγονός ότι προσέβαλε τον πατέρα του, αλλά από την άλλη πλευρά είναι πάρα πολύ υπερήφανος για να τον πλησιάσει. Θεωρεί τον εαυτό του κακό γιό και επιπλέον φοβάται ότι ο πατέρας του θα μπορούσε να τον αποκληρώσει και ότι όλη η οικογένεια θα μπορούσε να τον εγκαταλείψει. Μηρυκάζει πολύ και σχεδόν ποτέ δεν αισθάνεται την ανάγκη να δει άλλους ανθρώπους επειδή φοβάται ότι θα τον απορρίψουν.</a:t>
            </a:r>
          </a:p>
          <a:p>
            <a:pPr eaLnBrk="1" hangingPunct="1">
              <a:lnSpc>
                <a:spcPct val="105000"/>
              </a:lnSpc>
              <a:spcBef>
                <a:spcPct val="10000"/>
              </a:spcBef>
              <a:buFont typeface="Wingdings" panose="05000000000000000000" pitchFamily="2" charset="2"/>
              <a:buNone/>
            </a:pPr>
            <a:r>
              <a:rPr lang="el-GR" altLang="de-DE" dirty="0" smtClean="0">
                <a:latin typeface="Verdana" panose="020B0604030504040204" pitchFamily="34" charset="0"/>
              </a:rPr>
              <a:t>Αλλά</a:t>
            </a:r>
            <a:r>
              <a:rPr lang="en-US" altLang="de-DE" dirty="0" smtClean="0">
                <a:latin typeface="Verdana" panose="020B0604030504040204" pitchFamily="34" charset="0"/>
              </a:rPr>
              <a:t>!:</a:t>
            </a:r>
            <a:r>
              <a:rPr lang="en-US" altLang="de-DE" b="0" dirty="0" smtClean="0">
                <a:latin typeface="Verdana" panose="020B0604030504040204" pitchFamily="34" charset="0"/>
              </a:rPr>
              <a:t> </a:t>
            </a:r>
            <a:r>
              <a:rPr lang="el-GR" altLang="de-DE" b="0" dirty="0" smtClean="0">
                <a:latin typeface="Verdana" panose="020B0604030504040204" pitchFamily="34" charset="0"/>
              </a:rPr>
              <a:t>Ο πατέρας αισθάνεται και αυτός άσχημα και τελικά καλεί τον Μάκη στο τηλέφωνο. Ο πατέρας έκπληκτος ακούει το πόσο σοβαρά πήρε ο Μάκης το περιστατικό. Ο Μάκης ανακουφίζεται και θέλει να περιορίσει την κοινωνική του απομόνωση στο μέλλον. </a:t>
            </a:r>
          </a:p>
          <a:p>
            <a:pPr eaLnBrk="1" hangingPunct="1">
              <a:lnSpc>
                <a:spcPct val="105000"/>
              </a:lnSpc>
              <a:spcBef>
                <a:spcPct val="10000"/>
              </a:spcBef>
              <a:buFont typeface="Wingdings" panose="05000000000000000000" pitchFamily="2" charset="2"/>
              <a:buNone/>
            </a:pPr>
            <a:endParaRPr lang="el-GR" altLang="de-DE" b="0" dirty="0" smtClean="0">
              <a:latin typeface="Verdana" panose="020B0604030504040204" pitchFamily="34" charset="0"/>
            </a:endParaRPr>
          </a:p>
          <a:p>
            <a:pPr eaLnBrk="1" hangingPunct="1">
              <a:lnSpc>
                <a:spcPct val="105000"/>
              </a:lnSpc>
              <a:spcBef>
                <a:spcPct val="10000"/>
              </a:spcBef>
              <a:buFont typeface="Wingdings" panose="05000000000000000000" pitchFamily="2" charset="2"/>
              <a:buNone/>
            </a:pPr>
            <a:endParaRPr lang="en-US" altLang="de-DE" b="0" dirty="0" smtClean="0">
              <a:latin typeface="Verdana" panose="020B0604030504040204" pitchFamily="34" charset="0"/>
            </a:endParaRPr>
          </a:p>
          <a:p>
            <a:pPr eaLnBrk="1" hangingPunct="1">
              <a:lnSpc>
                <a:spcPct val="105000"/>
              </a:lnSpc>
              <a:spcBef>
                <a:spcPct val="10000"/>
              </a:spcBef>
              <a:buFont typeface="Wingdings" panose="05000000000000000000" pitchFamily="2" charset="2"/>
              <a:buNone/>
            </a:pPr>
            <a:endParaRPr lang="en-US" altLang="de-DE" b="0" dirty="0">
              <a:latin typeface="Verdana" panose="020B0604030504040204" pitchFamily="34" charset="0"/>
            </a:endParaRPr>
          </a:p>
        </p:txBody>
      </p:sp>
      <p:sp>
        <p:nvSpPr>
          <p:cNvPr id="5" name="Text Box 11"/>
          <p:cNvSpPr txBox="1">
            <a:spLocks noChangeArrowheads="1"/>
          </p:cNvSpPr>
          <p:nvPr/>
        </p:nvSpPr>
        <p:spPr bwMode="auto">
          <a:xfrm>
            <a:off x="5580063" y="6626225"/>
            <a:ext cx="3563937" cy="279400"/>
          </a:xfrm>
          <a:prstGeom prst="rect">
            <a:avLst/>
          </a:prstGeom>
          <a:noFill/>
          <a:ln>
            <a:noFill/>
          </a:ln>
          <a:effectLst/>
          <a:extLst/>
        </p:spPr>
        <p:txBody>
          <a:bodyPr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fontAlgn="auto" hangingPunct="1">
              <a:spcBef>
                <a:spcPct val="50000"/>
              </a:spcBef>
              <a:spcAft>
                <a:spcPts val="0"/>
              </a:spcAft>
              <a:buClrTx/>
              <a:buSzTx/>
              <a:buNone/>
              <a:tabLst>
                <a:tab pos="180975" algn="l"/>
                <a:tab pos="2695575" algn="l"/>
              </a:tabLst>
              <a:defRPr/>
            </a:pPr>
            <a:r>
              <a:rPr lang="el-GR" altLang="de-DE" sz="1200" dirty="0" smtClean="0">
                <a:solidFill>
                  <a:schemeClr val="tx2"/>
                </a:solidFill>
                <a:latin typeface="Verdana" panose="020B0604030504040204" pitchFamily="34" charset="0"/>
              </a:rPr>
              <a:t>κατάθλιψη και σκέψη</a:t>
            </a:r>
            <a:r>
              <a:rPr lang="en-US" altLang="de-DE" sz="1200" kern="0" dirty="0">
                <a:solidFill>
                  <a:srgbClr val="646B86"/>
                </a:solidFill>
                <a:latin typeface="Verdana"/>
              </a:rPr>
              <a:t> </a:t>
            </a:r>
            <a:r>
              <a:rPr lang="en-US" altLang="de-DE" sz="1200" kern="0" dirty="0" smtClean="0">
                <a:solidFill>
                  <a:srgbClr val="646B86"/>
                </a:solidFill>
                <a:latin typeface="Verdana"/>
              </a:rPr>
              <a:t>  9.43</a:t>
            </a:r>
            <a:endParaRPr lang="en-US" altLang="de-DE" sz="1200" kern="0" dirty="0">
              <a:solidFill>
                <a:srgbClr val="646B86"/>
              </a:solidFill>
              <a:latin typeface="Verdana"/>
            </a:endParaRPr>
          </a:p>
        </p:txBody>
      </p:sp>
      <p:sp>
        <p:nvSpPr>
          <p:cNvPr id="6" name="Text Box 9"/>
          <p:cNvSpPr txBox="1">
            <a:spLocks noChangeArrowheads="1"/>
          </p:cNvSpPr>
          <p:nvPr/>
        </p:nvSpPr>
        <p:spPr bwMode="auto">
          <a:xfrm>
            <a:off x="0" y="0"/>
            <a:ext cx="9144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Arial" panose="020B0604020202020204" pitchFamily="34" charset="0"/>
                <a:cs typeface="Times New Roman" panose="02020603050405020304" pitchFamily="18" charset="0"/>
              </a:defRPr>
            </a:lvl1pPr>
            <a:lvl2pPr marL="742950" indent="-285750">
              <a:defRPr b="1">
                <a:solidFill>
                  <a:schemeClr val="tx1"/>
                </a:solidFill>
                <a:latin typeface="Arial" panose="020B0604020202020204" pitchFamily="34" charset="0"/>
                <a:cs typeface="Times New Roman" panose="02020603050405020304" pitchFamily="18" charset="0"/>
              </a:defRPr>
            </a:lvl2pPr>
            <a:lvl3pPr marL="1143000" indent="-228600">
              <a:defRPr b="1">
                <a:solidFill>
                  <a:schemeClr val="tx1"/>
                </a:solidFill>
                <a:latin typeface="Arial" panose="020B0604020202020204" pitchFamily="34" charset="0"/>
                <a:cs typeface="Times New Roman" panose="02020603050405020304" pitchFamily="18" charset="0"/>
              </a:defRPr>
            </a:lvl3pPr>
            <a:lvl4pPr marL="1600200" indent="-228600">
              <a:defRPr b="1">
                <a:solidFill>
                  <a:schemeClr val="tx1"/>
                </a:solidFill>
                <a:latin typeface="Arial" panose="020B0604020202020204" pitchFamily="34" charset="0"/>
                <a:cs typeface="Times New Roman" panose="02020603050405020304" pitchFamily="18" charset="0"/>
              </a:defRPr>
            </a:lvl4pPr>
            <a:lvl5pPr marL="2057400" indent="-228600">
              <a:defRPr b="1">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Times New Roman" panose="02020603050405020304" pitchFamily="18" charset="0"/>
              </a:defRPr>
            </a:lvl9pPr>
          </a:lstStyle>
          <a:p>
            <a:pPr algn="ctr">
              <a:spcBef>
                <a:spcPct val="50000"/>
              </a:spcBef>
            </a:pPr>
            <a:r>
              <a:rPr lang="el-GR" sz="2000" b="0" dirty="0" smtClean="0">
                <a:solidFill>
                  <a:schemeClr val="accent1"/>
                </a:solidFill>
              </a:rPr>
              <a:t>Πώς σχετίζεται αυτό με την ψύχωση;</a:t>
            </a:r>
            <a:endParaRPr lang="de-DE" sz="2000" b="0"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Standarddesign">
  <a:themeElements>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2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Standarddesign">
  <a:themeElements>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1" i="0" u="none" strike="noStrike" cap="none" normalizeH="0" baseline="0">
            <a:ln>
              <a:noFill/>
            </a:ln>
            <a:solidFill>
              <a:schemeClr val="tx1"/>
            </a:solidFill>
            <a:effectLst/>
            <a:latin typeface="Arial" charset="0"/>
          </a:defRPr>
        </a:defPPr>
      </a:lstStyle>
    </a:lnDef>
  </a:objectDefaults>
  <a:extraClrSchemeLst>
    <a:extraClrScheme>
      <a:clrScheme name="7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4017</Words>
  <Application>Microsoft Office PowerPoint</Application>
  <PresentationFormat>Bildschirmpräsentation (4:3)</PresentationFormat>
  <Paragraphs>539</Paragraphs>
  <Slides>43</Slides>
  <Notes>40</Notes>
  <HiddenSlides>0</HiddenSlides>
  <MMClips>0</MMClips>
  <ScaleCrop>false</ScaleCrop>
  <HeadingPairs>
    <vt:vector size="6" baseType="variant">
      <vt:variant>
        <vt:lpstr>Verwendete Schriftarten</vt:lpstr>
      </vt:variant>
      <vt:variant>
        <vt:i4>10</vt:i4>
      </vt:variant>
      <vt:variant>
        <vt:lpstr>Design</vt:lpstr>
      </vt:variant>
      <vt:variant>
        <vt:i4>9</vt:i4>
      </vt:variant>
      <vt:variant>
        <vt:lpstr>Folientitel</vt:lpstr>
      </vt:variant>
      <vt:variant>
        <vt:i4>43</vt:i4>
      </vt:variant>
    </vt:vector>
  </HeadingPairs>
  <TitlesOfParts>
    <vt:vector size="62" baseType="lpstr">
      <vt:lpstr>굴림</vt:lpstr>
      <vt:lpstr>ＭＳ Ｐゴシック</vt:lpstr>
      <vt:lpstr>ＭＳ Ｐゴシック</vt:lpstr>
      <vt:lpstr>Arial</vt:lpstr>
      <vt:lpstr>Courier New</vt:lpstr>
      <vt:lpstr>Georgia</vt:lpstr>
      <vt:lpstr>Times New Roman</vt:lpstr>
      <vt:lpstr>Verdana</vt:lpstr>
      <vt:lpstr>Wingdings</vt:lpstr>
      <vt:lpstr>Wingdings 2</vt:lpstr>
      <vt:lpstr>1_Standarddesign</vt:lpstr>
      <vt:lpstr>2_Standarddesign</vt:lpstr>
      <vt:lpstr>3_Standarddesign</vt:lpstr>
      <vt:lpstr>4_Standarddesign</vt:lpstr>
      <vt:lpstr>5_Standarddesign</vt:lpstr>
      <vt:lpstr>6_Standarddesign</vt:lpstr>
      <vt:lpstr>7_Standarddesign</vt:lpstr>
      <vt:lpstr>3_Cronus</vt:lpstr>
      <vt:lpstr>2_Cronus</vt:lpstr>
      <vt:lpstr>PowerPoint-Präsentation</vt:lpstr>
      <vt:lpstr>PowerPoint-Präsentation</vt:lpstr>
      <vt:lpstr>PowerPoint-Präsentation</vt:lpstr>
      <vt:lpstr>Οι ρίζες της κατάθλιψης</vt:lpstr>
      <vt:lpstr>PowerPoint-Präsentation</vt:lpstr>
      <vt:lpstr>PowerPoint-Präsentation</vt:lpstr>
      <vt:lpstr>PowerPoint-Präsentation</vt:lpstr>
      <vt:lpstr>PowerPoint-Präsentation</vt:lpstr>
      <vt:lpstr>PowerPoint-Präsentation</vt:lpstr>
      <vt:lpstr>Παραμορφώσεις του καταθλιπτικού τρόπου σκέψης και δυσλειτουργικές στρατηγικές αντιμετώπισης</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Περισσότερα παραδείγματα κανόνων</vt:lpstr>
      <vt:lpstr>PowerPoint-Präsentation</vt:lpstr>
      <vt:lpstr>PowerPoint-Präsentation</vt:lpstr>
      <vt:lpstr> </vt:lpstr>
      <vt:lpstr> </vt:lpstr>
      <vt:lpstr>PowerPoint-Präsentation</vt:lpstr>
      <vt:lpstr>PowerPoint-Präsentation</vt:lpstr>
      <vt:lpstr>PowerPoint-Präsentation</vt:lpstr>
      <vt:lpstr>PowerPoint-Präsentation</vt:lpstr>
      <vt:lpstr>Έχετε επαναλαμβανόμενες αρνητικές σκέψεις (π.χ. αυτομομφές όπως ότι είστε «χαμένος», «αποτυχημένος», «ηλίθιος»).  Το ξέρετε αυτό;  Τι κάνετε όταν έχετε τέτοιε σκέψεις;   Ένα μικρό πείραμα:  Σε καμιά περίπτωση μη σκεφτείτε τον αριθμό «8» το επόμενο λεπτό!   Τα καταφέρατε; </vt:lpstr>
      <vt:lpstr>Δεν είναι δυνατό να καταστείλεις εσκεμμένα τις σκέψεις που σε αναστατώνουν. Αντίθετα: το να προσπαθείς συνειδητά να μην σκεφτείς κάτι συχνά οδηγεί σε αύξηση αυτών των σκέψεων. Πιθανώς, σκεφτήκατε τον αριθμό 8 και/ή κάτι που έχει σχέση με αυτόν τον αριθμό (π.χ. το σύμβολο του απείρου, άλλους αριθμούς κλπ). Το αποτέλεσμα αυτό γίνεται ακόμη πιο ισχυρό αν κάποιος προσπαθήσει εσκεμμένα να καταστείλει σκέψεις που τον αναστατώνουν («είμαι αποτυχημένος» κλπ). Αυτές οι σκέψεις μετά μπορεί να γίνουν τόσο ισχυρές που φαίνονται σαν να είναι σκέψεις που «εισήχθησαν» από έξω! </vt:lpstr>
      <vt:lpstr>PowerPoint-Präsentation</vt:lpstr>
      <vt:lpstr>Άσκηση «αντι-μηρυκασμού» 1: Αναζητώντας την εσωτερική απόσταση…</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Lara</cp:lastModifiedBy>
  <cp:revision>926</cp:revision>
  <dcterms:created xsi:type="dcterms:W3CDTF">2010-08-11T09:40:16Z</dcterms:created>
  <dcterms:modified xsi:type="dcterms:W3CDTF">2017-08-17T13:26:27Z</dcterms:modified>
</cp:coreProperties>
</file>