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43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44.xml" ContentType="application/vnd.openxmlformats-officedocument.presentationml.notesSlide+xml"/>
  <Override PartName="/ppt/comments/comment9.xml" ContentType="application/vnd.openxmlformats-officedocument.presentationml.comments+xml"/>
  <Override PartName="/ppt/comments/comment10.xml" ContentType="application/vnd.openxmlformats-officedocument.presentationml.comment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55.xml" ContentType="application/vnd.openxmlformats-officedocument.presentationml.notesSlide+xml"/>
  <Override PartName="/ppt/comments/comment13.xml" ContentType="application/vnd.openxmlformats-officedocument.presentationml.comments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omments/comment14.xml" ContentType="application/vnd.openxmlformats-officedocument.presentationml.comments+xml"/>
  <Override PartName="/ppt/notesSlides/notesSlide58.xml" ContentType="application/vnd.openxmlformats-officedocument.presentationml.notesSlide+xml"/>
  <Override PartName="/ppt/comments/comment1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7" r:id="rId4"/>
    <p:sldMasterId id="2147483658" r:id="rId5"/>
    <p:sldMasterId id="2147483659" r:id="rId6"/>
    <p:sldMasterId id="2147483660" r:id="rId7"/>
    <p:sldMasterId id="2147483661" r:id="rId8"/>
    <p:sldMasterId id="2147483662" r:id="rId9"/>
    <p:sldMasterId id="2147483663" r:id="rId10"/>
  </p:sldMasterIdLst>
  <p:notesMasterIdLst>
    <p:notesMasterId r:id="rId74"/>
  </p:notesMasterIdLst>
  <p:handoutMasterIdLst>
    <p:handoutMasterId r:id="rId75"/>
  </p:handoutMasterIdLst>
  <p:sldIdLst>
    <p:sldId id="1047" r:id="rId11"/>
    <p:sldId id="1052" r:id="rId12"/>
    <p:sldId id="1049" r:id="rId13"/>
    <p:sldId id="1050" r:id="rId14"/>
    <p:sldId id="1051" r:id="rId15"/>
    <p:sldId id="931" r:id="rId16"/>
    <p:sldId id="968" r:id="rId17"/>
    <p:sldId id="994" r:id="rId18"/>
    <p:sldId id="995" r:id="rId19"/>
    <p:sldId id="996" r:id="rId20"/>
    <p:sldId id="997" r:id="rId21"/>
    <p:sldId id="998" r:id="rId22"/>
    <p:sldId id="999" r:id="rId23"/>
    <p:sldId id="1000" r:id="rId24"/>
    <p:sldId id="1001" r:id="rId25"/>
    <p:sldId id="1002" r:id="rId26"/>
    <p:sldId id="1034" r:id="rId27"/>
    <p:sldId id="1017" r:id="rId28"/>
    <p:sldId id="1018" r:id="rId29"/>
    <p:sldId id="1019" r:id="rId30"/>
    <p:sldId id="1020" r:id="rId31"/>
    <p:sldId id="1021" r:id="rId32"/>
    <p:sldId id="1022" r:id="rId33"/>
    <p:sldId id="1023" r:id="rId34"/>
    <p:sldId id="1024" r:id="rId35"/>
    <p:sldId id="1025" r:id="rId36"/>
    <p:sldId id="1026" r:id="rId37"/>
    <p:sldId id="1027" r:id="rId38"/>
    <p:sldId id="1028" r:id="rId39"/>
    <p:sldId id="1029" r:id="rId40"/>
    <p:sldId id="1030" r:id="rId41"/>
    <p:sldId id="1031" r:id="rId42"/>
    <p:sldId id="1032" r:id="rId43"/>
    <p:sldId id="993" r:id="rId44"/>
    <p:sldId id="1003" r:id="rId45"/>
    <p:sldId id="1004" r:id="rId46"/>
    <p:sldId id="1007" r:id="rId47"/>
    <p:sldId id="1013" r:id="rId48"/>
    <p:sldId id="1014" r:id="rId49"/>
    <p:sldId id="1015" r:id="rId50"/>
    <p:sldId id="987" r:id="rId51"/>
    <p:sldId id="989" r:id="rId52"/>
    <p:sldId id="1038" r:id="rId53"/>
    <p:sldId id="1036" r:id="rId54"/>
    <p:sldId id="1045" r:id="rId55"/>
    <p:sldId id="1046" r:id="rId56"/>
    <p:sldId id="955" r:id="rId57"/>
    <p:sldId id="1053" r:id="rId58"/>
    <p:sldId id="1044" r:id="rId59"/>
    <p:sldId id="932" r:id="rId60"/>
    <p:sldId id="959" r:id="rId61"/>
    <p:sldId id="929" r:id="rId62"/>
    <p:sldId id="936" r:id="rId63"/>
    <p:sldId id="945" r:id="rId64"/>
    <p:sldId id="1033" r:id="rId65"/>
    <p:sldId id="963" r:id="rId66"/>
    <p:sldId id="964" r:id="rId67"/>
    <p:sldId id="965" r:id="rId68"/>
    <p:sldId id="966" r:id="rId69"/>
    <p:sldId id="890" r:id="rId70"/>
    <p:sldId id="886" r:id="rId71"/>
    <p:sldId id="1006" r:id="rId72"/>
    <p:sldId id="1012" r:id="rId73"/>
  </p:sldIdLst>
  <p:sldSz cx="9144000" cy="6858000" type="screen4x3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pos="5602" userDrawn="1">
          <p15:clr>
            <a:srgbClr val="A4A3A4"/>
          </p15:clr>
        </p15:guide>
        <p15:guide id="5" pos="158" userDrawn="1">
          <p15:clr>
            <a:srgbClr val="A4A3A4"/>
          </p15:clr>
        </p15:guide>
        <p15:guide id="6" pos="340" userDrawn="1">
          <p15:clr>
            <a:srgbClr val="A4A3A4"/>
          </p15:clr>
        </p15:guide>
        <p15:guide id="7" pos="567" userDrawn="1">
          <p15:clr>
            <a:srgbClr val="A4A3A4"/>
          </p15:clr>
        </p15:guide>
        <p15:guide id="9" orient="horz" pos="867" userDrawn="1">
          <p15:clr>
            <a:srgbClr val="A4A3A4"/>
          </p15:clr>
        </p15:guide>
        <p15:guide id="10" pos="793" userDrawn="1">
          <p15:clr>
            <a:srgbClr val="A4A3A4"/>
          </p15:clr>
        </p15:guide>
        <p15:guide id="11" orient="horz" pos="1661" userDrawn="1">
          <p15:clr>
            <a:srgbClr val="A4A3A4"/>
          </p15:clr>
        </p15:guide>
        <p15:guide id="12" orient="horz" pos="663" userDrawn="1">
          <p15:clr>
            <a:srgbClr val="A4A3A4"/>
          </p15:clr>
        </p15:guide>
        <p15:guide id="13" orient="horz" pos="4025">
          <p15:clr>
            <a:srgbClr val="A4A3A4"/>
          </p15:clr>
        </p15:guide>
        <p15:guide id="14" orient="horz" pos="4201">
          <p15:clr>
            <a:srgbClr val="A4A3A4"/>
          </p15:clr>
        </p15:guide>
        <p15:guide id="15" pos="4879">
          <p15:clr>
            <a:srgbClr val="A4A3A4"/>
          </p15:clr>
        </p15:guide>
        <p15:guide id="16" pos="2880">
          <p15:clr>
            <a:srgbClr val="A4A3A4"/>
          </p15:clr>
        </p15:guide>
        <p15:guide id="17" pos="929">
          <p15:clr>
            <a:srgbClr val="A4A3A4"/>
          </p15:clr>
        </p15:guide>
        <p15:guide id="18" pos="2518">
          <p15:clr>
            <a:srgbClr val="A4A3A4"/>
          </p15:clr>
        </p15:guide>
        <p15:guide id="19" pos="32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14" clrIdx="0">
    <p:extLst/>
  </p:cmAuthor>
  <p:cmAuthor id="2" name="Ryan Balzan" initials="RB" lastIdx="6" clrIdx="1"/>
  <p:cmAuthor id="3" name="Steffen Moritz" initials="S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FFFF"/>
    <a:srgbClr val="CCECFF"/>
    <a:srgbClr val="8DC6FF"/>
    <a:srgbClr val="3399FF"/>
    <a:srgbClr val="66CCFF"/>
    <a:srgbClr val="00FF00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3964" autoAdjust="0"/>
  </p:normalViewPr>
  <p:slideViewPr>
    <p:cSldViewPr snapToGrid="0" showGuides="1">
      <p:cViewPr varScale="1">
        <p:scale>
          <a:sx n="107" d="100"/>
          <a:sy n="107" d="100"/>
        </p:scale>
        <p:origin x="114" y="264"/>
      </p:cViewPr>
      <p:guideLst>
        <p:guide orient="horz" pos="2160"/>
        <p:guide pos="5602"/>
        <p:guide pos="158"/>
        <p:guide pos="340"/>
        <p:guide pos="567"/>
        <p:guide orient="horz" pos="867"/>
        <p:guide pos="793"/>
        <p:guide orient="horz" pos="1661"/>
        <p:guide orient="horz" pos="663"/>
        <p:guide orient="horz" pos="4025"/>
        <p:guide orient="horz" pos="4201"/>
        <p:guide pos="4879"/>
        <p:guide pos="2880"/>
        <p:guide pos="929"/>
        <p:guide pos="2518"/>
        <p:guide pos="324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932"/>
    </p:cViewPr>
  </p:sorterViewPr>
  <p:notesViewPr>
    <p:cSldViewPr snapToGrid="0" showGuides="1">
      <p:cViewPr varScale="1">
        <p:scale>
          <a:sx n="115" d="100"/>
          <a:sy n="115" d="100"/>
        </p:scale>
        <p:origin x="-1410" y="-90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5.xml"/><Relationship Id="rId1" Type="http://schemas.openxmlformats.org/officeDocument/2006/relationships/slide" Target="slides/slide5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39:57.784" idx="1">
    <p:pos x="10" y="10"/>
    <p:text>this slide is a combination of the old slides 3 and 4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39:57.784" idx="1">
    <p:pos x="10" y="10"/>
    <p:text>this slide is a combination of the old slides 3 and 4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0:17.027" idx="2">
    <p:pos x="10" y="10"/>
    <p:text>the letterbox example is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0:35.844" idx="3">
    <p:pos x="10" y="10"/>
    <p:text>Slides 17-33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0:58.649" idx="4">
    <p:pos x="10" y="10"/>
    <p:text>Slides 38-40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1:39.455" idx="5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1:50.161" idx="6">
    <p:pos x="10" y="10"/>
    <p:text>most of the "evidence for" and "evidence against" are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2:09.012" idx="7">
    <p:pos x="10" y="10"/>
    <p:text>this is a new slide (instead of the old slide 26)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2:19.251" idx="8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2:19.251" idx="8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5T17:48:35.618" idx="14">
    <p:pos x="10" y="10"/>
    <p:text>new design - please add worksheet screenshots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3:23.643" idx="9">
    <p:pos x="10" y="10"/>
    <p:text>new design - please add worksheet screenshots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3:48.282" idx="10">
    <p:pos x="10" y="10"/>
    <p:text>In the old version there was another slide preceding this one, it has been deleted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4:37.717" idx="11">
    <p:pos x="10" y="10"/>
    <p:text>the paragraphs in italics ("What aspects...") are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44:42.275" idx="12">
    <p:pos x="10" y="10"/>
    <p:text>In the old version, this was part of the previous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99395838-99A9-4A1D-AF06-786D1539DD33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061692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3228975"/>
            <a:ext cx="72786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Klicken Sie, um die Formate des Vorlagentextes zu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093284D0-78C3-49D1-B7E9-3054CCCCDE3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829511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FC3CE30-0C65-4585-BC61-7AF3112837DE}" type="slidenum">
              <a:rPr lang="de-DE" altLang="de-DE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 sz="1300" smtClean="0">
              <a:solidFill>
                <a:srgbClr val="000000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9080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0F027DC-4904-4B83-AAA3-AED82C352C74}" type="slidenum">
              <a:rPr lang="de-DE" altLang="de-DE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de-DE" altLang="de-DE" sz="1300" smtClean="0">
              <a:solidFill>
                <a:srgbClr val="000000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9588"/>
            <a:ext cx="3400425" cy="254952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3495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0F027DC-4904-4B83-AAA3-AED82C352C74}" type="slidenum">
              <a:rPr lang="de-DE" altLang="de-DE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de-DE" altLang="de-DE" sz="1300" smtClean="0">
              <a:solidFill>
                <a:srgbClr val="000000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9588"/>
            <a:ext cx="3400425" cy="254952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290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57DCF3-3786-44A9-929C-FCDE62DB2BF6}" type="slidenum">
              <a:rPr lang="de-DE" altLang="de-DE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de-DE" altLang="de-DE" sz="1300" smtClean="0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940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91B1B79-08FD-43F4-9A84-0F018C7BA88B}" type="slidenum">
              <a:rPr lang="de-DE" altLang="de-DE" sz="13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de-DE" altLang="de-DE" sz="1300" smtClean="0">
              <a:solidFill>
                <a:srgbClr val="000000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3900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0F30286-D46C-4724-AB91-CE8AA96DF1AD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6</a:t>
            </a:fld>
            <a:endParaRPr lang="de-DE" altLang="de-DE" sz="13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2526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B1BBE9E-F3A6-401F-BFF5-1C0E1BB2B54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7</a:t>
            </a:fld>
            <a:endParaRPr lang="de-DE" altLang="de-DE" sz="13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6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3CD3817-BCE2-4483-ADAE-EE79E57B5389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8</a:t>
            </a:fld>
            <a:endParaRPr lang="de-DE" altLang="de-DE" sz="13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474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DBAA55D-8121-4F1D-8C59-584560F696CC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9</a:t>
            </a:fld>
            <a:endParaRPr lang="de-DE" altLang="de-DE" sz="13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1662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1106863-38DE-4B3F-B59E-9416D5BB19DD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10</a:t>
            </a:fld>
            <a:endParaRPr lang="de-DE" altLang="de-DE" sz="13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3097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FC5F2EB-BBC8-4BBD-A1F7-D2081CF10DCB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11</a:t>
            </a:fld>
            <a:endParaRPr lang="de-DE" altLang="de-DE" sz="13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1880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99B18A9-6D38-490D-9693-1932D29A6D3F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12</a:t>
            </a:fld>
            <a:endParaRPr lang="de-DE" altLang="de-DE" sz="13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962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6C69E4F-3EE3-4B6F-8A96-F1A19C2AA018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13</a:t>
            </a:fld>
            <a:endParaRPr lang="de-DE" altLang="de-DE" sz="13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73812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F6A726-FC9C-4913-8D17-3B95FAEA08F2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14</a:t>
            </a:fld>
            <a:endParaRPr lang="de-DE" altLang="de-DE" sz="13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758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E725AD4-3432-4974-898A-EE042FB0BD3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15</a:t>
            </a:fld>
            <a:endParaRPr lang="de-DE" altLang="de-DE" sz="13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5614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E80CA54-77E1-4DDB-AFA9-F03A88350DC3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16</a:t>
            </a:fld>
            <a:endParaRPr lang="de-DE" altLang="de-DE" sz="13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9193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68EA7AA-65F2-479F-AFA4-BED1B3B24661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17</a:t>
            </a:fld>
            <a:endParaRPr lang="de-DE" altLang="de-DE" sz="1300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6485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06B451B-D5CC-4C75-A577-6D2DCD697033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18</a:t>
            </a:fld>
            <a:endParaRPr lang="de-DE" altLang="de-DE" sz="130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834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31BC356-8D20-49E3-BC70-08C3BDB85DF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19</a:t>
            </a:fld>
            <a:endParaRPr lang="de-DE" altLang="de-DE" sz="1300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7520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98E719-AF5E-49F9-9F29-2CC93035CBC1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20</a:t>
            </a:fld>
            <a:endParaRPr lang="de-DE" altLang="de-DE" sz="1300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1739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ACE7ABF-69F3-401D-8BA0-D8D1AC71A327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21</a:t>
            </a:fld>
            <a:endParaRPr lang="de-DE" altLang="de-DE" sz="1300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3553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559C1A4-086A-486A-A5D8-7A6BBA427475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22</a:t>
            </a:fld>
            <a:endParaRPr lang="de-DE" altLang="de-DE" sz="1300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6379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10A831B-565F-4ED3-A17D-CBEBF8164762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23</a:t>
            </a:fld>
            <a:endParaRPr lang="de-DE" altLang="de-DE" sz="1300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8001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24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5520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25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26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86797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27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01457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28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57915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29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04896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30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264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31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63115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32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21966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33</a:t>
            </a:fld>
            <a:endParaRPr lang="de-DE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84964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BD06784-51C6-4C8D-98BB-3381CEA9AA31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34</a:t>
            </a:fld>
            <a:endParaRPr lang="de-DE" altLang="de-DE" sz="13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9588"/>
            <a:ext cx="3400425" cy="2549525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21000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A7564D1-AB89-4976-85E3-B96CC185E565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35</a:t>
            </a:fld>
            <a:endParaRPr lang="de-DE" altLang="de-DE" sz="1300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9588"/>
            <a:ext cx="3400425" cy="2549525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23" tIns="47762" rIns="95523" bIns="47762"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87026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FA47178-3231-4A6C-8BDF-81A5B2264B3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36</a:t>
            </a:fld>
            <a:endParaRPr lang="de-DE" altLang="de-DE" sz="1300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9588"/>
            <a:ext cx="3400425" cy="254952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23" tIns="47762" rIns="95523" bIns="47762"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65546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1E9ECA2-430B-4918-AF7F-42DEC97526F7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37</a:t>
            </a:fld>
            <a:endParaRPr lang="de-DE" altLang="de-DE" sz="1300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9588"/>
            <a:ext cx="3400425" cy="2549525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23" tIns="47762" rIns="95523" bIns="47762"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57874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CB32A7D-D8DD-4823-9611-5F4949EA2105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41</a:t>
            </a:fld>
            <a:endParaRPr lang="de-DE" altLang="de-DE" sz="1300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44604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DD1934-7190-475B-BE76-695D3989AB91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42</a:t>
            </a:fld>
            <a:endParaRPr lang="de-DE" altLang="de-DE" sz="1300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9444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50851B-E92B-4B10-BD87-EC01B823BEE7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43</a:t>
            </a:fld>
            <a:endParaRPr lang="de-DE" altLang="de-DE" sz="1300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48670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54" tIns="47777" rIns="95554" bIns="47777" anchor="b"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B5671FC-1700-46E4-B1BA-E775951C0E4F}" type="slidenum">
              <a:rPr lang="de-DE" altLang="de-DE" sz="1300"/>
              <a:pPr algn="r" eaLnBrk="1" hangingPunct="1">
                <a:spcBef>
                  <a:spcPct val="0"/>
                </a:spcBef>
              </a:pPr>
              <a:t>44</a:t>
            </a:fld>
            <a:endParaRPr lang="de-DE" altLang="de-DE" sz="13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6343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54" tIns="47777" rIns="95554" bIns="47777" anchor="b"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B5671FC-1700-46E4-B1BA-E775951C0E4F}" type="slidenum">
              <a:rPr lang="de-DE" altLang="de-DE" sz="1300"/>
              <a:pPr algn="r" eaLnBrk="1" hangingPunct="1">
                <a:spcBef>
                  <a:spcPct val="0"/>
                </a:spcBef>
              </a:pPr>
              <a:t>45</a:t>
            </a:fld>
            <a:endParaRPr lang="de-DE" altLang="de-DE" sz="13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31491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50851B-E92B-4B10-BD87-EC01B823BEE7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46</a:t>
            </a:fld>
            <a:endParaRPr lang="de-DE" altLang="de-DE" sz="1300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41882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17DE1B-4D65-4D8F-B905-CC59C2D9B904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47</a:t>
            </a:fld>
            <a:endParaRPr lang="de-DE" altLang="de-DE" sz="1300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6884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9933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38EC3D0-77A0-4C93-ADB3-32C8F879F001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50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29759258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03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C36F351-7646-40DC-908D-4310AADFF51F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51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27312343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9D1042F-3727-4ED8-A8B3-E6B2FC01A6BC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52</a:t>
            </a:fld>
            <a:endParaRPr lang="de-DE" altLang="de-DE" sz="1300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17722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456CB54-0A54-4292-86B2-5384C81D024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53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29628104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88B9773-27D4-425F-BFE8-198F6761E85F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54</a:t>
            </a:fld>
            <a:endParaRPr lang="de-DE" altLang="de-DE" sz="1300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12360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54" tIns="47777" rIns="95554" bIns="47777" anchor="b"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733CFE3-32C0-4F75-A6F4-9B19F83D1068}" type="slidenum">
              <a:rPr lang="de-DE" altLang="de-DE" sz="1300"/>
              <a:pPr algn="r" eaLnBrk="1" hangingPunct="1">
                <a:spcBef>
                  <a:spcPct val="0"/>
                </a:spcBef>
              </a:pPr>
              <a:t>55</a:t>
            </a:fld>
            <a:endParaRPr lang="de-DE" altLang="de-DE" sz="13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46322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54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D536011-0594-43F6-A355-F1BE0E5142D0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56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35868410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65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B9F4784-2C4C-4F1E-ABE7-BDEBA3C7B35C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57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21161321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75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FE0513-68A2-4E9C-9993-931B7EEC97F3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58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12896203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85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9A773E0-D2C9-4E34-876D-BA501D08A43A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59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639386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6D3D795-87B0-4E9F-AA4B-0CB6A075FE74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60</a:t>
            </a:fld>
            <a:endParaRPr lang="de-DE" altLang="de-DE" sz="1300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34785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5F9E94B-C2FA-4141-A0BB-CAC2752287FC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61</a:t>
            </a:fld>
            <a:endParaRPr lang="de-DE" altLang="de-DE" sz="1300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5523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99E9D38-39E8-46B4-AF84-32611BBF0379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62</a:t>
            </a:fld>
            <a:endParaRPr lang="de-DE" altLang="de-DE" sz="1300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4633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1264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6D907DB-41A9-43A3-860A-ADFA0848717F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63</a:t>
            </a:fld>
            <a:endParaRPr lang="de-DE" altLang="de-DE" sz="1300" smtClean="0"/>
          </a:p>
        </p:txBody>
      </p:sp>
    </p:spTree>
    <p:extLst>
      <p:ext uri="{BB962C8B-B14F-4D97-AF65-F5344CB8AC3E}">
        <p14:creationId xmlns:p14="http://schemas.microsoft.com/office/powerpoint/2010/main" val="2881003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62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0517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47479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7002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746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69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9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61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0855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05730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76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6960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6960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850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720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38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48060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520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10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0791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283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17107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8572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4287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337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613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986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3976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327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7101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070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6425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11842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6071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7301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9641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9073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83370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658111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84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431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8926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4034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076238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93878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76127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46063"/>
            <a:ext cx="2286000" cy="64230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46063"/>
            <a:ext cx="6705600" cy="64230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4694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931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82013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424578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03833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79545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0479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8675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437365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525861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030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6700"/>
            <a:ext cx="2286000" cy="640238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6700"/>
            <a:ext cx="6705600" cy="640238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85171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670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5818104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0" y="26670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7765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6700"/>
            <a:ext cx="9144000" cy="64023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61053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670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8831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1270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7427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082633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6069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2224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3815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4525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637826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814777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57089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58582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F6920-1C15-4654-839D-7C1F9B5CC11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2FA2B-D829-41A6-9BA2-E8CD52D3BEE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480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E2BE7-C36E-40C7-B2F5-E64EC7C61F6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62CDD-4848-475D-946D-1FBDC61F89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13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5D5A9-D2D9-4719-B799-A95C576184E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444DB-226B-4105-8ACA-EC0CB1BD8EF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98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0B096-9F87-4883-BEE1-2CFA1E7AC59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3E97A-9FEF-4E3A-9AF0-1A02A8A067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700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C1B8F-5ACB-4510-A3A2-CB16DC8D91B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3B73F-9F05-4E51-AC7C-8ABD95FB66F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41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5CEC5-9745-45D0-9D8C-75B6B2B521D0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41C10-4C51-4249-AC9D-8B712928984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270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8C759-CF38-419A-8974-4A2A204B3EF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9F91-5F18-40D6-9F89-B7AEF53D417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516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6B26C-C1B6-499A-ACBB-24E0538A04E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D7070-D188-4C3C-AE18-9D061A1B66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180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E6EAD-4C51-47E5-A78C-D9A7C11D55D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DEE30-FCC6-4C1E-A30A-17112F64292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935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65E7C-CA19-4E0A-BCDC-70A9B1F3B56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0D15E-34D6-4D40-BC50-1E9D764AE4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857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9F87F-5E87-4E81-B394-295D94DFE85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0E251-79B2-4691-A0C1-748254B4B04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580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1886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5044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249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982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0291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6898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946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313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62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7404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74115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E9B34-806D-423F-B3C6-4404E739A72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A4F8D-9BCD-4ACE-8AEA-E366AFA2CE1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4364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D8857-43B0-4A0E-87E2-B5C97FF2EAA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428F0-DDC3-4446-8CA9-2CD434E1853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79100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7A718-E5BB-4515-8A51-8C107E14ED3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6BFF0-E045-402A-A7A2-C8C4361195A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05106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52600-BBB4-4E94-A740-4024E6F84CA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235A9-A478-4515-9D00-863C6BEAFEF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80570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9525A-DE32-41D2-9A9F-3555BAF60A2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43EC9-F1D3-4DE9-81B7-015A1270A60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41952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2CC11-91B0-4361-8EC2-FCDF0203F81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06AF1-D898-45EE-BC88-B3BB8BAE34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58256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748F0-1EEB-4A07-9093-C9AA2AB6550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B5046-FADC-4C9D-95AF-C3AE7B78E71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887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D74CE-5F0C-4789-B012-96F173097C6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58FD1-36EA-428D-ACEA-ECAA2540A9B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284048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0D97A-DCD0-4DCD-8330-201050F0215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4CAF7-248C-40DD-A5CD-CBDD9C6D939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005326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6A66-9100-4242-8F83-F02A77F21AD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97D98-8C2E-4957-842F-DE1D114632B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606082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43460-CAF3-4188-BCBF-F55254C7B25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B5BFC-5B91-48A7-B232-C607C2AB21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45270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05447-C051-4027-B4B3-773E060257A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A78C1-200E-47C9-A32C-B1866F4B6C0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976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6CB4E-2A63-4EAB-9089-F0C49C37599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3921A-E4B8-4806-A78D-C487E553CD3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832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B1CA3-2A13-435B-93F4-05F1EA2ED57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091F1-78D7-4595-B884-F22210BC764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1875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76202-EBBD-45DA-BF3B-70472C4C0619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82BFB-930D-44BF-8367-620145CC75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4429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5222A-205C-4AEE-8B01-F51B35B2313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3EEF-0C84-4A9E-B85B-E7F677B4294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078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E4F34-EED9-47F0-B1DD-1047D4D3AB60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FCF83-6C09-41E8-AD95-C60A968237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7982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5BADA-5D1A-4AA5-98A1-0617F829632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AB5D6-32AE-487B-B844-EDA09C9DCD4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457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704E-2384-4EAC-9312-A76D4E9616C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63C9D-F17E-4987-963B-795989E157B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1473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F8631-9A56-43B7-9893-52A00B0D864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7432-92D0-4046-AE6C-ACBF4F9513A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838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B9C76-D3FA-460E-86B6-053A2761409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E5D94-2F95-472B-9132-152BBE78EA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3834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C17AF-7C7E-4AB3-A6B8-B6AD764454C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D0469-EED7-45B7-BD1A-645022512B9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2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7002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9533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Times New Roman" charset="0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24606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67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091F50-2D92-44EA-996D-FC79F646A73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42CE64-E60D-4993-8667-9285200FAD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EBBA106-F6A2-4F8A-B322-3A2651A4BDE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258E392-2050-4776-A783-D730B840583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2DDAE8-4E4D-4347-8B04-541E07565B2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B2C99B-0F8A-409B-867E-81E24BBA004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9.xml"/><Relationship Id="rId1" Type="http://schemas.openxmlformats.org/officeDocument/2006/relationships/slideLayout" Target="../slideLayouts/slideLayout8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0.xml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8.xml"/><Relationship Id="rId6" Type="http://schemas.openxmlformats.org/officeDocument/2006/relationships/comments" Target="../comments/comment11.xml"/><Relationship Id="rId5" Type="http://schemas.openxmlformats.org/officeDocument/2006/relationships/image" Target="../media/image2.jpe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8.xml"/><Relationship Id="rId6" Type="http://schemas.openxmlformats.org/officeDocument/2006/relationships/comments" Target="../comments/comment12.xml"/><Relationship Id="rId5" Type="http://schemas.openxmlformats.org/officeDocument/2006/relationships/image" Target="../media/image2.jpeg"/><Relationship Id="rId4" Type="http://schemas.openxmlformats.org/officeDocument/2006/relationships/image" Target="../media/image4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8.xml"/><Relationship Id="rId6" Type="http://schemas.openxmlformats.org/officeDocument/2006/relationships/comments" Target="../comments/comment13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5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12"/>
          <p:cNvSpPr txBox="1">
            <a:spLocks noChangeArrowheads="1"/>
          </p:cNvSpPr>
          <p:nvPr/>
        </p:nvSpPr>
        <p:spPr bwMode="auto">
          <a:xfrm>
            <a:off x="0" y="1485900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3600" dirty="0" err="1" smtClean="0">
                <a:solidFill>
                  <a:srgbClr val="D16349"/>
                </a:solidFill>
              </a:rPr>
              <a:t>Terapia</a:t>
            </a:r>
            <a:r>
              <a:rPr lang="en-GB" altLang="de-DE" sz="3600" dirty="0" smtClean="0">
                <a:solidFill>
                  <a:srgbClr val="D16349"/>
                </a:solidFill>
              </a:rPr>
              <a:t> </a:t>
            </a:r>
            <a:r>
              <a:rPr lang="en-GB" altLang="de-DE" sz="3600" dirty="0" err="1" smtClean="0">
                <a:solidFill>
                  <a:srgbClr val="D16349"/>
                </a:solidFill>
              </a:rPr>
              <a:t>Metacognitiva</a:t>
            </a:r>
            <a:endParaRPr lang="en-GB" altLang="de-DE" sz="3600" dirty="0">
              <a:solidFill>
                <a:srgbClr val="D16349"/>
              </a:solidFill>
            </a:endParaRPr>
          </a:p>
        </p:txBody>
      </p:sp>
      <p:sp>
        <p:nvSpPr>
          <p:cNvPr id="11268" name="Text Box 17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85800" y="26463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de-DE" altLang="de-DE" sz="1800" b="1" kern="0" dirty="0" smtClean="0">
                <a:solidFill>
                  <a:srgbClr val="646B86"/>
                </a:solidFill>
              </a:rPr>
              <a:t>MODULO 5: </a:t>
            </a:r>
            <a:br>
              <a:rPr lang="de-DE" altLang="de-DE" sz="1800" b="1" kern="0" dirty="0" smtClean="0">
                <a:solidFill>
                  <a:srgbClr val="646B86"/>
                </a:solidFill>
              </a:rPr>
            </a:br>
            <a:r>
              <a:rPr lang="de-DE" altLang="de-DE" sz="1800" b="1" kern="0" dirty="0" smtClean="0">
                <a:solidFill>
                  <a:srgbClr val="646B86"/>
                </a:solidFill>
              </a:rPr>
              <a:t>PROCESSO DECISIONALE</a:t>
            </a:r>
            <a:endParaRPr lang="en-US" altLang="de-DE" sz="1800" b="1" kern="0" dirty="0" smtClean="0">
              <a:solidFill>
                <a:srgbClr val="646B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	   5.3</a:t>
            </a:r>
            <a:endParaRPr lang="en-GB" altLang="de-DE" sz="1200" b="1" dirty="0">
              <a:solidFill>
                <a:srgbClr val="646B86"/>
              </a:solidFill>
              <a:latin typeface="Verdana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271568" y="1828800"/>
            <a:ext cx="8621606" cy="206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893763" eaLnBrk="1" hangingPunct="1">
              <a:buClr>
                <a:srgbClr val="8CADAE"/>
              </a:buClr>
              <a:buFontTx/>
              <a:buChar char="o"/>
            </a:pPr>
            <a:r>
              <a:rPr lang="en-GB" altLang="de-DE" sz="1800" b="1" dirty="0" err="1" smtClean="0">
                <a:solidFill>
                  <a:srgbClr val="000000"/>
                </a:solidFill>
              </a:rPr>
              <a:t>Ragioni</a:t>
            </a:r>
            <a:r>
              <a:rPr lang="en-GB" altLang="de-DE" sz="1800" b="1" dirty="0" smtClean="0">
                <a:solidFill>
                  <a:srgbClr val="000000"/>
                </a:solidFill>
              </a:rPr>
              <a:t>/</a:t>
            </a:r>
            <a:r>
              <a:rPr lang="en-GB" altLang="de-DE" sz="1800" b="1" dirty="0" err="1" smtClean="0">
                <a:solidFill>
                  <a:srgbClr val="000000"/>
                </a:solidFill>
              </a:rPr>
              <a:t>vantaggi</a:t>
            </a:r>
            <a:r>
              <a:rPr lang="en-GB" altLang="de-DE" sz="1800" b="1" dirty="0" smtClean="0">
                <a:solidFill>
                  <a:srgbClr val="000000"/>
                </a:solidFill>
              </a:rPr>
              <a:t>:</a:t>
            </a:r>
            <a:r>
              <a:rPr lang="en-GB" altLang="de-DE" sz="1800" dirty="0" smtClean="0">
                <a:solidFill>
                  <a:srgbClr val="000000"/>
                </a:solidFill>
              </a:rPr>
              <a:t> ???</a:t>
            </a:r>
            <a:r>
              <a:rPr lang="en-GB" altLang="de-DE" sz="1800" dirty="0" smtClean="0">
                <a:solidFill>
                  <a:schemeClr val="bg1"/>
                </a:solidFill>
              </a:rPr>
              <a:t>non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si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perde</a:t>
            </a:r>
            <a:r>
              <a:rPr lang="en-GB" altLang="de-DE" sz="1800" dirty="0" smtClean="0">
                <a:solidFill>
                  <a:schemeClr val="bg1"/>
                </a:solidFill>
              </a:rPr>
              <a:t> di tempo,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rafforza</a:t>
            </a:r>
            <a:r>
              <a:rPr lang="en-GB" altLang="de-DE" sz="1800" dirty="0" smtClean="0">
                <a:solidFill>
                  <a:schemeClr val="bg1"/>
                </a:solidFill>
              </a:rPr>
              <a:t> la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conoscenza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precedente</a:t>
            </a:r>
            <a:r>
              <a:rPr lang="en-GB" altLang="de-DE" sz="1800" dirty="0" smtClean="0">
                <a:solidFill>
                  <a:schemeClr val="bg1"/>
                </a:solidFill>
              </a:rPr>
              <a:t>,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fa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apparire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determinato</a:t>
            </a:r>
            <a:r>
              <a:rPr lang="en-GB" altLang="de-DE" sz="1800" dirty="0" smtClean="0">
                <a:solidFill>
                  <a:schemeClr val="bg1"/>
                </a:solidFill>
              </a:rPr>
              <a:t> e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competente</a:t>
            </a:r>
            <a:r>
              <a:rPr lang="en-GB" altLang="de-DE" sz="1800" dirty="0" smtClean="0">
                <a:solidFill>
                  <a:schemeClr val="bg1"/>
                </a:solidFill>
              </a:rPr>
              <a:t> (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proverbio</a:t>
            </a:r>
            <a:r>
              <a:rPr lang="en-GB" altLang="de-DE" sz="1800" dirty="0" smtClean="0">
                <a:solidFill>
                  <a:schemeClr val="bg1"/>
                </a:solidFill>
              </a:rPr>
              <a:t>: “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Meglio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prendere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una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decisione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sbagliata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che</a:t>
            </a:r>
            <a:r>
              <a:rPr lang="en-GB" altLang="de-DE" sz="1800" dirty="0" smtClean="0">
                <a:solidFill>
                  <a:schemeClr val="bg1"/>
                </a:solidFill>
              </a:rPr>
              <a:t> non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decidere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affatto</a:t>
            </a:r>
            <a:r>
              <a:rPr lang="en-GB" altLang="de-DE" sz="1800" dirty="0" smtClean="0">
                <a:solidFill>
                  <a:schemeClr val="bg1"/>
                </a:solidFill>
              </a:rPr>
              <a:t>.”)</a:t>
            </a:r>
          </a:p>
          <a:p>
            <a:pPr marL="531813" indent="0" eaLnBrk="1" hangingPunct="1">
              <a:buClr>
                <a:srgbClr val="8CADAE"/>
              </a:buClr>
            </a:pPr>
            <a:endParaRPr lang="en-GB" altLang="de-DE" sz="1800" dirty="0" smtClean="0">
              <a:solidFill>
                <a:srgbClr val="000000"/>
              </a:solidFill>
            </a:endParaRPr>
          </a:p>
          <a:p>
            <a:pPr marL="893763" eaLnBrk="1" hangingPunct="1">
              <a:buClr>
                <a:srgbClr val="8CADAE"/>
              </a:buClr>
              <a:buFontTx/>
              <a:buChar char="o"/>
            </a:pPr>
            <a:r>
              <a:rPr lang="en-GB" altLang="de-DE" sz="1800" b="1" dirty="0" err="1" smtClean="0">
                <a:solidFill>
                  <a:srgbClr val="000000"/>
                </a:solidFill>
              </a:rPr>
              <a:t>Svantaggi</a:t>
            </a:r>
            <a:r>
              <a:rPr lang="en-GB" altLang="de-DE" sz="1800" b="1" dirty="0" smtClean="0">
                <a:solidFill>
                  <a:srgbClr val="000000"/>
                </a:solidFill>
              </a:rPr>
              <a:t>:</a:t>
            </a:r>
            <a:r>
              <a:rPr lang="en-GB" altLang="de-DE" sz="1800" dirty="0" smtClean="0">
                <a:solidFill>
                  <a:srgbClr val="000000"/>
                </a:solidFill>
              </a:rPr>
              <a:t> ???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il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rischio</a:t>
            </a:r>
            <a:r>
              <a:rPr lang="en-GB" altLang="de-DE" sz="1800" dirty="0" smtClean="0">
                <a:solidFill>
                  <a:schemeClr val="bg1"/>
                </a:solidFill>
              </a:rPr>
              <a:t> di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prendere</a:t>
            </a:r>
            <a:r>
              <a:rPr lang="en-GB" altLang="de-DE" sz="1800" dirty="0" smtClean="0">
                <a:solidFill>
                  <a:schemeClr val="bg1"/>
                </a:solidFill>
              </a:rPr>
              <a:t> la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decisione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sbagliata</a:t>
            </a:r>
            <a:r>
              <a:rPr lang="en-GB" altLang="de-DE" sz="1800" dirty="0" smtClean="0">
                <a:solidFill>
                  <a:schemeClr val="bg1"/>
                </a:solidFill>
              </a:rPr>
              <a:t>...</a:t>
            </a:r>
            <a:endParaRPr lang="en-GB" altLang="de-DE" sz="1800" dirty="0">
              <a:solidFill>
                <a:schemeClr val="bg1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Saltare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alle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conclusioni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71567" y="1347923"/>
            <a:ext cx="8621607" cy="480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hangingPunct="1">
              <a:buClr>
                <a:srgbClr val="336699"/>
              </a:buClr>
              <a:buSzTx/>
              <a:buFontTx/>
              <a:buNone/>
            </a:pPr>
            <a:r>
              <a:rPr lang="en-GB" altLang="de-DE" sz="1800" dirty="0" err="1" smtClean="0">
                <a:solidFill>
                  <a:srgbClr val="000000"/>
                </a:solidFill>
              </a:rPr>
              <a:t>Spesso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prendiamo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delle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decisioni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senza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conoscere</a:t>
            </a:r>
            <a:r>
              <a:rPr lang="en-GB" altLang="de-DE" sz="1800" dirty="0" smtClean="0">
                <a:solidFill>
                  <a:srgbClr val="000000"/>
                </a:solidFill>
              </a:rPr>
              <a:t> “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tutta</a:t>
            </a:r>
            <a:r>
              <a:rPr lang="en-GB" altLang="de-DE" sz="1800" dirty="0" smtClean="0">
                <a:solidFill>
                  <a:srgbClr val="000000"/>
                </a:solidFill>
              </a:rPr>
              <a:t> la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verità</a:t>
            </a:r>
            <a:r>
              <a:rPr lang="en-GB" altLang="de-DE" sz="1800" dirty="0" smtClean="0">
                <a:solidFill>
                  <a:srgbClr val="000000"/>
                </a:solidFill>
              </a:rPr>
              <a:t>”.</a:t>
            </a:r>
            <a:endParaRPr lang="en-GB" altLang="de-DE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5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71567" y="3898232"/>
            <a:ext cx="8621607" cy="187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1338" indent="-361950">
              <a:spcBef>
                <a:spcPct val="20000"/>
              </a:spcBef>
              <a:buClr>
                <a:srgbClr val="D16349"/>
              </a:buClr>
              <a:buSzPct val="85000"/>
              <a:defRPr/>
            </a:pP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Un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giusto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compromesso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si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può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trovare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tra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:</a:t>
            </a:r>
          </a:p>
          <a:p>
            <a:pPr marL="541338" indent="-361950">
              <a:spcBef>
                <a:spcPct val="20000"/>
              </a:spcBef>
              <a:buClr>
                <a:srgbClr val="D16349"/>
              </a:buClr>
              <a:buSzPct val="85000"/>
              <a:defRPr/>
            </a:pPr>
            <a:endParaRPr lang="en-GB" altLang="de-DE" sz="800" kern="0" dirty="0" smtClean="0">
              <a:solidFill>
                <a:srgbClr val="FF0000"/>
              </a:solidFill>
              <a:latin typeface="Verdana"/>
            </a:endParaRPr>
          </a:p>
          <a:p>
            <a:pPr marL="901700" indent="-361950">
              <a:lnSpc>
                <a:spcPct val="150000"/>
              </a:lnSpc>
              <a:spcBef>
                <a:spcPct val="20000"/>
              </a:spcBef>
              <a:buClr>
                <a:srgbClr val="8CADAE"/>
              </a:buClr>
              <a:buSzPct val="85000"/>
              <a:buFontTx/>
              <a:buChar char="o"/>
              <a:defRPr/>
            </a:pP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prendere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una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decisione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avventata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/>
            </a:r>
            <a:b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</a:b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e</a:t>
            </a:r>
          </a:p>
          <a:p>
            <a:pPr marL="901700" indent="-361950">
              <a:lnSpc>
                <a:spcPct val="150000"/>
              </a:lnSpc>
              <a:spcBef>
                <a:spcPct val="20000"/>
              </a:spcBef>
              <a:buClr>
                <a:srgbClr val="8CADAE"/>
              </a:buClr>
              <a:buSzPct val="85000"/>
              <a:buFontTx/>
              <a:buChar char="o"/>
              <a:defRPr/>
            </a:pP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perdersi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eccessivamente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nei</a:t>
            </a:r>
            <a:r>
              <a:rPr lang="en-GB" altLang="de-DE" sz="1800" kern="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en-GB" altLang="de-DE" sz="1800" kern="0" dirty="0" err="1" smtClean="0">
                <a:solidFill>
                  <a:srgbClr val="000000"/>
                </a:solidFill>
                <a:latin typeface="Verdana"/>
              </a:rPr>
              <a:t>dettagli</a:t>
            </a:r>
            <a:endParaRPr lang="en-GB" altLang="de-DE" sz="1800" kern="0" dirty="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	   5.3</a:t>
            </a:r>
            <a:endParaRPr lang="en-GB" altLang="de-DE" sz="1200" b="1" dirty="0">
              <a:solidFill>
                <a:srgbClr val="646B86"/>
              </a:solidFill>
              <a:latin typeface="Verdana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271568" y="1828800"/>
            <a:ext cx="8621606" cy="206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893763" eaLnBrk="1" hangingPunct="1">
              <a:buClr>
                <a:srgbClr val="8CADAE"/>
              </a:buClr>
              <a:buFontTx/>
              <a:buChar char="o"/>
            </a:pPr>
            <a:r>
              <a:rPr lang="en-GB" altLang="de-DE" sz="1800" b="1" dirty="0" err="1" smtClean="0">
                <a:solidFill>
                  <a:srgbClr val="000000"/>
                </a:solidFill>
              </a:rPr>
              <a:t>Ragioni</a:t>
            </a:r>
            <a:r>
              <a:rPr lang="en-GB" altLang="de-DE" sz="1800" b="1" dirty="0" smtClean="0">
                <a:solidFill>
                  <a:srgbClr val="000000"/>
                </a:solidFill>
              </a:rPr>
              <a:t>/</a:t>
            </a:r>
            <a:r>
              <a:rPr lang="en-GB" altLang="de-DE" sz="1800" b="1" dirty="0" err="1" smtClean="0">
                <a:solidFill>
                  <a:srgbClr val="000000"/>
                </a:solidFill>
              </a:rPr>
              <a:t>vantaggi</a:t>
            </a:r>
            <a:r>
              <a:rPr lang="en-GB" altLang="de-DE" sz="1800" b="1" dirty="0" smtClean="0">
                <a:solidFill>
                  <a:srgbClr val="000000"/>
                </a:solidFill>
              </a:rPr>
              <a:t>:</a:t>
            </a:r>
            <a:r>
              <a:rPr lang="en-GB" altLang="de-DE" sz="1800" dirty="0" smtClean="0">
                <a:solidFill>
                  <a:srgbClr val="000000"/>
                </a:solidFill>
              </a:rPr>
              <a:t> non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si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perde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di</a:t>
            </a:r>
            <a:r>
              <a:rPr lang="en-GB" altLang="de-DE" sz="1800" dirty="0" smtClean="0">
                <a:solidFill>
                  <a:srgbClr val="000000"/>
                </a:solidFill>
              </a:rPr>
              <a:t> tempo,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rafforza</a:t>
            </a:r>
            <a:r>
              <a:rPr lang="en-GB" altLang="de-DE" sz="1800" dirty="0" smtClean="0">
                <a:solidFill>
                  <a:srgbClr val="000000"/>
                </a:solidFill>
              </a:rPr>
              <a:t> la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conoscenza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precedente</a:t>
            </a:r>
            <a:r>
              <a:rPr lang="en-GB" altLang="de-DE" sz="1800" dirty="0" smtClean="0">
                <a:solidFill>
                  <a:srgbClr val="000000"/>
                </a:solidFill>
              </a:rPr>
              <a:t>,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fa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apparire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determinato</a:t>
            </a:r>
            <a:r>
              <a:rPr lang="en-GB" altLang="de-DE" sz="1800" dirty="0" smtClean="0">
                <a:solidFill>
                  <a:srgbClr val="000000"/>
                </a:solidFill>
              </a:rPr>
              <a:t> e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competente</a:t>
            </a:r>
            <a:r>
              <a:rPr lang="en-GB" altLang="de-DE" sz="1800" dirty="0" smtClean="0">
                <a:solidFill>
                  <a:srgbClr val="000000"/>
                </a:solidFill>
              </a:rPr>
              <a:t> (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proverbio</a:t>
            </a:r>
            <a:r>
              <a:rPr lang="en-GB" altLang="de-DE" sz="1800" dirty="0" smtClean="0">
                <a:solidFill>
                  <a:srgbClr val="000000"/>
                </a:solidFill>
              </a:rPr>
              <a:t>: “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Meglio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prendere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una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decisione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sbagliata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che</a:t>
            </a:r>
            <a:r>
              <a:rPr lang="en-GB" altLang="de-DE" sz="1800" dirty="0" smtClean="0">
                <a:solidFill>
                  <a:srgbClr val="000000"/>
                </a:solidFill>
              </a:rPr>
              <a:t> non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decidere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affatto</a:t>
            </a:r>
            <a:r>
              <a:rPr lang="en-GB" altLang="de-DE" sz="1800" dirty="0" smtClean="0">
                <a:solidFill>
                  <a:srgbClr val="000000"/>
                </a:solidFill>
              </a:rPr>
              <a:t>.”)</a:t>
            </a:r>
          </a:p>
          <a:p>
            <a:pPr marL="531813" indent="0" eaLnBrk="1" hangingPunct="1">
              <a:buClr>
                <a:srgbClr val="8CADAE"/>
              </a:buClr>
            </a:pPr>
            <a:endParaRPr lang="en-GB" altLang="de-DE" sz="1800" dirty="0" smtClean="0">
              <a:solidFill>
                <a:srgbClr val="000000"/>
              </a:solidFill>
            </a:endParaRPr>
          </a:p>
          <a:p>
            <a:pPr marL="893763" eaLnBrk="1" hangingPunct="1">
              <a:buClr>
                <a:srgbClr val="8CADAE"/>
              </a:buClr>
              <a:buFontTx/>
              <a:buChar char="o"/>
            </a:pPr>
            <a:r>
              <a:rPr lang="en-GB" altLang="de-DE" sz="1800" b="1" dirty="0" err="1" smtClean="0">
                <a:solidFill>
                  <a:srgbClr val="000000"/>
                </a:solidFill>
              </a:rPr>
              <a:t>Svantaggi</a:t>
            </a:r>
            <a:r>
              <a:rPr lang="en-GB" altLang="de-DE" sz="1800" b="1" dirty="0" smtClean="0">
                <a:solidFill>
                  <a:srgbClr val="000000"/>
                </a:solidFill>
              </a:rPr>
              <a:t>: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il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rischio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prendere</a:t>
            </a:r>
            <a:r>
              <a:rPr lang="en-GB" altLang="de-DE" sz="1800" dirty="0" smtClean="0">
                <a:solidFill>
                  <a:srgbClr val="000000"/>
                </a:solidFill>
              </a:rPr>
              <a:t> la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decisione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sbagliata</a:t>
            </a:r>
            <a:r>
              <a:rPr lang="en-GB" altLang="de-DE" sz="1800" dirty="0" smtClean="0">
                <a:solidFill>
                  <a:srgbClr val="000000"/>
                </a:solidFill>
              </a:rPr>
              <a:t>...</a:t>
            </a:r>
            <a:endParaRPr lang="en-GB" altLang="de-DE" sz="1800" dirty="0">
              <a:solidFill>
                <a:srgbClr val="00000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Saltare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alle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conclusioni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71567" y="1347923"/>
            <a:ext cx="8621607" cy="480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hangingPunct="1">
              <a:buClr>
                <a:srgbClr val="336699"/>
              </a:buClr>
              <a:buSzTx/>
              <a:buFontTx/>
              <a:buNone/>
            </a:pPr>
            <a:r>
              <a:rPr lang="en-GB" altLang="de-DE" sz="1800" dirty="0" err="1" smtClean="0">
                <a:solidFill>
                  <a:srgbClr val="000000"/>
                </a:solidFill>
              </a:rPr>
              <a:t>Spesso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prendiamo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delle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decisioni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senza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conoscere</a:t>
            </a:r>
            <a:r>
              <a:rPr lang="en-GB" altLang="de-DE" sz="1800" dirty="0" smtClean="0">
                <a:solidFill>
                  <a:srgbClr val="000000"/>
                </a:solidFill>
              </a:rPr>
              <a:t> “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tutta</a:t>
            </a:r>
            <a:r>
              <a:rPr lang="en-GB" altLang="de-DE" sz="1800" dirty="0" smtClean="0">
                <a:solidFill>
                  <a:srgbClr val="000000"/>
                </a:solidFill>
              </a:rPr>
              <a:t> la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verità</a:t>
            </a:r>
            <a:r>
              <a:rPr lang="en-GB" altLang="de-DE" sz="1800" dirty="0" smtClean="0">
                <a:solidFill>
                  <a:srgbClr val="000000"/>
                </a:solidFill>
              </a:rPr>
              <a:t>”.</a:t>
            </a:r>
            <a:endParaRPr lang="en-GB" altLang="de-DE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9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90665" y="1341439"/>
            <a:ext cx="8642350" cy="2556794"/>
          </a:xfrm>
        </p:spPr>
        <p:txBody>
          <a:bodyPr lIns="360000" rIns="360000"/>
          <a:lstStyle/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studi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dimostrano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molte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 (ma non </a:t>
            </a:r>
            <a:r>
              <a:rPr lang="en-GB" altLang="de-DE" dirty="0" err="1" smtClean="0"/>
              <a:t>tutte</a:t>
            </a:r>
            <a:r>
              <a:rPr lang="en-GB" altLang="de-DE" dirty="0" smtClean="0"/>
              <a:t>!) </a:t>
            </a:r>
            <a:r>
              <a:rPr lang="en-GB" altLang="de-DE" dirty="0" err="1" smtClean="0"/>
              <a:t>affette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psicosi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tendono</a:t>
            </a:r>
            <a:r>
              <a:rPr lang="en-GB" altLang="de-DE" dirty="0" smtClean="0"/>
              <a:t> a </a:t>
            </a:r>
            <a:r>
              <a:rPr lang="en-GB" altLang="de-DE" dirty="0" err="1" smtClean="0"/>
              <a:t>prendere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delle</a:t>
            </a:r>
            <a:r>
              <a:rPr lang="en-GB" altLang="de-DE" dirty="0" smtClean="0"/>
              <a:t> </a:t>
            </a:r>
            <a:r>
              <a:rPr lang="en-GB" altLang="de-DE" b="1" dirty="0" err="1" smtClean="0"/>
              <a:t>decisioni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avventate</a:t>
            </a:r>
            <a:r>
              <a:rPr lang="en-GB" altLang="de-DE" b="1" dirty="0" smtClean="0"/>
              <a:t> </a:t>
            </a:r>
            <a:r>
              <a:rPr lang="en-GB" altLang="de-DE" dirty="0" smtClean="0"/>
              <a:t>(</a:t>
            </a:r>
            <a:r>
              <a:rPr lang="en-GB" altLang="de-DE" dirty="0" err="1" smtClean="0"/>
              <a:t>senza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sufficienti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informazioni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base). </a:t>
            </a:r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GB" altLang="de-DE" dirty="0" smtClean="0"/>
          </a:p>
          <a:p>
            <a:pPr marL="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GB" altLang="de-DE" dirty="0" err="1" smtClean="0"/>
              <a:t>Questo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modo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prendere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decisioni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spesso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porta</a:t>
            </a:r>
            <a:r>
              <a:rPr lang="en-GB" altLang="de-DE" dirty="0" smtClean="0"/>
              <a:t> a fare </a:t>
            </a:r>
            <a:r>
              <a:rPr lang="en-GB" altLang="de-DE" dirty="0" err="1" smtClean="0"/>
              <a:t>errori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Pertanto</a:t>
            </a:r>
            <a:r>
              <a:rPr lang="en-GB" altLang="de-DE" dirty="0" smtClean="0"/>
              <a:t>, è </a:t>
            </a:r>
            <a:r>
              <a:rPr lang="en-GB" altLang="de-DE" dirty="0" err="1" smtClean="0"/>
              <a:t>favorevole</a:t>
            </a:r>
            <a:r>
              <a:rPr lang="en-GB" altLang="de-DE" dirty="0" smtClean="0"/>
              <a:t>– in </a:t>
            </a:r>
            <a:r>
              <a:rPr lang="en-GB" altLang="de-DE" dirty="0" err="1" smtClean="0"/>
              <a:t>particolare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quando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riguarda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questioni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importanti</a:t>
            </a:r>
            <a:r>
              <a:rPr lang="en-GB" altLang="de-DE" dirty="0" smtClean="0"/>
              <a:t>– </a:t>
            </a:r>
            <a:r>
              <a:rPr lang="en-GB" altLang="de-DE" b="1" dirty="0" err="1" smtClean="0"/>
              <a:t>considerare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quante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più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informazioni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possibili</a:t>
            </a:r>
            <a:r>
              <a:rPr lang="en-GB" altLang="de-DE" b="1" dirty="0" smtClean="0"/>
              <a:t>.</a:t>
            </a:r>
            <a:endParaRPr lang="en-GB" altLang="de-DE" dirty="0" smtClean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Perché</a:t>
            </a:r>
            <a:r>
              <a:rPr lang="en-GB" altLang="de-DE" sz="2000" dirty="0" smtClean="0">
                <a:solidFill>
                  <a:srgbClr val="D16349"/>
                </a:solidFill>
              </a:rPr>
              <a:t> lo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facciamo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	   5.4</a:t>
            </a:r>
            <a:endParaRPr lang="en-GB" altLang="de-DE" sz="1200" b="1" dirty="0">
              <a:solidFill>
                <a:srgbClr val="646B86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518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>
              <a:solidFill>
                <a:srgbClr val="000000"/>
              </a:solidFill>
            </a:endParaRPr>
          </a:p>
        </p:txBody>
      </p:sp>
      <p:sp>
        <p:nvSpPr>
          <p:cNvPr id="15363" name="Text Box 1027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Saltare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alle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conclusioni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promuove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interpretazioni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errate</a:t>
            </a:r>
            <a:r>
              <a:rPr lang="en-GB" altLang="de-DE" sz="2000" dirty="0" smtClean="0">
                <a:solidFill>
                  <a:srgbClr val="D16349"/>
                </a:solidFill>
              </a:rPr>
              <a:t> (ad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es</a:t>
            </a:r>
            <a:r>
              <a:rPr lang="en-GB" altLang="de-DE" sz="2000" dirty="0" smtClean="0">
                <a:solidFill>
                  <a:srgbClr val="D16349"/>
                </a:solidFill>
              </a:rPr>
              <a:t>.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durante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una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psicosi</a:t>
            </a:r>
            <a:r>
              <a:rPr lang="en-GB" altLang="de-DE" sz="2000" dirty="0" smtClean="0">
                <a:solidFill>
                  <a:srgbClr val="D16349"/>
                </a:solidFill>
              </a:rPr>
              <a:t>)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esempi</a:t>
            </a:r>
            <a:r>
              <a:rPr lang="en-GB" altLang="de-DE" sz="2000" dirty="0" smtClean="0">
                <a:solidFill>
                  <a:srgbClr val="D16349"/>
                </a:solidFill>
              </a:rPr>
              <a:t>: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graphicFrame>
        <p:nvGraphicFramePr>
          <p:cNvPr id="91198" name="Group 6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56123438"/>
              </p:ext>
            </p:extLst>
          </p:nvPr>
        </p:nvGraphicFramePr>
        <p:xfrm>
          <a:off x="66675" y="1235446"/>
          <a:ext cx="9010650" cy="4388616"/>
        </p:xfrm>
        <a:graphic>
          <a:graphicData uri="http://schemas.openxmlformats.org/drawingml/2006/table">
            <a:tbl>
              <a:tblPr/>
              <a:tblGrid>
                <a:gridCol w="2693988">
                  <a:extLst>
                    <a:ext uri="{9D8B030D-6E8A-4147-A177-3AD203B41FA5}"/>
                  </a:extLst>
                </a:gridCol>
                <a:gridCol w="2774950">
                  <a:extLst>
                    <a:ext uri="{9D8B030D-6E8A-4147-A177-3AD203B41FA5}"/>
                  </a:extLst>
                </a:gridCol>
                <a:gridCol w="3541712">
                  <a:extLst>
                    <a:ext uri="{9D8B030D-6E8A-4147-A177-3AD203B41FA5}"/>
                  </a:extLst>
                </a:gridCol>
              </a:tblGrid>
              <a:tr h="63989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Evento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Spiegazione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durante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psicosi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alternative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91419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Mal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stomaco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mal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testa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avvelenato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mangiato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qualcosa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buono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inizio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gastroenterite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0114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trovato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depliant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online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farmacia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nella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posta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arrivo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la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l’industria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farmaceutica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ammala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gente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tramite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posta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internet o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informazioni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ammalate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incluse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state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vendute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questa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azienda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depliant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distribuito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vicinato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La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pubblicità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online è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usata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molti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prodotti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5382" name="Text Box 1082"/>
          <p:cNvSpPr txBox="1">
            <a:spLocks noChangeArrowheads="1"/>
          </p:cNvSpPr>
          <p:nvPr/>
        </p:nvSpPr>
        <p:spPr bwMode="auto">
          <a:xfrm>
            <a:off x="0" y="5990577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>
                <a:solidFill>
                  <a:srgbClr val="000000"/>
                </a:solidFill>
              </a:rPr>
              <a:t>Quali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possibili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conseguenze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della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conclusione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avventata</a:t>
            </a:r>
            <a:r>
              <a:rPr lang="en-GB" altLang="de-DE" sz="1800" dirty="0" smtClean="0">
                <a:solidFill>
                  <a:srgbClr val="000000"/>
                </a:solidFill>
              </a:rPr>
              <a:t>?</a:t>
            </a:r>
            <a:endParaRPr lang="en-GB" altLang="de-DE" sz="1800" dirty="0">
              <a:solidFill>
                <a:srgbClr val="000000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	   5.5</a:t>
            </a:r>
            <a:endParaRPr lang="en-GB" altLang="de-DE" sz="1200" b="1" dirty="0">
              <a:solidFill>
                <a:srgbClr val="646B86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8748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Possibili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conseguenze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diversi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modi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prendere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decisioni</a:t>
            </a:r>
            <a:endParaRPr lang="en-GB" altLang="de-DE" sz="2600" dirty="0">
              <a:solidFill>
                <a:schemeClr val="bg1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5.6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10" name="Group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03254"/>
              </p:ext>
            </p:extLst>
          </p:nvPr>
        </p:nvGraphicFramePr>
        <p:xfrm>
          <a:off x="66675" y="1235446"/>
          <a:ext cx="9010650" cy="4540155"/>
        </p:xfrm>
        <a:graphic>
          <a:graphicData uri="http://schemas.openxmlformats.org/drawingml/2006/table">
            <a:tbl>
              <a:tblPr/>
              <a:tblGrid>
                <a:gridCol w="2693988">
                  <a:extLst>
                    <a:ext uri="{9D8B030D-6E8A-4147-A177-3AD203B41FA5}"/>
                  </a:extLst>
                </a:gridCol>
                <a:gridCol w="6316662">
                  <a:extLst>
                    <a:ext uri="{9D8B030D-6E8A-4147-A177-3AD203B41FA5}"/>
                  </a:extLst>
                </a:gridCol>
              </a:tblGrid>
              <a:tr h="639890">
                <a:tc grid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Evento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mal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stomaco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mal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testa</a:t>
                      </a:r>
                      <a:endParaRPr kumimoji="0" lang="en-US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de-DE" alt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91419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Spiegazione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avventata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saltare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alle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conclusioni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avvelenato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>
                          <a:tab pos="85725" algn="l"/>
                        </a:tabLst>
                      </a:pPr>
                      <a:r>
                        <a:rPr kumimoji="0" lang="en-US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Possibili</a:t>
                      </a:r>
                      <a:r>
                        <a:rPr kumimoji="0" lang="en-US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conseguenze</a:t>
                      </a:r>
                      <a:endParaRPr kumimoji="0" lang="en-US" alt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>
                          <a:tab pos="85725" algn="l"/>
                        </a:tabLst>
                      </a:pP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esperienza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ansia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minaccia</a:t>
                      </a: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>
                          <a:tab pos="85725" algn="l"/>
                        </a:tabLst>
                      </a:pP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incolpare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insultare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cara</a:t>
                      </a: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>
                          <a:tab pos="85725" algn="l"/>
                        </a:tabLst>
                      </a:pP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vera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medica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è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diagnosticata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(segue)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199845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alternative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mangiato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qualcosa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ha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male,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l’inizio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gastroenterite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Possibili</a:t>
                      </a:r>
                      <a:r>
                        <a:rPr kumimoji="0" lang="en-US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conseguenze</a:t>
                      </a:r>
                      <a:endParaRPr kumimoji="0" lang="en-US" altLang="de-D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andare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dal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medico</a:t>
                      </a:r>
                    </a:p>
                    <a:p>
                      <a:pPr marL="1438275" marR="0" lvl="0" indent="-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potrebbero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consigliate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medicine</a:t>
                      </a:r>
                    </a:p>
                  </a:txBody>
                  <a:tcPr marT="45636" marB="456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2882900" y="1926182"/>
            <a:ext cx="790575" cy="327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2879725" y="4113757"/>
            <a:ext cx="790575" cy="327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-224" y="6169119"/>
            <a:ext cx="3161959" cy="555626"/>
            <a:chOff x="-33" y="4007"/>
            <a:chExt cx="1494" cy="350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-33" y="400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" y="4047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47" y="4047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5.1 </a:t>
              </a:r>
              <a:r>
                <a:rPr lang="en-GB" altLang="de-DE" sz="1200" i="1" dirty="0" err="1" smtClean="0"/>
                <a:t>a,b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de-DE" altLang="de-DE" sz="2000" dirty="0" err="1" smtClean="0">
                <a:solidFill>
                  <a:srgbClr val="D16349"/>
                </a:solidFill>
              </a:rPr>
              <a:t>Esercizio</a:t>
            </a:r>
            <a:r>
              <a:rPr lang="de-DE" altLang="de-DE" sz="2000" dirty="0" smtClean="0">
                <a:solidFill>
                  <a:srgbClr val="D16349"/>
                </a:solidFill>
              </a:rPr>
              <a:t> </a:t>
            </a:r>
            <a:r>
              <a:rPr lang="de-DE" altLang="de-DE" sz="2000" dirty="0">
                <a:solidFill>
                  <a:srgbClr val="D16349"/>
                </a:solidFill>
              </a:rPr>
              <a:t>1</a:t>
            </a:r>
            <a:endParaRPr lang="en-US" altLang="de-DE" sz="2000" dirty="0">
              <a:solidFill>
                <a:srgbClr val="D16349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7015" y="1348534"/>
            <a:ext cx="8705850" cy="5373688"/>
          </a:xfrm>
        </p:spPr>
        <p:txBody>
          <a:bodyPr lIns="360000" rIns="360000"/>
          <a:lstStyle/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GB" altLang="de-DE" dirty="0" err="1" smtClean="0"/>
              <a:t>Nell’esercizio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seguente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vedrai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serie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immagini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Inizialmente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vedrai</a:t>
            </a:r>
            <a:r>
              <a:rPr lang="en-GB" altLang="de-DE" dirty="0" smtClean="0"/>
              <a:t> solo un </a:t>
            </a:r>
            <a:r>
              <a:rPr lang="en-GB" altLang="de-DE" dirty="0" err="1" smtClean="0"/>
              <a:t>dettaglio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dell’immagine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successivamente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sarà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aggiunto</a:t>
            </a:r>
            <a:r>
              <a:rPr lang="en-GB" altLang="de-DE" dirty="0" smtClean="0"/>
              <a:t> un </a:t>
            </a:r>
            <a:r>
              <a:rPr lang="en-GB" altLang="de-DE" dirty="0" err="1" smtClean="0"/>
              <a:t>altro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dettaglio</a:t>
            </a:r>
            <a:r>
              <a:rPr lang="en-GB" altLang="de-DE" dirty="0" smtClean="0"/>
              <a:t>; </a:t>
            </a:r>
            <a:r>
              <a:rPr lang="en-GB" altLang="de-DE" dirty="0" err="1" smtClean="0"/>
              <a:t>così</a:t>
            </a:r>
            <a:r>
              <a:rPr lang="en-GB" altLang="de-DE" dirty="0" smtClean="0"/>
              <a:t> via </a:t>
            </a:r>
            <a:r>
              <a:rPr lang="en-GB" altLang="de-DE" dirty="0" err="1" smtClean="0"/>
              <a:t>finché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l’intera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immagine</a:t>
            </a:r>
            <a:r>
              <a:rPr lang="en-GB" altLang="de-DE" dirty="0" smtClean="0"/>
              <a:t> non </a:t>
            </a:r>
            <a:r>
              <a:rPr lang="en-GB" altLang="de-DE" dirty="0" err="1" smtClean="0"/>
              <a:t>sarà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rivelata</a:t>
            </a:r>
            <a:r>
              <a:rPr lang="en-GB" altLang="de-DE" dirty="0" smtClean="0"/>
              <a:t>.</a:t>
            </a:r>
          </a:p>
          <a:p>
            <a:pPr marL="0" indent="0" eaLnBrk="1" hangingPunct="1">
              <a:lnSpc>
                <a:spcPct val="55000"/>
              </a:lnSpc>
              <a:buFont typeface="Wingdings" pitchFamily="2" charset="2"/>
              <a:buChar char="Ø"/>
            </a:pPr>
            <a:endParaRPr lang="de-DE" altLang="de-DE" dirty="0" smtClean="0"/>
          </a:p>
          <a:p>
            <a:pPr marL="0" indent="0" eaLnBrk="1" hangingPunct="1">
              <a:lnSpc>
                <a:spcPct val="55000"/>
              </a:lnSpc>
            </a:pPr>
            <a:endParaRPr lang="de-DE" altLang="de-DE" dirty="0" smtClean="0"/>
          </a:p>
          <a:p>
            <a:pPr marL="722313" indent="-361950" eaLnBrk="1" hangingPunct="1">
              <a:lnSpc>
                <a:spcPct val="90000"/>
              </a:lnSpc>
              <a:buClr>
                <a:srgbClr val="8CADAE"/>
              </a:buClr>
              <a:buFontTx/>
              <a:buChar char="o"/>
            </a:pPr>
            <a:r>
              <a:rPr lang="en-GB" altLang="de-DE" dirty="0" smtClean="0"/>
              <a:t>Il </a:t>
            </a:r>
            <a:r>
              <a:rPr lang="en-GB" altLang="de-DE" dirty="0" err="1" smtClean="0"/>
              <a:t>tuo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compito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quello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identificare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l’oggetto</a:t>
            </a:r>
            <a:r>
              <a:rPr lang="en-GB" altLang="de-DE" dirty="0" smtClean="0"/>
              <a:t>. </a:t>
            </a:r>
          </a:p>
          <a:p>
            <a:pPr marL="722313" indent="-361950" eaLnBrk="1" hangingPunct="1">
              <a:lnSpc>
                <a:spcPct val="90000"/>
              </a:lnSpc>
              <a:buClr>
                <a:srgbClr val="8CADAE"/>
              </a:buClr>
              <a:buFontTx/>
              <a:buChar char="o"/>
            </a:pPr>
            <a:endParaRPr lang="en-GB" altLang="de-DE" dirty="0" smtClean="0"/>
          </a:p>
          <a:p>
            <a:pPr marL="722313" indent="-361950" eaLnBrk="1" hangingPunct="1">
              <a:lnSpc>
                <a:spcPct val="90000"/>
              </a:lnSpc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Stima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probabilità</a:t>
            </a:r>
            <a:r>
              <a:rPr lang="en-GB" altLang="de-DE" dirty="0" smtClean="0"/>
              <a:t> per </a:t>
            </a:r>
            <a:r>
              <a:rPr lang="en-GB" altLang="de-DE" dirty="0" err="1" smtClean="0"/>
              <a:t>ogni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interpretazione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alternativa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dimmi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quando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hai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preso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decisione</a:t>
            </a:r>
            <a:r>
              <a:rPr lang="en-GB" altLang="de-DE" dirty="0" smtClean="0"/>
              <a:t>.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5.7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kleid09b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000"/>
            <a:ext cx="4200525" cy="534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8440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5.8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kleid08b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000"/>
            <a:ext cx="4200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14"/>
          <p:cNvSpPr txBox="1">
            <a:spLocks noChangeArrowheads="1"/>
          </p:cNvSpPr>
          <p:nvPr/>
        </p:nvSpPr>
        <p:spPr bwMode="auto">
          <a:xfrm>
            <a:off x="8186738" y="0"/>
            <a:ext cx="790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rgbClr val="FFFFFF"/>
                </a:solidFill>
              </a:rPr>
              <a:t>5.10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5.9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3600">
              <a:solidFill>
                <a:schemeClr val="bg1"/>
              </a:solidFill>
            </a:endParaRPr>
          </a:p>
        </p:txBody>
      </p:sp>
      <p:pic>
        <p:nvPicPr>
          <p:cNvPr id="20483" name="Picture 4" descr="kleid05b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1842"/>
            <a:ext cx="4200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077"/>
            <a:ext cx="338360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             5.10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 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3600">
              <a:solidFill>
                <a:schemeClr val="bg1"/>
              </a:solidFill>
            </a:endParaRPr>
          </a:p>
        </p:txBody>
      </p:sp>
      <p:pic>
        <p:nvPicPr>
          <p:cNvPr id="21507" name="Picture 4" descr="kleid05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873"/>
            <a:ext cx="4201200" cy="534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077"/>
            <a:ext cx="338360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             5.11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 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il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1282"/>
            <a:ext cx="4200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ild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000"/>
            <a:ext cx="4200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ild3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000"/>
            <a:ext cx="4200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ild4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328"/>
            <a:ext cx="42012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ild5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1062761"/>
            <a:ext cx="42012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6628" name="Rectangle 9"/>
          <p:cNvSpPr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Decisioni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avventate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può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portare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a fare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errori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65110" y="1345823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maglia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collina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rocciosa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caverna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ragazza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vecchia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tenda</a:t>
            </a:r>
            <a:endParaRPr lang="en-GB" altLang="de-DE" sz="1800" dirty="0" smtClean="0"/>
          </a:p>
          <a:p>
            <a:pPr marL="901700" indent="-360363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fontana</a:t>
            </a:r>
            <a:endParaRPr lang="en-GB" altLang="de-DE" sz="18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2423" y="6662738"/>
            <a:ext cx="2060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Christiane Schmidt)</a:t>
            </a:r>
            <a:endParaRPr lang="en-GB" altLang="de-DE" sz="800" i="1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000"/>
            <a:ext cx="4301299" cy="2880000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18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000"/>
            <a:ext cx="4301299" cy="2880000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000"/>
            <a:ext cx="4301299" cy="2880000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5.19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000"/>
            <a:ext cx="4301299" cy="2880000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000"/>
            <a:ext cx="4301299" cy="2880000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68000"/>
            <a:ext cx="4301299" cy="2880000"/>
          </a:xfrm>
          <a:prstGeom prst="rect">
            <a:avLst/>
          </a:prstGeom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8000"/>
            <a:ext cx="430036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8000"/>
            <a:ext cx="4301938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Prendere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delle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decisioni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avventate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può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portare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a fare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errori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62857" y="1345280"/>
            <a:ext cx="2895600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limone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tartaruga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conchiglia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noce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palette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colori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bocca</a:t>
            </a:r>
            <a:endParaRPr lang="en-GB" altLang="de-DE" sz="1800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85626" y="6669088"/>
            <a:ext cx="2778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b="6066"/>
          <a:stretch/>
        </p:blipFill>
        <p:spPr>
          <a:xfrm>
            <a:off x="3930554" y="1404000"/>
            <a:ext cx="4980957" cy="3577433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6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b="8216"/>
          <a:stretch/>
        </p:blipFill>
        <p:spPr>
          <a:xfrm>
            <a:off x="4067032" y="1404000"/>
            <a:ext cx="4844479" cy="3495546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</p:spTree>
    <p:extLst>
      <p:ext uri="{BB962C8B-B14F-4D97-AF65-F5344CB8AC3E}">
        <p14:creationId xmlns:p14="http://schemas.microsoft.com/office/powerpoint/2010/main" val="38853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b="7141"/>
          <a:stretch/>
        </p:blipFill>
        <p:spPr>
          <a:xfrm>
            <a:off x="3944202" y="1404000"/>
            <a:ext cx="4967309" cy="3536490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</p:spTree>
    <p:extLst>
      <p:ext uri="{BB962C8B-B14F-4D97-AF65-F5344CB8AC3E}">
        <p14:creationId xmlns:p14="http://schemas.microsoft.com/office/powerpoint/2010/main" val="245602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b="8575"/>
          <a:stretch/>
        </p:blipFill>
        <p:spPr>
          <a:xfrm>
            <a:off x="3930554" y="1404000"/>
            <a:ext cx="4980957" cy="3481899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</p:spTree>
    <p:extLst>
      <p:ext uri="{BB962C8B-B14F-4D97-AF65-F5344CB8AC3E}">
        <p14:creationId xmlns:p14="http://schemas.microsoft.com/office/powerpoint/2010/main" val="202805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b="6425"/>
          <a:stretch/>
        </p:blipFill>
        <p:spPr>
          <a:xfrm>
            <a:off x="3930554" y="1404000"/>
            <a:ext cx="4980957" cy="3563785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5.29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</p:spTree>
    <p:extLst>
      <p:ext uri="{BB962C8B-B14F-4D97-AF65-F5344CB8AC3E}">
        <p14:creationId xmlns:p14="http://schemas.microsoft.com/office/powerpoint/2010/main" val="348559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b="7141"/>
          <a:stretch/>
        </p:blipFill>
        <p:spPr>
          <a:xfrm>
            <a:off x="3916906" y="1404000"/>
            <a:ext cx="4994605" cy="3536490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21319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b="4992"/>
          <a:stretch/>
        </p:blipFill>
        <p:spPr>
          <a:xfrm>
            <a:off x="3957850" y="1404000"/>
            <a:ext cx="4953661" cy="3618376"/>
          </a:xfrm>
          <a:prstGeom prst="rect">
            <a:avLst/>
          </a:prstGeom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</p:spTree>
    <p:extLst>
      <p:ext uri="{BB962C8B-B14F-4D97-AF65-F5344CB8AC3E}">
        <p14:creationId xmlns:p14="http://schemas.microsoft.com/office/powerpoint/2010/main" val="188503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b="5350"/>
          <a:stretch/>
        </p:blipFill>
        <p:spPr>
          <a:xfrm>
            <a:off x="3835020" y="1404000"/>
            <a:ext cx="5076491" cy="3604728"/>
          </a:xfrm>
          <a:prstGeom prst="rect">
            <a:avLst/>
          </a:prstGeom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Cos’è</a:t>
            </a:r>
            <a:r>
              <a:rPr lang="en-GB" altLang="de-DE" sz="2000" dirty="0" smtClean="0">
                <a:solidFill>
                  <a:srgbClr val="D16349"/>
                </a:solidFill>
              </a:rPr>
              <a:t>?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Quanto</a:t>
            </a:r>
            <a:r>
              <a:rPr lang="en-GB" altLang="de-DE" sz="2000" dirty="0" smtClean="0">
                <a:solidFill>
                  <a:srgbClr val="D16349"/>
                </a:solidFill>
              </a:rPr>
              <a:t> ne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sei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sicuro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288129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 b="5350"/>
          <a:stretch/>
        </p:blipFill>
        <p:spPr>
          <a:xfrm>
            <a:off x="3802961" y="1404000"/>
            <a:ext cx="5103787" cy="3604728"/>
          </a:xfrm>
          <a:prstGeom prst="rect">
            <a:avLst/>
          </a:prstGeom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65106" y="1351628"/>
            <a:ext cx="28956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bottiglia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vino</a:t>
            </a:r>
            <a:r>
              <a:rPr lang="en-GB" altLang="de-DE" sz="1800" dirty="0" smtClean="0"/>
              <a:t> in cantina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cicogna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bebè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palloncino</a:t>
            </a:r>
            <a:r>
              <a:rPr lang="en-GB" altLang="de-DE" sz="1800" dirty="0" smtClean="0"/>
              <a:t>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Babbo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natale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sacco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laboratorio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un </a:t>
            </a:r>
            <a:r>
              <a:rPr lang="en-GB" altLang="de-DE" sz="1800" dirty="0" err="1" smtClean="0"/>
              <a:t>globo</a:t>
            </a:r>
            <a:endParaRPr lang="en-GB" altLang="de-DE" sz="1800" dirty="0" smtClean="0"/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endParaRPr lang="en-GB" altLang="de-DE" sz="1800" dirty="0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Prendere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delle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decisioni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avventate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può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portare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a fare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errori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09172" y="6662738"/>
            <a:ext cx="16866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Sarah Riker)</a:t>
            </a:r>
            <a:endParaRPr lang="en-GB" altLang="de-DE" sz="800" i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52400" y="6270625"/>
            <a:ext cx="899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escludere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probabile</a:t>
            </a:r>
            <a:r>
              <a:rPr lang="en-GB" altLang="de-DE" sz="1800" dirty="0" smtClean="0"/>
              <a:t>, DECISIONE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40498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62182" y="1347537"/>
            <a:ext cx="81819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6238" indent="-37623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Nell’esercizio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seguente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prova</a:t>
            </a:r>
            <a:r>
              <a:rPr lang="en-GB" altLang="de-DE" sz="1800" dirty="0" smtClean="0"/>
              <a:t> ad </a:t>
            </a:r>
            <a:r>
              <a:rPr lang="en-GB" altLang="de-DE" sz="1800" dirty="0" err="1" smtClean="0"/>
              <a:t>identificare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titolo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corretto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quadro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ed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escludi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quelli</a:t>
            </a:r>
            <a:r>
              <a:rPr lang="en-GB" altLang="de-DE" sz="1800" dirty="0" smtClean="0"/>
              <a:t> “</a:t>
            </a:r>
            <a:r>
              <a:rPr lang="en-GB" altLang="de-DE" sz="1800" dirty="0" err="1" smtClean="0"/>
              <a:t>sbagliati</a:t>
            </a:r>
            <a:r>
              <a:rPr lang="en-GB" altLang="de-DE" sz="1800" dirty="0" smtClean="0"/>
              <a:t>”. </a:t>
            </a:r>
          </a:p>
          <a:p>
            <a:pPr marL="901700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Considera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b="1" i="1" dirty="0" smtClean="0"/>
              <a:t>pro e </a:t>
            </a:r>
            <a:r>
              <a:rPr lang="en-GB" altLang="de-DE" sz="1800" b="1" i="1" dirty="0" err="1" smtClean="0"/>
              <a:t>i</a:t>
            </a:r>
            <a:r>
              <a:rPr lang="en-GB" altLang="de-DE" sz="1800" b="1" i="1" dirty="0" smtClean="0"/>
              <a:t> </a:t>
            </a:r>
            <a:r>
              <a:rPr lang="en-GB" altLang="de-DE" sz="1800" b="1" i="1" dirty="0" err="1" smtClean="0"/>
              <a:t>contro</a:t>
            </a:r>
            <a:r>
              <a:rPr lang="en-GB" altLang="de-DE" sz="1800" i="1" dirty="0" smtClean="0"/>
              <a:t> </a:t>
            </a:r>
            <a:r>
              <a:rPr lang="en-GB" altLang="de-DE" sz="1800" dirty="0" smtClean="0"/>
              <a:t>per </a:t>
            </a:r>
            <a:r>
              <a:rPr lang="en-GB" altLang="de-DE" sz="1800" dirty="0" err="1" smtClean="0"/>
              <a:t>ognuna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interpretazioni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Presta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attenzione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caratteristiche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escludono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chiaramente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un’interpretazione</a:t>
            </a:r>
            <a:r>
              <a:rPr lang="en-GB" altLang="de-DE" sz="1800" dirty="0" smtClean="0"/>
              <a:t>.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18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de-DE" altLang="de-DE" dirty="0" err="1" smtClean="0"/>
              <a:t>Esercizio</a:t>
            </a:r>
            <a:r>
              <a:rPr lang="de-DE" altLang="de-DE" dirty="0" smtClean="0"/>
              <a:t> 2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1050925"/>
            <a:ext cx="47625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216150" y="4868863"/>
            <a:ext cx="475162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Confessione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tradimento</a:t>
            </a:r>
            <a:endParaRPr lang="en-GB" altLang="de-DE" sz="1800" dirty="0" smtClean="0"/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Corteggiamento</a:t>
            </a:r>
            <a:endParaRPr lang="en-GB" altLang="de-DE" sz="1800" dirty="0" smtClean="0">
              <a:solidFill>
                <a:srgbClr val="336699"/>
              </a:solidFill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Annuncio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morte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parente</a:t>
            </a:r>
            <a:endParaRPr lang="en-GB" altLang="de-DE" sz="1800" dirty="0" smtClean="0"/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Il </a:t>
            </a:r>
            <a:r>
              <a:rPr lang="en-GB" altLang="de-DE" sz="1800" dirty="0" err="1" smtClean="0"/>
              <a:t>fioraio</a:t>
            </a:r>
            <a:endParaRPr lang="en-GB" altLang="de-DE" sz="1800" dirty="0"/>
          </a:p>
        </p:txBody>
      </p:sp>
      <p:sp>
        <p:nvSpPr>
          <p:cNvPr id="36870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Qual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è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titolo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corretto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?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Quanto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ne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sei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sicuro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1050925"/>
            <a:ext cx="47625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054350" y="1827213"/>
            <a:ext cx="1066800" cy="11144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4727575" y="3071813"/>
            <a:ext cx="752475" cy="7524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37894" name="Oval 7"/>
          <p:cNvSpPr>
            <a:spLocks noChangeArrowheads="1"/>
          </p:cNvSpPr>
          <p:nvPr/>
        </p:nvSpPr>
        <p:spPr bwMode="auto">
          <a:xfrm>
            <a:off x="5257800" y="1744663"/>
            <a:ext cx="1009650" cy="9620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216150" y="4868863"/>
            <a:ext cx="4775218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Confessione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tradimento</a:t>
            </a:r>
            <a:endParaRPr lang="en-GB" altLang="de-DE" sz="1800" dirty="0" smtClean="0"/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b="1" dirty="0" err="1" smtClean="0"/>
              <a:t>Corteggiamento</a:t>
            </a:r>
            <a:r>
              <a:rPr lang="en-GB" altLang="de-DE" sz="1800" b="1" dirty="0" smtClean="0"/>
              <a:t> </a:t>
            </a:r>
            <a:r>
              <a:rPr lang="en-GB" altLang="de-DE" sz="1400" b="1" dirty="0" smtClean="0"/>
              <a:t>(Karl </a:t>
            </a:r>
            <a:r>
              <a:rPr lang="en-GB" altLang="de-DE" sz="1400" b="1" dirty="0" err="1" smtClean="0"/>
              <a:t>Zewy</a:t>
            </a:r>
            <a:r>
              <a:rPr lang="en-GB" altLang="de-DE" sz="1400" b="1" dirty="0" smtClean="0"/>
              <a:t>, 1896)</a:t>
            </a:r>
            <a:endParaRPr lang="en-GB" altLang="de-DE" sz="1400" b="1" dirty="0" smtClean="0">
              <a:solidFill>
                <a:srgbClr val="336699"/>
              </a:solidFill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Annuncio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morte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parente</a:t>
            </a:r>
            <a:endParaRPr lang="en-GB" altLang="de-DE" sz="1800" dirty="0" smtClean="0"/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Il </a:t>
            </a:r>
            <a:r>
              <a:rPr lang="en-GB" altLang="de-DE" sz="1800" dirty="0" err="1" smtClean="0"/>
              <a:t>fioraio</a:t>
            </a:r>
            <a:endParaRPr lang="en-GB" alt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38" y="968375"/>
            <a:ext cx="3055937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Oval 6"/>
          <p:cNvSpPr>
            <a:spLocks noChangeArrowheads="1"/>
          </p:cNvSpPr>
          <p:nvPr/>
        </p:nvSpPr>
        <p:spPr bwMode="auto">
          <a:xfrm>
            <a:off x="5048250" y="1331913"/>
            <a:ext cx="781050" cy="7842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38916" name="Rectangle 9"/>
          <p:cNvSpPr>
            <a:spLocks noChangeArrowheads="1"/>
          </p:cNvSpPr>
          <p:nvPr/>
        </p:nvSpPr>
        <p:spPr bwMode="auto">
          <a:xfrm>
            <a:off x="255006" y="3429920"/>
            <a:ext cx="8638169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err="1" smtClean="0"/>
              <a:t>L’espressione</a:t>
            </a:r>
            <a:r>
              <a:rPr lang="en-GB" altLang="de-DE" sz="1600" dirty="0" smtClean="0"/>
              <a:t> del </a:t>
            </a:r>
            <a:r>
              <a:rPr lang="en-GB" altLang="de-DE" sz="1600" dirty="0" err="1" smtClean="0"/>
              <a:t>viso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della</a:t>
            </a:r>
            <a:r>
              <a:rPr lang="en-GB" altLang="de-DE" sz="1600" dirty="0" smtClean="0"/>
              <a:t> donna è </a:t>
            </a:r>
            <a:r>
              <a:rPr lang="en-GB" altLang="de-DE" sz="1600" dirty="0" err="1" smtClean="0"/>
              <a:t>seducente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piuttosto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che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arrabiato</a:t>
            </a:r>
            <a:r>
              <a:rPr lang="en-GB" altLang="de-DE" sz="1600" dirty="0" smtClean="0"/>
              <a:t> o </a:t>
            </a:r>
            <a:r>
              <a:rPr lang="en-GB" altLang="de-DE" sz="1600" dirty="0" err="1" smtClean="0"/>
              <a:t>triste</a:t>
            </a:r>
            <a:r>
              <a:rPr lang="en-GB" altLang="de-DE" sz="1600" dirty="0" smtClean="0"/>
              <a:t>, </a:t>
            </a:r>
            <a:r>
              <a:rPr lang="en-GB" altLang="de-DE" sz="1600" dirty="0" err="1" smtClean="0"/>
              <a:t>ciò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va</a:t>
            </a:r>
            <a:r>
              <a:rPr lang="en-GB" altLang="de-DE" sz="1600" dirty="0" smtClean="0"/>
              <a:t> a </a:t>
            </a:r>
            <a:r>
              <a:rPr lang="en-GB" altLang="de-DE" sz="1600" dirty="0" err="1" smtClean="0"/>
              <a:t>sfavore</a:t>
            </a:r>
            <a:r>
              <a:rPr lang="en-GB" altLang="de-DE" sz="1600" dirty="0" smtClean="0"/>
              <a:t> del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“</a:t>
            </a:r>
            <a:r>
              <a:rPr lang="en-GB" altLang="de-DE" sz="1600" dirty="0" err="1" smtClean="0"/>
              <a:t>Confessione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di</a:t>
            </a:r>
            <a:r>
              <a:rPr lang="en-GB" altLang="de-DE" sz="1600" dirty="0" smtClean="0"/>
              <a:t> un </a:t>
            </a:r>
            <a:r>
              <a:rPr lang="en-GB" altLang="de-DE" sz="1600" dirty="0" err="1" smtClean="0"/>
              <a:t>tradimento</a:t>
            </a:r>
            <a:r>
              <a:rPr lang="en-GB" altLang="de-DE" sz="1600" dirty="0" smtClean="0"/>
              <a:t> (a).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err="1" smtClean="0"/>
              <a:t>L’uomo</a:t>
            </a:r>
            <a:r>
              <a:rPr lang="en-GB" altLang="de-DE" sz="1600" dirty="0" smtClean="0"/>
              <a:t> le ha </a:t>
            </a:r>
            <a:r>
              <a:rPr lang="en-GB" altLang="de-DE" sz="1600" dirty="0" err="1" smtClean="0"/>
              <a:t>portato</a:t>
            </a:r>
            <a:r>
              <a:rPr lang="en-GB" altLang="de-DE" sz="1600" dirty="0" smtClean="0"/>
              <a:t> un </a:t>
            </a:r>
            <a:r>
              <a:rPr lang="en-GB" altLang="de-DE" sz="1600" dirty="0" err="1" smtClean="0"/>
              <a:t>regalo</a:t>
            </a:r>
            <a:r>
              <a:rPr lang="en-GB" altLang="de-DE" sz="1600" dirty="0" smtClean="0"/>
              <a:t> (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fiore</a:t>
            </a:r>
            <a:r>
              <a:rPr lang="en-GB" altLang="de-DE" sz="1600" dirty="0" smtClean="0"/>
              <a:t>) e </a:t>
            </a:r>
            <a:r>
              <a:rPr lang="en-GB" altLang="de-DE" sz="1600" dirty="0" err="1" smtClean="0"/>
              <a:t>si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trova</a:t>
            </a:r>
            <a:r>
              <a:rPr lang="en-GB" altLang="de-DE" sz="1600" dirty="0" smtClean="0"/>
              <a:t> in </a:t>
            </a:r>
            <a:r>
              <a:rPr lang="en-GB" altLang="de-DE" sz="1600" dirty="0" err="1" smtClean="0"/>
              <a:t>una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postura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devozione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guardando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timidamente</a:t>
            </a:r>
            <a:r>
              <a:rPr lang="en-GB" altLang="de-DE" sz="1600" dirty="0" smtClean="0"/>
              <a:t> per terra. Questa è la </a:t>
            </a:r>
            <a:r>
              <a:rPr lang="en-GB" altLang="de-DE" sz="1600" dirty="0" err="1" smtClean="0"/>
              <a:t>prova</a:t>
            </a:r>
            <a:r>
              <a:rPr lang="en-GB" altLang="de-DE" sz="1600" dirty="0" smtClean="0"/>
              <a:t> del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“</a:t>
            </a:r>
            <a:r>
              <a:rPr lang="en-GB" altLang="de-DE" sz="1600" dirty="0" err="1" smtClean="0"/>
              <a:t>Corteggiamento</a:t>
            </a:r>
            <a:r>
              <a:rPr lang="en-GB" altLang="de-DE" sz="1600" dirty="0" smtClean="0"/>
              <a:t>” (b).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err="1" smtClean="0"/>
              <a:t>L’espressione</a:t>
            </a:r>
            <a:r>
              <a:rPr lang="en-GB" altLang="de-DE" sz="1600" dirty="0" smtClean="0"/>
              <a:t> del </a:t>
            </a:r>
            <a:r>
              <a:rPr lang="en-GB" altLang="de-DE" sz="1600" dirty="0" err="1" smtClean="0"/>
              <a:t>viso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della</a:t>
            </a:r>
            <a:r>
              <a:rPr lang="en-GB" altLang="de-DE" sz="1600" dirty="0" smtClean="0"/>
              <a:t> donna è a </a:t>
            </a:r>
            <a:r>
              <a:rPr lang="en-GB" altLang="de-DE" sz="1600" dirty="0" err="1" smtClean="0"/>
              <a:t>malapena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spaventato</a:t>
            </a:r>
            <a:r>
              <a:rPr lang="en-GB" altLang="de-DE" sz="1600" dirty="0" smtClean="0"/>
              <a:t>. </a:t>
            </a:r>
            <a:r>
              <a:rPr lang="en-GB" altLang="de-DE" sz="1600" dirty="0" err="1" smtClean="0"/>
              <a:t>Anche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questo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va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contro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l’interpretazione</a:t>
            </a:r>
            <a:r>
              <a:rPr lang="en-GB" altLang="de-DE" sz="1600" dirty="0" smtClean="0"/>
              <a:t> “</a:t>
            </a:r>
            <a:r>
              <a:rPr lang="en-GB" altLang="de-DE" sz="1600" dirty="0" err="1" smtClean="0"/>
              <a:t>Annuncio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della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morte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di</a:t>
            </a:r>
            <a:r>
              <a:rPr lang="en-GB" altLang="de-DE" sz="1600" dirty="0" smtClean="0"/>
              <a:t> un </a:t>
            </a:r>
            <a:r>
              <a:rPr lang="en-GB" altLang="de-DE" sz="1600" dirty="0" err="1" smtClean="0"/>
              <a:t>parente</a:t>
            </a:r>
            <a:r>
              <a:rPr lang="en-GB" altLang="de-DE" sz="1600" dirty="0" smtClean="0"/>
              <a:t>” (c).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smtClean="0"/>
              <a:t>Un </a:t>
            </a:r>
            <a:r>
              <a:rPr lang="en-GB" altLang="de-DE" sz="1600" dirty="0" err="1" smtClean="0"/>
              <a:t>fioraio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normalmente</a:t>
            </a:r>
            <a:r>
              <a:rPr lang="en-GB" altLang="de-DE" sz="1600" dirty="0" smtClean="0"/>
              <a:t> non </a:t>
            </a:r>
            <a:r>
              <a:rPr lang="en-GB" altLang="de-DE" sz="1600" dirty="0" err="1" smtClean="0"/>
              <a:t>fa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visite</a:t>
            </a:r>
            <a:r>
              <a:rPr lang="en-GB" altLang="de-DE" sz="1600" dirty="0" smtClean="0"/>
              <a:t> a </a:t>
            </a:r>
            <a:r>
              <a:rPr lang="en-GB" altLang="de-DE" sz="1600" dirty="0" err="1" smtClean="0"/>
              <a:t>domicilio</a:t>
            </a:r>
            <a:r>
              <a:rPr lang="en-GB" altLang="de-DE" sz="1600" dirty="0" smtClean="0"/>
              <a:t> e </a:t>
            </a:r>
            <a:r>
              <a:rPr lang="en-GB" altLang="de-DE" sz="1600" dirty="0" err="1" smtClean="0"/>
              <a:t>sicuramente</a:t>
            </a:r>
            <a:r>
              <a:rPr lang="en-GB" altLang="de-DE" sz="1600" dirty="0" smtClean="0"/>
              <a:t> non con un solo </a:t>
            </a:r>
            <a:r>
              <a:rPr lang="en-GB" altLang="de-DE" sz="1600" dirty="0" err="1" smtClean="0"/>
              <a:t>fiore</a:t>
            </a:r>
            <a:r>
              <a:rPr lang="en-GB" altLang="de-DE" sz="1600" dirty="0" smtClean="0"/>
              <a:t>. </a:t>
            </a:r>
            <a:r>
              <a:rPr lang="en-GB" altLang="de-DE" sz="1600" dirty="0" err="1" smtClean="0"/>
              <a:t>Anche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questa</a:t>
            </a:r>
            <a:r>
              <a:rPr lang="en-GB" altLang="de-DE" sz="1600" dirty="0" smtClean="0"/>
              <a:t> è </a:t>
            </a:r>
            <a:r>
              <a:rPr lang="en-GB" altLang="de-DE" sz="1600" dirty="0" err="1" smtClean="0"/>
              <a:t>una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prova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contro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“Il </a:t>
            </a:r>
            <a:r>
              <a:rPr lang="en-GB" altLang="de-DE" sz="1600" dirty="0" err="1" smtClean="0"/>
              <a:t>fioraio</a:t>
            </a:r>
            <a:r>
              <a:rPr lang="en-GB" altLang="de-DE" sz="1600" dirty="0" smtClean="0"/>
              <a:t>” (d). </a:t>
            </a:r>
            <a:endParaRPr lang="en-GB" altLang="de-DE" sz="1600" dirty="0"/>
          </a:p>
        </p:txBody>
      </p:sp>
      <p:sp>
        <p:nvSpPr>
          <p:cNvPr id="38917" name="Oval 11"/>
          <p:cNvSpPr>
            <a:spLocks noChangeArrowheads="1"/>
          </p:cNvSpPr>
          <p:nvPr/>
        </p:nvSpPr>
        <p:spPr bwMode="auto">
          <a:xfrm>
            <a:off x="4619625" y="2214563"/>
            <a:ext cx="663575" cy="6381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38918" name="Oval 12"/>
          <p:cNvSpPr>
            <a:spLocks noChangeArrowheads="1"/>
          </p:cNvSpPr>
          <p:nvPr/>
        </p:nvSpPr>
        <p:spPr bwMode="auto">
          <a:xfrm>
            <a:off x="3619500" y="1389063"/>
            <a:ext cx="838200" cy="7842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264781" y="2650206"/>
            <a:ext cx="397827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Il </a:t>
            </a:r>
            <a:r>
              <a:rPr lang="en-GB" altLang="de-DE" sz="1800" dirty="0" err="1" smtClean="0"/>
              <a:t>giardino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rose</a:t>
            </a:r>
          </a:p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Foto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famiglia</a:t>
            </a:r>
            <a:endParaRPr lang="en-GB" altLang="de-DE" sz="1400" dirty="0" smtClean="0"/>
          </a:p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Bambini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soffiano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bolle</a:t>
            </a:r>
            <a:r>
              <a:rPr lang="en-GB" altLang="de-DE" sz="1800" dirty="0" smtClean="0"/>
              <a:t> </a:t>
            </a:r>
          </a:p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Il padre </a:t>
            </a:r>
            <a:r>
              <a:rPr lang="en-GB" altLang="de-DE" sz="1800" dirty="0" err="1" smtClean="0"/>
              <a:t>torna</a:t>
            </a:r>
            <a:r>
              <a:rPr lang="en-GB" altLang="de-DE" sz="1800" dirty="0" smtClean="0"/>
              <a:t> a casa</a:t>
            </a:r>
            <a:endParaRPr lang="en-GB" altLang="de-DE" sz="1800" dirty="0"/>
          </a:p>
        </p:txBody>
      </p:sp>
      <p:pic>
        <p:nvPicPr>
          <p:cNvPr id="39940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1052513"/>
            <a:ext cx="4270375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Qual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è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titolo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corretto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?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Quanto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ne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sei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sicuro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1052513"/>
            <a:ext cx="4270375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Oval 11"/>
          <p:cNvSpPr>
            <a:spLocks noChangeArrowheads="1"/>
          </p:cNvSpPr>
          <p:nvPr/>
        </p:nvSpPr>
        <p:spPr bwMode="auto">
          <a:xfrm>
            <a:off x="6029082" y="2365375"/>
            <a:ext cx="547687" cy="53975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0966" name="Oval 11"/>
          <p:cNvSpPr>
            <a:spLocks noChangeArrowheads="1"/>
          </p:cNvSpPr>
          <p:nvPr/>
        </p:nvSpPr>
        <p:spPr bwMode="auto">
          <a:xfrm>
            <a:off x="6029082" y="2874963"/>
            <a:ext cx="46990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0967" name="Oval 11"/>
          <p:cNvSpPr>
            <a:spLocks noChangeArrowheads="1"/>
          </p:cNvSpPr>
          <p:nvPr/>
        </p:nvSpPr>
        <p:spPr bwMode="auto">
          <a:xfrm>
            <a:off x="6498982" y="4451350"/>
            <a:ext cx="646112" cy="611188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0968" name="Oval 11"/>
          <p:cNvSpPr>
            <a:spLocks noChangeArrowheads="1"/>
          </p:cNvSpPr>
          <p:nvPr/>
        </p:nvSpPr>
        <p:spPr bwMode="auto">
          <a:xfrm>
            <a:off x="6899032" y="3543300"/>
            <a:ext cx="663575" cy="63817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5.39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64781" y="2650206"/>
            <a:ext cx="3978275" cy="217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Il </a:t>
            </a:r>
            <a:r>
              <a:rPr lang="en-GB" altLang="de-DE" sz="1800" dirty="0" err="1" smtClean="0"/>
              <a:t>giardino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rose</a:t>
            </a:r>
          </a:p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err="1" smtClean="0"/>
              <a:t>Foto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famiglia</a:t>
            </a:r>
            <a:endParaRPr lang="en-GB" altLang="de-DE" sz="1400" dirty="0" smtClean="0"/>
          </a:p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b="1" dirty="0" smtClean="0"/>
              <a:t>Bambini </a:t>
            </a:r>
            <a:r>
              <a:rPr lang="en-GB" altLang="de-DE" sz="1800" b="1" dirty="0" err="1" smtClean="0"/>
              <a:t>che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soffiano</a:t>
            </a:r>
            <a:r>
              <a:rPr lang="en-GB" altLang="de-DE" sz="1800" b="1" dirty="0" smtClean="0"/>
              <a:t> le </a:t>
            </a:r>
            <a:r>
              <a:rPr lang="en-GB" altLang="de-DE" sz="1800" b="1" dirty="0" err="1" smtClean="0"/>
              <a:t>bolle</a:t>
            </a:r>
            <a:r>
              <a:rPr lang="en-GB" altLang="de-DE" sz="1800" b="1" dirty="0" smtClean="0"/>
              <a:t> </a:t>
            </a:r>
            <a:r>
              <a:rPr lang="en-GB" altLang="de-DE" sz="1400" b="1" dirty="0" smtClean="0"/>
              <a:t>(Ferdinand Georg </a:t>
            </a:r>
            <a:r>
              <a:rPr lang="en-GB" altLang="de-DE" sz="1400" b="1" dirty="0" err="1" smtClean="0"/>
              <a:t>Waldmüller</a:t>
            </a:r>
            <a:r>
              <a:rPr lang="en-GB" altLang="de-DE" sz="1400" b="1" dirty="0" smtClean="0"/>
              <a:t> 1842)</a:t>
            </a:r>
          </a:p>
          <a:p>
            <a:pPr marL="901700" indent="-360363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AutoNum type="alphaLcPeriod"/>
            </a:pPr>
            <a:r>
              <a:rPr lang="en-GB" altLang="de-DE" sz="1800" dirty="0" smtClean="0"/>
              <a:t>Il padre </a:t>
            </a:r>
            <a:r>
              <a:rPr lang="en-GB" altLang="de-DE" sz="1800" dirty="0" err="1" smtClean="0"/>
              <a:t>torna</a:t>
            </a:r>
            <a:r>
              <a:rPr lang="en-GB" altLang="de-DE" sz="1800" dirty="0" smtClean="0"/>
              <a:t> a casa</a:t>
            </a:r>
            <a:endParaRPr lang="en-GB" alt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feld 3"/>
          <p:cNvSpPr txBox="1">
            <a:spLocks noChangeArrowheads="1"/>
          </p:cNvSpPr>
          <p:nvPr/>
        </p:nvSpPr>
        <p:spPr bwMode="auto">
          <a:xfrm>
            <a:off x="3630947" y="1347450"/>
            <a:ext cx="526222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algn="just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err="1" smtClean="0"/>
              <a:t>Anche</a:t>
            </a:r>
            <a:r>
              <a:rPr lang="en-GB" altLang="de-DE" sz="1600" dirty="0" smtClean="0"/>
              <a:t> se </a:t>
            </a:r>
            <a:r>
              <a:rPr lang="en-GB" altLang="de-DE" sz="1600" dirty="0" err="1" smtClean="0"/>
              <a:t>si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vedono</a:t>
            </a:r>
            <a:r>
              <a:rPr lang="en-GB" altLang="de-DE" sz="1600" dirty="0" smtClean="0"/>
              <a:t> le rose, non </a:t>
            </a:r>
            <a:r>
              <a:rPr lang="en-GB" altLang="de-DE" sz="1600" dirty="0" err="1" smtClean="0"/>
              <a:t>sono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punto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focale</a:t>
            </a:r>
            <a:r>
              <a:rPr lang="en-GB" altLang="de-DE" sz="1600" dirty="0" smtClean="0"/>
              <a:t> del </a:t>
            </a:r>
            <a:r>
              <a:rPr lang="en-GB" altLang="de-DE" sz="1600" dirty="0" err="1" smtClean="0"/>
              <a:t>dipinto</a:t>
            </a:r>
            <a:r>
              <a:rPr lang="en-GB" altLang="de-DE" sz="1600" dirty="0" smtClean="0"/>
              <a:t>. Non è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giusto</a:t>
            </a:r>
            <a:r>
              <a:rPr lang="en-GB" altLang="de-DE" sz="1600" dirty="0" smtClean="0"/>
              <a:t>(a).</a:t>
            </a:r>
          </a:p>
          <a:p>
            <a:pPr marL="180000" algn="just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err="1" smtClean="0"/>
              <a:t>Questo</a:t>
            </a:r>
            <a:r>
              <a:rPr lang="en-GB" altLang="de-DE" sz="1600" dirty="0" smtClean="0"/>
              <a:t> è un </a:t>
            </a:r>
            <a:r>
              <a:rPr lang="en-GB" altLang="de-DE" sz="1600" dirty="0" err="1" smtClean="0"/>
              <a:t>dipinto</a:t>
            </a:r>
            <a:r>
              <a:rPr lang="en-GB" altLang="de-DE" sz="1600" dirty="0" smtClean="0"/>
              <a:t> del </a:t>
            </a:r>
            <a:r>
              <a:rPr lang="en-GB" altLang="de-DE" sz="1600" dirty="0" err="1" smtClean="0"/>
              <a:t>periodo</a:t>
            </a:r>
            <a:r>
              <a:rPr lang="en-GB" altLang="de-DE" sz="1600" dirty="0" smtClean="0"/>
              <a:t> in cui lo </a:t>
            </a:r>
            <a:r>
              <a:rPr lang="en-GB" altLang="de-DE" sz="1600" dirty="0" err="1" smtClean="0"/>
              <a:t>sviluppo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della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fotografia</a:t>
            </a:r>
            <a:r>
              <a:rPr lang="en-GB" altLang="de-DE" sz="1600" dirty="0" smtClean="0"/>
              <a:t> ea solo </a:t>
            </a:r>
            <a:r>
              <a:rPr lang="en-GB" altLang="de-DE" sz="1600" dirty="0" err="1" smtClean="0"/>
              <a:t>all’inizio</a:t>
            </a:r>
            <a:r>
              <a:rPr lang="en-GB" altLang="de-DE" sz="1600" dirty="0" smtClean="0"/>
              <a:t>. </a:t>
            </a:r>
            <a:r>
              <a:rPr lang="en-GB" altLang="de-DE" sz="1600" dirty="0" err="1" smtClean="0"/>
              <a:t>Inolte</a:t>
            </a:r>
            <a:r>
              <a:rPr lang="en-GB" altLang="de-DE" sz="1600" dirty="0" smtClean="0"/>
              <a:t>, le </a:t>
            </a:r>
            <a:r>
              <a:rPr lang="en-GB" altLang="de-DE" sz="1600" dirty="0" err="1" smtClean="0"/>
              <a:t>persone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ritratte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dovrebbero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guardare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nell’obiettivo</a:t>
            </a:r>
            <a:r>
              <a:rPr lang="en-GB" altLang="de-DE" sz="1600" dirty="0" smtClean="0"/>
              <a:t> non per aria, non è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giusto</a:t>
            </a:r>
            <a:r>
              <a:rPr lang="en-GB" altLang="de-DE" sz="1600" dirty="0" smtClean="0"/>
              <a:t>(b).</a:t>
            </a:r>
          </a:p>
          <a:p>
            <a:pPr marL="180000" algn="just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smtClean="0"/>
              <a:t>Il </a:t>
            </a:r>
            <a:r>
              <a:rPr lang="en-GB" altLang="de-DE" sz="1600" dirty="0" err="1" smtClean="0"/>
              <a:t>ragazzo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alla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finestra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sta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soffiando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delle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bolle</a:t>
            </a:r>
            <a:r>
              <a:rPr lang="en-GB" altLang="de-DE" sz="1600" dirty="0" smtClean="0"/>
              <a:t>. </a:t>
            </a:r>
            <a:r>
              <a:rPr lang="en-GB" altLang="de-DE" sz="1600" dirty="0" err="1" smtClean="0"/>
              <a:t>Gli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altri</a:t>
            </a:r>
            <a:r>
              <a:rPr lang="en-GB" altLang="de-DE" sz="1600" dirty="0" smtClean="0"/>
              <a:t> bambini le </a:t>
            </a:r>
            <a:r>
              <a:rPr lang="en-GB" altLang="de-DE" sz="1600" dirty="0" err="1" smtClean="0"/>
              <a:t>stanno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guardando</a:t>
            </a:r>
            <a:r>
              <a:rPr lang="en-GB" altLang="de-DE" sz="1600" dirty="0" smtClean="0"/>
              <a:t> o </a:t>
            </a:r>
            <a:r>
              <a:rPr lang="en-GB" altLang="de-DE" sz="1600" dirty="0" err="1" smtClean="0"/>
              <a:t>cercano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prenderle</a:t>
            </a:r>
            <a:r>
              <a:rPr lang="en-GB" altLang="de-DE" sz="1600" dirty="0" smtClean="0"/>
              <a:t>, </a:t>
            </a:r>
            <a:r>
              <a:rPr lang="en-GB" altLang="de-DE" sz="1600" dirty="0" err="1" smtClean="0"/>
              <a:t>questa</a:t>
            </a:r>
            <a:r>
              <a:rPr lang="en-GB" altLang="de-DE" sz="1600" dirty="0" smtClean="0"/>
              <a:t> è </a:t>
            </a:r>
            <a:r>
              <a:rPr lang="en-GB" altLang="de-DE" sz="1600" dirty="0" err="1" smtClean="0"/>
              <a:t>una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prova</a:t>
            </a:r>
            <a:r>
              <a:rPr lang="en-GB" altLang="de-DE" sz="1600" dirty="0" smtClean="0"/>
              <a:t> per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corretto</a:t>
            </a:r>
            <a:r>
              <a:rPr lang="en-GB" altLang="de-DE" sz="1600" dirty="0" smtClean="0"/>
              <a:t> (c).</a:t>
            </a:r>
          </a:p>
          <a:p>
            <a:pPr marL="180000" algn="just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600" dirty="0" smtClean="0"/>
              <a:t>Non </a:t>
            </a:r>
            <a:r>
              <a:rPr lang="en-GB" altLang="de-DE" sz="1600" dirty="0" err="1" smtClean="0"/>
              <a:t>ci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sono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veri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indizi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che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padre </a:t>
            </a:r>
            <a:r>
              <a:rPr lang="en-GB" altLang="de-DE" sz="1600" dirty="0" err="1" smtClean="0"/>
              <a:t>stia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tornando</a:t>
            </a:r>
            <a:r>
              <a:rPr lang="en-GB" altLang="de-DE" sz="1600" dirty="0" smtClean="0"/>
              <a:t> a casa, non è </a:t>
            </a:r>
            <a:r>
              <a:rPr lang="en-GB" altLang="de-DE" sz="1600" dirty="0" err="1" smtClean="0"/>
              <a:t>il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titolo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giusto</a:t>
            </a:r>
            <a:r>
              <a:rPr lang="en-GB" altLang="de-DE" sz="1600" dirty="0" smtClean="0"/>
              <a:t> (d).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265191" y="1335414"/>
            <a:ext cx="3359150" cy="4241800"/>
            <a:chOff x="409575" y="1684338"/>
            <a:chExt cx="3359150" cy="4241800"/>
          </a:xfrm>
        </p:grpSpPr>
        <p:pic>
          <p:nvPicPr>
            <p:cNvPr id="41987" name="Grafik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" y="1684338"/>
              <a:ext cx="3359150" cy="424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89" name="Oval 11"/>
            <p:cNvSpPr>
              <a:spLocks noChangeArrowheads="1"/>
            </p:cNvSpPr>
            <p:nvPr/>
          </p:nvSpPr>
          <p:spPr bwMode="auto">
            <a:xfrm>
              <a:off x="1439863" y="2641600"/>
              <a:ext cx="512762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sp>
          <p:nvSpPr>
            <p:cNvPr id="41990" name="Oval 11"/>
            <p:cNvSpPr>
              <a:spLocks noChangeArrowheads="1"/>
            </p:cNvSpPr>
            <p:nvPr/>
          </p:nvSpPr>
          <p:spPr bwMode="auto">
            <a:xfrm>
              <a:off x="1903413" y="4291013"/>
              <a:ext cx="512762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1504950" y="3130550"/>
              <a:ext cx="382588" cy="36671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sp>
          <p:nvSpPr>
            <p:cNvPr id="41992" name="Oval 11"/>
            <p:cNvSpPr>
              <a:spLocks noChangeArrowheads="1"/>
            </p:cNvSpPr>
            <p:nvPr/>
          </p:nvSpPr>
          <p:spPr bwMode="auto">
            <a:xfrm>
              <a:off x="2301875" y="3636963"/>
              <a:ext cx="512763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Esercizio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3: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vedi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pic>
        <p:nvPicPr>
          <p:cNvPr id="43011" name="Picture 22" descr="EskimoFE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94" y="1346193"/>
            <a:ext cx="3783012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2" descr="EskimoFET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94" y="1346193"/>
            <a:ext cx="3783012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smtClean="0">
                <a:solidFill>
                  <a:schemeClr val="accent1"/>
                </a:solidFill>
              </a:rPr>
              <a:t>Non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sempre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decisioni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avventate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portano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a fare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errori</a:t>
            </a:r>
            <a:endParaRPr lang="en-GB" altLang="de-DE" sz="2000" dirty="0" smtClean="0">
              <a:solidFill>
                <a:schemeClr val="accent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smtClean="0">
                <a:solidFill>
                  <a:schemeClr val="accent1"/>
                </a:solidFill>
              </a:rPr>
              <a:t>ma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spesso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raccontano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solo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metà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storia</a:t>
            </a:r>
            <a:r>
              <a:rPr lang="en-GB" altLang="de-DE" sz="2000" dirty="0" smtClean="0">
                <a:solidFill>
                  <a:schemeClr val="accent1"/>
                </a:solidFill>
              </a:rPr>
              <a:t>!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44035" name="Text Box 10"/>
          <p:cNvSpPr txBox="1">
            <a:spLocks noChangeArrowheads="1"/>
          </p:cNvSpPr>
          <p:nvPr/>
        </p:nvSpPr>
        <p:spPr bwMode="auto">
          <a:xfrm>
            <a:off x="862149" y="4759325"/>
            <a:ext cx="1841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b="1" dirty="0" err="1" smtClean="0"/>
              <a:t>Eschimese</a:t>
            </a:r>
            <a:endParaRPr lang="en-GB" altLang="de-DE" sz="1800" b="1" dirty="0"/>
          </a:p>
        </p:txBody>
      </p:sp>
      <p:sp>
        <p:nvSpPr>
          <p:cNvPr id="44036" name="Text Box 11"/>
          <p:cNvSpPr txBox="1">
            <a:spLocks noChangeArrowheads="1"/>
          </p:cNvSpPr>
          <p:nvPr/>
        </p:nvSpPr>
        <p:spPr bwMode="auto">
          <a:xfrm>
            <a:off x="6553200" y="1365250"/>
            <a:ext cx="2819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Faraone</a:t>
            </a:r>
            <a:r>
              <a:rPr lang="en-GB" altLang="de-DE" sz="1800" b="1" dirty="0" smtClean="0"/>
              <a:t> </a:t>
            </a:r>
            <a:endParaRPr lang="en-GB" altLang="de-DE" sz="1800" b="1" dirty="0"/>
          </a:p>
        </p:txBody>
      </p:sp>
      <p:sp>
        <p:nvSpPr>
          <p:cNvPr id="44038" name="Oval 20"/>
          <p:cNvSpPr>
            <a:spLocks noChangeArrowheads="1"/>
          </p:cNvSpPr>
          <p:nvPr/>
        </p:nvSpPr>
        <p:spPr bwMode="auto">
          <a:xfrm>
            <a:off x="2952750" y="1473200"/>
            <a:ext cx="3590925" cy="3552825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4039" name="Oval 21"/>
          <p:cNvSpPr>
            <a:spLocks noChangeArrowheads="1"/>
          </p:cNvSpPr>
          <p:nvPr/>
        </p:nvSpPr>
        <p:spPr bwMode="auto">
          <a:xfrm>
            <a:off x="3292475" y="2079625"/>
            <a:ext cx="2047875" cy="28575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4040" name="Text Box 22"/>
          <p:cNvSpPr txBox="1">
            <a:spLocks noChangeArrowheads="1"/>
          </p:cNvSpPr>
          <p:nvPr/>
        </p:nvSpPr>
        <p:spPr bwMode="auto">
          <a:xfrm>
            <a:off x="0" y="6662738"/>
            <a:ext cx="16482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Pharao</a:t>
            </a:r>
            <a:r>
              <a:rPr lang="en-GB" altLang="de-DE" sz="800" i="1" dirty="0" smtClean="0"/>
              <a:t>” by Nathalie </a:t>
            </a:r>
            <a:r>
              <a:rPr lang="en-GB" altLang="de-DE" sz="800" i="1" dirty="0" err="1" smtClean="0"/>
              <a:t>Weß</a:t>
            </a:r>
            <a:r>
              <a:rPr lang="en-GB" altLang="de-DE" sz="800" i="1" dirty="0" smtClean="0"/>
              <a:t>) </a:t>
            </a:r>
            <a:endParaRPr lang="en-GB" altLang="de-DE" sz="800" i="1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539090" y="5176204"/>
            <a:ext cx="631931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de-DE" sz="2000" dirty="0" smtClean="0"/>
          </a:p>
        </p:txBody>
      </p:sp>
      <p:pic>
        <p:nvPicPr>
          <p:cNvPr id="14" name="Picture 8" descr="Elvis Presley is Alive 1 199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758" y="2251797"/>
            <a:ext cx="3479432" cy="400394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89821" y="1112090"/>
            <a:ext cx="7333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/>
              <a:t>Leggenda</a:t>
            </a:r>
            <a:r>
              <a:rPr lang="en-GB" sz="2000" b="1" dirty="0" smtClean="0"/>
              <a:t>: </a:t>
            </a:r>
            <a:r>
              <a:rPr lang="en-GB" sz="2000" dirty="0" smtClean="0"/>
              <a:t>Elvis Presley è vivo!</a:t>
            </a:r>
            <a:endParaRPr lang="en-GB" sz="2000" dirty="0"/>
          </a:p>
        </p:txBody>
      </p:sp>
      <p:sp>
        <p:nvSpPr>
          <p:cNvPr id="5" name="Textfeld 4"/>
          <p:cNvSpPr txBox="1"/>
          <p:nvPr/>
        </p:nvSpPr>
        <p:spPr>
          <a:xfrm>
            <a:off x="489821" y="1497971"/>
            <a:ext cx="3928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 </a:t>
            </a:r>
            <a:r>
              <a:rPr lang="en-GB" sz="2000" dirty="0" err="1" smtClean="0"/>
              <a:t>giornali</a:t>
            </a:r>
            <a:r>
              <a:rPr lang="en-GB" sz="2000" dirty="0" smtClean="0"/>
              <a:t> </a:t>
            </a:r>
            <a:r>
              <a:rPr lang="en-GB" sz="2000" dirty="0" err="1" smtClean="0"/>
              <a:t>americani</a:t>
            </a:r>
            <a:r>
              <a:rPr lang="en-GB" sz="2000" dirty="0" smtClean="0"/>
              <a:t> </a:t>
            </a:r>
            <a:r>
              <a:rPr lang="en-GB" sz="2000" dirty="0" err="1" smtClean="0"/>
              <a:t>riferiscono</a:t>
            </a:r>
            <a:r>
              <a:rPr lang="en-GB" sz="2000" dirty="0" smtClean="0"/>
              <a:t>:</a:t>
            </a:r>
            <a:endParaRPr lang="en-GB" sz="2000" dirty="0"/>
          </a:p>
        </p:txBody>
      </p:sp>
      <p:cxnSp>
        <p:nvCxnSpPr>
          <p:cNvPr id="7" name="Gerade Verbindung mit Pfeil 6"/>
          <p:cNvCxnSpPr/>
          <p:nvPr/>
        </p:nvCxnSpPr>
        <p:spPr>
          <a:xfrm flipV="1">
            <a:off x="5577992" y="2206833"/>
            <a:ext cx="845319" cy="330063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6440395" y="1584512"/>
            <a:ext cx="27036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“Elvis Presley ha </a:t>
            </a:r>
            <a:r>
              <a:rPr lang="en-GB" sz="1600" dirty="0" err="1" smtClean="0"/>
              <a:t>condotta</a:t>
            </a:r>
            <a:r>
              <a:rPr lang="en-GB" sz="1600" dirty="0" smtClean="0"/>
              <a:t> </a:t>
            </a:r>
            <a:r>
              <a:rPr lang="en-GB" sz="1600" dirty="0" err="1" smtClean="0"/>
              <a:t>una</a:t>
            </a:r>
            <a:r>
              <a:rPr lang="en-GB" sz="1600" dirty="0" smtClean="0"/>
              <a:t> vita </a:t>
            </a:r>
            <a:r>
              <a:rPr lang="en-GB" sz="1600" dirty="0" err="1" smtClean="0"/>
              <a:t>segreta</a:t>
            </a:r>
            <a:r>
              <a:rPr lang="en-GB" sz="1600" dirty="0" smtClean="0"/>
              <a:t> ma </a:t>
            </a:r>
            <a:r>
              <a:rPr lang="en-GB" sz="1600" dirty="0" err="1" smtClean="0"/>
              <a:t>straordinariamente</a:t>
            </a:r>
            <a:r>
              <a:rPr lang="en-GB" sz="1600" dirty="0" smtClean="0"/>
              <a:t> </a:t>
            </a:r>
            <a:r>
              <a:rPr lang="en-GB" sz="1600" dirty="0" err="1" smtClean="0"/>
              <a:t>attiva</a:t>
            </a:r>
            <a:r>
              <a:rPr lang="en-GB" sz="1600" dirty="0" smtClean="0"/>
              <a:t> e </a:t>
            </a:r>
            <a:r>
              <a:rPr lang="en-GB" sz="1600" dirty="0" err="1" smtClean="0"/>
              <a:t>gratificante</a:t>
            </a:r>
            <a:r>
              <a:rPr lang="en-GB" sz="1600" dirty="0" smtClean="0"/>
              <a:t> </a:t>
            </a:r>
            <a:r>
              <a:rPr lang="en-GB" sz="1600" dirty="0" err="1" smtClean="0"/>
              <a:t>da</a:t>
            </a:r>
            <a:r>
              <a:rPr lang="en-GB" sz="1600" dirty="0" smtClean="0"/>
              <a:t> </a:t>
            </a:r>
            <a:r>
              <a:rPr lang="en-GB" sz="1600" dirty="0" err="1" smtClean="0"/>
              <a:t>quando</a:t>
            </a:r>
            <a:r>
              <a:rPr lang="en-GB" sz="1600" dirty="0" smtClean="0"/>
              <a:t> ha </a:t>
            </a:r>
            <a:r>
              <a:rPr lang="en-GB" sz="1600" dirty="0" err="1" smtClean="0"/>
              <a:t>simulato</a:t>
            </a:r>
            <a:r>
              <a:rPr lang="en-GB" sz="1600" dirty="0" smtClean="0"/>
              <a:t> la </a:t>
            </a:r>
            <a:r>
              <a:rPr lang="en-GB" sz="1600" dirty="0" err="1" smtClean="0"/>
              <a:t>sua</a:t>
            </a:r>
            <a:r>
              <a:rPr lang="en-GB" sz="1600" dirty="0" smtClean="0"/>
              <a:t> </a:t>
            </a:r>
            <a:r>
              <a:rPr lang="en-GB" sz="1600" dirty="0" err="1" smtClean="0"/>
              <a:t>morte</a:t>
            </a:r>
            <a:r>
              <a:rPr lang="en-GB" sz="1600" dirty="0" smtClean="0"/>
              <a:t> </a:t>
            </a:r>
            <a:r>
              <a:rPr lang="en-GB" sz="1600" dirty="0" err="1" smtClean="0"/>
              <a:t>di</a:t>
            </a:r>
            <a:r>
              <a:rPr lang="en-GB" sz="1600" dirty="0" smtClean="0"/>
              <a:t> </a:t>
            </a:r>
            <a:r>
              <a:rPr lang="en-GB" sz="1600" dirty="0" err="1" smtClean="0"/>
              <a:t>attacco</a:t>
            </a:r>
            <a:r>
              <a:rPr lang="en-GB" sz="1600" dirty="0" smtClean="0"/>
              <a:t> </a:t>
            </a:r>
            <a:r>
              <a:rPr lang="en-GB" sz="1600" dirty="0" err="1" smtClean="0"/>
              <a:t>di</a:t>
            </a:r>
            <a:r>
              <a:rPr lang="en-GB" sz="1600" dirty="0" smtClean="0"/>
              <a:t> </a:t>
            </a:r>
            <a:r>
              <a:rPr lang="en-GB" sz="1600" dirty="0" err="1" smtClean="0"/>
              <a:t>cuore</a:t>
            </a:r>
            <a:r>
              <a:rPr lang="en-GB" sz="1600" dirty="0" smtClean="0"/>
              <a:t> </a:t>
            </a:r>
            <a:r>
              <a:rPr lang="en-GB" sz="1600" dirty="0" err="1" smtClean="0"/>
              <a:t>nel</a:t>
            </a:r>
            <a:r>
              <a:rPr lang="en-GB" sz="1600" dirty="0" smtClean="0"/>
              <a:t> 1977…”</a:t>
            </a:r>
            <a:endParaRPr lang="en-GB" sz="16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0" y="19376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Idee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particolari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grande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pubblico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–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leggende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moderne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2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94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103990"/>
              </p:ext>
            </p:extLst>
          </p:nvPr>
        </p:nvGraphicFramePr>
        <p:xfrm>
          <a:off x="85725" y="973139"/>
          <a:ext cx="8994775" cy="5411234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/>
                  </a:extLst>
                </a:gridCol>
                <a:gridCol w="3527425">
                  <a:extLst>
                    <a:ext uri="{9D8B030D-6E8A-4147-A177-3AD203B41FA5}"/>
                  </a:extLst>
                </a:gridCol>
                <a:gridCol w="3810000">
                  <a:extLst>
                    <a:ext uri="{9D8B030D-6E8A-4147-A177-3AD203B41FA5}"/>
                  </a:extLst>
                </a:gridCol>
              </a:tblGrid>
              <a:tr h="334844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Leggenda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pro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507595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Elvis è vivo!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46098" name="Rectangle 21"/>
          <p:cNvSpPr>
            <a:spLocks noChangeArrowheads="1"/>
          </p:cNvSpPr>
          <p:nvPr/>
        </p:nvSpPr>
        <p:spPr bwMode="auto">
          <a:xfrm>
            <a:off x="-22225" y="6650038"/>
            <a:ext cx="86471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>
                <a:srgbClr val="336699"/>
              </a:buClr>
              <a:buSzTx/>
              <a:buFontTx/>
              <a:buNone/>
            </a:pPr>
            <a:r>
              <a:rPr lang="en-GB" altLang="de-DE" sz="800" i="1" dirty="0" smtClean="0"/>
              <a:t>(</a:t>
            </a:r>
            <a:r>
              <a:rPr lang="en-GB" altLang="de-DE" sz="800" i="1" dirty="0" err="1" smtClean="0"/>
              <a:t>f.l.t.r</a:t>
            </a:r>
            <a:r>
              <a:rPr lang="en-GB" altLang="de-DE" sz="800" i="1" dirty="0" smtClean="0"/>
              <a:t>.: “Elvis Presley, Las Vegas Hilton, 1971” by danperry.com)</a:t>
            </a:r>
          </a:p>
          <a:p>
            <a:pPr eaLnBrk="1" hangingPunct="1">
              <a:buClr>
                <a:srgbClr val="336699"/>
              </a:buClr>
              <a:buSzTx/>
              <a:buFontTx/>
              <a:buNone/>
            </a:pPr>
            <a:endParaRPr lang="de-DE" altLang="de-DE" sz="800" i="1" dirty="0"/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36838"/>
            <a:ext cx="1495425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0" y="19376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Idee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particolari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grande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pubblico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–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leggende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moderne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4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94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534112"/>
              </p:ext>
            </p:extLst>
          </p:nvPr>
        </p:nvGraphicFramePr>
        <p:xfrm>
          <a:off x="85725" y="973139"/>
          <a:ext cx="8994775" cy="5409000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/>
                  </a:extLst>
                </a:gridCol>
                <a:gridCol w="3527425">
                  <a:extLst>
                    <a:ext uri="{9D8B030D-6E8A-4147-A177-3AD203B41FA5}"/>
                  </a:extLst>
                </a:gridCol>
                <a:gridCol w="3810000">
                  <a:extLst>
                    <a:ext uri="{9D8B030D-6E8A-4147-A177-3AD203B41FA5}"/>
                  </a:extLst>
                </a:gridCol>
              </a:tblGrid>
              <a:tr h="31709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Leggenda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pro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507372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Elvis è vivo!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Font typeface="+mj-lt"/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La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sua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assicurazione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sulla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vita non è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mai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stata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pagata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Font typeface="+mj-lt"/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Il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funerale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ha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avuto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luogo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appena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un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giorno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dopo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la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sua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morte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 I fan non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sono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stati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invitati</a:t>
                      </a:r>
                      <a:r>
                        <a:rPr lang="en-GB" sz="160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Font typeface="+mj-lt"/>
                        <a:buAutoNum type="arabicPeriod"/>
                        <a:tabLst>
                          <a:tab pos="334645" algn="l"/>
                        </a:tabLst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 fan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visto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rivista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corpo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cui non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appariva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come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quello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“Re”.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Font typeface="+mj-lt"/>
                        <a:buAutoNum type="arabicPeriod"/>
                        <a:tabLst>
                          <a:tab pos="334645" algn="l"/>
                        </a:tabLst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nome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Elvis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era“Elvis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Aron Presley“,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invece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lapide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c’è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scritto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ron. 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Font typeface="+mj-lt"/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sz="160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Molte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persone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hanno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riportato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aver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visto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Elvis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dopo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la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sua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sz="1600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morte</a:t>
                      </a:r>
                      <a:r>
                        <a:rPr lang="en-GB" sz="1600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 </a:t>
                      </a:r>
                      <a:endParaRPr lang="en-GB" sz="1600" noProof="0" dirty="0" smtClean="0">
                        <a:solidFill>
                          <a:schemeClr val="tx1"/>
                        </a:solidFill>
                        <a:latin typeface="Verdana"/>
                        <a:cs typeface="Verdana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Non ha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mai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stipulato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un’assicurazione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vita.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Una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cerimonia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è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svolta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a Graceland, dove fu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sepolto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una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settimana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dopo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dice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che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Elvis fosse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vanitoso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Probabilmente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non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voleva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essere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visto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come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appriva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veramente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e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quindi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forse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truccava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quando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era in vita.</a:t>
                      </a:r>
                      <a:endParaRPr lang="en-GB" noProof="0" dirty="0" smtClean="0">
                        <a:solidFill>
                          <a:schemeClr val="tx1"/>
                        </a:solidFill>
                        <a:latin typeface="Verdana"/>
                        <a:cs typeface="Verdana"/>
                      </a:endParaRP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Si dice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che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un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giorno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avrebbe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voluto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cambiare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nome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(per “Aaron”).</a:t>
                      </a:r>
                    </a:p>
                    <a:p>
                      <a:pPr marL="412115" marR="195580" indent="-342900">
                        <a:lnSpc>
                          <a:spcPct val="100000"/>
                        </a:lnSpc>
                        <a:buClr>
                          <a:srgbClr val="006699"/>
                        </a:buClr>
                        <a:buAutoNum type="arabicPeriod"/>
                        <a:tabLst>
                          <a:tab pos="334645" algn="l"/>
                        </a:tabLst>
                      </a:pP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Non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si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può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provare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che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fosse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veramente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Elvis </a:t>
                      </a:r>
                      <a:r>
                        <a:rPr lang="en-GB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ne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gli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avvistamenti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. </a:t>
                      </a:r>
                      <a:endParaRPr lang="en-GB" noProof="0" dirty="0" smtClean="0">
                        <a:solidFill>
                          <a:schemeClr val="tx1"/>
                        </a:solidFill>
                        <a:latin typeface="Verdana"/>
                        <a:cs typeface="Verdana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36838"/>
            <a:ext cx="1495425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-22225" y="6650038"/>
            <a:ext cx="86471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>
                <a:srgbClr val="336699"/>
              </a:buClr>
              <a:buSzTx/>
              <a:buFontTx/>
              <a:buNone/>
            </a:pPr>
            <a:r>
              <a:rPr lang="en-GB" altLang="de-DE" sz="800" i="1" dirty="0" smtClean="0"/>
              <a:t>(</a:t>
            </a:r>
            <a:r>
              <a:rPr lang="en-GB" altLang="de-DE" sz="800" i="1" dirty="0" err="1" smtClean="0"/>
              <a:t>f.l.t.r</a:t>
            </a:r>
            <a:r>
              <a:rPr lang="en-GB" altLang="de-DE" sz="800" i="1" dirty="0" smtClean="0"/>
              <a:t>.: “Elvis Presley, Las Vegas Hilton, 1971” by danperry.com)</a:t>
            </a:r>
          </a:p>
          <a:p>
            <a:pPr eaLnBrk="1" hangingPunct="1">
              <a:buClr>
                <a:srgbClr val="336699"/>
              </a:buClr>
              <a:buSzTx/>
              <a:buFontTx/>
              <a:buNone/>
            </a:pPr>
            <a:endParaRPr lang="de-DE" altLang="de-DE" sz="800" i="1" dirty="0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0" y="19376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Idee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particolari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grande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pubblico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–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leggende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moderne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395681" y="1078546"/>
            <a:ext cx="86423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smtClean="0"/>
              <a:t>Elvis è vivo e la </a:t>
            </a:r>
            <a:r>
              <a:rPr lang="en-GB" altLang="de-DE" sz="2000" dirty="0" err="1" smtClean="0"/>
              <a:t>sua</a:t>
            </a:r>
            <a:r>
              <a:rPr lang="en-GB" altLang="de-DE" sz="2000" dirty="0" smtClean="0"/>
              <a:t> </a:t>
            </a:r>
            <a:r>
              <a:rPr lang="en-GB" altLang="de-DE" sz="2000" dirty="0" err="1" smtClean="0"/>
              <a:t>morte</a:t>
            </a:r>
            <a:r>
              <a:rPr lang="en-GB" altLang="de-DE" sz="2000" dirty="0" smtClean="0"/>
              <a:t> è solo </a:t>
            </a:r>
            <a:r>
              <a:rPr lang="en-GB" altLang="de-DE" sz="2000" dirty="0" err="1" smtClean="0"/>
              <a:t>una</a:t>
            </a:r>
            <a:r>
              <a:rPr lang="en-GB" altLang="de-DE" sz="2000" dirty="0" smtClean="0"/>
              <a:t> </a:t>
            </a:r>
            <a:r>
              <a:rPr lang="en-GB" altLang="de-DE" sz="2000" dirty="0" err="1" smtClean="0"/>
              <a:t>falsità</a:t>
            </a:r>
            <a:r>
              <a:rPr lang="en-GB" altLang="de-DE" sz="2000" dirty="0" smtClean="0"/>
              <a:t>?</a:t>
            </a:r>
            <a:endParaRPr lang="en-GB" altLang="de-DE" sz="2000" dirty="0"/>
          </a:p>
        </p:txBody>
      </p:sp>
      <p:pic>
        <p:nvPicPr>
          <p:cNvPr id="12" name="Picture 6" descr="Elvis_proof_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1571284"/>
            <a:ext cx="5664200" cy="424815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 rot="19550358">
            <a:off x="676572" y="2321946"/>
            <a:ext cx="1261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de-DE" dirty="0" smtClean="0">
                <a:solidFill>
                  <a:schemeClr val="accent1"/>
                </a:solidFill>
              </a:rPr>
              <a:t>No</a:t>
            </a:r>
            <a:r>
              <a:rPr lang="de-DE" altLang="de-DE" dirty="0" smtClean="0">
                <a:solidFill>
                  <a:schemeClr val="accent1"/>
                </a:solidFill>
              </a:rPr>
              <a:t>! </a:t>
            </a:r>
            <a:endParaRPr lang="de-DE" altLang="de-DE" dirty="0">
              <a:solidFill>
                <a:schemeClr val="accent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412341" y="4502590"/>
            <a:ext cx="631931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/>
              <a:t>Secondo</a:t>
            </a:r>
            <a:r>
              <a:rPr lang="en-GB" sz="2000" dirty="0" smtClean="0"/>
              <a:t> </a:t>
            </a:r>
            <a:r>
              <a:rPr lang="en-GB" sz="2000" dirty="0" err="1" smtClean="0"/>
              <a:t>uno</a:t>
            </a:r>
            <a:r>
              <a:rPr lang="en-GB" sz="2000" dirty="0" smtClean="0"/>
              <a:t> studio </a:t>
            </a:r>
            <a:r>
              <a:rPr lang="en-GB" sz="2000" dirty="0" err="1" smtClean="0"/>
              <a:t>condotto</a:t>
            </a:r>
            <a:r>
              <a:rPr lang="en-GB" sz="2000" dirty="0" smtClean="0"/>
              <a:t> in Germania con 1143 </a:t>
            </a:r>
            <a:r>
              <a:rPr lang="en-GB" sz="2000" dirty="0" err="1" smtClean="0"/>
              <a:t>intervistati</a:t>
            </a:r>
            <a:r>
              <a:rPr lang="en-GB" sz="2000" dirty="0" smtClean="0"/>
              <a:t>, </a:t>
            </a:r>
            <a:r>
              <a:rPr lang="en-GB" sz="2000" dirty="0" err="1" smtClean="0"/>
              <a:t>il</a:t>
            </a:r>
            <a:r>
              <a:rPr lang="en-GB" sz="2000" dirty="0" smtClean="0"/>
              <a:t> 72% </a:t>
            </a:r>
            <a:r>
              <a:rPr lang="en-GB" sz="2000" dirty="0" err="1" smtClean="0"/>
              <a:t>conosce</a:t>
            </a:r>
            <a:r>
              <a:rPr lang="en-GB" sz="2000" dirty="0" smtClean="0"/>
              <a:t> </a:t>
            </a:r>
            <a:r>
              <a:rPr lang="en-GB" sz="2000" dirty="0" err="1" smtClean="0"/>
              <a:t>questa</a:t>
            </a:r>
            <a:r>
              <a:rPr lang="en-GB" sz="2000" dirty="0" smtClean="0"/>
              <a:t> </a:t>
            </a:r>
            <a:r>
              <a:rPr lang="en-GB" sz="2000" dirty="0" err="1" smtClean="0"/>
              <a:t>leggenda</a:t>
            </a:r>
            <a:r>
              <a:rPr lang="en-GB" sz="2000" dirty="0" smtClean="0"/>
              <a:t> e </a:t>
            </a:r>
            <a:r>
              <a:rPr lang="en-GB" sz="2000" dirty="0" err="1" smtClean="0"/>
              <a:t>il</a:t>
            </a:r>
            <a:r>
              <a:rPr lang="en-GB" sz="2000" dirty="0" smtClean="0"/>
              <a:t> 9.45% </a:t>
            </a:r>
            <a:r>
              <a:rPr lang="en-GB" sz="2000" dirty="0" err="1" smtClean="0"/>
              <a:t>ancora</a:t>
            </a:r>
            <a:r>
              <a:rPr lang="en-GB" sz="2000" dirty="0" smtClean="0"/>
              <a:t> </a:t>
            </a:r>
            <a:r>
              <a:rPr lang="en-GB" sz="2000" dirty="0" err="1" smtClean="0"/>
              <a:t>ci</a:t>
            </a:r>
            <a:r>
              <a:rPr lang="en-GB" sz="2000" dirty="0" smtClean="0"/>
              <a:t> </a:t>
            </a:r>
            <a:r>
              <a:rPr lang="en-GB" sz="2000" dirty="0" err="1" smtClean="0"/>
              <a:t>crede</a:t>
            </a:r>
            <a:r>
              <a:rPr lang="en-GB" sz="2000" dirty="0" smtClean="0"/>
              <a:t>!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altLang="de-DE" sz="2000" dirty="0" smtClean="0"/>
              <a:t>Come </a:t>
            </a:r>
            <a:r>
              <a:rPr lang="en-GB" altLang="de-DE" sz="2000" dirty="0" err="1" smtClean="0"/>
              <a:t>nascono</a:t>
            </a:r>
            <a:r>
              <a:rPr lang="en-GB" altLang="de-DE" sz="2000" dirty="0" smtClean="0"/>
              <a:t> </a:t>
            </a:r>
            <a:r>
              <a:rPr lang="en-GB" altLang="de-DE" sz="2000" dirty="0" err="1" smtClean="0"/>
              <a:t>queste</a:t>
            </a:r>
            <a:r>
              <a:rPr lang="en-GB" altLang="de-DE" sz="2000" dirty="0" smtClean="0"/>
              <a:t> </a:t>
            </a:r>
            <a:r>
              <a:rPr lang="en-GB" altLang="de-DE" sz="2000" dirty="0" err="1" smtClean="0"/>
              <a:t>leggende</a:t>
            </a:r>
            <a:r>
              <a:rPr lang="en-GB" altLang="de-DE" sz="2000" dirty="0" smtClean="0"/>
              <a:t> </a:t>
            </a:r>
            <a:r>
              <a:rPr lang="en-GB" altLang="de-DE" sz="2000" dirty="0" err="1" smtClean="0"/>
              <a:t>moderne</a:t>
            </a:r>
            <a:r>
              <a:rPr lang="en-GB" altLang="de-DE" sz="2000" dirty="0" smtClean="0"/>
              <a:t> e le </a:t>
            </a:r>
            <a:r>
              <a:rPr lang="en-GB" altLang="de-DE" sz="2000" dirty="0" err="1" smtClean="0"/>
              <a:t>teorie</a:t>
            </a:r>
            <a:r>
              <a:rPr lang="en-GB" altLang="de-DE" sz="2000" dirty="0" smtClean="0"/>
              <a:t> del </a:t>
            </a:r>
            <a:r>
              <a:rPr lang="en-GB" altLang="de-DE" sz="2000" dirty="0" err="1" smtClean="0"/>
              <a:t>complotto</a:t>
            </a:r>
            <a:r>
              <a:rPr lang="en-GB" altLang="de-DE" sz="2000" dirty="0" smtClean="0"/>
              <a:t>?</a:t>
            </a:r>
            <a:endParaRPr lang="en-GB" altLang="de-DE" sz="2000" dirty="0"/>
          </a:p>
        </p:txBody>
      </p:sp>
      <p:sp>
        <p:nvSpPr>
          <p:cNvPr id="13" name="Rechteck 12"/>
          <p:cNvSpPr/>
          <p:nvPr/>
        </p:nvSpPr>
        <p:spPr>
          <a:xfrm rot="19550358">
            <a:off x="7158311" y="1994116"/>
            <a:ext cx="1261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de-DE" dirty="0" smtClean="0">
                <a:solidFill>
                  <a:schemeClr val="accent1"/>
                </a:solidFill>
              </a:rPr>
              <a:t>No! 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0" y="19376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Idee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particolari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grande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pubblico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–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leggende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moderne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de-DE" sz="2000" dirty="0" smtClean="0">
                <a:solidFill>
                  <a:schemeClr val="accent1"/>
                </a:solidFill>
              </a:rPr>
              <a:t>Come nascono queste leggende moderne e le teorie del complotto?</a:t>
            </a:r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252000" y="962025"/>
            <a:ext cx="8640000" cy="577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34988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  <a:tabLst>
                <a:tab pos="533400" algn="l"/>
              </a:tabLst>
            </a:pPr>
            <a:r>
              <a:rPr lang="en-GB" altLang="de-DE" sz="1800" dirty="0" smtClean="0"/>
              <a:t>Le </a:t>
            </a:r>
            <a:r>
              <a:rPr lang="en-GB" altLang="de-DE" sz="1800" dirty="0" err="1" smtClean="0"/>
              <a:t>leggende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emozionanti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realtà</a:t>
            </a:r>
            <a:r>
              <a:rPr lang="en-GB" altLang="de-DE" sz="1800" dirty="0" smtClean="0"/>
              <a:t>! </a:t>
            </a:r>
            <a:endParaRPr lang="en-GB" altLang="de-DE" sz="1800" dirty="0" smtClean="0">
              <a:solidFill>
                <a:srgbClr val="FF0000"/>
              </a:solidFill>
            </a:endParaRPr>
          </a:p>
          <a:p>
            <a:pPr marL="534988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  <a:tabLst>
                <a:tab pos="533400" algn="l"/>
              </a:tabLst>
            </a:pPr>
            <a:r>
              <a:rPr lang="en-GB" altLang="de-DE" sz="1800" dirty="0" smtClean="0"/>
              <a:t>I </a:t>
            </a:r>
            <a:r>
              <a:rPr lang="en-GB" altLang="de-DE" sz="1800" dirty="0" err="1" smtClean="0"/>
              <a:t>giornali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popolari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vendono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bene</a:t>
            </a:r>
            <a:r>
              <a:rPr lang="en-GB" altLang="de-DE" sz="1800" dirty="0" smtClean="0"/>
              <a:t> se </a:t>
            </a:r>
            <a:r>
              <a:rPr lang="en-GB" altLang="de-DE" sz="1800" dirty="0" err="1" smtClean="0"/>
              <a:t>producono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dei</a:t>
            </a:r>
            <a:r>
              <a:rPr lang="en-GB" altLang="de-DE" sz="1800" dirty="0" smtClean="0"/>
              <a:t> “</a:t>
            </a:r>
            <a:r>
              <a:rPr lang="en-GB" altLang="de-DE" sz="1800" dirty="0" err="1" smtClean="0"/>
              <a:t>servizi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scandalosi</a:t>
            </a:r>
            <a:r>
              <a:rPr lang="en-GB" altLang="de-DE" sz="1800" dirty="0" smtClean="0"/>
              <a:t>”. Ti </a:t>
            </a:r>
            <a:r>
              <a:rPr lang="en-GB" altLang="de-DE" sz="1800" dirty="0" err="1" smtClean="0"/>
              <a:t>viene</a:t>
            </a:r>
            <a:r>
              <a:rPr lang="en-GB" altLang="de-DE" sz="1800" dirty="0" smtClean="0"/>
              <a:t> in </a:t>
            </a:r>
            <a:r>
              <a:rPr lang="en-GB" altLang="de-DE" sz="1800" dirty="0" err="1" smtClean="0"/>
              <a:t>mente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esempio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recente</a:t>
            </a:r>
            <a:r>
              <a:rPr lang="en-GB" altLang="de-DE" sz="1800" dirty="0" smtClean="0"/>
              <a:t>?</a:t>
            </a:r>
          </a:p>
          <a:p>
            <a:pPr marL="534988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  <a:tabLst>
                <a:tab pos="533400" algn="l"/>
              </a:tabLst>
            </a:pPr>
            <a:r>
              <a:rPr lang="en-GB" altLang="de-DE" sz="1800" dirty="0" smtClean="0"/>
              <a:t>Le </a:t>
            </a:r>
            <a:r>
              <a:rPr lang="en-GB" altLang="de-DE" sz="1800" dirty="0" err="1" smtClean="0"/>
              <a:t>leggende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basano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affermazioni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difficili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dimostrare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nei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fatti</a:t>
            </a:r>
            <a:r>
              <a:rPr lang="en-GB" altLang="de-DE" sz="1800" dirty="0" smtClean="0"/>
              <a:t> (ad </a:t>
            </a:r>
            <a:r>
              <a:rPr lang="en-GB" altLang="de-DE" sz="1800" dirty="0" err="1" smtClean="0"/>
              <a:t>es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salma</a:t>
            </a:r>
            <a:r>
              <a:rPr lang="en-GB" altLang="de-DE" sz="1800" dirty="0" smtClean="0"/>
              <a:t> non </a:t>
            </a:r>
            <a:r>
              <a:rPr lang="en-GB" altLang="de-DE" sz="1800" dirty="0" err="1" smtClean="0"/>
              <a:t>somigliasse</a:t>
            </a:r>
            <a:r>
              <a:rPr lang="en-GB" altLang="de-DE" sz="1800" dirty="0" smtClean="0"/>
              <a:t> al “</a:t>
            </a:r>
            <a:r>
              <a:rPr lang="en-GB" altLang="de-DE" sz="1800" dirty="0" err="1" smtClean="0"/>
              <a:t>vero</a:t>
            </a:r>
            <a:r>
              <a:rPr lang="en-GB" altLang="de-DE" sz="1800" dirty="0" smtClean="0"/>
              <a:t>” Elvis) e </a:t>
            </a:r>
            <a:r>
              <a:rPr lang="en-GB" altLang="de-DE" sz="1800" dirty="0" err="1" smtClean="0"/>
              <a:t>alle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credono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facilmente</a:t>
            </a:r>
            <a:r>
              <a:rPr lang="en-GB" altLang="de-DE" sz="1800" dirty="0" smtClean="0"/>
              <a:t>. </a:t>
            </a:r>
          </a:p>
          <a:p>
            <a:pPr marL="534988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  <a:tabLst>
                <a:tab pos="533400" algn="l"/>
              </a:tabLst>
            </a:pPr>
            <a:r>
              <a:rPr lang="en-GB" altLang="de-DE" sz="1800" dirty="0" err="1" smtClean="0"/>
              <a:t>Nascondono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alternative (ad </a:t>
            </a:r>
            <a:r>
              <a:rPr lang="en-GB" altLang="de-DE" sz="1800" dirty="0" err="1" smtClean="0"/>
              <a:t>es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secondo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nome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Elvis è </a:t>
            </a:r>
            <a:r>
              <a:rPr lang="en-GB" altLang="de-DE" sz="1800" dirty="0" err="1" smtClean="0"/>
              <a:t>stato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sbagliato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durante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sua</a:t>
            </a:r>
            <a:r>
              <a:rPr lang="en-GB" altLang="de-DE" sz="1800" dirty="0" smtClean="0"/>
              <a:t> vita).</a:t>
            </a:r>
          </a:p>
          <a:p>
            <a:pPr marL="534988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  <a:tabLst>
                <a:tab pos="533400" algn="l"/>
              </a:tabLst>
            </a:pPr>
            <a:r>
              <a:rPr lang="en-GB" altLang="de-DE" sz="1800" dirty="0" smtClean="0"/>
              <a:t>A volte le </a:t>
            </a:r>
            <a:r>
              <a:rPr lang="en-GB" altLang="de-DE" sz="1800" dirty="0" err="1" smtClean="0"/>
              <a:t>leggende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basano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fatti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presi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fuori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contesto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quinidi</a:t>
            </a:r>
            <a:r>
              <a:rPr lang="en-GB" altLang="de-DE" sz="1800" dirty="0" smtClean="0"/>
              <a:t> in </a:t>
            </a:r>
            <a:r>
              <a:rPr lang="en-GB" altLang="de-DE" sz="1800" dirty="0" err="1" smtClean="0"/>
              <a:t>gran</a:t>
            </a:r>
            <a:r>
              <a:rPr lang="en-GB" altLang="de-DE" sz="1800" dirty="0" smtClean="0"/>
              <a:t> parte </a:t>
            </a:r>
            <a:r>
              <a:rPr lang="en-GB" altLang="de-DE" sz="1800" dirty="0" err="1" smtClean="0"/>
              <a:t>esagerano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loro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significato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L’affermazione</a:t>
            </a:r>
            <a:r>
              <a:rPr lang="en-GB" altLang="de-DE" sz="1800" dirty="0" smtClean="0"/>
              <a:t> del manager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Elvis : “Elvis non è </a:t>
            </a:r>
            <a:r>
              <a:rPr lang="en-GB" altLang="de-DE" sz="1800" dirty="0" err="1" smtClean="0"/>
              <a:t>morto</a:t>
            </a:r>
            <a:r>
              <a:rPr lang="en-GB" altLang="de-DE" sz="1800" dirty="0" smtClean="0"/>
              <a:t>, solo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corpo</a:t>
            </a:r>
            <a:r>
              <a:rPr lang="en-GB" altLang="de-DE" sz="1800" dirty="0" smtClean="0"/>
              <a:t> lo è. Ho </a:t>
            </a:r>
            <a:r>
              <a:rPr lang="en-GB" altLang="de-DE" sz="1800" dirty="0" err="1" smtClean="0"/>
              <a:t>parlato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lui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oggi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stava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bene</a:t>
            </a:r>
            <a:r>
              <a:rPr lang="en-GB" altLang="de-DE" sz="1800" dirty="0" smtClean="0"/>
              <a:t>...” è </a:t>
            </a:r>
            <a:r>
              <a:rPr lang="en-GB" altLang="de-DE" sz="1800" dirty="0" err="1" smtClean="0"/>
              <a:t>stata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interpretata</a:t>
            </a:r>
            <a:r>
              <a:rPr lang="en-GB" altLang="de-DE" sz="1800" dirty="0" smtClean="0"/>
              <a:t> come se fosse </a:t>
            </a:r>
            <a:r>
              <a:rPr lang="en-GB" altLang="de-DE" sz="1800" dirty="0" err="1" smtClean="0"/>
              <a:t>ancora</a:t>
            </a:r>
            <a:r>
              <a:rPr lang="en-GB" altLang="de-DE" sz="1800" dirty="0" smtClean="0"/>
              <a:t> in vita. </a:t>
            </a:r>
            <a:r>
              <a:rPr lang="en-GB" altLang="de-DE" sz="1800" dirty="0" err="1" smtClean="0"/>
              <a:t>L’affermazione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potrebbe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significare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in </a:t>
            </a:r>
            <a:r>
              <a:rPr lang="en-GB" altLang="de-DE" sz="1800" dirty="0" err="1" smtClean="0"/>
              <a:t>effetti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corpo</a:t>
            </a:r>
            <a:r>
              <a:rPr lang="en-GB" altLang="de-DE" sz="1800" dirty="0" smtClean="0"/>
              <a:t> è </a:t>
            </a:r>
            <a:r>
              <a:rPr lang="en-GB" altLang="de-DE" sz="1800" dirty="0" err="1" smtClean="0"/>
              <a:t>morto</a:t>
            </a:r>
            <a:r>
              <a:rPr lang="en-GB" altLang="de-DE" sz="1800" dirty="0" smtClean="0"/>
              <a:t> ma non la </a:t>
            </a:r>
            <a:r>
              <a:rPr lang="en-GB" altLang="de-DE" sz="1800" dirty="0" err="1" smtClean="0"/>
              <a:t>sua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musica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lui</a:t>
            </a:r>
            <a:r>
              <a:rPr lang="en-GB" altLang="de-DE" sz="1800" dirty="0" smtClean="0"/>
              <a:t> vive </a:t>
            </a:r>
            <a:r>
              <a:rPr lang="en-GB" altLang="de-DE" sz="1800" dirty="0" err="1" smtClean="0"/>
              <a:t>nei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nostri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cuori</a:t>
            </a:r>
            <a:r>
              <a:rPr lang="en-GB" altLang="de-DE" sz="1800" dirty="0" smtClean="0"/>
              <a:t>.</a:t>
            </a:r>
          </a:p>
          <a:p>
            <a:pPr marL="534988"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  <a:tabLst>
                <a:tab pos="533400" algn="l"/>
              </a:tabLst>
            </a:pP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tali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leggende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dovute</a:t>
            </a:r>
            <a:r>
              <a:rPr lang="en-GB" altLang="de-DE" sz="1800" dirty="0" smtClean="0"/>
              <a:t> al </a:t>
            </a:r>
            <a:r>
              <a:rPr lang="en-GB" altLang="de-DE" sz="1800" dirty="0" err="1" smtClean="0"/>
              <a:t>fatto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creano</a:t>
            </a:r>
            <a:r>
              <a:rPr lang="en-GB" altLang="de-DE" sz="1800" dirty="0" smtClean="0"/>
              <a:t> un forte </a:t>
            </a:r>
            <a:r>
              <a:rPr lang="en-GB" altLang="de-DE" sz="1800" dirty="0" err="1" smtClean="0"/>
              <a:t>legame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tra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gruppo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; per </a:t>
            </a:r>
            <a:r>
              <a:rPr lang="en-GB" altLang="de-DE" sz="1800" dirty="0" err="1" smtClean="0"/>
              <a:t>es</a:t>
            </a:r>
            <a:r>
              <a:rPr lang="en-GB" altLang="de-DE" sz="1800" dirty="0" smtClean="0"/>
              <a:t>., </a:t>
            </a:r>
            <a:r>
              <a:rPr lang="en-GB" altLang="de-DE" sz="1800" dirty="0" err="1" smtClean="0"/>
              <a:t>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comunità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fan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desiderano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prova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loro</a:t>
            </a:r>
            <a:r>
              <a:rPr lang="en-GB" altLang="de-DE" sz="1800" dirty="0" smtClean="0"/>
              <a:t> Re è </a:t>
            </a:r>
            <a:r>
              <a:rPr lang="en-GB" altLang="de-DE" sz="1800" dirty="0" err="1" smtClean="0"/>
              <a:t>ancora</a:t>
            </a:r>
            <a:r>
              <a:rPr lang="en-GB" altLang="de-DE" sz="1800" dirty="0" smtClean="0"/>
              <a:t> vivo. </a:t>
            </a:r>
            <a:endParaRPr lang="en-GB" altLang="de-DE" sz="1800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744AB1A-B9D6-4CDE-B231-E09FD160715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graphicFrame>
        <p:nvGraphicFramePr>
          <p:cNvPr id="6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803968"/>
              </p:ext>
            </p:extLst>
          </p:nvPr>
        </p:nvGraphicFramePr>
        <p:xfrm>
          <a:off x="73800" y="1270826"/>
          <a:ext cx="8996400" cy="4206230"/>
        </p:xfrm>
        <a:graphic>
          <a:graphicData uri="http://schemas.openxmlformats.org/drawingml/2006/table">
            <a:tbl>
              <a:tblPr/>
              <a:tblGrid>
                <a:gridCol w="4647056">
                  <a:extLst>
                    <a:ext uri="{9D8B030D-6E8A-4147-A177-3AD203B41FA5}"/>
                  </a:extLst>
                </a:gridCol>
                <a:gridCol w="2509284">
                  <a:extLst>
                    <a:ext uri="{9D8B030D-6E8A-4147-A177-3AD203B41FA5}"/>
                  </a:extLst>
                </a:gridCol>
                <a:gridCol w="1840060">
                  <a:extLst>
                    <a:ext uri="{9D8B030D-6E8A-4147-A177-3AD203B41FA5}"/>
                  </a:extLst>
                </a:gridCol>
              </a:tblGrid>
              <a:tr h="59323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Teoria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complotto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r>
                        <a:rPr lang="en-GB" sz="1800" b="1" noProof="0" dirty="0" err="1" smtClean="0"/>
                        <a:t>Familiarità</a:t>
                      </a:r>
                      <a:r>
                        <a:rPr lang="en-GB" sz="1800" b="1" baseline="0" noProof="0" dirty="0" smtClean="0"/>
                        <a:t> </a:t>
                      </a:r>
                      <a:r>
                        <a:rPr lang="en-GB" sz="1800" b="1" noProof="0" dirty="0" smtClean="0"/>
                        <a:t>in</a:t>
                      </a:r>
                      <a:r>
                        <a:rPr lang="en-GB" sz="1800" b="1" baseline="0" noProof="0" dirty="0" smtClean="0"/>
                        <a:t> 1143 </a:t>
                      </a:r>
                      <a:r>
                        <a:rPr lang="en-GB" sz="1800" b="1" baseline="0" noProof="0" dirty="0" err="1" smtClean="0"/>
                        <a:t>intervistati</a:t>
                      </a:r>
                      <a:r>
                        <a:rPr lang="en-GB" sz="1800" b="1" baseline="0" noProof="0" dirty="0" smtClean="0"/>
                        <a:t> (in %)</a:t>
                      </a:r>
                      <a:endParaRPr lang="en-GB" sz="1800" b="1" noProof="0" dirty="0"/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Accordo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(in %)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82700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triangolo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Bermuda, un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numero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sproporzionato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navi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aerei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scompaiono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misteriosamente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2%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6%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sbarco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luna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nel1969 è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messo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scena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NASA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7%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.7%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Lady Di è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assassinata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3%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1%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Sulle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banconote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1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dollaro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prove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un’infiltrazione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Federal Reserve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Uniti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società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segrete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0%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3%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24588" y="5564777"/>
            <a:ext cx="9132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00" indent="0">
              <a:spcBef>
                <a:spcPts val="432"/>
              </a:spcBef>
            </a:pPr>
            <a:r>
              <a:rPr lang="en-GB" sz="1600" dirty="0" smtClean="0">
                <a:solidFill>
                  <a:schemeClr val="bg1"/>
                </a:solidFill>
              </a:rPr>
              <a:t>Questa </a:t>
            </a:r>
            <a:r>
              <a:rPr lang="en-GB" sz="1600" dirty="0" err="1" smtClean="0">
                <a:solidFill>
                  <a:schemeClr val="bg1"/>
                </a:solidFill>
              </a:rPr>
              <a:t>indagine</a:t>
            </a:r>
            <a:r>
              <a:rPr lang="en-GB" sz="1600" dirty="0" smtClean="0">
                <a:solidFill>
                  <a:schemeClr val="bg1"/>
                </a:solidFill>
              </a:rPr>
              <a:t> online </a:t>
            </a:r>
            <a:r>
              <a:rPr lang="en-GB" sz="1600" dirty="0" err="1" smtClean="0">
                <a:solidFill>
                  <a:schemeClr val="bg1"/>
                </a:solidFill>
              </a:rPr>
              <a:t>condotta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da</a:t>
            </a:r>
            <a:r>
              <a:rPr lang="en-GB" sz="1600" dirty="0" smtClean="0">
                <a:solidFill>
                  <a:schemeClr val="bg1"/>
                </a:solidFill>
              </a:rPr>
              <a:t> Sebastian </a:t>
            </a:r>
            <a:r>
              <a:rPr lang="en-GB" sz="1600" dirty="0" err="1" smtClean="0">
                <a:solidFill>
                  <a:schemeClr val="bg1"/>
                </a:solidFill>
              </a:rPr>
              <a:t>Bartoschek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affronta</a:t>
            </a:r>
            <a:r>
              <a:rPr lang="en-GB" sz="1600" dirty="0" smtClean="0">
                <a:solidFill>
                  <a:schemeClr val="bg1"/>
                </a:solidFill>
              </a:rPr>
              <a:t> solo le </a:t>
            </a:r>
            <a:r>
              <a:rPr lang="en-GB" sz="1600" dirty="0" err="1" smtClean="0">
                <a:solidFill>
                  <a:schemeClr val="bg1"/>
                </a:solidFill>
              </a:rPr>
              <a:t>teorie</a:t>
            </a:r>
            <a:r>
              <a:rPr lang="en-GB" sz="1600" dirty="0" smtClean="0">
                <a:solidFill>
                  <a:schemeClr val="bg1"/>
                </a:solidFill>
              </a:rPr>
              <a:t> del </a:t>
            </a:r>
            <a:r>
              <a:rPr lang="en-GB" sz="1600" dirty="0" err="1" smtClean="0">
                <a:solidFill>
                  <a:schemeClr val="bg1"/>
                </a:solidFill>
              </a:rPr>
              <a:t>complotto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che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sono</a:t>
            </a:r>
            <a:r>
              <a:rPr lang="en-GB" sz="1600" dirty="0" smtClean="0">
                <a:solidFill>
                  <a:schemeClr val="bg1"/>
                </a:solidFill>
              </a:rPr>
              <a:t> state </a:t>
            </a:r>
            <a:r>
              <a:rPr lang="en-GB" sz="1600" dirty="0" err="1" smtClean="0">
                <a:solidFill>
                  <a:schemeClr val="bg1"/>
                </a:solidFill>
              </a:rPr>
              <a:t>ufficialmente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risolte</a:t>
            </a:r>
            <a:r>
              <a:rPr lang="en-GB" sz="1600" dirty="0" smtClean="0">
                <a:solidFill>
                  <a:schemeClr val="bg1"/>
                </a:solidFill>
              </a:rPr>
              <a:t>. </a:t>
            </a:r>
            <a:r>
              <a:rPr lang="en-GB" sz="1600" dirty="0" err="1" smtClean="0">
                <a:solidFill>
                  <a:schemeClr val="bg1"/>
                </a:solidFill>
              </a:rPr>
              <a:t>Secondo</a:t>
            </a:r>
            <a:r>
              <a:rPr lang="en-GB" sz="1600" dirty="0" smtClean="0">
                <a:solidFill>
                  <a:schemeClr val="bg1"/>
                </a:solidFill>
              </a:rPr>
              <a:t> le </a:t>
            </a:r>
            <a:r>
              <a:rPr lang="en-GB" sz="1600" dirty="0" err="1" smtClean="0">
                <a:solidFill>
                  <a:schemeClr val="bg1"/>
                </a:solidFill>
              </a:rPr>
              <a:t>conoscenze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attuali</a:t>
            </a:r>
            <a:r>
              <a:rPr lang="en-GB" sz="1600" dirty="0" smtClean="0">
                <a:solidFill>
                  <a:schemeClr val="bg1"/>
                </a:solidFill>
              </a:rPr>
              <a:t>, non </a:t>
            </a:r>
            <a:r>
              <a:rPr lang="en-GB" sz="1600" dirty="0" err="1" smtClean="0">
                <a:solidFill>
                  <a:schemeClr val="bg1"/>
                </a:solidFill>
              </a:rPr>
              <a:t>v’è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alcuna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prova</a:t>
            </a:r>
            <a:r>
              <a:rPr lang="en-GB" sz="1600" dirty="0" smtClean="0">
                <a:solidFill>
                  <a:schemeClr val="bg1"/>
                </a:solidFill>
              </a:rPr>
              <a:t> a </a:t>
            </a:r>
            <a:r>
              <a:rPr lang="en-GB" sz="1600" dirty="0" err="1" smtClean="0">
                <a:solidFill>
                  <a:schemeClr val="bg1"/>
                </a:solidFill>
              </a:rPr>
              <a:t>sufficienza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che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sostiene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queste</a:t>
            </a: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</a:rPr>
              <a:t>teorie</a:t>
            </a:r>
            <a:r>
              <a:rPr lang="de-DE" sz="1600" dirty="0" smtClean="0">
                <a:solidFill>
                  <a:schemeClr val="bg1"/>
                </a:solidFill>
              </a:rPr>
              <a:t>.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Quanto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sono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note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teorie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complotto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quante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persone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nella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popolazione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credono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6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744AB1A-B9D6-4CDE-B231-E09FD160715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graphicFrame>
        <p:nvGraphicFramePr>
          <p:cNvPr id="6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89318"/>
              </p:ext>
            </p:extLst>
          </p:nvPr>
        </p:nvGraphicFramePr>
        <p:xfrm>
          <a:off x="73800" y="1270826"/>
          <a:ext cx="8996400" cy="4206230"/>
        </p:xfrm>
        <a:graphic>
          <a:graphicData uri="http://schemas.openxmlformats.org/drawingml/2006/table">
            <a:tbl>
              <a:tblPr/>
              <a:tblGrid>
                <a:gridCol w="4647056">
                  <a:extLst>
                    <a:ext uri="{9D8B030D-6E8A-4147-A177-3AD203B41FA5}"/>
                  </a:extLst>
                </a:gridCol>
                <a:gridCol w="2509284">
                  <a:extLst>
                    <a:ext uri="{9D8B030D-6E8A-4147-A177-3AD203B41FA5}"/>
                  </a:extLst>
                </a:gridCol>
                <a:gridCol w="1840060">
                  <a:extLst>
                    <a:ext uri="{9D8B030D-6E8A-4147-A177-3AD203B41FA5}"/>
                  </a:extLst>
                </a:gridCol>
              </a:tblGrid>
              <a:tr h="59323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Teoria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complotto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r>
                        <a:rPr lang="en-GB" sz="1800" b="1" noProof="0" dirty="0" err="1" smtClean="0"/>
                        <a:t>Familiarità</a:t>
                      </a:r>
                      <a:r>
                        <a:rPr lang="en-GB" sz="1800" b="1" baseline="0" noProof="0" dirty="0" smtClean="0"/>
                        <a:t> </a:t>
                      </a:r>
                      <a:r>
                        <a:rPr lang="en-GB" sz="1800" b="1" noProof="0" dirty="0" smtClean="0"/>
                        <a:t>in</a:t>
                      </a:r>
                      <a:r>
                        <a:rPr lang="en-GB" sz="1800" b="1" baseline="0" noProof="0" dirty="0" smtClean="0"/>
                        <a:t> 1143 </a:t>
                      </a:r>
                      <a:r>
                        <a:rPr lang="en-GB" sz="1800" b="1" baseline="0" noProof="0" dirty="0" err="1" smtClean="0"/>
                        <a:t>intervistati</a:t>
                      </a:r>
                      <a:r>
                        <a:rPr lang="en-GB" sz="1800" b="1" baseline="0" noProof="0" dirty="0" smtClean="0"/>
                        <a:t> (in %)</a:t>
                      </a:r>
                      <a:endParaRPr lang="en-GB" sz="1800" b="1" noProof="0" dirty="0"/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Accordo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(in %)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82700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triangolo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Bermuda, un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numero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sproporzionato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navi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aerei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scompaiono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misteriosamente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98.2%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44.6%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sbarco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luna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nel1969 è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messo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scena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NASA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92.7%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26.7%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Lady Di è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assassinata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93.3%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31.1%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Sulle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banconote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1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dollaro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prove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un’infiltrazione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Federal Reserve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Uniti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società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6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segrete</a:t>
                      </a: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71.0%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21.3%</a:t>
                      </a: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24588" y="5564777"/>
            <a:ext cx="9132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00" indent="0">
              <a:spcBef>
                <a:spcPts val="432"/>
              </a:spcBef>
            </a:pPr>
            <a:r>
              <a:rPr lang="en-GB" sz="1600" dirty="0" smtClean="0"/>
              <a:t>Questa </a:t>
            </a:r>
            <a:r>
              <a:rPr lang="en-GB" sz="1600" dirty="0" err="1" smtClean="0"/>
              <a:t>indagine</a:t>
            </a:r>
            <a:r>
              <a:rPr lang="en-GB" sz="1600" dirty="0" smtClean="0"/>
              <a:t> online </a:t>
            </a:r>
            <a:r>
              <a:rPr lang="en-GB" sz="1600" dirty="0" err="1" smtClean="0"/>
              <a:t>condotta</a:t>
            </a:r>
            <a:r>
              <a:rPr lang="en-GB" sz="1600" dirty="0" smtClean="0"/>
              <a:t> </a:t>
            </a:r>
            <a:r>
              <a:rPr lang="en-GB" sz="1600" dirty="0" err="1" smtClean="0"/>
              <a:t>da</a:t>
            </a:r>
            <a:r>
              <a:rPr lang="en-GB" sz="1600" dirty="0" smtClean="0"/>
              <a:t> Sebastian </a:t>
            </a:r>
            <a:r>
              <a:rPr lang="en-GB" sz="1600" dirty="0" err="1" smtClean="0"/>
              <a:t>Bartoschek</a:t>
            </a:r>
            <a:r>
              <a:rPr lang="en-GB" sz="1600" dirty="0" smtClean="0"/>
              <a:t> </a:t>
            </a:r>
            <a:r>
              <a:rPr lang="en-GB" sz="1600" dirty="0" err="1" smtClean="0"/>
              <a:t>affronta</a:t>
            </a:r>
            <a:r>
              <a:rPr lang="en-GB" sz="1600" dirty="0" smtClean="0"/>
              <a:t> solo le </a:t>
            </a:r>
            <a:r>
              <a:rPr lang="en-GB" sz="1600" dirty="0" err="1" smtClean="0"/>
              <a:t>teorie</a:t>
            </a:r>
            <a:r>
              <a:rPr lang="en-GB" sz="1600" dirty="0" smtClean="0"/>
              <a:t> del </a:t>
            </a:r>
            <a:r>
              <a:rPr lang="en-GB" sz="1600" dirty="0" err="1" smtClean="0"/>
              <a:t>complotto</a:t>
            </a:r>
            <a:r>
              <a:rPr lang="en-GB" sz="1600" dirty="0" smtClean="0"/>
              <a:t> </a:t>
            </a:r>
            <a:r>
              <a:rPr lang="en-GB" sz="1600" dirty="0" err="1" smtClean="0"/>
              <a:t>che</a:t>
            </a:r>
            <a:r>
              <a:rPr lang="en-GB" sz="1600" dirty="0" smtClean="0"/>
              <a:t> </a:t>
            </a:r>
            <a:r>
              <a:rPr lang="en-GB" sz="1600" dirty="0" err="1" smtClean="0"/>
              <a:t>sono</a:t>
            </a:r>
            <a:r>
              <a:rPr lang="en-GB" sz="1600" dirty="0" smtClean="0"/>
              <a:t> state </a:t>
            </a:r>
            <a:r>
              <a:rPr lang="en-GB" sz="1600" dirty="0" err="1" smtClean="0"/>
              <a:t>ufficialmente</a:t>
            </a:r>
            <a:r>
              <a:rPr lang="en-GB" sz="1600" dirty="0" smtClean="0"/>
              <a:t> </a:t>
            </a:r>
            <a:r>
              <a:rPr lang="en-GB" sz="1600" dirty="0" err="1" smtClean="0"/>
              <a:t>risolte</a:t>
            </a:r>
            <a:r>
              <a:rPr lang="en-GB" sz="1600" dirty="0" smtClean="0"/>
              <a:t>. </a:t>
            </a:r>
            <a:r>
              <a:rPr lang="en-GB" sz="1600" dirty="0" err="1" smtClean="0"/>
              <a:t>Secondo</a:t>
            </a:r>
            <a:r>
              <a:rPr lang="en-GB" sz="1600" dirty="0" smtClean="0"/>
              <a:t> le </a:t>
            </a:r>
            <a:r>
              <a:rPr lang="en-GB" sz="1600" dirty="0" err="1" smtClean="0"/>
              <a:t>conoscenze</a:t>
            </a:r>
            <a:r>
              <a:rPr lang="en-GB" sz="1600" dirty="0" smtClean="0"/>
              <a:t> </a:t>
            </a:r>
            <a:r>
              <a:rPr lang="en-GB" sz="1600" dirty="0" err="1" smtClean="0"/>
              <a:t>attuali</a:t>
            </a:r>
            <a:r>
              <a:rPr lang="en-GB" sz="1600" dirty="0" smtClean="0"/>
              <a:t>, non </a:t>
            </a:r>
            <a:r>
              <a:rPr lang="en-GB" sz="1600" dirty="0" err="1" smtClean="0"/>
              <a:t>v’è</a:t>
            </a:r>
            <a:r>
              <a:rPr lang="en-GB" sz="1600" dirty="0" smtClean="0"/>
              <a:t> </a:t>
            </a:r>
            <a:r>
              <a:rPr lang="en-GB" sz="1600" dirty="0" err="1" smtClean="0"/>
              <a:t>alcuna</a:t>
            </a:r>
            <a:r>
              <a:rPr lang="en-GB" sz="1600" dirty="0" smtClean="0"/>
              <a:t> </a:t>
            </a:r>
            <a:r>
              <a:rPr lang="en-GB" sz="1600" dirty="0" err="1" smtClean="0"/>
              <a:t>prova</a:t>
            </a:r>
            <a:r>
              <a:rPr lang="en-GB" sz="1600" dirty="0" smtClean="0"/>
              <a:t> a </a:t>
            </a:r>
            <a:r>
              <a:rPr lang="en-GB" sz="1600" dirty="0" err="1" smtClean="0"/>
              <a:t>sufficienza</a:t>
            </a:r>
            <a:r>
              <a:rPr lang="en-GB" sz="1600" dirty="0" smtClean="0"/>
              <a:t> </a:t>
            </a:r>
            <a:r>
              <a:rPr lang="en-GB" sz="1600" dirty="0" err="1" smtClean="0"/>
              <a:t>che</a:t>
            </a:r>
            <a:r>
              <a:rPr lang="en-GB" sz="1600" dirty="0" smtClean="0"/>
              <a:t> </a:t>
            </a:r>
            <a:r>
              <a:rPr lang="en-GB" sz="1600" dirty="0" err="1" smtClean="0"/>
              <a:t>sostiene</a:t>
            </a:r>
            <a:r>
              <a:rPr lang="en-GB" sz="1600" dirty="0" smtClean="0"/>
              <a:t> </a:t>
            </a:r>
            <a:r>
              <a:rPr lang="en-GB" sz="1600" dirty="0" err="1" smtClean="0"/>
              <a:t>queste</a:t>
            </a:r>
            <a:r>
              <a:rPr lang="en-GB" sz="1600" dirty="0" smtClean="0"/>
              <a:t> </a:t>
            </a:r>
            <a:r>
              <a:rPr lang="en-GB" sz="1600" dirty="0" err="1" smtClean="0"/>
              <a:t>teorie</a:t>
            </a:r>
            <a:r>
              <a:rPr lang="de-DE" sz="1600" dirty="0" smtClean="0"/>
              <a:t>.</a:t>
            </a:r>
            <a:endParaRPr lang="de-DE" sz="16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5.49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Quanto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sono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note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teorie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complotto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quante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persone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nella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popolazione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credono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dirty="0" smtClean="0"/>
              <a:t>Mobbing/</a:t>
            </a:r>
            <a:r>
              <a:rPr lang="en-GB" altLang="de-DE" dirty="0" err="1" smtClean="0"/>
              <a:t>Complotto</a:t>
            </a:r>
            <a:r>
              <a:rPr lang="de-DE" altLang="de-DE" dirty="0" smtClean="0"/>
              <a:t>?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4000" y="1363663"/>
            <a:ext cx="5540375" cy="2873375"/>
          </a:xfrm>
        </p:spPr>
        <p:txBody>
          <a:bodyPr/>
          <a:lstStyle/>
          <a:p>
            <a:pPr marL="88900" indent="0" eaLnBrk="1" hangingPunct="1"/>
            <a:r>
              <a:rPr lang="en-GB" altLang="de-DE" b="1" dirty="0" err="1" smtClean="0"/>
              <a:t>Esempio</a:t>
            </a:r>
            <a:r>
              <a:rPr lang="en-GB" altLang="de-DE" b="1" dirty="0" smtClean="0"/>
              <a:t>: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mattina</a:t>
            </a:r>
            <a:r>
              <a:rPr lang="en-GB" altLang="de-DE" dirty="0" smtClean="0"/>
              <a:t>, Marina </a:t>
            </a:r>
            <a:r>
              <a:rPr lang="en-GB" altLang="de-DE" dirty="0" err="1" smtClean="0"/>
              <a:t>entra</a:t>
            </a:r>
            <a:r>
              <a:rPr lang="en-GB" altLang="de-DE" dirty="0" smtClean="0"/>
              <a:t> in </a:t>
            </a:r>
            <a:r>
              <a:rPr lang="en-GB" altLang="de-DE" dirty="0" err="1" smtClean="0"/>
              <a:t>ufficio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suo</a:t>
            </a:r>
            <a:r>
              <a:rPr lang="en-GB" altLang="de-DE" dirty="0" smtClean="0"/>
              <a:t> capo non la </a:t>
            </a:r>
            <a:r>
              <a:rPr lang="en-GB" altLang="de-DE" dirty="0" err="1" smtClean="0"/>
              <a:t>saluta</a:t>
            </a:r>
            <a:r>
              <a:rPr lang="en-GB" altLang="de-DE" dirty="0" smtClean="0"/>
              <a:t> come al </a:t>
            </a:r>
            <a:r>
              <a:rPr lang="en-GB" altLang="de-DE" dirty="0" err="1" smtClean="0"/>
              <a:t>solito</a:t>
            </a:r>
            <a:r>
              <a:rPr lang="en-GB" altLang="de-DE" dirty="0" smtClean="0"/>
              <a:t>. La </a:t>
            </a:r>
            <a:r>
              <a:rPr lang="en-GB" altLang="de-DE" dirty="0" err="1" smtClean="0"/>
              <a:t>settimana</a:t>
            </a:r>
            <a:r>
              <a:rPr lang="en-GB" altLang="de-DE" dirty="0" smtClean="0"/>
              <a:t> prima, un </a:t>
            </a:r>
            <a:r>
              <a:rPr lang="en-GB" altLang="de-DE" dirty="0" err="1" smtClean="0"/>
              <a:t>collega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agì</a:t>
            </a:r>
            <a:r>
              <a:rPr lang="en-GB" altLang="de-DE" dirty="0" smtClean="0"/>
              <a:t> verso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lei con </a:t>
            </a:r>
            <a:r>
              <a:rPr lang="en-GB" altLang="de-DE" dirty="0" err="1" smtClean="0"/>
              <a:t>freddezza</a:t>
            </a:r>
            <a:r>
              <a:rPr lang="en-GB" altLang="de-DE" dirty="0" smtClean="0"/>
              <a:t>. A </a:t>
            </a:r>
            <a:r>
              <a:rPr lang="en-GB" altLang="de-DE" dirty="0" err="1" smtClean="0"/>
              <a:t>causa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questi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inconvenienti</a:t>
            </a:r>
            <a:r>
              <a:rPr lang="en-GB" altLang="de-DE" dirty="0" smtClean="0"/>
              <a:t>, Marina </a:t>
            </a:r>
            <a:r>
              <a:rPr lang="en-GB" altLang="de-DE" dirty="0" err="1" smtClean="0"/>
              <a:t>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allontana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suoi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colleghi</a:t>
            </a:r>
            <a:r>
              <a:rPr lang="en-GB" altLang="de-DE" dirty="0" smtClean="0"/>
              <a:t> (non </a:t>
            </a:r>
            <a:r>
              <a:rPr lang="en-GB" altLang="de-DE" dirty="0" err="1" smtClean="0"/>
              <a:t>pranzano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più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insieme</a:t>
            </a:r>
            <a:r>
              <a:rPr lang="en-GB" altLang="de-DE" dirty="0" smtClean="0"/>
              <a:t>). Lei </a:t>
            </a:r>
            <a:r>
              <a:rPr lang="en-GB" altLang="de-DE" dirty="0" err="1" smtClean="0"/>
              <a:t>da</a:t>
            </a:r>
            <a:r>
              <a:rPr lang="en-GB" altLang="de-DE" dirty="0" smtClean="0"/>
              <a:t> per </a:t>
            </a:r>
            <a:r>
              <a:rPr lang="en-GB" altLang="de-DE" dirty="0" err="1" smtClean="0"/>
              <a:t>scontato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lentamente ma </a:t>
            </a:r>
            <a:r>
              <a:rPr lang="en-GB" altLang="de-DE" dirty="0" err="1" smtClean="0"/>
              <a:t>sicuramente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sarà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fatta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fuori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dall’azienda</a:t>
            </a:r>
            <a:r>
              <a:rPr lang="en-GB" altLang="de-DE" dirty="0" smtClean="0"/>
              <a:t>.</a:t>
            </a:r>
          </a:p>
          <a:p>
            <a:pPr marL="88900" indent="0" eaLnBrk="1" hangingPunct="1">
              <a:lnSpc>
                <a:spcPct val="80000"/>
              </a:lnSpc>
            </a:pPr>
            <a:r>
              <a:rPr lang="en-GB" altLang="de-DE" sz="400" dirty="0" smtClean="0"/>
              <a:t>	</a:t>
            </a:r>
            <a:endParaRPr lang="en-GB" altLang="de-DE" sz="500" dirty="0" smtClean="0"/>
          </a:p>
        </p:txBody>
      </p:sp>
      <p:pic>
        <p:nvPicPr>
          <p:cNvPr id="491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363663"/>
            <a:ext cx="314166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0" y="6662738"/>
            <a:ext cx="151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>
                <a:srgbClr val="336699"/>
              </a:buClr>
              <a:buSzTx/>
            </a:pPr>
            <a:r>
              <a:rPr lang="en-GB" altLang="de-DE" sz="800" i="1" dirty="0" smtClean="0"/>
              <a:t>(“paranoid” by </a:t>
            </a:r>
            <a:r>
              <a:rPr lang="en-GB" altLang="de-DE" sz="800" i="1" dirty="0" err="1" smtClean="0"/>
              <a:t>ulisseya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  <p:sp>
        <p:nvSpPr>
          <p:cNvPr id="49158" name="Text Box 8"/>
          <p:cNvSpPr txBox="1">
            <a:spLocks noChangeArrowheads="1"/>
          </p:cNvSpPr>
          <p:nvPr/>
        </p:nvSpPr>
        <p:spPr bwMode="auto">
          <a:xfrm>
            <a:off x="252001" y="4354513"/>
            <a:ext cx="8639999" cy="15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prove a </a:t>
            </a:r>
            <a:r>
              <a:rPr lang="en-GB" altLang="de-DE" sz="1800" dirty="0" err="1" smtClean="0"/>
              <a:t>sufficienza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supporre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mobbing?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comportamento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dimostrato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dal</a:t>
            </a:r>
            <a:r>
              <a:rPr lang="en-GB" altLang="de-DE" sz="1800" dirty="0" smtClean="0"/>
              <a:t> capo e </a:t>
            </a:r>
            <a:r>
              <a:rPr lang="en-GB" altLang="de-DE" sz="1800" dirty="0" err="1" smtClean="0"/>
              <a:t>dai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colleghi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Marina?</a:t>
            </a:r>
            <a:r>
              <a:rPr lang="en-GB" altLang="de-DE" sz="2200" dirty="0" smtClean="0">
                <a:solidFill>
                  <a:srgbClr val="006699"/>
                </a:solidFill>
              </a:rPr>
              <a:t> </a:t>
            </a:r>
            <a:endParaRPr lang="en-GB" altLang="de-DE" sz="2200" dirty="0">
              <a:solidFill>
                <a:srgbClr val="006699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8" y="1347788"/>
            <a:ext cx="3967162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6"/>
          <p:cNvSpPr txBox="1">
            <a:spLocks noChangeArrowheads="1"/>
          </p:cNvSpPr>
          <p:nvPr/>
        </p:nvSpPr>
        <p:spPr bwMode="auto">
          <a:xfrm>
            <a:off x="252000" y="4025900"/>
            <a:ext cx="864000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de-DE" sz="1800" dirty="0" smtClean="0">
              <a:solidFill>
                <a:srgbClr val="006699"/>
              </a:solidFill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Raccogli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pro e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convinzione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Marina!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Cosa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succede</a:t>
            </a:r>
            <a:r>
              <a:rPr lang="en-GB" altLang="de-DE" sz="1800" dirty="0" smtClean="0"/>
              <a:t> se… (</a:t>
            </a:r>
            <a:r>
              <a:rPr lang="en-GB" altLang="de-DE" sz="1800" dirty="0" err="1" smtClean="0"/>
              <a:t>conseguenze</a:t>
            </a:r>
            <a:r>
              <a:rPr lang="en-GB" altLang="de-DE" sz="1800" dirty="0" smtClean="0"/>
              <a:t>)?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2200" dirty="0">
              <a:solidFill>
                <a:srgbClr val="006699"/>
              </a:solidFill>
            </a:endParaRPr>
          </a:p>
        </p:txBody>
      </p:sp>
      <p:sp>
        <p:nvSpPr>
          <p:cNvPr id="50180" name="Text Box 1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dirty="0" err="1" smtClean="0"/>
              <a:t>Cosa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va</a:t>
            </a:r>
            <a:r>
              <a:rPr lang="en-GB" altLang="de-DE" dirty="0" smtClean="0"/>
              <a:t> a </a:t>
            </a:r>
            <a:r>
              <a:rPr lang="en-GB" altLang="de-DE" dirty="0" err="1" smtClean="0"/>
              <a:t>favore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contro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convinzioni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Marina?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0" y="6662738"/>
            <a:ext cx="151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>
                <a:srgbClr val="336699"/>
              </a:buClr>
              <a:buSzTx/>
            </a:pPr>
            <a:r>
              <a:rPr lang="en-GB" altLang="de-DE" sz="800" i="1" dirty="0" smtClean="0"/>
              <a:t>(“paranoid” by </a:t>
            </a:r>
            <a:r>
              <a:rPr lang="en-GB" altLang="de-DE" sz="800" i="1" dirty="0" err="1" smtClean="0"/>
              <a:t>ulisseya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  <p:grpSp>
        <p:nvGrpSpPr>
          <p:cNvPr id="17" name="Group 41"/>
          <p:cNvGrpSpPr>
            <a:grpSpLocks/>
          </p:cNvGrpSpPr>
          <p:nvPr/>
        </p:nvGrpSpPr>
        <p:grpSpPr bwMode="auto">
          <a:xfrm>
            <a:off x="69618" y="6089744"/>
            <a:ext cx="3119631" cy="536576"/>
            <a:chOff x="0" y="3957"/>
            <a:chExt cx="1474" cy="338"/>
          </a:xfrm>
        </p:grpSpPr>
        <p:sp>
          <p:nvSpPr>
            <p:cNvPr id="1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9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5.2 </a:t>
              </a:r>
              <a:r>
                <a:rPr lang="en-GB" altLang="de-DE" sz="1200" i="1" dirty="0" err="1" smtClean="0"/>
                <a:t>a,b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succede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se…?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Convinzioni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loro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conseguenze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graphicFrame>
        <p:nvGraphicFramePr>
          <p:cNvPr id="138296" name="Group 5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63126377"/>
              </p:ext>
            </p:extLst>
          </p:nvPr>
        </p:nvGraphicFramePr>
        <p:xfrm>
          <a:off x="47625" y="1374775"/>
          <a:ext cx="9044124" cy="5095896"/>
        </p:xfrm>
        <a:graphic>
          <a:graphicData uri="http://schemas.openxmlformats.org/drawingml/2006/table">
            <a:tbl>
              <a:tblPr/>
              <a:tblGrid>
                <a:gridCol w="3009900">
                  <a:extLst>
                    <a:ext uri="{9D8B030D-6E8A-4147-A177-3AD203B41FA5}"/>
                  </a:extLst>
                </a:gridCol>
                <a:gridCol w="3009900">
                  <a:extLst>
                    <a:ext uri="{9D8B030D-6E8A-4147-A177-3AD203B41FA5}"/>
                  </a:extLst>
                </a:gridCol>
                <a:gridCol w="3024324">
                  <a:extLst>
                    <a:ext uri="{9D8B030D-6E8A-4147-A177-3AD203B41FA5}"/>
                  </a:extLst>
                </a:gridCol>
              </a:tblGrid>
              <a:tr h="560697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714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                        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Convinzione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Realtà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Marina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vittima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bullismo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colleghi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Marina </a:t>
                      </a:r>
                      <a:r>
                        <a:rPr kumimoji="0" lang="en-GB" altLang="de-DE" sz="1400" b="0" i="0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 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vittima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bullismo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colleghi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05416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Marina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vittima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bullismo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colleghi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ragioni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preoccupazioni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Marina 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far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presente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problema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consiglio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fabbrica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Marina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fida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ciecamente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Senza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accorgersene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parlano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dietro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sue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spalle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fanno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male. Si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spera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troppo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tardi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contattare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comitato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d’impresa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un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avvocato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diritto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096837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Marina </a:t>
                      </a:r>
                      <a:r>
                        <a:rPr kumimoji="0" lang="en-GB" altLang="de-DE" sz="1400" b="0" i="0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vittima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bullismo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colleghi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Marina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dà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erroneamente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colpa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agli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prestazione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soffre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sue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preoccuapazioni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rabbia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risentimento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atteggiamento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sospettoso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ora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provocato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diffidenza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degli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ok!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51221" name="Freeform 21"/>
          <p:cNvSpPr>
            <a:spLocks/>
          </p:cNvSpPr>
          <p:nvPr/>
        </p:nvSpPr>
        <p:spPr bwMode="auto">
          <a:xfrm>
            <a:off x="47625" y="1376363"/>
            <a:ext cx="3006725" cy="555625"/>
          </a:xfrm>
          <a:custGeom>
            <a:avLst/>
            <a:gdLst>
              <a:gd name="T0" fmla="*/ 0 w 1920"/>
              <a:gd name="T1" fmla="*/ 0 h 666"/>
              <a:gd name="T2" fmla="*/ 2147483647 w 1920"/>
              <a:gd name="T3" fmla="*/ 2147483647 h 666"/>
              <a:gd name="T4" fmla="*/ 0 60000 65536"/>
              <a:gd name="T5" fmla="*/ 0 60000 65536"/>
              <a:gd name="T6" fmla="*/ 0 w 1920"/>
              <a:gd name="T7" fmla="*/ 0 h 666"/>
              <a:gd name="T8" fmla="*/ 1920 w 1920"/>
              <a:gd name="T9" fmla="*/ 666 h 6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20" h="666">
                <a:moveTo>
                  <a:pt x="0" y="0"/>
                </a:moveTo>
                <a:lnTo>
                  <a:pt x="1920" y="66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51222" name="Picture 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084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6662738"/>
            <a:ext cx="151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>
                <a:srgbClr val="336699"/>
              </a:buClr>
              <a:buSzTx/>
            </a:pPr>
            <a:r>
              <a:rPr lang="en-GB" altLang="de-DE" sz="800" i="1" dirty="0" smtClean="0"/>
              <a:t>(“paranoid” by </a:t>
            </a:r>
            <a:r>
              <a:rPr lang="en-GB" altLang="de-DE" sz="800" i="1" dirty="0" err="1" smtClean="0"/>
              <a:t>ulisseya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dirty="0" err="1" smtClean="0"/>
              <a:t>Essere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indagato</a:t>
            </a:r>
            <a:r>
              <a:rPr lang="en-GB" altLang="de-DE" dirty="0" smtClean="0"/>
              <a:t>?</a:t>
            </a:r>
          </a:p>
        </p:txBody>
      </p:sp>
      <p:sp>
        <p:nvSpPr>
          <p:cNvPr id="5222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6350" y="1350962"/>
            <a:ext cx="6191250" cy="3208337"/>
          </a:xfrm>
        </p:spPr>
        <p:txBody>
          <a:bodyPr/>
          <a:lstStyle/>
          <a:p>
            <a:pPr marL="171450" indent="-6350" algn="just" eaLnBrk="1" hangingPunct="1">
              <a:tabLst>
                <a:tab pos="177800" algn="l"/>
              </a:tabLst>
            </a:pPr>
            <a:r>
              <a:rPr lang="en-GB" altLang="de-DE" b="1" dirty="0" err="1" smtClean="0"/>
              <a:t>Esempio</a:t>
            </a:r>
            <a:r>
              <a:rPr lang="en-GB" altLang="de-DE" b="1" dirty="0" smtClean="0"/>
              <a:t>:</a:t>
            </a:r>
            <a:r>
              <a:rPr lang="en-GB" altLang="de-DE" dirty="0" smtClean="0"/>
              <a:t> Gary è un </a:t>
            </a:r>
            <a:r>
              <a:rPr lang="en-GB" altLang="de-DE" dirty="0" err="1" smtClean="0"/>
              <a:t>attivo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ambientalista</a:t>
            </a:r>
            <a:r>
              <a:rPr lang="en-GB" altLang="de-DE" dirty="0" smtClean="0"/>
              <a:t>. Ha </a:t>
            </a:r>
            <a:r>
              <a:rPr lang="en-GB" altLang="de-DE" dirty="0" err="1" smtClean="0"/>
              <a:t>partecipato</a:t>
            </a:r>
            <a:r>
              <a:rPr lang="en-GB" altLang="de-DE" dirty="0" smtClean="0"/>
              <a:t> ad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manifestazione</a:t>
            </a:r>
            <a:r>
              <a:rPr lang="en-GB" altLang="de-DE" dirty="0" smtClean="0"/>
              <a:t> in cui </a:t>
            </a:r>
            <a:r>
              <a:rPr lang="en-GB" altLang="de-DE" dirty="0" err="1" smtClean="0"/>
              <a:t>erano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presenti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polizia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mass media. Durante la </a:t>
            </a:r>
            <a:r>
              <a:rPr lang="en-GB" altLang="de-DE" dirty="0" err="1" smtClean="0"/>
              <a:t>manifestazione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scoppiano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tumulti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tra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polizia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manifestanti</a:t>
            </a:r>
            <a:r>
              <a:rPr lang="en-GB" altLang="de-DE" dirty="0" smtClean="0"/>
              <a:t>. Gary </a:t>
            </a:r>
            <a:r>
              <a:rPr lang="en-GB" altLang="de-DE" dirty="0" err="1" smtClean="0"/>
              <a:t>va</a:t>
            </a:r>
            <a:r>
              <a:rPr lang="en-GB" altLang="de-DE" dirty="0" smtClean="0"/>
              <a:t> a casa prima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polizia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inizia</a:t>
            </a:r>
            <a:r>
              <a:rPr lang="en-GB" altLang="de-DE" dirty="0" smtClean="0"/>
              <a:t> ad </a:t>
            </a:r>
            <a:r>
              <a:rPr lang="en-GB" altLang="de-DE" dirty="0" err="1" smtClean="0"/>
              <a:t>arrestare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alcuni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manifestanti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Più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tardi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telegiornale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della</a:t>
            </a:r>
            <a:r>
              <a:rPr lang="en-GB" altLang="de-DE" dirty="0" smtClean="0"/>
              <a:t> sera </a:t>
            </a:r>
            <a:r>
              <a:rPr lang="en-GB" altLang="de-DE" dirty="0" err="1" smtClean="0"/>
              <a:t>mostra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immagini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manifestazione</a:t>
            </a:r>
            <a:r>
              <a:rPr lang="en-GB" altLang="de-DE" dirty="0" smtClean="0"/>
              <a:t> e Gary </a:t>
            </a:r>
            <a:r>
              <a:rPr lang="en-GB" altLang="de-DE" dirty="0" err="1" smtClean="0"/>
              <a:t>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riconosce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folla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Siccome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foto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stata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mostrata</a:t>
            </a:r>
            <a:r>
              <a:rPr lang="en-GB" altLang="de-DE" dirty="0" smtClean="0"/>
              <a:t> in </a:t>
            </a:r>
            <a:r>
              <a:rPr lang="en-GB" altLang="de-DE" dirty="0" err="1" smtClean="0"/>
              <a:t>tv</a:t>
            </a:r>
            <a:r>
              <a:rPr lang="en-GB" altLang="de-DE" dirty="0" smtClean="0"/>
              <a:t>, Gary ne deduce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indagato</a:t>
            </a:r>
            <a:r>
              <a:rPr lang="en-GB" altLang="de-DE" dirty="0" smtClean="0"/>
              <a:t> come </a:t>
            </a:r>
            <a:r>
              <a:rPr lang="en-GB" altLang="de-DE" dirty="0" err="1" smtClean="0"/>
              <a:t>nemico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pubblico</a:t>
            </a:r>
            <a:r>
              <a:rPr lang="en-GB" altLang="de-DE" dirty="0" smtClean="0"/>
              <a:t>. </a:t>
            </a:r>
          </a:p>
        </p:txBody>
      </p:sp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252000" y="4652963"/>
            <a:ext cx="86400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La </a:t>
            </a:r>
            <a:r>
              <a:rPr lang="en-GB" altLang="de-DE" sz="1800" dirty="0" err="1" smtClean="0"/>
              <a:t>prova</a:t>
            </a:r>
            <a:r>
              <a:rPr lang="en-GB" altLang="de-DE" sz="1800" dirty="0" smtClean="0"/>
              <a:t> è </a:t>
            </a:r>
            <a:r>
              <a:rPr lang="en-GB" altLang="de-DE" sz="1800" dirty="0" err="1" smtClean="0"/>
              <a:t>sufficiente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suppore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accuse future?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Come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potrebbero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spiegare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immagini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Gary?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1800" dirty="0">
              <a:solidFill>
                <a:srgbClr val="006699"/>
              </a:solidFill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8483600" y="0"/>
            <a:ext cx="841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5.31</a:t>
            </a:r>
          </a:p>
        </p:txBody>
      </p:sp>
      <p:sp>
        <p:nvSpPr>
          <p:cNvPr id="52230" name="Rectangle 13"/>
          <p:cNvSpPr>
            <a:spLocks noChangeArrowheads="1"/>
          </p:cNvSpPr>
          <p:nvPr/>
        </p:nvSpPr>
        <p:spPr bwMode="auto">
          <a:xfrm>
            <a:off x="0" y="6672263"/>
            <a:ext cx="24352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</a:t>
            </a:r>
            <a:r>
              <a:rPr lang="en-US" altLang="de-DE" sz="800" i="1" dirty="0" err="1" smtClean="0"/>
              <a:t>Uni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 smtClean="0"/>
              <a:t>brennt</a:t>
            </a:r>
            <a:r>
              <a:rPr lang="en-US" altLang="de-DE" sz="800" i="1" dirty="0" smtClean="0"/>
              <a:t> Demonstration Wien” by </a:t>
            </a:r>
            <a:r>
              <a:rPr lang="en-US" altLang="de-DE" sz="800" i="1" dirty="0" err="1" smtClean="0"/>
              <a:t>ketu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52232" name="Text Box 20"/>
          <p:cNvSpPr txBox="1">
            <a:spLocks noChangeArrowheads="1"/>
          </p:cNvSpPr>
          <p:nvPr/>
        </p:nvSpPr>
        <p:spPr bwMode="auto">
          <a:xfrm>
            <a:off x="0" y="-12700"/>
            <a:ext cx="307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400">
                <a:solidFill>
                  <a:schemeClr val="bg1"/>
                </a:solidFill>
              </a:rPr>
              <a:t>Schlussfolgern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1470030"/>
            <a:ext cx="2908300" cy="194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va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favore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contro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la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convinzione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Gary?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53251" name="Text Box 24"/>
          <p:cNvSpPr txBox="1">
            <a:spLocks noChangeArrowheads="1"/>
          </p:cNvSpPr>
          <p:nvPr/>
        </p:nvSpPr>
        <p:spPr bwMode="auto">
          <a:xfrm>
            <a:off x="252000" y="4241800"/>
            <a:ext cx="8640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Raccogli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pro e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convinzione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Gary!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Cosa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succede</a:t>
            </a:r>
            <a:r>
              <a:rPr lang="en-GB" altLang="de-DE" sz="1800" dirty="0" smtClean="0"/>
              <a:t> se… (</a:t>
            </a:r>
            <a:r>
              <a:rPr lang="en-GB" altLang="de-DE" sz="1800" dirty="0" err="1" smtClean="0"/>
              <a:t>conseguenze</a:t>
            </a:r>
            <a:r>
              <a:rPr lang="en-GB" altLang="de-DE" sz="1800" dirty="0" smtClean="0"/>
              <a:t>)?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22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6672263"/>
            <a:ext cx="24352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</a:t>
            </a:r>
            <a:r>
              <a:rPr lang="en-US" altLang="de-DE" sz="800" i="1" dirty="0" err="1" smtClean="0"/>
              <a:t>Uni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 smtClean="0"/>
              <a:t>brennt</a:t>
            </a:r>
            <a:r>
              <a:rPr lang="en-US" altLang="de-DE" sz="800" i="1" dirty="0" smtClean="0"/>
              <a:t> Demonstration Wien” by </a:t>
            </a:r>
            <a:r>
              <a:rPr lang="en-US" altLang="de-DE" sz="800" i="1" dirty="0" err="1" smtClean="0"/>
              <a:t>ketu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pic>
        <p:nvPicPr>
          <p:cNvPr id="14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27150"/>
            <a:ext cx="4275138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69618" y="6089744"/>
            <a:ext cx="3119631" cy="536576"/>
            <a:chOff x="0" y="3957"/>
            <a:chExt cx="1474" cy="338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5.3 </a:t>
              </a:r>
              <a:r>
                <a:rPr lang="en-GB" altLang="de-DE" sz="1200" i="1" dirty="0" err="1" smtClean="0"/>
                <a:t>a,b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944" name="Group 3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78395056"/>
              </p:ext>
            </p:extLst>
          </p:nvPr>
        </p:nvGraphicFramePr>
        <p:xfrm>
          <a:off x="47625" y="1317625"/>
          <a:ext cx="9029700" cy="5310188"/>
        </p:xfrm>
        <a:graphic>
          <a:graphicData uri="http://schemas.openxmlformats.org/drawingml/2006/table">
            <a:tbl>
              <a:tblPr/>
              <a:tblGrid>
                <a:gridCol w="3009900">
                  <a:extLst>
                    <a:ext uri="{9D8B030D-6E8A-4147-A177-3AD203B41FA5}"/>
                  </a:extLst>
                </a:gridCol>
                <a:gridCol w="3009900">
                  <a:extLst>
                    <a:ext uri="{9D8B030D-6E8A-4147-A177-3AD203B41FA5}"/>
                  </a:extLst>
                </a:gridCol>
                <a:gridCol w="3009900">
                  <a:extLst>
                    <a:ext uri="{9D8B030D-6E8A-4147-A177-3AD203B41FA5}"/>
                  </a:extLst>
                </a:gridCol>
              </a:tblGrid>
              <a:tr h="73159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714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                        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Convinzione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Realtà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proteste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state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filmate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GB" altLang="de-DE" sz="1400" b="0" i="0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proteste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state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filmate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GB" altLang="de-DE" sz="1400" b="0" i="0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26795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Gary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filmato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660" marB="456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Gary ha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ottime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ragione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preoccupato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Dovrebbe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assumere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avvocato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risolva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questione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D’altra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ha solo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esercitato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diritti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democratici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fondamentali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Gary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potrebbe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troppo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ingenuo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viene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accusato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può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assumere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buon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avvocato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– non ha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nulla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male ha solo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uso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diritto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manifestare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31063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proteste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state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filmate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GB" altLang="de-DE" sz="1400" b="0" i="0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Gary 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preoccupato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senza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alcuna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ragione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Spende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tanti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soldi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per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l’avvocato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per la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sicurezza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(ad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nuove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serrature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Trascura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cose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importanti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sua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vita (ad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contatto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amici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È </a:t>
                      </a:r>
                      <a:r>
                        <a:rPr kumimoji="0" lang="en-GB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tutto</a:t>
                      </a:r>
                      <a:r>
                        <a:rPr kumimoji="0" lang="en-GB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ok!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54293" name="Freeform 21"/>
          <p:cNvSpPr>
            <a:spLocks/>
          </p:cNvSpPr>
          <p:nvPr/>
        </p:nvSpPr>
        <p:spPr bwMode="auto">
          <a:xfrm>
            <a:off x="47625" y="1319213"/>
            <a:ext cx="3006725" cy="717550"/>
          </a:xfrm>
          <a:custGeom>
            <a:avLst/>
            <a:gdLst>
              <a:gd name="T0" fmla="*/ 0 w 1920"/>
              <a:gd name="T1" fmla="*/ 0 h 666"/>
              <a:gd name="T2" fmla="*/ 2147483647 w 1920"/>
              <a:gd name="T3" fmla="*/ 2147483647 h 666"/>
              <a:gd name="T4" fmla="*/ 0 60000 65536"/>
              <a:gd name="T5" fmla="*/ 0 60000 65536"/>
              <a:gd name="T6" fmla="*/ 0 w 1920"/>
              <a:gd name="T7" fmla="*/ 0 h 666"/>
              <a:gd name="T8" fmla="*/ 1920 w 1920"/>
              <a:gd name="T9" fmla="*/ 666 h 6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20" h="666">
                <a:moveTo>
                  <a:pt x="0" y="0"/>
                </a:moveTo>
                <a:lnTo>
                  <a:pt x="1920" y="66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54296" name="Picture 123" descr="Bil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653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succede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se…?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Convinzione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loro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conseguenze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6672263"/>
            <a:ext cx="25250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Vor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Vattenfall</a:t>
            </a:r>
            <a:r>
              <a:rPr lang="en-GB" altLang="de-DE" sz="800" i="1" dirty="0" smtClean="0"/>
              <a:t> #2” by Rainer Zimmermann)</a:t>
            </a:r>
            <a:endParaRPr lang="en-GB" altLang="de-DE" sz="800" i="1" dirty="0"/>
          </a:p>
        </p:txBody>
      </p:sp>
    </p:spTree>
    <p:extLst>
      <p:ext uri="{BB962C8B-B14F-4D97-AF65-F5344CB8AC3E}">
        <p14:creationId xmlns:p14="http://schemas.microsoft.com/office/powerpoint/2010/main" val="277017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104" y="2040313"/>
            <a:ext cx="4089191" cy="36815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1758394"/>
            <a:ext cx="3119320" cy="4149466"/>
          </a:xfrm>
          <a:prstGeom prst="rect">
            <a:avLst/>
          </a:prstGeom>
        </p:spPr>
      </p:pic>
      <p:sp>
        <p:nvSpPr>
          <p:cNvPr id="55298" name="Text Box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dirty="0" err="1" smtClean="0"/>
              <a:t>Cosa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va</a:t>
            </a:r>
            <a:r>
              <a:rPr lang="en-GB" altLang="de-DE" dirty="0" smtClean="0"/>
              <a:t> a </a:t>
            </a:r>
            <a:r>
              <a:rPr lang="en-GB" altLang="de-DE" dirty="0" err="1" smtClean="0"/>
              <a:t>favore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contro</a:t>
            </a:r>
            <a:r>
              <a:rPr lang="en-GB" altLang="de-DE" dirty="0" smtClean="0"/>
              <a:t> le </a:t>
            </a:r>
            <a:r>
              <a:rPr lang="en-GB" altLang="de-DE" i="1" dirty="0" err="1" smtClean="0"/>
              <a:t>tue</a:t>
            </a:r>
            <a:r>
              <a:rPr lang="en-GB" altLang="de-DE" i="1" dirty="0" smtClean="0"/>
              <a:t> </a:t>
            </a:r>
            <a:r>
              <a:rPr lang="en-GB" altLang="de-DE" dirty="0" err="1" smtClean="0"/>
              <a:t>idee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particolari</a:t>
            </a:r>
            <a:r>
              <a:rPr lang="en-GB" altLang="de-DE" dirty="0" smtClean="0"/>
              <a:t>? </a:t>
            </a:r>
            <a:br>
              <a:rPr lang="en-GB" altLang="de-DE" dirty="0" smtClean="0"/>
            </a:br>
            <a:r>
              <a:rPr lang="en-GB" altLang="de-DE" dirty="0" err="1" smtClean="0"/>
              <a:t>Cosa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succede</a:t>
            </a:r>
            <a:r>
              <a:rPr lang="en-GB" altLang="de-DE" dirty="0" smtClean="0"/>
              <a:t> se…?</a:t>
            </a:r>
          </a:p>
        </p:txBody>
      </p:sp>
      <p:sp>
        <p:nvSpPr>
          <p:cNvPr id="55299" name="Text Box 42"/>
          <p:cNvSpPr txBox="1">
            <a:spLocks noChangeArrowheads="1"/>
          </p:cNvSpPr>
          <p:nvPr/>
        </p:nvSpPr>
        <p:spPr bwMode="auto">
          <a:xfrm>
            <a:off x="4267200" y="1327149"/>
            <a:ext cx="4445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Convinzioni</a:t>
            </a:r>
            <a:r>
              <a:rPr lang="en-GB" altLang="de-DE" sz="1800" dirty="0" smtClean="0"/>
              <a:t> e le </a:t>
            </a:r>
            <a:r>
              <a:rPr lang="en-GB" altLang="de-DE" sz="1800" dirty="0" err="1" smtClean="0"/>
              <a:t>loro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conseguenze</a:t>
            </a:r>
            <a:endParaRPr lang="en-GB" altLang="de-DE" sz="1800" dirty="0"/>
          </a:p>
        </p:txBody>
      </p:sp>
      <p:sp>
        <p:nvSpPr>
          <p:cNvPr id="55300" name="Text Box 43"/>
          <p:cNvSpPr txBox="1">
            <a:spLocks noChangeArrowheads="1"/>
          </p:cNvSpPr>
          <p:nvPr/>
        </p:nvSpPr>
        <p:spPr bwMode="auto">
          <a:xfrm>
            <a:off x="366713" y="1327149"/>
            <a:ext cx="347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Pro e </a:t>
            </a:r>
            <a:r>
              <a:rPr lang="en-GB" altLang="de-DE" sz="1800" dirty="0" err="1" smtClean="0"/>
              <a:t>contro</a:t>
            </a:r>
            <a:endParaRPr lang="en-GB" altLang="de-DE" sz="1800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feld 3"/>
          <p:cNvSpPr txBox="1"/>
          <p:nvPr/>
        </p:nvSpPr>
        <p:spPr>
          <a:xfrm rot="19806148">
            <a:off x="936625" y="3658821"/>
            <a:ext cx="2274888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foglio</a:t>
            </a: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Textfeld 3"/>
          <p:cNvSpPr txBox="1"/>
          <p:nvPr/>
        </p:nvSpPr>
        <p:spPr>
          <a:xfrm rot="19806148">
            <a:off x="5726931" y="3658427"/>
            <a:ext cx="2276475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Foglio</a:t>
            </a: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69618" y="6089744"/>
            <a:ext cx="3119631" cy="536576"/>
            <a:chOff x="0" y="3957"/>
            <a:chExt cx="1474" cy="338"/>
          </a:xfrm>
        </p:grpSpPr>
        <p:sp>
          <p:nvSpPr>
            <p:cNvPr id="1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8" name="Picture 70" descr="Notizen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5.4 </a:t>
              </a:r>
              <a:r>
                <a:rPr lang="en-GB" altLang="de-DE" sz="1200" i="1" dirty="0" err="1" smtClean="0"/>
                <a:t>a,b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1"/>
          <p:cNvSpPr>
            <a:spLocks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Conseguenze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negative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delle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convinzioni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errate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: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l’evitamento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comportamenti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sicurezza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56323" name="Inhaltsplatzhalter 2"/>
          <p:cNvSpPr>
            <a:spLocks/>
          </p:cNvSpPr>
          <p:nvPr/>
        </p:nvSpPr>
        <p:spPr bwMode="auto">
          <a:xfrm>
            <a:off x="252000" y="3859213"/>
            <a:ext cx="8640000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Clr>
                <a:srgbClr val="336699"/>
              </a:buClr>
              <a:buSzTx/>
              <a:buFontTx/>
              <a:buNone/>
            </a:pPr>
            <a:r>
              <a:rPr lang="de-DE" altLang="de-DE" sz="2000" dirty="0"/>
              <a:t>	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2000" dirty="0">
              <a:solidFill>
                <a:srgbClr val="006699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Evitamento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comportamenti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sicurezza</a:t>
            </a:r>
            <a:r>
              <a:rPr lang="en-GB" altLang="de-DE" sz="1800" dirty="0" smtClean="0"/>
              <a:t>: </a:t>
            </a:r>
            <a:r>
              <a:rPr lang="en-GB" altLang="de-DE" sz="1800" dirty="0" err="1" smtClean="0"/>
              <a:t>Cosa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buClr>
                <a:srgbClr val="336699"/>
              </a:buClr>
              <a:buSzTx/>
              <a:buFontTx/>
              <a:buNone/>
            </a:pPr>
            <a:endParaRPr lang="de-DE" altLang="de-DE" sz="1800" dirty="0"/>
          </a:p>
          <a:p>
            <a:pPr eaLnBrk="1" hangingPunct="1">
              <a:buClr>
                <a:srgbClr val="336699"/>
              </a:buClr>
              <a:buSzTx/>
              <a:buFontTx/>
              <a:buChar char="•"/>
            </a:pPr>
            <a:endParaRPr lang="de-DE" altLang="de-DE" sz="1400" dirty="0"/>
          </a:p>
        </p:txBody>
      </p:sp>
      <p:pic>
        <p:nvPicPr>
          <p:cNvPr id="56324" name="Picture 8" descr="road trip day three ~ a squircle grows in little five points von striatic (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849438"/>
            <a:ext cx="19431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6" descr="Neues Bi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325" y="1849438"/>
            <a:ext cx="374332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Rectangle 10"/>
          <p:cNvSpPr>
            <a:spLocks noChangeArrowheads="1"/>
          </p:cNvSpPr>
          <p:nvPr/>
        </p:nvSpPr>
        <p:spPr bwMode="auto">
          <a:xfrm>
            <a:off x="0" y="6681788"/>
            <a:ext cx="58609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</a:t>
            </a:r>
            <a:r>
              <a:rPr lang="en-GB" altLang="de-DE" sz="800" i="1" dirty="0" err="1" smtClean="0"/>
              <a:t>f.l.t.r</a:t>
            </a:r>
            <a:r>
              <a:rPr lang="en-GB" altLang="de-DE" sz="800" i="1" dirty="0" smtClean="0"/>
              <a:t>.: “road trip day three~ a </a:t>
            </a:r>
            <a:r>
              <a:rPr lang="en-GB" altLang="de-DE" sz="800" i="1" dirty="0" err="1" smtClean="0"/>
              <a:t>squircle</a:t>
            </a:r>
            <a:r>
              <a:rPr lang="en-GB" altLang="de-DE" sz="800" i="1" dirty="0" smtClean="0"/>
              <a:t> grows in little five points” by </a:t>
            </a:r>
            <a:r>
              <a:rPr lang="en-GB" altLang="de-DE" sz="800" i="1" dirty="0" err="1" smtClean="0"/>
              <a:t>striatic</a:t>
            </a:r>
            <a:r>
              <a:rPr lang="en-GB" altLang="de-DE" sz="800" i="1" dirty="0" smtClean="0"/>
              <a:t>; “Sunglasses” by Marcus Vegas)</a:t>
            </a:r>
            <a:endParaRPr lang="en-GB" altLang="de-DE" sz="800" i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5.57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Inhaltsplatzhalter 2"/>
          <p:cNvSpPr>
            <a:spLocks noGrp="1"/>
          </p:cNvSpPr>
          <p:nvPr>
            <p:ph idx="4294967295"/>
          </p:nvPr>
        </p:nvSpPr>
        <p:spPr>
          <a:xfrm>
            <a:off x="1917700" y="1276350"/>
            <a:ext cx="6981824" cy="5184775"/>
          </a:xfrm>
        </p:spPr>
        <p:txBody>
          <a:bodyPr/>
          <a:lstStyle/>
          <a:p>
            <a:pPr marL="88900" indent="0" eaLnBrk="1" hangingPunct="1">
              <a:spcBef>
                <a:spcPts val="0"/>
              </a:spcBef>
            </a:pPr>
            <a:r>
              <a:rPr lang="en-GB" altLang="de-DE" b="1" dirty="0" err="1" smtClean="0"/>
              <a:t>Evitamento</a:t>
            </a:r>
            <a:endParaRPr lang="en-GB" altLang="de-DE" b="1" dirty="0" smtClean="0"/>
          </a:p>
          <a:p>
            <a:pPr marL="88900" indent="0" eaLnBrk="1" hangingPunct="1">
              <a:spcBef>
                <a:spcPts val="0"/>
              </a:spcBef>
            </a:pPr>
            <a:r>
              <a:rPr lang="en-GB" altLang="de-DE" dirty="0" smtClean="0"/>
              <a:t>Si </a:t>
            </a:r>
            <a:r>
              <a:rPr lang="en-GB" altLang="de-DE" dirty="0" err="1" smtClean="0"/>
              <a:t>tratta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evitare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attivamente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situazioni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persone</a:t>
            </a:r>
            <a:r>
              <a:rPr lang="en-GB" altLang="de-DE" dirty="0" smtClean="0"/>
              <a:t>, o </a:t>
            </a:r>
            <a:r>
              <a:rPr lang="en-GB" altLang="de-DE" dirty="0" err="1" smtClean="0"/>
              <a:t>luoghi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considerati</a:t>
            </a:r>
            <a:r>
              <a:rPr lang="en-GB" altLang="de-DE" dirty="0" smtClean="0"/>
              <a:t> come </a:t>
            </a:r>
            <a:r>
              <a:rPr lang="en-GB" altLang="de-DE" dirty="0" err="1" smtClean="0"/>
              <a:t>minacciosi</a:t>
            </a:r>
            <a:r>
              <a:rPr lang="en-GB" altLang="de-DE" dirty="0" smtClean="0"/>
              <a:t> (ad </a:t>
            </a:r>
            <a:r>
              <a:rPr lang="en-GB" altLang="de-DE" dirty="0" err="1" smtClean="0"/>
              <a:t>es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evitare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manifestazioni</a:t>
            </a:r>
            <a:r>
              <a:rPr lang="en-GB" altLang="de-DE" dirty="0" smtClean="0"/>
              <a:t>, la </a:t>
            </a:r>
            <a:r>
              <a:rPr lang="en-GB" altLang="de-DE" dirty="0" err="1" smtClean="0"/>
              <a:t>polizia</a:t>
            </a:r>
            <a:r>
              <a:rPr lang="en-GB" altLang="de-DE" dirty="0" smtClean="0"/>
              <a:t>, o </a:t>
            </a:r>
            <a:r>
              <a:rPr lang="en-GB" altLang="de-DE" dirty="0" err="1" smtClean="0"/>
              <a:t>luoghi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pubblici</a:t>
            </a:r>
            <a:r>
              <a:rPr lang="en-GB" altLang="de-DE" dirty="0" smtClean="0"/>
              <a:t> per </a:t>
            </a:r>
            <a:r>
              <a:rPr lang="en-GB" altLang="de-DE" dirty="0" err="1" smtClean="0"/>
              <a:t>paura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essere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sorvegliati</a:t>
            </a:r>
            <a:r>
              <a:rPr lang="en-GB" altLang="de-DE" dirty="0" smtClean="0"/>
              <a:t>). In </a:t>
            </a:r>
            <a:r>
              <a:rPr lang="en-GB" altLang="de-DE" dirty="0" err="1" smtClean="0"/>
              <a:t>casi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estremi</a:t>
            </a:r>
            <a:r>
              <a:rPr lang="en-GB" altLang="de-DE" dirty="0" smtClean="0"/>
              <a:t>, non </a:t>
            </a:r>
            <a:r>
              <a:rPr lang="en-GB" altLang="de-DE" dirty="0" err="1" smtClean="0"/>
              <a:t>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riesce</a:t>
            </a:r>
            <a:r>
              <a:rPr lang="en-GB" altLang="de-DE" dirty="0" smtClean="0"/>
              <a:t> ad </a:t>
            </a:r>
            <a:r>
              <a:rPr lang="en-GB" altLang="de-DE" dirty="0" err="1" smtClean="0"/>
              <a:t>uscire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casa e </a:t>
            </a:r>
            <a:r>
              <a:rPr lang="en-GB" altLang="de-DE" dirty="0" err="1" smtClean="0"/>
              <a:t>si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rompono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tutti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contatti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sociali</a:t>
            </a:r>
            <a:r>
              <a:rPr lang="en-GB" altLang="de-DE" dirty="0" smtClean="0"/>
              <a:t>.</a:t>
            </a:r>
          </a:p>
          <a:p>
            <a:pPr marL="88900" indent="0" eaLnBrk="1" hangingPunct="1">
              <a:spcBef>
                <a:spcPts val="1200"/>
              </a:spcBef>
            </a:pPr>
            <a:r>
              <a:rPr lang="en-GB" altLang="de-DE" b="1" dirty="0" err="1" smtClean="0"/>
              <a:t>Comportamenti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di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sicurezza</a:t>
            </a:r>
            <a:r>
              <a:rPr lang="en-GB" altLang="de-DE" b="1" dirty="0" smtClean="0"/>
              <a:t>                                       </a:t>
            </a:r>
            <a:r>
              <a:rPr lang="en-GB" altLang="de-DE" dirty="0" smtClean="0"/>
              <a:t>Si </a:t>
            </a:r>
            <a:r>
              <a:rPr lang="en-GB" altLang="de-DE" dirty="0" err="1" smtClean="0"/>
              <a:t>tratta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svolgere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azioni</a:t>
            </a:r>
            <a:r>
              <a:rPr lang="en-GB" altLang="de-DE" dirty="0" smtClean="0"/>
              <a:t> per </a:t>
            </a:r>
            <a:r>
              <a:rPr lang="en-GB" altLang="de-DE" dirty="0" err="1" smtClean="0"/>
              <a:t>prevenire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eventi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temuti</a:t>
            </a:r>
            <a:r>
              <a:rPr lang="en-GB" altLang="de-DE" dirty="0" smtClean="0"/>
              <a:t> (</a:t>
            </a:r>
            <a:r>
              <a:rPr lang="en-GB" altLang="de-DE" dirty="0" err="1" smtClean="0"/>
              <a:t>es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usare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portafortuna</a:t>
            </a:r>
            <a:r>
              <a:rPr lang="en-GB" altLang="de-DE" dirty="0" smtClean="0"/>
              <a:t>). </a:t>
            </a:r>
          </a:p>
          <a:p>
            <a:pPr marL="88900" indent="0" eaLnBrk="1" hangingPunct="1">
              <a:spcBef>
                <a:spcPts val="1200"/>
              </a:spcBef>
            </a:pPr>
            <a:r>
              <a:rPr lang="en-GB" altLang="de-DE" dirty="0" err="1" smtClean="0"/>
              <a:t>Anche</a:t>
            </a:r>
            <a:r>
              <a:rPr lang="en-GB" altLang="de-DE" dirty="0" smtClean="0"/>
              <a:t> se </a:t>
            </a:r>
            <a:r>
              <a:rPr lang="en-GB" altLang="de-DE" dirty="0" err="1" smtClean="0"/>
              <a:t>l’evitamento</a:t>
            </a:r>
            <a:r>
              <a:rPr lang="en-GB" altLang="de-DE" dirty="0" smtClean="0"/>
              <a:t> e </a:t>
            </a:r>
            <a:r>
              <a:rPr lang="en-GB" altLang="de-DE" dirty="0" err="1" smtClean="0"/>
              <a:t>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comportamenti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sicurezza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possono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ridurre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paura</a:t>
            </a:r>
            <a:r>
              <a:rPr lang="en-GB" altLang="de-DE" dirty="0" smtClean="0"/>
              <a:t> a </a:t>
            </a:r>
            <a:r>
              <a:rPr lang="en-GB" altLang="de-DE" i="1" dirty="0" err="1" smtClean="0"/>
              <a:t>breve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termine</a:t>
            </a:r>
            <a:r>
              <a:rPr lang="en-GB" altLang="de-DE" dirty="0" smtClean="0"/>
              <a:t>, </a:t>
            </a:r>
            <a:r>
              <a:rPr lang="en-GB" altLang="de-DE" i="1" dirty="0" smtClean="0"/>
              <a:t>a </a:t>
            </a:r>
            <a:r>
              <a:rPr lang="en-GB" altLang="de-DE" i="1" dirty="0" err="1" smtClean="0"/>
              <a:t>lungo</a:t>
            </a:r>
            <a:r>
              <a:rPr lang="en-GB" altLang="de-DE" i="1" dirty="0" smtClean="0"/>
              <a:t> </a:t>
            </a:r>
            <a:r>
              <a:rPr lang="en-GB" altLang="de-DE" i="1" dirty="0" err="1" smtClean="0"/>
              <a:t>andare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possono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promuovere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paura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rafforzando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l’idea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tale </a:t>
            </a:r>
            <a:r>
              <a:rPr lang="en-GB" altLang="de-DE" dirty="0" err="1" smtClean="0"/>
              <a:t>comportamento</a:t>
            </a:r>
            <a:r>
              <a:rPr lang="en-GB" altLang="de-DE" dirty="0" smtClean="0"/>
              <a:t> ha </a:t>
            </a:r>
            <a:r>
              <a:rPr lang="en-GB" altLang="de-DE" dirty="0" err="1" smtClean="0"/>
              <a:t>prevenuto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danno</a:t>
            </a:r>
            <a:r>
              <a:rPr lang="en-GB" altLang="de-DE" dirty="0" smtClean="0"/>
              <a:t>… </a:t>
            </a:r>
            <a:r>
              <a:rPr lang="en-GB" altLang="de-DE" dirty="0" err="1" smtClean="0"/>
              <a:t>anche</a:t>
            </a:r>
            <a:r>
              <a:rPr lang="en-GB" altLang="de-DE" dirty="0" smtClean="0"/>
              <a:t> se la </a:t>
            </a:r>
            <a:r>
              <a:rPr lang="en-GB" altLang="de-DE" dirty="0" err="1" smtClean="0"/>
              <a:t>situazione</a:t>
            </a:r>
            <a:r>
              <a:rPr lang="en-GB" altLang="de-DE" dirty="0" smtClean="0"/>
              <a:t> non </a:t>
            </a:r>
            <a:r>
              <a:rPr lang="en-GB" altLang="de-DE" dirty="0" err="1" smtClean="0"/>
              <a:t>sarebbe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stata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comunque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dannosa</a:t>
            </a:r>
            <a:r>
              <a:rPr lang="en-GB" altLang="de-DE" dirty="0" smtClean="0"/>
              <a:t>! </a:t>
            </a:r>
          </a:p>
          <a:p>
            <a:pPr eaLnBrk="1" hangingPunct="1"/>
            <a:endParaRPr lang="de-DE" altLang="de-DE" dirty="0" smtClean="0"/>
          </a:p>
        </p:txBody>
      </p:sp>
      <p:pic>
        <p:nvPicPr>
          <p:cNvPr id="57348" name="Picture 4" descr="road trip day three ~ a squircle grows in little five points von striatic (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1335088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8" descr="Neues Bi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76650"/>
            <a:ext cx="165576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itel 1"/>
          <p:cNvSpPr>
            <a:spLocks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Conseguenze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negative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delle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convinzioni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errate</a:t>
            </a:r>
            <a:r>
              <a:rPr lang="en-GB" altLang="de-DE" sz="2000" dirty="0" smtClean="0">
                <a:solidFill>
                  <a:schemeClr val="accent1"/>
                </a:solidFill>
              </a:rPr>
              <a:t>: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l’evitamento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comportamenti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di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sicurezza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6681788"/>
            <a:ext cx="58609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</a:t>
            </a:r>
            <a:r>
              <a:rPr lang="en-GB" altLang="de-DE" sz="800" i="1" dirty="0" err="1" smtClean="0"/>
              <a:t>f.t.t.b</a:t>
            </a:r>
            <a:r>
              <a:rPr lang="en-GB" altLang="de-DE" sz="800" i="1" dirty="0" smtClean="0"/>
              <a:t>.: “road trip day three~ a </a:t>
            </a:r>
            <a:r>
              <a:rPr lang="en-GB" altLang="de-DE" sz="800" i="1" dirty="0" err="1" smtClean="0"/>
              <a:t>squircle</a:t>
            </a:r>
            <a:r>
              <a:rPr lang="en-GB" altLang="de-DE" sz="800" i="1" dirty="0" smtClean="0"/>
              <a:t> grows in little five points” by </a:t>
            </a:r>
            <a:r>
              <a:rPr lang="en-GB" altLang="de-DE" sz="800" i="1" dirty="0" err="1" smtClean="0"/>
              <a:t>striatic</a:t>
            </a:r>
            <a:r>
              <a:rPr lang="en-GB" altLang="de-DE" sz="800" i="1" dirty="0" smtClean="0"/>
              <a:t>; “Sunglasses” by Marcus Vegas)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650" y="1043766"/>
            <a:ext cx="3850379" cy="495981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40" y="1136341"/>
            <a:ext cx="3670627" cy="4774660"/>
          </a:xfrm>
          <a:prstGeom prst="rect">
            <a:avLst/>
          </a:prstGeom>
        </p:spPr>
      </p:pic>
      <p:sp>
        <p:nvSpPr>
          <p:cNvPr id="58371" name="Rectangle 6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dirty="0" smtClean="0"/>
              <a:t>È </a:t>
            </a:r>
            <a:r>
              <a:rPr lang="en-GB" altLang="de-DE" dirty="0" err="1" smtClean="0"/>
              <a:t>veramente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necessario</a:t>
            </a:r>
            <a:r>
              <a:rPr lang="de-DE" altLang="de-DE" dirty="0" smtClean="0"/>
              <a:t>? 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5.59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Textfeld 3"/>
          <p:cNvSpPr txBox="1"/>
          <p:nvPr/>
        </p:nvSpPr>
        <p:spPr>
          <a:xfrm rot="19806148">
            <a:off x="1265582" y="3413083"/>
            <a:ext cx="2276475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Textfeld 3"/>
          <p:cNvSpPr txBox="1"/>
          <p:nvPr/>
        </p:nvSpPr>
        <p:spPr>
          <a:xfrm rot="19806148">
            <a:off x="5522603" y="3431603"/>
            <a:ext cx="2276475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23" name="Group 41"/>
          <p:cNvGrpSpPr>
            <a:grpSpLocks/>
          </p:cNvGrpSpPr>
          <p:nvPr/>
        </p:nvGrpSpPr>
        <p:grpSpPr bwMode="auto">
          <a:xfrm>
            <a:off x="69618" y="6089744"/>
            <a:ext cx="3119631" cy="536576"/>
            <a:chOff x="0" y="3957"/>
            <a:chExt cx="1474" cy="338"/>
          </a:xfrm>
        </p:grpSpPr>
        <p:sp>
          <p:nvSpPr>
            <p:cNvPr id="2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25" name="Picture 70" descr="Notizen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5.5 </a:t>
              </a:r>
              <a:r>
                <a:rPr lang="en-GB" altLang="de-DE" sz="1200" i="1" dirty="0" err="1" smtClean="0"/>
                <a:t>a,b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8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Ogni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volta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senti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insultato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/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minacciato</a:t>
            </a:r>
            <a:r>
              <a:rPr lang="en-GB" altLang="de-DE" sz="2000" dirty="0" smtClean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Poniti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le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tre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domande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del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cartellino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giallo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59396" name="Text Box 13"/>
          <p:cNvSpPr txBox="1">
            <a:spLocks noChangeArrowheads="1"/>
          </p:cNvSpPr>
          <p:nvPr/>
        </p:nvSpPr>
        <p:spPr bwMode="auto">
          <a:xfrm>
            <a:off x="8432800" y="0"/>
            <a:ext cx="892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5.39</a:t>
            </a:r>
          </a:p>
        </p:txBody>
      </p:sp>
      <p:sp>
        <p:nvSpPr>
          <p:cNvPr id="59397" name="Rectangle 10"/>
          <p:cNvSpPr>
            <a:spLocks noChangeArrowheads="1"/>
          </p:cNvSpPr>
          <p:nvPr/>
        </p:nvSpPr>
        <p:spPr bwMode="auto">
          <a:xfrm>
            <a:off x="0" y="6662738"/>
            <a:ext cx="21643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(U.S</a:t>
            </a:r>
            <a:r>
              <a:rPr lang="en-US" altLang="de-DE" sz="800" i="1" dirty="0"/>
              <a:t>. Army/ U.S federal government)</a:t>
            </a:r>
            <a:endParaRPr lang="de-DE" altLang="de-DE" sz="800" i="1" dirty="0"/>
          </a:p>
        </p:txBody>
      </p:sp>
      <p:sp>
        <p:nvSpPr>
          <p:cNvPr id="59400" name="Text Box 27"/>
          <p:cNvSpPr txBox="1">
            <a:spLocks noChangeArrowheads="1"/>
          </p:cNvSpPr>
          <p:nvPr/>
        </p:nvSpPr>
        <p:spPr bwMode="auto">
          <a:xfrm>
            <a:off x="0" y="-12700"/>
            <a:ext cx="307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400">
                <a:solidFill>
                  <a:schemeClr val="bg1"/>
                </a:solidFill>
              </a:rPr>
              <a:t>Schlussfolgern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5.60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524000" y="2272501"/>
          <a:ext cx="6096000" cy="3785616"/>
        </p:xfrm>
        <a:graphic>
          <a:graphicData uri="http://schemas.openxmlformats.org/drawingml/2006/table">
            <a:tbl>
              <a:tblPr/>
              <a:tblGrid>
                <a:gridCol w="1491509"/>
                <a:gridCol w="4604491"/>
              </a:tblGrid>
              <a:tr h="819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39" marR="66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1.Qual è la prova?</a:t>
                      </a:r>
                      <a:endParaRPr lang="it-IT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Come lo so? Prova reale, pettegolezzo, ipotesi? Sono a conoscenza di tutta la verità?</a:t>
                      </a:r>
                      <a:endParaRPr lang="it-IT" sz="11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6839" marR="66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3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39" marR="66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 Punti di vista alternativi?</a:t>
                      </a:r>
                      <a:endParaRPr lang="it-IT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Le persone di cui mi fido interpretano la situazione diversamente? </a:t>
                      </a:r>
                      <a:r>
                        <a:rPr lang="it-IT" sz="16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Sto 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saltando alle conclusioni? Sto valutando la situazione giustamente e obiettivamente?</a:t>
                      </a:r>
                      <a:endParaRPr lang="it-IT" sz="11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6839" marR="66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66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39" marR="66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3. Anche se fosse </a:t>
                      </a:r>
                      <a:r>
                        <a:rPr lang="it-IT" sz="1800" b="1" dirty="0" err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così</a:t>
                      </a:r>
                      <a:r>
                        <a:rPr lang="it-IT" sz="1800" b="1" dirty="0" err="1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</a:t>
                      </a:r>
                      <a:r>
                        <a:rPr lang="it-IT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sto </a:t>
                      </a:r>
                      <a:r>
                        <a:rPr lang="it-IT" sz="18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reagendo in modo esagerato?</a:t>
                      </a:r>
                      <a:endParaRPr lang="it-IT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Sto reagendo in modo appropriato? </a:t>
                      </a:r>
                      <a:r>
                        <a:rPr lang="it-IT" sz="16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Rovine</a:t>
                      </a:r>
                      <a:r>
                        <a:rPr lang="it-IT" sz="1600" b="1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rò</a:t>
                      </a:r>
                      <a:r>
                        <a:rPr lang="it-IT" sz="1600" b="1" baseline="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it-IT" sz="16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qualcosa </a:t>
                      </a:r>
                      <a:r>
                        <a:rPr lang="it-IT" sz="16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in futuro se reagisco esageratamente? Prima pensa – poi agisci!</a:t>
                      </a:r>
                      <a:endParaRPr lang="it-IT" sz="11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6839" marR="66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13" name="Immagine 12" descr="C:\Users\fabio\AppData\Local\Microsoft\Windows\Temporary Internet Files\Content.IE5\1ULF7PLE\egore911-magnifier[1]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799" y="2401934"/>
            <a:ext cx="914400" cy="58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magine 13" descr="C:\Users\fabio\Desktop\blank-road-sign-626907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8729" y="3534728"/>
            <a:ext cx="130229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magine 14" descr="C:\Users\fabio\Desktop\310px-Nagasakibomb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1899" y="4786176"/>
            <a:ext cx="13620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asellaDiTesto 15"/>
          <p:cNvSpPr txBox="1"/>
          <p:nvPr/>
        </p:nvSpPr>
        <p:spPr>
          <a:xfrm>
            <a:off x="1515291" y="1319350"/>
            <a:ext cx="6139543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it-IT" sz="1200" dirty="0" smtClean="0"/>
          </a:p>
          <a:p>
            <a:endParaRPr lang="it-IT" sz="1200" dirty="0" smtClean="0"/>
          </a:p>
          <a:p>
            <a:r>
              <a:rPr lang="it-IT" sz="1600" dirty="0" err="1" smtClean="0"/>
              <a:t>Metacognitive</a:t>
            </a:r>
            <a:r>
              <a:rPr lang="it-IT" sz="1600" dirty="0" smtClean="0"/>
              <a:t> Training (MCT): </a:t>
            </a:r>
            <a:r>
              <a:rPr lang="it-IT" sz="1600" b="1" u="sng" dirty="0" smtClean="0"/>
              <a:t>3 domande</a:t>
            </a:r>
            <a:endParaRPr lang="it-IT" sz="1600" dirty="0" smtClean="0"/>
          </a:p>
          <a:p>
            <a:r>
              <a:rPr lang="it-IT" sz="1600" dirty="0" err="1" smtClean="0"/>
              <a:t>…se</a:t>
            </a:r>
            <a:r>
              <a:rPr lang="it-IT" sz="1600" dirty="0" smtClean="0"/>
              <a:t> ti senti insultato, minacciato o </a:t>
            </a:r>
            <a:r>
              <a:rPr lang="it-IT" sz="1600" dirty="0" err="1" smtClean="0"/>
              <a:t>screditato…</a:t>
            </a:r>
            <a:r>
              <a:rPr lang="it-IT" sz="1600" dirty="0" smtClean="0"/>
              <a:t>?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250825" y="1959429"/>
            <a:ext cx="8640000" cy="398570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14375" indent="-352425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36575" eaLnBrk="1" hangingPunct="1">
              <a:lnSpc>
                <a:spcPct val="95000"/>
              </a:lnSpc>
              <a:spcBef>
                <a:spcPct val="4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Le </a:t>
            </a:r>
            <a:r>
              <a:rPr lang="en-GB" altLang="de-DE" sz="1800" dirty="0" err="1" smtClean="0"/>
              <a:t>decisioni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rapide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portano</a:t>
            </a:r>
            <a:r>
              <a:rPr lang="en-GB" altLang="de-DE" sz="1800" dirty="0" smtClean="0"/>
              <a:t> ad </a:t>
            </a:r>
            <a:r>
              <a:rPr lang="en-GB" altLang="de-DE" sz="1800" dirty="0" err="1" smtClean="0"/>
              <a:t>errori</a:t>
            </a:r>
            <a:r>
              <a:rPr lang="en-GB" altLang="de-DE" sz="1800" dirty="0" smtClean="0"/>
              <a:t> e solo “</a:t>
            </a:r>
            <a:r>
              <a:rPr lang="en-GB" altLang="de-DE" sz="1800" dirty="0" err="1" smtClean="0"/>
              <a:t>metà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verità</a:t>
            </a:r>
            <a:r>
              <a:rPr lang="en-GB" altLang="de-DE" sz="1800" dirty="0" smtClean="0"/>
              <a:t>” </a:t>
            </a:r>
            <a:r>
              <a:rPr lang="en-GB" altLang="de-DE" sz="1800" dirty="0" err="1" smtClean="0"/>
              <a:t>viene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percepita</a:t>
            </a:r>
            <a:r>
              <a:rPr lang="en-GB" altLang="de-DE" sz="1800" dirty="0" smtClean="0"/>
              <a:t>.</a:t>
            </a:r>
          </a:p>
          <a:p>
            <a:pPr marL="536575" eaLnBrk="1" hangingPunct="1">
              <a:lnSpc>
                <a:spcPct val="95000"/>
              </a:lnSpc>
              <a:spcBef>
                <a:spcPct val="4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Pertanto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cercare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quanto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informazioni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scambiare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punti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vista con </a:t>
            </a:r>
            <a:r>
              <a:rPr lang="en-GB" altLang="de-DE" sz="1800" dirty="0" err="1" smtClean="0"/>
              <a:t>altri</a:t>
            </a:r>
            <a:r>
              <a:rPr lang="en-GB" altLang="de-DE" sz="1800" dirty="0" smtClean="0"/>
              <a:t>– </a:t>
            </a:r>
            <a:r>
              <a:rPr lang="en-GB" altLang="de-DE" sz="1800" dirty="0" err="1" smtClean="0"/>
              <a:t>specialmente</a:t>
            </a:r>
            <a:r>
              <a:rPr lang="en-GB" altLang="de-DE" sz="1800" dirty="0" smtClean="0"/>
              <a:t> se le </a:t>
            </a:r>
            <a:r>
              <a:rPr lang="en-GB" altLang="de-DE" sz="1800" dirty="0" err="1" smtClean="0"/>
              <a:t>decisioni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coinvolgono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emozioni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forti</a:t>
            </a:r>
            <a:r>
              <a:rPr lang="en-GB" altLang="de-DE" sz="1800" dirty="0" smtClean="0"/>
              <a:t> o </a:t>
            </a:r>
            <a:r>
              <a:rPr lang="en-GB" altLang="de-DE" sz="1800" dirty="0" err="1" smtClean="0"/>
              <a:t>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importanti</a:t>
            </a:r>
            <a:r>
              <a:rPr lang="en-GB" altLang="de-DE" sz="1800" dirty="0" smtClean="0"/>
              <a:t> (ad </a:t>
            </a:r>
            <a:r>
              <a:rPr lang="en-GB" altLang="de-DE" sz="1800" dirty="0" err="1" smtClean="0"/>
              <a:t>es</a:t>
            </a:r>
            <a:r>
              <a:rPr lang="en-GB" altLang="de-DE" sz="1800" dirty="0" smtClean="0"/>
              <a:t>. non </a:t>
            </a:r>
            <a:r>
              <a:rPr lang="en-GB" altLang="de-DE" sz="1800" dirty="0" err="1" smtClean="0"/>
              <a:t>aggredire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vicini</a:t>
            </a:r>
            <a:r>
              <a:rPr lang="en-GB" altLang="de-DE" sz="1800" dirty="0" smtClean="0"/>
              <a:t> se </a:t>
            </a:r>
            <a:r>
              <a:rPr lang="en-GB" altLang="de-DE" sz="1800" dirty="0" err="1" smtClean="0"/>
              <a:t>hai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sensazione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stiano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seguendo</a:t>
            </a:r>
            <a:r>
              <a:rPr lang="en-GB" altLang="de-DE" sz="1800" dirty="0" smtClean="0"/>
              <a:t>). </a:t>
            </a:r>
          </a:p>
          <a:p>
            <a:pPr marL="536575" eaLnBrk="1" hangingPunct="1">
              <a:lnSpc>
                <a:spcPct val="95000"/>
              </a:lnSpc>
              <a:spcBef>
                <a:spcPct val="4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Valutare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pro e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tue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convinzioni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riconsiderare</a:t>
            </a:r>
            <a:r>
              <a:rPr lang="en-GB" altLang="de-DE" sz="1800" dirty="0" smtClean="0"/>
              <a:t> se </a:t>
            </a:r>
            <a:r>
              <a:rPr lang="en-GB" altLang="de-DE" sz="1800" dirty="0" err="1" smtClean="0"/>
              <a:t>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essere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altre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.</a:t>
            </a:r>
          </a:p>
          <a:p>
            <a:pPr marL="536575" eaLnBrk="1" hangingPunct="1">
              <a:lnSpc>
                <a:spcPct val="95000"/>
              </a:lnSpc>
              <a:spcBef>
                <a:spcPct val="4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Per </a:t>
            </a:r>
            <a:r>
              <a:rPr lang="en-GB" altLang="de-DE" sz="1800" dirty="0" err="1" smtClean="0"/>
              <a:t>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eventi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minore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importanza</a:t>
            </a:r>
            <a:r>
              <a:rPr lang="en-GB" altLang="de-DE" sz="1800" dirty="0" smtClean="0"/>
              <a:t>, le </a:t>
            </a:r>
            <a:r>
              <a:rPr lang="en-GB" altLang="de-DE" sz="1800" dirty="0" err="1" smtClean="0"/>
              <a:t>scelte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vanno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fatte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rapidamente</a:t>
            </a:r>
            <a:r>
              <a:rPr lang="en-GB" altLang="de-DE" sz="1800" dirty="0" smtClean="0"/>
              <a:t> (ad </a:t>
            </a:r>
            <a:r>
              <a:rPr lang="en-GB" altLang="de-DE" sz="1800" dirty="0" err="1" smtClean="0"/>
              <a:t>es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scegliere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marca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uno</a:t>
            </a:r>
            <a:r>
              <a:rPr lang="en-GB" altLang="de-DE" sz="1800" dirty="0" smtClean="0"/>
              <a:t> yogurt  o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dessert </a:t>
            </a:r>
            <a:r>
              <a:rPr lang="en-GB" altLang="de-DE" sz="1800" dirty="0" err="1" smtClean="0"/>
              <a:t>da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ordinare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estrarre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numeri</a:t>
            </a:r>
            <a:r>
              <a:rPr lang="en-GB" altLang="de-DE" sz="1800" dirty="0" smtClean="0"/>
              <a:t> del lotto).</a:t>
            </a:r>
          </a:p>
          <a:p>
            <a:pPr marL="536575" eaLnBrk="1" hangingPunct="1">
              <a:lnSpc>
                <a:spcPct val="95000"/>
              </a:lnSpc>
              <a:spcBef>
                <a:spcPct val="400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“</a:t>
            </a:r>
            <a:r>
              <a:rPr lang="en-GB" altLang="de-DE" sz="1800" dirty="0" err="1" smtClean="0"/>
              <a:t>Tutti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fanno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errori</a:t>
            </a:r>
            <a:r>
              <a:rPr lang="en-GB" altLang="de-DE" sz="1800" dirty="0" smtClean="0"/>
              <a:t>” – </a:t>
            </a:r>
            <a:r>
              <a:rPr lang="en-GB" altLang="de-DE" sz="1800" dirty="0" err="1" smtClean="0"/>
              <a:t>bisogna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essere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preparati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possibilità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sbagliare</a:t>
            </a:r>
            <a:r>
              <a:rPr lang="en-GB" altLang="de-DE" sz="1800" dirty="0" smtClean="0"/>
              <a:t>.</a:t>
            </a:r>
            <a:r>
              <a:rPr lang="en-GB" altLang="de-DE" sz="2000" dirty="0" smtClean="0"/>
              <a:t>  </a:t>
            </a:r>
            <a:endParaRPr lang="en-GB" altLang="de-DE" sz="2000" dirty="0"/>
          </a:p>
        </p:txBody>
      </p:sp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Applicazione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nella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vita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tutti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giorni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136207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Obiettivi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di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apprendimento</a:t>
            </a:r>
            <a:r>
              <a:rPr lang="en-GB" altLang="de-DE" sz="1800" b="1" dirty="0" smtClean="0"/>
              <a:t>:</a:t>
            </a:r>
            <a:endParaRPr lang="en-GB" altLang="de-DE" sz="1800" b="1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5.61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9"/>
          <p:cNvSpPr txBox="1">
            <a:spLocks noChangeArrowheads="1"/>
          </p:cNvSpPr>
          <p:nvPr/>
        </p:nvSpPr>
        <p:spPr bwMode="auto">
          <a:xfrm>
            <a:off x="252000" y="1358900"/>
            <a:ext cx="8640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77800" algn="just" eaLnBrk="1" hangingPunct="1">
              <a:spcBef>
                <a:spcPts val="1200"/>
              </a:spcBef>
              <a:buClrTx/>
              <a:buSzTx/>
              <a:buFontTx/>
              <a:buNone/>
              <a:tabLst>
                <a:tab pos="177800" algn="l"/>
              </a:tabLst>
            </a:pPr>
            <a:r>
              <a:rPr lang="en-GB" altLang="de-DE" sz="1800" dirty="0" err="1" smtClean="0">
                <a:solidFill>
                  <a:srgbClr val="000000"/>
                </a:solidFill>
              </a:rPr>
              <a:t>Molte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persone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smtClean="0"/>
              <a:t>(</a:t>
            </a:r>
            <a:r>
              <a:rPr lang="en-GB" altLang="de-DE" sz="1800" dirty="0" smtClean="0">
                <a:solidFill>
                  <a:srgbClr val="000000"/>
                </a:solidFill>
              </a:rPr>
              <a:t>ma non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tutte</a:t>
            </a:r>
            <a:r>
              <a:rPr lang="en-GB" altLang="de-DE" sz="1800" dirty="0" smtClean="0">
                <a:solidFill>
                  <a:srgbClr val="000000"/>
                </a:solidFill>
              </a:rPr>
              <a:t>!)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affette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da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psicosi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tendono</a:t>
            </a:r>
            <a:r>
              <a:rPr lang="en-GB" altLang="de-DE" sz="1800" dirty="0" smtClean="0">
                <a:solidFill>
                  <a:srgbClr val="000000"/>
                </a:solidFill>
              </a:rPr>
              <a:t> a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saltare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alle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conclusioni</a:t>
            </a:r>
            <a:r>
              <a:rPr lang="en-GB" altLang="de-DE" sz="1800" dirty="0" smtClean="0">
                <a:solidFill>
                  <a:srgbClr val="000000"/>
                </a:solidFill>
              </a:rPr>
              <a:t> e ad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avere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delle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opinioni</a:t>
            </a:r>
            <a:r>
              <a:rPr lang="en-GB" altLang="de-DE" sz="1800" dirty="0" smtClean="0">
                <a:solidFill>
                  <a:srgbClr val="000000"/>
                </a:solidFill>
              </a:rPr>
              <a:t>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estreme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senza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avere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informazioni</a:t>
            </a:r>
            <a:r>
              <a:rPr lang="en-GB" altLang="de-DE" sz="1800" dirty="0" smtClean="0"/>
              <a:t> a </a:t>
            </a:r>
            <a:r>
              <a:rPr lang="en-GB" altLang="de-DE" sz="1800" dirty="0" err="1" smtClean="0"/>
              <a:t>sufficienza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Ciò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può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contribuire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formazione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convinzioni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errate</a:t>
            </a:r>
            <a:r>
              <a:rPr lang="en-GB" altLang="de-DE" sz="1800" dirty="0" smtClean="0"/>
              <a:t>.</a:t>
            </a:r>
          </a:p>
          <a:p>
            <a:pPr marL="177800" algn="just" eaLnBrk="1" hangingPunct="1">
              <a:spcBef>
                <a:spcPts val="1200"/>
              </a:spcBef>
              <a:buClrTx/>
              <a:buSzTx/>
              <a:tabLst>
                <a:tab pos="177800" algn="l"/>
              </a:tabLst>
            </a:pPr>
            <a:r>
              <a:rPr lang="en-GB" altLang="de-DE" sz="1800" dirty="0" smtClean="0"/>
              <a:t>Prima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prendere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decisioni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importanti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dovrebbero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considerare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informazioni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discutere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opinioni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fiducia</a:t>
            </a:r>
            <a:r>
              <a:rPr lang="en-GB" altLang="de-DE" sz="1800" dirty="0" smtClean="0"/>
              <a:t>.</a:t>
            </a:r>
          </a:p>
          <a:p>
            <a:pPr marL="177800" algn="just" eaLnBrk="1" hangingPunct="1">
              <a:spcBef>
                <a:spcPts val="1200"/>
              </a:spcBef>
              <a:buClrTx/>
              <a:buSzTx/>
              <a:buFontTx/>
              <a:buNone/>
              <a:tabLst>
                <a:tab pos="177800" algn="l"/>
              </a:tabLst>
            </a:pPr>
            <a:r>
              <a:rPr lang="en-GB" altLang="de-DE" sz="1800" i="1" dirty="0" err="1" smtClean="0"/>
              <a:t>Quali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aspetti</a:t>
            </a:r>
            <a:r>
              <a:rPr lang="en-GB" altLang="de-DE" sz="1800" i="1" dirty="0" smtClean="0"/>
              <a:t> del modulo, “</a:t>
            </a:r>
            <a:r>
              <a:rPr lang="en-GB" altLang="de-DE" sz="1800" i="1" dirty="0" err="1" smtClean="0"/>
              <a:t>Prendere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delle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decisioni</a:t>
            </a:r>
            <a:r>
              <a:rPr lang="en-GB" altLang="de-DE" sz="1800" i="1" dirty="0" smtClean="0"/>
              <a:t>”, </a:t>
            </a:r>
            <a:r>
              <a:rPr lang="en-GB" altLang="de-DE" sz="1800" i="1" dirty="0" err="1" smtClean="0"/>
              <a:t>trovo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particolarmente</a:t>
            </a:r>
            <a:r>
              <a:rPr lang="en-GB" altLang="de-DE" sz="1800" i="1" dirty="0" smtClean="0"/>
              <a:t> utile? </a:t>
            </a:r>
          </a:p>
          <a:p>
            <a:pPr marL="180000" algn="just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i="1" dirty="0" err="1" smtClean="0"/>
              <a:t>Quando</a:t>
            </a:r>
            <a:r>
              <a:rPr lang="en-GB" altLang="de-DE" sz="1800" i="1" dirty="0" smtClean="0"/>
              <a:t> e in </a:t>
            </a:r>
            <a:r>
              <a:rPr lang="en-GB" altLang="de-DE" sz="1800" i="1" dirty="0" err="1" smtClean="0"/>
              <a:t>quale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concreta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situazione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futura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potrei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applicare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quanto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imparato</a:t>
            </a:r>
            <a:r>
              <a:rPr lang="en-GB" altLang="de-DE" sz="1800" i="1" dirty="0" smtClean="0"/>
              <a:t>? Come </a:t>
            </a:r>
            <a:r>
              <a:rPr lang="en-GB" altLang="de-DE" sz="1800" i="1" dirty="0" err="1" smtClean="0"/>
              <a:t>potrebbe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aiutarmi</a:t>
            </a:r>
            <a:r>
              <a:rPr lang="en-GB" altLang="de-DE" sz="1800" i="1" dirty="0" smtClean="0"/>
              <a:t> (ad </a:t>
            </a:r>
            <a:r>
              <a:rPr lang="en-GB" altLang="de-DE" sz="1800" i="1" dirty="0" err="1" smtClean="0"/>
              <a:t>es</a:t>
            </a:r>
            <a:r>
              <a:rPr lang="en-GB" altLang="de-DE" sz="1800" i="1" dirty="0" smtClean="0"/>
              <a:t>. a </a:t>
            </a:r>
            <a:r>
              <a:rPr lang="en-GB" altLang="de-DE" sz="1800" i="1" dirty="0" err="1" smtClean="0"/>
              <a:t>sentirmi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meno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teso</a:t>
            </a:r>
            <a:r>
              <a:rPr lang="en-GB" altLang="de-DE" sz="1800" i="1" dirty="0" smtClean="0"/>
              <a:t>)?</a:t>
            </a:r>
          </a:p>
          <a:p>
            <a:pPr algn="just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algn="just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b="1" dirty="0">
              <a:solidFill>
                <a:srgbClr val="000000"/>
              </a:solidFill>
            </a:endParaRPr>
          </a:p>
        </p:txBody>
      </p:sp>
      <p:sp>
        <p:nvSpPr>
          <p:cNvPr id="61443" name="Text Box 11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ha 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fare con la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psicosi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5.62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69618" y="6089739"/>
            <a:ext cx="3119631" cy="474663"/>
            <a:chOff x="0" y="3957"/>
            <a:chExt cx="1474" cy="299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5.6</a:t>
              </a: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Textfeld 7"/>
          <p:cNvSpPr txBox="1">
            <a:spLocks noChangeArrowheads="1"/>
          </p:cNvSpPr>
          <p:nvPr/>
        </p:nvSpPr>
        <p:spPr bwMode="auto">
          <a:xfrm>
            <a:off x="252000" y="1341438"/>
            <a:ext cx="864000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778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Esempio</a:t>
            </a:r>
            <a:r>
              <a:rPr lang="en-GB" altLang="de-DE" sz="1800" b="1" dirty="0" smtClean="0"/>
              <a:t>:</a:t>
            </a:r>
            <a:r>
              <a:rPr lang="en-GB" altLang="de-DE" sz="1800" dirty="0" smtClean="0"/>
              <a:t> Thomas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sente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perseguitato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servizi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segreti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Sta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prendere</a:t>
            </a:r>
            <a:r>
              <a:rPr lang="en-GB" altLang="de-DE" sz="1800" dirty="0" smtClean="0"/>
              <a:t> le sue </a:t>
            </a:r>
            <a:r>
              <a:rPr lang="en-GB" altLang="de-DE" sz="1800" dirty="0" err="1" smtClean="0"/>
              <a:t>cose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nascondersi</a:t>
            </a:r>
            <a:r>
              <a:rPr lang="en-GB" altLang="de-DE" sz="1800" dirty="0" smtClean="0"/>
              <a:t>.</a:t>
            </a:r>
            <a:endParaRPr lang="en-GB" altLang="de-DE" sz="1800" dirty="0" smtClean="0">
              <a:solidFill>
                <a:srgbClr val="336699"/>
              </a:solidFill>
            </a:endParaRPr>
          </a:p>
          <a:p>
            <a:pPr marL="1778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Contesto</a:t>
            </a:r>
            <a:r>
              <a:rPr lang="en-GB" altLang="de-DE" sz="1800" b="1" dirty="0" smtClean="0"/>
              <a:t>: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L’ultima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volta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era </a:t>
            </a:r>
            <a:r>
              <a:rPr lang="en-GB" altLang="de-DE" sz="1800" dirty="0" err="1" smtClean="0"/>
              <a:t>uscito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una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passeggiata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una</a:t>
            </a:r>
            <a:r>
              <a:rPr lang="en-GB" altLang="de-DE" sz="1800" dirty="0" smtClean="0"/>
              <a:t> Mercedes </a:t>
            </a:r>
            <a:r>
              <a:rPr lang="en-GB" altLang="de-DE" sz="1800" dirty="0" err="1" smtClean="0"/>
              <a:t>nera</a:t>
            </a:r>
            <a:r>
              <a:rPr lang="en-GB" altLang="de-DE" sz="1800" dirty="0" smtClean="0"/>
              <a:t> lo </a:t>
            </a:r>
            <a:r>
              <a:rPr lang="en-GB" altLang="de-DE" sz="1800" dirty="0" err="1" smtClean="0"/>
              <a:t>superò</a:t>
            </a:r>
            <a:r>
              <a:rPr lang="en-GB" altLang="de-DE" sz="1800" dirty="0" smtClean="0"/>
              <a:t> lentamente </a:t>
            </a:r>
            <a:r>
              <a:rPr lang="en-GB" altLang="de-DE" sz="1800" dirty="0" err="1" smtClean="0"/>
              <a:t>ed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ebbe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l’impressione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conducente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guardava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cattiveria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direzione</a:t>
            </a:r>
            <a:r>
              <a:rPr lang="en-GB" altLang="de-DE" sz="1800" dirty="0" smtClean="0"/>
              <a:t>. </a:t>
            </a:r>
            <a:endParaRPr lang="en-GB" altLang="de-DE" sz="1800" u="sng" dirty="0" smtClean="0">
              <a:solidFill>
                <a:srgbClr val="336699"/>
              </a:solidFill>
            </a:endParaRPr>
          </a:p>
          <a:p>
            <a:pPr marL="1778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b="1" dirty="0" smtClean="0"/>
              <a:t>Ma:</a:t>
            </a:r>
            <a:r>
              <a:rPr lang="en-GB" altLang="de-DE" sz="1800" dirty="0" smtClean="0"/>
              <a:t> Era un </a:t>
            </a:r>
            <a:r>
              <a:rPr lang="en-GB" altLang="de-DE" sz="1800" dirty="0" err="1" smtClean="0"/>
              <a:t>conducente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arrabbiato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un’altra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città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era </a:t>
            </a:r>
            <a:r>
              <a:rPr lang="en-GB" altLang="de-DE" sz="1800" dirty="0" err="1" smtClean="0"/>
              <a:t>perso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stava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cercando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ritrovare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sua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strada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guardando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intensamente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nomi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strade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numeri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civici</a:t>
            </a:r>
            <a:r>
              <a:rPr lang="en-GB" altLang="de-DE" sz="1800" dirty="0" smtClean="0"/>
              <a:t>.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2000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616075" algn="l"/>
              </a:tabLst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Prendere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delle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decisioni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5.63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GB" altLang="de-DE" sz="2000" dirty="0" smtClean="0">
                <a:solidFill>
                  <a:schemeClr val="accent1"/>
                </a:solidFill>
              </a:rPr>
              <a:t> ha 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GB" altLang="de-DE" sz="2000" dirty="0" smtClean="0">
                <a:solidFill>
                  <a:schemeClr val="accent1"/>
                </a:solidFill>
              </a:rPr>
              <a:t> fare con la </a:t>
            </a:r>
            <a:r>
              <a:rPr lang="en-GB" altLang="de-DE" sz="2000" dirty="0" err="1" smtClean="0">
                <a:solidFill>
                  <a:schemeClr val="accent1"/>
                </a:solidFill>
              </a:rPr>
              <a:t>psicosi</a:t>
            </a:r>
            <a:r>
              <a:rPr lang="en-GB" altLang="de-DE" sz="2000" dirty="0" smtClean="0">
                <a:solidFill>
                  <a:schemeClr val="accent1"/>
                </a:solidFill>
              </a:rPr>
              <a:t>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4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4240</Words>
  <Application>Microsoft Office PowerPoint</Application>
  <PresentationFormat>Bildschirmpräsentation (4:3)</PresentationFormat>
  <Paragraphs>642</Paragraphs>
  <Slides>63</Slides>
  <Notes>58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63</vt:i4>
      </vt:variant>
    </vt:vector>
  </HeadingPairs>
  <TitlesOfParts>
    <vt:vector size="82" baseType="lpstr">
      <vt:lpstr>ＭＳ Ｐゴシック</vt:lpstr>
      <vt:lpstr>Aharoni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1_Standarddesign</vt:lpstr>
      <vt:lpstr>2_Standarddesign</vt:lpstr>
      <vt:lpstr>3_Standarddesign</vt:lpstr>
      <vt:lpstr>Standarddesign</vt:lpstr>
      <vt:lpstr>4_Standarddesign</vt:lpstr>
      <vt:lpstr>5_Standarddesign</vt:lpstr>
      <vt:lpstr>1_Cronus</vt:lpstr>
      <vt:lpstr>3_Cronus</vt:lpstr>
      <vt:lpstr>4_Cronus</vt:lpstr>
      <vt:lpstr>2_Cronus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Esercizio 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Mobbing/Complotto?</vt:lpstr>
      <vt:lpstr>Cosa va a favore e contro le convinzioni di Marina?</vt:lpstr>
      <vt:lpstr>PowerPoint-Präsentation</vt:lpstr>
      <vt:lpstr>Essere indagato?</vt:lpstr>
      <vt:lpstr>PowerPoint-Präsentation</vt:lpstr>
      <vt:lpstr>PowerPoint-Präsentation</vt:lpstr>
      <vt:lpstr>Cosa va a favore e contro le tue idee particolari?  Cosa succede se…?</vt:lpstr>
      <vt:lpstr>PowerPoint-Präsentation</vt:lpstr>
      <vt:lpstr>PowerPoint-Präsentation</vt:lpstr>
      <vt:lpstr>È veramente necessario? </vt:lpstr>
      <vt:lpstr>PowerPoint-Präsentation</vt:lpstr>
      <vt:lpstr>PowerPoint-Präsentation</vt:lpstr>
      <vt:lpstr>PowerPoint-Präsentation</vt:lpstr>
      <vt:lpstr>PowerPoint-Präsentation</vt:lpstr>
    </vt:vector>
  </TitlesOfParts>
  <Company>UKE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Hiwis</cp:lastModifiedBy>
  <cp:revision>1176</cp:revision>
  <dcterms:created xsi:type="dcterms:W3CDTF">2010-08-11T07:51:10Z</dcterms:created>
  <dcterms:modified xsi:type="dcterms:W3CDTF">2018-09-07T10:05:19Z</dcterms:modified>
</cp:coreProperties>
</file>