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4.xml" ContentType="application/vnd.openxmlformats-officedocument.presentationml.notesSlide+xml"/>
  <Override PartName="/ppt/comments/comment3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  <p:sldMasterId id="2147483650" r:id="rId2"/>
    <p:sldMasterId id="2147483651" r:id="rId3"/>
    <p:sldMasterId id="2147483652" r:id="rId4"/>
    <p:sldMasterId id="2147483653" r:id="rId5"/>
  </p:sldMasterIdLst>
  <p:notesMasterIdLst>
    <p:notesMasterId r:id="rId10"/>
  </p:notesMasterIdLst>
  <p:handoutMasterIdLst>
    <p:handoutMasterId r:id="rId11"/>
  </p:handoutMasterIdLst>
  <p:sldIdLst>
    <p:sldId id="257" r:id="rId6"/>
    <p:sldId id="258" r:id="rId7"/>
    <p:sldId id="259" r:id="rId8"/>
    <p:sldId id="260" r:id="rId9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845">
          <p15:clr>
            <a:srgbClr val="A4A3A4"/>
          </p15:clr>
        </p15:guide>
        <p15:guide id="4" pos="158">
          <p15:clr>
            <a:srgbClr val="A4A3A4"/>
          </p15:clr>
        </p15:guide>
        <p15:guide id="5" pos="5602">
          <p15:clr>
            <a:srgbClr val="A4A3A4"/>
          </p15:clr>
        </p15:guide>
        <p15:guide id="6" orient="horz" pos="420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ne Hottenrott" initials="JH" lastIdx="3" clrIdx="0">
    <p:extLst>
      <p:ext uri="{19B8F6BF-5375-455C-9EA6-DF929625EA0E}">
        <p15:presenceInfo xmlns:p15="http://schemas.microsoft.com/office/powerpoint/2012/main" userId="16b49007c99683d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ADAE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97" autoAdjust="0"/>
    <p:restoredTop sz="94660"/>
  </p:normalViewPr>
  <p:slideViewPr>
    <p:cSldViewPr>
      <p:cViewPr varScale="1">
        <p:scale>
          <a:sx n="106" d="100"/>
          <a:sy n="106" d="100"/>
        </p:scale>
        <p:origin x="78" y="210"/>
      </p:cViewPr>
      <p:guideLst>
        <p:guide orient="horz" pos="2160"/>
        <p:guide pos="2880"/>
        <p:guide orient="horz" pos="845"/>
        <p:guide pos="158"/>
        <p:guide pos="5602"/>
        <p:guide orient="horz" pos="420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4:27:50.479" idx="1">
    <p:pos x="10" y="10"/>
    <p:text>new unit name (change on footer of all slides)</p:text>
    <p:extLst mod="1">
      <p:ext uri="{C676402C-5697-4E1C-873F-D02D1690AC5C}">
        <p15:threadingInfo xmlns:p15="http://schemas.microsoft.com/office/powerpoint/2012/main" timeZoneBias="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4:28:43.212" idx="2">
    <p:pos x="10" y="10"/>
    <p:text>new design - please add screenshot of worksheet</p:text>
    <p:extLst mod="1">
      <p:ext uri="{C676402C-5697-4E1C-873F-D02D1690AC5C}">
        <p15:threadingInfo xmlns:p15="http://schemas.microsoft.com/office/powerpoint/2012/main" timeZoneBias="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4:29:21.801" idx="3">
    <p:pos x="10" y="10"/>
    <p:text>new design - please add screenshot of worksheet</p:text>
    <p:extLst mod="1">
      <p:ext uri="{C676402C-5697-4E1C-873F-D02D1690AC5C}">
        <p15:threadingInfo xmlns:p15="http://schemas.microsoft.com/office/powerpoint/2012/main" timeZoneBias="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A772F02-10D1-4D19-B20B-A9CFAAA18F2A}" type="datetime1">
              <a:rPr lang="de-DE" altLang="de-DE"/>
              <a:pPr>
                <a:defRPr/>
              </a:pPr>
              <a:t>07.09.2018</a:t>
            </a:fld>
            <a:endParaRPr lang="de-DE" alt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67E2255-EC66-4A00-A3DB-530C2DE9525E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528350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noProof="0" smtClean="0"/>
              <a:t>Textmasterformate durch Klicken bearbeiten</a:t>
            </a:r>
          </a:p>
          <a:p>
            <a:pPr lvl="1"/>
            <a:r>
              <a:rPr lang="de-DE" altLang="de-DE" noProof="0" smtClean="0"/>
              <a:t>Zweite Ebene</a:t>
            </a:r>
          </a:p>
          <a:p>
            <a:pPr lvl="2"/>
            <a:r>
              <a:rPr lang="de-DE" altLang="de-DE" noProof="0" smtClean="0"/>
              <a:t>Dritte Ebene</a:t>
            </a:r>
          </a:p>
          <a:p>
            <a:pPr lvl="3"/>
            <a:r>
              <a:rPr lang="de-DE" altLang="de-DE" noProof="0" smtClean="0"/>
              <a:t>Vierte Ebene</a:t>
            </a:r>
          </a:p>
          <a:p>
            <a:pPr lvl="4"/>
            <a:r>
              <a:rPr lang="de-DE" altLang="de-DE" noProof="0" smtClean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CFC1C54-D60B-4BB3-8515-6541D2FF3116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799190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FC1C54-D60B-4BB3-8515-6541D2FF3116}" type="slidenum">
              <a:rPr lang="de-DE" altLang="de-DE"/>
              <a:pPr>
                <a:defRPr/>
              </a:pPr>
              <a:t>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449303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3A86729-E560-4772-AF16-F49CBD98A9CD}" type="slidenum">
              <a:rPr lang="de-DE" altLang="de-DE" smtClean="0"/>
              <a:pPr eaLnBrk="1" hangingPunct="1">
                <a:spcBef>
                  <a:spcPct val="0"/>
                </a:spcBef>
              </a:pPr>
              <a:t>2</a:t>
            </a:fld>
            <a:endParaRPr lang="de-DE" altLang="de-DE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947068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D5F3F2B5-6D92-49D4-8344-3BD23A36357F}" type="slidenum">
              <a:rPr lang="de-DE" altLang="de-DE" smtClean="0"/>
              <a:pPr eaLnBrk="1" hangingPunct="1">
                <a:spcBef>
                  <a:spcPct val="0"/>
                </a:spcBef>
              </a:pPr>
              <a:t>3</a:t>
            </a:fld>
            <a:endParaRPr lang="de-DE" altLang="de-DE" smtClean="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744741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C619845-50DE-46F4-ADAC-80D4F154020A}" type="slidenum">
              <a:rPr lang="de-DE" altLang="de-DE" smtClean="0"/>
              <a:pPr eaLnBrk="1" hangingPunct="1">
                <a:spcBef>
                  <a:spcPct val="0"/>
                </a:spcBef>
              </a:pPr>
              <a:t>4</a:t>
            </a:fld>
            <a:endParaRPr lang="de-DE" altLang="de-DE" smtClean="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568" tIns="43785" rIns="87568" bIns="43785"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865713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7171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7852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22422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9316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1612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923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4862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680985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51519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1938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5783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0" y="260350"/>
            <a:ext cx="9144000" cy="640873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1986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76398-ACEC-4A59-BDC7-2E0B18F1E00E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32734-4E7E-45B6-9FF5-FA54CDC5CE7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2122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CB6BCE-8747-4CF1-A7F8-FFEF96FA18C5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CC5AC2-02B4-4B35-82A1-7F7B3E096EC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2874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6F522-DAA9-43F9-8CC3-735EDC3F4DFA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CD14F-E7B9-4100-B900-4F37061CE4E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171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335CC4-1573-43E6-9F69-6549677DD4B8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41F7E-5A77-474E-984D-42716B686D9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0517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C2E00-C903-4574-9D17-4BF1C96F95CE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AA1961-3062-46F4-A634-A1868A28A3B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8534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ABB63-C0E6-4A5E-90E1-6FBAD9B148BD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0B082-8BA4-41D7-9685-E76885DE57F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0561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AA1120-D019-4FF9-9B88-E53EFE1AAC90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63F2B-AD86-4918-892E-E4E4062BF468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9277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F5770D-1726-499F-9776-B2342B23C993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C6347-9D1B-4602-976B-BF55E644F77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6857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E9BA82-1414-447E-9AC0-443E10E0E58E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D729E3-F928-44E1-8821-52317317A43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1472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15EC21-6E74-440E-920F-71A6477C7472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A5919-D397-4421-9698-30C240467BC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3668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02425" y="228600"/>
            <a:ext cx="2133600" cy="58943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48400" cy="58943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3A8AB0-C836-41BE-8B1B-107B4C50FC0C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B6395-6C07-497E-80C1-64C8EB44F34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579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5D954B-AABD-43C8-A4B4-72DDB8E47BD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8888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C8885-D2CF-4C0D-96CC-F32813FD9C3C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8833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76C70C-7BAB-4F0C-8069-129E25C7AA7C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2512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DC3BA-D799-404C-8391-4D90806DBDD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09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3376A-4AAC-4ECD-8466-CAC98C7AB81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6388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B1C9F-93C4-4914-956E-2869FA7657E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9327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829D3-E63A-454E-8279-B2A69079FE9C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9812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E30F6A-B569-40D1-A669-C1E9CB2C800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2804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7A2B05-0A3B-42EE-B747-2556C080DF29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6474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26CC7-1BD2-4799-8DE2-B0737CB33A0F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2173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02425" y="228600"/>
            <a:ext cx="2133600" cy="58943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48400" cy="58943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7AB71E-8E8D-4EA4-A8CB-5B4D80F7A75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6701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E17A6-8F01-411E-875D-A2F9C50F41EA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7C2C8-D6C0-4046-A439-7ED280AE792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1803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1D81C-6F13-4CF6-A8B4-49DD114F213F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DD223-059C-4DC1-8716-C46B4FE8577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5298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E7152-CE01-411E-AC4A-764040B06BFF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382B7D-46BF-486E-B476-17A40453CE3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43962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79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13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829C9-29FA-4A6B-98B3-C3EA0BF5A3D5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1A52EF-4B5F-4C7E-8178-C0DB0E43E40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4963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CAEE73-7085-4C15-9EDB-CE3DBA3BB03B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2F63BC-2200-430F-85B3-CD539132DFAD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03838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D01D6E-A182-44BB-A820-05C08D47FCD6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B2BAE-103B-437C-90A0-7E59A0F7794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20006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89F4B5-D879-4961-B64E-6182F644E5A4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A50BE5-4FCE-4036-9B6A-061DFCF7266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11407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9A5E4-64F0-41BB-B5B7-7A45CF17BF74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9D8FC-68A7-41F1-BBFB-4AC9D5B3534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98231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6FD43C-8A5F-4623-8178-E2E1CDC599CF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56A15-3899-4472-8D19-9CDB1BE23D84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68053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646CFC-DE65-448F-BF26-D418D21D1BE7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588675-ED3A-460B-87F2-AE7425DA2A4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66451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75450" y="1341438"/>
            <a:ext cx="2154238" cy="59658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7975" y="1341438"/>
            <a:ext cx="6315075" cy="59658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4B959-6200-404E-8ECB-CC8B4774B749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200A14-C962-4D55-BEC5-74F8EAF054B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36613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2C326-3DF9-43B7-B610-AFEAF3542341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828A-8B94-47AA-AA8F-78109C17D063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2214224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87BCC4-5487-445C-A214-6FA3AD5C96A6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FBD819-D2FE-48BC-BA28-06B788C7ADDC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972790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8999AD-E725-4CB4-B946-02C32B81077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207EA-3753-451E-B22E-51CC20665240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4453865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7A484B-885B-4E47-970F-5AB96563721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C942C-B98C-4EA2-A184-7B1E630FDD9B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7904563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BBABA-F72A-40EC-8242-3DB19E21F85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B71BD-A7A2-4B25-B471-A67B39E16262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109957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246AAC-F6F4-47A2-80ED-370C9FD6EFB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17ACE-B68B-4D81-939B-03B88301A88F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8022222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122F8-9FBD-4B80-A258-556DB600E98E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54B2BC-9A61-47F9-9E2E-645E40D849E3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0304364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F33A1-4CE2-453C-9F97-4DAC8046158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0D2071-D3EF-4A81-AD1A-4CC653C174AE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2091990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1444C8-65A7-4E47-AB2E-EA54293865E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AA59F-51C4-440A-B9A5-AE4A1AC963BC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846489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1D8C1-0120-4843-B769-E9E5C84B9AC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23091-5776-40DB-A572-D5E9DA0A5060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797327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72FE6A-751C-4233-9995-75121FC176B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919784-DF09-4C48-83EF-24932DBDFDBD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7030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339966">
                  <a:alpha val="95000"/>
                </a:srgbClr>
              </a:gs>
              <a:gs pos="100000">
                <a:srgbClr val="94C9A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339966"/>
              </a:gs>
              <a:gs pos="100000">
                <a:srgbClr val="ADD6C1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Georgia" pitchFamily="18" charset="0"/>
            </a:endParaRPr>
          </a:p>
        </p:txBody>
      </p:sp>
      <p:sp>
        <p:nvSpPr>
          <p:cNvPr id="2051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Georgia" pitchFamily="18" charset="0"/>
            </a:endParaRPr>
          </a:p>
        </p:txBody>
      </p:sp>
      <p:sp>
        <p:nvSpPr>
          <p:cNvPr id="2052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Georgia" pitchFamily="18" charset="0"/>
            </a:endParaRPr>
          </a:p>
        </p:txBody>
      </p:sp>
      <p:sp>
        <p:nvSpPr>
          <p:cNvPr id="2053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Georgia" pitchFamily="18" charset="0"/>
            </a:endParaRPr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59" name="Titelplatzhalt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2060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3A1F2AF-4BF2-4C55-B391-490D5A20744D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187115A-05F4-4DC8-8BC2-37ADD747B3D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Georgia" pitchFamily="18" charset="0"/>
            </a:endParaRPr>
          </a:p>
        </p:txBody>
      </p:sp>
      <p:sp>
        <p:nvSpPr>
          <p:cNvPr id="307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Georgia" pitchFamily="18" charset="0"/>
            </a:endParaRPr>
          </a:p>
        </p:txBody>
      </p:sp>
      <p:grpSp>
        <p:nvGrpSpPr>
          <p:cNvPr id="3076" name="Gruppieren 28"/>
          <p:cNvGrpSpPr>
            <a:grpSpLocks/>
          </p:cNvGrpSpPr>
          <p:nvPr userDrawn="1"/>
        </p:nvGrpSpPr>
        <p:grpSpPr bwMode="auto">
          <a:xfrm>
            <a:off x="0" y="765175"/>
            <a:ext cx="9144000" cy="138113"/>
            <a:chOff x="0" y="870896"/>
            <a:chExt cx="9144000" cy="139110"/>
          </a:xfrm>
        </p:grpSpPr>
        <p:sp>
          <p:nvSpPr>
            <p:cNvPr id="24" name="Rechteck 23"/>
            <p:cNvSpPr>
              <a:spLocks noChangeArrowheads="1"/>
            </p:cNvSpPr>
            <p:nvPr userDrawn="1"/>
          </p:nvSpPr>
          <p:spPr bwMode="auto">
            <a:xfrm>
              <a:off x="0" y="870896"/>
              <a:ext cx="9144000" cy="89542"/>
            </a:xfrm>
            <a:prstGeom prst="rect">
              <a:avLst/>
            </a:prstGeom>
            <a:solidFill>
              <a:schemeClr val="accent3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5" name="Gerade Verbindung 24"/>
            <p:cNvSpPr>
              <a:spLocks noChangeShapeType="1"/>
            </p:cNvSpPr>
            <p:nvPr userDrawn="1"/>
          </p:nvSpPr>
          <p:spPr bwMode="auto">
            <a:xfrm flipV="1">
              <a:off x="0" y="981225"/>
              <a:ext cx="9144000" cy="15990"/>
            </a:xfrm>
            <a:prstGeom prst="line">
              <a:avLst/>
            </a:prstGeom>
            <a:ln w="38100">
              <a:solidFill>
                <a:schemeClr val="accent3">
                  <a:lumMod val="60000"/>
                  <a:lumOff val="4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Gerade Verbindung 25"/>
            <p:cNvSpPr>
              <a:spLocks noChangeShapeType="1"/>
            </p:cNvSpPr>
            <p:nvPr userDrawn="1"/>
          </p:nvSpPr>
          <p:spPr bwMode="auto">
            <a:xfrm>
              <a:off x="0" y="1010006"/>
              <a:ext cx="9144000" cy="0"/>
            </a:xfrm>
            <a:prstGeom prst="line">
              <a:avLst/>
            </a:prstGeom>
            <a:ln w="9525">
              <a:solidFill>
                <a:schemeClr val="accent3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Gerade Verbindung 26"/>
            <p:cNvSpPr>
              <a:spLocks noChangeShapeType="1"/>
            </p:cNvSpPr>
            <p:nvPr userDrawn="1"/>
          </p:nvSpPr>
          <p:spPr bwMode="auto">
            <a:xfrm>
              <a:off x="0" y="891683"/>
              <a:ext cx="9144000" cy="0"/>
            </a:xfrm>
            <a:prstGeom prst="line">
              <a:avLst/>
            </a:prstGeom>
            <a:ln w="9525">
              <a:solidFill>
                <a:schemeClr val="accent3">
                  <a:lumMod val="60000"/>
                  <a:lumOff val="4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3077" name="Gruppieren 13"/>
          <p:cNvGrpSpPr>
            <a:grpSpLocks/>
          </p:cNvGrpSpPr>
          <p:nvPr userDrawn="1"/>
        </p:nvGrpSpPr>
        <p:grpSpPr bwMode="auto">
          <a:xfrm>
            <a:off x="8893175" y="1125538"/>
            <a:ext cx="250825" cy="5734050"/>
            <a:chOff x="8748464" y="908720"/>
            <a:chExt cx="395536" cy="5950421"/>
          </a:xfrm>
        </p:grpSpPr>
        <p:sp>
          <p:nvSpPr>
            <p:cNvPr id="29" name="Vertikaler Titel 1"/>
            <p:cNvSpPr txBox="1">
              <a:spLocks/>
            </p:cNvSpPr>
            <p:nvPr userDrawn="1"/>
          </p:nvSpPr>
          <p:spPr>
            <a:xfrm>
              <a:off x="8748464" y="910367"/>
              <a:ext cx="395536" cy="594877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vert" anchor="b">
              <a:normAutofit fontScale="25000" lnSpcReduction="20000"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endParaRPr lang="en-US" dirty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endParaRPr>
            </a:p>
          </p:txBody>
        </p:sp>
        <p:cxnSp>
          <p:nvCxnSpPr>
            <p:cNvPr id="30" name="Gerade Verbindung 29"/>
            <p:cNvCxnSpPr/>
            <p:nvPr userDrawn="1"/>
          </p:nvCxnSpPr>
          <p:spPr>
            <a:xfrm rot="5400000">
              <a:off x="5774077" y="3883107"/>
              <a:ext cx="5948773" cy="0"/>
            </a:xfrm>
            <a:prstGeom prst="line">
              <a:avLst/>
            </a:prstGeom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78" name="Titelplatzhalt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3079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02998909-ACE0-4B44-B47F-D52EBB05114E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itchFamily="34" charset="0"/>
            </a:endParaRPr>
          </a:p>
        </p:txBody>
      </p:sp>
      <p:sp>
        <p:nvSpPr>
          <p:cNvPr id="4099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itchFamily="34" charset="0"/>
            </a:endParaRPr>
          </a:p>
        </p:txBody>
      </p:sp>
      <p:sp>
        <p:nvSpPr>
          <p:cNvPr id="4100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itchFamily="34" charset="0"/>
            </a:endParaRPr>
          </a:p>
        </p:txBody>
      </p:sp>
      <p:sp>
        <p:nvSpPr>
          <p:cNvPr id="4101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itchFamily="34" charset="0"/>
            </a:endParaRPr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107" name="Titelplatzhalter 21"/>
          <p:cNvSpPr>
            <a:spLocks noGrp="1"/>
          </p:cNvSpPr>
          <p:nvPr>
            <p:ph type="title"/>
          </p:nvPr>
        </p:nvSpPr>
        <p:spPr bwMode="auto">
          <a:xfrm>
            <a:off x="395288" y="1341438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4108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7975" y="2708275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278F3E-FED2-45B0-A6E5-78DB4F2ACBD4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92E5DEF-17AF-4D96-B533-5959209B820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ctr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Georgia" pitchFamily="18" charset="0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Georgia" pitchFamily="18" charset="0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Georgia" pitchFamily="18" charset="0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itchFamily="34" charset="0"/>
            </a:endParaRPr>
          </a:p>
        </p:txBody>
      </p:sp>
      <p:sp>
        <p:nvSpPr>
          <p:cNvPr id="5123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itchFamily="34" charset="0"/>
            </a:endParaRPr>
          </a:p>
        </p:txBody>
      </p:sp>
      <p:sp>
        <p:nvSpPr>
          <p:cNvPr id="5124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5125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35E81D18-4560-462D-A310-9E89F9D4F38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+mj-ea"/>
              <a:cs typeface="+mj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CDA39C52-76F9-46F9-A795-F3AE8B51C3A0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5129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5130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5131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5132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2.xml"/><Relationship Id="rId5" Type="http://schemas.openxmlformats.org/officeDocument/2006/relationships/comments" Target="../comments/commen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2.xml"/><Relationship Id="rId5" Type="http://schemas.openxmlformats.org/officeDocument/2006/relationships/comments" Target="../comments/comment3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-3175" y="2678113"/>
            <a:ext cx="9144000" cy="1327150"/>
          </a:xfrm>
        </p:spPr>
        <p:txBody>
          <a:bodyPr anchor="ctr"/>
          <a:lstStyle/>
          <a:p>
            <a:pPr eaLnBrk="1" hangingPunct="1">
              <a:lnSpc>
                <a:spcPct val="150000"/>
              </a:lnSpc>
            </a:pPr>
            <a:r>
              <a:rPr lang="de-DE" altLang="de-DE" sz="1800" b="1" dirty="0" smtClean="0">
                <a:solidFill>
                  <a:schemeClr val="tx2"/>
                </a:solidFill>
              </a:rPr>
              <a:t>MODULO 3:</a:t>
            </a:r>
            <a:br>
              <a:rPr lang="de-DE" altLang="de-DE" sz="1800" b="1" dirty="0" smtClean="0">
                <a:solidFill>
                  <a:schemeClr val="tx2"/>
                </a:solidFill>
              </a:rPr>
            </a:br>
            <a:r>
              <a:rPr lang="de-DE" altLang="de-DE" sz="1800" b="1" dirty="0" smtClean="0">
                <a:solidFill>
                  <a:schemeClr val="tx2"/>
                </a:solidFill>
              </a:rPr>
              <a:t>LA FORMULAZIONE DEL CASO</a:t>
            </a:r>
            <a:br>
              <a:rPr lang="de-DE" altLang="de-DE" sz="1800" b="1" dirty="0" smtClean="0">
                <a:solidFill>
                  <a:schemeClr val="tx2"/>
                </a:solidFill>
              </a:rPr>
            </a:br>
            <a:endParaRPr lang="en-US" altLang="de-DE" sz="1800" b="1" dirty="0" smtClean="0">
              <a:solidFill>
                <a:schemeClr val="tx2"/>
              </a:solidFill>
            </a:endParaRPr>
          </a:p>
        </p:txBody>
      </p:sp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8366125" y="589915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2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 sz="2400" dirty="0">
              <a:solidFill>
                <a:schemeClr val="tx1"/>
              </a:solidFill>
            </a:endParaRPr>
          </a:p>
        </p:txBody>
      </p:sp>
      <p:sp>
        <p:nvSpPr>
          <p:cNvPr id="6148" name="Titel 2"/>
          <p:cNvSpPr>
            <a:spLocks/>
          </p:cNvSpPr>
          <p:nvPr/>
        </p:nvSpPr>
        <p:spPr bwMode="auto">
          <a:xfrm>
            <a:off x="685800" y="381000"/>
            <a:ext cx="77724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3600" dirty="0" err="1" smtClean="0">
                <a:solidFill>
                  <a:schemeClr val="accent1"/>
                </a:solidFill>
              </a:rPr>
              <a:t>Terapia</a:t>
            </a:r>
            <a:r>
              <a:rPr lang="en-GB" altLang="de-DE" sz="3600" dirty="0" smtClean="0">
                <a:solidFill>
                  <a:schemeClr val="accent1"/>
                </a:solidFill>
              </a:rPr>
              <a:t> </a:t>
            </a:r>
            <a:r>
              <a:rPr lang="en-GB" altLang="de-DE" sz="3600" dirty="0" err="1" smtClean="0">
                <a:solidFill>
                  <a:schemeClr val="accent1"/>
                </a:solidFill>
              </a:rPr>
              <a:t>Metacognitiva</a:t>
            </a:r>
            <a:endParaRPr lang="en-GB" altLang="de-DE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7938" y="46464"/>
            <a:ext cx="9136062" cy="981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>
              <a:latin typeface="Arial" charset="0"/>
            </a:endParaRPr>
          </a:p>
        </p:txBody>
      </p:sp>
      <p:graphicFrame>
        <p:nvGraphicFramePr>
          <p:cNvPr id="17502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4372972"/>
              </p:ext>
            </p:extLst>
          </p:nvPr>
        </p:nvGraphicFramePr>
        <p:xfrm>
          <a:off x="60325" y="105202"/>
          <a:ext cx="9007475" cy="6437857"/>
        </p:xfrm>
        <a:graphic>
          <a:graphicData uri="http://schemas.openxmlformats.org/drawingml/2006/table">
            <a:tbl>
              <a:tblPr/>
              <a:tblGrid>
                <a:gridCol w="23495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114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24656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0810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predisposizione</a:t>
                      </a: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Es.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genitore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che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ha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avuto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un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episodio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psicotico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;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esperienze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traumatiche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durante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l’infanzia</a:t>
                      </a: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191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causa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scatenante</a:t>
                      </a: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Es. stress (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lavoro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relazioni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);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altri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particolari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fattori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stressanti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come ad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cambiare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città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9696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fattori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che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portano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a un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incremento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e al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perdurare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dei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sintomi</a:t>
                      </a: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Es.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abuso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alcol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/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droghe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;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interrompere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l’assunzione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farmaci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contro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il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parere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medico;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sonno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irregolare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;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ruminazione</a:t>
                      </a: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9378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crollo</a:t>
                      </a: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deliri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illusioni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allucinazioni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/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sentire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voci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esaurimento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depressione</a:t>
                      </a: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514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conseguenze</a:t>
                      </a: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rinuncia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disoccupazione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solitudine</a:t>
                      </a: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19538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intervento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e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risorse</a:t>
                      </a: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intervento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farmaci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psicoterapia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metodi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già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adottati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(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tecniche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rilassamento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  <a:defRPr/>
                      </a:pPr>
                      <a:endParaRPr kumimoji="0" lang="en-GB" altLang="de-DE" sz="11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risorse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motivazione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per la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terapia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una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buona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rete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3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sociale</a:t>
                      </a: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7201" name="Text Box 35"/>
          <p:cNvSpPr txBox="1">
            <a:spLocks noChangeArrowheads="1"/>
          </p:cNvSpPr>
          <p:nvPr/>
        </p:nvSpPr>
        <p:spPr bwMode="auto">
          <a:xfrm>
            <a:off x="2415952" y="948164"/>
            <a:ext cx="17287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 smtClean="0"/>
              <a:t>carburante</a:t>
            </a:r>
            <a:endParaRPr lang="en-GB" altLang="de-DE" sz="1200" dirty="0"/>
          </a:p>
        </p:txBody>
      </p:sp>
      <p:sp>
        <p:nvSpPr>
          <p:cNvPr id="7202" name="Text Box 36"/>
          <p:cNvSpPr txBox="1">
            <a:spLocks noChangeArrowheads="1"/>
          </p:cNvSpPr>
          <p:nvPr/>
        </p:nvSpPr>
        <p:spPr bwMode="auto">
          <a:xfrm>
            <a:off x="2415952" y="1918127"/>
            <a:ext cx="10039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smtClean="0"/>
              <a:t>scintilla</a:t>
            </a:r>
            <a:endParaRPr lang="en-GB" altLang="de-DE" sz="1200" dirty="0"/>
          </a:p>
        </p:txBody>
      </p:sp>
      <p:sp>
        <p:nvSpPr>
          <p:cNvPr id="7203" name="Text Box 37"/>
          <p:cNvSpPr txBox="1">
            <a:spLocks noChangeArrowheads="1"/>
          </p:cNvSpPr>
          <p:nvPr/>
        </p:nvSpPr>
        <p:spPr bwMode="auto">
          <a:xfrm>
            <a:off x="2415952" y="4069189"/>
            <a:ext cx="143986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 smtClean="0"/>
              <a:t>incendio</a:t>
            </a:r>
            <a:endParaRPr lang="en-GB" altLang="de-DE" sz="1200" dirty="0"/>
          </a:p>
        </p:txBody>
      </p:sp>
      <p:pic>
        <p:nvPicPr>
          <p:cNvPr id="7204" name="Picture 38" descr="jerry cans and chemicals - colchu - ccc - bearbeitbar - und bearbeit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168" y="2288014"/>
            <a:ext cx="728663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05" name="Text Box 41"/>
          <p:cNvSpPr txBox="1">
            <a:spLocks noChangeArrowheads="1"/>
          </p:cNvSpPr>
          <p:nvPr/>
        </p:nvSpPr>
        <p:spPr bwMode="auto">
          <a:xfrm>
            <a:off x="2415952" y="6305977"/>
            <a:ext cx="14398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 smtClean="0"/>
              <a:t>estintore</a:t>
            </a:r>
            <a:endParaRPr lang="en-GB" altLang="de-DE" sz="1200" dirty="0"/>
          </a:p>
        </p:txBody>
      </p:sp>
      <p:sp>
        <p:nvSpPr>
          <p:cNvPr id="7206" name="Text Box 42"/>
          <p:cNvSpPr txBox="1">
            <a:spLocks noChangeArrowheads="1"/>
          </p:cNvSpPr>
          <p:nvPr/>
        </p:nvSpPr>
        <p:spPr bwMode="auto">
          <a:xfrm>
            <a:off x="2415952" y="2996953"/>
            <a:ext cx="230006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 smtClean="0"/>
              <a:t>Sostanze</a:t>
            </a:r>
            <a:r>
              <a:rPr lang="en-GB" altLang="de-DE" sz="1200" dirty="0" smtClean="0"/>
              <a:t> </a:t>
            </a:r>
            <a:r>
              <a:rPr lang="en-GB" altLang="de-DE" sz="1200" dirty="0" err="1" smtClean="0"/>
              <a:t>infiammabili</a:t>
            </a:r>
            <a:endParaRPr lang="en-GB" altLang="de-DE" sz="1200" dirty="0"/>
          </a:p>
        </p:txBody>
      </p:sp>
      <p:sp>
        <p:nvSpPr>
          <p:cNvPr id="7207" name="Text Box 43"/>
          <p:cNvSpPr txBox="1">
            <a:spLocks noChangeArrowheads="1"/>
          </p:cNvSpPr>
          <p:nvPr/>
        </p:nvSpPr>
        <p:spPr bwMode="auto">
          <a:xfrm>
            <a:off x="2415952" y="5085040"/>
            <a:ext cx="3167062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 smtClean="0"/>
              <a:t>danni</a:t>
            </a:r>
            <a:r>
              <a:rPr lang="en-GB" altLang="de-DE" sz="1200" dirty="0" smtClean="0"/>
              <a:t> e </a:t>
            </a:r>
            <a:r>
              <a:rPr lang="en-GB" altLang="de-DE" sz="1200" dirty="0" err="1" smtClean="0"/>
              <a:t>riparazione</a:t>
            </a:r>
            <a:endParaRPr lang="en-GB" altLang="de-DE" sz="1200" dirty="0"/>
          </a:p>
        </p:txBody>
      </p:sp>
      <p:pic>
        <p:nvPicPr>
          <p:cNvPr id="7208" name="Picture 44" descr="Match on fire_Ambient Ideas_flickr-cc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168" y="1270427"/>
            <a:ext cx="8636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09" name="Picture 4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168" y="4483527"/>
            <a:ext cx="971896" cy="65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10" name="Picture 4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168" y="3386564"/>
            <a:ext cx="1085850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11" name="Picture 55" descr="Feuerlöscher-rudolf schuba-flickr-ccc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168" y="5466189"/>
            <a:ext cx="65087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12" name="Picture 57" descr="Holz-senfgurke-flickr-ccc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168" y="200452"/>
            <a:ext cx="935037" cy="79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15" name="Text Box 4"/>
          <p:cNvSpPr txBox="1">
            <a:spLocks noChangeArrowheads="1"/>
          </p:cNvSpPr>
          <p:nvPr/>
        </p:nvSpPr>
        <p:spPr bwMode="auto">
          <a:xfrm>
            <a:off x="-58738" y="6626225"/>
            <a:ext cx="6070898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700" i="1" dirty="0" smtClean="0"/>
              <a:t>(</a:t>
            </a:r>
            <a:r>
              <a:rPr lang="en-US" altLang="de-DE" sz="700" i="1" dirty="0" err="1" smtClean="0">
                <a:cs typeface="Arial" charset="0"/>
              </a:rPr>
              <a:t>f</a:t>
            </a:r>
            <a:r>
              <a:rPr lang="en-US" altLang="de-DE" sz="700" i="1" dirty="0" err="1" smtClean="0">
                <a:ea typeface="Times New Roman" pitchFamily="18" charset="0"/>
                <a:cs typeface="Arial" charset="0"/>
              </a:rPr>
              <a:t>.t.t.b</a:t>
            </a:r>
            <a:r>
              <a:rPr lang="en-US" altLang="de-DE" sz="700" i="1" dirty="0" smtClean="0">
                <a:ea typeface="Times New Roman" pitchFamily="18" charset="0"/>
                <a:cs typeface="Arial" charset="0"/>
              </a:rPr>
              <a:t>.: </a:t>
            </a:r>
            <a:r>
              <a:rPr lang="en-GB" altLang="de-DE" sz="700" i="1" dirty="0" smtClean="0"/>
              <a:t>“</a:t>
            </a:r>
            <a:r>
              <a:rPr lang="en-GB" altLang="de-DE" sz="700" i="1" dirty="0" err="1" smtClean="0"/>
              <a:t>Holz</a:t>
            </a:r>
            <a:r>
              <a:rPr lang="en-GB" altLang="de-DE" sz="700" i="1" dirty="0" smtClean="0"/>
              <a:t>”</a:t>
            </a:r>
            <a:r>
              <a:rPr lang="en-US" altLang="de-DE" sz="700" i="1" dirty="0" smtClean="0"/>
              <a:t> by </a:t>
            </a:r>
            <a:r>
              <a:rPr lang="en-US" altLang="de-DE" sz="700" i="1" dirty="0" err="1"/>
              <a:t>senfgurke</a:t>
            </a:r>
            <a:r>
              <a:rPr lang="en-US" altLang="de-DE" sz="700" i="1" dirty="0"/>
              <a:t>; </a:t>
            </a:r>
            <a:r>
              <a:rPr lang="en-GB" altLang="de-DE" sz="700" i="1" dirty="0" smtClean="0"/>
              <a:t>“Match </a:t>
            </a:r>
            <a:r>
              <a:rPr lang="en-GB" altLang="de-DE" sz="700" i="1" dirty="0"/>
              <a:t>on </a:t>
            </a:r>
            <a:r>
              <a:rPr lang="en-GB" altLang="de-DE" sz="700" i="1" dirty="0" smtClean="0"/>
              <a:t>Fire” by </a:t>
            </a:r>
            <a:r>
              <a:rPr lang="en-GB" altLang="de-DE" sz="700" i="1" dirty="0"/>
              <a:t>Ambient Ideas</a:t>
            </a:r>
            <a:r>
              <a:rPr lang="en-US" altLang="de-DE" sz="700" i="1" dirty="0"/>
              <a:t>; </a:t>
            </a:r>
            <a:r>
              <a:rPr lang="en-GB" altLang="de-DE" sz="700" i="1" dirty="0" smtClean="0"/>
              <a:t>“</a:t>
            </a:r>
            <a:r>
              <a:rPr lang="en-US" altLang="de-DE" sz="700" i="1" dirty="0" smtClean="0"/>
              <a:t>jerry </a:t>
            </a:r>
            <a:r>
              <a:rPr lang="en-US" altLang="de-DE" sz="700" i="1" dirty="0"/>
              <a:t>cans and </a:t>
            </a:r>
            <a:r>
              <a:rPr lang="en-US" altLang="de-DE" sz="700" i="1" dirty="0" smtClean="0"/>
              <a:t>chemicals</a:t>
            </a:r>
            <a:r>
              <a:rPr lang="en-GB" altLang="de-DE" sz="700" i="1" dirty="0" smtClean="0"/>
              <a:t>” </a:t>
            </a:r>
            <a:r>
              <a:rPr lang="en-US" altLang="de-DE" sz="700" i="1" dirty="0" smtClean="0"/>
              <a:t>by </a:t>
            </a:r>
            <a:r>
              <a:rPr lang="en-US" altLang="de-DE" sz="700" i="1" dirty="0" err="1"/>
              <a:t>colchu</a:t>
            </a:r>
            <a:r>
              <a:rPr lang="en-US" altLang="de-DE" sz="700" i="1" dirty="0"/>
              <a:t>; </a:t>
            </a:r>
            <a:r>
              <a:rPr lang="en-GB" altLang="de-DE" sz="700" i="1" dirty="0" smtClean="0"/>
              <a:t>“Banff </a:t>
            </a:r>
            <a:r>
              <a:rPr lang="en-GB" altLang="de-DE" sz="700" i="1" dirty="0"/>
              <a:t>Prescribed Burn 2009“ </a:t>
            </a:r>
            <a:r>
              <a:rPr lang="en-GB" altLang="de-DE" sz="700" i="1" dirty="0" smtClean="0"/>
              <a:t>by </a:t>
            </a:r>
            <a:r>
              <a:rPr lang="en-GB" altLang="de-DE" sz="700" i="1" dirty="0" err="1"/>
              <a:t>Eggs&amp;Beer</a:t>
            </a:r>
            <a:r>
              <a:rPr lang="en-GB" altLang="de-DE" sz="700" i="1" dirty="0"/>
              <a:t>; </a:t>
            </a:r>
            <a:r>
              <a:rPr lang="en-GB" altLang="de-DE" sz="700" i="1" dirty="0" smtClean="0"/>
              <a:t>“</a:t>
            </a:r>
            <a:r>
              <a:rPr lang="en-US" altLang="de-DE" sz="700" i="1" dirty="0" smtClean="0"/>
              <a:t>Wood Pile</a:t>
            </a:r>
            <a:r>
              <a:rPr lang="en-GB" altLang="de-DE" sz="700" i="1" dirty="0" smtClean="0"/>
              <a:t>” </a:t>
            </a:r>
            <a:r>
              <a:rPr lang="en-US" altLang="de-DE" sz="700" i="1" dirty="0" smtClean="0"/>
              <a:t>by </a:t>
            </a:r>
            <a:r>
              <a:rPr lang="en-US" altLang="de-DE" sz="700" i="1" dirty="0"/>
              <a:t>dani0010; </a:t>
            </a:r>
            <a:r>
              <a:rPr lang="en-GB" altLang="de-DE" sz="700" i="1" dirty="0" smtClean="0"/>
              <a:t>“</a:t>
            </a:r>
            <a:r>
              <a:rPr lang="en-US" altLang="de-DE" sz="700" i="1" dirty="0" err="1" smtClean="0"/>
              <a:t>Feuerlöscher</a:t>
            </a:r>
            <a:r>
              <a:rPr lang="en-GB" altLang="de-DE" sz="700" i="1" dirty="0" smtClean="0"/>
              <a:t>” </a:t>
            </a:r>
            <a:r>
              <a:rPr lang="en-US" altLang="de-DE" sz="700" i="1" dirty="0" smtClean="0"/>
              <a:t>by </a:t>
            </a:r>
            <a:r>
              <a:rPr lang="en-US" altLang="de-DE" sz="700" i="1" dirty="0" err="1"/>
              <a:t>rudolf</a:t>
            </a:r>
            <a:r>
              <a:rPr lang="en-US" altLang="de-DE" sz="700" i="1" dirty="0"/>
              <a:t> </a:t>
            </a:r>
            <a:r>
              <a:rPr lang="en-US" altLang="de-DE" sz="700" i="1" dirty="0" err="1"/>
              <a:t>schuba</a:t>
            </a:r>
            <a:r>
              <a:rPr lang="en-US" altLang="de-DE" sz="700" i="1" dirty="0"/>
              <a:t>)</a:t>
            </a:r>
            <a:r>
              <a:rPr lang="en-US" altLang="de-DE" sz="800" dirty="0"/>
              <a:t> </a:t>
            </a:r>
          </a:p>
        </p:txBody>
      </p:sp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5760392" y="6606204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879600" algn="l"/>
              </a:tabLst>
            </a:pPr>
            <a:r>
              <a:rPr lang="en-GB" altLang="de-DE" sz="1200" b="1" dirty="0" smtClean="0">
                <a:solidFill>
                  <a:schemeClr val="tx2"/>
                </a:solidFill>
                <a:latin typeface="Verdana" pitchFamily="34" charset="0"/>
              </a:rPr>
              <a:t>La </a:t>
            </a:r>
            <a:r>
              <a:rPr lang="en-GB" altLang="de-DE" sz="1200" b="1" dirty="0" err="1" smtClean="0">
                <a:solidFill>
                  <a:schemeClr val="tx2"/>
                </a:solidFill>
                <a:latin typeface="Verdana" pitchFamily="34" charset="0"/>
              </a:rPr>
              <a:t>formulazione</a:t>
            </a:r>
            <a:r>
              <a:rPr lang="en-GB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del </a:t>
            </a:r>
            <a:r>
              <a:rPr lang="en-GB" altLang="de-DE" sz="1200" b="1" dirty="0" err="1" smtClean="0">
                <a:solidFill>
                  <a:schemeClr val="tx2"/>
                </a:solidFill>
                <a:latin typeface="Verdana" pitchFamily="34" charset="0"/>
              </a:rPr>
              <a:t>caso</a:t>
            </a:r>
            <a:r>
              <a:rPr lang="de-DE" altLang="de-DE" sz="1200" b="1" dirty="0">
                <a:solidFill>
                  <a:schemeClr val="tx2"/>
                </a:solidFill>
                <a:latin typeface="Verdana" pitchFamily="34" charset="0"/>
              </a:rPr>
              <a:t>	</a:t>
            </a:r>
            <a:r>
              <a:rPr lang="de-DE" altLang="de-DE" sz="1200" b="1" dirty="0" smtClean="0">
                <a:solidFill>
                  <a:schemeClr val="tx2"/>
                </a:solidFill>
                <a:latin typeface="Verdana" pitchFamily="34" charset="0"/>
              </a:rPr>
              <a:t>3.2</a:t>
            </a:r>
            <a:endParaRPr lang="de-DE" altLang="de-DE" sz="1200" b="1" dirty="0">
              <a:solidFill>
                <a:schemeClr val="tx2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423" y="959430"/>
            <a:ext cx="3964851" cy="5421898"/>
          </a:xfrm>
          <a:prstGeom prst="rect">
            <a:avLst/>
          </a:prstGeom>
        </p:spPr>
      </p:pic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2000" dirty="0" smtClean="0">
                <a:solidFill>
                  <a:schemeClr val="accent1"/>
                </a:solidFill>
              </a:rPr>
              <a:t>La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formulazione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del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caso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individuale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8196" name="Text Box 5"/>
          <p:cNvSpPr txBox="1">
            <a:spLocks noChangeArrowheads="1"/>
          </p:cNvSpPr>
          <p:nvPr/>
        </p:nvSpPr>
        <p:spPr bwMode="auto">
          <a:xfrm>
            <a:off x="6899275" y="487521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 sz="2400"/>
          </a:p>
        </p:txBody>
      </p:sp>
      <p:grpSp>
        <p:nvGrpSpPr>
          <p:cNvPr id="8224" name="Group 44"/>
          <p:cNvGrpSpPr>
            <a:grpSpLocks/>
          </p:cNvGrpSpPr>
          <p:nvPr/>
        </p:nvGrpSpPr>
        <p:grpSpPr bwMode="auto">
          <a:xfrm>
            <a:off x="0" y="6167432"/>
            <a:ext cx="2699792" cy="536574"/>
            <a:chOff x="0" y="3957"/>
            <a:chExt cx="1474" cy="338"/>
          </a:xfrm>
        </p:grpSpPr>
        <p:sp>
          <p:nvSpPr>
            <p:cNvPr id="8229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de-DE"/>
            </a:p>
          </p:txBody>
        </p:sp>
        <p:pic>
          <p:nvPicPr>
            <p:cNvPr id="8230" name="Picture 70" descr="Notizen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31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400" dirty="0">
                  <a:sym typeface="Wingdings" pitchFamily="2" charset="2"/>
                </a:rPr>
                <a:t>  </a:t>
              </a:r>
              <a:r>
                <a:rPr lang="de-DE" altLang="de-DE" sz="1200" dirty="0">
                  <a:sym typeface="Wingdings" pitchFamily="2" charset="2"/>
                </a:rPr>
                <a:t></a:t>
              </a:r>
              <a:r>
                <a:rPr lang="de-DE" altLang="de-DE" sz="1200" dirty="0"/>
                <a:t> </a:t>
              </a:r>
              <a:r>
                <a:rPr lang="en-GB" altLang="de-DE" sz="1200" i="1" dirty="0" err="1"/>
                <a:t>foglio</a:t>
              </a:r>
              <a:r>
                <a:rPr lang="en-GB" altLang="de-DE" sz="1200" i="1" dirty="0"/>
                <a:t> di </a:t>
              </a:r>
              <a:r>
                <a:rPr lang="en-GB" altLang="de-DE" sz="1200" i="1" dirty="0" err="1"/>
                <a:t>lavoro</a:t>
              </a:r>
              <a:r>
                <a:rPr lang="en-GB" altLang="de-DE" sz="1200" i="1" dirty="0"/>
                <a:t>  </a:t>
              </a:r>
              <a:r>
                <a:rPr lang="en-GB" altLang="de-DE" sz="1200" i="1" dirty="0" smtClean="0"/>
                <a:t>3.1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200" dirty="0" smtClean="0"/>
                <a:t>     </a:t>
              </a:r>
              <a:endParaRPr lang="de-DE" altLang="de-DE" sz="1200" dirty="0"/>
            </a:p>
          </p:txBody>
        </p:sp>
      </p:grp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5760392" y="6606204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879600" algn="l"/>
              </a:tabLst>
            </a:pPr>
            <a:r>
              <a:rPr lang="en-GB" altLang="de-DE" sz="1200" b="1" dirty="0" smtClean="0">
                <a:solidFill>
                  <a:schemeClr val="tx2"/>
                </a:solidFill>
                <a:latin typeface="Verdana" pitchFamily="34" charset="0"/>
              </a:rPr>
              <a:t>La </a:t>
            </a:r>
            <a:r>
              <a:rPr lang="en-GB" altLang="de-DE" sz="1200" b="1" dirty="0" err="1" smtClean="0">
                <a:solidFill>
                  <a:schemeClr val="tx2"/>
                </a:solidFill>
                <a:latin typeface="Verdana" pitchFamily="34" charset="0"/>
              </a:rPr>
              <a:t>formulazione</a:t>
            </a:r>
            <a:r>
              <a:rPr lang="en-GB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del </a:t>
            </a:r>
            <a:r>
              <a:rPr lang="en-GB" altLang="de-DE" sz="1200" b="1" dirty="0" err="1" smtClean="0">
                <a:solidFill>
                  <a:schemeClr val="tx2"/>
                </a:solidFill>
                <a:latin typeface="Verdana" pitchFamily="34" charset="0"/>
              </a:rPr>
              <a:t>caso</a:t>
            </a:r>
            <a:r>
              <a:rPr lang="en-GB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de-DE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3.3</a:t>
            </a:r>
            <a:endParaRPr lang="de-DE" altLang="de-DE" sz="1200" b="1" dirty="0">
              <a:solidFill>
                <a:schemeClr val="tx2"/>
              </a:solidFill>
              <a:latin typeface="Verdana" pitchFamily="34" charset="0"/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-58738" y="6626225"/>
            <a:ext cx="6070898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700" i="1" dirty="0" smtClean="0"/>
              <a:t>(</a:t>
            </a:r>
            <a:r>
              <a:rPr lang="en-US" altLang="de-DE" sz="700" i="1" dirty="0" err="1" smtClean="0">
                <a:cs typeface="Arial" charset="0"/>
              </a:rPr>
              <a:t>f</a:t>
            </a:r>
            <a:r>
              <a:rPr lang="en-US" altLang="de-DE" sz="700" i="1" dirty="0" err="1" smtClean="0">
                <a:ea typeface="Times New Roman" pitchFamily="18" charset="0"/>
                <a:cs typeface="Arial" charset="0"/>
              </a:rPr>
              <a:t>.t.t.b</a:t>
            </a:r>
            <a:r>
              <a:rPr lang="en-US" altLang="de-DE" sz="700" i="1" dirty="0" smtClean="0">
                <a:ea typeface="Times New Roman" pitchFamily="18" charset="0"/>
                <a:cs typeface="Arial" charset="0"/>
              </a:rPr>
              <a:t>.: </a:t>
            </a:r>
            <a:r>
              <a:rPr lang="en-GB" altLang="de-DE" sz="700" i="1" dirty="0" smtClean="0"/>
              <a:t>“</a:t>
            </a:r>
            <a:r>
              <a:rPr lang="en-GB" altLang="de-DE" sz="700" i="1" dirty="0" err="1" smtClean="0"/>
              <a:t>Holz</a:t>
            </a:r>
            <a:r>
              <a:rPr lang="en-GB" altLang="de-DE" sz="700" i="1" dirty="0" smtClean="0"/>
              <a:t>”</a:t>
            </a:r>
            <a:r>
              <a:rPr lang="en-US" altLang="de-DE" sz="700" i="1" dirty="0" smtClean="0"/>
              <a:t> by </a:t>
            </a:r>
            <a:r>
              <a:rPr lang="en-US" altLang="de-DE" sz="700" i="1" dirty="0" err="1"/>
              <a:t>senfgurke</a:t>
            </a:r>
            <a:r>
              <a:rPr lang="en-US" altLang="de-DE" sz="700" i="1" dirty="0"/>
              <a:t>; </a:t>
            </a:r>
            <a:r>
              <a:rPr lang="en-GB" altLang="de-DE" sz="700" i="1" dirty="0" smtClean="0"/>
              <a:t>“Match </a:t>
            </a:r>
            <a:r>
              <a:rPr lang="en-GB" altLang="de-DE" sz="700" i="1" dirty="0"/>
              <a:t>on </a:t>
            </a:r>
            <a:r>
              <a:rPr lang="en-GB" altLang="de-DE" sz="700" i="1" dirty="0" smtClean="0"/>
              <a:t>Fire” by </a:t>
            </a:r>
            <a:r>
              <a:rPr lang="en-GB" altLang="de-DE" sz="700" i="1" dirty="0"/>
              <a:t>Ambient Ideas</a:t>
            </a:r>
            <a:r>
              <a:rPr lang="en-US" altLang="de-DE" sz="700" i="1" dirty="0"/>
              <a:t>; </a:t>
            </a:r>
            <a:r>
              <a:rPr lang="en-GB" altLang="de-DE" sz="700" i="1" dirty="0" smtClean="0"/>
              <a:t>“</a:t>
            </a:r>
            <a:r>
              <a:rPr lang="en-US" altLang="de-DE" sz="700" i="1" dirty="0" smtClean="0"/>
              <a:t>jerry </a:t>
            </a:r>
            <a:r>
              <a:rPr lang="en-US" altLang="de-DE" sz="700" i="1" dirty="0"/>
              <a:t>cans and </a:t>
            </a:r>
            <a:r>
              <a:rPr lang="en-US" altLang="de-DE" sz="700" i="1" dirty="0" smtClean="0"/>
              <a:t>chemicals</a:t>
            </a:r>
            <a:r>
              <a:rPr lang="en-GB" altLang="de-DE" sz="700" i="1" dirty="0" smtClean="0"/>
              <a:t>” </a:t>
            </a:r>
            <a:r>
              <a:rPr lang="en-US" altLang="de-DE" sz="700" i="1" dirty="0" smtClean="0"/>
              <a:t>by </a:t>
            </a:r>
            <a:r>
              <a:rPr lang="en-US" altLang="de-DE" sz="700" i="1" dirty="0" err="1"/>
              <a:t>colchu</a:t>
            </a:r>
            <a:r>
              <a:rPr lang="en-US" altLang="de-DE" sz="700" i="1" dirty="0"/>
              <a:t>; </a:t>
            </a:r>
            <a:r>
              <a:rPr lang="en-GB" altLang="de-DE" sz="700" i="1" dirty="0" smtClean="0"/>
              <a:t>“Banff </a:t>
            </a:r>
            <a:r>
              <a:rPr lang="en-GB" altLang="de-DE" sz="700" i="1" dirty="0"/>
              <a:t>Prescribed Burn 2009“ </a:t>
            </a:r>
            <a:r>
              <a:rPr lang="en-GB" altLang="de-DE" sz="700" i="1" dirty="0" smtClean="0"/>
              <a:t>by </a:t>
            </a:r>
            <a:r>
              <a:rPr lang="en-GB" altLang="de-DE" sz="700" i="1" dirty="0" err="1"/>
              <a:t>Eggs&amp;Beer</a:t>
            </a:r>
            <a:r>
              <a:rPr lang="en-GB" altLang="de-DE" sz="700" i="1" dirty="0"/>
              <a:t>; </a:t>
            </a:r>
            <a:r>
              <a:rPr lang="en-GB" altLang="de-DE" sz="700" i="1" dirty="0" smtClean="0"/>
              <a:t>“</a:t>
            </a:r>
            <a:r>
              <a:rPr lang="en-US" altLang="de-DE" sz="700" i="1" dirty="0" smtClean="0"/>
              <a:t>Wood Pile</a:t>
            </a:r>
            <a:r>
              <a:rPr lang="en-GB" altLang="de-DE" sz="700" i="1" dirty="0" smtClean="0"/>
              <a:t>” </a:t>
            </a:r>
            <a:r>
              <a:rPr lang="en-US" altLang="de-DE" sz="700" i="1" dirty="0" smtClean="0"/>
              <a:t>by </a:t>
            </a:r>
            <a:r>
              <a:rPr lang="en-US" altLang="de-DE" sz="700" i="1" dirty="0"/>
              <a:t>dani0010; </a:t>
            </a:r>
            <a:r>
              <a:rPr lang="en-GB" altLang="de-DE" sz="700" i="1" dirty="0" smtClean="0"/>
              <a:t>“</a:t>
            </a:r>
            <a:r>
              <a:rPr lang="en-US" altLang="de-DE" sz="700" i="1" dirty="0" err="1" smtClean="0"/>
              <a:t>Feuerlöscher</a:t>
            </a:r>
            <a:r>
              <a:rPr lang="en-GB" altLang="de-DE" sz="700" i="1" dirty="0" smtClean="0"/>
              <a:t>” </a:t>
            </a:r>
            <a:r>
              <a:rPr lang="en-US" altLang="de-DE" sz="700" i="1" dirty="0" smtClean="0"/>
              <a:t>by </a:t>
            </a:r>
            <a:r>
              <a:rPr lang="en-US" altLang="de-DE" sz="700" i="1" dirty="0" err="1"/>
              <a:t>rudolf</a:t>
            </a:r>
            <a:r>
              <a:rPr lang="en-US" altLang="de-DE" sz="700" i="1" dirty="0"/>
              <a:t> </a:t>
            </a:r>
            <a:r>
              <a:rPr lang="en-US" altLang="de-DE" sz="700" i="1" dirty="0" err="1"/>
              <a:t>schuba</a:t>
            </a:r>
            <a:r>
              <a:rPr lang="en-US" altLang="de-DE" sz="700" i="1" dirty="0"/>
              <a:t>)</a:t>
            </a:r>
            <a:r>
              <a:rPr lang="en-US" altLang="de-DE" sz="800" dirty="0"/>
              <a:t> </a:t>
            </a:r>
          </a:p>
        </p:txBody>
      </p:sp>
      <p:sp>
        <p:nvSpPr>
          <p:cNvPr id="13" name="Textfeld 12"/>
          <p:cNvSpPr txBox="1"/>
          <p:nvPr/>
        </p:nvSpPr>
        <p:spPr>
          <a:xfrm rot="19806148">
            <a:off x="3165444" y="2932741"/>
            <a:ext cx="22756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b="1" dirty="0" err="1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f</a:t>
            </a:r>
            <a:r>
              <a:rPr lang="en-AU" sz="2400" b="1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oglio</a:t>
            </a:r>
            <a:r>
              <a:rPr lang="en-AU" sz="24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 di </a:t>
            </a:r>
            <a:r>
              <a:rPr lang="en-AU" sz="2400" b="1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lavoro</a:t>
            </a:r>
            <a:endParaRPr lang="en-AU" sz="2400" b="1" dirty="0">
              <a:solidFill>
                <a:schemeClr val="bg1">
                  <a:lumMod val="85000"/>
                </a:scheme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715"/>
          <a:stretch/>
        </p:blipFill>
        <p:spPr>
          <a:xfrm>
            <a:off x="1547664" y="1268760"/>
            <a:ext cx="5978250" cy="4183345"/>
          </a:xfrm>
          <a:prstGeom prst="rect">
            <a:avLst/>
          </a:prstGeom>
        </p:spPr>
      </p:pic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3175"/>
            <a:ext cx="9144000" cy="822325"/>
          </a:xfrm>
        </p:spPr>
        <p:txBody>
          <a:bodyPr anchor="ctr"/>
          <a:lstStyle/>
          <a:p>
            <a:pPr eaLnBrk="1" hangingPunct="1"/>
            <a:r>
              <a:rPr lang="en-GB" altLang="de-DE" dirty="0" smtClean="0">
                <a:solidFill>
                  <a:schemeClr val="accent1"/>
                </a:solidFill>
                <a:cs typeface="Times New Roman" pitchFamily="18" charset="0"/>
              </a:rPr>
              <a:t>Lo </a:t>
            </a:r>
            <a:r>
              <a:rPr lang="en-GB" altLang="de-DE" dirty="0" err="1" smtClean="0">
                <a:solidFill>
                  <a:schemeClr val="accent1"/>
                </a:solidFill>
                <a:cs typeface="Times New Roman" pitchFamily="18" charset="0"/>
              </a:rPr>
              <a:t>sviluppo</a:t>
            </a:r>
            <a:r>
              <a:rPr lang="en-GB" altLang="de-DE" dirty="0" smtClean="0">
                <a:solidFill>
                  <a:schemeClr val="accent1"/>
                </a:solidFill>
                <a:cs typeface="Times New Roman" pitchFamily="18" charset="0"/>
              </a:rPr>
              <a:t> </a:t>
            </a:r>
            <a:r>
              <a:rPr lang="en-GB" altLang="de-DE" dirty="0" err="1" smtClean="0">
                <a:solidFill>
                  <a:schemeClr val="accent1"/>
                </a:solidFill>
                <a:cs typeface="Times New Roman" pitchFamily="18" charset="0"/>
              </a:rPr>
              <a:t>di</a:t>
            </a:r>
            <a:r>
              <a:rPr lang="en-GB" altLang="de-DE" dirty="0" smtClean="0">
                <a:solidFill>
                  <a:schemeClr val="accent1"/>
                </a:solidFill>
                <a:cs typeface="Times New Roman" pitchFamily="18" charset="0"/>
              </a:rPr>
              <a:t> </a:t>
            </a:r>
            <a:r>
              <a:rPr lang="en-GB" altLang="de-DE" dirty="0" err="1" smtClean="0">
                <a:solidFill>
                  <a:schemeClr val="accent1"/>
                </a:solidFill>
                <a:cs typeface="Times New Roman" pitchFamily="18" charset="0"/>
              </a:rPr>
              <a:t>idee</a:t>
            </a:r>
            <a:r>
              <a:rPr lang="en-GB" altLang="de-DE" dirty="0" smtClean="0">
                <a:solidFill>
                  <a:schemeClr val="accent1"/>
                </a:solidFill>
                <a:cs typeface="Times New Roman" pitchFamily="18" charset="0"/>
              </a:rPr>
              <a:t> </a:t>
            </a:r>
            <a:r>
              <a:rPr lang="en-GB" altLang="de-DE" dirty="0" err="1" smtClean="0">
                <a:solidFill>
                  <a:schemeClr val="accent1"/>
                </a:solidFill>
                <a:cs typeface="Times New Roman" pitchFamily="18" charset="0"/>
              </a:rPr>
              <a:t>particolari</a:t>
            </a:r>
            <a:endParaRPr lang="en-GB" altLang="de-DE" dirty="0" smtClean="0"/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760392" y="6606204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879600" algn="l"/>
              </a:tabLst>
            </a:pPr>
            <a:r>
              <a:rPr lang="en-GB" altLang="de-DE" sz="1200" b="1" dirty="0" smtClean="0">
                <a:solidFill>
                  <a:schemeClr val="tx2"/>
                </a:solidFill>
                <a:latin typeface="Verdana" pitchFamily="34" charset="0"/>
              </a:rPr>
              <a:t>La </a:t>
            </a:r>
            <a:r>
              <a:rPr lang="en-GB" altLang="de-DE" sz="1200" b="1" dirty="0" err="1" smtClean="0">
                <a:solidFill>
                  <a:schemeClr val="tx2"/>
                </a:solidFill>
                <a:latin typeface="Verdana" pitchFamily="34" charset="0"/>
              </a:rPr>
              <a:t>formulazione</a:t>
            </a:r>
            <a:r>
              <a:rPr lang="en-GB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del </a:t>
            </a:r>
            <a:r>
              <a:rPr lang="en-GB" altLang="de-DE" sz="1200" b="1" dirty="0" err="1" smtClean="0">
                <a:solidFill>
                  <a:schemeClr val="tx2"/>
                </a:solidFill>
                <a:latin typeface="Verdana" pitchFamily="34" charset="0"/>
              </a:rPr>
              <a:t>caso</a:t>
            </a:r>
            <a:r>
              <a:rPr lang="en-GB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	3.4</a:t>
            </a:r>
            <a:endParaRPr lang="en-GB" altLang="de-DE" sz="1200" b="1" dirty="0">
              <a:solidFill>
                <a:schemeClr val="tx2"/>
              </a:solidFill>
              <a:latin typeface="Verdana" pitchFamily="34" charset="0"/>
            </a:endParaRPr>
          </a:p>
        </p:txBody>
      </p:sp>
      <p:grpSp>
        <p:nvGrpSpPr>
          <p:cNvPr id="10" name="Group 44"/>
          <p:cNvGrpSpPr>
            <a:grpSpLocks/>
          </p:cNvGrpSpPr>
          <p:nvPr/>
        </p:nvGrpSpPr>
        <p:grpSpPr bwMode="auto">
          <a:xfrm>
            <a:off x="0" y="6167432"/>
            <a:ext cx="2843808" cy="536574"/>
            <a:chOff x="0" y="3957"/>
            <a:chExt cx="1474" cy="338"/>
          </a:xfrm>
        </p:grpSpPr>
        <p:sp>
          <p:nvSpPr>
            <p:cNvPr id="11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de-DE"/>
            </a:p>
          </p:txBody>
        </p:sp>
        <p:pic>
          <p:nvPicPr>
            <p:cNvPr id="14" name="Picture 70" descr="Notizen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400" dirty="0">
                  <a:sym typeface="Wingdings" pitchFamily="2" charset="2"/>
                </a:rPr>
                <a:t>  </a:t>
              </a:r>
              <a:r>
                <a:rPr lang="de-DE" altLang="de-DE" sz="1200" dirty="0">
                  <a:sym typeface="Wingdings" pitchFamily="2" charset="2"/>
                </a:rPr>
                <a:t></a:t>
              </a:r>
              <a:r>
                <a:rPr lang="de-DE" altLang="de-DE" sz="1200" dirty="0"/>
                <a:t> </a:t>
              </a:r>
              <a:r>
                <a:rPr lang="en-GB" altLang="de-DE" sz="1200" i="1" dirty="0" err="1"/>
                <a:t>foglio</a:t>
              </a:r>
              <a:r>
                <a:rPr lang="en-GB" altLang="de-DE" sz="1200" i="1" dirty="0"/>
                <a:t> di </a:t>
              </a:r>
              <a:r>
                <a:rPr lang="en-GB" altLang="de-DE" sz="1200" i="1" dirty="0" err="1"/>
                <a:t>lavoro</a:t>
              </a:r>
              <a:r>
                <a:rPr lang="en-GB" altLang="de-DE" sz="1200" i="1"/>
                <a:t> </a:t>
              </a:r>
              <a:r>
                <a:rPr lang="en-GB" altLang="de-DE" sz="1200" i="1" smtClean="0"/>
                <a:t> </a:t>
              </a:r>
              <a:r>
                <a:rPr lang="en-GB" altLang="de-DE" sz="1200" i="1" dirty="0" smtClean="0"/>
                <a:t>3.2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200" dirty="0" smtClean="0"/>
                <a:t>     </a:t>
              </a:r>
              <a:endParaRPr lang="de-DE" altLang="de-DE" sz="1200" dirty="0"/>
            </a:p>
          </p:txBody>
        </p:sp>
      </p:grpSp>
      <p:sp>
        <p:nvSpPr>
          <p:cNvPr id="13" name="Textfeld 12"/>
          <p:cNvSpPr txBox="1"/>
          <p:nvPr/>
        </p:nvSpPr>
        <p:spPr>
          <a:xfrm rot="19806148">
            <a:off x="3259531" y="3768679"/>
            <a:ext cx="22756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b="1" dirty="0" err="1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f</a:t>
            </a:r>
            <a:r>
              <a:rPr lang="en-AU" sz="2400" b="1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oglio</a:t>
            </a:r>
            <a:r>
              <a:rPr lang="en-AU" sz="24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 di </a:t>
            </a:r>
            <a:r>
              <a:rPr lang="en-AU" sz="2400" b="1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lavoro</a:t>
            </a:r>
            <a:endParaRPr lang="en-AU" sz="2400" b="1" dirty="0">
              <a:solidFill>
                <a:schemeClr val="bg1">
                  <a:lumMod val="85000"/>
                </a:scheme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_Standarddesign">
  <a:themeElements>
    <a:clrScheme name="5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5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5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ronus">
  <a:themeElements>
    <a:clrScheme name="1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1_Cronus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Cronus">
  <a:themeElements>
    <a:clrScheme name="2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2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Cronus">
  <a:themeElements>
    <a:clrScheme name="4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4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273</Words>
  <Application>Microsoft Office PowerPoint</Application>
  <PresentationFormat>Bildschirmpräsentation (4:3)</PresentationFormat>
  <Paragraphs>39</Paragraphs>
  <Slides>4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5</vt:i4>
      </vt:variant>
      <vt:variant>
        <vt:lpstr>Folientitel</vt:lpstr>
      </vt:variant>
      <vt:variant>
        <vt:i4>4</vt:i4>
      </vt:variant>
    </vt:vector>
  </HeadingPairs>
  <TitlesOfParts>
    <vt:vector size="17" baseType="lpstr">
      <vt:lpstr>ＭＳ Ｐゴシック</vt:lpstr>
      <vt:lpstr>Arial</vt:lpstr>
      <vt:lpstr>Courier New</vt:lpstr>
      <vt:lpstr>Georgia</vt:lpstr>
      <vt:lpstr>Times New Roman</vt:lpstr>
      <vt:lpstr>Verdana</vt:lpstr>
      <vt:lpstr>Wingdings</vt:lpstr>
      <vt:lpstr>Wingdings 2</vt:lpstr>
      <vt:lpstr>5_Standarddesign</vt:lpstr>
      <vt:lpstr>1_Cronus</vt:lpstr>
      <vt:lpstr>3_Cronus</vt:lpstr>
      <vt:lpstr>2_Cronus</vt:lpstr>
      <vt:lpstr>4_Cronus</vt:lpstr>
      <vt:lpstr>MODULO 3: LA FORMULAZIONE DEL CASO </vt:lpstr>
      <vt:lpstr>PowerPoint-Präsentation</vt:lpstr>
      <vt:lpstr>PowerPoint-Präsentation</vt:lpstr>
      <vt:lpstr>Lo sviluppo di idee particolari</vt:lpstr>
    </vt:vector>
  </TitlesOfParts>
  <Company>Keine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Krankheitsmodell</dc:title>
  <dc:creator>Fanny</dc:creator>
  <cp:lastModifiedBy>Hiwis</cp:lastModifiedBy>
  <cp:revision>98</cp:revision>
  <cp:lastPrinted>2010-08-18T09:44:58Z</cp:lastPrinted>
  <dcterms:created xsi:type="dcterms:W3CDTF">2010-03-14T09:33:14Z</dcterms:created>
  <dcterms:modified xsi:type="dcterms:W3CDTF">2018-09-07T07:26:42Z</dcterms:modified>
</cp:coreProperties>
</file>