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1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</p:sldMasterIdLst>
  <p:notesMasterIdLst>
    <p:notesMasterId r:id="rId49"/>
  </p:notesMasterIdLst>
  <p:handoutMasterIdLst>
    <p:handoutMasterId r:id="rId50"/>
  </p:handoutMasterIdLst>
  <p:sldIdLst>
    <p:sldId id="292" r:id="rId8"/>
    <p:sldId id="520" r:id="rId9"/>
    <p:sldId id="608" r:id="rId10"/>
    <p:sldId id="320" r:id="rId11"/>
    <p:sldId id="555" r:id="rId12"/>
    <p:sldId id="642" r:id="rId13"/>
    <p:sldId id="643" r:id="rId14"/>
    <p:sldId id="646" r:id="rId15"/>
    <p:sldId id="645" r:id="rId16"/>
    <p:sldId id="547" r:id="rId17"/>
    <p:sldId id="650" r:id="rId18"/>
    <p:sldId id="600" r:id="rId19"/>
    <p:sldId id="610" r:id="rId20"/>
    <p:sldId id="609" r:id="rId21"/>
    <p:sldId id="633" r:id="rId22"/>
    <p:sldId id="634" r:id="rId23"/>
    <p:sldId id="635" r:id="rId24"/>
    <p:sldId id="640" r:id="rId25"/>
    <p:sldId id="637" r:id="rId26"/>
    <p:sldId id="611" r:id="rId27"/>
    <p:sldId id="612" r:id="rId28"/>
    <p:sldId id="614" r:id="rId29"/>
    <p:sldId id="618" r:id="rId30"/>
    <p:sldId id="615" r:id="rId31"/>
    <p:sldId id="576" r:id="rId32"/>
    <p:sldId id="647" r:id="rId33"/>
    <p:sldId id="648" r:id="rId34"/>
    <p:sldId id="590" r:id="rId35"/>
    <p:sldId id="649" r:id="rId36"/>
    <p:sldId id="629" r:id="rId37"/>
    <p:sldId id="630" r:id="rId38"/>
    <p:sldId id="588" r:id="rId39"/>
    <p:sldId id="575" r:id="rId40"/>
    <p:sldId id="601" r:id="rId41"/>
    <p:sldId id="599" r:id="rId42"/>
    <p:sldId id="554" r:id="rId43"/>
    <p:sldId id="581" r:id="rId44"/>
    <p:sldId id="544" r:id="rId45"/>
    <p:sldId id="569" r:id="rId46"/>
    <p:sldId id="641" r:id="rId47"/>
    <p:sldId id="570" r:id="rId48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5" pos="158" userDrawn="1">
          <p15:clr>
            <a:srgbClr val="A4A3A4"/>
          </p15:clr>
        </p15:guide>
        <p15:guide id="6" pos="5602" userDrawn="1">
          <p15:clr>
            <a:srgbClr val="A4A3A4"/>
          </p15:clr>
        </p15:guide>
        <p15:guide id="8" orient="horz" pos="8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va Krieger" initials="EK" lastIdx="3" clrIdx="0"/>
  <p:cmAuthor id="1" name="Janne Hottenrott" initials="JH" lastIdx="2" clrIdx="1">
    <p:extLst>
      <p:ext uri="{19B8F6BF-5375-455C-9EA6-DF929625EA0E}">
        <p15:presenceInfo xmlns:p15="http://schemas.microsoft.com/office/powerpoint/2012/main" userId="16b49007c99683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A98EFE"/>
    <a:srgbClr val="FF0066"/>
    <a:srgbClr val="FFFF00"/>
    <a:srgbClr val="FF0000"/>
    <a:srgbClr val="ADC0CB"/>
    <a:srgbClr val="FFCC99"/>
    <a:srgbClr val="8CA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03" autoAdjust="0"/>
    <p:restoredTop sz="94660"/>
  </p:normalViewPr>
  <p:slideViewPr>
    <p:cSldViewPr>
      <p:cViewPr varScale="1">
        <p:scale>
          <a:sx n="106" d="100"/>
          <a:sy n="106" d="100"/>
        </p:scale>
        <p:origin x="126" y="168"/>
      </p:cViewPr>
      <p:guideLst>
        <p:guide pos="158"/>
        <p:guide pos="5602"/>
        <p:guide orient="horz" pos="8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8" Type="http://schemas.openxmlformats.org/officeDocument/2006/relationships/slide" Target="slides/slide1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6:51.388" idx="1">
    <p:pos x="10" y="10"/>
    <p:text>The first part of the slide has been slightly rephrased. the second part (in italics) is new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6:58.779" idx="2">
    <p:pos x="10" y="10"/>
    <p:text>In the old version, this was part of the previous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>
            <a:lvl1pPr defTabSz="954088">
              <a:defRPr sz="13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>
            <a:lvl1pPr algn="r" defTabSz="954088">
              <a:defRPr sz="13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b" anchorCtr="0" compatLnSpc="1">
            <a:prstTxWarp prst="textNoShape">
              <a:avLst/>
            </a:prstTxWarp>
          </a:bodyPr>
          <a:lstStyle>
            <a:lvl1pPr defTabSz="954088">
              <a:defRPr sz="13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b" anchorCtr="0" compatLnSpc="1">
            <a:prstTxWarp prst="textNoShape">
              <a:avLst/>
            </a:prstTxWarp>
          </a:bodyPr>
          <a:lstStyle>
            <a:lvl1pPr algn="r" defTabSz="954088">
              <a:defRPr sz="1300"/>
            </a:lvl1pPr>
          </a:lstStyle>
          <a:p>
            <a:pPr>
              <a:defRPr/>
            </a:pPr>
            <a:fld id="{E12031B0-8C91-4790-A9ED-067939B61AAA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934031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>
            <a:lvl1pPr defTabSz="954088">
              <a:defRPr sz="13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>
            <a:lvl1pPr algn="r" defTabSz="954088">
              <a:defRPr sz="13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4875"/>
            <a:ext cx="498792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 smtClean="0"/>
              <a:t>Klicken Sie, um die Formate des Vorlagentextes zu bearbeiten</a:t>
            </a:r>
          </a:p>
          <a:p>
            <a:pPr lvl="0"/>
            <a:r>
              <a:rPr lang="en-US" altLang="de-DE" noProof="0" smtClean="0"/>
              <a:t>Zweite Ebene</a:t>
            </a:r>
          </a:p>
          <a:p>
            <a:pPr lvl="0"/>
            <a:r>
              <a:rPr lang="en-US" altLang="de-DE" noProof="0" smtClean="0"/>
              <a:t>Dritte Ebene</a:t>
            </a:r>
          </a:p>
          <a:p>
            <a:pPr lvl="0"/>
            <a:r>
              <a:rPr lang="en-US" altLang="de-DE" noProof="0" smtClean="0"/>
              <a:t>Vierte Ebene</a:t>
            </a:r>
          </a:p>
          <a:p>
            <a:pPr lvl="0"/>
            <a:r>
              <a:rPr lang="en-US" altLang="de-DE" noProof="0" smtClean="0"/>
              <a:t>Fünfte Ebene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b" anchorCtr="0" compatLnSpc="1">
            <a:prstTxWarp prst="textNoShape">
              <a:avLst/>
            </a:prstTxWarp>
          </a:bodyPr>
          <a:lstStyle>
            <a:lvl1pPr defTabSz="954088">
              <a:defRPr sz="13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b" anchorCtr="0" compatLnSpc="1">
            <a:prstTxWarp prst="textNoShape">
              <a:avLst/>
            </a:prstTxWarp>
          </a:bodyPr>
          <a:lstStyle>
            <a:lvl1pPr algn="r" defTabSz="954088">
              <a:defRPr sz="1300"/>
            </a:lvl1pPr>
          </a:lstStyle>
          <a:p>
            <a:pPr>
              <a:defRPr/>
            </a:pPr>
            <a:fld id="{1143BEA6-D662-4695-A52F-A555AC2AD16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648452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7A455C8A-991F-42A9-8FBC-87A38C9E8FB6}" type="slidenum">
              <a:rPr lang="en-US" altLang="de-DE" smtClean="0">
                <a:ea typeface="ＭＳ Ｐゴシック" charset="-128"/>
              </a:rPr>
              <a:pPr eaLnBrk="1" hangingPunct="1"/>
              <a:t>1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1194944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0178B3EE-3E61-486B-964C-695072A44007}" type="slidenum">
              <a:rPr lang="en-US" altLang="de-DE" smtClean="0">
                <a:ea typeface="ＭＳ Ｐゴシック" charset="-128"/>
              </a:rPr>
              <a:pPr eaLnBrk="1" hangingPunct="1"/>
              <a:t>2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247312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61D73092-EFED-4C96-B3BC-8AE1879CD523}" type="slidenum">
              <a:rPr lang="en-US" altLang="de-DE" smtClean="0">
                <a:ea typeface="ＭＳ Ｐゴシック" charset="-128"/>
              </a:rPr>
              <a:pPr eaLnBrk="1" hangingPunct="1"/>
              <a:t>3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4074222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53F0A15D-5EA9-495F-AA65-57FAB5CF00CA}" type="slidenum">
              <a:rPr lang="en-US" altLang="de-DE" smtClean="0">
                <a:ea typeface="ＭＳ Ｐゴシック" charset="-128"/>
              </a:rPr>
              <a:pPr eaLnBrk="1" hangingPunct="1"/>
              <a:t>4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1719988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F529390D-3A98-4D46-A065-60B21113762D}" type="slidenum">
              <a:rPr lang="en-US" altLang="de-DE" smtClean="0">
                <a:ea typeface="ＭＳ Ｐゴシック" charset="-128"/>
              </a:rPr>
              <a:pPr eaLnBrk="1" hangingPunct="1"/>
              <a:t>5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299245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72" tIns="47736" rIns="95472" bIns="47736" anchor="b"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1" hangingPunct="1"/>
            <a:fld id="{0E130960-849C-4678-9D61-D7893520FEDD}" type="slidenum">
              <a:rPr lang="en-US" altLang="de-DE" sz="1300">
                <a:ea typeface="ＭＳ Ｐゴシック" charset="-128"/>
              </a:rPr>
              <a:pPr algn="r" eaLnBrk="1" hangingPunct="1"/>
              <a:t>6</a:t>
            </a:fld>
            <a:endParaRPr lang="en-US" altLang="de-DE" sz="1300">
              <a:ea typeface="ＭＳ Ｐゴシック" charset="-128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202312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72" tIns="47736" rIns="95472" bIns="47736" anchor="b"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1" hangingPunct="1"/>
            <a:fld id="{0E130960-849C-4678-9D61-D7893520FEDD}" type="slidenum">
              <a:rPr lang="en-US" altLang="de-DE" sz="1300">
                <a:ea typeface="ＭＳ Ｐゴシック" charset="-128"/>
              </a:rPr>
              <a:pPr algn="r" eaLnBrk="1" hangingPunct="1"/>
              <a:t>7</a:t>
            </a:fld>
            <a:endParaRPr lang="en-US" altLang="de-DE" sz="1300">
              <a:ea typeface="ＭＳ Ｐゴシック" charset="-128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164646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72" tIns="47736" rIns="95472" bIns="47736" anchor="b"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1" hangingPunct="1"/>
            <a:fld id="{25545167-1DAE-4DE3-902A-F70D506F969C}" type="slidenum">
              <a:rPr lang="en-US" altLang="de-DE" sz="1300">
                <a:ea typeface="ＭＳ Ｐゴシック" charset="-128"/>
              </a:rPr>
              <a:pPr algn="r" eaLnBrk="1" hangingPunct="1"/>
              <a:t>8</a:t>
            </a:fld>
            <a:endParaRPr lang="en-US" altLang="de-DE" sz="1300">
              <a:ea typeface="ＭＳ Ｐゴシック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027017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72" tIns="47736" rIns="95472" bIns="47736" anchor="b"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1" hangingPunct="1"/>
            <a:fld id="{25545167-1DAE-4DE3-902A-F70D506F969C}" type="slidenum">
              <a:rPr lang="en-US" altLang="de-DE" sz="1300">
                <a:ea typeface="ＭＳ Ｐゴシック" charset="-128"/>
              </a:rPr>
              <a:pPr algn="r" eaLnBrk="1" hangingPunct="1"/>
              <a:t>9</a:t>
            </a:fld>
            <a:endParaRPr lang="en-US" altLang="de-DE" sz="1300">
              <a:ea typeface="ＭＳ Ｐゴシック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1822439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5B2BF641-DFDF-456A-AC08-8F888B59AD4E}" type="slidenum">
              <a:rPr lang="en-US" altLang="de-DE" smtClean="0">
                <a:ea typeface="ＭＳ Ｐゴシック" charset="-128"/>
              </a:rPr>
              <a:pPr eaLnBrk="1" hangingPunct="1"/>
              <a:t>10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814855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5B2BF641-DFDF-456A-AC08-8F888B59AD4E}" type="slidenum">
              <a:rPr lang="en-US" altLang="de-DE" smtClean="0">
                <a:ea typeface="ＭＳ Ｐゴシック" charset="-128"/>
              </a:rPr>
              <a:pPr eaLnBrk="1" hangingPunct="1"/>
              <a:t>11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2693559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29688809-EF1F-4F7E-BE2C-882A762BD398}" type="slidenum">
              <a:rPr lang="en-US" altLang="de-DE" smtClean="0">
                <a:ea typeface="ＭＳ Ｐゴシック" charset="-128"/>
              </a:rPr>
              <a:pPr eaLnBrk="1" hangingPunct="1"/>
              <a:t>14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019022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AE9EE4CD-74B5-4417-898B-FFA7F9728C6C}" type="slidenum">
              <a:rPr lang="en-US" altLang="de-DE" smtClean="0">
                <a:ea typeface="ＭＳ Ｐゴシック" charset="-128"/>
              </a:rPr>
              <a:pPr eaLnBrk="1" hangingPunct="1"/>
              <a:t>15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495427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D3F6160E-B3E1-45CD-AA84-0F9E03348292}" type="slidenum">
              <a:rPr lang="en-US" altLang="de-DE" smtClean="0">
                <a:ea typeface="ＭＳ Ｐゴシック" charset="-128"/>
              </a:rPr>
              <a:pPr eaLnBrk="1" hangingPunct="1"/>
              <a:t>16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024890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3289E6AF-5113-40D7-BAE0-0C76A26619E2}" type="slidenum">
              <a:rPr lang="en-US" altLang="de-DE" smtClean="0">
                <a:ea typeface="ＭＳ Ｐゴシック" charset="-128"/>
              </a:rPr>
              <a:pPr eaLnBrk="1" hangingPunct="1"/>
              <a:t>17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055338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72" tIns="47736" rIns="95472" bIns="47736" anchor="b"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1" hangingPunct="1"/>
            <a:fld id="{4420BDA6-4080-4952-B6C4-20169F65C571}" type="slidenum">
              <a:rPr lang="en-US" altLang="de-DE" sz="1300">
                <a:ea typeface="ＭＳ Ｐゴシック" charset="-128"/>
              </a:rPr>
              <a:pPr algn="r" eaLnBrk="1" hangingPunct="1"/>
              <a:t>18</a:t>
            </a:fld>
            <a:endParaRPr lang="en-US" altLang="de-DE" sz="1300">
              <a:ea typeface="ＭＳ Ｐゴシック" charset="-128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1912628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5EFEE32F-3AE5-42C8-8FC0-C7542715130D}" type="slidenum">
              <a:rPr lang="en-US" altLang="de-DE" smtClean="0">
                <a:ea typeface="ＭＳ Ｐゴシック" charset="-128"/>
              </a:rPr>
              <a:pPr eaLnBrk="1" hangingPunct="1"/>
              <a:t>25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739305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B1A6CCC6-D4CC-43E2-9221-55EA8F839CED}" type="slidenum">
              <a:rPr lang="en-US" altLang="de-DE" smtClean="0">
                <a:ea typeface="ＭＳ Ｐゴシック" charset="-128"/>
              </a:rPr>
              <a:pPr eaLnBrk="1" hangingPunct="1"/>
              <a:t>26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1273002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8B43A905-D150-4071-9AC5-9E86777857D3}" type="slidenum">
              <a:rPr lang="en-US" altLang="de-DE" smtClean="0">
                <a:ea typeface="ＭＳ Ｐゴシック" charset="-128"/>
              </a:rPr>
              <a:pPr eaLnBrk="1" hangingPunct="1"/>
              <a:t>27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2301676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224A6DE4-0E14-4CA0-BBD7-92ACEAEA378A}" type="slidenum">
              <a:rPr lang="en-US" altLang="de-DE" smtClean="0">
                <a:ea typeface="ＭＳ Ｐゴシック" charset="-128"/>
              </a:rPr>
              <a:pPr eaLnBrk="1" hangingPunct="1"/>
              <a:t>28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9558328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B1F6D836-CBD3-4BB0-AD64-742B54FB78F3}" type="slidenum">
              <a:rPr lang="en-US" altLang="de-DE" smtClean="0">
                <a:ea typeface="ＭＳ Ｐゴシック" charset="-128"/>
              </a:rPr>
              <a:pPr eaLnBrk="1" hangingPunct="1"/>
              <a:t>29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23199701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E0EC7476-26C8-4C9E-B098-7DF9AAF168AE}" type="slidenum">
              <a:rPr lang="en-US" altLang="de-DE" smtClean="0">
                <a:ea typeface="ＭＳ Ｐゴシック" charset="-128"/>
              </a:rPr>
              <a:pPr eaLnBrk="1" hangingPunct="1"/>
              <a:t>30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5017230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2A4CEC64-D36E-4468-AF06-D5FC0713EC1E}" type="slidenum">
              <a:rPr lang="en-US" altLang="de-DE" smtClean="0">
                <a:ea typeface="ＭＳ Ｐゴシック" charset="-128"/>
              </a:rPr>
              <a:pPr eaLnBrk="1" hangingPunct="1"/>
              <a:t>31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4998970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74E0D7BB-D027-46C2-81EF-C4DC74B7B819}" type="slidenum">
              <a:rPr lang="en-US" altLang="de-DE" smtClean="0">
                <a:ea typeface="ＭＳ Ｐゴシック" charset="-128"/>
              </a:rPr>
              <a:pPr eaLnBrk="1" hangingPunct="1"/>
              <a:t>32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10836494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0A25F91C-70EF-4F6F-972E-2C1B436E92BB}" type="slidenum">
              <a:rPr lang="en-US" altLang="de-DE" smtClean="0">
                <a:ea typeface="ＭＳ Ｐゴシック" charset="-128"/>
              </a:rPr>
              <a:pPr eaLnBrk="1" hangingPunct="1"/>
              <a:t>33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5067237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94F53E16-09F8-4C99-886D-B21D2983C99F}" type="slidenum">
              <a:rPr lang="en-US" altLang="de-DE" smtClean="0">
                <a:ea typeface="ＭＳ Ｐゴシック" charset="-128"/>
              </a:rPr>
              <a:pPr eaLnBrk="1" hangingPunct="1"/>
              <a:t>35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18762583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8592B7DA-6A93-4CA6-A829-283B6E4A184C}" type="slidenum">
              <a:rPr lang="en-US" altLang="de-DE" smtClean="0">
                <a:ea typeface="ＭＳ Ｐゴシック" charset="-128"/>
              </a:rPr>
              <a:pPr eaLnBrk="1" hangingPunct="1"/>
              <a:t>36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4966978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13025DFF-A2D2-46B5-9281-00911B511FCE}" type="slidenum">
              <a:rPr lang="en-US" altLang="de-DE" smtClean="0">
                <a:ea typeface="ＭＳ Ｐゴシック" charset="-128"/>
              </a:rPr>
              <a:pPr eaLnBrk="1" hangingPunct="1"/>
              <a:t>37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7161254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1ACC02D9-D276-461B-B95C-8D81EB0503D5}" type="slidenum">
              <a:rPr lang="en-US" altLang="de-DE" smtClean="0">
                <a:ea typeface="ＭＳ Ｐゴシック" charset="-128"/>
              </a:rPr>
              <a:pPr eaLnBrk="1" hangingPunct="1"/>
              <a:t>38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5036612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5C8FCB99-5C1A-4191-9CFB-7FFEFD63D0F0}" type="slidenum">
              <a:rPr lang="en-US" altLang="de-DE" smtClean="0">
                <a:ea typeface="ＭＳ Ｐゴシック" charset="-128"/>
              </a:rPr>
              <a:pPr eaLnBrk="1" hangingPunct="1"/>
              <a:t>39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3100140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95408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364B530F-07A0-4381-B435-BBAE5F95A78D}" type="slidenum">
              <a:rPr lang="en-US" altLang="de-DE" smtClean="0">
                <a:ea typeface="ＭＳ Ｐゴシック" charset="-128"/>
              </a:rPr>
              <a:pPr eaLnBrk="1" hangingPunct="1"/>
              <a:t>41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32466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1647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93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3719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7352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57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9940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920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62563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8812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2629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2223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3843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6096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25965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627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46326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90159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858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70250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45946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5835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20360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99049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52934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04248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53925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6464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1332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8549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23755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078545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395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46063"/>
            <a:ext cx="2286000" cy="64230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46063"/>
            <a:ext cx="6705600" cy="64230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67579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5600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454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003555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67147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05086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7789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2796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305812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761797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09605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24404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0" y="1484313"/>
            <a:ext cx="4495800" cy="2516187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484313"/>
            <a:ext cx="4495800" cy="2516187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0" y="4152900"/>
            <a:ext cx="4495800" cy="25161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4152900"/>
            <a:ext cx="4495800" cy="25161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4594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260350"/>
            <a:ext cx="9144000" cy="64087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47050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0" y="1484313"/>
            <a:ext cx="9144000" cy="5184775"/>
          </a:xfrm>
        </p:spPr>
        <p:txBody>
          <a:bodyPr/>
          <a:lstStyle/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23151547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3310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8161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59725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70835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94966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903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19789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658051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080122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7663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6573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D3A80-BC01-4910-8C0B-8A02DBEC433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F5CE4-930B-41AA-824D-1036BB20560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10260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9FA42-AC8E-40EC-AB30-638E00AD59F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25A74-8B61-4A4F-A774-9BA3D1B8DC6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720104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80A15-4394-49AA-8517-159EA6BEA0C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8AAB8-AE54-43BA-AB86-F9BF9AD5B63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38404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EE497-24D0-4022-BDE0-0BD672C2144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F1CD5-A6FF-497C-8EF5-8600FA79745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834298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3AFBB-DE5D-4B70-8D5F-9E42AC86CBE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C5143-22A4-4327-ADED-753E36C4506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244164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4DB05-1AD6-4F22-82A6-32CC7BCF89A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2E637-AB3E-48A5-A132-64C24AA82F5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866147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A1067-9AB6-4EA7-9B88-DEDD947866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176D9-D6A2-4F83-97AA-24B9FBC947D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22361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6DDDE-4F29-4654-A837-C8AAA929D7C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6B1A3-3E68-45C2-AF7E-E0112729C03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91059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C9952-957F-431D-A491-26A4DB06BFD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660A1-549D-4A60-89BA-86243ECE2F1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38491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6431D-FF21-4227-8544-40F5E5ED7A0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D3EEA-00B5-41B3-9B84-CD948043EB4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64581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DCDF7-39E1-40FB-AA30-B380BF4944FD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614FA-6861-4250-85C3-0125EBF77A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16592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70DF5-69E4-426E-9262-820C74E72F31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26ACB-9049-4E3E-AD39-39D3941199C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535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4B4B1-AFEB-4FAC-B689-16865AA09C1A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E6537-0A1F-4F96-AB88-2736A02A960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51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03271-8E33-4B0D-AA7E-E0976A010758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AAB7A-F805-4694-9968-8C8FE80533C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0611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9BE05-B905-4E4D-A6E6-F7513CBA072A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F5EFC-0253-4438-BA26-B84309623E5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4277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A2858-5647-4472-8415-737FEC853782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F239F-CEC6-4D78-A977-57264FF9B43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780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F7F69-912C-422B-B08F-03D5089723E6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FF35B-5EBC-45C7-B93E-27A71E2256A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9858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6F27B-FDD2-451E-B878-80D1E46529BE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16F4A-4A49-4855-B2D6-679A6582EEE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174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F14F-72F9-4C45-8591-2BA14F4CE1FD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6620C-4679-4551-954D-EBCA5C06007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45480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A34E9-A2A2-45C1-8B5B-FA94EF62A850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7F8FD-DBCA-4AF6-87ED-8CCE1B930A4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11908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EBEF8-ED80-48F0-8AD6-CF46EFDE5480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0827D-C189-4131-806C-131C9002E55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011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E2C0F-2E60-4BEF-91FC-3A8174E96C74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86F4C-15D6-4188-A3C5-FB886854D70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18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649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600" b="0">
              <a:solidFill>
                <a:schemeClr val="bg1"/>
              </a:solidFill>
              <a:latin typeface="Verdana" charset="0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24606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>
              <a:latin typeface="Verdana" pitchFamily="34" charset="0"/>
            </a:endParaRPr>
          </a:p>
        </p:txBody>
      </p:sp>
      <p:sp>
        <p:nvSpPr>
          <p:cNvPr id="6147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>
              <a:latin typeface="Verdana" pitchFamily="34" charset="0"/>
            </a:endParaRPr>
          </a:p>
        </p:txBody>
      </p:sp>
      <p:sp>
        <p:nvSpPr>
          <p:cNvPr id="6148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6149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15D366AE-CA60-4D7C-B6FC-E42A3025319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187B73B-3F0D-4047-BBF9-085988F703A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153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6154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6155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6156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>
              <a:latin typeface="Verdana" pitchFamily="34" charset="0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>
              <a:latin typeface="Verdana" pitchFamily="34" charset="0"/>
            </a:endParaRPr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>
              <a:latin typeface="Verdana" pitchFamily="34" charset="0"/>
            </a:endParaRPr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>
              <a:latin typeface="Verdana" pitchFamily="34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A457F4-7E66-4961-92B6-1F8DD42D4B97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6215E0-2D3D-4A9B-AA95-56A8A8A1C91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1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1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73100" y="2655888"/>
            <a:ext cx="7772400" cy="1143000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en-GB" altLang="de-DE" sz="1800" b="1" dirty="0" smtClean="0">
                <a:solidFill>
                  <a:schemeClr val="tx2"/>
                </a:solidFill>
              </a:rPr>
              <a:t>MODULO 6:</a:t>
            </a:r>
            <a:br>
              <a:rPr lang="en-GB" altLang="de-DE" sz="1800" b="1" dirty="0" smtClean="0">
                <a:solidFill>
                  <a:schemeClr val="tx2"/>
                </a:solidFill>
              </a:rPr>
            </a:br>
            <a:r>
              <a:rPr lang="en-GB" altLang="de-DE" sz="1800" b="1" dirty="0" smtClean="0">
                <a:solidFill>
                  <a:schemeClr val="tx2"/>
                </a:solidFill>
              </a:rPr>
              <a:t>MODIFICARE LE CREDENZE</a:t>
            </a:r>
          </a:p>
        </p:txBody>
      </p:sp>
      <p:sp>
        <p:nvSpPr>
          <p:cNvPr id="8195" name="Text Box 16"/>
          <p:cNvSpPr txBox="1">
            <a:spLocks noChangeArrowheads="1"/>
          </p:cNvSpPr>
          <p:nvPr/>
        </p:nvSpPr>
        <p:spPr bwMode="auto">
          <a:xfrm>
            <a:off x="0" y="1519238"/>
            <a:ext cx="914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de-DE" sz="3600" b="0" dirty="0" err="1" smtClean="0">
                <a:solidFill>
                  <a:schemeClr val="accent1"/>
                </a:solidFill>
                <a:latin typeface="Verdana" pitchFamily="34" charset="0"/>
              </a:rPr>
              <a:t>Terapia</a:t>
            </a:r>
            <a:r>
              <a:rPr lang="en-GB" altLang="de-DE" sz="36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3600" b="0" dirty="0" err="1" smtClean="0">
                <a:solidFill>
                  <a:schemeClr val="accent1"/>
                </a:solidFill>
                <a:latin typeface="Verdana" pitchFamily="34" charset="0"/>
              </a:rPr>
              <a:t>Metacognitiva</a:t>
            </a:r>
            <a:endParaRPr lang="en-GB" altLang="de-DE" sz="3600" b="0" dirty="0">
              <a:solidFill>
                <a:schemeClr val="accent1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8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Cambiare</a:t>
            </a:r>
            <a:r>
              <a:rPr lang="en-GB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il</a:t>
            </a:r>
            <a:r>
              <a:rPr lang="en-GB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proprio</a:t>
            </a:r>
            <a:r>
              <a:rPr lang="en-GB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punto</a:t>
            </a:r>
            <a:r>
              <a:rPr lang="en-GB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GB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vista</a:t>
            </a:r>
            <a:endParaRPr lang="en-GB" altLang="de-DE" sz="20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42913" y="1695450"/>
            <a:ext cx="83058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15963" indent="-354013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buClr>
                <a:srgbClr val="ADC0CB"/>
              </a:buClr>
              <a:buSzPct val="85000"/>
            </a:pPr>
            <a:r>
              <a:rPr lang="en-GB" altLang="de-DE" b="0" dirty="0" err="1">
                <a:latin typeface="Verdana" pitchFamily="34" charset="0"/>
              </a:rPr>
              <a:t>Gli</a:t>
            </a:r>
            <a:r>
              <a:rPr lang="en-GB" altLang="de-DE" b="0" dirty="0">
                <a:latin typeface="Verdana" pitchFamily="34" charset="0"/>
              </a:rPr>
              <a:t> </a:t>
            </a:r>
            <a:r>
              <a:rPr lang="en-GB" altLang="de-DE" b="0" dirty="0" err="1">
                <a:latin typeface="Verdana" pitchFamily="34" charset="0"/>
              </a:rPr>
              <a:t>esseri</a:t>
            </a:r>
            <a:r>
              <a:rPr lang="en-GB" altLang="de-DE" b="0" dirty="0">
                <a:latin typeface="Verdana" pitchFamily="34" charset="0"/>
              </a:rPr>
              <a:t> </a:t>
            </a:r>
            <a:r>
              <a:rPr lang="en-GB" altLang="de-DE" b="0" dirty="0" err="1">
                <a:latin typeface="Verdana" pitchFamily="34" charset="0"/>
              </a:rPr>
              <a:t>umani</a:t>
            </a:r>
            <a:r>
              <a:rPr lang="en-GB" altLang="de-DE" b="0" dirty="0">
                <a:latin typeface="Verdana" pitchFamily="34" charset="0"/>
              </a:rPr>
              <a:t> </a:t>
            </a:r>
            <a:r>
              <a:rPr lang="en-GB" altLang="de-DE" b="0" dirty="0" err="1">
                <a:latin typeface="Verdana" pitchFamily="34" charset="0"/>
              </a:rPr>
              <a:t>tendono</a:t>
            </a:r>
            <a:r>
              <a:rPr lang="en-GB" altLang="de-DE" b="0" dirty="0">
                <a:latin typeface="Verdana" pitchFamily="34" charset="0"/>
              </a:rPr>
              <a:t> a </a:t>
            </a:r>
            <a:r>
              <a:rPr lang="en-GB" altLang="de-DE" b="0" dirty="0" err="1">
                <a:latin typeface="Verdana" pitchFamily="34" charset="0"/>
              </a:rPr>
              <a:t>seguire</a:t>
            </a:r>
            <a:r>
              <a:rPr lang="en-GB" altLang="de-DE" b="0" dirty="0">
                <a:latin typeface="Verdana" pitchFamily="34" charset="0"/>
              </a:rPr>
              <a:t> </a:t>
            </a:r>
            <a:r>
              <a:rPr lang="en-GB" altLang="de-DE" b="0" dirty="0" err="1">
                <a:latin typeface="Verdana" pitchFamily="34" charset="0"/>
              </a:rPr>
              <a:t>rigorosamente</a:t>
            </a:r>
            <a:r>
              <a:rPr lang="en-GB" altLang="de-DE" b="0" dirty="0">
                <a:latin typeface="Verdana" pitchFamily="34" charset="0"/>
              </a:rPr>
              <a:t> le prime </a:t>
            </a:r>
            <a:r>
              <a:rPr lang="en-GB" altLang="de-DE" b="0" dirty="0" err="1">
                <a:latin typeface="Verdana" pitchFamily="34" charset="0"/>
              </a:rPr>
              <a:t>impressioni</a:t>
            </a:r>
            <a:r>
              <a:rPr lang="en-GB" altLang="de-DE" b="0" dirty="0">
                <a:latin typeface="Verdana" pitchFamily="34" charset="0"/>
              </a:rPr>
              <a:t> (ad </a:t>
            </a:r>
            <a:r>
              <a:rPr lang="en-GB" altLang="de-DE" b="0" dirty="0" err="1">
                <a:latin typeface="Verdana" pitchFamily="34" charset="0"/>
              </a:rPr>
              <a:t>es</a:t>
            </a:r>
            <a:r>
              <a:rPr lang="en-GB" altLang="de-DE" b="0" dirty="0">
                <a:latin typeface="Verdana" pitchFamily="34" charset="0"/>
              </a:rPr>
              <a:t>. </a:t>
            </a:r>
            <a:r>
              <a:rPr lang="en-GB" altLang="de-DE" b="0" dirty="0" err="1">
                <a:latin typeface="Verdana" pitchFamily="34" charset="0"/>
              </a:rPr>
              <a:t>pregiudizio</a:t>
            </a:r>
            <a:r>
              <a:rPr lang="en-GB" altLang="de-DE" b="0" dirty="0">
                <a:latin typeface="Verdana" pitchFamily="34" charset="0"/>
              </a:rPr>
              <a:t>, “la prima </a:t>
            </a:r>
            <a:r>
              <a:rPr lang="en-GB" altLang="de-DE" b="0" dirty="0" err="1">
                <a:latin typeface="Verdana" pitchFamily="34" charset="0"/>
              </a:rPr>
              <a:t>impressione</a:t>
            </a:r>
            <a:r>
              <a:rPr lang="en-GB" altLang="de-DE" b="0" dirty="0">
                <a:latin typeface="Verdana" pitchFamily="34" charset="0"/>
              </a:rPr>
              <a:t> è </a:t>
            </a:r>
            <a:r>
              <a:rPr lang="en-GB" altLang="de-DE" b="0" dirty="0" err="1">
                <a:latin typeface="Verdana" pitchFamily="34" charset="0"/>
              </a:rPr>
              <a:t>l’unica</a:t>
            </a:r>
            <a:r>
              <a:rPr lang="en-GB" altLang="de-DE" b="0" dirty="0">
                <a:latin typeface="Verdana" pitchFamily="34" charset="0"/>
              </a:rPr>
              <a:t> </a:t>
            </a:r>
            <a:r>
              <a:rPr lang="en-GB" altLang="de-DE" b="0" dirty="0" err="1">
                <a:latin typeface="Verdana" pitchFamily="34" charset="0"/>
              </a:rPr>
              <a:t>impressione</a:t>
            </a:r>
            <a:r>
              <a:rPr lang="en-GB" altLang="de-DE" b="0" dirty="0">
                <a:latin typeface="Verdana" pitchFamily="34" charset="0"/>
              </a:rPr>
              <a:t>” - </a:t>
            </a:r>
            <a:r>
              <a:rPr lang="en-GB" altLang="de-DE" b="0" dirty="0" err="1">
                <a:latin typeface="Verdana" pitchFamily="34" charset="0"/>
              </a:rPr>
              <a:t>attitudine</a:t>
            </a:r>
            <a:r>
              <a:rPr lang="en-GB" altLang="de-DE" b="0" dirty="0">
                <a:latin typeface="Verdana" pitchFamily="34" charset="0"/>
              </a:rPr>
              <a:t>).</a:t>
            </a:r>
          </a:p>
          <a:p>
            <a:pPr eaLnBrk="1" hangingPunct="1">
              <a:buClr>
                <a:srgbClr val="ADC0CB"/>
              </a:buClr>
              <a:buSzPct val="85000"/>
            </a:pPr>
            <a:endParaRPr lang="en-GB" altLang="de-DE" b="0" dirty="0" smtClean="0">
              <a:latin typeface="Verdana" pitchFamily="34" charset="0"/>
            </a:endParaRPr>
          </a:p>
          <a:p>
            <a:pPr eaLnBrk="1" hangingPunct="1">
              <a:spcBef>
                <a:spcPct val="50000"/>
              </a:spcBef>
              <a:buClr>
                <a:srgbClr val="ADC0CB"/>
              </a:buClr>
              <a:buSzPct val="85000"/>
              <a:buFontTx/>
              <a:buChar char="o"/>
            </a:pPr>
            <a:r>
              <a:rPr lang="en-GB" altLang="de-DE" b="0" dirty="0" err="1" smtClean="0">
                <a:latin typeface="Verdana" pitchFamily="34" charset="0"/>
              </a:rPr>
              <a:t>Ragioni</a:t>
            </a:r>
            <a:r>
              <a:rPr lang="en-GB" altLang="de-DE" b="0" dirty="0" smtClean="0">
                <a:latin typeface="Verdana" pitchFamily="34" charset="0"/>
              </a:rPr>
              <a:t>: ??? </a:t>
            </a:r>
            <a:r>
              <a:rPr lang="de-DE" altLang="de-DE" b="0" dirty="0" smtClean="0">
                <a:solidFill>
                  <a:schemeClr val="bg1"/>
                </a:solidFill>
                <a:latin typeface="Verdana" pitchFamily="34" charset="0"/>
              </a:rPr>
              <a:t>Bequemlichkeit; „Bestätigungstendenz“ (man sieht nur das, was man sehen möchte); Gedankenlosigkeit; einfache „Wahrheiten“ erleichtern Orientierung/Weltbild; Stolz</a:t>
            </a:r>
          </a:p>
          <a:p>
            <a:pPr eaLnBrk="1" hangingPunct="1">
              <a:spcBef>
                <a:spcPct val="50000"/>
              </a:spcBef>
              <a:buClr>
                <a:srgbClr val="ADC0CB"/>
              </a:buClr>
              <a:buSzPct val="85000"/>
              <a:buFontTx/>
              <a:buChar char="o"/>
            </a:pPr>
            <a:r>
              <a:rPr lang="en-GB" altLang="de-DE" b="0" dirty="0" err="1" smtClean="0">
                <a:latin typeface="Verdana" pitchFamily="34" charset="0"/>
              </a:rPr>
              <a:t>Problemi</a:t>
            </a:r>
            <a:r>
              <a:rPr lang="en-GB" altLang="de-DE" b="0" dirty="0" smtClean="0">
                <a:latin typeface="Verdana" pitchFamily="34" charset="0"/>
              </a:rPr>
              <a:t>: ??? </a:t>
            </a:r>
            <a:r>
              <a:rPr lang="de-DE" altLang="de-DE" b="0" dirty="0" smtClean="0">
                <a:solidFill>
                  <a:schemeClr val="bg1"/>
                </a:solidFill>
                <a:latin typeface="Verdana" pitchFamily="34" charset="0"/>
              </a:rPr>
              <a:t>Falsche</a:t>
            </a:r>
            <a:r>
              <a:rPr lang="en-GB" altLang="de-DE" b="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de-DE" altLang="de-DE" b="0" dirty="0" smtClean="0">
                <a:solidFill>
                  <a:schemeClr val="bg1"/>
                </a:solidFill>
                <a:latin typeface="Verdana" pitchFamily="34" charset="0"/>
              </a:rPr>
              <a:t>Bewertungen </a:t>
            </a:r>
            <a:r>
              <a:rPr lang="de-DE" altLang="de-DE" b="0" dirty="0">
                <a:solidFill>
                  <a:schemeClr val="bg1"/>
                </a:solidFill>
                <a:latin typeface="Verdana" pitchFamily="34" charset="0"/>
              </a:rPr>
              <a:t>(</a:t>
            </a:r>
            <a:r>
              <a:rPr lang="de-DE" altLang="de-DE" b="0" dirty="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</a:t>
            </a:r>
            <a:r>
              <a:rPr lang="de-DE" altLang="de-DE" b="0" dirty="0">
                <a:solidFill>
                  <a:schemeClr val="bg1"/>
                </a:solidFill>
                <a:latin typeface="Verdana" pitchFamily="34" charset="0"/>
              </a:rPr>
              <a:t> Vorurteile) werden beibehalten; unangemessene Generalisierung („kennst Du einen, kennst Du alle“); jemandem wird keine 2. Chance eingeräumt, die er vielleicht verdient hätte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6.2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42913" y="1695450"/>
            <a:ext cx="83058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15963" indent="-354013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buClr>
                <a:srgbClr val="ADC0CB"/>
              </a:buClr>
              <a:buSzPct val="85000"/>
            </a:pPr>
            <a:r>
              <a:rPr lang="en-GB" altLang="de-DE" b="0" dirty="0" err="1" smtClean="0">
                <a:latin typeface="Verdana" pitchFamily="34" charset="0"/>
              </a:rPr>
              <a:t>Gli</a:t>
            </a:r>
            <a:r>
              <a:rPr lang="en-GB" altLang="de-DE" b="0" dirty="0" smtClean="0">
                <a:latin typeface="Verdana" pitchFamily="34" charset="0"/>
              </a:rPr>
              <a:t> </a:t>
            </a:r>
            <a:r>
              <a:rPr lang="en-GB" altLang="de-DE" b="0" dirty="0" err="1" smtClean="0">
                <a:latin typeface="Verdana" pitchFamily="34" charset="0"/>
              </a:rPr>
              <a:t>esseri</a:t>
            </a:r>
            <a:r>
              <a:rPr lang="en-GB" altLang="de-DE" b="0" dirty="0" smtClean="0">
                <a:latin typeface="Verdana" pitchFamily="34" charset="0"/>
              </a:rPr>
              <a:t> </a:t>
            </a:r>
            <a:r>
              <a:rPr lang="en-GB" altLang="de-DE" b="0" dirty="0" err="1" smtClean="0">
                <a:latin typeface="Verdana" pitchFamily="34" charset="0"/>
              </a:rPr>
              <a:t>umani</a:t>
            </a:r>
            <a:r>
              <a:rPr lang="en-GB" altLang="de-DE" b="0" dirty="0" smtClean="0">
                <a:latin typeface="Verdana" pitchFamily="34" charset="0"/>
              </a:rPr>
              <a:t> </a:t>
            </a:r>
            <a:r>
              <a:rPr lang="en-GB" altLang="de-DE" b="0" dirty="0" err="1" smtClean="0">
                <a:latin typeface="Verdana" pitchFamily="34" charset="0"/>
              </a:rPr>
              <a:t>tendono</a:t>
            </a:r>
            <a:r>
              <a:rPr lang="en-GB" altLang="de-DE" b="0" dirty="0" smtClean="0">
                <a:latin typeface="Verdana" pitchFamily="34" charset="0"/>
              </a:rPr>
              <a:t> a </a:t>
            </a:r>
            <a:r>
              <a:rPr lang="en-GB" altLang="de-DE" b="0" dirty="0" err="1" smtClean="0">
                <a:latin typeface="Verdana" pitchFamily="34" charset="0"/>
              </a:rPr>
              <a:t>seguire</a:t>
            </a:r>
            <a:r>
              <a:rPr lang="en-GB" altLang="de-DE" b="0" dirty="0" smtClean="0">
                <a:latin typeface="Verdana" pitchFamily="34" charset="0"/>
              </a:rPr>
              <a:t> </a:t>
            </a:r>
            <a:r>
              <a:rPr lang="en-GB" altLang="de-DE" b="0" dirty="0" err="1" smtClean="0">
                <a:latin typeface="Verdana" pitchFamily="34" charset="0"/>
              </a:rPr>
              <a:t>rigorosamente</a:t>
            </a:r>
            <a:r>
              <a:rPr lang="en-GB" altLang="de-DE" b="0" dirty="0" smtClean="0">
                <a:latin typeface="Verdana" pitchFamily="34" charset="0"/>
              </a:rPr>
              <a:t> le prime </a:t>
            </a:r>
            <a:r>
              <a:rPr lang="en-GB" altLang="de-DE" b="0" dirty="0" err="1" smtClean="0">
                <a:latin typeface="Verdana" pitchFamily="34" charset="0"/>
              </a:rPr>
              <a:t>impressioni</a:t>
            </a:r>
            <a:r>
              <a:rPr lang="en-GB" altLang="de-DE" b="0" dirty="0" smtClean="0">
                <a:latin typeface="Verdana" pitchFamily="34" charset="0"/>
              </a:rPr>
              <a:t> (ad </a:t>
            </a:r>
            <a:r>
              <a:rPr lang="en-GB" altLang="de-DE" b="0" dirty="0" err="1" smtClean="0">
                <a:latin typeface="Verdana" pitchFamily="34" charset="0"/>
              </a:rPr>
              <a:t>es</a:t>
            </a:r>
            <a:r>
              <a:rPr lang="en-GB" altLang="de-DE" b="0" dirty="0" smtClean="0">
                <a:latin typeface="Verdana" pitchFamily="34" charset="0"/>
              </a:rPr>
              <a:t>. </a:t>
            </a:r>
            <a:r>
              <a:rPr lang="en-GB" altLang="de-DE" b="0" dirty="0" err="1" smtClean="0">
                <a:latin typeface="Verdana" pitchFamily="34" charset="0"/>
              </a:rPr>
              <a:t>pregiudizio</a:t>
            </a:r>
            <a:r>
              <a:rPr lang="en-GB" altLang="de-DE" b="0" dirty="0" smtClean="0">
                <a:latin typeface="Verdana" pitchFamily="34" charset="0"/>
              </a:rPr>
              <a:t>, “la prima </a:t>
            </a:r>
            <a:r>
              <a:rPr lang="en-GB" altLang="de-DE" b="0" dirty="0" err="1" smtClean="0">
                <a:latin typeface="Verdana" pitchFamily="34" charset="0"/>
              </a:rPr>
              <a:t>impressione</a:t>
            </a:r>
            <a:r>
              <a:rPr lang="en-GB" altLang="de-DE" b="0" dirty="0" smtClean="0">
                <a:latin typeface="Verdana" pitchFamily="34" charset="0"/>
              </a:rPr>
              <a:t> è </a:t>
            </a:r>
            <a:r>
              <a:rPr lang="en-GB" altLang="de-DE" b="0" dirty="0" err="1" smtClean="0">
                <a:latin typeface="Verdana" pitchFamily="34" charset="0"/>
              </a:rPr>
              <a:t>l’unica</a:t>
            </a:r>
            <a:r>
              <a:rPr lang="en-GB" altLang="de-DE" b="0" dirty="0" smtClean="0">
                <a:latin typeface="Verdana" pitchFamily="34" charset="0"/>
              </a:rPr>
              <a:t> </a:t>
            </a:r>
            <a:r>
              <a:rPr lang="en-GB" altLang="de-DE" b="0" dirty="0" err="1" smtClean="0">
                <a:latin typeface="Verdana" pitchFamily="34" charset="0"/>
              </a:rPr>
              <a:t>impressione</a:t>
            </a:r>
            <a:r>
              <a:rPr lang="en-GB" altLang="de-DE" b="0" dirty="0" smtClean="0">
                <a:latin typeface="Verdana" pitchFamily="34" charset="0"/>
              </a:rPr>
              <a:t>” </a:t>
            </a:r>
            <a:r>
              <a:rPr lang="en-GB" altLang="de-DE" b="0" dirty="0">
                <a:latin typeface="Verdana" pitchFamily="34" charset="0"/>
              </a:rPr>
              <a:t>- </a:t>
            </a:r>
            <a:r>
              <a:rPr lang="en-GB" altLang="de-DE" b="0" dirty="0" err="1" smtClean="0">
                <a:latin typeface="Verdana" pitchFamily="34" charset="0"/>
              </a:rPr>
              <a:t>attitudine</a:t>
            </a:r>
            <a:r>
              <a:rPr lang="en-GB" altLang="de-DE" b="0" dirty="0" smtClean="0">
                <a:latin typeface="Verdana" pitchFamily="34" charset="0"/>
              </a:rPr>
              <a:t>).</a:t>
            </a:r>
            <a:endParaRPr lang="en-GB" altLang="de-DE" b="0" dirty="0">
              <a:latin typeface="Verdana" pitchFamily="34" charset="0"/>
            </a:endParaRPr>
          </a:p>
          <a:p>
            <a:pPr eaLnBrk="1" hangingPunct="1">
              <a:buClr>
                <a:srgbClr val="ADC0CB"/>
              </a:buClr>
              <a:buSzPct val="85000"/>
            </a:pPr>
            <a:endParaRPr lang="en-GB" altLang="de-DE" b="0" dirty="0">
              <a:latin typeface="Verdana" pitchFamily="34" charset="0"/>
            </a:endParaRPr>
          </a:p>
          <a:p>
            <a:pPr eaLnBrk="1" hangingPunct="1">
              <a:spcBef>
                <a:spcPct val="50000"/>
              </a:spcBef>
              <a:buClr>
                <a:srgbClr val="ADC0CB"/>
              </a:buClr>
              <a:buSzPct val="85000"/>
              <a:buFontTx/>
              <a:buChar char="o"/>
            </a:pPr>
            <a:r>
              <a:rPr lang="en-GB" altLang="de-DE" b="0" dirty="0" err="1" smtClean="0">
                <a:latin typeface="Verdana" pitchFamily="34" charset="0"/>
              </a:rPr>
              <a:t>Ragioni</a:t>
            </a:r>
            <a:r>
              <a:rPr lang="de-DE" altLang="de-DE" b="0" dirty="0" smtClean="0">
                <a:latin typeface="Verdana" pitchFamily="34" charset="0"/>
              </a:rPr>
              <a:t>: </a:t>
            </a:r>
            <a:r>
              <a:rPr lang="en-GB" altLang="de-DE" b="0" dirty="0" err="1" smtClean="0">
                <a:latin typeface="Verdana" pitchFamily="34" charset="0"/>
              </a:rPr>
              <a:t>pigrizia</a:t>
            </a:r>
            <a:r>
              <a:rPr lang="en-GB" altLang="de-DE" b="0" dirty="0" smtClean="0">
                <a:latin typeface="Verdana" pitchFamily="34" charset="0"/>
              </a:rPr>
              <a:t>; “</a:t>
            </a:r>
            <a:r>
              <a:rPr lang="en-GB" altLang="de-DE" b="0" dirty="0" err="1" smtClean="0">
                <a:latin typeface="Verdana" pitchFamily="34" charset="0"/>
              </a:rPr>
              <a:t>pregiudizio</a:t>
            </a:r>
            <a:r>
              <a:rPr lang="en-GB" altLang="de-DE" b="0" dirty="0" smtClean="0">
                <a:latin typeface="Verdana" pitchFamily="34" charset="0"/>
              </a:rPr>
              <a:t> </a:t>
            </a:r>
            <a:r>
              <a:rPr lang="en-GB" altLang="de-DE" b="0" dirty="0" err="1" smtClean="0">
                <a:latin typeface="Verdana" pitchFamily="34" charset="0"/>
              </a:rPr>
              <a:t>di</a:t>
            </a:r>
            <a:r>
              <a:rPr lang="en-GB" altLang="de-DE" b="0" dirty="0" smtClean="0">
                <a:latin typeface="Verdana" pitchFamily="34" charset="0"/>
              </a:rPr>
              <a:t> </a:t>
            </a:r>
            <a:r>
              <a:rPr lang="en-GB" altLang="de-DE" b="0" dirty="0" err="1" smtClean="0">
                <a:latin typeface="Verdana" pitchFamily="34" charset="0"/>
              </a:rPr>
              <a:t>conferma</a:t>
            </a:r>
            <a:r>
              <a:rPr lang="en-GB" altLang="de-DE" b="0" dirty="0" smtClean="0">
                <a:latin typeface="Verdana" pitchFamily="34" charset="0"/>
              </a:rPr>
              <a:t>” (</a:t>
            </a:r>
            <a:r>
              <a:rPr lang="en-GB" altLang="de-DE" b="0" dirty="0" err="1" smtClean="0">
                <a:latin typeface="Verdana" pitchFamily="34" charset="0"/>
              </a:rPr>
              <a:t>vedi</a:t>
            </a:r>
            <a:r>
              <a:rPr lang="en-GB" altLang="de-DE" b="0" dirty="0" smtClean="0">
                <a:latin typeface="Verdana" pitchFamily="34" charset="0"/>
              </a:rPr>
              <a:t> solo </a:t>
            </a:r>
            <a:r>
              <a:rPr lang="en-GB" altLang="de-DE" b="0" dirty="0" err="1" smtClean="0">
                <a:latin typeface="Verdana" pitchFamily="34" charset="0"/>
              </a:rPr>
              <a:t>quello</a:t>
            </a:r>
            <a:r>
              <a:rPr lang="en-GB" altLang="de-DE" b="0" dirty="0" smtClean="0">
                <a:latin typeface="Verdana" pitchFamily="34" charset="0"/>
              </a:rPr>
              <a:t> </a:t>
            </a:r>
            <a:r>
              <a:rPr lang="en-GB" altLang="de-DE" b="0" dirty="0" err="1" smtClean="0">
                <a:latin typeface="Verdana" pitchFamily="34" charset="0"/>
              </a:rPr>
              <a:t>che</a:t>
            </a:r>
            <a:r>
              <a:rPr lang="en-GB" altLang="de-DE" b="0" dirty="0" smtClean="0">
                <a:latin typeface="Verdana" pitchFamily="34" charset="0"/>
              </a:rPr>
              <a:t> </a:t>
            </a:r>
            <a:r>
              <a:rPr lang="en-GB" altLang="de-DE" b="0" dirty="0" err="1" smtClean="0">
                <a:latin typeface="Verdana" pitchFamily="34" charset="0"/>
              </a:rPr>
              <a:t>vuoi</a:t>
            </a:r>
            <a:r>
              <a:rPr lang="en-GB" altLang="de-DE" b="0" dirty="0" smtClean="0">
                <a:latin typeface="Verdana" pitchFamily="34" charset="0"/>
              </a:rPr>
              <a:t> </a:t>
            </a:r>
            <a:r>
              <a:rPr lang="en-GB" altLang="de-DE" b="0" dirty="0" err="1" smtClean="0">
                <a:latin typeface="Verdana" pitchFamily="34" charset="0"/>
              </a:rPr>
              <a:t>vedere</a:t>
            </a:r>
            <a:r>
              <a:rPr lang="en-GB" altLang="de-DE" b="0" dirty="0" smtClean="0">
                <a:latin typeface="Verdana" pitchFamily="34" charset="0"/>
              </a:rPr>
              <a:t>); </a:t>
            </a:r>
            <a:r>
              <a:rPr lang="en-GB" altLang="de-DE" b="0" dirty="0" err="1" smtClean="0">
                <a:latin typeface="Verdana" pitchFamily="34" charset="0"/>
              </a:rPr>
              <a:t>sconsideratezza</a:t>
            </a:r>
            <a:r>
              <a:rPr lang="en-GB" altLang="de-DE" b="0" dirty="0" smtClean="0">
                <a:latin typeface="Verdana" pitchFamily="34" charset="0"/>
              </a:rPr>
              <a:t>; </a:t>
            </a:r>
            <a:r>
              <a:rPr lang="en-GB" altLang="de-DE" b="0" dirty="0" err="1" smtClean="0">
                <a:latin typeface="Verdana" pitchFamily="34" charset="0"/>
              </a:rPr>
              <a:t>semplici</a:t>
            </a:r>
            <a:r>
              <a:rPr lang="en-GB" altLang="de-DE" b="0" dirty="0" smtClean="0">
                <a:latin typeface="Verdana" pitchFamily="34" charset="0"/>
              </a:rPr>
              <a:t> “</a:t>
            </a:r>
            <a:r>
              <a:rPr lang="en-GB" altLang="de-DE" b="0" dirty="0" err="1" smtClean="0">
                <a:latin typeface="Verdana" pitchFamily="34" charset="0"/>
              </a:rPr>
              <a:t>verità</a:t>
            </a:r>
            <a:r>
              <a:rPr lang="en-GB" altLang="de-DE" b="0" dirty="0" smtClean="0">
                <a:latin typeface="Verdana" pitchFamily="34" charset="0"/>
              </a:rPr>
              <a:t>” </a:t>
            </a:r>
            <a:r>
              <a:rPr lang="en-GB" altLang="de-DE" b="0" dirty="0" err="1" smtClean="0">
                <a:latin typeface="Verdana" pitchFamily="34" charset="0"/>
              </a:rPr>
              <a:t>facilitano</a:t>
            </a:r>
            <a:r>
              <a:rPr lang="en-GB" altLang="de-DE" b="0" dirty="0" smtClean="0">
                <a:latin typeface="Verdana" pitchFamily="34" charset="0"/>
              </a:rPr>
              <a:t> </a:t>
            </a:r>
            <a:r>
              <a:rPr lang="en-GB" altLang="de-DE" b="0" dirty="0" err="1" smtClean="0">
                <a:latin typeface="Verdana" pitchFamily="34" charset="0"/>
              </a:rPr>
              <a:t>l’orientamento</a:t>
            </a:r>
            <a:r>
              <a:rPr lang="en-GB" altLang="de-DE" b="0" dirty="0" smtClean="0">
                <a:latin typeface="Verdana" pitchFamily="34" charset="0"/>
              </a:rPr>
              <a:t>/</a:t>
            </a:r>
            <a:r>
              <a:rPr lang="en-GB" altLang="de-DE" b="0" dirty="0" err="1" smtClean="0">
                <a:latin typeface="Verdana" pitchFamily="34" charset="0"/>
              </a:rPr>
              <a:t>visione</a:t>
            </a:r>
            <a:r>
              <a:rPr lang="en-GB" altLang="de-DE" b="0" dirty="0" smtClean="0">
                <a:latin typeface="Verdana" pitchFamily="34" charset="0"/>
              </a:rPr>
              <a:t> del </a:t>
            </a:r>
            <a:r>
              <a:rPr lang="en-GB" altLang="de-DE" b="0" dirty="0" err="1" smtClean="0">
                <a:latin typeface="Verdana" pitchFamily="34" charset="0"/>
              </a:rPr>
              <a:t>mondo</a:t>
            </a:r>
            <a:r>
              <a:rPr lang="en-GB" altLang="de-DE" b="0" dirty="0" smtClean="0">
                <a:latin typeface="Verdana" pitchFamily="34" charset="0"/>
              </a:rPr>
              <a:t>; </a:t>
            </a:r>
            <a:r>
              <a:rPr lang="en-GB" altLang="de-DE" b="0" dirty="0" err="1" smtClean="0">
                <a:latin typeface="Verdana" pitchFamily="34" charset="0"/>
              </a:rPr>
              <a:t>orgoglio</a:t>
            </a:r>
            <a:endParaRPr lang="en-GB" altLang="de-DE" b="0" dirty="0" smtClean="0">
              <a:latin typeface="Verdana" pitchFamily="34" charset="0"/>
            </a:endParaRPr>
          </a:p>
          <a:p>
            <a:pPr eaLnBrk="1" hangingPunct="1">
              <a:spcBef>
                <a:spcPct val="50000"/>
              </a:spcBef>
              <a:buClr>
                <a:srgbClr val="ADC0CB"/>
              </a:buClr>
              <a:buSzPct val="85000"/>
              <a:buFontTx/>
              <a:buChar char="o"/>
            </a:pPr>
            <a:r>
              <a:rPr lang="de-DE" altLang="de-DE" b="0" dirty="0" err="1" smtClean="0">
                <a:latin typeface="Verdana" pitchFamily="34" charset="0"/>
              </a:rPr>
              <a:t>Problemi</a:t>
            </a:r>
            <a:r>
              <a:rPr lang="de-DE" altLang="de-DE" b="0" dirty="0" smtClean="0">
                <a:latin typeface="Verdana" pitchFamily="34" charset="0"/>
              </a:rPr>
              <a:t>: </a:t>
            </a:r>
            <a:r>
              <a:rPr lang="en-US" altLang="de-DE" b="0" dirty="0" err="1" smtClean="0">
                <a:latin typeface="Verdana" pitchFamily="34" charset="0"/>
              </a:rPr>
              <a:t>falsi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giudizi</a:t>
            </a:r>
            <a:r>
              <a:rPr lang="en-US" altLang="de-DE" b="0" dirty="0" smtClean="0">
                <a:latin typeface="Verdana" pitchFamily="34" charset="0"/>
              </a:rPr>
              <a:t> (</a:t>
            </a:r>
            <a:r>
              <a:rPr lang="en-US" altLang="de-DE" b="0" dirty="0" smtClean="0">
                <a:latin typeface="Verdana" pitchFamily="34" charset="0"/>
                <a:sym typeface="Wingdings" pitchFamily="2" charset="2"/>
              </a:rPr>
              <a:t>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pregiudizi</a:t>
            </a:r>
            <a:r>
              <a:rPr lang="en-US" altLang="de-DE" b="0" dirty="0" smtClean="0">
                <a:latin typeface="Verdana" pitchFamily="34" charset="0"/>
              </a:rPr>
              <a:t>) </a:t>
            </a:r>
            <a:r>
              <a:rPr lang="en-US" altLang="de-DE" b="0" dirty="0" err="1" smtClean="0">
                <a:latin typeface="Verdana" pitchFamily="34" charset="0"/>
              </a:rPr>
              <a:t>persistono</a:t>
            </a:r>
            <a:r>
              <a:rPr lang="en-US" altLang="de-DE" b="0" dirty="0" smtClean="0">
                <a:latin typeface="Verdana" pitchFamily="34" charset="0"/>
              </a:rPr>
              <a:t>; </a:t>
            </a:r>
            <a:r>
              <a:rPr lang="en-US" altLang="de-DE" b="0" dirty="0" err="1" smtClean="0">
                <a:latin typeface="Verdana" pitchFamily="34" charset="0"/>
              </a:rPr>
              <a:t>falsa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generalizzazione</a:t>
            </a:r>
            <a:r>
              <a:rPr lang="en-US" altLang="de-DE" b="0" dirty="0" smtClean="0">
                <a:latin typeface="Verdana" pitchFamily="34" charset="0"/>
              </a:rPr>
              <a:t> (“</a:t>
            </a:r>
            <a:r>
              <a:rPr lang="en-US" altLang="de-DE" b="0" dirty="0" err="1" smtClean="0">
                <a:latin typeface="Verdana" pitchFamily="34" charset="0"/>
              </a:rPr>
              <a:t>visto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uno</a:t>
            </a:r>
            <a:r>
              <a:rPr lang="en-US" altLang="de-DE" b="0" dirty="0" smtClean="0">
                <a:latin typeface="Verdana" pitchFamily="34" charset="0"/>
              </a:rPr>
              <a:t> – </a:t>
            </a:r>
            <a:r>
              <a:rPr lang="en-US" altLang="de-DE" b="0" dirty="0" err="1" smtClean="0">
                <a:latin typeface="Verdana" pitchFamily="34" charset="0"/>
              </a:rPr>
              <a:t>visti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tutti</a:t>
            </a:r>
            <a:r>
              <a:rPr lang="en-US" altLang="de-DE" b="0" dirty="0" smtClean="0">
                <a:latin typeface="Verdana" pitchFamily="34" charset="0"/>
              </a:rPr>
              <a:t>”); a </a:t>
            </a:r>
            <a:r>
              <a:rPr lang="en-US" altLang="de-DE" b="0" dirty="0" err="1" smtClean="0">
                <a:latin typeface="Verdana" pitchFamily="34" charset="0"/>
              </a:rPr>
              <a:t>qualcuno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potrebbe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meritare</a:t>
            </a:r>
            <a:r>
              <a:rPr lang="en-US" altLang="de-DE" b="0" dirty="0" smtClean="0">
                <a:latin typeface="Verdana" pitchFamily="34" charset="0"/>
              </a:rPr>
              <a:t> non è </a:t>
            </a:r>
            <a:r>
              <a:rPr lang="en-US" altLang="de-DE" b="0" dirty="0" err="1" smtClean="0">
                <a:latin typeface="Verdana" pitchFamily="34" charset="0"/>
              </a:rPr>
              <a:t>concessa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seconda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possibilità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5" name="Text Box 18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Cambiare</a:t>
            </a:r>
            <a:r>
              <a:rPr lang="en-GB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il</a:t>
            </a:r>
            <a:r>
              <a:rPr lang="en-GB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proprio</a:t>
            </a:r>
            <a:r>
              <a:rPr lang="en-GB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punto</a:t>
            </a:r>
            <a:r>
              <a:rPr lang="en-GB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GB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vista</a:t>
            </a:r>
            <a:endParaRPr lang="en-GB" altLang="de-DE" sz="20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6.3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1116013" y="1688786"/>
            <a:ext cx="7056437" cy="241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b="0" dirty="0" err="1" smtClean="0">
                <a:latin typeface="Verdana" pitchFamily="34" charset="0"/>
              </a:rPr>
              <a:t>Gli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studi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dimostrano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molte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persone</a:t>
            </a:r>
            <a:r>
              <a:rPr lang="en-US" altLang="de-DE" b="0" dirty="0" smtClean="0">
                <a:latin typeface="Verdana" pitchFamily="34" charset="0"/>
              </a:rPr>
              <a:t> (ma non </a:t>
            </a:r>
            <a:r>
              <a:rPr lang="en-US" altLang="de-DE" b="0" dirty="0" err="1" smtClean="0">
                <a:latin typeface="Verdana" pitchFamily="34" charset="0"/>
              </a:rPr>
              <a:t>tutte</a:t>
            </a:r>
            <a:r>
              <a:rPr lang="en-US" altLang="de-DE" b="0" dirty="0" smtClean="0">
                <a:latin typeface="Verdana" pitchFamily="34" charset="0"/>
              </a:rPr>
              <a:t>!) </a:t>
            </a:r>
            <a:r>
              <a:rPr lang="en-US" altLang="de-DE" b="0" dirty="0" err="1" smtClean="0">
                <a:latin typeface="Verdana" pitchFamily="34" charset="0"/>
              </a:rPr>
              <a:t>affette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psicosi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continuano</a:t>
            </a:r>
            <a:r>
              <a:rPr lang="en-US" altLang="de-DE" b="0" dirty="0" smtClean="0">
                <a:latin typeface="Verdana" pitchFamily="34" charset="0"/>
              </a:rPr>
              <a:t> ad </a:t>
            </a:r>
            <a:r>
              <a:rPr lang="en-US" altLang="de-DE" b="0" dirty="0" err="1" smtClean="0">
                <a:latin typeface="Verdana" pitchFamily="34" charset="0"/>
              </a:rPr>
              <a:t>aggrapparsi</a:t>
            </a:r>
            <a:r>
              <a:rPr lang="en-US" altLang="de-DE" b="0" dirty="0" smtClean="0">
                <a:latin typeface="Verdana" pitchFamily="34" charset="0"/>
              </a:rPr>
              <a:t> al </a:t>
            </a:r>
            <a:r>
              <a:rPr lang="en-US" altLang="de-DE" b="0" dirty="0" err="1" smtClean="0">
                <a:latin typeface="Verdana" pitchFamily="34" charset="0"/>
              </a:rPr>
              <a:t>loro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parere</a:t>
            </a:r>
            <a:r>
              <a:rPr lang="en-US" altLang="de-DE" b="0" dirty="0" smtClean="0">
                <a:latin typeface="Verdana" pitchFamily="34" charset="0"/>
              </a:rPr>
              <a:t> o al </a:t>
            </a:r>
            <a:r>
              <a:rPr lang="en-US" altLang="de-DE" b="0" dirty="0" err="1" smtClean="0">
                <a:latin typeface="Verdana" pitchFamily="34" charset="0"/>
              </a:rPr>
              <a:t>proprio</a:t>
            </a:r>
            <a:r>
              <a:rPr lang="en-US" altLang="de-DE" b="0" dirty="0" smtClean="0">
                <a:latin typeface="Verdana" pitchFamily="34" charset="0"/>
              </a:rPr>
              <a:t> credo </a:t>
            </a:r>
            <a:r>
              <a:rPr lang="en-US" altLang="de-DE" b="0" dirty="0" err="1" smtClean="0">
                <a:latin typeface="Verdana" pitchFamily="34" charset="0"/>
              </a:rPr>
              <a:t>su</a:t>
            </a:r>
            <a:r>
              <a:rPr lang="en-US" altLang="de-DE" b="0" dirty="0" smtClean="0">
                <a:latin typeface="Verdana" pitchFamily="34" charset="0"/>
              </a:rPr>
              <a:t> un </a:t>
            </a:r>
            <a:r>
              <a:rPr lang="en-US" altLang="de-DE" b="0" dirty="0" err="1" smtClean="0">
                <a:latin typeface="Verdana" pitchFamily="34" charset="0"/>
              </a:rPr>
              <a:t>evento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anche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quando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confrontano</a:t>
            </a:r>
            <a:r>
              <a:rPr lang="en-US" altLang="de-DE" b="0" dirty="0" smtClean="0">
                <a:latin typeface="Verdana" pitchFamily="34" charset="0"/>
              </a:rPr>
              <a:t> con </a:t>
            </a:r>
            <a:r>
              <a:rPr lang="en-US" altLang="de-DE" b="0" dirty="0" err="1" smtClean="0">
                <a:latin typeface="Verdana" pitchFamily="34" charset="0"/>
              </a:rPr>
              <a:t>informazioni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vanno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contro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loro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convinzione</a:t>
            </a:r>
            <a:r>
              <a:rPr lang="en-US" altLang="de-DE" b="0" dirty="0" smtClean="0">
                <a:latin typeface="Verdana" pitchFamily="34" charset="0"/>
              </a:rPr>
              <a:t>. </a:t>
            </a:r>
          </a:p>
          <a:p>
            <a:pPr eaLnBrk="1" hangingPunct="1">
              <a:spcBef>
                <a:spcPct val="20000"/>
              </a:spcBef>
            </a:pPr>
            <a:endParaRPr lang="de-DE" altLang="de-DE" b="0" dirty="0">
              <a:latin typeface="Verdana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it-IT" altLang="de-DE" dirty="0" smtClean="0">
                <a:latin typeface="Verdana" pitchFamily="34" charset="0"/>
              </a:rPr>
              <a:t>Questo può portare a problemi interpersonali e può ostacolare una valutazione realistica delle situazioni.</a:t>
            </a:r>
            <a:endParaRPr lang="en-US" altLang="de-DE" dirty="0">
              <a:latin typeface="Verdana" pitchFamily="34" charset="0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Perché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lo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facciamo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?</a:t>
            </a:r>
            <a:endParaRPr lang="en-US" altLang="de-DE" sz="20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6.4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829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958124"/>
              </p:ext>
            </p:extLst>
          </p:nvPr>
        </p:nvGraphicFramePr>
        <p:xfrm>
          <a:off x="57150" y="1052513"/>
          <a:ext cx="9029700" cy="4593786"/>
        </p:xfrm>
        <a:graphic>
          <a:graphicData uri="http://schemas.openxmlformats.org/drawingml/2006/table">
            <a:tbl>
              <a:tblPr/>
              <a:tblGrid>
                <a:gridCol w="1912938"/>
                <a:gridCol w="7116762"/>
              </a:tblGrid>
              <a:tr h="3657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Field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Esempio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78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Società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DC0CB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Molte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persone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convinte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donne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degli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automobilisti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inferiori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stando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alle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statistiche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le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donne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causano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o non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più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incidenti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degli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uomini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37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Protezione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ambientale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DC0CB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rappresentanti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delle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grandi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industrie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numerosi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governi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negano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che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l’attività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umana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contribuisca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al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cambiamento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climatico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(ad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es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. a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causa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dell’effetto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serra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),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anche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se la prima parte del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rapporto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sul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clima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delle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Nazioni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Unite del 2014,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così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come quasi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tutti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gli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esperti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in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questo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campo, ha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affermato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la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responsabilità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umana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per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il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cambiamento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de-DE" sz="1800" b="0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climatico</a:t>
                      </a:r>
                      <a:r>
                        <a:rPr kumimoji="0" lang="en-US" altLang="de-DE" sz="1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84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Psicosi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DC0CB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Credenza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fissa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convinzioni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false o non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obiettive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(ad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scelto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un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destino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superiore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)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nonostante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tanti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argomenti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validi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contro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queste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credenze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07" name="Text Box 20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Inflessibilità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nel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pubblico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generale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/>
            </a:r>
            <a:b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</a:b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(“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visione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a tunnel”)</a:t>
            </a:r>
            <a:endParaRPr lang="en-US" altLang="de-DE" sz="20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pic>
        <p:nvPicPr>
          <p:cNvPr id="12308" name="Picture 22" descr="getting ready for work-Paul Keleher-flickr-ccc-scheuklappen ausgeschnitt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5478463"/>
            <a:ext cx="1152525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9" name="Rectangle 25"/>
          <p:cNvSpPr>
            <a:spLocks noChangeArrowheads="1"/>
          </p:cNvSpPr>
          <p:nvPr/>
        </p:nvSpPr>
        <p:spPr bwMode="auto">
          <a:xfrm>
            <a:off x="8610600" y="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  <a:latin typeface="Verdana" pitchFamily="34" charset="0"/>
              </a:rPr>
              <a:t>6.5</a:t>
            </a:r>
          </a:p>
        </p:txBody>
      </p:sp>
      <p:sp>
        <p:nvSpPr>
          <p:cNvPr id="12310" name="Text Box 27"/>
          <p:cNvSpPr txBox="1">
            <a:spLocks noChangeArrowheads="1"/>
          </p:cNvSpPr>
          <p:nvPr/>
        </p:nvSpPr>
        <p:spPr bwMode="auto">
          <a:xfrm>
            <a:off x="0" y="6664325"/>
            <a:ext cx="25130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itchFamily="34" charset="0"/>
              </a:rPr>
              <a:t>(“getting ready for work” by Paul </a:t>
            </a:r>
            <a:r>
              <a:rPr lang="en-US" altLang="de-DE" sz="800" b="0" i="1" dirty="0" err="1" smtClean="0">
                <a:latin typeface="Verdana" pitchFamily="34" charset="0"/>
              </a:rPr>
              <a:t>Keleher</a:t>
            </a:r>
            <a:r>
              <a:rPr lang="en-US" altLang="de-DE" sz="800" b="0" i="1" dirty="0" smtClean="0">
                <a:latin typeface="Verdana" pitchFamily="34" charset="0"/>
              </a:rPr>
              <a:t>)</a:t>
            </a:r>
            <a:endParaRPr lang="en-US" altLang="de-DE" sz="800" b="0" i="1" dirty="0">
              <a:latin typeface="Verdana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6.5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460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82915"/>
              </p:ext>
            </p:extLst>
          </p:nvPr>
        </p:nvGraphicFramePr>
        <p:xfrm>
          <a:off x="100092" y="958027"/>
          <a:ext cx="8932783" cy="5565037"/>
        </p:xfrm>
        <a:graphic>
          <a:graphicData uri="http://schemas.openxmlformats.org/drawingml/2006/table">
            <a:tbl>
              <a:tblPr/>
              <a:tblGrid>
                <a:gridCol w="3319558"/>
                <a:gridCol w="5613225"/>
              </a:tblGrid>
              <a:tr h="3494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Affermazioni</a:t>
                      </a:r>
                      <a:r>
                        <a:rPr kumimoji="0" lang="de-DE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Controargomentazioni</a:t>
                      </a:r>
                      <a:r>
                        <a:rPr kumimoji="0" lang="de-DE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56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lang="it-IT" sz="1500" dirty="0" smtClean="0"/>
                        <a:t>Per prendere gli psicofarmaci significa che sono debole e non normale.</a:t>
                      </a:r>
                      <a:endParaRPr kumimoji="0" lang="en-US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Tante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altre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persone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assumono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farmaci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colpiscono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cervello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–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 per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problemi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cuore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o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morbo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Parkinson.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1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Gli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effetti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collaterali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degli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antipsicotici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(in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precedenza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neurolettici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Haldol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Risperidon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sono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molto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forti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rispetto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al piccolo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beneficio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,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perciò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non vale la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pena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assumerli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???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Come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tutti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i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farmaci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,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gli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antipsicotici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hanno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effetti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secondari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,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molti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dei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quali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possono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essere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pesanti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. Ma: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continui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e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forti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sintomi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psicotici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o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ricadute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solitamente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significa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avere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un peso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più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grande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. </a:t>
                      </a:r>
                      <a:r>
                        <a:rPr lang="en-US" sz="1500" b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Nel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caso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di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un’intolleranza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,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il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medico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può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prescrivere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una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sostanza</a:t>
                      </a:r>
                      <a:r>
                        <a:rPr lang="en-US" sz="1500" b="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diversa</a:t>
                      </a:r>
                      <a:r>
                        <a:rPr lang="en-US" sz="1500" b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cs typeface="+mn-cs"/>
                        </a:rPr>
                        <a:t>. 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0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antipsicotici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dovrebbero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assunti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solo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episodicamente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, ad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quando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sintomi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acuti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L’effetto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degli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antipsicotici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preventivo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Dopo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la prima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psicosi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si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raccomanda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trattamento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a basso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dosaggio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costante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per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prossimi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12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mesi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6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antipsicotici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causano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dipendenza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differenza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per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degli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benzodiazepine (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tranquillanti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),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antipsicotici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non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danno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dipendenza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f. 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0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Tutti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antipsicotici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realtà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hanno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effetti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Se un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antipsicotico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funziona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idem con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antipsicotici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influenzano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diversi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sistemi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di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ricettori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nel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cervello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 In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caso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inefficacia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antipsicotico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sostanza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diversa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potrebbe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efficace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61" name="Rectangle 22"/>
          <p:cNvSpPr>
            <a:spLocks noChangeArrowheads="1"/>
          </p:cNvSpPr>
          <p:nvPr/>
        </p:nvSpPr>
        <p:spPr bwMode="auto">
          <a:xfrm>
            <a:off x="8610600" y="0"/>
            <a:ext cx="498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  <a:latin typeface="Verdana" pitchFamily="34" charset="0"/>
              </a:rPr>
              <a:t>6.6</a:t>
            </a:r>
          </a:p>
        </p:txBody>
      </p:sp>
      <p:sp>
        <p:nvSpPr>
          <p:cNvPr id="14362" name="Text Box 23"/>
          <p:cNvSpPr txBox="1">
            <a:spLocks noChangeArrowheads="1"/>
          </p:cNvSpPr>
          <p:nvPr/>
        </p:nvSpPr>
        <p:spPr bwMode="auto">
          <a:xfrm>
            <a:off x="0" y="0"/>
            <a:ext cx="2051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0" dirty="0">
                <a:solidFill>
                  <a:schemeClr val="bg1"/>
                </a:solidFill>
                <a:latin typeface="Verdana" pitchFamily="34" charset="0"/>
              </a:rPr>
              <a:t>Korrigierbarkeit</a:t>
            </a:r>
            <a:endParaRPr lang="en-US" altLang="de-DE" sz="14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336699"/>
              </a:buClr>
            </a:pP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Farmaci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per la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psicosi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/>
            </a:r>
            <a:b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</a:b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Pregiudizi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frequenti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e false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convinzioni</a:t>
            </a:r>
            <a:endParaRPr lang="en-US" altLang="de-DE" sz="2000" b="0" dirty="0" smtClean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6.6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267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460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276242"/>
              </p:ext>
            </p:extLst>
          </p:nvPr>
        </p:nvGraphicFramePr>
        <p:xfrm>
          <a:off x="100092" y="958027"/>
          <a:ext cx="8932783" cy="5565037"/>
        </p:xfrm>
        <a:graphic>
          <a:graphicData uri="http://schemas.openxmlformats.org/drawingml/2006/table">
            <a:tbl>
              <a:tblPr/>
              <a:tblGrid>
                <a:gridCol w="3319558"/>
                <a:gridCol w="5613225"/>
              </a:tblGrid>
              <a:tr h="3494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Affermazioni</a:t>
                      </a:r>
                      <a:r>
                        <a:rPr kumimoji="0" lang="de-DE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Controargomentazioni</a:t>
                      </a:r>
                      <a:r>
                        <a:rPr kumimoji="0" lang="de-DE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56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lang="it-IT" sz="1500" dirty="0" smtClean="0"/>
                        <a:t>Per prendere gli psicofarmaci significa che sono debole e non normale.</a:t>
                      </a:r>
                      <a:endParaRPr kumimoji="0" lang="en-US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Tante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persone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assumono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farmaci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colpiscono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cervello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–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per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problemi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cuore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morbo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Parkinson.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1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Gli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effetti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collaterali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degli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antipsicotici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(in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precedenza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neurolettici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Haldol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Risperidon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sono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molto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forti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rispetto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al piccolo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beneficio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,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perciò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non vale la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pena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assumerli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Come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tutti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i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farmaci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,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gli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antipsicotici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hanno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effetti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secondari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,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molti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dei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quali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possono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essere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pesanti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. Ma: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continui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e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forti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sintomi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psicotici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o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ricadute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solitamente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significa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avere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un peso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più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grande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. </a:t>
                      </a:r>
                      <a:r>
                        <a:rPr lang="en-US" sz="1500" b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Nel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caso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di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un’intolleranza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,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il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medico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può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prescrivere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una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sostanza</a:t>
                      </a:r>
                      <a:r>
                        <a:rPr lang="en-US" sz="1500" b="0" baseline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 </a:t>
                      </a:r>
                      <a:r>
                        <a:rPr lang="en-US" sz="1500" b="0" baseline="0" noProof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diversa</a:t>
                      </a:r>
                      <a:r>
                        <a:rPr lang="en-US" sz="1500" b="0" noProof="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+mn-cs"/>
                        </a:rPr>
                        <a:t>. 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0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antipsicotici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dovrebbero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assunti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solo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episodicamente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, ad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quando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sintomi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acuti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L’effetto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antipsicotici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preventivo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Dopo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prima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psicosi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raccomanda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trattamento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basso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dosaggio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costante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prossimi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12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mesi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6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antipsicotici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causano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dipendenza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differenza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benzodiazepine (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tranquillanti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),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antipsicotici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danno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dipendenza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fisica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0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Tutti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antipsicotici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realtà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hanno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effetti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Se un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antipsicotico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funziona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idem con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antipsicotici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influenzano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diversi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sistemi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ricettori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nel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cervello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In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caso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inefficacia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antipsicotico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sostanza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diversa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potrebbe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efficace</a:t>
                      </a:r>
                      <a:r>
                        <a:rPr kumimoji="0" lang="en-US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61" name="Rectangle 22"/>
          <p:cNvSpPr>
            <a:spLocks noChangeArrowheads="1"/>
          </p:cNvSpPr>
          <p:nvPr/>
        </p:nvSpPr>
        <p:spPr bwMode="auto">
          <a:xfrm>
            <a:off x="8610600" y="0"/>
            <a:ext cx="498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  <a:latin typeface="Verdana" pitchFamily="34" charset="0"/>
              </a:rPr>
              <a:t>6.6</a:t>
            </a:r>
          </a:p>
        </p:txBody>
      </p:sp>
      <p:sp>
        <p:nvSpPr>
          <p:cNvPr id="14362" name="Text Box 23"/>
          <p:cNvSpPr txBox="1">
            <a:spLocks noChangeArrowheads="1"/>
          </p:cNvSpPr>
          <p:nvPr/>
        </p:nvSpPr>
        <p:spPr bwMode="auto">
          <a:xfrm>
            <a:off x="0" y="0"/>
            <a:ext cx="2051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0" dirty="0">
                <a:solidFill>
                  <a:schemeClr val="bg1"/>
                </a:solidFill>
                <a:latin typeface="Verdana" pitchFamily="34" charset="0"/>
              </a:rPr>
              <a:t>Korrigierbarkeit</a:t>
            </a:r>
            <a:endParaRPr lang="en-US" altLang="de-DE" sz="14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336699"/>
              </a:buClr>
            </a:pP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Farmaci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per la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psicosi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/>
            </a:r>
            <a:b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</a:b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Pregiudizi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frequenti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e false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convinzioni</a:t>
            </a:r>
            <a:endParaRPr lang="en-US" altLang="de-DE" sz="2000" b="0" dirty="0" smtClean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6.7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123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48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522743"/>
              </p:ext>
            </p:extLst>
          </p:nvPr>
        </p:nvGraphicFramePr>
        <p:xfrm>
          <a:off x="0" y="908720"/>
          <a:ext cx="9109075" cy="5760640"/>
        </p:xfrm>
        <a:graphic>
          <a:graphicData uri="http://schemas.openxmlformats.org/drawingml/2006/table">
            <a:tbl>
              <a:tblPr/>
              <a:tblGrid>
                <a:gridCol w="3556457"/>
                <a:gridCol w="5552618"/>
              </a:tblGrid>
              <a:tr h="382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Affermazioni</a:t>
                      </a: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Controargomentazioni</a:t>
                      </a: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61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fatto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medico mi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prescriva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farmaci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rilascio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prolungato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significa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ha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fiducia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me.  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La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prescrizione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di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farmaci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rilascio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prolungato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comune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campi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della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medicina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molti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pazienti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hanno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difficoltà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ricordare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di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prendere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le medicine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regolarmente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 In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più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può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diventare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fastidioso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prendere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le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pillole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ogni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giorno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066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È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degradante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spogliarsi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fronte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al medico per fare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l’iniezione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tanti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tipi di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esami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fisici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o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vaccini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dove è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usuale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spogliarsi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di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fronte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al medico. In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più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ora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esistono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dei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farmaci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rilascio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prolungato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possono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iniettati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nel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braccio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7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Preferirei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decidere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me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quanto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prenderne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I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neurolettici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dovrebbero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presi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su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base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regolare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e non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iniziati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o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interrotti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su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base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giornaliera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Qualsiasi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variazione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dosaggio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dovrebbe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fatta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gradualmente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e in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consultazione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con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medico.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Interrompere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farmaci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per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più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giorni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può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anche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rimuovere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l’effetto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e la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protezione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contro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le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ricadute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  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8458200" y="0"/>
            <a:ext cx="650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  <a:latin typeface="Verdana" pitchFamily="34" charset="0"/>
              </a:rPr>
              <a:t>6.8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336699"/>
              </a:buClr>
            </a:pP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Pregiudizi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frequenti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e false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convinzioni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sui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farmaci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a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rilascio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prolungato</a:t>
            </a:r>
            <a:endParaRPr lang="en-US" altLang="de-DE" sz="20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6.8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123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48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636283"/>
              </p:ext>
            </p:extLst>
          </p:nvPr>
        </p:nvGraphicFramePr>
        <p:xfrm>
          <a:off x="0" y="908720"/>
          <a:ext cx="9109075" cy="5760640"/>
        </p:xfrm>
        <a:graphic>
          <a:graphicData uri="http://schemas.openxmlformats.org/drawingml/2006/table">
            <a:tbl>
              <a:tblPr/>
              <a:tblGrid>
                <a:gridCol w="3556457"/>
                <a:gridCol w="5552618"/>
              </a:tblGrid>
              <a:tr h="382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Affermazioni</a:t>
                      </a: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Controargomentazioni</a:t>
                      </a: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861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fatto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medico mi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prescriva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farmaci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rilascio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prolungato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significa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ha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fiducia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me.  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prescrizione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farmaci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rilascio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prolungato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comune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campi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medicina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molti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pazienti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hanno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difficoltà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ricordare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prendere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medicine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regolarmente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In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più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può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diventare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fastidioso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prendere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pillole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ogni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giorno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066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È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degradante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spogliarsi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fronte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al medico per fare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l’iniezione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tanti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tipi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esami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fisici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vaccini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dove è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usuale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spogliarsi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fronte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al medico. In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più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ora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esistono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farmaci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rilascio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prolungato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possono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iniettati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nel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braccio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7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Preferirei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decidere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me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quanto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prenderne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neurolettici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dovrebbero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presi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base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regolare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non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iniziati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interrotti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base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giornaliera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Qualsiasi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variazione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dosaggio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dovrebbe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fatta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gradualmente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in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consultazione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medico.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Interrompere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farmaci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più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giorni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può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anche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rimuovere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l’effetto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la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protezione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contro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ricadute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 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8458200" y="0"/>
            <a:ext cx="650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  <a:latin typeface="Verdana" pitchFamily="34" charset="0"/>
              </a:rPr>
              <a:t>6.8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336699"/>
              </a:buClr>
            </a:pP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Pregiudizi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frequenti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e false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convinzioni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sui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farmaci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a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rilascio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prolungato</a:t>
            </a:r>
            <a:endParaRPr lang="en-US" altLang="de-DE" sz="20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6.9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765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Tre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numeri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seguono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regola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Quale</a:t>
            </a:r>
            <a:r>
              <a:rPr lang="en-US" altLang="de-DE" dirty="0" smtClean="0"/>
              <a:t>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700808"/>
            <a:ext cx="8642350" cy="1404938"/>
          </a:xfrm>
        </p:spPr>
        <p:txBody>
          <a:bodyPr/>
          <a:lstStyle/>
          <a:p>
            <a:pPr eaLnBrk="1" hangingPunct="1"/>
            <a:endParaRPr lang="de-DE" altLang="de-DE" dirty="0" smtClean="0"/>
          </a:p>
          <a:p>
            <a:pPr algn="ctr" eaLnBrk="1" hangingPunct="1"/>
            <a:r>
              <a:rPr lang="de-DE" altLang="de-DE" sz="3000" dirty="0" smtClean="0"/>
              <a:t>1 3 5</a:t>
            </a:r>
            <a:r>
              <a:rPr lang="de-DE" altLang="de-DE" dirty="0" smtClean="0"/>
              <a:t> 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50825" y="3665538"/>
            <a:ext cx="86423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marL="180000" eaLnBrk="1" hangingPunct="1">
              <a:spcBef>
                <a:spcPts val="1200"/>
              </a:spcBef>
            </a:pPr>
            <a:r>
              <a:rPr lang="en-US" altLang="de-DE" b="0" dirty="0" err="1" smtClean="0">
                <a:latin typeface="Verdana" pitchFamily="34" charset="0"/>
              </a:rPr>
              <a:t>Proponete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numeri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successivi</a:t>
            </a:r>
            <a:r>
              <a:rPr lang="en-US" altLang="de-DE" b="0" dirty="0" smtClean="0">
                <a:latin typeface="Verdana" pitchFamily="34" charset="0"/>
              </a:rPr>
              <a:t> per la </a:t>
            </a:r>
            <a:r>
              <a:rPr lang="en-US" altLang="de-DE" b="0" dirty="0" err="1" smtClean="0">
                <a:latin typeface="Verdana" pitchFamily="34" charset="0"/>
              </a:rPr>
              <a:t>sequenza</a:t>
            </a:r>
            <a:r>
              <a:rPr lang="en-US" altLang="de-DE" b="0" dirty="0" smtClean="0">
                <a:latin typeface="Verdana" pitchFamily="34" charset="0"/>
              </a:rPr>
              <a:t> in </a:t>
            </a:r>
            <a:r>
              <a:rPr lang="en-US" altLang="de-DE" b="0" dirty="0" err="1" smtClean="0">
                <a:latin typeface="Verdana" pitchFamily="34" charset="0"/>
              </a:rPr>
              <a:t>modo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scoprire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regola</a:t>
            </a:r>
            <a:r>
              <a:rPr lang="en-US" altLang="de-DE" b="0" dirty="0" smtClean="0">
                <a:latin typeface="Verdana" pitchFamily="34" charset="0"/>
              </a:rPr>
              <a:t>. </a:t>
            </a:r>
            <a:r>
              <a:rPr lang="en-US" altLang="de-DE" b="0" dirty="0" err="1" smtClean="0">
                <a:latin typeface="Verdana" pitchFamily="34" charset="0"/>
              </a:rPr>
              <a:t>Confermerò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vostri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suggerimenti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rispondendo“sì</a:t>
            </a:r>
            <a:r>
              <a:rPr lang="en-US" altLang="de-DE" b="0" dirty="0" smtClean="0">
                <a:latin typeface="Verdana" pitchFamily="34" charset="0"/>
              </a:rPr>
              <a:t>” o “no”. </a:t>
            </a:r>
            <a:r>
              <a:rPr lang="en-US" altLang="de-DE" b="0" dirty="0" err="1" smtClean="0">
                <a:latin typeface="Verdana" pitchFamily="34" charset="0"/>
              </a:rPr>
              <a:t>Quando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siete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certi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aver </a:t>
            </a:r>
            <a:r>
              <a:rPr lang="en-US" altLang="de-DE" b="0" dirty="0" err="1" smtClean="0">
                <a:latin typeface="Verdana" pitchFamily="34" charset="0"/>
              </a:rPr>
              <a:t>trovato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regola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presentate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vostra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soluzione</a:t>
            </a:r>
            <a:r>
              <a:rPr lang="en-US" altLang="de-DE" b="0" dirty="0" smtClean="0">
                <a:latin typeface="Verdana" pitchFamily="34" charset="0"/>
              </a:rPr>
              <a:t>. 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0" y="0"/>
            <a:ext cx="2051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0">
                <a:solidFill>
                  <a:schemeClr val="bg1"/>
                </a:solidFill>
                <a:latin typeface="Verdana" pitchFamily="34" charset="0"/>
              </a:rPr>
              <a:t>Korrigierbarkeit</a:t>
            </a:r>
            <a:endParaRPr lang="en-US" altLang="de-DE" sz="1400" b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6.10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Tre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numeri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seguono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regola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Quale</a:t>
            </a:r>
            <a:r>
              <a:rPr lang="en-US" altLang="de-DE" dirty="0" smtClean="0"/>
              <a:t>?</a:t>
            </a:r>
          </a:p>
        </p:txBody>
      </p:sp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0" y="0"/>
            <a:ext cx="2051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0">
                <a:solidFill>
                  <a:schemeClr val="bg1"/>
                </a:solidFill>
                <a:latin typeface="Verdana" pitchFamily="34" charset="0"/>
              </a:rPr>
              <a:t>Korrigierbarkeit</a:t>
            </a:r>
            <a:endParaRPr lang="en-US" altLang="de-DE" sz="1400" b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50825" y="1710645"/>
            <a:ext cx="8642351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lang="de-DE" altLang="de-DE" sz="1000" b="0" kern="0" smtClean="0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de-DE" altLang="de-DE" b="0" kern="0" smtClean="0"/>
              <a:t/>
            </a:r>
            <a:br>
              <a:rPr lang="de-DE" altLang="de-DE" b="0" kern="0" smtClean="0"/>
            </a:br>
            <a:r>
              <a:rPr lang="en-US" altLang="de-DE" b="0" kern="0" smtClean="0"/>
              <a:t>Regola: i numeri semplicemente aumentano!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endParaRPr lang="en-US" altLang="de-DE" b="0" kern="0" smtClean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de-DE" b="0" kern="0" smtClean="0">
                <a:solidFill>
                  <a:schemeClr val="accent1"/>
                </a:solidFill>
              </a:rPr>
              <a:t>Possibili numeri seguenti:</a:t>
            </a:r>
            <a:r>
              <a:rPr lang="en-US" altLang="de-DE" b="0" kern="0" smtClean="0"/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de-DE" altLang="de-DE" b="0" kern="0" smtClean="0"/>
              <a:t>1 3 5 </a:t>
            </a:r>
            <a:r>
              <a:rPr lang="de-DE" altLang="de-DE" b="0" kern="0" smtClean="0">
                <a:solidFill>
                  <a:schemeClr val="accent1"/>
                </a:solidFill>
              </a:rPr>
              <a:t>6 8 21…</a:t>
            </a:r>
            <a:r>
              <a:rPr lang="de-DE" altLang="de-DE" b="0" kern="0" smtClean="0">
                <a:solidFill>
                  <a:srgbClr val="FF0000"/>
                </a:solidFill>
              </a:rPr>
              <a:t> </a:t>
            </a:r>
          </a:p>
          <a:p>
            <a:pPr algn="ctr" eaLnBrk="1" hangingPunct="1">
              <a:lnSpc>
                <a:spcPct val="80000"/>
              </a:lnSpc>
            </a:pPr>
            <a:endParaRPr lang="de-DE" altLang="de-DE" b="0" kern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80000"/>
              </a:lnSpc>
            </a:pPr>
            <a:endParaRPr lang="de-DE" altLang="de-DE" b="0" kern="0" dirty="0" smtClean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50825" y="3675161"/>
            <a:ext cx="8642349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marL="180000" eaLnBrk="1" hangingPunct="1">
              <a:spcBef>
                <a:spcPct val="50000"/>
              </a:spcBef>
            </a:pPr>
            <a:r>
              <a:rPr lang="en-US" altLang="de-DE" dirty="0" err="1" smtClean="0">
                <a:latin typeface="Verdana" pitchFamily="34" charset="0"/>
              </a:rPr>
              <a:t>L’errore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frequente</a:t>
            </a:r>
            <a:r>
              <a:rPr lang="en-US" altLang="de-DE" dirty="0" smtClean="0">
                <a:latin typeface="Verdana" pitchFamily="34" charset="0"/>
              </a:rPr>
              <a:t>: </a:t>
            </a:r>
            <a:r>
              <a:rPr lang="en-US" altLang="de-DE" b="0" dirty="0" err="1" smtClean="0">
                <a:latin typeface="Verdana" pitchFamily="34" charset="0"/>
              </a:rPr>
              <a:t>cercare</a:t>
            </a:r>
            <a:r>
              <a:rPr lang="en-US" altLang="de-DE" b="0" dirty="0" smtClean="0">
                <a:latin typeface="Verdana" pitchFamily="34" charset="0"/>
              </a:rPr>
              <a:t> solo </a:t>
            </a:r>
            <a:r>
              <a:rPr lang="en-US" altLang="de-DE" b="0" dirty="0" err="1" smtClean="0">
                <a:latin typeface="Verdana" pitchFamily="34" charset="0"/>
              </a:rPr>
              <a:t>l’informazione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conferma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propria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convinzione</a:t>
            </a:r>
            <a:r>
              <a:rPr lang="en-US" altLang="de-DE" b="0" dirty="0" smtClean="0">
                <a:latin typeface="Verdana" pitchFamily="34" charset="0"/>
              </a:rPr>
              <a:t> (</a:t>
            </a:r>
            <a:r>
              <a:rPr lang="en-US" altLang="de-DE" b="0" dirty="0" err="1" smtClean="0">
                <a:latin typeface="Verdana" pitchFamily="34" charset="0"/>
              </a:rPr>
              <a:t>regola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presunta</a:t>
            </a:r>
            <a:r>
              <a:rPr lang="en-US" altLang="de-DE" b="0" dirty="0" smtClean="0">
                <a:latin typeface="Verdana" pitchFamily="34" charset="0"/>
              </a:rPr>
              <a:t>: i </a:t>
            </a:r>
            <a:r>
              <a:rPr lang="en-US" altLang="de-DE" b="0" dirty="0" err="1" smtClean="0">
                <a:latin typeface="Verdana" pitchFamily="34" charset="0"/>
              </a:rPr>
              <a:t>numeri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aumentano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due), ma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non la </a:t>
            </a:r>
            <a:r>
              <a:rPr lang="en-US" altLang="de-DE" b="0" dirty="0" err="1" smtClean="0">
                <a:latin typeface="Verdana" pitchFamily="34" charset="0"/>
              </a:rPr>
              <a:t>contesta</a:t>
            </a:r>
            <a:r>
              <a:rPr lang="en-US" altLang="de-DE" b="0" dirty="0" smtClean="0">
                <a:latin typeface="Verdana" pitchFamily="34" charset="0"/>
              </a:rPr>
              <a:t>. Non </a:t>
            </a:r>
            <a:r>
              <a:rPr lang="en-US" altLang="de-DE" b="0" dirty="0" err="1" smtClean="0">
                <a:latin typeface="Verdana" pitchFamily="34" charset="0"/>
              </a:rPr>
              <a:t>vengono</a:t>
            </a:r>
            <a:r>
              <a:rPr lang="en-US" altLang="de-DE" b="0" dirty="0" smtClean="0">
                <a:latin typeface="Verdana" pitchFamily="34" charset="0"/>
              </a:rPr>
              <a:t> considerate </a:t>
            </a:r>
            <a:r>
              <a:rPr lang="en-US" altLang="de-DE" b="0" dirty="0" err="1" smtClean="0">
                <a:latin typeface="Verdana" pitchFamily="34" charset="0"/>
              </a:rPr>
              <a:t>né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possibilità</a:t>
            </a:r>
            <a:r>
              <a:rPr lang="en-US" altLang="de-DE" b="0" dirty="0" smtClean="0">
                <a:latin typeface="Verdana" pitchFamily="34" charset="0"/>
              </a:rPr>
              <a:t> alternative </a:t>
            </a:r>
            <a:r>
              <a:rPr lang="en-US" altLang="de-DE" b="0" dirty="0" err="1" smtClean="0">
                <a:latin typeface="Verdana" pitchFamily="34" charset="0"/>
              </a:rPr>
              <a:t>né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l’assunzione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viene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rivista</a:t>
            </a:r>
            <a:r>
              <a:rPr lang="en-US" altLang="de-DE" b="0" dirty="0" smtClean="0">
                <a:latin typeface="Verdana" pitchFamily="34" charset="0"/>
              </a:rPr>
              <a:t> in </a:t>
            </a:r>
            <a:r>
              <a:rPr lang="en-US" altLang="de-DE" b="0" dirty="0" err="1" smtClean="0">
                <a:latin typeface="Verdana" pitchFamily="34" charset="0"/>
              </a:rPr>
              <a:t>modo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critico</a:t>
            </a:r>
            <a:r>
              <a:rPr lang="en-US" altLang="de-DE" b="0" dirty="0" smtClean="0">
                <a:latin typeface="Verdana" pitchFamily="34" charset="0"/>
              </a:rPr>
              <a:t> (</a:t>
            </a:r>
            <a:r>
              <a:rPr lang="en-US" altLang="de-DE" b="0" dirty="0" err="1" smtClean="0">
                <a:latin typeface="Verdana" pitchFamily="34" charset="0"/>
              </a:rPr>
              <a:t>pregiudizio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conferma</a:t>
            </a:r>
            <a:r>
              <a:rPr lang="en-US" altLang="de-DE" b="0" dirty="0" smtClean="0">
                <a:latin typeface="Verdana" pitchFamily="34" charset="0"/>
              </a:rPr>
              <a:t>). </a:t>
            </a:r>
            <a:r>
              <a:rPr lang="en-US" altLang="de-DE" b="0" dirty="0" err="1" smtClean="0">
                <a:latin typeface="Verdana" pitchFamily="34" charset="0"/>
              </a:rPr>
              <a:t>Nell’esempio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numeri</a:t>
            </a:r>
            <a:r>
              <a:rPr lang="en-US" altLang="de-DE" b="0" dirty="0" smtClean="0">
                <a:latin typeface="Verdana" pitchFamily="34" charset="0"/>
              </a:rPr>
              <a:t> 6 e 8 </a:t>
            </a:r>
            <a:r>
              <a:rPr lang="en-US" altLang="de-DE" b="0" dirty="0" err="1" smtClean="0">
                <a:latin typeface="Verdana" pitchFamily="34" charset="0"/>
              </a:rPr>
              <a:t>potevano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essere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considerati</a:t>
            </a:r>
            <a:r>
              <a:rPr lang="en-US" altLang="de-DE" b="0" dirty="0" smtClean="0">
                <a:latin typeface="Verdana" pitchFamily="34" charset="0"/>
              </a:rPr>
              <a:t>. </a:t>
            </a:r>
            <a:r>
              <a:rPr lang="en-US" altLang="de-DE" b="0" dirty="0" err="1" smtClean="0">
                <a:latin typeface="Verdana" pitchFamily="34" charset="0"/>
              </a:rPr>
              <a:t>Inaspettatamente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entrambi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avrebbero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portato</a:t>
            </a:r>
            <a:r>
              <a:rPr lang="en-US" altLang="de-DE" b="0" dirty="0" smtClean="0">
                <a:latin typeface="Verdana" pitchFamily="34" charset="0"/>
              </a:rPr>
              <a:t> a un “</a:t>
            </a:r>
            <a:r>
              <a:rPr lang="en-US" altLang="de-DE" b="0" dirty="0" err="1" smtClean="0">
                <a:latin typeface="Verdana" pitchFamily="34" charset="0"/>
              </a:rPr>
              <a:t>sì</a:t>
            </a:r>
            <a:r>
              <a:rPr lang="en-US" altLang="de-DE" b="0" dirty="0" smtClean="0">
                <a:latin typeface="Verdana" pitchFamily="34" charset="0"/>
              </a:rPr>
              <a:t>”, </a:t>
            </a:r>
            <a:r>
              <a:rPr lang="en-US" altLang="de-DE" b="0" dirty="0" err="1" smtClean="0">
                <a:latin typeface="Verdana" pitchFamily="34" charset="0"/>
              </a:rPr>
              <a:t>sfidando</a:t>
            </a:r>
            <a:r>
              <a:rPr lang="en-US" altLang="de-DE" b="0" dirty="0" smtClean="0">
                <a:latin typeface="Verdana" pitchFamily="34" charset="0"/>
              </a:rPr>
              <a:t> le </a:t>
            </a:r>
            <a:r>
              <a:rPr lang="en-US" altLang="de-DE" b="0" dirty="0" err="1" smtClean="0">
                <a:latin typeface="Verdana" pitchFamily="34" charset="0"/>
              </a:rPr>
              <a:t>vostre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ipotesi</a:t>
            </a:r>
            <a:r>
              <a:rPr lang="en-US" altLang="de-DE" b="0" dirty="0" smtClean="0">
                <a:latin typeface="Verdana" pitchFamily="34" charset="0"/>
              </a:rPr>
              <a:t>.</a:t>
            </a:r>
            <a:r>
              <a:rPr lang="en-US" altLang="de-DE" sz="2000" b="0" dirty="0" smtClean="0">
                <a:latin typeface="Verdana" pitchFamily="34" charset="0"/>
              </a:rPr>
              <a:t> </a:t>
            </a:r>
            <a:endParaRPr lang="en-US" altLang="de-DE" sz="2000" b="0" dirty="0">
              <a:latin typeface="Verdana" pitchFamily="34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6.11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54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692275" y="1341437"/>
            <a:ext cx="7343775" cy="4954587"/>
          </a:xfrm>
        </p:spPr>
        <p:txBody>
          <a:bodyPr anchor="t"/>
          <a:lstStyle/>
          <a:p>
            <a:pPr marL="177800" indent="1588" algn="l" eaLnBrk="1" hangingPunct="1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de-DE" altLang="de-DE" sz="1800" dirty="0" smtClean="0">
                <a:solidFill>
                  <a:schemeClr val="tx1"/>
                </a:solidFill>
              </a:rPr>
              <a:t>1.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Secondo</a:t>
            </a:r>
            <a:r>
              <a:rPr lang="en-US" altLang="de-DE" sz="1800" dirty="0" smtClean="0">
                <a:solidFill>
                  <a:schemeClr val="tx1"/>
                </a:solidFill>
              </a:rPr>
              <a:t> le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statistiche</a:t>
            </a:r>
            <a:r>
              <a:rPr lang="en-US" altLang="de-DE" sz="1800" dirty="0" smtClean="0">
                <a:solidFill>
                  <a:schemeClr val="tx1"/>
                </a:solidFill>
              </a:rPr>
              <a:t>, “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l’aumento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percepito</a:t>
            </a:r>
            <a:r>
              <a:rPr lang="en-US" altLang="de-DE" sz="1800" dirty="0" smtClean="0">
                <a:solidFill>
                  <a:schemeClr val="tx1"/>
                </a:solidFill>
              </a:rPr>
              <a:t>”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dei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prezzi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associato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all’introduzione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dell’euro</a:t>
            </a:r>
            <a:r>
              <a:rPr lang="en-US" altLang="de-DE" sz="1800" dirty="0" smtClean="0">
                <a:solidFill>
                  <a:schemeClr val="tx1"/>
                </a:solidFill>
              </a:rPr>
              <a:t> in Germania è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stato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tre</a:t>
            </a:r>
            <a:r>
              <a:rPr lang="en-US" altLang="de-DE" sz="1800" dirty="0" smtClean="0">
                <a:solidFill>
                  <a:schemeClr val="tx1"/>
                </a:solidFill>
              </a:rPr>
              <a:t> volte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superiore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all’aumento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reale</a:t>
            </a:r>
            <a:r>
              <a:rPr lang="en-US" altLang="de-DE" sz="1800" dirty="0" smtClean="0">
                <a:solidFill>
                  <a:schemeClr val="tx1"/>
                </a:solidFill>
              </a:rPr>
              <a:t>.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Ciò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può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essere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stato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dovuto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dal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fatto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che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molti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prodotti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sono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diventati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sproporzionatamente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costosi</a:t>
            </a:r>
            <a:r>
              <a:rPr lang="en-US" altLang="de-DE" sz="1800" dirty="0" smtClean="0">
                <a:solidFill>
                  <a:schemeClr val="tx1"/>
                </a:solidFill>
              </a:rPr>
              <a:t> (ad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es</a:t>
            </a:r>
            <a:r>
              <a:rPr lang="en-US" altLang="de-DE" sz="1800" dirty="0" smtClean="0">
                <a:solidFill>
                  <a:schemeClr val="tx1"/>
                </a:solidFill>
              </a:rPr>
              <a:t>.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pasti</a:t>
            </a:r>
            <a:r>
              <a:rPr lang="en-US" altLang="de-DE" sz="1800" dirty="0" smtClean="0">
                <a:solidFill>
                  <a:schemeClr val="tx1"/>
                </a:solidFill>
              </a:rPr>
              <a:t> al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ristoranti</a:t>
            </a:r>
            <a:r>
              <a:rPr lang="en-US" altLang="de-DE" sz="1800" dirty="0" smtClean="0">
                <a:solidFill>
                  <a:schemeClr val="tx1"/>
                </a:solidFill>
              </a:rPr>
              <a:t>) e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anche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perché</a:t>
            </a:r>
            <a:r>
              <a:rPr lang="en-US" altLang="de-DE" sz="1800" dirty="0" smtClean="0">
                <a:solidFill>
                  <a:schemeClr val="tx1"/>
                </a:solidFill>
              </a:rPr>
              <a:t> lo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scetticismo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generale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nei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riguardi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della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nuova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moneta</a:t>
            </a:r>
            <a:r>
              <a:rPr lang="en-US" altLang="de-DE" sz="1800" dirty="0" smtClean="0">
                <a:solidFill>
                  <a:schemeClr val="tx1"/>
                </a:solidFill>
              </a:rPr>
              <a:t> era alto.</a:t>
            </a:r>
            <a:br>
              <a:rPr lang="en-US" altLang="de-DE" sz="1800" dirty="0" smtClean="0">
                <a:solidFill>
                  <a:schemeClr val="tx1"/>
                </a:solidFill>
              </a:rPr>
            </a:br>
            <a:r>
              <a:rPr lang="en-US" altLang="de-DE" sz="1800" dirty="0" smtClean="0">
                <a:solidFill>
                  <a:schemeClr val="tx1"/>
                </a:solidFill>
              </a:rPr>
              <a:t>In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primis</a:t>
            </a:r>
            <a:r>
              <a:rPr lang="en-US" altLang="de-DE" sz="1800" dirty="0" smtClean="0">
                <a:solidFill>
                  <a:schemeClr val="tx1"/>
                </a:solidFill>
              </a:rPr>
              <a:t>,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consumatori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hanno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colto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prezzi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che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sono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aumentati</a:t>
            </a:r>
            <a:r>
              <a:rPr lang="en-US" altLang="de-DE" sz="1800" dirty="0" smtClean="0">
                <a:solidFill>
                  <a:schemeClr val="tx1"/>
                </a:solidFill>
              </a:rPr>
              <a:t>,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invece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prezzi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che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sono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rimasti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stabili</a:t>
            </a:r>
            <a:r>
              <a:rPr lang="en-US" altLang="de-DE" sz="1800" dirty="0" smtClean="0">
                <a:solidFill>
                  <a:schemeClr val="tx1"/>
                </a:solidFill>
              </a:rPr>
              <a:t> o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che</a:t>
            </a:r>
            <a:r>
              <a:rPr lang="en-US" altLang="de-DE" sz="1800" dirty="0" smtClean="0">
                <a:solidFill>
                  <a:schemeClr val="tx1"/>
                </a:solidFill>
              </a:rPr>
              <a:t> non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sono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diminuiti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sono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stati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poco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notati</a:t>
            </a:r>
            <a:r>
              <a:rPr lang="en-US" altLang="de-DE" sz="1800" dirty="0" smtClean="0">
                <a:solidFill>
                  <a:schemeClr val="tx1"/>
                </a:solidFill>
              </a:rPr>
              <a:t> o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considerati</a:t>
            </a:r>
            <a:r>
              <a:rPr lang="en-US" altLang="de-DE" sz="1800" dirty="0" smtClean="0">
                <a:solidFill>
                  <a:schemeClr val="tx1"/>
                </a:solidFill>
              </a:rPr>
              <a:t> come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delle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eccezioni</a:t>
            </a:r>
            <a:r>
              <a:rPr lang="en-US" altLang="de-DE" sz="1800" dirty="0" smtClean="0">
                <a:solidFill>
                  <a:schemeClr val="tx1"/>
                </a:solidFill>
              </a:rPr>
              <a:t>.</a:t>
            </a:r>
            <a:br>
              <a:rPr lang="en-US" altLang="de-DE" sz="1800" dirty="0" smtClean="0">
                <a:solidFill>
                  <a:schemeClr val="tx1"/>
                </a:solidFill>
              </a:rPr>
            </a:br>
            <a:r>
              <a:rPr lang="en-US" altLang="de-DE" sz="1800" dirty="0" smtClean="0">
                <a:solidFill>
                  <a:schemeClr val="tx1"/>
                </a:solidFill>
              </a:rPr>
              <a:t/>
            </a:r>
            <a:br>
              <a:rPr lang="en-US" altLang="de-DE" sz="1800" dirty="0" smtClean="0">
                <a:solidFill>
                  <a:schemeClr val="tx1"/>
                </a:solidFill>
              </a:rPr>
            </a:br>
            <a:r>
              <a:rPr lang="en-US" altLang="de-DE" sz="1800" dirty="0" smtClean="0">
                <a:solidFill>
                  <a:schemeClr val="tx1"/>
                </a:solidFill>
              </a:rPr>
              <a:t>2.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Quando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si</a:t>
            </a:r>
            <a:r>
              <a:rPr lang="en-US" altLang="de-DE" sz="1800" dirty="0" smtClean="0">
                <a:solidFill>
                  <a:schemeClr val="tx1"/>
                </a:solidFill>
              </a:rPr>
              <a:t> ha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fretta</a:t>
            </a:r>
            <a:r>
              <a:rPr lang="en-US" altLang="de-DE" sz="1800" dirty="0" smtClean="0">
                <a:solidFill>
                  <a:schemeClr val="tx1"/>
                </a:solidFill>
              </a:rPr>
              <a:t>,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sembra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che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tutti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semafori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diventino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rossi</a:t>
            </a:r>
            <a:r>
              <a:rPr lang="en-US" altLang="de-DE" sz="1800" dirty="0" smtClean="0">
                <a:solidFill>
                  <a:schemeClr val="tx1"/>
                </a:solidFill>
              </a:rPr>
              <a:t> e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che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gli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altri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conducenti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rallentino</a:t>
            </a:r>
            <a:r>
              <a:rPr lang="en-US" altLang="de-DE" sz="1800" dirty="0" smtClean="0">
                <a:solidFill>
                  <a:schemeClr val="tx1"/>
                </a:solidFill>
              </a:rPr>
              <a:t> solo per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infastidirci</a:t>
            </a:r>
            <a:r>
              <a:rPr lang="en-US" altLang="de-DE" sz="1800" dirty="0" smtClean="0">
                <a:solidFill>
                  <a:schemeClr val="tx1"/>
                </a:solidFill>
              </a:rPr>
              <a:t>.</a:t>
            </a:r>
            <a:r>
              <a:rPr lang="en-US" altLang="de-DE" sz="1000" dirty="0" smtClean="0">
                <a:solidFill>
                  <a:schemeClr val="tx1"/>
                </a:solidFill>
              </a:rPr>
              <a:t/>
            </a:r>
            <a:br>
              <a:rPr lang="en-US" altLang="de-DE" sz="1000" dirty="0" smtClean="0">
                <a:solidFill>
                  <a:schemeClr val="tx1"/>
                </a:solidFill>
              </a:rPr>
            </a:br>
            <a:endParaRPr lang="en-US" altLang="de-DE" sz="900" dirty="0" smtClean="0">
              <a:solidFill>
                <a:schemeClr val="tx1"/>
              </a:solidFill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Vedere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ciò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che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si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vuole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o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si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aspetta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vedere</a:t>
            </a:r>
            <a:endParaRPr lang="en-US" altLang="de-DE" sz="2000" b="0" dirty="0" smtClean="0">
              <a:solidFill>
                <a:schemeClr val="accent1"/>
              </a:solidFill>
              <a:latin typeface="Verdana" pitchFamily="34" charset="0"/>
            </a:endParaRPr>
          </a:p>
          <a:p>
            <a:pPr algn="ctr" eaLnBrk="1" hangingPunct="1"/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(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pregiudizio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conferma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nella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vita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tutti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giorni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)</a:t>
            </a:r>
            <a:endParaRPr lang="en-US" altLang="de-DE" sz="20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pic>
        <p:nvPicPr>
          <p:cNvPr id="19460" name="Picture 7" descr="De donde son tus euros - Andrea Guerra - flickr - c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1439862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8"/>
          <p:cNvSpPr>
            <a:spLocks noChangeArrowheads="1"/>
          </p:cNvSpPr>
          <p:nvPr/>
        </p:nvSpPr>
        <p:spPr bwMode="auto">
          <a:xfrm>
            <a:off x="0" y="6659563"/>
            <a:ext cx="58674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de-DE" sz="800" b="0" i="1" dirty="0" smtClean="0">
                <a:latin typeface="Verdana" pitchFamily="34" charset="0"/>
              </a:rPr>
              <a:t>(“De </a:t>
            </a:r>
            <a:r>
              <a:rPr lang="en-US" altLang="de-DE" sz="800" b="0" i="1" dirty="0" err="1" smtClean="0">
                <a:latin typeface="Verdana" pitchFamily="34" charset="0"/>
              </a:rPr>
              <a:t>donde</a:t>
            </a:r>
            <a:r>
              <a:rPr lang="en-US" altLang="de-DE" sz="800" b="0" i="1" dirty="0" smtClean="0">
                <a:latin typeface="Verdana" pitchFamily="34" charset="0"/>
              </a:rPr>
              <a:t> son </a:t>
            </a:r>
            <a:r>
              <a:rPr lang="en-US" altLang="de-DE" sz="800" b="0" i="1" dirty="0" err="1" smtClean="0">
                <a:latin typeface="Verdana" pitchFamily="34" charset="0"/>
              </a:rPr>
              <a:t>tus</a:t>
            </a:r>
            <a:r>
              <a:rPr lang="en-US" altLang="de-DE" sz="800" b="0" i="1" dirty="0" smtClean="0">
                <a:latin typeface="Verdana" pitchFamily="34" charset="0"/>
              </a:rPr>
              <a:t> euros?” by Andrea Guerra; “Taxi </a:t>
            </a:r>
            <a:r>
              <a:rPr lang="en-US" altLang="de-DE" sz="800" b="0" i="1" dirty="0" err="1" smtClean="0">
                <a:latin typeface="Verdana" pitchFamily="34" charset="0"/>
              </a:rPr>
              <a:t>Ampel</a:t>
            </a:r>
            <a:r>
              <a:rPr lang="en-US" altLang="de-DE" sz="800" b="0" i="1" dirty="0" smtClean="0">
                <a:latin typeface="Verdana" pitchFamily="34" charset="0"/>
              </a:rPr>
              <a:t> rot” by </a:t>
            </a:r>
            <a:r>
              <a:rPr lang="en-US" altLang="de-DE" sz="800" b="0" i="1" dirty="0" err="1" smtClean="0">
                <a:latin typeface="Verdana" pitchFamily="34" charset="0"/>
              </a:rPr>
              <a:t>elephanteum</a:t>
            </a:r>
            <a:r>
              <a:rPr lang="de-DE" altLang="de-DE" sz="800" b="0" i="1" dirty="0" smtClean="0">
                <a:latin typeface="Verdana" pitchFamily="34" charset="0"/>
              </a:rPr>
              <a:t>)</a:t>
            </a:r>
            <a:endParaRPr lang="de-DE" altLang="de-DE" sz="800" b="0" i="1" dirty="0">
              <a:latin typeface="Verdana" pitchFamily="34" charset="0"/>
            </a:endParaRPr>
          </a:p>
          <a:p>
            <a:pPr eaLnBrk="1" hangingPunct="1"/>
            <a:endParaRPr lang="de-DE" altLang="de-DE" sz="800" b="0" i="1" dirty="0">
              <a:latin typeface="Verdana" pitchFamily="34" charset="0"/>
            </a:endParaRPr>
          </a:p>
          <a:p>
            <a:endParaRPr lang="de-DE" altLang="de-DE" b="0" dirty="0"/>
          </a:p>
        </p:txBody>
      </p:sp>
      <p:pic>
        <p:nvPicPr>
          <p:cNvPr id="19462" name="Picture 10" descr="Taxi Ampel rot - elephanteum - flickr - 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53136"/>
            <a:ext cx="1443037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6.12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0" y="0"/>
            <a:ext cx="2051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0">
                <a:solidFill>
                  <a:schemeClr val="bg1"/>
                </a:solidFill>
                <a:latin typeface="Verdana" pitchFamily="34" charset="0"/>
              </a:rPr>
              <a:t>Korrigierbarkeit</a:t>
            </a:r>
            <a:endParaRPr lang="en-US" altLang="de-DE" sz="1400" b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0484" name="Rectangle 8"/>
          <p:cNvSpPr>
            <a:spLocks noChangeArrowheads="1"/>
          </p:cNvSpPr>
          <p:nvPr/>
        </p:nvSpPr>
        <p:spPr bwMode="auto">
          <a:xfrm>
            <a:off x="8534400" y="0"/>
            <a:ext cx="6238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  <a:latin typeface="Verdana" pitchFamily="34" charset="0"/>
              </a:rPr>
              <a:t>6.13</a:t>
            </a:r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251520" y="1052736"/>
            <a:ext cx="864165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marL="180000" eaLnBrk="1" hangingPunct="1">
              <a:spcBef>
                <a:spcPts val="1200"/>
              </a:spcBef>
            </a:pPr>
            <a:r>
              <a:rPr lang="en-US" altLang="de-DE" b="0" dirty="0" err="1" smtClean="0">
                <a:latin typeface="Verdana" pitchFamily="34" charset="0"/>
              </a:rPr>
              <a:t>Improvvisamente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gli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eventi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casuali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sembrano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pieni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significato</a:t>
            </a:r>
            <a:r>
              <a:rPr lang="en-US" altLang="de-DE" b="0" dirty="0" smtClean="0">
                <a:latin typeface="Verdana" pitchFamily="34" charset="0"/>
              </a:rPr>
              <a:t> a </a:t>
            </a:r>
            <a:r>
              <a:rPr lang="en-US" altLang="de-DE" b="0" dirty="0" err="1" smtClean="0">
                <a:latin typeface="Verdana" pitchFamily="34" charset="0"/>
              </a:rPr>
              <a:t>causa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un’attenzione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eccessiva</a:t>
            </a:r>
            <a:r>
              <a:rPr lang="en-US" altLang="de-DE" b="0" dirty="0" smtClean="0">
                <a:latin typeface="Verdana" pitchFamily="34" charset="0"/>
              </a:rPr>
              <a:t>. </a:t>
            </a:r>
            <a:r>
              <a:rPr lang="en-US" altLang="de-DE" b="0" dirty="0" err="1" smtClean="0">
                <a:latin typeface="Verdana" pitchFamily="34" charset="0"/>
              </a:rPr>
              <a:t>Questo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può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portare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all’ansia</a:t>
            </a:r>
            <a:r>
              <a:rPr lang="en-US" altLang="de-DE" b="0" dirty="0" smtClean="0">
                <a:latin typeface="Verdana" pitchFamily="34" charset="0"/>
              </a:rPr>
              <a:t>. </a:t>
            </a:r>
            <a:r>
              <a:rPr lang="en-US" altLang="de-DE" b="0" dirty="0" err="1" smtClean="0">
                <a:latin typeface="Verdana" pitchFamily="34" charset="0"/>
              </a:rPr>
              <a:t>Esempi</a:t>
            </a:r>
            <a:r>
              <a:rPr lang="en-US" altLang="de-DE" b="0" dirty="0" smtClean="0">
                <a:latin typeface="Verdana" pitchFamily="34" charset="0"/>
              </a:rPr>
              <a:t>: </a:t>
            </a:r>
            <a:br>
              <a:rPr lang="en-US" altLang="de-DE" b="0" dirty="0" smtClean="0">
                <a:latin typeface="Verdana" pitchFamily="34" charset="0"/>
              </a:rPr>
            </a:br>
            <a:r>
              <a:rPr lang="en-US" altLang="de-DE" dirty="0" smtClean="0">
                <a:latin typeface="Verdana" pitchFamily="34" charset="0"/>
              </a:rPr>
              <a:t/>
            </a:r>
            <a:br>
              <a:rPr lang="en-US" altLang="de-DE" dirty="0" smtClean="0">
                <a:latin typeface="Verdana" pitchFamily="34" charset="0"/>
              </a:rPr>
            </a:br>
            <a:r>
              <a:rPr lang="en-US" altLang="de-DE" dirty="0" err="1" smtClean="0">
                <a:latin typeface="Verdana" pitchFamily="34" charset="0"/>
              </a:rPr>
              <a:t>Sospetto</a:t>
            </a:r>
            <a:r>
              <a:rPr lang="en-US" altLang="de-DE" dirty="0" smtClean="0">
                <a:latin typeface="Verdana" pitchFamily="34" charset="0"/>
              </a:rPr>
              <a:t>:</a:t>
            </a:r>
            <a:r>
              <a:rPr lang="en-US" altLang="de-DE" b="0" dirty="0" smtClean="0">
                <a:latin typeface="Verdana" pitchFamily="34" charset="0"/>
              </a:rPr>
              <a:t> Questa casa </a:t>
            </a:r>
            <a:r>
              <a:rPr lang="en-US" altLang="de-DE" b="0" dirty="0" err="1" smtClean="0">
                <a:latin typeface="Verdana" pitchFamily="34" charset="0"/>
              </a:rPr>
              <a:t>potrebbe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saltare</a:t>
            </a:r>
            <a:r>
              <a:rPr lang="en-US" altLang="de-DE" b="0" dirty="0" smtClean="0">
                <a:latin typeface="Verdana" pitchFamily="34" charset="0"/>
              </a:rPr>
              <a:t> in aria. </a:t>
            </a:r>
            <a:br>
              <a:rPr lang="en-US" altLang="de-DE" b="0" dirty="0" smtClean="0">
                <a:latin typeface="Verdana" pitchFamily="34" charset="0"/>
              </a:rPr>
            </a:br>
            <a:r>
              <a:rPr lang="en-US" altLang="de-DE" dirty="0" err="1" smtClean="0">
                <a:latin typeface="Verdana" pitchFamily="34" charset="0"/>
              </a:rPr>
              <a:t>Prova</a:t>
            </a:r>
            <a:r>
              <a:rPr lang="en-US" altLang="de-DE" dirty="0" smtClean="0">
                <a:latin typeface="Verdana" pitchFamily="34" charset="0"/>
              </a:rPr>
              <a:t>: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Molti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vicini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in </a:t>
            </a:r>
            <a:r>
              <a:rPr lang="en-US" altLang="de-DE" b="0" dirty="0" err="1" smtClean="0">
                <a:latin typeface="Verdana" pitchFamily="34" charset="0"/>
              </a:rPr>
              <a:t>vacanza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contemporaneamente</a:t>
            </a:r>
            <a:r>
              <a:rPr lang="en-US" altLang="de-DE" b="0" dirty="0" smtClean="0">
                <a:latin typeface="Verdana" pitchFamily="34" charset="0"/>
              </a:rPr>
              <a:t> . </a:t>
            </a:r>
            <a:r>
              <a:rPr lang="en-US" altLang="de-DE" b="0" dirty="0" err="1" smtClean="0">
                <a:latin typeface="Verdana" pitchFamily="34" charset="0"/>
              </a:rPr>
              <a:t>Gli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operai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stanno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scarificando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superficie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stradale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fronte</a:t>
            </a:r>
            <a:r>
              <a:rPr lang="en-US" altLang="de-DE" b="0" dirty="0" smtClean="0">
                <a:latin typeface="Verdana" pitchFamily="34" charset="0"/>
              </a:rPr>
              <a:t> la casa.</a:t>
            </a:r>
            <a:br>
              <a:rPr lang="en-US" altLang="de-DE" b="0" dirty="0" smtClean="0">
                <a:latin typeface="Verdana" pitchFamily="34" charset="0"/>
              </a:rPr>
            </a:br>
            <a:r>
              <a:rPr lang="en-US" altLang="de-DE" dirty="0" err="1" smtClean="0">
                <a:latin typeface="Verdana" pitchFamily="34" charset="0"/>
              </a:rPr>
              <a:t>Cos’è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trascurato</a:t>
            </a:r>
            <a:r>
              <a:rPr lang="en-US" altLang="de-DE" dirty="0" smtClean="0">
                <a:latin typeface="Verdana" pitchFamily="34" charset="0"/>
              </a:rPr>
              <a:t>/</a:t>
            </a:r>
            <a:r>
              <a:rPr lang="en-US" altLang="de-DE" dirty="0" err="1" smtClean="0">
                <a:latin typeface="Verdana" pitchFamily="34" charset="0"/>
              </a:rPr>
              <a:t>ignorato</a:t>
            </a:r>
            <a:r>
              <a:rPr lang="en-US" altLang="de-DE" dirty="0" smtClean="0">
                <a:latin typeface="Verdana" pitchFamily="34" charset="0"/>
              </a:rPr>
              <a:t>?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le </a:t>
            </a:r>
            <a:r>
              <a:rPr lang="en-US" altLang="de-DE" b="0" dirty="0" err="1" smtClean="0">
                <a:latin typeface="Verdana" pitchFamily="34" charset="0"/>
              </a:rPr>
              <a:t>vancanze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estive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molti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in </a:t>
            </a:r>
            <a:r>
              <a:rPr lang="en-US" altLang="de-DE" b="0" dirty="0" err="1" smtClean="0">
                <a:latin typeface="Verdana" pitchFamily="34" charset="0"/>
              </a:rPr>
              <a:t>ferie</a:t>
            </a:r>
            <a:r>
              <a:rPr lang="en-US" altLang="de-DE" b="0" dirty="0" smtClean="0">
                <a:latin typeface="Verdana" pitchFamily="34" charset="0"/>
              </a:rPr>
              <a:t>. </a:t>
            </a:r>
            <a:r>
              <a:rPr lang="en-US" altLang="de-DE" b="0" dirty="0" err="1" smtClean="0">
                <a:latin typeface="Verdana" pitchFamily="34" charset="0"/>
              </a:rPr>
              <a:t>Da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settimane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sempre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più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parti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della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superficie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stradale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state </a:t>
            </a:r>
            <a:r>
              <a:rPr lang="en-US" altLang="de-DE" b="0" dirty="0" err="1" smtClean="0">
                <a:latin typeface="Verdana" pitchFamily="34" charset="0"/>
              </a:rPr>
              <a:t>scarificate</a:t>
            </a:r>
            <a:r>
              <a:rPr lang="en-US" altLang="de-DE" b="0" dirty="0" smtClean="0">
                <a:latin typeface="Verdana" pitchFamily="34" charset="0"/>
              </a:rPr>
              <a:t> per </a:t>
            </a:r>
            <a:r>
              <a:rPr lang="en-US" altLang="de-DE" b="0" dirty="0" err="1" smtClean="0">
                <a:latin typeface="Verdana" pitchFamily="34" charset="0"/>
              </a:rPr>
              <a:t>il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rinnovo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tubi</a:t>
            </a:r>
            <a:r>
              <a:rPr lang="en-US" altLang="de-DE" b="0" dirty="0" smtClean="0">
                <a:latin typeface="Verdana" pitchFamily="34" charset="0"/>
              </a:rPr>
              <a:t>.</a:t>
            </a:r>
            <a:br>
              <a:rPr lang="en-US" altLang="de-DE" b="0" dirty="0" smtClean="0">
                <a:latin typeface="Verdana" pitchFamily="34" charset="0"/>
              </a:rPr>
            </a:br>
            <a:r>
              <a:rPr lang="en-US" altLang="de-DE" b="0" dirty="0" smtClean="0">
                <a:latin typeface="Verdana" pitchFamily="34" charset="0"/>
              </a:rPr>
              <a:t/>
            </a:r>
            <a:br>
              <a:rPr lang="en-US" altLang="de-DE" b="0" dirty="0" smtClean="0">
                <a:latin typeface="Verdana" pitchFamily="34" charset="0"/>
              </a:rPr>
            </a:br>
            <a:r>
              <a:rPr lang="en-US" altLang="de-DE" dirty="0" err="1" smtClean="0">
                <a:latin typeface="Verdana" pitchFamily="34" charset="0"/>
              </a:rPr>
              <a:t>Sospetto</a:t>
            </a:r>
            <a:r>
              <a:rPr lang="en-US" altLang="de-DE" dirty="0" smtClean="0">
                <a:latin typeface="Verdana" pitchFamily="34" charset="0"/>
              </a:rPr>
              <a:t>: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pedinato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dalla</a:t>
            </a:r>
            <a:r>
              <a:rPr lang="en-US" altLang="de-DE" b="0" dirty="0" smtClean="0">
                <a:latin typeface="Verdana" pitchFamily="34" charset="0"/>
              </a:rPr>
              <a:t> CIA. </a:t>
            </a:r>
            <a:br>
              <a:rPr lang="en-US" altLang="de-DE" b="0" dirty="0" smtClean="0">
                <a:latin typeface="Verdana" pitchFamily="34" charset="0"/>
              </a:rPr>
            </a:br>
            <a:r>
              <a:rPr lang="en-US" altLang="de-DE" dirty="0" err="1" smtClean="0">
                <a:latin typeface="Verdana" pitchFamily="34" charset="0"/>
              </a:rPr>
              <a:t>Prova</a:t>
            </a:r>
            <a:r>
              <a:rPr lang="en-US" altLang="de-DE" dirty="0" smtClean="0">
                <a:latin typeface="Verdana" pitchFamily="34" charset="0"/>
              </a:rPr>
              <a:t>: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Delle</a:t>
            </a:r>
            <a:r>
              <a:rPr lang="en-US" altLang="de-DE" b="0" dirty="0" smtClean="0">
                <a:latin typeface="Verdana" pitchFamily="34" charset="0"/>
              </a:rPr>
              <a:t> auto </a:t>
            </a:r>
            <a:r>
              <a:rPr lang="en-US" altLang="de-DE" b="0" dirty="0" err="1" smtClean="0">
                <a:latin typeface="Verdana" pitchFamily="34" charset="0"/>
              </a:rPr>
              <a:t>nere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parcheggiate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fronte</a:t>
            </a:r>
            <a:r>
              <a:rPr lang="en-US" altLang="de-DE" b="0" dirty="0" smtClean="0">
                <a:latin typeface="Verdana" pitchFamily="34" charset="0"/>
              </a:rPr>
              <a:t> la casa. </a:t>
            </a:r>
            <a:r>
              <a:rPr lang="en-US" altLang="de-DE" b="0" dirty="0" err="1" smtClean="0">
                <a:latin typeface="Verdana" pitchFamily="34" charset="0"/>
              </a:rPr>
              <a:t>Nei</a:t>
            </a:r>
            <a:r>
              <a:rPr lang="en-US" altLang="de-DE" b="0" dirty="0" smtClean="0">
                <a:latin typeface="Verdana" pitchFamily="34" charset="0"/>
              </a:rPr>
              <a:t> film, la CIA ha </a:t>
            </a:r>
            <a:r>
              <a:rPr lang="en-US" altLang="de-DE" b="0" dirty="0" err="1" smtClean="0">
                <a:latin typeface="Verdana" pitchFamily="34" charset="0"/>
              </a:rPr>
              <a:t>delle</a:t>
            </a:r>
            <a:r>
              <a:rPr lang="en-US" altLang="de-DE" b="0" dirty="0" smtClean="0">
                <a:latin typeface="Verdana" pitchFamily="34" charset="0"/>
              </a:rPr>
              <a:t> auto </a:t>
            </a:r>
            <a:r>
              <a:rPr lang="en-US" altLang="de-DE" b="0" dirty="0" err="1" smtClean="0">
                <a:latin typeface="Verdana" pitchFamily="34" charset="0"/>
              </a:rPr>
              <a:t>nere</a:t>
            </a:r>
            <a:r>
              <a:rPr lang="en-US" altLang="de-DE" b="0" dirty="0" smtClean="0">
                <a:latin typeface="Verdana" pitchFamily="34" charset="0"/>
              </a:rPr>
              <a:t>.</a:t>
            </a:r>
            <a:br>
              <a:rPr lang="en-US" altLang="de-DE" b="0" dirty="0" smtClean="0">
                <a:latin typeface="Verdana" pitchFamily="34" charset="0"/>
              </a:rPr>
            </a:br>
            <a:r>
              <a:rPr lang="en-US" altLang="de-DE" dirty="0" err="1" smtClean="0">
                <a:latin typeface="Verdana" pitchFamily="34" charset="0"/>
              </a:rPr>
              <a:t>Cos’è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trascurato</a:t>
            </a:r>
            <a:r>
              <a:rPr lang="en-US" altLang="de-DE" dirty="0" smtClean="0">
                <a:latin typeface="Verdana" pitchFamily="34" charset="0"/>
              </a:rPr>
              <a:t>/</a:t>
            </a:r>
            <a:r>
              <a:rPr lang="en-US" altLang="de-DE" dirty="0" err="1" smtClean="0">
                <a:latin typeface="Verdana" pitchFamily="34" charset="0"/>
              </a:rPr>
              <a:t>ignorato</a:t>
            </a:r>
            <a:r>
              <a:rPr lang="en-US" altLang="de-DE" dirty="0" smtClean="0">
                <a:latin typeface="Verdana" pitchFamily="34" charset="0"/>
              </a:rPr>
              <a:t>?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tante</a:t>
            </a:r>
            <a:r>
              <a:rPr lang="en-US" altLang="de-DE" b="0" dirty="0" smtClean="0">
                <a:latin typeface="Verdana" pitchFamily="34" charset="0"/>
              </a:rPr>
              <a:t> auto </a:t>
            </a:r>
            <a:r>
              <a:rPr lang="en-US" altLang="de-DE" b="0" dirty="0" err="1" smtClean="0">
                <a:latin typeface="Verdana" pitchFamily="34" charset="0"/>
              </a:rPr>
              <a:t>nere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nelle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strade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nel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vicinato</a:t>
            </a:r>
            <a:r>
              <a:rPr lang="en-US" altLang="de-DE" b="0" dirty="0" smtClean="0">
                <a:latin typeface="Verdana" pitchFamily="34" charset="0"/>
              </a:rPr>
              <a:t>, è un </a:t>
            </a:r>
            <a:r>
              <a:rPr lang="en-US" altLang="de-DE" b="0" dirty="0" err="1" smtClean="0">
                <a:latin typeface="Verdana" pitchFamily="34" charset="0"/>
              </a:rPr>
              <a:t>colore</a:t>
            </a:r>
            <a:r>
              <a:rPr lang="en-US" altLang="de-DE" b="0" dirty="0" smtClean="0">
                <a:latin typeface="Verdana" pitchFamily="34" charset="0"/>
              </a:rPr>
              <a:t> molto </a:t>
            </a:r>
            <a:r>
              <a:rPr lang="en-US" altLang="de-DE" b="0" dirty="0" err="1" smtClean="0">
                <a:latin typeface="Verdana" pitchFamily="34" charset="0"/>
              </a:rPr>
              <a:t>comune</a:t>
            </a:r>
            <a:r>
              <a:rPr lang="en-US" altLang="de-DE" b="0" dirty="0" smtClean="0">
                <a:latin typeface="Verdana" pitchFamily="34" charset="0"/>
              </a:rPr>
              <a:t> per </a:t>
            </a:r>
            <a:r>
              <a:rPr lang="en-US" altLang="de-DE" b="0" dirty="0" err="1" smtClean="0">
                <a:latin typeface="Verdana" pitchFamily="34" charset="0"/>
              </a:rPr>
              <a:t>una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macchina</a:t>
            </a:r>
            <a:r>
              <a:rPr lang="en-US" altLang="de-DE" b="0" dirty="0" smtClean="0">
                <a:latin typeface="Verdana" pitchFamily="34" charset="0"/>
              </a:rPr>
              <a:t>.</a:t>
            </a:r>
            <a:br>
              <a:rPr lang="en-US" altLang="de-DE" b="0" dirty="0" smtClean="0">
                <a:latin typeface="Verdana" pitchFamily="34" charset="0"/>
              </a:rPr>
            </a:br>
            <a:r>
              <a:rPr lang="en-US" altLang="de-DE" b="0" dirty="0" smtClean="0">
                <a:latin typeface="Verdana" pitchFamily="34" charset="0"/>
              </a:rPr>
              <a:t/>
            </a:r>
            <a:br>
              <a:rPr lang="en-US" altLang="de-DE" b="0" dirty="0" smtClean="0">
                <a:latin typeface="Verdana" pitchFamily="34" charset="0"/>
              </a:rPr>
            </a:br>
            <a:r>
              <a:rPr lang="en-US" altLang="de-DE" b="0" dirty="0" smtClean="0">
                <a:latin typeface="Verdana" pitchFamily="34" charset="0"/>
              </a:rPr>
              <a:t>Uno </a:t>
            </a:r>
            <a:r>
              <a:rPr lang="en-US" altLang="de-DE" b="0" dirty="0" err="1" smtClean="0">
                <a:latin typeface="Verdana" pitchFamily="34" charset="0"/>
              </a:rPr>
              <a:t>si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adagia</a:t>
            </a:r>
            <a:r>
              <a:rPr lang="en-US" altLang="de-DE" b="0" dirty="0" smtClean="0">
                <a:latin typeface="Verdana" pitchFamily="34" charset="0"/>
              </a:rPr>
              <a:t> (in </a:t>
            </a:r>
            <a:r>
              <a:rPr lang="en-US" altLang="de-DE" b="0" dirty="0" err="1" smtClean="0">
                <a:latin typeface="Verdana" pitchFamily="34" charset="0"/>
              </a:rPr>
              <a:t>stato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allerta</a:t>
            </a:r>
            <a:r>
              <a:rPr lang="en-US" altLang="de-DE" b="0" dirty="0" smtClean="0">
                <a:latin typeface="Verdana" pitchFamily="34" charset="0"/>
              </a:rPr>
              <a:t>) e </a:t>
            </a:r>
            <a:r>
              <a:rPr lang="en-US" altLang="de-DE" b="0" dirty="0" err="1" smtClean="0">
                <a:latin typeface="Verdana" pitchFamily="34" charset="0"/>
              </a:rPr>
              <a:t>vede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ciò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vedere</a:t>
            </a:r>
            <a:r>
              <a:rPr lang="en-US" altLang="de-DE" b="0" dirty="0" smtClean="0">
                <a:latin typeface="Verdana" pitchFamily="34" charset="0"/>
              </a:rPr>
              <a:t>. Ti </a:t>
            </a:r>
            <a:r>
              <a:rPr lang="en-US" altLang="de-DE" b="0" dirty="0" err="1" smtClean="0">
                <a:latin typeface="Verdana" pitchFamily="34" charset="0"/>
              </a:rPr>
              <a:t>succede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qualche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volta</a:t>
            </a:r>
            <a:r>
              <a:rPr lang="en-US" altLang="de-DE" b="0" dirty="0" smtClean="0">
                <a:latin typeface="Verdana" pitchFamily="34" charset="0"/>
              </a:rPr>
              <a:t>? O </a:t>
            </a:r>
            <a:r>
              <a:rPr lang="en-US" altLang="de-DE" b="0" dirty="0" err="1" smtClean="0">
                <a:latin typeface="Verdana" pitchFamily="34" charset="0"/>
              </a:rPr>
              <a:t>ti</a:t>
            </a:r>
            <a:r>
              <a:rPr lang="en-US" altLang="de-DE" b="0" dirty="0" smtClean="0">
                <a:latin typeface="Verdana" pitchFamily="34" charset="0"/>
              </a:rPr>
              <a:t> è </a:t>
            </a:r>
            <a:r>
              <a:rPr lang="en-US" altLang="de-DE" b="0" dirty="0" err="1" smtClean="0">
                <a:latin typeface="Verdana" pitchFamily="34" charset="0"/>
              </a:rPr>
              <a:t>capitato</a:t>
            </a:r>
            <a:r>
              <a:rPr lang="en-US" altLang="de-DE" b="0" dirty="0" smtClean="0">
                <a:latin typeface="Verdana" pitchFamily="34" charset="0"/>
              </a:rPr>
              <a:t> in </a:t>
            </a:r>
            <a:r>
              <a:rPr lang="en-US" altLang="de-DE" b="0" dirty="0" err="1" smtClean="0">
                <a:latin typeface="Verdana" pitchFamily="34" charset="0"/>
              </a:rPr>
              <a:t>passato</a:t>
            </a:r>
            <a:r>
              <a:rPr lang="en-US" altLang="de-DE" b="0" dirty="0" smtClean="0">
                <a:latin typeface="Verdana" pitchFamily="34" charset="0"/>
              </a:rPr>
              <a:t>?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Vedere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ciò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che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si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vuole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o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si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aspetta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vedere</a:t>
            </a:r>
            <a:endParaRPr lang="en-US" altLang="de-DE" sz="2000" b="0" dirty="0" smtClean="0">
              <a:solidFill>
                <a:schemeClr val="accent1"/>
              </a:solidFill>
              <a:latin typeface="Verdana" pitchFamily="34" charset="0"/>
            </a:endParaRPr>
          </a:p>
          <a:p>
            <a:pPr algn="ctr" eaLnBrk="1" hangingPunct="1"/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(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pregiudizio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conferma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nella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vita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tutti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giorni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)</a:t>
            </a:r>
            <a:endParaRPr lang="en-US" altLang="de-DE" sz="20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6.13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50825" y="1340768"/>
            <a:ext cx="8425631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tabLst>
                <a:tab pos="361950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tabLst>
                <a:tab pos="361950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tabLst>
                <a:tab pos="361950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tabLst>
                <a:tab pos="361950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tabLst>
                <a:tab pos="361950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marL="450850" indent="-273050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smtClean="0">
                <a:latin typeface="Verdana" pitchFamily="34" charset="0"/>
              </a:rPr>
              <a:t>Vi </a:t>
            </a:r>
            <a:r>
              <a:rPr lang="en-US" altLang="de-DE" b="0" dirty="0" err="1" smtClean="0">
                <a:latin typeface="Verdana" pitchFamily="34" charset="0"/>
              </a:rPr>
              <a:t>verranno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mostrate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immagini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illustrano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uno</a:t>
            </a:r>
            <a:r>
              <a:rPr lang="en-US" altLang="de-DE" b="0" dirty="0" smtClean="0">
                <a:latin typeface="Verdana" pitchFamily="34" charset="0"/>
              </a:rPr>
              <a:t> scenario, </a:t>
            </a:r>
            <a:r>
              <a:rPr lang="en-US" altLang="de-DE" b="0" dirty="0" err="1" smtClean="0">
                <a:latin typeface="Verdana" pitchFamily="34" charset="0"/>
              </a:rPr>
              <a:t>insieme</a:t>
            </a:r>
            <a:r>
              <a:rPr lang="en-US" altLang="de-DE" b="0" dirty="0" smtClean="0">
                <a:latin typeface="Verdana" pitchFamily="34" charset="0"/>
              </a:rPr>
              <a:t> a </a:t>
            </a:r>
            <a:r>
              <a:rPr lang="en-US" altLang="de-DE" b="0" dirty="0" err="1" smtClean="0">
                <a:latin typeface="Verdana" pitchFamily="34" charset="0"/>
              </a:rPr>
              <a:t>varie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interpretazioni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marL="450850" indent="-273050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smtClean="0">
                <a:latin typeface="Verdana" pitchFamily="34" charset="0"/>
              </a:rPr>
              <a:t>Le </a:t>
            </a:r>
            <a:r>
              <a:rPr lang="en-US" altLang="de-DE" b="0" dirty="0" err="1" smtClean="0">
                <a:latin typeface="Verdana" pitchFamily="34" charset="0"/>
              </a:rPr>
              <a:t>immagini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vengono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mostrate</a:t>
            </a:r>
            <a:r>
              <a:rPr lang="en-US" altLang="de-DE" b="0" dirty="0" smtClean="0">
                <a:latin typeface="Verdana" pitchFamily="34" charset="0"/>
              </a:rPr>
              <a:t> in </a:t>
            </a:r>
            <a:r>
              <a:rPr lang="en-US" altLang="de-DE" b="0" dirty="0" err="1" smtClean="0">
                <a:latin typeface="Verdana" pitchFamily="34" charset="0"/>
              </a:rPr>
              <a:t>modo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inverso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l’evento</a:t>
            </a:r>
            <a:r>
              <a:rPr lang="en-US" altLang="de-DE" b="0" dirty="0" smtClean="0">
                <a:latin typeface="Verdana" pitchFamily="34" charset="0"/>
              </a:rPr>
              <a:t> finale </a:t>
            </a:r>
            <a:r>
              <a:rPr lang="en-US" altLang="de-DE" b="0" dirty="0" err="1" smtClean="0">
                <a:latin typeface="Verdana" pitchFamily="34" charset="0"/>
              </a:rPr>
              <a:t>viene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mostrato</a:t>
            </a:r>
            <a:r>
              <a:rPr lang="en-US" altLang="de-DE" b="0" dirty="0" smtClean="0">
                <a:latin typeface="Verdana" pitchFamily="34" charset="0"/>
              </a:rPr>
              <a:t> per primo.</a:t>
            </a:r>
          </a:p>
          <a:p>
            <a:pPr marL="450850" indent="-273050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Dopo</a:t>
            </a:r>
            <a:r>
              <a:rPr lang="en-US" altLang="de-DE" b="0" dirty="0" smtClean="0">
                <a:latin typeface="Verdana" pitchFamily="34" charset="0"/>
              </a:rPr>
              <a:t> aver </a:t>
            </a:r>
            <a:r>
              <a:rPr lang="en-US" altLang="de-DE" b="0" dirty="0" err="1" smtClean="0">
                <a:latin typeface="Verdana" pitchFamily="34" charset="0"/>
              </a:rPr>
              <a:t>visualizzato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l’immagine</a:t>
            </a:r>
            <a:r>
              <a:rPr lang="en-US" altLang="de-DE" b="0" dirty="0" smtClean="0">
                <a:latin typeface="Verdana" pitchFamily="34" charset="0"/>
              </a:rPr>
              <a:t>, vi </a:t>
            </a:r>
            <a:r>
              <a:rPr lang="en-US" altLang="de-DE" b="0" dirty="0" err="1" smtClean="0">
                <a:latin typeface="Verdana" pitchFamily="34" charset="0"/>
              </a:rPr>
              <a:t>verrà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chiesto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valutare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plausibilità</a:t>
            </a:r>
            <a:r>
              <a:rPr lang="en-US" altLang="de-DE" b="0" dirty="0" smtClean="0">
                <a:latin typeface="Verdana" pitchFamily="34" charset="0"/>
              </a:rPr>
              <a:t> o la </a:t>
            </a:r>
            <a:r>
              <a:rPr lang="en-US" altLang="de-DE" b="0" dirty="0" err="1" smtClean="0">
                <a:latin typeface="Verdana" pitchFamily="34" charset="0"/>
              </a:rPr>
              <a:t>probabilità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ciascuna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delle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interpretazioni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fornite</a:t>
            </a:r>
            <a:r>
              <a:rPr lang="en-US" altLang="de-DE" b="0" dirty="0" smtClean="0">
                <a:latin typeface="Verdana" pitchFamily="34" charset="0"/>
              </a:rPr>
              <a:t>. </a:t>
            </a:r>
            <a:r>
              <a:rPr lang="en-US" altLang="de-DE" b="0" dirty="0" err="1" smtClean="0">
                <a:latin typeface="Verdana" pitchFamily="34" charset="0"/>
              </a:rPr>
              <a:t>Queste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interpretazioni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vengono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rivalutate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ogni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volta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viene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rivelata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nuova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immagine</a:t>
            </a:r>
            <a:r>
              <a:rPr lang="en-US" altLang="de-DE" b="0" dirty="0" smtClean="0">
                <a:latin typeface="Verdana" pitchFamily="34" charset="0"/>
              </a:rPr>
              <a:t> per </a:t>
            </a:r>
            <a:r>
              <a:rPr lang="en-US" altLang="de-DE" b="0" dirty="0" err="1" smtClean="0">
                <a:latin typeface="Verdana" pitchFamily="34" charset="0"/>
              </a:rPr>
              <a:t>quello</a:t>
            </a:r>
            <a:r>
              <a:rPr lang="en-US" altLang="de-DE" b="0" dirty="0" smtClean="0">
                <a:latin typeface="Verdana" pitchFamily="34" charset="0"/>
              </a:rPr>
              <a:t> scenario.</a:t>
            </a:r>
            <a:endParaRPr lang="de-DE" altLang="de-DE" b="0" dirty="0">
              <a:latin typeface="Verdana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kern="0" dirty="0" err="1" smtClean="0"/>
              <a:t>Esercizio</a:t>
            </a:r>
            <a:r>
              <a:rPr lang="en-US" altLang="de-DE" b="0" kern="0" dirty="0" smtClean="0"/>
              <a:t> 1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6.14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6324600" y="3710360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 dirty="0"/>
              <a:t>3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50825" y="4443114"/>
            <a:ext cx="8640763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76250" indent="-4762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err="1" smtClean="0">
                <a:latin typeface="Verdana" pitchFamily="34" charset="0"/>
              </a:rPr>
              <a:t>Degli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uomini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stanno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litigando</a:t>
            </a:r>
            <a:r>
              <a:rPr lang="en-US" altLang="de-DE" b="0" dirty="0" smtClean="0">
                <a:latin typeface="Verdana" pitchFamily="34" charset="0"/>
              </a:rPr>
              <a:t> per un </a:t>
            </a:r>
            <a:r>
              <a:rPr lang="en-US" altLang="de-DE" b="0" dirty="0" err="1" smtClean="0">
                <a:latin typeface="Verdana" pitchFamily="34" charset="0"/>
              </a:rPr>
              <a:t>parcheggio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all’ombra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err="1" smtClean="0">
                <a:latin typeface="Verdana" pitchFamily="34" charset="0"/>
              </a:rPr>
              <a:t>L’uomo</a:t>
            </a:r>
            <a:r>
              <a:rPr lang="en-US" altLang="de-DE" b="0" dirty="0" smtClean="0">
                <a:latin typeface="Verdana" pitchFamily="34" charset="0"/>
              </a:rPr>
              <a:t> ha </a:t>
            </a:r>
            <a:r>
              <a:rPr lang="en-US" altLang="de-DE" b="0" dirty="0" err="1" smtClean="0">
                <a:latin typeface="Verdana" pitchFamily="34" charset="0"/>
              </a:rPr>
              <a:t>ragione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nel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rimproverare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l’altro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occupando</a:t>
            </a:r>
            <a:r>
              <a:rPr lang="en-US" altLang="de-DE" b="0" dirty="0" smtClean="0">
                <a:latin typeface="Verdana" pitchFamily="34" charset="0"/>
              </a:rPr>
              <a:t> due </a:t>
            </a:r>
            <a:r>
              <a:rPr lang="en-US" altLang="de-DE" b="0" dirty="0" err="1" smtClean="0">
                <a:latin typeface="Verdana" pitchFamily="34" charset="0"/>
              </a:rPr>
              <a:t>posti</a:t>
            </a:r>
            <a:r>
              <a:rPr lang="en-US" altLang="de-DE" b="0" dirty="0" smtClean="0">
                <a:latin typeface="Verdana" pitchFamily="34" charset="0"/>
              </a:rPr>
              <a:t> auto.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Il </a:t>
            </a:r>
            <a:r>
              <a:rPr lang="en-US" altLang="de-DE" b="0" dirty="0" err="1" smtClean="0">
                <a:latin typeface="Verdana" pitchFamily="34" charset="0"/>
              </a:rPr>
              <a:t>conducente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dell’auto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grigia</a:t>
            </a:r>
            <a:r>
              <a:rPr lang="en-US" altLang="de-DE" b="0" dirty="0" smtClean="0">
                <a:latin typeface="Verdana" pitchFamily="34" charset="0"/>
              </a:rPr>
              <a:t> è </a:t>
            </a:r>
            <a:r>
              <a:rPr lang="en-US" altLang="de-DE" b="0" dirty="0" err="1" smtClean="0">
                <a:latin typeface="Verdana" pitchFamily="34" charset="0"/>
              </a:rPr>
              <a:t>ingiustamente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criticato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err="1" smtClean="0">
                <a:latin typeface="Verdana" pitchFamily="34" charset="0"/>
              </a:rPr>
              <a:t>L’uomo</a:t>
            </a:r>
            <a:r>
              <a:rPr lang="en-US" altLang="de-DE" b="0" dirty="0" smtClean="0">
                <a:latin typeface="Verdana" pitchFamily="34" charset="0"/>
              </a:rPr>
              <a:t> con la </a:t>
            </a:r>
            <a:r>
              <a:rPr lang="en-US" altLang="de-DE" b="0" dirty="0" err="1" smtClean="0">
                <a:latin typeface="Verdana" pitchFamily="34" charset="0"/>
              </a:rPr>
              <a:t>maglia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blu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urlando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contro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l’altro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perché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quest’ultimo</a:t>
            </a:r>
            <a:r>
              <a:rPr lang="en-US" altLang="de-DE" b="0" dirty="0" smtClean="0">
                <a:latin typeface="Verdana" pitchFamily="34" charset="0"/>
              </a:rPr>
              <a:t> ha </a:t>
            </a:r>
            <a:r>
              <a:rPr lang="en-US" altLang="de-DE" b="0" dirty="0" err="1" smtClean="0">
                <a:latin typeface="Verdana" pitchFamily="34" charset="0"/>
              </a:rPr>
              <a:t>colpito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auto </a:t>
            </a:r>
            <a:r>
              <a:rPr lang="en-US" altLang="de-DE" b="0" dirty="0" err="1" smtClean="0">
                <a:latin typeface="Verdana" pitchFamily="34" charset="0"/>
              </a:rPr>
              <a:t>rossa</a:t>
            </a:r>
            <a:r>
              <a:rPr lang="en-US" altLang="de-DE" b="0" dirty="0" smtClean="0">
                <a:latin typeface="Verdana" pitchFamily="34" charset="0"/>
              </a:rPr>
              <a:t> in </a:t>
            </a:r>
            <a:r>
              <a:rPr lang="en-US" altLang="de-DE" b="0" dirty="0" err="1" smtClean="0">
                <a:latin typeface="Verdana" pitchFamily="34" charset="0"/>
              </a:rPr>
              <a:t>fase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parcheggio</a:t>
            </a:r>
            <a:r>
              <a:rPr lang="en-US" altLang="de-DE" b="0" dirty="0" smtClean="0">
                <a:latin typeface="Verdana" pitchFamily="34" charset="0"/>
              </a:rPr>
              <a:t>.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5580063" y="1484313"/>
            <a:ext cx="144462" cy="2376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endParaRPr lang="en-US" altLang="de-DE"/>
          </a:p>
        </p:txBody>
      </p:sp>
      <p:pic>
        <p:nvPicPr>
          <p:cNvPr id="22534" name="Picture 6" descr="autos3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388" y="1340768"/>
            <a:ext cx="2867025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 Box 10"/>
          <p:cNvSpPr txBox="1">
            <a:spLocks noChangeArrowheads="1"/>
          </p:cNvSpPr>
          <p:nvPr/>
        </p:nvSpPr>
        <p:spPr bwMode="auto">
          <a:xfrm>
            <a:off x="0" y="6661150"/>
            <a:ext cx="29876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itchFamily="34" charset="0"/>
              </a:rPr>
              <a:t>(picture story painted by Janne </a:t>
            </a:r>
            <a:r>
              <a:rPr lang="en-US" altLang="de-DE" sz="800" b="0" i="1" dirty="0">
                <a:latin typeface="Verdana" pitchFamily="34" charset="0"/>
              </a:rPr>
              <a:t>Hottenrott)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kern="0" dirty="0" smtClean="0"/>
              <a:t>Si </a:t>
            </a:r>
            <a:r>
              <a:rPr lang="en-US" altLang="de-DE" b="0" kern="0" dirty="0" err="1" smtClean="0"/>
              <a:t>prega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di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valutare</a:t>
            </a:r>
            <a:r>
              <a:rPr lang="en-US" altLang="de-DE" b="0" kern="0" dirty="0" smtClean="0"/>
              <a:t> la </a:t>
            </a:r>
            <a:r>
              <a:rPr lang="en-US" altLang="de-DE" b="0" kern="0" dirty="0" err="1" smtClean="0"/>
              <a:t>probabilità</a:t>
            </a:r>
            <a:endParaRPr lang="en-US" altLang="de-DE" b="0" kern="0" dirty="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6.15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476750" y="3779168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2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8229600" y="3779168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3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7207250" y="1701131"/>
            <a:ext cx="144463" cy="2376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endParaRPr lang="en-US" altLang="de-DE"/>
          </a:p>
        </p:txBody>
      </p:sp>
      <p:pic>
        <p:nvPicPr>
          <p:cNvPr id="23558" name="Picture 6" descr="autos3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340768"/>
            <a:ext cx="2919413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7" descr="autos2e Ko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40768"/>
            <a:ext cx="2895600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kern="0" dirty="0" smtClean="0"/>
              <a:t>Si </a:t>
            </a:r>
            <a:r>
              <a:rPr lang="en-US" altLang="de-DE" b="0" kern="0" dirty="0" err="1" smtClean="0"/>
              <a:t>prega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di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rivalutare</a:t>
            </a:r>
            <a:r>
              <a:rPr lang="en-US" altLang="de-DE" b="0" kern="0" dirty="0" smtClean="0"/>
              <a:t> la </a:t>
            </a:r>
            <a:r>
              <a:rPr lang="en-US" altLang="de-DE" b="0" kern="0" dirty="0" err="1" smtClean="0"/>
              <a:t>probabilità</a:t>
            </a:r>
            <a:endParaRPr lang="en-US" altLang="de-DE" b="0" kern="0" dirty="0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0" y="6661150"/>
            <a:ext cx="29876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itchFamily="34" charset="0"/>
              </a:rPr>
              <a:t>(picture story painted by Janne </a:t>
            </a:r>
            <a:r>
              <a:rPr lang="en-US" altLang="de-DE" sz="800" b="0" i="1" dirty="0">
                <a:latin typeface="Verdana" pitchFamily="34" charset="0"/>
              </a:rPr>
              <a:t>Hottenrott)</a:t>
            </a: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250825" y="4443114"/>
            <a:ext cx="8640763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76250" indent="-4762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err="1" smtClean="0">
                <a:latin typeface="Verdana" pitchFamily="34" charset="0"/>
              </a:rPr>
              <a:t>Degli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uomini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stanno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litigando</a:t>
            </a:r>
            <a:r>
              <a:rPr lang="en-US" altLang="de-DE" b="0" dirty="0" smtClean="0">
                <a:latin typeface="Verdana" pitchFamily="34" charset="0"/>
              </a:rPr>
              <a:t> per un </a:t>
            </a:r>
            <a:r>
              <a:rPr lang="en-US" altLang="de-DE" b="0" dirty="0" err="1" smtClean="0">
                <a:latin typeface="Verdana" pitchFamily="34" charset="0"/>
              </a:rPr>
              <a:t>parcheggio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all’ombra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err="1" smtClean="0">
                <a:latin typeface="Verdana" pitchFamily="34" charset="0"/>
              </a:rPr>
              <a:t>L’uomo</a:t>
            </a:r>
            <a:r>
              <a:rPr lang="en-US" altLang="de-DE" b="0" dirty="0" smtClean="0">
                <a:latin typeface="Verdana" pitchFamily="34" charset="0"/>
              </a:rPr>
              <a:t> ha </a:t>
            </a:r>
            <a:r>
              <a:rPr lang="en-US" altLang="de-DE" b="0" dirty="0" err="1" smtClean="0">
                <a:latin typeface="Verdana" pitchFamily="34" charset="0"/>
              </a:rPr>
              <a:t>ragione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nel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rimproverare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l’altro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occupando</a:t>
            </a:r>
            <a:r>
              <a:rPr lang="en-US" altLang="de-DE" b="0" dirty="0" smtClean="0">
                <a:latin typeface="Verdana" pitchFamily="34" charset="0"/>
              </a:rPr>
              <a:t> due </a:t>
            </a:r>
            <a:r>
              <a:rPr lang="en-US" altLang="de-DE" b="0" dirty="0" err="1" smtClean="0">
                <a:latin typeface="Verdana" pitchFamily="34" charset="0"/>
              </a:rPr>
              <a:t>posti</a:t>
            </a:r>
            <a:r>
              <a:rPr lang="en-US" altLang="de-DE" b="0" dirty="0" smtClean="0">
                <a:latin typeface="Verdana" pitchFamily="34" charset="0"/>
              </a:rPr>
              <a:t> auto.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Il </a:t>
            </a:r>
            <a:r>
              <a:rPr lang="en-US" altLang="de-DE" b="0" dirty="0" err="1" smtClean="0">
                <a:latin typeface="Verdana" pitchFamily="34" charset="0"/>
              </a:rPr>
              <a:t>conducente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dell’auto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grigia</a:t>
            </a:r>
            <a:r>
              <a:rPr lang="en-US" altLang="de-DE" b="0" dirty="0" smtClean="0">
                <a:latin typeface="Verdana" pitchFamily="34" charset="0"/>
              </a:rPr>
              <a:t> è </a:t>
            </a:r>
            <a:r>
              <a:rPr lang="en-US" altLang="de-DE" b="0" dirty="0" err="1" smtClean="0">
                <a:latin typeface="Verdana" pitchFamily="34" charset="0"/>
              </a:rPr>
              <a:t>ingiustamente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criticato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err="1" smtClean="0">
                <a:latin typeface="Verdana" pitchFamily="34" charset="0"/>
              </a:rPr>
              <a:t>L’uomo</a:t>
            </a:r>
            <a:r>
              <a:rPr lang="en-US" altLang="de-DE" b="0" dirty="0" smtClean="0">
                <a:latin typeface="Verdana" pitchFamily="34" charset="0"/>
              </a:rPr>
              <a:t> con la </a:t>
            </a:r>
            <a:r>
              <a:rPr lang="en-US" altLang="de-DE" b="0" dirty="0" err="1" smtClean="0">
                <a:latin typeface="Verdana" pitchFamily="34" charset="0"/>
              </a:rPr>
              <a:t>maglia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blu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urlando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contro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l’altro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perché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quest’ultimo</a:t>
            </a:r>
            <a:r>
              <a:rPr lang="en-US" altLang="de-DE" b="0" dirty="0" smtClean="0">
                <a:latin typeface="Verdana" pitchFamily="34" charset="0"/>
              </a:rPr>
              <a:t> ha </a:t>
            </a:r>
            <a:r>
              <a:rPr lang="en-US" altLang="de-DE" b="0" dirty="0" err="1" smtClean="0">
                <a:latin typeface="Verdana" pitchFamily="34" charset="0"/>
              </a:rPr>
              <a:t>colpito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auto </a:t>
            </a:r>
            <a:r>
              <a:rPr lang="en-US" altLang="de-DE" b="0" dirty="0" err="1" smtClean="0">
                <a:latin typeface="Verdana" pitchFamily="34" charset="0"/>
              </a:rPr>
              <a:t>rossa</a:t>
            </a:r>
            <a:r>
              <a:rPr lang="en-US" altLang="de-DE" b="0" dirty="0" smtClean="0">
                <a:latin typeface="Verdana" pitchFamily="34" charset="0"/>
              </a:rPr>
              <a:t> in </a:t>
            </a:r>
            <a:r>
              <a:rPr lang="en-US" altLang="de-DE" b="0" dirty="0" err="1" smtClean="0">
                <a:latin typeface="Verdana" pitchFamily="34" charset="0"/>
              </a:rPr>
              <a:t>fase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parcheggio</a:t>
            </a:r>
            <a:r>
              <a:rPr lang="en-US" altLang="de-DE" b="0" dirty="0" smtClean="0">
                <a:latin typeface="Verdana" pitchFamily="34" charset="0"/>
              </a:rPr>
              <a:t>.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6.16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5867400" y="355056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2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8832850" y="355056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3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819400" y="355056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1</a:t>
            </a:r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8224838" y="1629693"/>
            <a:ext cx="144462" cy="2376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endParaRPr lang="en-US" altLang="de-DE"/>
          </a:p>
        </p:txBody>
      </p:sp>
      <p:pic>
        <p:nvPicPr>
          <p:cNvPr id="24582" name="Picture 7" descr="autos3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40768"/>
            <a:ext cx="279082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8" descr="autos2e Ko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340768"/>
            <a:ext cx="2819400" cy="27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9" descr="autos1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28194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0" y="6661150"/>
            <a:ext cx="29876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itchFamily="34" charset="0"/>
              </a:rPr>
              <a:t>(picture story painted by Janne </a:t>
            </a:r>
            <a:r>
              <a:rPr lang="en-US" altLang="de-DE" sz="800" b="0" i="1" dirty="0">
                <a:latin typeface="Verdana" pitchFamily="34" charset="0"/>
              </a:rPr>
              <a:t>Hottenrott)</a:t>
            </a: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250825" y="4443114"/>
            <a:ext cx="8640763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76250" indent="-4762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err="1" smtClean="0">
                <a:latin typeface="Verdana" pitchFamily="34" charset="0"/>
              </a:rPr>
              <a:t>Degli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uomini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stanno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litigando</a:t>
            </a:r>
            <a:r>
              <a:rPr lang="en-US" altLang="de-DE" b="0" dirty="0" smtClean="0">
                <a:latin typeface="Verdana" pitchFamily="34" charset="0"/>
              </a:rPr>
              <a:t> per un </a:t>
            </a:r>
            <a:r>
              <a:rPr lang="en-US" altLang="de-DE" b="0" dirty="0" err="1" smtClean="0">
                <a:latin typeface="Verdana" pitchFamily="34" charset="0"/>
              </a:rPr>
              <a:t>parcheggio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all’ombra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err="1" smtClean="0">
                <a:latin typeface="Verdana" pitchFamily="34" charset="0"/>
              </a:rPr>
              <a:t>L’uomo</a:t>
            </a:r>
            <a:r>
              <a:rPr lang="en-US" altLang="de-DE" b="0" dirty="0" smtClean="0">
                <a:latin typeface="Verdana" pitchFamily="34" charset="0"/>
              </a:rPr>
              <a:t> ha </a:t>
            </a:r>
            <a:r>
              <a:rPr lang="en-US" altLang="de-DE" b="0" dirty="0" err="1" smtClean="0">
                <a:latin typeface="Verdana" pitchFamily="34" charset="0"/>
              </a:rPr>
              <a:t>ragione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nel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rimproverare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l’altro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occupando</a:t>
            </a:r>
            <a:r>
              <a:rPr lang="en-US" altLang="de-DE" b="0" dirty="0" smtClean="0">
                <a:latin typeface="Verdana" pitchFamily="34" charset="0"/>
              </a:rPr>
              <a:t> due </a:t>
            </a:r>
            <a:r>
              <a:rPr lang="en-US" altLang="de-DE" b="0" dirty="0" err="1" smtClean="0">
                <a:latin typeface="Verdana" pitchFamily="34" charset="0"/>
              </a:rPr>
              <a:t>posti</a:t>
            </a:r>
            <a:r>
              <a:rPr lang="en-US" altLang="de-DE" b="0" dirty="0" smtClean="0">
                <a:latin typeface="Verdana" pitchFamily="34" charset="0"/>
              </a:rPr>
              <a:t> auto.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Il </a:t>
            </a:r>
            <a:r>
              <a:rPr lang="en-US" altLang="de-DE" b="0" dirty="0" err="1" smtClean="0">
                <a:latin typeface="Verdana" pitchFamily="34" charset="0"/>
              </a:rPr>
              <a:t>conducente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dell’auto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grigia</a:t>
            </a:r>
            <a:r>
              <a:rPr lang="en-US" altLang="de-DE" b="0" dirty="0" smtClean="0">
                <a:latin typeface="Verdana" pitchFamily="34" charset="0"/>
              </a:rPr>
              <a:t> è </a:t>
            </a:r>
            <a:r>
              <a:rPr lang="en-US" altLang="de-DE" b="0" dirty="0" err="1" smtClean="0">
                <a:latin typeface="Verdana" pitchFamily="34" charset="0"/>
              </a:rPr>
              <a:t>ingiustamente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criticato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err="1" smtClean="0">
                <a:latin typeface="Verdana" pitchFamily="34" charset="0"/>
              </a:rPr>
              <a:t>L’uomo</a:t>
            </a:r>
            <a:r>
              <a:rPr lang="en-US" altLang="de-DE" b="0" dirty="0" smtClean="0">
                <a:latin typeface="Verdana" pitchFamily="34" charset="0"/>
              </a:rPr>
              <a:t> con la </a:t>
            </a:r>
            <a:r>
              <a:rPr lang="en-US" altLang="de-DE" b="0" dirty="0" err="1" smtClean="0">
                <a:latin typeface="Verdana" pitchFamily="34" charset="0"/>
              </a:rPr>
              <a:t>maglia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blu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urlando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contro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l’altro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perché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quest’ultimo</a:t>
            </a:r>
            <a:r>
              <a:rPr lang="en-US" altLang="de-DE" b="0" dirty="0" smtClean="0">
                <a:latin typeface="Verdana" pitchFamily="34" charset="0"/>
              </a:rPr>
              <a:t> ha </a:t>
            </a:r>
            <a:r>
              <a:rPr lang="en-US" altLang="de-DE" b="0" dirty="0" err="1" smtClean="0">
                <a:latin typeface="Verdana" pitchFamily="34" charset="0"/>
              </a:rPr>
              <a:t>colpito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auto </a:t>
            </a:r>
            <a:r>
              <a:rPr lang="en-US" altLang="de-DE" b="0" dirty="0" err="1" smtClean="0">
                <a:latin typeface="Verdana" pitchFamily="34" charset="0"/>
              </a:rPr>
              <a:t>rossa</a:t>
            </a:r>
            <a:r>
              <a:rPr lang="en-US" altLang="de-DE" b="0" dirty="0" smtClean="0">
                <a:latin typeface="Verdana" pitchFamily="34" charset="0"/>
              </a:rPr>
              <a:t> in </a:t>
            </a:r>
            <a:r>
              <a:rPr lang="en-US" altLang="de-DE" b="0" dirty="0" err="1" smtClean="0">
                <a:latin typeface="Verdana" pitchFamily="34" charset="0"/>
              </a:rPr>
              <a:t>fase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parcheggio</a:t>
            </a:r>
            <a:r>
              <a:rPr lang="en-US" altLang="de-DE" b="0" dirty="0" smtClean="0">
                <a:latin typeface="Verdana" pitchFamily="34" charset="0"/>
              </a:rPr>
              <a:t>.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kern="0" dirty="0" smtClean="0"/>
              <a:t>Si </a:t>
            </a:r>
            <a:r>
              <a:rPr lang="en-US" altLang="de-DE" b="0" kern="0" dirty="0" err="1" smtClean="0"/>
              <a:t>prega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di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rivalutare</a:t>
            </a:r>
            <a:r>
              <a:rPr lang="en-US" altLang="de-DE" b="0" kern="0" dirty="0" smtClean="0"/>
              <a:t> la </a:t>
            </a:r>
            <a:r>
              <a:rPr lang="en-US" altLang="de-DE" b="0" kern="0" dirty="0" err="1" smtClean="0"/>
              <a:t>probabilità</a:t>
            </a:r>
            <a:endParaRPr lang="en-US" altLang="de-DE" b="0" kern="0" dirty="0"/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6.17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5867400" y="355056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2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8832850" y="355056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3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2819400" y="355056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1</a:t>
            </a: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8224838" y="1629693"/>
            <a:ext cx="144462" cy="2376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endParaRPr lang="en-US" altLang="de-DE"/>
          </a:p>
        </p:txBody>
      </p:sp>
      <p:pic>
        <p:nvPicPr>
          <p:cNvPr id="18" name="Picture 7" descr="autos3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40768"/>
            <a:ext cx="279082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 descr="autos2e Ko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340768"/>
            <a:ext cx="2819400" cy="27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 descr="autos1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28194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0" y="6661150"/>
            <a:ext cx="29876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itchFamily="34" charset="0"/>
              </a:rPr>
              <a:t>(picture story painted by Janne </a:t>
            </a:r>
            <a:r>
              <a:rPr lang="en-US" altLang="de-DE" sz="800" b="0" i="1" dirty="0">
                <a:latin typeface="Verdana" pitchFamily="34" charset="0"/>
              </a:rPr>
              <a:t>Hottenrott)</a:t>
            </a: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250825" y="4443114"/>
            <a:ext cx="8640763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76250" indent="-4762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err="1" smtClean="0">
                <a:latin typeface="Verdana" pitchFamily="34" charset="0"/>
              </a:rPr>
              <a:t>Degli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uomini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stanno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litigando</a:t>
            </a:r>
            <a:r>
              <a:rPr lang="en-US" altLang="de-DE" b="0" dirty="0" smtClean="0">
                <a:latin typeface="Verdana" pitchFamily="34" charset="0"/>
              </a:rPr>
              <a:t> per un </a:t>
            </a:r>
            <a:r>
              <a:rPr lang="en-US" altLang="de-DE" b="0" dirty="0" err="1" smtClean="0">
                <a:latin typeface="Verdana" pitchFamily="34" charset="0"/>
              </a:rPr>
              <a:t>parcheggio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all’ombra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err="1" smtClean="0">
                <a:latin typeface="Verdana" pitchFamily="34" charset="0"/>
              </a:rPr>
              <a:t>L’uomo</a:t>
            </a:r>
            <a:r>
              <a:rPr lang="en-US" altLang="de-DE" b="0" dirty="0" smtClean="0">
                <a:latin typeface="Verdana" pitchFamily="34" charset="0"/>
              </a:rPr>
              <a:t> ha </a:t>
            </a:r>
            <a:r>
              <a:rPr lang="en-US" altLang="de-DE" b="0" dirty="0" err="1" smtClean="0">
                <a:latin typeface="Verdana" pitchFamily="34" charset="0"/>
              </a:rPr>
              <a:t>ragione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nel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rimproverare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l’altro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occupando</a:t>
            </a:r>
            <a:r>
              <a:rPr lang="en-US" altLang="de-DE" b="0" dirty="0" smtClean="0">
                <a:latin typeface="Verdana" pitchFamily="34" charset="0"/>
              </a:rPr>
              <a:t> due </a:t>
            </a:r>
            <a:r>
              <a:rPr lang="en-US" altLang="de-DE" b="0" dirty="0" err="1" smtClean="0">
                <a:latin typeface="Verdana" pitchFamily="34" charset="0"/>
              </a:rPr>
              <a:t>posti</a:t>
            </a:r>
            <a:r>
              <a:rPr lang="en-US" altLang="de-DE" b="0" dirty="0" smtClean="0">
                <a:latin typeface="Verdana" pitchFamily="34" charset="0"/>
              </a:rPr>
              <a:t> auto.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dirty="0" smtClean="0">
                <a:latin typeface="Verdana" pitchFamily="34" charset="0"/>
              </a:rPr>
              <a:t>Il </a:t>
            </a:r>
            <a:r>
              <a:rPr lang="en-US" altLang="de-DE" dirty="0" err="1" smtClean="0">
                <a:latin typeface="Verdana" pitchFamily="34" charset="0"/>
              </a:rPr>
              <a:t>conducente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dell’auto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grigia</a:t>
            </a:r>
            <a:r>
              <a:rPr lang="en-US" altLang="de-DE" dirty="0" smtClean="0">
                <a:latin typeface="Verdana" pitchFamily="34" charset="0"/>
              </a:rPr>
              <a:t> è </a:t>
            </a:r>
            <a:r>
              <a:rPr lang="en-US" altLang="de-DE" dirty="0" err="1" smtClean="0">
                <a:latin typeface="Verdana" pitchFamily="34" charset="0"/>
              </a:rPr>
              <a:t>ingiustamente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criticato</a:t>
            </a:r>
            <a:r>
              <a:rPr lang="en-US" altLang="de-DE" dirty="0" smtClean="0"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err="1" smtClean="0">
                <a:latin typeface="Verdana" pitchFamily="34" charset="0"/>
              </a:rPr>
              <a:t>L’uomo</a:t>
            </a:r>
            <a:r>
              <a:rPr lang="en-US" altLang="de-DE" b="0" dirty="0" smtClean="0">
                <a:latin typeface="Verdana" pitchFamily="34" charset="0"/>
              </a:rPr>
              <a:t> con la </a:t>
            </a:r>
            <a:r>
              <a:rPr lang="en-US" altLang="de-DE" b="0" dirty="0" err="1" smtClean="0">
                <a:latin typeface="Verdana" pitchFamily="34" charset="0"/>
              </a:rPr>
              <a:t>maglia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blu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urlando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contro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l’altro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perché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quest’ultimo</a:t>
            </a:r>
            <a:r>
              <a:rPr lang="en-US" altLang="de-DE" b="0" dirty="0" smtClean="0">
                <a:latin typeface="Verdana" pitchFamily="34" charset="0"/>
              </a:rPr>
              <a:t> ha </a:t>
            </a:r>
            <a:r>
              <a:rPr lang="en-US" altLang="de-DE" b="0" dirty="0" err="1" smtClean="0">
                <a:latin typeface="Verdana" pitchFamily="34" charset="0"/>
              </a:rPr>
              <a:t>colpito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auto </a:t>
            </a:r>
            <a:r>
              <a:rPr lang="en-US" altLang="de-DE" b="0" dirty="0" err="1" smtClean="0">
                <a:latin typeface="Verdana" pitchFamily="34" charset="0"/>
              </a:rPr>
              <a:t>rossa</a:t>
            </a:r>
            <a:r>
              <a:rPr lang="en-US" altLang="de-DE" b="0" dirty="0" smtClean="0">
                <a:latin typeface="Verdana" pitchFamily="34" charset="0"/>
              </a:rPr>
              <a:t> in </a:t>
            </a:r>
            <a:r>
              <a:rPr lang="en-US" altLang="de-DE" b="0" dirty="0" err="1" smtClean="0">
                <a:latin typeface="Verdana" pitchFamily="34" charset="0"/>
              </a:rPr>
              <a:t>fase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parcheggio</a:t>
            </a:r>
            <a:r>
              <a:rPr lang="en-US" altLang="de-DE" b="0" dirty="0" smtClean="0">
                <a:latin typeface="Verdana" pitchFamily="34" charset="0"/>
              </a:rPr>
              <a:t>.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kern="0" dirty="0" smtClean="0"/>
              <a:t>Si </a:t>
            </a:r>
            <a:r>
              <a:rPr lang="en-US" altLang="de-DE" b="0" kern="0" dirty="0" err="1" smtClean="0"/>
              <a:t>prega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di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rivalutare</a:t>
            </a:r>
            <a:r>
              <a:rPr lang="en-US" altLang="de-DE" b="0" kern="0" dirty="0" smtClean="0"/>
              <a:t> la </a:t>
            </a:r>
            <a:r>
              <a:rPr lang="en-US" altLang="de-DE" b="0" kern="0" dirty="0" err="1" smtClean="0"/>
              <a:t>probabilità</a:t>
            </a:r>
            <a:endParaRPr lang="en-US" altLang="de-DE" b="0" kern="0" dirty="0"/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6.18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5867400" y="43434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2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8832850" y="43434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3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819400" y="43434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1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224838" y="2166938"/>
            <a:ext cx="144462" cy="2376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endParaRPr lang="en-US" altLang="de-DE"/>
          </a:p>
        </p:txBody>
      </p:sp>
      <p:pic>
        <p:nvPicPr>
          <p:cNvPr id="26630" name="Picture 6" descr="autos3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33600"/>
            <a:ext cx="279082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7" descr="autos2e Kop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133600"/>
            <a:ext cx="2819400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8" descr="autos1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28194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250824" y="1062620"/>
            <a:ext cx="864235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de-DE" sz="1600" b="0" dirty="0" err="1" smtClean="0">
                <a:latin typeface="Verdana" pitchFamily="34" charset="0"/>
              </a:rPr>
              <a:t>Visto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che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il</a:t>
            </a:r>
            <a:r>
              <a:rPr lang="en-US" altLang="de-DE" sz="1600" b="0" dirty="0" smtClean="0">
                <a:latin typeface="Verdana" pitchFamily="34" charset="0"/>
              </a:rPr>
              <a:t> Mercedes </a:t>
            </a:r>
            <a:r>
              <a:rPr lang="en-US" altLang="de-DE" sz="1600" b="0" dirty="0" err="1" smtClean="0">
                <a:latin typeface="Verdana" pitchFamily="34" charset="0"/>
              </a:rPr>
              <a:t>sta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occupando</a:t>
            </a:r>
            <a:r>
              <a:rPr lang="en-US" altLang="de-DE" sz="1600" b="0" dirty="0" smtClean="0">
                <a:latin typeface="Verdana" pitchFamily="34" charset="0"/>
              </a:rPr>
              <a:t> due </a:t>
            </a:r>
            <a:r>
              <a:rPr lang="en-US" altLang="de-DE" sz="1600" b="0" dirty="0" err="1" smtClean="0">
                <a:latin typeface="Verdana" pitchFamily="34" charset="0"/>
              </a:rPr>
              <a:t>posti</a:t>
            </a:r>
            <a:r>
              <a:rPr lang="en-US" altLang="de-DE" sz="1600" b="0" dirty="0" smtClean="0">
                <a:latin typeface="Verdana" pitchFamily="34" charset="0"/>
              </a:rPr>
              <a:t> auto, </a:t>
            </a:r>
            <a:r>
              <a:rPr lang="en-US" altLang="de-DE" sz="1600" b="0" dirty="0" err="1" smtClean="0">
                <a:latin typeface="Verdana" pitchFamily="34" charset="0"/>
              </a:rPr>
              <a:t>l’interpretazione</a:t>
            </a:r>
            <a:r>
              <a:rPr lang="en-US" altLang="de-DE" sz="1600" b="0" dirty="0" smtClean="0">
                <a:latin typeface="Verdana" pitchFamily="34" charset="0"/>
              </a:rPr>
              <a:t> 2 </a:t>
            </a:r>
            <a:r>
              <a:rPr lang="en-US" altLang="de-DE" sz="1600" b="0" dirty="0" err="1" smtClean="0">
                <a:latin typeface="Verdana" pitchFamily="34" charset="0"/>
              </a:rPr>
              <a:t>inizialmente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sembra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probabile</a:t>
            </a:r>
            <a:r>
              <a:rPr lang="en-US" altLang="de-DE" sz="1600" b="0" dirty="0" smtClean="0">
                <a:latin typeface="Verdana" pitchFamily="34" charset="0"/>
              </a:rPr>
              <a:t>. </a:t>
            </a:r>
            <a:r>
              <a:rPr lang="en-US" altLang="de-DE" sz="1600" b="0" dirty="0" err="1" smtClean="0">
                <a:latin typeface="Verdana" pitchFamily="34" charset="0"/>
              </a:rPr>
              <a:t>L’uoma</a:t>
            </a:r>
            <a:r>
              <a:rPr lang="en-US" altLang="de-DE" sz="1600" b="0" dirty="0" smtClean="0">
                <a:latin typeface="Verdana" pitchFamily="34" charset="0"/>
              </a:rPr>
              <a:t> con la </a:t>
            </a:r>
            <a:r>
              <a:rPr lang="en-US" altLang="de-DE" sz="1600" b="0" dirty="0" err="1" smtClean="0">
                <a:latin typeface="Verdana" pitchFamily="34" charset="0"/>
              </a:rPr>
              <a:t>maglia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blu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punta</a:t>
            </a:r>
            <a:r>
              <a:rPr lang="en-US" altLang="de-DE" sz="1600" b="0" dirty="0" smtClean="0">
                <a:latin typeface="Verdana" pitchFamily="34" charset="0"/>
              </a:rPr>
              <a:t> con </a:t>
            </a:r>
            <a:r>
              <a:rPr lang="en-US" altLang="de-DE" sz="1600" b="0" dirty="0" err="1" smtClean="0">
                <a:latin typeface="Verdana" pitchFamily="34" charset="0"/>
              </a:rPr>
              <a:t>il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dito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l’auto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rossa</a:t>
            </a:r>
            <a:r>
              <a:rPr lang="en-US" altLang="de-DE" sz="1600" b="0" dirty="0" smtClean="0">
                <a:latin typeface="Verdana" pitchFamily="34" charset="0"/>
              </a:rPr>
              <a:t>, </a:t>
            </a:r>
            <a:r>
              <a:rPr lang="en-US" altLang="de-DE" sz="1600" b="0" dirty="0" err="1" smtClean="0">
                <a:latin typeface="Verdana" pitchFamily="34" charset="0"/>
              </a:rPr>
              <a:t>il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ché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rende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probabile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anche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l’interpretazione</a:t>
            </a:r>
            <a:r>
              <a:rPr lang="en-US" altLang="de-DE" sz="1600" b="0" dirty="0" smtClean="0">
                <a:latin typeface="Verdana" pitchFamily="34" charset="0"/>
              </a:rPr>
              <a:t> 4.</a:t>
            </a:r>
            <a:r>
              <a:rPr lang="en-US" altLang="de-DE" b="0" dirty="0" smtClean="0">
                <a:latin typeface="Verdana" pitchFamily="34" charset="0"/>
              </a:rPr>
              <a:t>  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139699" y="4880412"/>
            <a:ext cx="863600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de-DE" sz="1600" b="0" dirty="0" err="1" smtClean="0">
                <a:latin typeface="Verdana" pitchFamily="34" charset="0"/>
              </a:rPr>
              <a:t>Interpretazione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ovvia</a:t>
            </a:r>
            <a:r>
              <a:rPr lang="en-US" altLang="de-DE" sz="1600" b="0" dirty="0" smtClean="0">
                <a:latin typeface="Verdana" pitchFamily="34" charset="0"/>
              </a:rPr>
              <a:t>: </a:t>
            </a:r>
            <a:r>
              <a:rPr lang="en-US" altLang="de-DE" sz="1600" b="0" dirty="0" err="1" smtClean="0">
                <a:latin typeface="Verdana" pitchFamily="34" charset="0"/>
              </a:rPr>
              <a:t>L’uomo</a:t>
            </a:r>
            <a:r>
              <a:rPr lang="en-US" altLang="de-DE" sz="1600" b="0" dirty="0" smtClean="0">
                <a:latin typeface="Verdana" pitchFamily="34" charset="0"/>
              </a:rPr>
              <a:t> ha </a:t>
            </a:r>
            <a:r>
              <a:rPr lang="en-US" altLang="de-DE" sz="1600" b="0" dirty="0" err="1" smtClean="0">
                <a:latin typeface="Verdana" pitchFamily="34" charset="0"/>
              </a:rPr>
              <a:t>ragione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nel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rimproverare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l’altro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che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sta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occupando</a:t>
            </a:r>
            <a:r>
              <a:rPr lang="en-US" altLang="de-DE" sz="1600" b="0" dirty="0" smtClean="0">
                <a:latin typeface="Verdana" pitchFamily="34" charset="0"/>
              </a:rPr>
              <a:t> due </a:t>
            </a:r>
            <a:r>
              <a:rPr lang="en-US" altLang="de-DE" sz="1600" b="0" dirty="0" err="1" smtClean="0">
                <a:latin typeface="Verdana" pitchFamily="34" charset="0"/>
              </a:rPr>
              <a:t>posti</a:t>
            </a:r>
            <a:r>
              <a:rPr lang="en-US" altLang="de-DE" sz="1600" b="0" dirty="0" smtClean="0">
                <a:latin typeface="Verdana" pitchFamily="34" charset="0"/>
              </a:rPr>
              <a:t> auto. Ma: La </a:t>
            </a:r>
            <a:r>
              <a:rPr lang="en-US" altLang="de-DE" sz="1600" b="0" dirty="0" err="1" smtClean="0">
                <a:latin typeface="Verdana" pitchFamily="34" charset="0"/>
              </a:rPr>
              <a:t>situazione</a:t>
            </a:r>
            <a:r>
              <a:rPr lang="en-US" altLang="de-DE" sz="1600" b="0" dirty="0" smtClean="0">
                <a:latin typeface="Verdana" pitchFamily="34" charset="0"/>
              </a:rPr>
              <a:t> è </a:t>
            </a:r>
            <a:r>
              <a:rPr lang="en-US" altLang="de-DE" sz="1600" b="0" dirty="0" err="1" smtClean="0">
                <a:latin typeface="Verdana" pitchFamily="34" charset="0"/>
              </a:rPr>
              <a:t>diversa</a:t>
            </a:r>
            <a:r>
              <a:rPr lang="en-US" altLang="de-DE" sz="1600" b="0" dirty="0" smtClean="0">
                <a:latin typeface="Verdana" pitchFamily="34" charset="0"/>
              </a:rPr>
              <a:t>: </a:t>
            </a:r>
            <a:r>
              <a:rPr lang="en-US" altLang="de-DE" sz="1600" b="0" dirty="0" err="1" smtClean="0">
                <a:latin typeface="Verdana" pitchFamily="34" charset="0"/>
              </a:rPr>
              <a:t>il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conducente</a:t>
            </a:r>
            <a:r>
              <a:rPr lang="en-US" altLang="de-DE" sz="1600" b="0" dirty="0" smtClean="0">
                <a:latin typeface="Verdana" pitchFamily="34" charset="0"/>
              </a:rPr>
              <a:t> del Mercedes </a:t>
            </a:r>
            <a:r>
              <a:rPr lang="en-US" altLang="de-DE" sz="1600" b="0" dirty="0" err="1" smtClean="0">
                <a:latin typeface="Verdana" pitchFamily="34" charset="0"/>
              </a:rPr>
              <a:t>grigio</a:t>
            </a:r>
            <a:r>
              <a:rPr lang="en-US" altLang="de-DE" sz="1600" b="0" dirty="0" smtClean="0">
                <a:latin typeface="Verdana" pitchFamily="34" charset="0"/>
              </a:rPr>
              <a:t> non </a:t>
            </a:r>
            <a:r>
              <a:rPr lang="en-US" altLang="de-DE" sz="1600" b="0" dirty="0" err="1" smtClean="0">
                <a:latin typeface="Verdana" pitchFamily="34" charset="0"/>
              </a:rPr>
              <a:t>può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parcheggiare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correttamente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perché</a:t>
            </a:r>
            <a:r>
              <a:rPr lang="en-US" altLang="de-DE" sz="1600" b="0" dirty="0" smtClean="0">
                <a:latin typeface="Verdana" pitchFamily="34" charset="0"/>
              </a:rPr>
              <a:t> le auto </a:t>
            </a:r>
            <a:r>
              <a:rPr lang="en-US" altLang="de-DE" sz="1600" b="0" dirty="0" err="1" smtClean="0">
                <a:latin typeface="Verdana" pitchFamily="34" charset="0"/>
              </a:rPr>
              <a:t>confinanti</a:t>
            </a:r>
            <a:r>
              <a:rPr lang="en-US" altLang="de-DE" sz="1600" b="0" dirty="0" smtClean="0">
                <a:latin typeface="Verdana" pitchFamily="34" charset="0"/>
              </a:rPr>
              <a:t> non </a:t>
            </a:r>
            <a:r>
              <a:rPr lang="en-US" altLang="de-DE" sz="1600" b="0" dirty="0" err="1" smtClean="0">
                <a:latin typeface="Verdana" pitchFamily="34" charset="0"/>
              </a:rPr>
              <a:t>hanno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occupato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correttamente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posti</a:t>
            </a:r>
            <a:r>
              <a:rPr lang="en-US" altLang="de-DE" sz="1600" b="0" dirty="0" smtClean="0">
                <a:latin typeface="Verdana" pitchFamily="34" charset="0"/>
              </a:rPr>
              <a:t> auto.</a:t>
            </a:r>
          </a:p>
          <a:p>
            <a:pPr eaLnBrk="1" hangingPunct="1"/>
            <a:r>
              <a:rPr lang="en-US" altLang="de-DE" sz="1600" b="0" dirty="0" err="1" smtClean="0">
                <a:latin typeface="Verdana" pitchFamily="34" charset="0"/>
              </a:rPr>
              <a:t>Conclusione</a:t>
            </a:r>
            <a:r>
              <a:rPr lang="en-US" altLang="de-DE" sz="1600" b="0" dirty="0" smtClean="0">
                <a:latin typeface="Verdana" pitchFamily="34" charset="0"/>
              </a:rPr>
              <a:t>: </a:t>
            </a:r>
            <a:r>
              <a:rPr lang="en-US" altLang="de-DE" sz="1600" b="0" dirty="0" err="1" smtClean="0">
                <a:latin typeface="Verdana" pitchFamily="34" charset="0"/>
              </a:rPr>
              <a:t>Ci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sono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situazioni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nella</a:t>
            </a:r>
            <a:r>
              <a:rPr lang="en-US" altLang="de-DE" sz="1600" b="0" dirty="0" smtClean="0">
                <a:latin typeface="Verdana" pitchFamily="34" charset="0"/>
              </a:rPr>
              <a:t> vita </a:t>
            </a:r>
            <a:r>
              <a:rPr lang="en-US" altLang="de-DE" sz="1600" b="0" dirty="0" err="1" smtClean="0">
                <a:latin typeface="Verdana" pitchFamily="34" charset="0"/>
              </a:rPr>
              <a:t>di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tutti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giorni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che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giudichiamo</a:t>
            </a:r>
            <a:r>
              <a:rPr lang="en-US" altLang="de-DE" sz="1600" b="0" dirty="0" smtClean="0">
                <a:latin typeface="Verdana" pitchFamily="34" charset="0"/>
              </a:rPr>
              <a:t> male al primo </a:t>
            </a:r>
            <a:r>
              <a:rPr lang="en-US" altLang="de-DE" sz="1600" b="0" dirty="0" err="1" smtClean="0">
                <a:latin typeface="Verdana" pitchFamily="34" charset="0"/>
              </a:rPr>
              <a:t>sguardo</a:t>
            </a:r>
            <a:r>
              <a:rPr lang="en-US" altLang="de-DE" sz="1600" b="0" dirty="0" smtClean="0">
                <a:latin typeface="Verdana" pitchFamily="34" charset="0"/>
              </a:rPr>
              <a:t>. </a:t>
            </a:r>
            <a:r>
              <a:rPr lang="en-US" altLang="de-DE" sz="1600" b="0" dirty="0" err="1" smtClean="0">
                <a:latin typeface="Verdana" pitchFamily="34" charset="0"/>
              </a:rPr>
              <a:t>Cercate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di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essere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aperti</a:t>
            </a:r>
            <a:r>
              <a:rPr lang="en-US" altLang="de-DE" sz="1600" b="0" dirty="0" smtClean="0">
                <a:latin typeface="Verdana" pitchFamily="34" charset="0"/>
              </a:rPr>
              <a:t> a </a:t>
            </a:r>
            <a:r>
              <a:rPr lang="en-US" altLang="de-DE" sz="1600" b="0" dirty="0" err="1" smtClean="0">
                <a:latin typeface="Verdana" pitchFamily="34" charset="0"/>
              </a:rPr>
              <a:t>più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punti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di</a:t>
            </a:r>
            <a:r>
              <a:rPr lang="en-US" altLang="de-DE" sz="1600" b="0" dirty="0" smtClean="0">
                <a:latin typeface="Verdana" pitchFamily="34" charset="0"/>
              </a:rPr>
              <a:t> vista e </a:t>
            </a:r>
            <a:r>
              <a:rPr lang="en-US" altLang="de-DE" sz="1600" b="0" dirty="0" err="1" smtClean="0">
                <a:latin typeface="Verdana" pitchFamily="34" charset="0"/>
              </a:rPr>
              <a:t>di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correggere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falsi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giudizi</a:t>
            </a:r>
            <a:r>
              <a:rPr lang="en-US" altLang="de-DE" sz="1600" b="0" dirty="0" smtClean="0">
                <a:latin typeface="Verdana" pitchFamily="34" charset="0"/>
              </a:rPr>
              <a:t>!</a:t>
            </a:r>
            <a:r>
              <a:rPr lang="en-US" altLang="de-DE" sz="1600" dirty="0" smtClean="0">
                <a:latin typeface="Verdana" pitchFamily="34" charset="0"/>
              </a:rPr>
              <a:t> </a:t>
            </a:r>
            <a:endParaRPr lang="en-US" altLang="de-DE" sz="1600" dirty="0">
              <a:latin typeface="Verdana" pitchFamily="34" charset="0"/>
            </a:endParaRPr>
          </a:p>
        </p:txBody>
      </p:sp>
      <p:sp>
        <p:nvSpPr>
          <p:cNvPr id="26638" name="Text Box 20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Al fine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prendere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una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decisione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finale,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tutte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le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immagini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devono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essere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osservate</a:t>
            </a:r>
            <a:endParaRPr lang="en-US" altLang="de-DE" sz="20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0" y="6661150"/>
            <a:ext cx="29876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itchFamily="34" charset="0"/>
              </a:rPr>
              <a:t>(picture story painted by Janne </a:t>
            </a:r>
            <a:r>
              <a:rPr lang="en-US" altLang="de-DE" sz="800" b="0" i="1" dirty="0">
                <a:latin typeface="Verdana" pitchFamily="34" charset="0"/>
              </a:rPr>
              <a:t>Hottenrott)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6.19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8"/>
          <p:cNvSpPr txBox="1">
            <a:spLocks noChangeArrowheads="1"/>
          </p:cNvSpPr>
          <p:nvPr/>
        </p:nvSpPr>
        <p:spPr bwMode="auto">
          <a:xfrm>
            <a:off x="0" y="6653213"/>
            <a:ext cx="215475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de-DE" sz="800" b="0" i="1" dirty="0" smtClean="0">
                <a:latin typeface="Verdana" pitchFamily="34" charset="0"/>
              </a:rPr>
              <a:t>(picture story drawn by Lisa Schilling)</a:t>
            </a:r>
            <a:endParaRPr lang="en-US" altLang="de-DE" sz="800" b="0" i="1" dirty="0">
              <a:latin typeface="Verdana" pitchFamily="34" charset="0"/>
            </a:endParaRPr>
          </a:p>
        </p:txBody>
      </p:sp>
      <p:pic>
        <p:nvPicPr>
          <p:cNvPr id="27652" name="Picture 11" descr="Bild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5" y="1340768"/>
            <a:ext cx="1746250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12"/>
          <p:cNvSpPr txBox="1">
            <a:spLocks noChangeArrowheads="1"/>
          </p:cNvSpPr>
          <p:nvPr/>
        </p:nvSpPr>
        <p:spPr bwMode="auto">
          <a:xfrm>
            <a:off x="5414963" y="347119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3</a:t>
            </a:r>
          </a:p>
        </p:txBody>
      </p:sp>
      <p:sp>
        <p:nvSpPr>
          <p:cNvPr id="27654" name="Text Box 17"/>
          <p:cNvSpPr txBox="1">
            <a:spLocks noChangeArrowheads="1"/>
          </p:cNvSpPr>
          <p:nvPr/>
        </p:nvSpPr>
        <p:spPr bwMode="auto">
          <a:xfrm>
            <a:off x="179388" y="4005064"/>
            <a:ext cx="8964612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76250" indent="-4762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ha </a:t>
            </a:r>
            <a:r>
              <a:rPr lang="en-US" altLang="de-DE" b="0" dirty="0" err="1" smtClean="0">
                <a:latin typeface="Verdana" pitchFamily="34" charset="0"/>
              </a:rPr>
              <a:t>vinto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alla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lotteria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dare via </a:t>
            </a:r>
            <a:r>
              <a:rPr lang="en-US" altLang="de-DE" b="0" dirty="0" err="1" smtClean="0">
                <a:latin typeface="Verdana" pitchFamily="34" charset="0"/>
              </a:rPr>
              <a:t>il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denaro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tramite</a:t>
            </a:r>
            <a:r>
              <a:rPr lang="en-US" altLang="de-DE" b="0" dirty="0" smtClean="0">
                <a:latin typeface="Verdana" pitchFamily="34" charset="0"/>
              </a:rPr>
              <a:t> la radio.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</a:t>
            </a:r>
            <a:r>
              <a:rPr lang="en-US" altLang="de-DE" b="0" dirty="0" err="1" smtClean="0">
                <a:latin typeface="Verdana" pitchFamily="34" charset="0"/>
              </a:rPr>
              <a:t>fa</a:t>
            </a:r>
            <a:r>
              <a:rPr lang="en-US" altLang="de-DE" b="0" dirty="0" smtClean="0">
                <a:latin typeface="Verdana" pitchFamily="34" charset="0"/>
              </a:rPr>
              <a:t> un </a:t>
            </a:r>
            <a:r>
              <a:rPr lang="en-US" altLang="de-DE" b="0" dirty="0" err="1" smtClean="0">
                <a:latin typeface="Verdana" pitchFamily="34" charset="0"/>
              </a:rPr>
              <a:t>annuncio</a:t>
            </a:r>
            <a:r>
              <a:rPr lang="en-US" altLang="de-DE" b="0" dirty="0" smtClean="0">
                <a:latin typeface="Verdana" pitchFamily="34" charset="0"/>
              </a:rPr>
              <a:t> per </a:t>
            </a:r>
            <a:r>
              <a:rPr lang="en-US" altLang="de-DE" b="0" dirty="0" err="1" smtClean="0">
                <a:latin typeface="Verdana" pitchFamily="34" charset="0"/>
              </a:rPr>
              <a:t>trovare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</a:t>
            </a:r>
            <a:r>
              <a:rPr lang="en-US" altLang="de-DE" b="0" dirty="0" smtClean="0">
                <a:latin typeface="Verdana" pitchFamily="34" charset="0"/>
              </a:rPr>
              <a:t> cane </a:t>
            </a:r>
            <a:r>
              <a:rPr lang="en-US" altLang="de-DE" b="0" dirty="0" err="1" smtClean="0">
                <a:latin typeface="Verdana" pitchFamily="34" charset="0"/>
              </a:rPr>
              <a:t>smarrito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iniziare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carriera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cantante</a:t>
            </a:r>
            <a:r>
              <a:rPr lang="en-US" altLang="de-DE" b="0" dirty="0" smtClean="0">
                <a:latin typeface="Verdana" pitchFamily="34" charset="0"/>
              </a:rPr>
              <a:t> a </a:t>
            </a:r>
            <a:r>
              <a:rPr lang="en-US" altLang="de-DE" b="0" dirty="0" err="1" smtClean="0">
                <a:latin typeface="Verdana" pitchFamily="34" charset="0"/>
              </a:rPr>
              <a:t>prescindere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dalla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famiglia</a:t>
            </a:r>
            <a:r>
              <a:rPr lang="en-US" altLang="de-DE" b="0" dirty="0" smtClean="0">
                <a:latin typeface="Verdana" pitchFamily="34" charset="0"/>
              </a:rPr>
              <a:t>. 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trovare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l’uomo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sogni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tramite</a:t>
            </a:r>
            <a:r>
              <a:rPr lang="en-US" altLang="de-DE" b="0" dirty="0" smtClean="0">
                <a:latin typeface="Verdana" pitchFamily="34" charset="0"/>
              </a:rPr>
              <a:t> la radio.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kern="0" dirty="0" err="1" smtClean="0"/>
              <a:t>Esercizio</a:t>
            </a:r>
            <a:r>
              <a:rPr lang="en-US" altLang="de-DE" b="0" kern="0" dirty="0" smtClean="0"/>
              <a:t> 2: Si </a:t>
            </a:r>
            <a:r>
              <a:rPr lang="en-US" altLang="de-DE" b="0" kern="0" dirty="0" err="1" smtClean="0"/>
              <a:t>prega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di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valutare</a:t>
            </a:r>
            <a:r>
              <a:rPr lang="en-US" altLang="de-DE" b="0" kern="0" dirty="0" smtClean="0"/>
              <a:t> la </a:t>
            </a:r>
            <a:r>
              <a:rPr lang="en-US" altLang="de-DE" b="0" kern="0" dirty="0" err="1" smtClean="0"/>
              <a:t>probabilità</a:t>
            </a:r>
            <a:endParaRPr lang="en-US" altLang="de-DE" b="0" kern="0" dirty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6.20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0" descr="Bild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1340768"/>
            <a:ext cx="1746250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21"/>
          <p:cNvSpPr txBox="1">
            <a:spLocks noChangeArrowheads="1"/>
          </p:cNvSpPr>
          <p:nvPr/>
        </p:nvSpPr>
        <p:spPr bwMode="auto">
          <a:xfrm>
            <a:off x="6989763" y="347119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3</a:t>
            </a:r>
          </a:p>
        </p:txBody>
      </p:sp>
      <p:sp>
        <p:nvSpPr>
          <p:cNvPr id="28676" name="Text Box 22"/>
          <p:cNvSpPr txBox="1">
            <a:spLocks noChangeArrowheads="1"/>
          </p:cNvSpPr>
          <p:nvPr/>
        </p:nvSpPr>
        <p:spPr bwMode="auto">
          <a:xfrm>
            <a:off x="4597400" y="347119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2</a:t>
            </a:r>
          </a:p>
        </p:txBody>
      </p:sp>
      <p:pic>
        <p:nvPicPr>
          <p:cNvPr id="28677" name="Picture 24" descr="Frau in Eil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1340768"/>
            <a:ext cx="252095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653213"/>
            <a:ext cx="215475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de-DE" sz="800" b="0" i="1" dirty="0" smtClean="0">
                <a:latin typeface="Verdana" pitchFamily="34" charset="0"/>
              </a:rPr>
              <a:t>(picture story drawn by Lisa Schilling)</a:t>
            </a:r>
            <a:endParaRPr lang="en-US" altLang="de-DE" sz="800" b="0" i="1" dirty="0">
              <a:latin typeface="Verdana" pitchFamily="34" charset="0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kern="0" dirty="0" smtClean="0"/>
              <a:t>Si </a:t>
            </a:r>
            <a:r>
              <a:rPr lang="en-US" altLang="de-DE" b="0" kern="0" dirty="0" err="1" smtClean="0"/>
              <a:t>prega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di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rivalutare</a:t>
            </a:r>
            <a:r>
              <a:rPr lang="en-US" altLang="de-DE" b="0" kern="0" dirty="0" smtClean="0"/>
              <a:t> la </a:t>
            </a:r>
            <a:r>
              <a:rPr lang="en-US" altLang="de-DE" b="0" kern="0" dirty="0" err="1" smtClean="0"/>
              <a:t>probabilità</a:t>
            </a:r>
            <a:endParaRPr lang="en-US" altLang="de-DE" b="0" kern="0" dirty="0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179388" y="4005064"/>
            <a:ext cx="8964612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76250" indent="-4762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ha </a:t>
            </a:r>
            <a:r>
              <a:rPr lang="en-US" altLang="de-DE" b="0" dirty="0" err="1" smtClean="0">
                <a:latin typeface="Verdana" pitchFamily="34" charset="0"/>
              </a:rPr>
              <a:t>vinto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alla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lotteria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dare via </a:t>
            </a:r>
            <a:r>
              <a:rPr lang="en-US" altLang="de-DE" b="0" dirty="0" err="1" smtClean="0">
                <a:latin typeface="Verdana" pitchFamily="34" charset="0"/>
              </a:rPr>
              <a:t>il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denaro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tramite</a:t>
            </a:r>
            <a:r>
              <a:rPr lang="en-US" altLang="de-DE" b="0" dirty="0" smtClean="0">
                <a:latin typeface="Verdana" pitchFamily="34" charset="0"/>
              </a:rPr>
              <a:t> la radio.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</a:t>
            </a:r>
            <a:r>
              <a:rPr lang="en-US" altLang="de-DE" b="0" dirty="0" err="1" smtClean="0">
                <a:latin typeface="Verdana" pitchFamily="34" charset="0"/>
              </a:rPr>
              <a:t>fa</a:t>
            </a:r>
            <a:r>
              <a:rPr lang="en-US" altLang="de-DE" b="0" dirty="0" smtClean="0">
                <a:latin typeface="Verdana" pitchFamily="34" charset="0"/>
              </a:rPr>
              <a:t> un </a:t>
            </a:r>
            <a:r>
              <a:rPr lang="en-US" altLang="de-DE" b="0" dirty="0" err="1" smtClean="0">
                <a:latin typeface="Verdana" pitchFamily="34" charset="0"/>
              </a:rPr>
              <a:t>annuncio</a:t>
            </a:r>
            <a:r>
              <a:rPr lang="en-US" altLang="de-DE" b="0" dirty="0" smtClean="0">
                <a:latin typeface="Verdana" pitchFamily="34" charset="0"/>
              </a:rPr>
              <a:t> per </a:t>
            </a:r>
            <a:r>
              <a:rPr lang="en-US" altLang="de-DE" b="0" dirty="0" err="1" smtClean="0">
                <a:latin typeface="Verdana" pitchFamily="34" charset="0"/>
              </a:rPr>
              <a:t>trovare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</a:t>
            </a:r>
            <a:r>
              <a:rPr lang="en-US" altLang="de-DE" b="0" dirty="0" smtClean="0">
                <a:latin typeface="Verdana" pitchFamily="34" charset="0"/>
              </a:rPr>
              <a:t> cane </a:t>
            </a:r>
            <a:r>
              <a:rPr lang="en-US" altLang="de-DE" b="0" dirty="0" err="1" smtClean="0">
                <a:latin typeface="Verdana" pitchFamily="34" charset="0"/>
              </a:rPr>
              <a:t>smarrito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iniziare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carriera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cantante</a:t>
            </a:r>
            <a:r>
              <a:rPr lang="en-US" altLang="de-DE" b="0" dirty="0" smtClean="0">
                <a:latin typeface="Verdana" pitchFamily="34" charset="0"/>
              </a:rPr>
              <a:t> a </a:t>
            </a:r>
            <a:r>
              <a:rPr lang="en-US" altLang="de-DE" b="0" dirty="0" err="1" smtClean="0">
                <a:latin typeface="Verdana" pitchFamily="34" charset="0"/>
              </a:rPr>
              <a:t>prescindere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dalla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famiglia</a:t>
            </a:r>
            <a:r>
              <a:rPr lang="en-US" altLang="de-DE" b="0" dirty="0" smtClean="0">
                <a:latin typeface="Verdana" pitchFamily="34" charset="0"/>
              </a:rPr>
              <a:t>. 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trovare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l’uomo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sogni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tramite</a:t>
            </a:r>
            <a:r>
              <a:rPr lang="en-US" altLang="de-DE" b="0" dirty="0" smtClean="0">
                <a:latin typeface="Verdana" pitchFamily="34" charset="0"/>
              </a:rPr>
              <a:t> la radio.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6.21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3"/>
          <p:cNvSpPr txBox="1">
            <a:spLocks noChangeArrowheads="1"/>
          </p:cNvSpPr>
          <p:nvPr/>
        </p:nvSpPr>
        <p:spPr bwMode="auto">
          <a:xfrm>
            <a:off x="0" y="0"/>
            <a:ext cx="2051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0">
                <a:solidFill>
                  <a:schemeClr val="bg1"/>
                </a:solidFill>
                <a:latin typeface="Verdana" pitchFamily="34" charset="0"/>
              </a:rPr>
              <a:t>Korrigierbarkeit</a:t>
            </a:r>
            <a:endParaRPr lang="en-US" altLang="de-DE" sz="1400" b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9699" name="Rectangle 18"/>
          <p:cNvSpPr>
            <a:spLocks noChangeArrowheads="1"/>
          </p:cNvSpPr>
          <p:nvPr/>
        </p:nvSpPr>
        <p:spPr bwMode="auto">
          <a:xfrm>
            <a:off x="8534400" y="0"/>
            <a:ext cx="6238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rgbClr val="FFFFFF"/>
                </a:solidFill>
                <a:latin typeface="Verdana" pitchFamily="34" charset="0"/>
              </a:rPr>
              <a:t>6.22</a:t>
            </a:r>
          </a:p>
        </p:txBody>
      </p:sp>
      <p:pic>
        <p:nvPicPr>
          <p:cNvPr id="29700" name="Picture 19" descr="Bild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343273"/>
            <a:ext cx="1746250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20"/>
          <p:cNvSpPr txBox="1">
            <a:spLocks noChangeArrowheads="1"/>
          </p:cNvSpPr>
          <p:nvPr/>
        </p:nvSpPr>
        <p:spPr bwMode="auto">
          <a:xfrm>
            <a:off x="8510588" y="3473698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3</a:t>
            </a:r>
          </a:p>
        </p:txBody>
      </p:sp>
      <p:sp>
        <p:nvSpPr>
          <p:cNvPr id="29702" name="Text Box 21"/>
          <p:cNvSpPr txBox="1">
            <a:spLocks noChangeArrowheads="1"/>
          </p:cNvSpPr>
          <p:nvPr/>
        </p:nvSpPr>
        <p:spPr bwMode="auto">
          <a:xfrm>
            <a:off x="6118225" y="3494336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2</a:t>
            </a:r>
          </a:p>
        </p:txBody>
      </p:sp>
      <p:pic>
        <p:nvPicPr>
          <p:cNvPr id="29703" name="Picture 22" descr="hundehütte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43273"/>
            <a:ext cx="2524125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23" descr="Frau in Eil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343273"/>
            <a:ext cx="252095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5" name="Text Box 24"/>
          <p:cNvSpPr txBox="1">
            <a:spLocks noChangeArrowheads="1"/>
          </p:cNvSpPr>
          <p:nvPr/>
        </p:nvSpPr>
        <p:spPr bwMode="auto">
          <a:xfrm>
            <a:off x="2903538" y="3486398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1</a:t>
            </a: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0" y="6653213"/>
            <a:ext cx="215475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de-DE" sz="800" b="0" i="1" dirty="0" smtClean="0">
                <a:latin typeface="Verdana" pitchFamily="34" charset="0"/>
              </a:rPr>
              <a:t>(picture story drawn by Lisa Schilling)</a:t>
            </a:r>
            <a:endParaRPr lang="en-US" altLang="de-DE" sz="800" b="0" i="1" dirty="0">
              <a:latin typeface="Verdana" pitchFamily="34" charset="0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kern="0" dirty="0" smtClean="0"/>
              <a:t>Si </a:t>
            </a:r>
            <a:r>
              <a:rPr lang="en-US" altLang="de-DE" b="0" kern="0" dirty="0" err="1" smtClean="0"/>
              <a:t>prega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di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rivalutare</a:t>
            </a:r>
            <a:r>
              <a:rPr lang="en-US" altLang="de-DE" b="0" kern="0" dirty="0" smtClean="0"/>
              <a:t> la </a:t>
            </a:r>
            <a:r>
              <a:rPr lang="en-US" altLang="de-DE" b="0" kern="0" dirty="0" err="1" smtClean="0"/>
              <a:t>probabilità</a:t>
            </a:r>
            <a:endParaRPr lang="en-US" altLang="de-DE" b="0" kern="0" dirty="0"/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179388" y="4005064"/>
            <a:ext cx="8964612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76250" indent="-4762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ha </a:t>
            </a:r>
            <a:r>
              <a:rPr lang="en-US" altLang="de-DE" b="0" dirty="0" err="1" smtClean="0">
                <a:latin typeface="Verdana" pitchFamily="34" charset="0"/>
              </a:rPr>
              <a:t>vinto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alla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lotteria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dare via </a:t>
            </a:r>
            <a:r>
              <a:rPr lang="en-US" altLang="de-DE" b="0" dirty="0" err="1" smtClean="0">
                <a:latin typeface="Verdana" pitchFamily="34" charset="0"/>
              </a:rPr>
              <a:t>il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denaro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tramite</a:t>
            </a:r>
            <a:r>
              <a:rPr lang="en-US" altLang="de-DE" b="0" dirty="0" smtClean="0">
                <a:latin typeface="Verdana" pitchFamily="34" charset="0"/>
              </a:rPr>
              <a:t> la radio.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</a:t>
            </a:r>
            <a:r>
              <a:rPr lang="en-US" altLang="de-DE" b="0" dirty="0" err="1" smtClean="0">
                <a:latin typeface="Verdana" pitchFamily="34" charset="0"/>
              </a:rPr>
              <a:t>fa</a:t>
            </a:r>
            <a:r>
              <a:rPr lang="en-US" altLang="de-DE" b="0" dirty="0" smtClean="0">
                <a:latin typeface="Verdana" pitchFamily="34" charset="0"/>
              </a:rPr>
              <a:t> un </a:t>
            </a:r>
            <a:r>
              <a:rPr lang="en-US" altLang="de-DE" b="0" dirty="0" err="1" smtClean="0">
                <a:latin typeface="Verdana" pitchFamily="34" charset="0"/>
              </a:rPr>
              <a:t>annuncio</a:t>
            </a:r>
            <a:r>
              <a:rPr lang="en-US" altLang="de-DE" b="0" dirty="0" smtClean="0">
                <a:latin typeface="Verdana" pitchFamily="34" charset="0"/>
              </a:rPr>
              <a:t> per </a:t>
            </a:r>
            <a:r>
              <a:rPr lang="en-US" altLang="de-DE" b="0" dirty="0" err="1" smtClean="0">
                <a:latin typeface="Verdana" pitchFamily="34" charset="0"/>
              </a:rPr>
              <a:t>trovare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</a:t>
            </a:r>
            <a:r>
              <a:rPr lang="en-US" altLang="de-DE" b="0" dirty="0" smtClean="0">
                <a:latin typeface="Verdana" pitchFamily="34" charset="0"/>
              </a:rPr>
              <a:t> cane </a:t>
            </a:r>
            <a:r>
              <a:rPr lang="en-US" altLang="de-DE" b="0" dirty="0" err="1" smtClean="0">
                <a:latin typeface="Verdana" pitchFamily="34" charset="0"/>
              </a:rPr>
              <a:t>smarrito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iniziare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carriera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cantante</a:t>
            </a:r>
            <a:r>
              <a:rPr lang="en-US" altLang="de-DE" b="0" dirty="0" smtClean="0">
                <a:latin typeface="Verdana" pitchFamily="34" charset="0"/>
              </a:rPr>
              <a:t> a </a:t>
            </a:r>
            <a:r>
              <a:rPr lang="en-US" altLang="de-DE" b="0" dirty="0" err="1" smtClean="0">
                <a:latin typeface="Verdana" pitchFamily="34" charset="0"/>
              </a:rPr>
              <a:t>prescindere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dalla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famiglia</a:t>
            </a:r>
            <a:r>
              <a:rPr lang="en-US" altLang="de-DE" b="0" dirty="0" smtClean="0">
                <a:latin typeface="Verdana" pitchFamily="34" charset="0"/>
              </a:rPr>
              <a:t>. 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trovare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l’uomo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sogni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tramite</a:t>
            </a:r>
            <a:r>
              <a:rPr lang="en-US" altLang="de-DE" b="0" dirty="0" smtClean="0">
                <a:latin typeface="Verdana" pitchFamily="34" charset="0"/>
              </a:rPr>
              <a:t> la radio.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6.22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9" descr="Bild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343273"/>
            <a:ext cx="1746250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8510588" y="3473698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3</a:t>
            </a:r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6118225" y="3494336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2</a:t>
            </a:r>
          </a:p>
        </p:txBody>
      </p:sp>
      <p:pic>
        <p:nvPicPr>
          <p:cNvPr id="16" name="Picture 22" descr="hundehütte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43273"/>
            <a:ext cx="2524125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3" descr="Frau in Eil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343273"/>
            <a:ext cx="252095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4"/>
          <p:cNvSpPr txBox="1">
            <a:spLocks noChangeArrowheads="1"/>
          </p:cNvSpPr>
          <p:nvPr/>
        </p:nvSpPr>
        <p:spPr bwMode="auto">
          <a:xfrm>
            <a:off x="2903538" y="3486398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1</a:t>
            </a: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0" y="6653213"/>
            <a:ext cx="215475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de-DE" sz="800" b="0" i="1" dirty="0" smtClean="0">
                <a:latin typeface="Verdana" pitchFamily="34" charset="0"/>
              </a:rPr>
              <a:t>(picture story drawn by Lisa Schilling)</a:t>
            </a:r>
            <a:endParaRPr lang="en-US" altLang="de-DE" sz="800" b="0" i="1" dirty="0">
              <a:latin typeface="Verdana" pitchFamily="34" charset="0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kern="0" dirty="0" smtClean="0"/>
              <a:t>Si </a:t>
            </a:r>
            <a:r>
              <a:rPr lang="en-US" altLang="de-DE" b="0" kern="0" dirty="0" err="1" smtClean="0"/>
              <a:t>prega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di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rivalutare</a:t>
            </a:r>
            <a:r>
              <a:rPr lang="en-US" altLang="de-DE" b="0" kern="0" dirty="0" smtClean="0"/>
              <a:t> la </a:t>
            </a:r>
            <a:r>
              <a:rPr lang="en-US" altLang="de-DE" b="0" kern="0" dirty="0" err="1" smtClean="0"/>
              <a:t>probabilità</a:t>
            </a:r>
            <a:endParaRPr lang="en-US" altLang="de-DE" b="0" kern="0" dirty="0"/>
          </a:p>
        </p:txBody>
      </p: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179388" y="4005064"/>
            <a:ext cx="8964612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76250" indent="-4762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ha </a:t>
            </a:r>
            <a:r>
              <a:rPr lang="en-US" altLang="de-DE" b="0" dirty="0" err="1" smtClean="0">
                <a:latin typeface="Verdana" pitchFamily="34" charset="0"/>
              </a:rPr>
              <a:t>vinto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alla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lotteria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dare via </a:t>
            </a:r>
            <a:r>
              <a:rPr lang="en-US" altLang="de-DE" b="0" dirty="0" err="1" smtClean="0">
                <a:latin typeface="Verdana" pitchFamily="34" charset="0"/>
              </a:rPr>
              <a:t>il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denaro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tramite</a:t>
            </a:r>
            <a:r>
              <a:rPr lang="en-US" altLang="de-DE" b="0" dirty="0" smtClean="0">
                <a:latin typeface="Verdana" pitchFamily="34" charset="0"/>
              </a:rPr>
              <a:t> la radio.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dirty="0" smtClean="0">
                <a:latin typeface="Verdana" pitchFamily="34" charset="0"/>
              </a:rPr>
              <a:t>La donna </a:t>
            </a:r>
            <a:r>
              <a:rPr lang="en-US" altLang="de-DE" dirty="0" err="1" smtClean="0">
                <a:latin typeface="Verdana" pitchFamily="34" charset="0"/>
              </a:rPr>
              <a:t>fa</a:t>
            </a:r>
            <a:r>
              <a:rPr lang="en-US" altLang="de-DE" dirty="0" smtClean="0">
                <a:latin typeface="Verdana" pitchFamily="34" charset="0"/>
              </a:rPr>
              <a:t> un </a:t>
            </a:r>
            <a:r>
              <a:rPr lang="en-US" altLang="de-DE" dirty="0" err="1" smtClean="0">
                <a:latin typeface="Verdana" pitchFamily="34" charset="0"/>
              </a:rPr>
              <a:t>annuncio</a:t>
            </a:r>
            <a:r>
              <a:rPr lang="en-US" altLang="de-DE" dirty="0" smtClean="0">
                <a:latin typeface="Verdana" pitchFamily="34" charset="0"/>
              </a:rPr>
              <a:t> per </a:t>
            </a:r>
            <a:r>
              <a:rPr lang="en-US" altLang="de-DE" dirty="0" err="1" smtClean="0">
                <a:latin typeface="Verdana" pitchFamily="34" charset="0"/>
              </a:rPr>
              <a:t>trovare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il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suo</a:t>
            </a:r>
            <a:r>
              <a:rPr lang="en-US" altLang="de-DE" dirty="0" smtClean="0">
                <a:latin typeface="Verdana" pitchFamily="34" charset="0"/>
              </a:rPr>
              <a:t> cane </a:t>
            </a:r>
            <a:r>
              <a:rPr lang="en-US" altLang="de-DE" dirty="0" err="1" smtClean="0">
                <a:latin typeface="Verdana" pitchFamily="34" charset="0"/>
              </a:rPr>
              <a:t>smarrito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iniziare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carriera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cantante</a:t>
            </a:r>
            <a:r>
              <a:rPr lang="en-US" altLang="de-DE" b="0" dirty="0" smtClean="0">
                <a:latin typeface="Verdana" pitchFamily="34" charset="0"/>
              </a:rPr>
              <a:t> a </a:t>
            </a:r>
            <a:r>
              <a:rPr lang="en-US" altLang="de-DE" b="0" dirty="0" err="1" smtClean="0">
                <a:latin typeface="Verdana" pitchFamily="34" charset="0"/>
              </a:rPr>
              <a:t>prescindere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dalla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famiglia</a:t>
            </a:r>
            <a:r>
              <a:rPr lang="en-US" altLang="de-DE" b="0" dirty="0" smtClean="0">
                <a:latin typeface="Verdana" pitchFamily="34" charset="0"/>
              </a:rPr>
              <a:t>. </a:t>
            </a:r>
          </a:p>
          <a:p>
            <a:pPr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de-DE" b="0" dirty="0" smtClean="0">
                <a:latin typeface="Verdana" pitchFamily="34" charset="0"/>
              </a:rPr>
              <a:t>La donna </a:t>
            </a:r>
            <a:r>
              <a:rPr lang="en-US" altLang="de-DE" b="0" dirty="0" err="1" smtClean="0">
                <a:latin typeface="Verdana" pitchFamily="34" charset="0"/>
              </a:rPr>
              <a:t>vuole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trovare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l’uomo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sogni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tramite</a:t>
            </a:r>
            <a:r>
              <a:rPr lang="en-US" altLang="de-DE" b="0" dirty="0" smtClean="0">
                <a:latin typeface="Verdana" pitchFamily="34" charset="0"/>
              </a:rPr>
              <a:t> la radio.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6.23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1"/>
          <p:cNvSpPr txBox="1">
            <a:spLocks noChangeArrowheads="1"/>
          </p:cNvSpPr>
          <p:nvPr/>
        </p:nvSpPr>
        <p:spPr bwMode="auto">
          <a:xfrm>
            <a:off x="250825" y="4221163"/>
            <a:ext cx="8642349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altLang="de-DE" sz="1600" b="0" dirty="0" err="1" smtClean="0">
                <a:latin typeface="Verdana" pitchFamily="34" charset="0"/>
              </a:rPr>
              <a:t>Interpretazione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ovvia</a:t>
            </a:r>
            <a:r>
              <a:rPr lang="en-US" altLang="de-DE" sz="1600" b="0" dirty="0" smtClean="0">
                <a:latin typeface="Verdana" pitchFamily="34" charset="0"/>
              </a:rPr>
              <a:t>: La donna </a:t>
            </a:r>
            <a:r>
              <a:rPr lang="en-US" altLang="de-DE" sz="1600" b="0" dirty="0" err="1" smtClean="0">
                <a:latin typeface="Verdana" pitchFamily="34" charset="0"/>
              </a:rPr>
              <a:t>vuole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iniziare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una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carriera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da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cantante</a:t>
            </a:r>
            <a:r>
              <a:rPr lang="en-US" altLang="de-DE" sz="1600" b="0" dirty="0" smtClean="0">
                <a:latin typeface="Verdana" pitchFamily="34" charset="0"/>
              </a:rPr>
              <a:t> a </a:t>
            </a:r>
            <a:r>
              <a:rPr lang="en-US" altLang="de-DE" sz="1600" b="0" dirty="0" err="1" smtClean="0">
                <a:latin typeface="Verdana" pitchFamily="34" charset="0"/>
              </a:rPr>
              <a:t>prescindere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dalla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sua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famiglia</a:t>
            </a:r>
            <a:endParaRPr lang="en-US" altLang="de-DE" sz="1600" b="0" dirty="0" smtClean="0">
              <a:latin typeface="Verdana" pitchFamily="34" charset="0"/>
            </a:endParaRPr>
          </a:p>
          <a:p>
            <a:pPr eaLnBrk="1" hangingPunct="1">
              <a:spcBef>
                <a:spcPts val="1200"/>
              </a:spcBef>
            </a:pPr>
            <a:r>
              <a:rPr lang="en-US" altLang="de-DE" sz="1600" b="0" dirty="0" smtClean="0">
                <a:latin typeface="Verdana" pitchFamily="34" charset="0"/>
              </a:rPr>
              <a:t>Ma: la </a:t>
            </a:r>
            <a:r>
              <a:rPr lang="en-US" altLang="de-DE" sz="1600" b="0" dirty="0" err="1" smtClean="0">
                <a:latin typeface="Verdana" pitchFamily="34" charset="0"/>
              </a:rPr>
              <a:t>situazione</a:t>
            </a:r>
            <a:r>
              <a:rPr lang="en-US" altLang="de-DE" sz="1600" b="0" dirty="0" smtClean="0">
                <a:latin typeface="Verdana" pitchFamily="34" charset="0"/>
              </a:rPr>
              <a:t> è </a:t>
            </a:r>
            <a:r>
              <a:rPr lang="en-US" altLang="de-DE" sz="1600" b="0" dirty="0" err="1" smtClean="0">
                <a:latin typeface="Verdana" pitchFamily="34" charset="0"/>
              </a:rPr>
              <a:t>diversa</a:t>
            </a:r>
            <a:r>
              <a:rPr lang="en-US" altLang="de-DE" sz="1600" b="0" dirty="0" smtClean="0">
                <a:latin typeface="Verdana" pitchFamily="34" charset="0"/>
              </a:rPr>
              <a:t>: Il cane </a:t>
            </a:r>
            <a:r>
              <a:rPr lang="en-US" altLang="de-DE" sz="1600" b="0" dirty="0" err="1" smtClean="0">
                <a:latin typeface="Verdana" pitchFamily="34" charset="0"/>
              </a:rPr>
              <a:t>della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famiglia</a:t>
            </a:r>
            <a:r>
              <a:rPr lang="en-US" altLang="de-DE" sz="1600" b="0" dirty="0" smtClean="0">
                <a:latin typeface="Verdana" pitchFamily="34" charset="0"/>
              </a:rPr>
              <a:t> è </a:t>
            </a:r>
            <a:r>
              <a:rPr lang="en-US" altLang="de-DE" sz="1600" b="0" dirty="0" err="1" smtClean="0">
                <a:latin typeface="Verdana" pitchFamily="34" charset="0"/>
              </a:rPr>
              <a:t>scappato</a:t>
            </a:r>
            <a:r>
              <a:rPr lang="en-US" altLang="de-DE" sz="1600" b="0" dirty="0" smtClean="0">
                <a:latin typeface="Verdana" pitchFamily="34" charset="0"/>
              </a:rPr>
              <a:t> e la </a:t>
            </a:r>
            <a:r>
              <a:rPr lang="en-US" altLang="de-DE" sz="1600" b="0" dirty="0" err="1" smtClean="0">
                <a:latin typeface="Verdana" pitchFamily="34" charset="0"/>
              </a:rPr>
              <a:t>madre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vuole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riportarlo</a:t>
            </a:r>
            <a:r>
              <a:rPr lang="en-US" altLang="de-DE" sz="1600" b="0" dirty="0" smtClean="0">
                <a:latin typeface="Verdana" pitchFamily="34" charset="0"/>
              </a:rPr>
              <a:t> a casa </a:t>
            </a:r>
            <a:r>
              <a:rPr lang="en-US" altLang="de-DE" sz="1600" b="0" dirty="0" err="1" smtClean="0">
                <a:latin typeface="Verdana" pitchFamily="34" charset="0"/>
              </a:rPr>
              <a:t>tramite</a:t>
            </a:r>
            <a:r>
              <a:rPr lang="en-US" altLang="de-DE" sz="1600" b="0" dirty="0" smtClean="0">
                <a:latin typeface="Verdana" pitchFamily="34" charset="0"/>
              </a:rPr>
              <a:t> un </a:t>
            </a:r>
            <a:r>
              <a:rPr lang="en-US" altLang="de-DE" sz="1600" b="0" dirty="0" err="1" smtClean="0">
                <a:latin typeface="Verdana" pitchFamily="34" charset="0"/>
              </a:rPr>
              <a:t>annuncio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alla</a:t>
            </a:r>
            <a:r>
              <a:rPr lang="en-US" altLang="de-DE" sz="1600" b="0" dirty="0" smtClean="0">
                <a:latin typeface="Verdana" pitchFamily="34" charset="0"/>
              </a:rPr>
              <a:t> radio. 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de-DE" sz="1600" b="0" dirty="0" err="1" smtClean="0">
                <a:latin typeface="Verdana" pitchFamily="34" charset="0"/>
              </a:rPr>
              <a:t>Conclusione</a:t>
            </a:r>
            <a:r>
              <a:rPr lang="en-US" altLang="de-DE" sz="1600" b="0" dirty="0" smtClean="0">
                <a:latin typeface="Verdana" pitchFamily="34" charset="0"/>
              </a:rPr>
              <a:t>: </a:t>
            </a:r>
            <a:r>
              <a:rPr lang="en-US" altLang="de-DE" sz="1600" b="0" dirty="0" err="1" smtClean="0">
                <a:latin typeface="Verdana" pitchFamily="34" charset="0"/>
              </a:rPr>
              <a:t>Ci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sono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situazioni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nella</a:t>
            </a:r>
            <a:r>
              <a:rPr lang="en-US" altLang="de-DE" sz="1600" b="0" dirty="0" smtClean="0">
                <a:latin typeface="Verdana" pitchFamily="34" charset="0"/>
              </a:rPr>
              <a:t> vita </a:t>
            </a:r>
            <a:r>
              <a:rPr lang="en-US" altLang="de-DE" sz="1600" b="0" dirty="0" err="1" smtClean="0">
                <a:latin typeface="Verdana" pitchFamily="34" charset="0"/>
              </a:rPr>
              <a:t>di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tutti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giorni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che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giudichiamo</a:t>
            </a:r>
            <a:r>
              <a:rPr lang="en-US" altLang="de-DE" sz="1600" b="0" dirty="0" smtClean="0">
                <a:latin typeface="Verdana" pitchFamily="34" charset="0"/>
              </a:rPr>
              <a:t> male al primo </a:t>
            </a:r>
            <a:r>
              <a:rPr lang="en-US" altLang="de-DE" sz="1600" b="0" dirty="0" err="1" smtClean="0">
                <a:latin typeface="Verdana" pitchFamily="34" charset="0"/>
              </a:rPr>
              <a:t>sguardo</a:t>
            </a:r>
            <a:r>
              <a:rPr lang="en-US" altLang="de-DE" sz="1600" b="0" dirty="0" smtClean="0">
                <a:latin typeface="Verdana" pitchFamily="34" charset="0"/>
              </a:rPr>
              <a:t>. </a:t>
            </a:r>
            <a:r>
              <a:rPr lang="en-US" altLang="de-DE" sz="1600" b="0" dirty="0" err="1" smtClean="0">
                <a:latin typeface="Verdana" pitchFamily="34" charset="0"/>
              </a:rPr>
              <a:t>Cercate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di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essere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aperti</a:t>
            </a:r>
            <a:r>
              <a:rPr lang="en-US" altLang="de-DE" sz="1600" b="0" dirty="0" smtClean="0">
                <a:latin typeface="Verdana" pitchFamily="34" charset="0"/>
              </a:rPr>
              <a:t> a </a:t>
            </a:r>
            <a:r>
              <a:rPr lang="en-US" altLang="de-DE" sz="1600" b="0" dirty="0" err="1" smtClean="0">
                <a:latin typeface="Verdana" pitchFamily="34" charset="0"/>
              </a:rPr>
              <a:t>più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punti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di</a:t>
            </a:r>
            <a:r>
              <a:rPr lang="en-US" altLang="de-DE" sz="1600" b="0" dirty="0" smtClean="0">
                <a:latin typeface="Verdana" pitchFamily="34" charset="0"/>
              </a:rPr>
              <a:t> vista e </a:t>
            </a:r>
            <a:r>
              <a:rPr lang="en-US" altLang="de-DE" sz="1600" b="0" dirty="0" err="1" smtClean="0">
                <a:latin typeface="Verdana" pitchFamily="34" charset="0"/>
              </a:rPr>
              <a:t>di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correggere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falsi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giudizi</a:t>
            </a:r>
            <a:r>
              <a:rPr lang="en-US" altLang="de-DE" sz="1600" b="0" dirty="0" smtClean="0">
                <a:latin typeface="Verdana" pitchFamily="34" charset="0"/>
              </a:rPr>
              <a:t>! </a:t>
            </a:r>
            <a:endParaRPr lang="en-US" altLang="de-DE" sz="1600" dirty="0">
              <a:latin typeface="Verdana" pitchFamily="34" charset="0"/>
            </a:endParaRPr>
          </a:p>
        </p:txBody>
      </p:sp>
      <p:sp>
        <p:nvSpPr>
          <p:cNvPr id="31751" name="Text Box 16"/>
          <p:cNvSpPr txBox="1">
            <a:spLocks noChangeArrowheads="1"/>
          </p:cNvSpPr>
          <p:nvPr/>
        </p:nvSpPr>
        <p:spPr bwMode="auto">
          <a:xfrm>
            <a:off x="250825" y="976313"/>
            <a:ext cx="86423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de-DE" sz="1600" b="0" dirty="0" err="1" smtClean="0">
                <a:latin typeface="Verdana" pitchFamily="34" charset="0"/>
              </a:rPr>
              <a:t>Inizialmente</a:t>
            </a:r>
            <a:r>
              <a:rPr lang="en-US" altLang="de-DE" sz="1600" b="0" dirty="0" smtClean="0">
                <a:latin typeface="Verdana" pitchFamily="34" charset="0"/>
              </a:rPr>
              <a:t>, </a:t>
            </a:r>
            <a:r>
              <a:rPr lang="en-US" altLang="de-DE" sz="1600" b="0" dirty="0" err="1" smtClean="0">
                <a:latin typeface="Verdana" pitchFamily="34" charset="0"/>
              </a:rPr>
              <a:t>visto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che</a:t>
            </a:r>
            <a:r>
              <a:rPr lang="en-US" altLang="de-DE" sz="1600" b="0" dirty="0" smtClean="0">
                <a:latin typeface="Verdana" pitchFamily="34" charset="0"/>
              </a:rPr>
              <a:t> la donna </a:t>
            </a:r>
            <a:r>
              <a:rPr lang="en-US" altLang="de-DE" sz="1600" b="0" dirty="0" err="1" smtClean="0">
                <a:latin typeface="Verdana" pitchFamily="34" charset="0"/>
              </a:rPr>
              <a:t>si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trova</a:t>
            </a:r>
            <a:r>
              <a:rPr lang="en-US" altLang="de-DE" sz="1600" b="0" dirty="0" smtClean="0">
                <a:latin typeface="Verdana" pitchFamily="34" charset="0"/>
              </a:rPr>
              <a:t> in </a:t>
            </a:r>
            <a:r>
              <a:rPr lang="en-US" altLang="de-DE" sz="1600" b="0" dirty="0" err="1" smtClean="0">
                <a:latin typeface="Verdana" pitchFamily="34" charset="0"/>
              </a:rPr>
              <a:t>una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stazione</a:t>
            </a:r>
            <a:r>
              <a:rPr lang="en-US" altLang="de-DE" sz="1600" b="0" dirty="0" smtClean="0">
                <a:latin typeface="Verdana" pitchFamily="34" charset="0"/>
              </a:rPr>
              <a:t> radio, le </a:t>
            </a:r>
            <a:r>
              <a:rPr lang="en-US" altLang="de-DE" sz="1600" b="0" dirty="0" err="1" smtClean="0">
                <a:latin typeface="Verdana" pitchFamily="34" charset="0"/>
              </a:rPr>
              <a:t>interpretazioni</a:t>
            </a:r>
            <a:r>
              <a:rPr lang="en-US" altLang="de-DE" sz="1600" b="0" dirty="0" smtClean="0">
                <a:latin typeface="Verdana" pitchFamily="34" charset="0"/>
              </a:rPr>
              <a:t> 3 e 4 </a:t>
            </a:r>
            <a:r>
              <a:rPr lang="en-US" altLang="de-DE" sz="1600" b="0" dirty="0" err="1" smtClean="0">
                <a:latin typeface="Verdana" pitchFamily="34" charset="0"/>
              </a:rPr>
              <a:t>sembrano</a:t>
            </a:r>
            <a:r>
              <a:rPr lang="en-US" altLang="de-DE" sz="1600" b="0" dirty="0" smtClean="0">
                <a:latin typeface="Verdana" pitchFamily="34" charset="0"/>
              </a:rPr>
              <a:t> </a:t>
            </a:r>
            <a:r>
              <a:rPr lang="en-US" altLang="de-DE" sz="1600" b="0" dirty="0" err="1" smtClean="0">
                <a:latin typeface="Verdana" pitchFamily="34" charset="0"/>
              </a:rPr>
              <a:t>probabili</a:t>
            </a:r>
            <a:r>
              <a:rPr lang="en-US" altLang="de-DE" sz="1600" b="0" dirty="0" smtClean="0">
                <a:latin typeface="Verdana" pitchFamily="34" charset="0"/>
              </a:rPr>
              <a:t>.</a:t>
            </a:r>
            <a:endParaRPr lang="en-US" altLang="de-DE" sz="1600" b="0" dirty="0">
              <a:latin typeface="Verdana" pitchFamily="34" charset="0"/>
            </a:endParaRPr>
          </a:p>
        </p:txBody>
      </p:sp>
      <p:pic>
        <p:nvPicPr>
          <p:cNvPr id="31752" name="Picture 14" descr="Bild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31950"/>
            <a:ext cx="1746250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Text Box 15"/>
          <p:cNvSpPr txBox="1">
            <a:spLocks noChangeArrowheads="1"/>
          </p:cNvSpPr>
          <p:nvPr/>
        </p:nvSpPr>
        <p:spPr bwMode="auto">
          <a:xfrm>
            <a:off x="8510588" y="37623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3</a:t>
            </a:r>
          </a:p>
        </p:txBody>
      </p:sp>
      <p:sp>
        <p:nvSpPr>
          <p:cNvPr id="31754" name="Text Box 16"/>
          <p:cNvSpPr txBox="1">
            <a:spLocks noChangeArrowheads="1"/>
          </p:cNvSpPr>
          <p:nvPr/>
        </p:nvSpPr>
        <p:spPr bwMode="auto">
          <a:xfrm>
            <a:off x="6118225" y="37830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2</a:t>
            </a:r>
          </a:p>
        </p:txBody>
      </p:sp>
      <p:pic>
        <p:nvPicPr>
          <p:cNvPr id="31755" name="Picture 17" descr="hundehütte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31950"/>
            <a:ext cx="2524125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Picture 18" descr="Frau in Eil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631950"/>
            <a:ext cx="252095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7" name="Text Box 19"/>
          <p:cNvSpPr txBox="1">
            <a:spLocks noChangeArrowheads="1"/>
          </p:cNvSpPr>
          <p:nvPr/>
        </p:nvSpPr>
        <p:spPr bwMode="auto">
          <a:xfrm>
            <a:off x="2903538" y="37750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de-DE" altLang="de-DE"/>
              <a:t>1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0" y="6653213"/>
            <a:ext cx="215475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de-DE" sz="800" b="0" i="1" dirty="0" smtClean="0">
                <a:latin typeface="Verdana" pitchFamily="34" charset="0"/>
              </a:rPr>
              <a:t>(picture story drawn by Lisa Schilling)</a:t>
            </a:r>
            <a:endParaRPr lang="en-US" altLang="de-DE" sz="800" b="0" i="1" dirty="0">
              <a:latin typeface="Verdana" pitchFamily="34" charset="0"/>
            </a:endParaRP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Al fine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prendere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una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decisione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finale,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tutte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le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immagini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devono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essere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osservate</a:t>
            </a:r>
            <a:endParaRPr lang="en-US" altLang="de-DE" sz="20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6.24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349027"/>
            <a:ext cx="5081785" cy="4240213"/>
          </a:xfrm>
        </p:spPr>
        <p:txBody>
          <a:bodyPr/>
          <a:lstStyle/>
          <a:p>
            <a:pPr marL="180000" indent="0" eaLnBrk="1" hangingPunct="1">
              <a:spcBef>
                <a:spcPts val="1200"/>
              </a:spcBef>
            </a:pPr>
            <a:r>
              <a:rPr lang="en-US" altLang="de-DE" b="1" dirty="0" err="1" smtClean="0"/>
              <a:t>Esempio</a:t>
            </a:r>
            <a:r>
              <a:rPr lang="en-US" altLang="de-DE" b="1" dirty="0" smtClean="0"/>
              <a:t>:</a:t>
            </a:r>
            <a:r>
              <a:rPr lang="en-US" altLang="de-DE" dirty="0" smtClean="0"/>
              <a:t> John </a:t>
            </a:r>
            <a:r>
              <a:rPr lang="en-US" altLang="de-DE" dirty="0" err="1" smtClean="0"/>
              <a:t>pensa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perseguitato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minacciato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seguaci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Scientology. </a:t>
            </a:r>
            <a:r>
              <a:rPr lang="en-US" altLang="de-DE" dirty="0" err="1" smtClean="0"/>
              <a:t>Perciò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fa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fatica</a:t>
            </a:r>
            <a:r>
              <a:rPr lang="en-US" altLang="de-DE" dirty="0" smtClean="0"/>
              <a:t> ad </a:t>
            </a:r>
            <a:r>
              <a:rPr lang="en-US" altLang="de-DE" dirty="0" err="1" smtClean="0"/>
              <a:t>uscire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casa. Come </a:t>
            </a:r>
            <a:r>
              <a:rPr lang="en-US" altLang="de-DE" dirty="0" err="1" smtClean="0"/>
              <a:t>ampia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prova</a:t>
            </a:r>
            <a:r>
              <a:rPr lang="en-US" altLang="de-DE" dirty="0" smtClean="0"/>
              <a:t>, nota le </a:t>
            </a:r>
            <a:r>
              <a:rPr lang="en-US" altLang="de-DE" dirty="0" err="1" smtClean="0"/>
              <a:t>situazioni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seguenti</a:t>
            </a:r>
            <a:r>
              <a:rPr lang="en-US" altLang="de-DE" dirty="0" smtClean="0"/>
              <a:t>: </a:t>
            </a:r>
          </a:p>
          <a:p>
            <a:pPr marL="180000" indent="0" eaLnBrk="1" hangingPunct="1">
              <a:spcBef>
                <a:spcPts val="1200"/>
              </a:spcBef>
            </a:pPr>
            <a:r>
              <a:rPr lang="en-US" altLang="de-DE" dirty="0" err="1" smtClean="0"/>
              <a:t>Voci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minacciose</a:t>
            </a:r>
            <a:r>
              <a:rPr lang="en-US" altLang="de-DE" dirty="0" smtClean="0"/>
              <a:t>, diverse auto </a:t>
            </a:r>
            <a:r>
              <a:rPr lang="en-US" altLang="de-DE" dirty="0" err="1" smtClean="0"/>
              <a:t>sospette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fronte</a:t>
            </a:r>
            <a:r>
              <a:rPr lang="en-US" altLang="de-DE" dirty="0" smtClean="0"/>
              <a:t> al </a:t>
            </a:r>
            <a:r>
              <a:rPr lang="en-US" altLang="de-DE" dirty="0" err="1" smtClean="0"/>
              <a:t>suo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appartamento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croce</a:t>
            </a:r>
            <a:r>
              <a:rPr lang="en-US" altLang="de-DE" dirty="0" smtClean="0"/>
              <a:t> simile al </a:t>
            </a:r>
            <a:r>
              <a:rPr lang="en-US" altLang="de-DE" dirty="0" err="1" smtClean="0"/>
              <a:t>simbolo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Scientology </a:t>
            </a:r>
            <a:r>
              <a:rPr lang="en-US" altLang="de-DE" dirty="0" err="1" smtClean="0"/>
              <a:t>sull’edificio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vicino</a:t>
            </a:r>
            <a:r>
              <a:rPr lang="en-US" altLang="de-DE" dirty="0" smtClean="0"/>
              <a:t> al </a:t>
            </a:r>
            <a:r>
              <a:rPr lang="en-US" altLang="de-DE" dirty="0" err="1" smtClean="0"/>
              <a:t>suo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appartamento</a:t>
            </a:r>
            <a:r>
              <a:rPr lang="en-US" altLang="de-DE" dirty="0" smtClean="0"/>
              <a:t>.</a:t>
            </a:r>
          </a:p>
          <a:p>
            <a:pPr marL="180000" indent="0" eaLnBrk="1" hangingPunct="1">
              <a:spcBef>
                <a:spcPts val="1200"/>
              </a:spcBef>
            </a:pP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en-US" altLang="de-DE" dirty="0" err="1" smtClean="0"/>
              <a:t>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potrebbe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sfidare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convinzione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John/vi è </a:t>
            </a:r>
            <a:r>
              <a:rPr lang="en-US" altLang="de-DE" dirty="0" err="1" smtClean="0"/>
              <a:t>margine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dubbio</a:t>
            </a:r>
            <a:r>
              <a:rPr lang="en-US" altLang="de-DE" dirty="0" smtClean="0"/>
              <a:t>?</a:t>
            </a:r>
          </a:p>
          <a:p>
            <a:pPr marL="216000" indent="0" algn="ctr" eaLnBrk="1" hangingPunct="1">
              <a:lnSpc>
                <a:spcPct val="80000"/>
              </a:lnSpc>
              <a:spcBef>
                <a:spcPts val="1200"/>
              </a:spcBef>
            </a:pPr>
            <a:endParaRPr lang="de-DE" altLang="de-DE" dirty="0" smtClean="0"/>
          </a:p>
          <a:p>
            <a:pPr marL="0" indent="0"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de-DE" altLang="de-DE" b="1" dirty="0" smtClean="0"/>
              <a:t>???</a:t>
            </a:r>
          </a:p>
        </p:txBody>
      </p:sp>
      <p:pic>
        <p:nvPicPr>
          <p:cNvPr id="3277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305" y="930622"/>
            <a:ext cx="3559175" cy="49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10"/>
          <p:cNvSpPr txBox="1">
            <a:spLocks noChangeArrowheads="1"/>
          </p:cNvSpPr>
          <p:nvPr/>
        </p:nvSpPr>
        <p:spPr bwMode="auto">
          <a:xfrm>
            <a:off x="-28575" y="6640513"/>
            <a:ext cx="6329363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de-DE" sz="700" b="0" i="1" dirty="0" smtClean="0">
                <a:latin typeface="Verdana" pitchFamily="34" charset="0"/>
              </a:rPr>
              <a:t>(“</a:t>
            </a:r>
            <a:r>
              <a:rPr lang="en-US" altLang="de-DE" sz="700" b="0" i="1" dirty="0" err="1" smtClean="0">
                <a:latin typeface="Verdana" pitchFamily="34" charset="0"/>
              </a:rPr>
              <a:t>Verstecken</a:t>
            </a:r>
            <a:r>
              <a:rPr lang="en-US" altLang="de-DE" sz="700" b="0" i="1" dirty="0" smtClean="0">
                <a:latin typeface="Verdana" pitchFamily="34" charset="0"/>
              </a:rPr>
              <a:t>” by Jana </a:t>
            </a:r>
            <a:r>
              <a:rPr lang="en-US" altLang="de-DE" sz="700" b="0" i="1" dirty="0" err="1" smtClean="0">
                <a:latin typeface="Verdana" pitchFamily="34" charset="0"/>
              </a:rPr>
              <a:t>Pöttgen</a:t>
            </a:r>
            <a:r>
              <a:rPr lang="en-US" altLang="de-DE" sz="700" b="0" i="1" dirty="0" smtClean="0">
                <a:latin typeface="Verdana" pitchFamily="34" charset="0"/>
              </a:rPr>
              <a:t>, borrowed from the brochure “</a:t>
            </a:r>
            <a:r>
              <a:rPr lang="en-US" altLang="de-DE" sz="700" b="0" i="1" dirty="0" err="1" smtClean="0">
                <a:latin typeface="Verdana" pitchFamily="34" charset="0"/>
              </a:rPr>
              <a:t>Schizophrenie</a:t>
            </a:r>
            <a:r>
              <a:rPr lang="en-US" altLang="de-DE" sz="700" b="0" i="1" dirty="0" smtClean="0">
                <a:latin typeface="Verdana" pitchFamily="34" charset="0"/>
              </a:rPr>
              <a:t>: </a:t>
            </a:r>
            <a:r>
              <a:rPr lang="en-US" altLang="de-DE" sz="700" b="0" i="1" dirty="0" err="1" smtClean="0">
                <a:latin typeface="Verdana" pitchFamily="34" charset="0"/>
              </a:rPr>
              <a:t>Eine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Krankheit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verliert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ihre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Dämonie</a:t>
            </a:r>
            <a:r>
              <a:rPr lang="en-US" altLang="de-DE" sz="700" b="0" i="1" dirty="0" smtClean="0">
                <a:latin typeface="Verdana" pitchFamily="34" charset="0"/>
              </a:rPr>
              <a:t>”, 1988 by </a:t>
            </a:r>
            <a:r>
              <a:rPr lang="en-US" altLang="de-DE" sz="700" b="0" i="1" dirty="0" err="1" smtClean="0">
                <a:latin typeface="Verdana" pitchFamily="34" charset="0"/>
              </a:rPr>
              <a:t>Troponwerke</a:t>
            </a:r>
            <a:r>
              <a:rPr lang="en-US" altLang="de-DE" sz="700" b="0" i="1" dirty="0" smtClean="0">
                <a:latin typeface="Verdana" pitchFamily="34" charset="0"/>
              </a:rPr>
              <a:t> GmbH &amp; Co. KG)</a:t>
            </a:r>
            <a:endParaRPr lang="en-US" altLang="de-DE" sz="700" dirty="0">
              <a:latin typeface="Verdana" pitchFamily="34" charset="0"/>
            </a:endParaRPr>
          </a:p>
        </p:txBody>
      </p:sp>
      <p:sp>
        <p:nvSpPr>
          <p:cNvPr id="32775" name="Rectangle 57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Caso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studio:</a:t>
            </a:r>
            <a:b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</a:b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Persecuzione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reale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o </a:t>
            </a: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illusione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?</a:t>
            </a:r>
            <a:endParaRPr lang="en-US" altLang="de-DE" sz="2000" b="0" dirty="0">
              <a:solidFill>
                <a:srgbClr val="D16349"/>
              </a:solidFill>
              <a:latin typeface="Verdana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6.25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12"/>
          <p:cNvSpPr>
            <a:spLocks noChangeArrowheads="1"/>
          </p:cNvSpPr>
          <p:nvPr/>
        </p:nvSpPr>
        <p:spPr bwMode="auto">
          <a:xfrm>
            <a:off x="252140" y="2510756"/>
            <a:ext cx="5081165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marL="4508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smtClean="0">
                <a:latin typeface="Verdana" pitchFamily="34" charset="0"/>
              </a:rPr>
              <a:t>Le auto </a:t>
            </a:r>
            <a:r>
              <a:rPr lang="en-US" altLang="de-DE" b="0" dirty="0" err="1" smtClean="0">
                <a:latin typeface="Verdana" pitchFamily="34" charset="0"/>
              </a:rPr>
              <a:t>parcheggiate</a:t>
            </a:r>
            <a:r>
              <a:rPr lang="en-US" altLang="de-DE" b="0" dirty="0" smtClean="0">
                <a:latin typeface="Verdana" pitchFamily="34" charset="0"/>
              </a:rPr>
              <a:t> o la </a:t>
            </a:r>
            <a:r>
              <a:rPr lang="en-US" altLang="de-DE" b="0" dirty="0" err="1" smtClean="0">
                <a:latin typeface="Verdana" pitchFamily="34" charset="0"/>
              </a:rPr>
              <a:t>croce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rappresentano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prova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definitiva</a:t>
            </a:r>
            <a:r>
              <a:rPr lang="en-US" altLang="de-DE" b="0" dirty="0" smtClean="0">
                <a:latin typeface="Verdana" pitchFamily="34" charset="0"/>
              </a:rPr>
              <a:t>? </a:t>
            </a:r>
            <a:r>
              <a:rPr lang="en-US" altLang="de-DE" b="0" dirty="0" err="1" smtClean="0">
                <a:latin typeface="Verdana" pitchFamily="34" charset="0"/>
              </a:rPr>
              <a:t>Coincidenza</a:t>
            </a:r>
            <a:r>
              <a:rPr lang="en-US" altLang="de-DE" b="0" dirty="0" smtClean="0">
                <a:latin typeface="Verdana" pitchFamily="34" charset="0"/>
              </a:rPr>
              <a:t>?</a:t>
            </a:r>
          </a:p>
          <a:p>
            <a:pPr marL="4508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Perché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Chiesa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Scientology </a:t>
            </a:r>
            <a:r>
              <a:rPr lang="en-US" altLang="de-DE" b="0" dirty="0" err="1" smtClean="0">
                <a:latin typeface="Verdana" pitchFamily="34" charset="0"/>
              </a:rPr>
              <a:t>dovrebbe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spendere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così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tanto</a:t>
            </a:r>
            <a:r>
              <a:rPr lang="en-US" altLang="de-DE" b="0" dirty="0" smtClean="0">
                <a:latin typeface="Verdana" pitchFamily="34" charset="0"/>
              </a:rPr>
              <a:t> tempo e </a:t>
            </a:r>
            <a:r>
              <a:rPr lang="en-US" altLang="de-DE" b="0" dirty="0" err="1" smtClean="0">
                <a:latin typeface="Verdana" pitchFamily="34" charset="0"/>
              </a:rPr>
              <a:t>impegno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nel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perseguitare</a:t>
            </a:r>
            <a:r>
              <a:rPr lang="en-US" altLang="de-DE" b="0" dirty="0" smtClean="0">
                <a:latin typeface="Verdana" pitchFamily="34" charset="0"/>
              </a:rPr>
              <a:t> John?</a:t>
            </a:r>
          </a:p>
          <a:p>
            <a:pPr marL="4508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smtClean="0">
                <a:latin typeface="Verdana" pitchFamily="34" charset="0"/>
              </a:rPr>
              <a:t>…</a:t>
            </a:r>
          </a:p>
          <a:p>
            <a:pPr marL="450850" indent="-273050" algn="ctr" eaLnBrk="1" hangingPunct="1">
              <a:spcBef>
                <a:spcPts val="1200"/>
              </a:spcBef>
              <a:buClr>
                <a:srgbClr val="8CADAE"/>
              </a:buClr>
            </a:pPr>
            <a:r>
              <a:rPr lang="en-US" altLang="de-DE" b="0" dirty="0" smtClean="0">
                <a:latin typeface="Verdana" pitchFamily="34" charset="0"/>
              </a:rPr>
              <a:t>Come </a:t>
            </a:r>
            <a:r>
              <a:rPr lang="en-US" altLang="de-DE" b="0" dirty="0" err="1" smtClean="0">
                <a:latin typeface="Verdana" pitchFamily="34" charset="0"/>
              </a:rPr>
              <a:t>può</a:t>
            </a:r>
            <a:r>
              <a:rPr lang="en-US" altLang="de-DE" b="0" dirty="0" smtClean="0">
                <a:latin typeface="Verdana" pitchFamily="34" charset="0"/>
              </a:rPr>
              <a:t> John </a:t>
            </a:r>
            <a:r>
              <a:rPr lang="en-US" altLang="de-DE" b="0" dirty="0" err="1" smtClean="0">
                <a:latin typeface="Verdana" pitchFamily="34" charset="0"/>
              </a:rPr>
              <a:t>controllare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convinzione</a:t>
            </a:r>
            <a:endParaRPr lang="en-US" altLang="de-DE" b="0" dirty="0" smtClean="0">
              <a:latin typeface="Verdana" pitchFamily="34" charset="0"/>
            </a:endParaRPr>
          </a:p>
          <a:p>
            <a:pPr marL="450850" indent="-273050" algn="ctr" eaLnBrk="1" hangingPunct="1">
              <a:lnSpc>
                <a:spcPct val="80000"/>
              </a:lnSpc>
              <a:spcBef>
                <a:spcPts val="1200"/>
              </a:spcBef>
              <a:buClr>
                <a:srgbClr val="8CADAE"/>
              </a:buClr>
            </a:pPr>
            <a:r>
              <a:rPr lang="en-US" altLang="de-DE" dirty="0" smtClean="0">
                <a:latin typeface="Verdana" pitchFamily="34" charset="0"/>
              </a:rPr>
              <a:t>???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rgbClr val="336699"/>
              </a:buClr>
              <a:buFontTx/>
              <a:buChar char="•"/>
            </a:pPr>
            <a:endParaRPr lang="en-US" altLang="de-DE" sz="2000" dirty="0">
              <a:latin typeface="Verdana" pitchFamily="34" charset="0"/>
            </a:endParaRPr>
          </a:p>
        </p:txBody>
      </p:sp>
      <p:sp>
        <p:nvSpPr>
          <p:cNvPr id="33796" name="Rectangle 13"/>
          <p:cNvSpPr>
            <a:spLocks noChangeArrowheads="1"/>
          </p:cNvSpPr>
          <p:nvPr/>
        </p:nvSpPr>
        <p:spPr bwMode="auto">
          <a:xfrm>
            <a:off x="467544" y="1916832"/>
            <a:ext cx="612140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336699"/>
              </a:buClr>
            </a:pPr>
            <a:endParaRPr lang="de-DE" altLang="de-DE" b="0">
              <a:latin typeface="Verdana" pitchFamily="34" charset="0"/>
            </a:endParaRP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305" y="930622"/>
            <a:ext cx="3559175" cy="49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-28575" y="6640513"/>
            <a:ext cx="6329363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de-DE" sz="700" b="0" i="1" dirty="0" smtClean="0">
                <a:latin typeface="Verdana" pitchFamily="34" charset="0"/>
              </a:rPr>
              <a:t>(“</a:t>
            </a:r>
            <a:r>
              <a:rPr lang="en-US" altLang="de-DE" sz="700" b="0" i="1" dirty="0" err="1" smtClean="0">
                <a:latin typeface="Verdana" pitchFamily="34" charset="0"/>
              </a:rPr>
              <a:t>Verstecken</a:t>
            </a:r>
            <a:r>
              <a:rPr lang="en-US" altLang="de-DE" sz="700" b="0" i="1" dirty="0" smtClean="0">
                <a:latin typeface="Verdana" pitchFamily="34" charset="0"/>
              </a:rPr>
              <a:t>” by Jana </a:t>
            </a:r>
            <a:r>
              <a:rPr lang="en-US" altLang="de-DE" sz="700" b="0" i="1" dirty="0" err="1" smtClean="0">
                <a:latin typeface="Verdana" pitchFamily="34" charset="0"/>
              </a:rPr>
              <a:t>Pöttgen</a:t>
            </a:r>
            <a:r>
              <a:rPr lang="en-US" altLang="de-DE" sz="700" b="0" i="1" dirty="0" smtClean="0">
                <a:latin typeface="Verdana" pitchFamily="34" charset="0"/>
              </a:rPr>
              <a:t>, borrowed from the brochure “</a:t>
            </a:r>
            <a:r>
              <a:rPr lang="en-US" altLang="de-DE" sz="700" b="0" i="1" dirty="0" err="1" smtClean="0">
                <a:latin typeface="Verdana" pitchFamily="34" charset="0"/>
              </a:rPr>
              <a:t>Schizophrenie</a:t>
            </a:r>
            <a:r>
              <a:rPr lang="en-US" altLang="de-DE" sz="700" b="0" i="1" dirty="0" smtClean="0">
                <a:latin typeface="Verdana" pitchFamily="34" charset="0"/>
              </a:rPr>
              <a:t>: </a:t>
            </a:r>
            <a:r>
              <a:rPr lang="en-US" altLang="de-DE" sz="700" b="0" i="1" dirty="0" err="1" smtClean="0">
                <a:latin typeface="Verdana" pitchFamily="34" charset="0"/>
              </a:rPr>
              <a:t>Eine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Krankheit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verliert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ihre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Dämonie</a:t>
            </a:r>
            <a:r>
              <a:rPr lang="en-US" altLang="de-DE" sz="700" b="0" i="1" dirty="0" smtClean="0">
                <a:latin typeface="Verdana" pitchFamily="34" charset="0"/>
              </a:rPr>
              <a:t>”, 1988 by </a:t>
            </a:r>
            <a:r>
              <a:rPr lang="en-US" altLang="de-DE" sz="700" b="0" i="1" dirty="0" err="1" smtClean="0">
                <a:latin typeface="Verdana" pitchFamily="34" charset="0"/>
              </a:rPr>
              <a:t>Troponwerke</a:t>
            </a:r>
            <a:r>
              <a:rPr lang="en-US" altLang="de-DE" sz="700" b="0" i="1" dirty="0" smtClean="0">
                <a:latin typeface="Verdana" pitchFamily="34" charset="0"/>
              </a:rPr>
              <a:t> GmbH &amp; Co. KG)</a:t>
            </a:r>
            <a:endParaRPr lang="en-US" altLang="de-DE" sz="700" dirty="0">
              <a:latin typeface="Verdana" pitchFamily="34" charset="0"/>
            </a:endParaRPr>
          </a:p>
        </p:txBody>
      </p:sp>
      <p:sp>
        <p:nvSpPr>
          <p:cNvPr id="14" name="Rectangle 57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Caso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studio:</a:t>
            </a:r>
            <a:b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</a:b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Persecuzione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reale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o </a:t>
            </a: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illusione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?</a:t>
            </a:r>
            <a:endParaRPr lang="en-US" altLang="de-DE" sz="2000" b="0" dirty="0">
              <a:solidFill>
                <a:srgbClr val="D16349"/>
              </a:solidFill>
              <a:latin typeface="Verdana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51520" y="1349027"/>
            <a:ext cx="5832648" cy="424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eaLnBrk="1" hangingPunct="1">
              <a:spcBef>
                <a:spcPts val="1200"/>
              </a:spcBef>
            </a:pPr>
            <a:r>
              <a:rPr lang="en-US" altLang="de-DE" dirty="0" err="1"/>
              <a:t>Esempio</a:t>
            </a:r>
            <a:r>
              <a:rPr lang="en-US" altLang="de-DE" dirty="0"/>
              <a:t>: </a:t>
            </a:r>
            <a:r>
              <a:rPr lang="en-US" altLang="de-DE" b="0" dirty="0" err="1"/>
              <a:t>Perseguitato</a:t>
            </a:r>
            <a:r>
              <a:rPr lang="en-US" altLang="de-DE" b="0" dirty="0"/>
              <a:t> da Scientologist</a:t>
            </a:r>
          </a:p>
          <a:p>
            <a:pPr marL="180000" indent="0" eaLnBrk="1" hangingPunct="1">
              <a:spcBef>
                <a:spcPts val="1200"/>
              </a:spcBef>
            </a:pPr>
            <a:r>
              <a:rPr lang="en-US" altLang="de-DE" dirty="0" err="1"/>
              <a:t>Cosa</a:t>
            </a:r>
            <a:r>
              <a:rPr lang="en-US" altLang="de-DE" dirty="0"/>
              <a:t> </a:t>
            </a:r>
            <a:r>
              <a:rPr lang="en-US" altLang="de-DE" dirty="0" err="1"/>
              <a:t>potrebbe</a:t>
            </a:r>
            <a:r>
              <a:rPr lang="en-US" altLang="de-DE" dirty="0"/>
              <a:t> </a:t>
            </a:r>
            <a:r>
              <a:rPr lang="en-US" altLang="de-DE" dirty="0" err="1"/>
              <a:t>sfidare</a:t>
            </a:r>
            <a:r>
              <a:rPr lang="en-US" altLang="de-DE" dirty="0"/>
              <a:t> la </a:t>
            </a:r>
            <a:r>
              <a:rPr lang="en-US" altLang="de-DE" dirty="0" err="1"/>
              <a:t>convinzione</a:t>
            </a:r>
            <a:r>
              <a:rPr lang="en-US" altLang="de-DE" dirty="0"/>
              <a:t> di John/vi è </a:t>
            </a:r>
            <a:r>
              <a:rPr lang="en-US" altLang="de-DE" dirty="0" err="1"/>
              <a:t>margine</a:t>
            </a:r>
            <a:r>
              <a:rPr lang="en-US" altLang="de-DE" dirty="0"/>
              <a:t> di </a:t>
            </a:r>
            <a:r>
              <a:rPr lang="en-US" altLang="de-DE" dirty="0" err="1"/>
              <a:t>dubbio</a:t>
            </a:r>
            <a:r>
              <a:rPr lang="en-US" altLang="de-DE" dirty="0"/>
              <a:t>?</a:t>
            </a:r>
          </a:p>
          <a:p>
            <a:pPr marL="216000" indent="0" algn="ctr" eaLnBrk="1" hangingPunct="1">
              <a:lnSpc>
                <a:spcPct val="80000"/>
              </a:lnSpc>
              <a:spcBef>
                <a:spcPts val="1200"/>
              </a:spcBef>
            </a:pPr>
            <a:endParaRPr lang="de-DE" altLang="de-DE" b="0" kern="0" dirty="0" smtClean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6.26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163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8"/>
          <p:cNvSpPr>
            <a:spLocks noChangeArrowheads="1"/>
          </p:cNvSpPr>
          <p:nvPr/>
        </p:nvSpPr>
        <p:spPr bwMode="auto">
          <a:xfrm>
            <a:off x="250552" y="2422103"/>
            <a:ext cx="5082753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marL="4508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Diversi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punti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vista: </a:t>
            </a:r>
            <a:r>
              <a:rPr lang="en-US" altLang="de-DE" b="0" dirty="0" err="1" smtClean="0">
                <a:latin typeface="Verdana" pitchFamily="34" charset="0"/>
              </a:rPr>
              <a:t>chiedere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consiglio</a:t>
            </a:r>
            <a:r>
              <a:rPr lang="en-US" altLang="de-DE" b="0" dirty="0" smtClean="0">
                <a:latin typeface="Verdana" pitchFamily="34" charset="0"/>
              </a:rPr>
              <a:t> ad </a:t>
            </a:r>
            <a:r>
              <a:rPr lang="en-US" altLang="de-DE" b="0" dirty="0" err="1" smtClean="0">
                <a:latin typeface="Verdana" pitchFamily="34" charset="0"/>
              </a:rPr>
              <a:t>amici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famiglia</a:t>
            </a:r>
            <a:r>
              <a:rPr lang="en-US" altLang="de-DE" b="0" dirty="0" smtClean="0">
                <a:latin typeface="Verdana" pitchFamily="34" charset="0"/>
              </a:rPr>
              <a:t> o </a:t>
            </a:r>
            <a:r>
              <a:rPr lang="en-US" altLang="de-DE" b="0" dirty="0" err="1" smtClean="0">
                <a:latin typeface="Verdana" pitchFamily="34" charset="0"/>
              </a:rPr>
              <a:t>esperti</a:t>
            </a:r>
            <a:r>
              <a:rPr lang="en-US" altLang="de-DE" b="0" dirty="0" smtClean="0">
                <a:latin typeface="Verdana" pitchFamily="34" charset="0"/>
              </a:rPr>
              <a:t>(ad </a:t>
            </a:r>
            <a:r>
              <a:rPr lang="en-US" altLang="de-DE" b="0" dirty="0" err="1" smtClean="0">
                <a:latin typeface="Verdana" pitchFamily="34" charset="0"/>
              </a:rPr>
              <a:t>esempio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il</a:t>
            </a:r>
            <a:r>
              <a:rPr lang="en-US" altLang="de-DE" b="0" dirty="0" smtClean="0">
                <a:latin typeface="Verdana" pitchFamily="34" charset="0"/>
              </a:rPr>
              <a:t> medico) : </a:t>
            </a:r>
            <a:r>
              <a:rPr lang="en-US" altLang="de-DE" b="0" dirty="0" err="1" smtClean="0">
                <a:latin typeface="Verdana" pitchFamily="34" charset="0"/>
              </a:rPr>
              <a:t>condividono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convinzione</a:t>
            </a:r>
            <a:r>
              <a:rPr lang="en-US" altLang="de-DE" b="0" dirty="0" smtClean="0">
                <a:latin typeface="Verdana" pitchFamily="34" charset="0"/>
              </a:rPr>
              <a:t>?</a:t>
            </a:r>
          </a:p>
          <a:p>
            <a:pPr marL="4508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Esperienze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personali</a:t>
            </a:r>
            <a:r>
              <a:rPr lang="en-US" altLang="de-DE" b="0" dirty="0" smtClean="0">
                <a:latin typeface="Verdana" pitchFamily="34" charset="0"/>
              </a:rPr>
              <a:t>: John è incline a false </a:t>
            </a:r>
            <a:r>
              <a:rPr lang="en-US" altLang="de-DE" b="0" dirty="0" err="1" smtClean="0">
                <a:latin typeface="Verdana" pitchFamily="34" charset="0"/>
              </a:rPr>
              <a:t>percezioni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idee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particolari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quando</a:t>
            </a:r>
            <a:r>
              <a:rPr lang="en-US" altLang="de-DE" b="0" dirty="0" smtClean="0">
                <a:latin typeface="Verdana" pitchFamily="34" charset="0"/>
              </a:rPr>
              <a:t> è </a:t>
            </a:r>
            <a:r>
              <a:rPr lang="en-US" altLang="de-DE" b="0" dirty="0" err="1" smtClean="0">
                <a:latin typeface="Verdana" pitchFamily="34" charset="0"/>
              </a:rPr>
              <a:t>stressato</a:t>
            </a:r>
            <a:r>
              <a:rPr lang="en-US" altLang="de-DE" b="0" dirty="0" smtClean="0">
                <a:latin typeface="Verdana" pitchFamily="34" charset="0"/>
              </a:rPr>
              <a:t>?</a:t>
            </a:r>
          </a:p>
          <a:p>
            <a:pPr marL="4508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smtClean="0">
                <a:latin typeface="Verdana" pitchFamily="34" charset="0"/>
              </a:rPr>
              <a:t>Ha la </a:t>
            </a:r>
            <a:r>
              <a:rPr lang="en-US" altLang="de-DE" b="0" dirty="0" err="1" smtClean="0">
                <a:latin typeface="Verdana" pitchFamily="34" charset="0"/>
              </a:rPr>
              <a:t>tendenza</a:t>
            </a:r>
            <a:r>
              <a:rPr lang="en-US" altLang="de-DE" b="0" dirty="0" smtClean="0">
                <a:latin typeface="Verdana" pitchFamily="34" charset="0"/>
              </a:rPr>
              <a:t> ad </a:t>
            </a:r>
            <a:r>
              <a:rPr lang="en-US" altLang="de-DE" b="0" dirty="0" err="1" smtClean="0">
                <a:latin typeface="Verdana" pitchFamily="34" charset="0"/>
              </a:rPr>
              <a:t>essere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ansioso</a:t>
            </a:r>
            <a:r>
              <a:rPr lang="en-US" altLang="de-DE" b="0" dirty="0" smtClean="0">
                <a:latin typeface="Verdana" pitchFamily="34" charset="0"/>
              </a:rPr>
              <a:t> o </a:t>
            </a:r>
            <a:r>
              <a:rPr lang="en-US" altLang="de-DE" b="0" dirty="0" err="1" smtClean="0">
                <a:latin typeface="Verdana" pitchFamily="34" charset="0"/>
              </a:rPr>
              <a:t>diffidente</a:t>
            </a:r>
            <a:r>
              <a:rPr lang="en-US" altLang="de-DE" b="0" dirty="0" smtClean="0">
                <a:latin typeface="Verdana" pitchFamily="34" charset="0"/>
              </a:rPr>
              <a:t>?…</a:t>
            </a:r>
          </a:p>
          <a:p>
            <a:pPr marL="177800" indent="0" eaLnBrk="1" hangingPunct="1">
              <a:lnSpc>
                <a:spcPct val="90000"/>
              </a:lnSpc>
              <a:spcBef>
                <a:spcPts val="1200"/>
              </a:spcBef>
              <a:buClr>
                <a:srgbClr val="8CADAE"/>
              </a:buClr>
              <a:buSzPct val="85000"/>
            </a:pPr>
            <a:endParaRPr lang="en-US" altLang="de-DE" b="0" dirty="0" smtClean="0">
              <a:latin typeface="Verdana" pitchFamily="34" charset="0"/>
            </a:endParaRPr>
          </a:p>
          <a:p>
            <a:pPr marL="177800" indent="0" eaLnBrk="1" hangingPunct="1">
              <a:lnSpc>
                <a:spcPct val="90000"/>
              </a:lnSpc>
              <a:spcBef>
                <a:spcPts val="1200"/>
              </a:spcBef>
              <a:buClr>
                <a:srgbClr val="8CADAE"/>
              </a:buClr>
              <a:buSzPct val="85000"/>
            </a:pPr>
            <a:r>
              <a:rPr lang="en-US" altLang="de-DE" b="0" dirty="0" err="1" smtClean="0">
                <a:latin typeface="Verdana" pitchFamily="34" charset="0"/>
              </a:rPr>
              <a:t>Quali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le </a:t>
            </a:r>
            <a:r>
              <a:rPr lang="en-US" altLang="de-DE" b="0" dirty="0" err="1" smtClean="0">
                <a:latin typeface="Verdana" pitchFamily="34" charset="0"/>
              </a:rPr>
              <a:t>possibili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conseguenze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della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convinzione</a:t>
            </a:r>
            <a:r>
              <a:rPr lang="en-US" altLang="de-DE" b="0" dirty="0" smtClean="0">
                <a:latin typeface="Verdana" pitchFamily="34" charset="0"/>
              </a:rPr>
              <a:t>?</a:t>
            </a:r>
          </a:p>
          <a:p>
            <a:pPr marL="450850" indent="-273050" eaLnBrk="1" hangingPunct="1">
              <a:lnSpc>
                <a:spcPct val="80000"/>
              </a:lnSpc>
              <a:spcBef>
                <a:spcPts val="1200"/>
              </a:spcBef>
              <a:buClr>
                <a:srgbClr val="336699"/>
              </a:buClr>
              <a:buFontTx/>
              <a:buChar char="•"/>
            </a:pPr>
            <a:endParaRPr lang="en-US" altLang="de-DE" sz="2000" b="0" dirty="0">
              <a:latin typeface="Verdana" pitchFamily="34" charset="0"/>
            </a:endParaRPr>
          </a:p>
        </p:txBody>
      </p:sp>
      <p:sp>
        <p:nvSpPr>
          <p:cNvPr id="34820" name="Rectangle 9"/>
          <p:cNvSpPr>
            <a:spLocks noChangeArrowheads="1"/>
          </p:cNvSpPr>
          <p:nvPr/>
        </p:nvSpPr>
        <p:spPr bwMode="auto">
          <a:xfrm>
            <a:off x="0" y="1809750"/>
            <a:ext cx="6011863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6699"/>
              </a:buClr>
            </a:pPr>
            <a:endParaRPr lang="de-DE" altLang="de-DE" sz="2000" b="0">
              <a:latin typeface="Verdana" pitchFamily="34" charset="0"/>
            </a:endParaRPr>
          </a:p>
        </p:txBody>
      </p:sp>
      <p:grpSp>
        <p:nvGrpSpPr>
          <p:cNvPr id="34823" name="Group 16"/>
          <p:cNvGrpSpPr>
            <a:grpSpLocks/>
          </p:cNvGrpSpPr>
          <p:nvPr/>
        </p:nvGrpSpPr>
        <p:grpSpPr bwMode="auto">
          <a:xfrm>
            <a:off x="0" y="6167438"/>
            <a:ext cx="2699792" cy="536575"/>
            <a:chOff x="0" y="3957"/>
            <a:chExt cx="1474" cy="338"/>
          </a:xfrm>
        </p:grpSpPr>
        <p:sp>
          <p:nvSpPr>
            <p:cNvPr id="34827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/>
              <a:endParaRPr lang="de-DE" altLang="de-DE" b="0">
                <a:latin typeface="Verdana" pitchFamily="34" charset="0"/>
              </a:endParaRPr>
            </a:p>
          </p:txBody>
        </p:sp>
        <p:pic>
          <p:nvPicPr>
            <p:cNvPr id="34828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9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/>
              <a:r>
                <a:rPr lang="de-DE" altLang="de-DE" sz="1400" b="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b="0" dirty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b="0" dirty="0">
                  <a:latin typeface="Verdana" pitchFamily="34" charset="0"/>
                </a:rPr>
                <a:t> </a:t>
              </a:r>
              <a:r>
                <a:rPr lang="en-US" altLang="de-DE" sz="1200" b="0" i="1" dirty="0" err="1" smtClean="0">
                  <a:latin typeface="Verdana" pitchFamily="34" charset="0"/>
                </a:rPr>
                <a:t>foglio</a:t>
              </a:r>
              <a:r>
                <a:rPr lang="en-US" altLang="de-DE" sz="1200" b="0" i="1" dirty="0" smtClean="0">
                  <a:latin typeface="Verdana" pitchFamily="34" charset="0"/>
                </a:rPr>
                <a:t> di </a:t>
              </a:r>
              <a:r>
                <a:rPr lang="en-US" altLang="de-DE" sz="1200" b="0" i="1" dirty="0" err="1" smtClean="0">
                  <a:latin typeface="Verdana" pitchFamily="34" charset="0"/>
                </a:rPr>
                <a:t>lavoro</a:t>
              </a:r>
              <a:r>
                <a:rPr lang="en-US" altLang="de-DE" sz="1200" b="0" i="1" dirty="0" smtClean="0">
                  <a:latin typeface="Verdana" pitchFamily="34" charset="0"/>
                </a:rPr>
                <a:t> </a:t>
              </a:r>
              <a:r>
                <a:rPr lang="en-US" altLang="de-DE" sz="1200" b="0" dirty="0" smtClean="0">
                  <a:latin typeface="Verdana" pitchFamily="34" charset="0"/>
                </a:rPr>
                <a:t>6.1</a:t>
              </a:r>
            </a:p>
            <a:p>
              <a:pPr eaLnBrk="1" hangingPunct="1"/>
              <a:r>
                <a:rPr lang="de-DE" altLang="de-DE" sz="1200" b="0" dirty="0" smtClean="0">
                  <a:latin typeface="Verdana" pitchFamily="34" charset="0"/>
                </a:rPr>
                <a:t>     </a:t>
              </a:r>
              <a:endParaRPr lang="de-DE" altLang="de-DE" sz="1200" b="0" dirty="0">
                <a:latin typeface="Verdana" pitchFamily="34" charset="0"/>
              </a:endParaRPr>
            </a:p>
          </p:txBody>
        </p:sp>
      </p:grp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305" y="930622"/>
            <a:ext cx="3559175" cy="49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-28575" y="6640513"/>
            <a:ext cx="6329363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de-DE" sz="700" b="0" i="1" dirty="0" smtClean="0">
                <a:latin typeface="Verdana" pitchFamily="34" charset="0"/>
              </a:rPr>
              <a:t>(“</a:t>
            </a:r>
            <a:r>
              <a:rPr lang="en-US" altLang="de-DE" sz="700" b="0" i="1" dirty="0" err="1" smtClean="0">
                <a:latin typeface="Verdana" pitchFamily="34" charset="0"/>
              </a:rPr>
              <a:t>Verstecken</a:t>
            </a:r>
            <a:r>
              <a:rPr lang="en-US" altLang="de-DE" sz="700" b="0" i="1" dirty="0" smtClean="0">
                <a:latin typeface="Verdana" pitchFamily="34" charset="0"/>
              </a:rPr>
              <a:t>” by Jana </a:t>
            </a:r>
            <a:r>
              <a:rPr lang="en-US" altLang="de-DE" sz="700" b="0" i="1" dirty="0" err="1" smtClean="0">
                <a:latin typeface="Verdana" pitchFamily="34" charset="0"/>
              </a:rPr>
              <a:t>Pöttgen</a:t>
            </a:r>
            <a:r>
              <a:rPr lang="en-US" altLang="de-DE" sz="700" b="0" i="1" dirty="0" smtClean="0">
                <a:latin typeface="Verdana" pitchFamily="34" charset="0"/>
              </a:rPr>
              <a:t>, borrowed from the brochure “</a:t>
            </a:r>
            <a:r>
              <a:rPr lang="en-US" altLang="de-DE" sz="700" b="0" i="1" dirty="0" err="1" smtClean="0">
                <a:latin typeface="Verdana" pitchFamily="34" charset="0"/>
              </a:rPr>
              <a:t>Schizophrenie</a:t>
            </a:r>
            <a:r>
              <a:rPr lang="en-US" altLang="de-DE" sz="700" b="0" i="1" dirty="0" smtClean="0">
                <a:latin typeface="Verdana" pitchFamily="34" charset="0"/>
              </a:rPr>
              <a:t>: </a:t>
            </a:r>
            <a:r>
              <a:rPr lang="en-US" altLang="de-DE" sz="700" b="0" i="1" dirty="0" err="1" smtClean="0">
                <a:latin typeface="Verdana" pitchFamily="34" charset="0"/>
              </a:rPr>
              <a:t>Eine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Krankheit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verliert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ihre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Dämonie</a:t>
            </a:r>
            <a:r>
              <a:rPr lang="en-US" altLang="de-DE" sz="700" b="0" i="1" dirty="0" smtClean="0">
                <a:latin typeface="Verdana" pitchFamily="34" charset="0"/>
              </a:rPr>
              <a:t>”, 1988 by </a:t>
            </a:r>
            <a:r>
              <a:rPr lang="en-US" altLang="de-DE" sz="700" b="0" i="1" dirty="0" err="1" smtClean="0">
                <a:latin typeface="Verdana" pitchFamily="34" charset="0"/>
              </a:rPr>
              <a:t>Troponwerke</a:t>
            </a:r>
            <a:r>
              <a:rPr lang="en-US" altLang="de-DE" sz="700" b="0" i="1" dirty="0" smtClean="0">
                <a:latin typeface="Verdana" pitchFamily="34" charset="0"/>
              </a:rPr>
              <a:t> GmbH &amp; Co. KG)</a:t>
            </a:r>
            <a:endParaRPr lang="en-US" altLang="de-DE" sz="700" dirty="0">
              <a:latin typeface="Verdana" pitchFamily="34" charset="0"/>
            </a:endParaRPr>
          </a:p>
        </p:txBody>
      </p:sp>
      <p:sp>
        <p:nvSpPr>
          <p:cNvPr id="19" name="Rectangle 57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Caso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studio:</a:t>
            </a:r>
            <a:b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</a:b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Persecuzione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reale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o </a:t>
            </a: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illusione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51520" y="1349027"/>
            <a:ext cx="5832648" cy="424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eaLnBrk="1" hangingPunct="1">
              <a:spcBef>
                <a:spcPts val="1200"/>
              </a:spcBef>
            </a:pPr>
            <a:r>
              <a:rPr lang="en-US" altLang="de-DE" dirty="0" err="1"/>
              <a:t>Esempio</a:t>
            </a:r>
            <a:r>
              <a:rPr lang="en-US" altLang="de-DE" dirty="0"/>
              <a:t>: </a:t>
            </a:r>
            <a:r>
              <a:rPr lang="en-US" altLang="de-DE" b="0" dirty="0" err="1"/>
              <a:t>Perseguitato</a:t>
            </a:r>
            <a:r>
              <a:rPr lang="en-US" altLang="de-DE" b="0" dirty="0"/>
              <a:t> da Scientologist</a:t>
            </a:r>
          </a:p>
          <a:p>
            <a:pPr marL="180000" indent="0" eaLnBrk="1" hangingPunct="1">
              <a:spcBef>
                <a:spcPts val="1200"/>
              </a:spcBef>
            </a:pPr>
            <a:r>
              <a:rPr lang="en-US" altLang="de-DE" dirty="0">
                <a:latin typeface="Verdana" pitchFamily="34" charset="0"/>
              </a:rPr>
              <a:t>Come </a:t>
            </a:r>
            <a:r>
              <a:rPr lang="en-US" altLang="de-DE" dirty="0" err="1">
                <a:latin typeface="Verdana" pitchFamily="34" charset="0"/>
              </a:rPr>
              <a:t>può</a:t>
            </a:r>
            <a:r>
              <a:rPr lang="en-US" altLang="de-DE" dirty="0">
                <a:latin typeface="Verdana" pitchFamily="34" charset="0"/>
              </a:rPr>
              <a:t> John </a:t>
            </a:r>
            <a:r>
              <a:rPr lang="en-US" altLang="de-DE" dirty="0" err="1">
                <a:latin typeface="Verdana" pitchFamily="34" charset="0"/>
              </a:rPr>
              <a:t>controllare</a:t>
            </a:r>
            <a:r>
              <a:rPr lang="en-US" altLang="de-DE" dirty="0">
                <a:latin typeface="Verdana" pitchFamily="34" charset="0"/>
              </a:rPr>
              <a:t> la </a:t>
            </a:r>
            <a:r>
              <a:rPr lang="en-US" altLang="de-DE" dirty="0" err="1">
                <a:latin typeface="Verdana" pitchFamily="34" charset="0"/>
              </a:rPr>
              <a:t>sua</a:t>
            </a:r>
            <a:r>
              <a:rPr lang="en-US" altLang="de-DE" dirty="0">
                <a:latin typeface="Verdana" pitchFamily="34" charset="0"/>
              </a:rPr>
              <a:t> </a:t>
            </a:r>
            <a:r>
              <a:rPr lang="en-US" altLang="de-DE" dirty="0" err="1">
                <a:latin typeface="Verdana" pitchFamily="34" charset="0"/>
              </a:rPr>
              <a:t>convinzione</a:t>
            </a:r>
            <a:r>
              <a:rPr lang="en-US" altLang="de-DE" kern="0" dirty="0"/>
              <a:t>?</a:t>
            </a:r>
            <a:endParaRPr lang="en-US" altLang="de-DE" dirty="0">
              <a:latin typeface="Verdana" pitchFamily="34" charset="0"/>
            </a:endParaRPr>
          </a:p>
          <a:p>
            <a:pPr marL="216000" indent="0" algn="ctr" eaLnBrk="1" hangingPunct="1">
              <a:lnSpc>
                <a:spcPct val="80000"/>
              </a:lnSpc>
              <a:spcBef>
                <a:spcPts val="1200"/>
              </a:spcBef>
            </a:pPr>
            <a:endParaRPr lang="de-DE" altLang="de-DE" b="0" kern="0" dirty="0" smtClean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6.27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761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87152" y="1132160"/>
            <a:ext cx="3384550" cy="417513"/>
          </a:xfrm>
        </p:spPr>
        <p:txBody>
          <a:bodyPr/>
          <a:lstStyle/>
          <a:p>
            <a:pPr eaLnBrk="1" hangingPunct="1"/>
            <a:r>
              <a:rPr lang="en-US" altLang="de-DE" b="1" dirty="0" err="1" smtClean="0"/>
              <a:t>Esempio</a:t>
            </a:r>
            <a:r>
              <a:rPr lang="en-US" altLang="de-DE" b="1" dirty="0" smtClean="0"/>
              <a:t>: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Persecuzione</a:t>
            </a:r>
            <a:endParaRPr lang="en-US" altLang="de-DE" sz="1200" dirty="0" smtClean="0"/>
          </a:p>
        </p:txBody>
      </p:sp>
      <p:graphicFrame>
        <p:nvGraphicFramePr>
          <p:cNvPr id="113703" name="Group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031281"/>
              </p:ext>
            </p:extLst>
          </p:nvPr>
        </p:nvGraphicFramePr>
        <p:xfrm>
          <a:off x="250825" y="2097088"/>
          <a:ext cx="8642350" cy="3990975"/>
        </p:xfrm>
        <a:graphic>
          <a:graphicData uri="http://schemas.openxmlformats.org/drawingml/2006/table">
            <a:tbl>
              <a:tblPr/>
              <a:tblGrid>
                <a:gridCol w="1763343"/>
                <a:gridCol w="6879007"/>
              </a:tblGrid>
              <a:tr h="165594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John è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convinto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perseguitato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È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fortemente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limitato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nella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vita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tutti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giorni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visto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difficilmente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esce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casa (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problemi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nel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prendersi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cura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isolamento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sociale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 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Problemi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sul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lavoro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dovuti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alle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sue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assenze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senza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permesso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vita è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condizionata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forte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paura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costanti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sentimenti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minaccia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502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6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Spiegazione</a:t>
                      </a:r>
                      <a:r>
                        <a:rPr kumimoji="0" lang="en-US" altLang="de-DE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alternativa</a:t>
                      </a:r>
                      <a:r>
                        <a:rPr kumimoji="0" lang="en-US" altLang="de-DE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John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identifica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sue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idee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come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espressione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problema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salute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mentale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sentimenti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paura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minaccia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cessano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Possibili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sentimenti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vergogna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visto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era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aggrappato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fermamente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alla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idea e ha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cercato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convincerne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È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capace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accettare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aiuto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professionale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così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come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supporto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amici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famiglia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La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situazione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migliora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Trascorre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nuovamente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tempo con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amici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cura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futuro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nel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privato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nella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vita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professionale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54" name="AutoShape 16"/>
          <p:cNvSpPr>
            <a:spLocks noChangeArrowheads="1"/>
          </p:cNvSpPr>
          <p:nvPr/>
        </p:nvSpPr>
        <p:spPr bwMode="auto">
          <a:xfrm>
            <a:off x="4139952" y="1196752"/>
            <a:ext cx="935038" cy="2492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rgbClr val="8CADAE"/>
              </a:gs>
              <a:gs pos="100000">
                <a:srgbClr val="41505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5855" name="Rectangle 17"/>
          <p:cNvSpPr>
            <a:spLocks noChangeArrowheads="1"/>
          </p:cNvSpPr>
          <p:nvPr/>
        </p:nvSpPr>
        <p:spPr bwMode="auto">
          <a:xfrm>
            <a:off x="4995563" y="1132160"/>
            <a:ext cx="2676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6699"/>
              </a:buClr>
            </a:pPr>
            <a:r>
              <a:rPr lang="en-US" altLang="de-DE" b="0" dirty="0" err="1" smtClean="0">
                <a:latin typeface="Verdana" pitchFamily="34" charset="0"/>
              </a:rPr>
              <a:t>Possibili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conseguenze</a:t>
            </a:r>
            <a:endParaRPr lang="en-US" altLang="de-DE" b="0" dirty="0">
              <a:latin typeface="Verdana" pitchFamily="34" charset="0"/>
            </a:endParaRPr>
          </a:p>
        </p:txBody>
      </p:sp>
      <p:pic>
        <p:nvPicPr>
          <p:cNvPr id="35856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5"/>
          <a:stretch>
            <a:fillRect/>
          </a:stretch>
        </p:blipFill>
        <p:spPr bwMode="auto">
          <a:xfrm>
            <a:off x="269577" y="1017860"/>
            <a:ext cx="784225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-28575" y="6640513"/>
            <a:ext cx="6329363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de-DE" sz="700" b="0" i="1" dirty="0" smtClean="0">
                <a:latin typeface="Verdana" pitchFamily="34" charset="0"/>
              </a:rPr>
              <a:t>(“</a:t>
            </a:r>
            <a:r>
              <a:rPr lang="en-US" altLang="de-DE" sz="700" b="0" i="1" dirty="0" err="1" smtClean="0">
                <a:latin typeface="Verdana" pitchFamily="34" charset="0"/>
              </a:rPr>
              <a:t>Verstecken</a:t>
            </a:r>
            <a:r>
              <a:rPr lang="en-US" altLang="de-DE" sz="700" b="0" i="1" dirty="0" smtClean="0">
                <a:latin typeface="Verdana" pitchFamily="34" charset="0"/>
              </a:rPr>
              <a:t>” by Jana </a:t>
            </a:r>
            <a:r>
              <a:rPr lang="en-US" altLang="de-DE" sz="700" b="0" i="1" dirty="0" err="1" smtClean="0">
                <a:latin typeface="Verdana" pitchFamily="34" charset="0"/>
              </a:rPr>
              <a:t>Pöttgen</a:t>
            </a:r>
            <a:r>
              <a:rPr lang="en-US" altLang="de-DE" sz="700" b="0" i="1" dirty="0" smtClean="0">
                <a:latin typeface="Verdana" pitchFamily="34" charset="0"/>
              </a:rPr>
              <a:t>, borrowed from the brochure “</a:t>
            </a:r>
            <a:r>
              <a:rPr lang="en-US" altLang="de-DE" sz="700" b="0" i="1" dirty="0" err="1" smtClean="0">
                <a:latin typeface="Verdana" pitchFamily="34" charset="0"/>
              </a:rPr>
              <a:t>Schizophrenie</a:t>
            </a:r>
            <a:r>
              <a:rPr lang="en-US" altLang="de-DE" sz="700" b="0" i="1" dirty="0" smtClean="0">
                <a:latin typeface="Verdana" pitchFamily="34" charset="0"/>
              </a:rPr>
              <a:t>: </a:t>
            </a:r>
            <a:r>
              <a:rPr lang="en-US" altLang="de-DE" sz="700" b="0" i="1" dirty="0" err="1" smtClean="0">
                <a:latin typeface="Verdana" pitchFamily="34" charset="0"/>
              </a:rPr>
              <a:t>Eine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Krankheit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verliert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ihre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Dämonie</a:t>
            </a:r>
            <a:r>
              <a:rPr lang="en-US" altLang="de-DE" sz="700" b="0" i="1" dirty="0" smtClean="0">
                <a:latin typeface="Verdana" pitchFamily="34" charset="0"/>
              </a:rPr>
              <a:t>”, 1988 by </a:t>
            </a:r>
            <a:r>
              <a:rPr lang="en-US" altLang="de-DE" sz="700" b="0" i="1" dirty="0" err="1" smtClean="0">
                <a:latin typeface="Verdana" pitchFamily="34" charset="0"/>
              </a:rPr>
              <a:t>Troponwerke</a:t>
            </a:r>
            <a:r>
              <a:rPr lang="en-US" altLang="de-DE" sz="700" b="0" i="1" dirty="0" smtClean="0">
                <a:latin typeface="Verdana" pitchFamily="34" charset="0"/>
              </a:rPr>
              <a:t> GmbH &amp; Co. KG)</a:t>
            </a:r>
            <a:endParaRPr lang="en-US" altLang="de-DE" sz="700" dirty="0">
              <a:latin typeface="Verdana" pitchFamily="34" charset="0"/>
            </a:endParaRPr>
          </a:p>
        </p:txBody>
      </p:sp>
      <p:sp>
        <p:nvSpPr>
          <p:cNvPr id="14" name="Rectangle 57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Caso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studio:</a:t>
            </a:r>
            <a:b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</a:b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Persecuzione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reale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 o </a:t>
            </a:r>
            <a:r>
              <a:rPr lang="en-US" altLang="de-DE" sz="2000" b="0" dirty="0" err="1" smtClean="0">
                <a:solidFill>
                  <a:srgbClr val="D16349"/>
                </a:solidFill>
                <a:latin typeface="Verdana" pitchFamily="34" charset="0"/>
              </a:rPr>
              <a:t>illusione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6.28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ext Box 8"/>
          <p:cNvSpPr txBox="1">
            <a:spLocks noChangeArrowheads="1"/>
          </p:cNvSpPr>
          <p:nvPr/>
        </p:nvSpPr>
        <p:spPr bwMode="auto">
          <a:xfrm>
            <a:off x="0" y="6659563"/>
            <a:ext cx="33528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itchFamily="34" charset="0"/>
              </a:rPr>
              <a:t>(“Electro Graffito Buddha” by </a:t>
            </a:r>
            <a:r>
              <a:rPr lang="en-US" altLang="de-DE" sz="800" b="0" i="1" dirty="0" err="1" smtClean="0">
                <a:latin typeface="Verdana" pitchFamily="34" charset="0"/>
              </a:rPr>
              <a:t>JamesEverett</a:t>
            </a:r>
            <a:r>
              <a:rPr lang="en-US" altLang="de-DE" sz="800" b="0" i="1" dirty="0" smtClean="0">
                <a:latin typeface="Verdana" pitchFamily="34" charset="0"/>
              </a:rPr>
              <a:t>)</a:t>
            </a:r>
            <a:r>
              <a:rPr lang="en-US" altLang="de-DE" sz="800" i="1" dirty="0" smtClean="0">
                <a:latin typeface="Verdana" pitchFamily="34" charset="0"/>
              </a:rPr>
              <a:t> </a:t>
            </a:r>
            <a:endParaRPr lang="en-US" altLang="de-DE" sz="800" i="1" dirty="0">
              <a:latin typeface="Verdana" pitchFamily="34" charset="0"/>
            </a:endParaRPr>
          </a:p>
        </p:txBody>
      </p:sp>
      <p:pic>
        <p:nvPicPr>
          <p:cNvPr id="36868" name="Picture 10" descr="Electro Graffito Buddha-flickr_ccc_James Everet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340768"/>
            <a:ext cx="2300287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Caso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studio:</a:t>
            </a:r>
            <a:br>
              <a:rPr lang="en-US" altLang="de-DE" dirty="0" smtClean="0"/>
            </a:br>
            <a:r>
              <a:rPr lang="en-US" altLang="de-DE" dirty="0" err="1" smtClean="0"/>
              <a:t>Intuizione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illusione</a:t>
            </a:r>
            <a:r>
              <a:rPr lang="en-US" altLang="de-DE" dirty="0" smtClean="0"/>
              <a:t>?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51520" y="1358975"/>
            <a:ext cx="6336703" cy="516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lvl="0" indent="0" eaLnBrk="1" hangingPunct="1">
              <a:spcBef>
                <a:spcPts val="1200"/>
              </a:spcBef>
              <a:buClr>
                <a:srgbClr val="D16349"/>
              </a:buClr>
            </a:pPr>
            <a:r>
              <a:rPr lang="en-US" altLang="de-DE" kern="0" dirty="0" err="1">
                <a:solidFill>
                  <a:srgbClr val="000000"/>
                </a:solidFill>
              </a:rPr>
              <a:t>Esempio</a:t>
            </a:r>
            <a:r>
              <a:rPr lang="en-US" altLang="de-DE" kern="0" dirty="0">
                <a:solidFill>
                  <a:srgbClr val="000000"/>
                </a:solidFill>
              </a:rPr>
              <a:t>:</a:t>
            </a:r>
            <a:r>
              <a:rPr lang="en-US" altLang="de-DE" b="0" kern="0" dirty="0">
                <a:solidFill>
                  <a:srgbClr val="000000"/>
                </a:solidFill>
              </a:rPr>
              <a:t> Simon è </a:t>
            </a:r>
            <a:r>
              <a:rPr lang="en-US" altLang="de-DE" b="0" kern="0" dirty="0" err="1">
                <a:solidFill>
                  <a:srgbClr val="000000"/>
                </a:solidFill>
              </a:rPr>
              <a:t>convinto</a:t>
            </a:r>
            <a:r>
              <a:rPr lang="en-US" altLang="de-DE" b="0" kern="0" dirty="0">
                <a:solidFill>
                  <a:srgbClr val="000000"/>
                </a:solidFill>
              </a:rPr>
              <a:t> di </a:t>
            </a:r>
            <a:r>
              <a:rPr lang="en-US" altLang="de-DE" b="0" kern="0" dirty="0" err="1">
                <a:solidFill>
                  <a:srgbClr val="000000"/>
                </a:solidFill>
              </a:rPr>
              <a:t>essere</a:t>
            </a:r>
            <a:r>
              <a:rPr lang="en-US" altLang="de-DE" b="0" kern="0" dirty="0">
                <a:solidFill>
                  <a:srgbClr val="000000"/>
                </a:solidFill>
              </a:rPr>
              <a:t> un </a:t>
            </a:r>
            <a:r>
              <a:rPr lang="en-US" altLang="de-DE" b="0" kern="0" dirty="0" err="1">
                <a:solidFill>
                  <a:srgbClr val="000000"/>
                </a:solidFill>
              </a:rPr>
              <a:t>prescelto</a:t>
            </a:r>
            <a:r>
              <a:rPr lang="en-US" altLang="de-DE" b="0" kern="0" dirty="0">
                <a:solidFill>
                  <a:srgbClr val="000000"/>
                </a:solidFill>
              </a:rPr>
              <a:t>. Si </a:t>
            </a:r>
            <a:r>
              <a:rPr lang="en-US" altLang="de-DE" b="0" kern="0" dirty="0" err="1">
                <a:solidFill>
                  <a:srgbClr val="000000"/>
                </a:solidFill>
              </a:rPr>
              <a:t>sente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determinato</a:t>
            </a:r>
            <a:r>
              <a:rPr lang="en-US" altLang="de-DE" b="0" kern="0" dirty="0">
                <a:solidFill>
                  <a:srgbClr val="000000"/>
                </a:solidFill>
              </a:rPr>
              <a:t> a </a:t>
            </a:r>
            <a:r>
              <a:rPr lang="en-US" altLang="de-DE" b="0" kern="0" dirty="0" err="1">
                <a:solidFill>
                  <a:srgbClr val="000000"/>
                </a:solidFill>
              </a:rPr>
              <a:t>guidare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i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buddisti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tibetani</a:t>
            </a:r>
            <a:r>
              <a:rPr lang="en-US" altLang="de-DE" b="0" kern="0" dirty="0">
                <a:solidFill>
                  <a:srgbClr val="000000"/>
                </a:solidFill>
              </a:rPr>
              <a:t> come </a:t>
            </a:r>
            <a:r>
              <a:rPr lang="en-US" altLang="de-DE" b="0" kern="0" dirty="0" err="1">
                <a:solidFill>
                  <a:srgbClr val="000000"/>
                </a:solidFill>
              </a:rPr>
              <a:t>il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loro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prossimo</a:t>
            </a:r>
            <a:r>
              <a:rPr lang="en-US" altLang="de-DE" b="0" kern="0" dirty="0">
                <a:solidFill>
                  <a:srgbClr val="000000"/>
                </a:solidFill>
              </a:rPr>
              <a:t> Dalai Lama. </a:t>
            </a:r>
            <a:r>
              <a:rPr lang="en-US" altLang="de-DE" b="0" kern="0" dirty="0" err="1">
                <a:solidFill>
                  <a:srgbClr val="000000"/>
                </a:solidFill>
              </a:rPr>
              <a:t>Compra</a:t>
            </a:r>
            <a:r>
              <a:rPr lang="en-US" altLang="de-DE" b="0" kern="0" dirty="0">
                <a:solidFill>
                  <a:srgbClr val="000000"/>
                </a:solidFill>
              </a:rPr>
              <a:t> un </a:t>
            </a:r>
            <a:r>
              <a:rPr lang="en-US" altLang="de-DE" b="0" kern="0" dirty="0" err="1">
                <a:solidFill>
                  <a:srgbClr val="000000"/>
                </a:solidFill>
              </a:rPr>
              <a:t>biglietto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aereo</a:t>
            </a:r>
            <a:r>
              <a:rPr lang="en-US" altLang="de-DE" b="0" kern="0" dirty="0">
                <a:solidFill>
                  <a:srgbClr val="000000"/>
                </a:solidFill>
              </a:rPr>
              <a:t> per la </a:t>
            </a:r>
            <a:r>
              <a:rPr lang="en-US" altLang="de-DE" b="0" kern="0" dirty="0" err="1">
                <a:solidFill>
                  <a:srgbClr val="000000"/>
                </a:solidFill>
              </a:rPr>
              <a:t>Cina</a:t>
            </a:r>
            <a:r>
              <a:rPr lang="en-US" altLang="de-DE" b="0" kern="0" dirty="0">
                <a:solidFill>
                  <a:srgbClr val="000000"/>
                </a:solidFill>
              </a:rPr>
              <a:t> con </a:t>
            </a:r>
            <a:r>
              <a:rPr lang="en-US" altLang="de-DE" b="0" kern="0" dirty="0" err="1">
                <a:solidFill>
                  <a:srgbClr val="000000"/>
                </a:solidFill>
              </a:rPr>
              <a:t>i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suoi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ultimi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risparmi</a:t>
            </a:r>
            <a:r>
              <a:rPr lang="en-US" altLang="de-DE" b="0" kern="0" dirty="0">
                <a:solidFill>
                  <a:srgbClr val="000000"/>
                </a:solidFill>
              </a:rPr>
              <a:t>.</a:t>
            </a:r>
          </a:p>
          <a:p>
            <a:pPr marL="180000" lvl="0" indent="0" eaLnBrk="1" hangingPunct="1">
              <a:spcBef>
                <a:spcPts val="1200"/>
              </a:spcBef>
              <a:buClr>
                <a:srgbClr val="D16349"/>
              </a:buClr>
            </a:pPr>
            <a:r>
              <a:rPr lang="en-US" altLang="de-DE" kern="0" dirty="0" err="1">
                <a:solidFill>
                  <a:srgbClr val="000000"/>
                </a:solidFill>
              </a:rPr>
              <a:t>Prova</a:t>
            </a:r>
            <a:r>
              <a:rPr lang="en-US" altLang="de-DE" kern="0" dirty="0">
                <a:solidFill>
                  <a:srgbClr val="000000"/>
                </a:solidFill>
              </a:rPr>
              <a:t>:</a:t>
            </a:r>
            <a:r>
              <a:rPr lang="en-US" altLang="de-DE" b="0" kern="0" dirty="0">
                <a:solidFill>
                  <a:srgbClr val="000000"/>
                </a:solidFill>
              </a:rPr>
              <a:t> Sulla </a:t>
            </a:r>
            <a:r>
              <a:rPr lang="en-US" altLang="de-DE" b="0" kern="0" dirty="0" err="1">
                <a:solidFill>
                  <a:srgbClr val="000000"/>
                </a:solidFill>
              </a:rPr>
              <a:t>strada</a:t>
            </a:r>
            <a:r>
              <a:rPr lang="en-US" altLang="de-DE" b="0" kern="0" dirty="0">
                <a:solidFill>
                  <a:srgbClr val="000000"/>
                </a:solidFill>
              </a:rPr>
              <a:t> di </a:t>
            </a:r>
            <a:r>
              <a:rPr lang="en-US" altLang="de-DE" b="0" kern="0" dirty="0" err="1">
                <a:solidFill>
                  <a:srgbClr val="000000"/>
                </a:solidFill>
              </a:rPr>
              <a:t>ritorno</a:t>
            </a:r>
            <a:r>
              <a:rPr lang="en-US" altLang="de-DE" b="0" kern="0" dirty="0">
                <a:solidFill>
                  <a:srgbClr val="000000"/>
                </a:solidFill>
              </a:rPr>
              <a:t> dal </a:t>
            </a:r>
            <a:r>
              <a:rPr lang="en-US" altLang="de-DE" b="0" kern="0" dirty="0" err="1">
                <a:solidFill>
                  <a:srgbClr val="000000"/>
                </a:solidFill>
              </a:rPr>
              <a:t>lavoro</a:t>
            </a:r>
            <a:r>
              <a:rPr lang="en-US" altLang="de-DE" b="0" kern="0" dirty="0">
                <a:solidFill>
                  <a:srgbClr val="000000"/>
                </a:solidFill>
              </a:rPr>
              <a:t>, dove Simon ha </a:t>
            </a:r>
            <a:r>
              <a:rPr lang="en-US" altLang="de-DE" b="0" kern="0" dirty="0" err="1">
                <a:solidFill>
                  <a:srgbClr val="000000"/>
                </a:solidFill>
              </a:rPr>
              <a:t>avuto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una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discussione</a:t>
            </a:r>
            <a:r>
              <a:rPr lang="en-US" altLang="de-DE" b="0" kern="0" dirty="0">
                <a:solidFill>
                  <a:srgbClr val="000000"/>
                </a:solidFill>
              </a:rPr>
              <a:t> con </a:t>
            </a:r>
            <a:r>
              <a:rPr lang="en-US" altLang="de-DE" b="0" kern="0" dirty="0" err="1">
                <a:solidFill>
                  <a:srgbClr val="000000"/>
                </a:solidFill>
              </a:rPr>
              <a:t>il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suo</a:t>
            </a:r>
            <a:r>
              <a:rPr lang="en-US" altLang="de-DE" b="0" kern="0" dirty="0">
                <a:solidFill>
                  <a:srgbClr val="000000"/>
                </a:solidFill>
              </a:rPr>
              <a:t> capo, </a:t>
            </a:r>
            <a:r>
              <a:rPr lang="en-US" altLang="de-DE" b="0" kern="0" dirty="0" err="1">
                <a:solidFill>
                  <a:srgbClr val="000000"/>
                </a:solidFill>
              </a:rPr>
              <a:t>vede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il</a:t>
            </a:r>
            <a:r>
              <a:rPr lang="en-US" altLang="de-DE" b="0" kern="0" dirty="0">
                <a:solidFill>
                  <a:srgbClr val="000000"/>
                </a:solidFill>
              </a:rPr>
              <a:t> graffiti del Buddha e </a:t>
            </a:r>
            <a:r>
              <a:rPr lang="en-US" altLang="de-DE" b="0" kern="0" dirty="0" err="1">
                <a:solidFill>
                  <a:srgbClr val="000000"/>
                </a:solidFill>
              </a:rPr>
              <a:t>all’improvviso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si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sente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illuminato</a:t>
            </a:r>
            <a:r>
              <a:rPr lang="en-US" altLang="de-DE" b="0" kern="0" dirty="0">
                <a:solidFill>
                  <a:srgbClr val="000000"/>
                </a:solidFill>
              </a:rPr>
              <a:t>. Da </a:t>
            </a:r>
            <a:r>
              <a:rPr lang="en-US" altLang="de-DE" b="0" kern="0" dirty="0" err="1">
                <a:solidFill>
                  <a:srgbClr val="000000"/>
                </a:solidFill>
              </a:rPr>
              <a:t>questa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esperienza</a:t>
            </a:r>
            <a:r>
              <a:rPr lang="en-US" altLang="de-DE" b="0" kern="0" dirty="0">
                <a:solidFill>
                  <a:srgbClr val="000000"/>
                </a:solidFill>
              </a:rPr>
              <a:t> ha </a:t>
            </a:r>
            <a:r>
              <a:rPr lang="en-US" altLang="de-DE" b="0" kern="0" dirty="0" err="1">
                <a:solidFill>
                  <a:srgbClr val="000000"/>
                </a:solidFill>
              </a:rPr>
              <a:t>avuto</a:t>
            </a:r>
            <a:r>
              <a:rPr lang="en-US" altLang="de-DE" b="0" kern="0" dirty="0">
                <a:solidFill>
                  <a:srgbClr val="000000"/>
                </a:solidFill>
              </a:rPr>
              <a:t> un </a:t>
            </a:r>
            <a:r>
              <a:rPr lang="en-US" altLang="de-DE" b="0" kern="0" dirty="0" err="1">
                <a:solidFill>
                  <a:srgbClr val="000000"/>
                </a:solidFill>
              </a:rPr>
              <a:t>senso</a:t>
            </a:r>
            <a:r>
              <a:rPr lang="en-US" altLang="de-DE" b="0" kern="0" dirty="0">
                <a:solidFill>
                  <a:srgbClr val="000000"/>
                </a:solidFill>
              </a:rPr>
              <a:t> di </a:t>
            </a:r>
            <a:r>
              <a:rPr lang="en-US" altLang="de-DE" b="0" kern="0" dirty="0" err="1">
                <a:solidFill>
                  <a:srgbClr val="000000"/>
                </a:solidFill>
              </a:rPr>
              <a:t>potere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divino</a:t>
            </a:r>
            <a:r>
              <a:rPr lang="en-US" altLang="de-DE" b="0" kern="0" dirty="0">
                <a:solidFill>
                  <a:srgbClr val="000000"/>
                </a:solidFill>
              </a:rPr>
              <a:t>.</a:t>
            </a:r>
          </a:p>
          <a:p>
            <a:pPr marL="180000" lvl="0" indent="0" algn="ctr" eaLnBrk="1" hangingPunct="1">
              <a:spcBef>
                <a:spcPts val="1200"/>
              </a:spcBef>
              <a:buClr>
                <a:srgbClr val="D16349"/>
              </a:buClr>
            </a:pPr>
            <a:r>
              <a:rPr lang="en-US" altLang="de-DE" b="0" kern="0" dirty="0">
                <a:solidFill>
                  <a:srgbClr val="000000"/>
                </a:solidFill>
              </a:rPr>
              <a:t>Cosa </a:t>
            </a:r>
            <a:r>
              <a:rPr lang="en-US" altLang="de-DE" b="0" kern="0" dirty="0" err="1">
                <a:solidFill>
                  <a:srgbClr val="000000"/>
                </a:solidFill>
              </a:rPr>
              <a:t>potrebbe</a:t>
            </a:r>
            <a:r>
              <a:rPr lang="en-US" altLang="de-DE" b="0" kern="0" dirty="0">
                <a:solidFill>
                  <a:srgbClr val="000000"/>
                </a:solidFill>
              </a:rPr>
              <a:t> </a:t>
            </a:r>
            <a:r>
              <a:rPr lang="en-US" altLang="de-DE" b="0" kern="0" dirty="0" err="1">
                <a:solidFill>
                  <a:srgbClr val="000000"/>
                </a:solidFill>
              </a:rPr>
              <a:t>sfidare</a:t>
            </a:r>
            <a:r>
              <a:rPr lang="en-US" altLang="de-DE" b="0" kern="0" dirty="0">
                <a:solidFill>
                  <a:srgbClr val="000000"/>
                </a:solidFill>
              </a:rPr>
              <a:t> la </a:t>
            </a:r>
            <a:r>
              <a:rPr lang="en-US" altLang="de-DE" b="0" kern="0" dirty="0" err="1">
                <a:solidFill>
                  <a:srgbClr val="000000"/>
                </a:solidFill>
              </a:rPr>
              <a:t>convinzione</a:t>
            </a:r>
            <a:r>
              <a:rPr lang="en-US" altLang="de-DE" b="0" kern="0" dirty="0">
                <a:solidFill>
                  <a:srgbClr val="000000"/>
                </a:solidFill>
              </a:rPr>
              <a:t> di Simon/vi è </a:t>
            </a:r>
            <a:r>
              <a:rPr lang="en-US" altLang="de-DE" b="0" kern="0" dirty="0" err="1">
                <a:solidFill>
                  <a:srgbClr val="000000"/>
                </a:solidFill>
              </a:rPr>
              <a:t>margine</a:t>
            </a:r>
            <a:r>
              <a:rPr lang="en-US" altLang="de-DE" b="0" kern="0" dirty="0">
                <a:solidFill>
                  <a:srgbClr val="000000"/>
                </a:solidFill>
              </a:rPr>
              <a:t> di </a:t>
            </a:r>
            <a:r>
              <a:rPr lang="en-US" altLang="de-DE" b="0" kern="0" dirty="0" err="1">
                <a:solidFill>
                  <a:srgbClr val="000000"/>
                </a:solidFill>
              </a:rPr>
              <a:t>dubbio</a:t>
            </a:r>
            <a:r>
              <a:rPr lang="en-US" altLang="de-DE" b="0" kern="0" dirty="0">
                <a:solidFill>
                  <a:srgbClr val="000000"/>
                </a:solidFill>
              </a:rPr>
              <a:t>?</a:t>
            </a:r>
          </a:p>
          <a:p>
            <a:pPr marL="180000" lvl="0" indent="0" algn="ctr" eaLnBrk="1" hangingPunct="1">
              <a:spcBef>
                <a:spcPts val="1200"/>
              </a:spcBef>
              <a:buClr>
                <a:srgbClr val="D16349"/>
              </a:buClr>
            </a:pPr>
            <a:r>
              <a:rPr lang="en-US" altLang="de-DE" kern="0" dirty="0">
                <a:solidFill>
                  <a:srgbClr val="000000"/>
                </a:solidFill>
              </a:rPr>
              <a:t>???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6.29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235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358975"/>
            <a:ext cx="6336703" cy="5166369"/>
          </a:xfrm>
          <a:noFill/>
        </p:spPr>
        <p:txBody>
          <a:bodyPr/>
          <a:lstStyle/>
          <a:p>
            <a:pPr marL="180000" indent="0" eaLnBrk="1" hangingPunct="1">
              <a:spcBef>
                <a:spcPts val="1200"/>
              </a:spcBef>
            </a:pPr>
            <a:r>
              <a:rPr lang="en-US" altLang="de-DE" b="1" dirty="0" err="1" smtClean="0"/>
              <a:t>Esempio</a:t>
            </a:r>
            <a:r>
              <a:rPr lang="en-US" altLang="de-DE" b="1" dirty="0" smtClean="0"/>
              <a:t>: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Illuminazione</a:t>
            </a:r>
            <a:endParaRPr lang="en-US" altLang="de-DE" dirty="0" smtClean="0"/>
          </a:p>
          <a:p>
            <a:pPr marL="180000" indent="0" eaLnBrk="1" hangingPunct="1">
              <a:spcBef>
                <a:spcPts val="1200"/>
              </a:spcBef>
            </a:pPr>
            <a:r>
              <a:rPr lang="en-US" altLang="de-DE" b="1" dirty="0" err="1" smtClean="0"/>
              <a:t>Cosa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potrebbe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sfidare</a:t>
            </a:r>
            <a:r>
              <a:rPr lang="en-US" altLang="de-DE" b="1" dirty="0" smtClean="0"/>
              <a:t> la </a:t>
            </a:r>
            <a:r>
              <a:rPr lang="en-US" altLang="de-DE" b="1" dirty="0" err="1" smtClean="0"/>
              <a:t>convinzione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di</a:t>
            </a:r>
            <a:r>
              <a:rPr lang="en-US" altLang="de-DE" b="1" dirty="0" smtClean="0"/>
              <a:t> Simon/vi è </a:t>
            </a:r>
            <a:r>
              <a:rPr lang="en-US" altLang="de-DE" b="1" dirty="0" err="1" smtClean="0"/>
              <a:t>margine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di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dubbio</a:t>
            </a:r>
            <a:r>
              <a:rPr lang="en-US" altLang="de-DE" b="1" dirty="0" smtClean="0"/>
              <a:t>?</a:t>
            </a:r>
          </a:p>
          <a:p>
            <a:pPr marL="450850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smtClean="0">
                <a:latin typeface="Verdana" pitchFamily="34" charset="0"/>
              </a:rPr>
              <a:t>Il graffiti e la </a:t>
            </a:r>
            <a:r>
              <a:rPr lang="en-US" altLang="de-DE" dirty="0" err="1" smtClean="0">
                <a:latin typeface="Verdana" pitchFamily="34" charset="0"/>
              </a:rPr>
              <a:t>sensazione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di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illuminazione</a:t>
            </a:r>
            <a:r>
              <a:rPr lang="en-US" altLang="de-DE" dirty="0" smtClean="0">
                <a:latin typeface="Verdana" pitchFamily="34" charset="0"/>
              </a:rPr>
              <a:t>, </a:t>
            </a:r>
            <a:r>
              <a:rPr lang="en-US" altLang="de-DE" dirty="0" err="1" smtClean="0">
                <a:latin typeface="Verdana" pitchFamily="34" charset="0"/>
              </a:rPr>
              <a:t>sono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una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prova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definitiva</a:t>
            </a:r>
            <a:r>
              <a:rPr lang="en-US" altLang="de-DE" dirty="0" smtClean="0">
                <a:latin typeface="Verdana" pitchFamily="34" charset="0"/>
              </a:rPr>
              <a:t>? </a:t>
            </a:r>
            <a:r>
              <a:rPr lang="en-US" altLang="de-DE" dirty="0" err="1" smtClean="0">
                <a:latin typeface="Verdana" pitchFamily="34" charset="0"/>
              </a:rPr>
              <a:t>Coincidenza</a:t>
            </a:r>
            <a:r>
              <a:rPr lang="en-US" altLang="de-DE" dirty="0" smtClean="0">
                <a:latin typeface="Verdana" pitchFamily="34" charset="0"/>
              </a:rPr>
              <a:t>?</a:t>
            </a:r>
          </a:p>
          <a:p>
            <a:pPr marL="450850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>
                <a:latin typeface="Verdana" pitchFamily="34" charset="0"/>
              </a:rPr>
              <a:t>Cos’ha</a:t>
            </a:r>
            <a:r>
              <a:rPr lang="en-US" altLang="de-DE" dirty="0" smtClean="0">
                <a:latin typeface="Verdana" pitchFamily="34" charset="0"/>
              </a:rPr>
              <a:t> a </a:t>
            </a:r>
            <a:r>
              <a:rPr lang="en-US" altLang="de-DE" dirty="0" err="1" smtClean="0">
                <a:latin typeface="Verdana" pitchFamily="34" charset="0"/>
              </a:rPr>
              <a:t>che</a:t>
            </a:r>
            <a:r>
              <a:rPr lang="en-US" altLang="de-DE" dirty="0" smtClean="0">
                <a:latin typeface="Verdana" pitchFamily="34" charset="0"/>
              </a:rPr>
              <a:t> fare </a:t>
            </a:r>
            <a:r>
              <a:rPr lang="en-US" altLang="de-DE" dirty="0" err="1" smtClean="0">
                <a:latin typeface="Verdana" pitchFamily="34" charset="0"/>
              </a:rPr>
              <a:t>il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creatore</a:t>
            </a:r>
            <a:r>
              <a:rPr lang="en-US" altLang="de-DE" dirty="0" smtClean="0">
                <a:latin typeface="Verdana" pitchFamily="34" charset="0"/>
              </a:rPr>
              <a:t> del graffiti con “</a:t>
            </a:r>
            <a:r>
              <a:rPr lang="en-US" altLang="de-DE" dirty="0" err="1" smtClean="0">
                <a:latin typeface="Verdana" pitchFamily="34" charset="0"/>
              </a:rPr>
              <a:t>l’illuminazione</a:t>
            </a:r>
            <a:r>
              <a:rPr lang="en-US" altLang="de-DE" dirty="0" smtClean="0">
                <a:latin typeface="Verdana" pitchFamily="34" charset="0"/>
              </a:rPr>
              <a:t>” </a:t>
            </a:r>
            <a:r>
              <a:rPr lang="en-US" altLang="de-DE" dirty="0" err="1" smtClean="0">
                <a:latin typeface="Verdana" pitchFamily="34" charset="0"/>
              </a:rPr>
              <a:t>di</a:t>
            </a:r>
            <a:r>
              <a:rPr lang="en-US" altLang="de-DE" dirty="0" smtClean="0">
                <a:latin typeface="Verdana" pitchFamily="34" charset="0"/>
              </a:rPr>
              <a:t> Simon?</a:t>
            </a:r>
          </a:p>
          <a:p>
            <a:pPr marL="450850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>
                <a:latin typeface="Verdana" pitchFamily="34" charset="0"/>
              </a:rPr>
              <a:t>Perché</a:t>
            </a:r>
            <a:r>
              <a:rPr lang="en-US" altLang="de-DE" dirty="0" smtClean="0">
                <a:latin typeface="Verdana" pitchFamily="34" charset="0"/>
              </a:rPr>
              <a:t> Simon </a:t>
            </a:r>
            <a:r>
              <a:rPr lang="en-US" altLang="de-DE" dirty="0" err="1" smtClean="0">
                <a:latin typeface="Verdana" pitchFamily="34" charset="0"/>
              </a:rPr>
              <a:t>dovrebbe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diventare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il</a:t>
            </a:r>
            <a:r>
              <a:rPr lang="en-US" altLang="de-DE" dirty="0" smtClean="0">
                <a:latin typeface="Verdana" pitchFamily="34" charset="0"/>
              </a:rPr>
              <a:t> leader </a:t>
            </a:r>
            <a:r>
              <a:rPr lang="en-US" altLang="de-DE" dirty="0" err="1" smtClean="0">
                <a:latin typeface="Verdana" pitchFamily="34" charset="0"/>
              </a:rPr>
              <a:t>religioso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dei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buddisti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tibetani</a:t>
            </a:r>
            <a:r>
              <a:rPr lang="en-US" altLang="de-DE" dirty="0" smtClean="0">
                <a:latin typeface="Verdana" pitchFamily="34" charset="0"/>
              </a:rPr>
              <a:t> se </a:t>
            </a:r>
            <a:r>
              <a:rPr lang="en-US" altLang="de-DE" dirty="0" err="1" smtClean="0">
                <a:latin typeface="Verdana" pitchFamily="34" charset="0"/>
              </a:rPr>
              <a:t>proviene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da</a:t>
            </a:r>
            <a:r>
              <a:rPr lang="en-US" altLang="de-DE" dirty="0" smtClean="0">
                <a:latin typeface="Verdana" pitchFamily="34" charset="0"/>
              </a:rPr>
              <a:t> un background </a:t>
            </a:r>
            <a:r>
              <a:rPr lang="en-US" altLang="de-DE" dirty="0" err="1" smtClean="0">
                <a:latin typeface="Verdana" pitchFamily="34" charset="0"/>
              </a:rPr>
              <a:t>culturale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cristiano</a:t>
            </a:r>
            <a:r>
              <a:rPr lang="en-US" altLang="de-DE" dirty="0" smtClean="0">
                <a:latin typeface="Verdana" pitchFamily="34" charset="0"/>
              </a:rPr>
              <a:t>?</a:t>
            </a:r>
            <a:endParaRPr lang="en-US" altLang="de-DE" dirty="0" smtClean="0">
              <a:solidFill>
                <a:srgbClr val="FF0066"/>
              </a:solidFill>
              <a:latin typeface="Verdana" pitchFamily="34" charset="0"/>
            </a:endParaRPr>
          </a:p>
          <a:p>
            <a:pPr marL="450850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smtClean="0">
                <a:latin typeface="Verdana" pitchFamily="34" charset="0"/>
              </a:rPr>
              <a:t>…</a:t>
            </a:r>
          </a:p>
          <a:p>
            <a:pPr marL="180000" algn="ctr" eaLnBrk="1" hangingPunct="1">
              <a:spcBef>
                <a:spcPts val="1200"/>
              </a:spcBef>
              <a:buClr>
                <a:srgbClr val="336699"/>
              </a:buClr>
              <a:buFont typeface="Wingdings" pitchFamily="2" charset="2"/>
              <a:buNone/>
            </a:pPr>
            <a:r>
              <a:rPr lang="en-US" altLang="de-DE" dirty="0" smtClean="0">
                <a:latin typeface="Verdana" pitchFamily="34" charset="0"/>
              </a:rPr>
              <a:t>In </a:t>
            </a:r>
            <a:r>
              <a:rPr lang="en-US" altLang="de-DE" dirty="0" err="1" smtClean="0">
                <a:latin typeface="Verdana" pitchFamily="34" charset="0"/>
              </a:rPr>
              <a:t>ogni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caso</a:t>
            </a:r>
            <a:r>
              <a:rPr lang="en-US" altLang="de-DE" dirty="0" smtClean="0">
                <a:latin typeface="Verdana" pitchFamily="34" charset="0"/>
              </a:rPr>
              <a:t>, è </a:t>
            </a:r>
            <a:r>
              <a:rPr lang="en-US" altLang="de-DE" dirty="0" err="1" smtClean="0">
                <a:latin typeface="Verdana" pitchFamily="34" charset="0"/>
              </a:rPr>
              <a:t>eccessivamente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affrettato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mollare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tutto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sulla</a:t>
            </a:r>
            <a:r>
              <a:rPr lang="en-US" altLang="de-DE" dirty="0" smtClean="0">
                <a:latin typeface="Verdana" pitchFamily="34" charset="0"/>
              </a:rPr>
              <a:t> base </a:t>
            </a:r>
            <a:r>
              <a:rPr lang="en-US" altLang="de-DE" dirty="0" err="1" smtClean="0">
                <a:latin typeface="Verdana" pitchFamily="34" charset="0"/>
              </a:rPr>
              <a:t>di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una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sensazione</a:t>
            </a:r>
            <a:r>
              <a:rPr lang="en-US" altLang="de-DE" dirty="0" smtClean="0">
                <a:latin typeface="Verdana" pitchFamily="34" charset="0"/>
              </a:rPr>
              <a:t>!</a:t>
            </a:r>
          </a:p>
          <a:p>
            <a:pPr marL="180000" algn="ctr" eaLnBrk="1" hangingPunct="1">
              <a:spcBef>
                <a:spcPts val="1200"/>
              </a:spcBef>
              <a:buClr>
                <a:srgbClr val="336699"/>
              </a:buClr>
            </a:pPr>
            <a:r>
              <a:rPr lang="en-US" altLang="de-DE" dirty="0" smtClean="0">
                <a:latin typeface="Verdana" pitchFamily="34" charset="0"/>
              </a:rPr>
              <a:t>Come </a:t>
            </a:r>
            <a:r>
              <a:rPr lang="en-US" altLang="de-DE" dirty="0" err="1" smtClean="0">
                <a:latin typeface="Verdana" pitchFamily="34" charset="0"/>
              </a:rPr>
              <a:t>potrebbe</a:t>
            </a:r>
            <a:r>
              <a:rPr lang="en-US" altLang="de-DE" dirty="0" smtClean="0">
                <a:latin typeface="Verdana" pitchFamily="34" charset="0"/>
              </a:rPr>
              <a:t> Simon </a:t>
            </a:r>
            <a:r>
              <a:rPr lang="en-US" altLang="de-DE" dirty="0" err="1" smtClean="0">
                <a:latin typeface="Verdana" pitchFamily="34" charset="0"/>
              </a:rPr>
              <a:t>controllare</a:t>
            </a:r>
            <a:r>
              <a:rPr lang="en-US" altLang="de-DE" dirty="0" smtClean="0">
                <a:latin typeface="Verdana" pitchFamily="34" charset="0"/>
              </a:rPr>
              <a:t> la </a:t>
            </a:r>
            <a:r>
              <a:rPr lang="en-US" altLang="de-DE" dirty="0" err="1" smtClean="0">
                <a:latin typeface="Verdana" pitchFamily="34" charset="0"/>
              </a:rPr>
              <a:t>sua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convinzione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b="1" dirty="0" smtClean="0">
                <a:latin typeface="Verdana" pitchFamily="34" charset="0"/>
              </a:rPr>
              <a:t>???</a:t>
            </a:r>
          </a:p>
          <a:p>
            <a:pPr marL="180000" indent="0" eaLnBrk="1" hangingPunct="1">
              <a:spcBef>
                <a:spcPts val="1200"/>
              </a:spcBef>
            </a:pPr>
            <a:endParaRPr lang="en-US" altLang="de-DE" b="1" dirty="0" smtClean="0"/>
          </a:p>
        </p:txBody>
      </p:sp>
      <p:pic>
        <p:nvPicPr>
          <p:cNvPr id="11" name="Picture 10" descr="Electro Graffito Buddha-flickr_ccc_James Everet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340768"/>
            <a:ext cx="2300287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3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dirty="0" err="1" smtClean="0"/>
              <a:t>Caso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di</a:t>
            </a:r>
            <a:r>
              <a:rPr lang="en-US" altLang="de-DE" b="0" dirty="0" smtClean="0"/>
              <a:t> studio:</a:t>
            </a:r>
            <a:br>
              <a:rPr lang="en-US" altLang="de-DE" b="0" dirty="0" smtClean="0"/>
            </a:br>
            <a:r>
              <a:rPr lang="en-US" altLang="de-DE" b="0" dirty="0" err="1" smtClean="0"/>
              <a:t>Intuizione</a:t>
            </a:r>
            <a:r>
              <a:rPr lang="en-US" altLang="de-DE" b="0" dirty="0" smtClean="0"/>
              <a:t> o </a:t>
            </a:r>
            <a:r>
              <a:rPr lang="en-US" altLang="de-DE" b="0" dirty="0" err="1" smtClean="0"/>
              <a:t>illusione</a:t>
            </a:r>
            <a:r>
              <a:rPr lang="en-US" altLang="de-DE" b="0" dirty="0" smtClean="0"/>
              <a:t>?</a:t>
            </a:r>
            <a:endParaRPr lang="en-US" altLang="de-DE" b="0" kern="0" dirty="0" smtClean="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659563"/>
            <a:ext cx="33528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itchFamily="34" charset="0"/>
              </a:rPr>
              <a:t>(“Electro Graffito Buddha” by </a:t>
            </a:r>
            <a:r>
              <a:rPr lang="en-US" altLang="de-DE" sz="800" b="0" i="1" dirty="0" err="1" smtClean="0">
                <a:latin typeface="Verdana" pitchFamily="34" charset="0"/>
              </a:rPr>
              <a:t>JamesEverett</a:t>
            </a:r>
            <a:r>
              <a:rPr lang="en-US" altLang="de-DE" sz="800" b="0" i="1" dirty="0" smtClean="0">
                <a:latin typeface="Verdana" pitchFamily="34" charset="0"/>
              </a:rPr>
              <a:t>)</a:t>
            </a:r>
            <a:r>
              <a:rPr lang="en-US" altLang="de-DE" sz="800" i="1" dirty="0" smtClean="0">
                <a:latin typeface="Verdana" pitchFamily="34" charset="0"/>
              </a:rPr>
              <a:t> </a:t>
            </a:r>
            <a:endParaRPr lang="en-US" altLang="de-DE" sz="800" i="1" dirty="0">
              <a:latin typeface="Verdana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6.30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1521" y="1358975"/>
            <a:ext cx="6336704" cy="4584623"/>
          </a:xfrm>
          <a:noFill/>
        </p:spPr>
        <p:txBody>
          <a:bodyPr/>
          <a:lstStyle/>
          <a:p>
            <a:pPr marL="180000" indent="0" eaLnBrk="1" hangingPunct="1">
              <a:spcBef>
                <a:spcPts val="1200"/>
              </a:spcBef>
            </a:pPr>
            <a:r>
              <a:rPr lang="en-US" altLang="de-DE" b="1" dirty="0" err="1" smtClean="0"/>
              <a:t>Esempio</a:t>
            </a:r>
            <a:r>
              <a:rPr lang="en-US" altLang="de-DE" b="1" dirty="0" smtClean="0"/>
              <a:t>: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Illuminazione</a:t>
            </a:r>
            <a:endParaRPr lang="en-US" altLang="de-DE" dirty="0" smtClean="0"/>
          </a:p>
          <a:p>
            <a:pPr marL="179388" indent="-1588" eaLnBrk="1" hangingPunct="1">
              <a:spcBef>
                <a:spcPts val="1200"/>
              </a:spcBef>
              <a:buClr>
                <a:srgbClr val="336699"/>
              </a:buClr>
            </a:pPr>
            <a:r>
              <a:rPr lang="en-US" altLang="de-DE" b="1" dirty="0" smtClean="0">
                <a:latin typeface="Verdana" pitchFamily="34" charset="0"/>
              </a:rPr>
              <a:t>Come </a:t>
            </a:r>
            <a:r>
              <a:rPr lang="en-US" altLang="de-DE" b="1" dirty="0" err="1" smtClean="0">
                <a:latin typeface="Verdana" pitchFamily="34" charset="0"/>
              </a:rPr>
              <a:t>potrebbe</a:t>
            </a:r>
            <a:r>
              <a:rPr lang="en-US" altLang="de-DE" b="1" dirty="0" smtClean="0">
                <a:latin typeface="Verdana" pitchFamily="34" charset="0"/>
              </a:rPr>
              <a:t> Simon </a:t>
            </a:r>
            <a:r>
              <a:rPr lang="en-US" altLang="de-DE" b="1" dirty="0" err="1" smtClean="0">
                <a:latin typeface="Verdana" pitchFamily="34" charset="0"/>
              </a:rPr>
              <a:t>controllare</a:t>
            </a:r>
            <a:r>
              <a:rPr lang="en-US" altLang="de-DE" b="1" dirty="0" smtClean="0">
                <a:latin typeface="Verdana" pitchFamily="34" charset="0"/>
              </a:rPr>
              <a:t> la </a:t>
            </a:r>
            <a:r>
              <a:rPr lang="en-US" altLang="de-DE" b="1" dirty="0" err="1" smtClean="0">
                <a:latin typeface="Verdana" pitchFamily="34" charset="0"/>
              </a:rPr>
              <a:t>sua</a:t>
            </a:r>
            <a:r>
              <a:rPr lang="en-US" altLang="de-DE" b="1" dirty="0" smtClean="0">
                <a:latin typeface="Verdana" pitchFamily="34" charset="0"/>
              </a:rPr>
              <a:t> </a:t>
            </a:r>
            <a:r>
              <a:rPr lang="en-US" altLang="de-DE" b="1" dirty="0" err="1" smtClean="0">
                <a:latin typeface="Verdana" pitchFamily="34" charset="0"/>
              </a:rPr>
              <a:t>convinzione</a:t>
            </a:r>
            <a:r>
              <a:rPr lang="en-US" altLang="de-DE" b="1" dirty="0" smtClean="0">
                <a:latin typeface="Verdana" pitchFamily="34" charset="0"/>
              </a:rPr>
              <a:t>?</a:t>
            </a:r>
            <a:endParaRPr lang="en-US" altLang="de-DE" b="1" dirty="0" smtClean="0">
              <a:solidFill>
                <a:srgbClr val="006699"/>
              </a:solidFill>
              <a:latin typeface="Verdana" pitchFamily="34" charset="0"/>
            </a:endParaRPr>
          </a:p>
          <a:p>
            <a:pPr marL="450850" eaLnBrk="1" hangingPunct="1">
              <a:lnSpc>
                <a:spcPct val="90000"/>
              </a:lnSpc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>
                <a:latin typeface="Verdana" pitchFamily="34" charset="0"/>
              </a:rPr>
              <a:t>Diversi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punti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di</a:t>
            </a:r>
            <a:r>
              <a:rPr lang="en-US" altLang="de-DE" dirty="0" smtClean="0">
                <a:latin typeface="Verdana" pitchFamily="34" charset="0"/>
              </a:rPr>
              <a:t> vista: </a:t>
            </a:r>
            <a:r>
              <a:rPr lang="en-US" altLang="de-DE" dirty="0" err="1" smtClean="0">
                <a:latin typeface="Verdana" pitchFamily="34" charset="0"/>
              </a:rPr>
              <a:t>chiedere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consiglio</a:t>
            </a:r>
            <a:r>
              <a:rPr lang="en-US" altLang="de-DE" dirty="0" smtClean="0">
                <a:latin typeface="Verdana" pitchFamily="34" charset="0"/>
              </a:rPr>
              <a:t> ad </a:t>
            </a:r>
            <a:r>
              <a:rPr lang="en-US" altLang="de-DE" dirty="0" err="1" smtClean="0">
                <a:latin typeface="Verdana" pitchFamily="34" charset="0"/>
              </a:rPr>
              <a:t>amici</a:t>
            </a:r>
            <a:r>
              <a:rPr lang="en-US" altLang="de-DE" dirty="0" smtClean="0">
                <a:latin typeface="Verdana" pitchFamily="34" charset="0"/>
              </a:rPr>
              <a:t>, </a:t>
            </a:r>
            <a:r>
              <a:rPr lang="en-US" altLang="de-DE" dirty="0" err="1" smtClean="0">
                <a:latin typeface="Verdana" pitchFamily="34" charset="0"/>
              </a:rPr>
              <a:t>famiglia</a:t>
            </a:r>
            <a:r>
              <a:rPr lang="en-US" altLang="de-DE" dirty="0" smtClean="0">
                <a:latin typeface="Verdana" pitchFamily="34" charset="0"/>
              </a:rPr>
              <a:t> o </a:t>
            </a:r>
            <a:r>
              <a:rPr lang="en-US" altLang="de-DE" dirty="0" err="1" smtClean="0">
                <a:latin typeface="Verdana" pitchFamily="34" charset="0"/>
              </a:rPr>
              <a:t>esperti</a:t>
            </a:r>
            <a:r>
              <a:rPr lang="en-US" altLang="de-DE" dirty="0" smtClean="0">
                <a:latin typeface="Verdana" pitchFamily="34" charset="0"/>
              </a:rPr>
              <a:t> (ad </a:t>
            </a:r>
            <a:r>
              <a:rPr lang="en-US" altLang="de-DE" dirty="0" err="1" smtClean="0">
                <a:latin typeface="Verdana" pitchFamily="34" charset="0"/>
              </a:rPr>
              <a:t>es</a:t>
            </a:r>
            <a:r>
              <a:rPr lang="en-US" altLang="de-DE" dirty="0" smtClean="0">
                <a:latin typeface="Verdana" pitchFamily="34" charset="0"/>
              </a:rPr>
              <a:t>. </a:t>
            </a:r>
            <a:r>
              <a:rPr lang="en-US" altLang="de-DE" dirty="0" err="1" smtClean="0">
                <a:latin typeface="Verdana" pitchFamily="34" charset="0"/>
              </a:rPr>
              <a:t>il</a:t>
            </a:r>
            <a:r>
              <a:rPr lang="en-US" altLang="de-DE" dirty="0" smtClean="0">
                <a:latin typeface="Verdana" pitchFamily="34" charset="0"/>
              </a:rPr>
              <a:t> medico): </a:t>
            </a:r>
            <a:r>
              <a:rPr lang="en-US" altLang="de-DE" dirty="0" err="1" smtClean="0">
                <a:latin typeface="Verdana" pitchFamily="34" charset="0"/>
              </a:rPr>
              <a:t>condividono</a:t>
            </a:r>
            <a:r>
              <a:rPr lang="en-US" altLang="de-DE" dirty="0" smtClean="0">
                <a:latin typeface="Verdana" pitchFamily="34" charset="0"/>
              </a:rPr>
              <a:t> la </a:t>
            </a:r>
            <a:r>
              <a:rPr lang="en-US" altLang="de-DE" dirty="0" err="1" smtClean="0">
                <a:latin typeface="Verdana" pitchFamily="34" charset="0"/>
              </a:rPr>
              <a:t>sua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convinzione</a:t>
            </a:r>
            <a:r>
              <a:rPr lang="en-US" altLang="de-DE" dirty="0" smtClean="0">
                <a:latin typeface="Verdana" pitchFamily="34" charset="0"/>
              </a:rPr>
              <a:t>?</a:t>
            </a:r>
            <a:endParaRPr lang="en-US" altLang="de-DE" dirty="0">
              <a:latin typeface="Verdana" pitchFamily="34" charset="0"/>
            </a:endParaRPr>
          </a:p>
          <a:p>
            <a:pPr marL="450850" eaLnBrk="1" hangingPunct="1">
              <a:lnSpc>
                <a:spcPct val="90000"/>
              </a:lnSpc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>
                <a:latin typeface="Verdana" pitchFamily="34" charset="0"/>
              </a:rPr>
              <a:t>Esperienze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personali</a:t>
            </a:r>
            <a:r>
              <a:rPr lang="en-US" altLang="de-DE" dirty="0" smtClean="0">
                <a:latin typeface="Verdana" pitchFamily="34" charset="0"/>
              </a:rPr>
              <a:t>: Simon è incline a false </a:t>
            </a:r>
            <a:r>
              <a:rPr lang="en-US" altLang="de-DE" dirty="0" err="1" smtClean="0">
                <a:latin typeface="Verdana" pitchFamily="34" charset="0"/>
              </a:rPr>
              <a:t>percezioni</a:t>
            </a:r>
            <a:r>
              <a:rPr lang="en-US" altLang="de-DE" dirty="0" smtClean="0">
                <a:latin typeface="Verdana" pitchFamily="34" charset="0"/>
              </a:rPr>
              <a:t> e </a:t>
            </a:r>
            <a:r>
              <a:rPr lang="en-US" altLang="de-DE" dirty="0" err="1" smtClean="0">
                <a:latin typeface="Verdana" pitchFamily="34" charset="0"/>
              </a:rPr>
              <a:t>idee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particolari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quando</a:t>
            </a:r>
            <a:r>
              <a:rPr lang="en-US" altLang="de-DE" dirty="0" smtClean="0">
                <a:latin typeface="Verdana" pitchFamily="34" charset="0"/>
              </a:rPr>
              <a:t> è sotto stress?</a:t>
            </a:r>
            <a:endParaRPr lang="en-US" altLang="de-DE" dirty="0">
              <a:latin typeface="Verdana" pitchFamily="34" charset="0"/>
            </a:endParaRPr>
          </a:p>
          <a:p>
            <a:pPr marL="45085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>
                <a:latin typeface="Verdana" pitchFamily="34" charset="0"/>
              </a:rPr>
              <a:t>Logica</a:t>
            </a:r>
            <a:r>
              <a:rPr lang="en-US" altLang="de-DE" dirty="0" smtClean="0">
                <a:latin typeface="Verdana" pitchFamily="34" charset="0"/>
              </a:rPr>
              <a:t>: </a:t>
            </a:r>
            <a:r>
              <a:rPr lang="en-US" altLang="de-DE" dirty="0" err="1" smtClean="0">
                <a:latin typeface="Verdana" pitchFamily="34" charset="0"/>
              </a:rPr>
              <a:t>il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nuovo</a:t>
            </a:r>
            <a:r>
              <a:rPr lang="en-US" altLang="de-DE" dirty="0" smtClean="0">
                <a:latin typeface="Verdana" pitchFamily="34" charset="0"/>
              </a:rPr>
              <a:t> Dalai Lama è </a:t>
            </a:r>
            <a:r>
              <a:rPr lang="en-US" altLang="de-DE" dirty="0" err="1" smtClean="0">
                <a:latin typeface="Verdana" pitchFamily="34" charset="0"/>
              </a:rPr>
              <a:t>già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scelto</a:t>
            </a:r>
            <a:r>
              <a:rPr lang="en-US" altLang="de-DE" dirty="0" smtClean="0">
                <a:latin typeface="Verdana" pitchFamily="34" charset="0"/>
              </a:rPr>
              <a:t> o </a:t>
            </a:r>
            <a:r>
              <a:rPr lang="en-US" altLang="de-DE" dirty="0" err="1" smtClean="0">
                <a:latin typeface="Verdana" pitchFamily="34" charset="0"/>
              </a:rPr>
              <a:t>predeterminato</a:t>
            </a:r>
            <a:r>
              <a:rPr lang="en-US" altLang="de-DE" dirty="0" smtClean="0">
                <a:latin typeface="Verdana" pitchFamily="34" charset="0"/>
              </a:rPr>
              <a:t>?</a:t>
            </a:r>
          </a:p>
          <a:p>
            <a:pPr marL="45085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smtClean="0">
                <a:latin typeface="Verdana" pitchFamily="34" charset="0"/>
              </a:rPr>
              <a:t>Simon è incline a </a:t>
            </a:r>
            <a:r>
              <a:rPr lang="en-US" altLang="de-DE" dirty="0" err="1" smtClean="0">
                <a:latin typeface="Verdana" pitchFamily="34" charset="0"/>
              </a:rPr>
              <a:t>euforia</a:t>
            </a:r>
            <a:r>
              <a:rPr lang="en-US" altLang="de-DE" dirty="0" smtClean="0">
                <a:latin typeface="Verdana" pitchFamily="34" charset="0"/>
              </a:rPr>
              <a:t> o </a:t>
            </a:r>
            <a:r>
              <a:rPr lang="en-US" altLang="de-DE" dirty="0" err="1" smtClean="0">
                <a:latin typeface="Verdana" pitchFamily="34" charset="0"/>
              </a:rPr>
              <a:t>idee</a:t>
            </a:r>
            <a:r>
              <a:rPr lang="en-US" altLang="de-DE" dirty="0" smtClean="0">
                <a:latin typeface="Verdana" pitchFamily="34" charset="0"/>
              </a:rPr>
              <a:t> grandiose?</a:t>
            </a:r>
          </a:p>
          <a:p>
            <a:pPr marL="180000" eaLnBrk="1" hangingPunct="1">
              <a:spcBef>
                <a:spcPts val="1200"/>
              </a:spcBef>
              <a:buClr>
                <a:srgbClr val="8CADAE"/>
              </a:buClr>
            </a:pPr>
            <a:r>
              <a:rPr lang="en-US" altLang="de-DE" dirty="0" smtClean="0">
                <a:latin typeface="Verdana" pitchFamily="34" charset="0"/>
              </a:rPr>
              <a:t>	</a:t>
            </a:r>
            <a:r>
              <a:rPr lang="en-US" altLang="de-DE" dirty="0" err="1" smtClean="0">
                <a:latin typeface="Verdana" pitchFamily="34" charset="0"/>
              </a:rPr>
              <a:t>Possibili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conseguenze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della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convinzione</a:t>
            </a:r>
            <a:r>
              <a:rPr lang="en-US" altLang="de-DE" dirty="0" smtClean="0">
                <a:latin typeface="Verdana" pitchFamily="34" charset="0"/>
              </a:rPr>
              <a:t>?</a:t>
            </a:r>
          </a:p>
          <a:p>
            <a:pPr marL="180000" indent="0" eaLnBrk="1" hangingPunct="1">
              <a:spcBef>
                <a:spcPts val="1200"/>
              </a:spcBef>
            </a:pPr>
            <a:endParaRPr lang="en-US" altLang="de-DE" dirty="0" smtClean="0">
              <a:solidFill>
                <a:schemeClr val="bg1"/>
              </a:solidFill>
            </a:endParaRPr>
          </a:p>
        </p:txBody>
      </p:sp>
      <p:pic>
        <p:nvPicPr>
          <p:cNvPr id="14" name="Picture 10" descr="Electro Graffito Buddha-flickr_ccc_James Everet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340768"/>
            <a:ext cx="2300287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3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dirty="0" err="1" smtClean="0"/>
              <a:t>Caso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di</a:t>
            </a:r>
            <a:r>
              <a:rPr lang="en-US" altLang="de-DE" b="0" dirty="0" smtClean="0"/>
              <a:t> studio:</a:t>
            </a:r>
            <a:br>
              <a:rPr lang="en-US" altLang="de-DE" b="0" dirty="0" smtClean="0"/>
            </a:br>
            <a:r>
              <a:rPr lang="en-US" altLang="de-DE" b="0" dirty="0" err="1" smtClean="0"/>
              <a:t>Intuizione</a:t>
            </a:r>
            <a:r>
              <a:rPr lang="en-US" altLang="de-DE" b="0" dirty="0" smtClean="0"/>
              <a:t> o </a:t>
            </a:r>
            <a:r>
              <a:rPr lang="en-US" altLang="de-DE" b="0" dirty="0" err="1" smtClean="0"/>
              <a:t>illusione</a:t>
            </a:r>
            <a:r>
              <a:rPr lang="en-US" altLang="de-DE" b="0" dirty="0" smtClean="0"/>
              <a:t>?</a:t>
            </a:r>
            <a:endParaRPr lang="en-US" altLang="de-DE" b="0" kern="0" dirty="0" smtClean="0"/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0" y="6659563"/>
            <a:ext cx="33528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itchFamily="34" charset="0"/>
              </a:rPr>
              <a:t>(“Electro Graffito Buddha” by </a:t>
            </a:r>
            <a:r>
              <a:rPr lang="en-US" altLang="de-DE" sz="800" b="0" i="1" dirty="0" err="1" smtClean="0">
                <a:latin typeface="Verdana" pitchFamily="34" charset="0"/>
              </a:rPr>
              <a:t>JamesEverett</a:t>
            </a:r>
            <a:r>
              <a:rPr lang="en-US" altLang="de-DE" sz="800" b="0" i="1" dirty="0" smtClean="0">
                <a:latin typeface="Verdana" pitchFamily="34" charset="0"/>
              </a:rPr>
              <a:t>)</a:t>
            </a:r>
            <a:r>
              <a:rPr lang="en-US" altLang="de-DE" sz="800" i="1" dirty="0" smtClean="0">
                <a:latin typeface="Verdana" pitchFamily="34" charset="0"/>
              </a:rPr>
              <a:t> </a:t>
            </a:r>
            <a:endParaRPr lang="en-US" altLang="de-DE" sz="800" i="1" dirty="0">
              <a:latin typeface="Verdana" pitchFamily="34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6.31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5" name="Group 16"/>
          <p:cNvGrpSpPr>
            <a:grpSpLocks/>
          </p:cNvGrpSpPr>
          <p:nvPr/>
        </p:nvGrpSpPr>
        <p:grpSpPr bwMode="auto">
          <a:xfrm>
            <a:off x="0" y="6167438"/>
            <a:ext cx="2699792" cy="536575"/>
            <a:chOff x="0" y="3957"/>
            <a:chExt cx="1474" cy="338"/>
          </a:xfrm>
        </p:grpSpPr>
        <p:sp>
          <p:nvSpPr>
            <p:cNvPr id="17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/>
              <a:endParaRPr lang="de-DE" altLang="de-DE" b="0">
                <a:latin typeface="Verdana" pitchFamily="34" charset="0"/>
              </a:endParaRPr>
            </a:p>
          </p:txBody>
        </p:sp>
        <p:pic>
          <p:nvPicPr>
            <p:cNvPr id="18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/>
              <a:r>
                <a:rPr lang="de-DE" altLang="de-DE" sz="1400" b="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b="0" dirty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b="0" dirty="0">
                  <a:latin typeface="Verdana" pitchFamily="34" charset="0"/>
                </a:rPr>
                <a:t> </a:t>
              </a:r>
              <a:r>
                <a:rPr lang="en-US" altLang="de-DE" sz="1200" b="0" i="1" dirty="0" err="1" smtClean="0">
                  <a:latin typeface="Verdana" pitchFamily="34" charset="0"/>
                </a:rPr>
                <a:t>foglio</a:t>
              </a:r>
              <a:r>
                <a:rPr lang="en-US" altLang="de-DE" sz="1200" b="0" i="1" dirty="0" smtClean="0">
                  <a:latin typeface="Verdana" pitchFamily="34" charset="0"/>
                </a:rPr>
                <a:t> di </a:t>
              </a:r>
              <a:r>
                <a:rPr lang="en-US" altLang="de-DE" sz="1200" b="0" i="1" dirty="0" err="1" smtClean="0">
                  <a:latin typeface="Verdana" pitchFamily="34" charset="0"/>
                </a:rPr>
                <a:t>lavoro</a:t>
              </a:r>
              <a:r>
                <a:rPr lang="en-US" altLang="de-DE" sz="1200" b="0" i="1" dirty="0" smtClean="0">
                  <a:latin typeface="Verdana" pitchFamily="34" charset="0"/>
                </a:rPr>
                <a:t> </a:t>
              </a:r>
              <a:r>
                <a:rPr lang="en-US" altLang="de-DE" sz="1200" b="0" dirty="0" smtClean="0">
                  <a:latin typeface="Verdana" pitchFamily="34" charset="0"/>
                </a:rPr>
                <a:t>6.2</a:t>
              </a:r>
              <a:endParaRPr lang="en-US" altLang="de-DE" sz="1200" b="0" dirty="0" smtClean="0">
                <a:latin typeface="Verdana" pitchFamily="34" charset="0"/>
              </a:endParaRPr>
            </a:p>
            <a:p>
              <a:pPr eaLnBrk="1" hangingPunct="1"/>
              <a:r>
                <a:rPr lang="de-DE" altLang="de-DE" sz="1200" b="0" dirty="0" smtClean="0">
                  <a:latin typeface="Verdana" pitchFamily="34" charset="0"/>
                </a:rPr>
                <a:t>     </a:t>
              </a:r>
              <a:endParaRPr lang="de-DE" altLang="de-DE" sz="1200" b="0" dirty="0"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899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998000"/>
              </p:ext>
            </p:extLst>
          </p:nvPr>
        </p:nvGraphicFramePr>
        <p:xfrm>
          <a:off x="66675" y="1863725"/>
          <a:ext cx="9020175" cy="4733627"/>
        </p:xfrm>
        <a:graphic>
          <a:graphicData uri="http://schemas.openxmlformats.org/drawingml/2006/table">
            <a:tbl>
              <a:tblPr/>
              <a:tblGrid>
                <a:gridCol w="1697038"/>
                <a:gridCol w="7323137"/>
              </a:tblGrid>
              <a:tr h="2357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Simon è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convinto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leader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religioso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Spende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ultimi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risparmi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rimane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senza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soldi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Potrebbe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incontrare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difficoltà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così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come non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immagina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conseguenze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sue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azioni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conflitti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concorrenti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la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Cina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occupa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Tibet).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Aumento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dell’isolamento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problemi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la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rete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sociale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le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persone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cui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fida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potrebbero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evitarlo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causa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sue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idee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perderà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contatti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quando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sarà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all’estero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Aumento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autostima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62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6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Spiegazione</a:t>
                      </a:r>
                      <a:r>
                        <a:rPr kumimoji="0" lang="en-US" altLang="de-DE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alternativa</a:t>
                      </a:r>
                      <a:r>
                        <a:rPr kumimoji="0" lang="en-US" altLang="de-DE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Simon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identifica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sue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idee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come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espressione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problema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salute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mentale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Rompe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catena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quest’illusione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le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conseguenze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sue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idee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qui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sopra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indicate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possono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evitate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Può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prendersi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cura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futuro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privato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professionale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riprendere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contatti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amici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sveglia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bellissimo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sogno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Possibili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sentimenti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delusione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vergogna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visto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era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aggrappato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falsa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credenza.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Dovrebbe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realizzare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ha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problemi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psichiatrici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richiedono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cura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supporto</a:t>
                      </a:r>
                      <a:r>
                        <a:rPr kumimoji="0" lang="en-US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9949" name="Picture 40" descr="Electro Graffito Buddha-flickr_ccc_James Everet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46150"/>
            <a:ext cx="5746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1" name="AutoShape 16"/>
          <p:cNvSpPr>
            <a:spLocks noChangeArrowheads="1"/>
          </p:cNvSpPr>
          <p:nvPr/>
        </p:nvSpPr>
        <p:spPr bwMode="auto">
          <a:xfrm>
            <a:off x="4285034" y="1143000"/>
            <a:ext cx="935038" cy="2492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rgbClr val="8CADAE"/>
              </a:gs>
              <a:gs pos="100000">
                <a:srgbClr val="41505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9952" name="Rectangle 17"/>
          <p:cNvSpPr>
            <a:spLocks noChangeArrowheads="1"/>
          </p:cNvSpPr>
          <p:nvPr/>
        </p:nvSpPr>
        <p:spPr bwMode="auto">
          <a:xfrm>
            <a:off x="5283595" y="1066800"/>
            <a:ext cx="2676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6699"/>
              </a:buClr>
            </a:pPr>
            <a:r>
              <a:rPr lang="en-US" altLang="de-DE" b="0" dirty="0" err="1" smtClean="0">
                <a:latin typeface="Verdana" pitchFamily="34" charset="0"/>
              </a:rPr>
              <a:t>Possibili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conseguenze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39953" name="Rectangle 3"/>
          <p:cNvSpPr>
            <a:spLocks noChangeArrowheads="1"/>
          </p:cNvSpPr>
          <p:nvPr/>
        </p:nvSpPr>
        <p:spPr bwMode="auto">
          <a:xfrm>
            <a:off x="1146870" y="1066800"/>
            <a:ext cx="338455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altLang="de-DE" dirty="0" err="1" smtClean="0">
                <a:latin typeface="Verdana" pitchFamily="34" charset="0"/>
              </a:rPr>
              <a:t>Esempio</a:t>
            </a:r>
            <a:r>
              <a:rPr lang="en-US" altLang="de-DE" dirty="0" smtClean="0">
                <a:latin typeface="Verdana" pitchFamily="34" charset="0"/>
              </a:rPr>
              <a:t>: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Illuminazione</a:t>
            </a:r>
            <a:endParaRPr lang="en-US" altLang="de-DE" sz="1200" b="0" dirty="0">
              <a:latin typeface="Verdana" pitchFamily="34" charset="0"/>
            </a:endParaRPr>
          </a:p>
        </p:txBody>
      </p:sp>
      <p:sp>
        <p:nvSpPr>
          <p:cNvPr id="13" name="Rectangle 13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dirty="0" err="1" smtClean="0"/>
              <a:t>Caso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di</a:t>
            </a:r>
            <a:r>
              <a:rPr lang="en-US" altLang="de-DE" b="0" dirty="0" smtClean="0"/>
              <a:t> studio:</a:t>
            </a:r>
            <a:br>
              <a:rPr lang="en-US" altLang="de-DE" b="0" dirty="0" smtClean="0"/>
            </a:br>
            <a:r>
              <a:rPr lang="en-US" altLang="de-DE" b="0" dirty="0" err="1" smtClean="0"/>
              <a:t>Intuizione</a:t>
            </a:r>
            <a:r>
              <a:rPr lang="en-US" altLang="de-DE" b="0" dirty="0" smtClean="0"/>
              <a:t> o </a:t>
            </a:r>
            <a:r>
              <a:rPr lang="en-US" altLang="de-DE" b="0" dirty="0" err="1" smtClean="0"/>
              <a:t>illusione</a:t>
            </a:r>
            <a:r>
              <a:rPr lang="en-US" altLang="de-DE" b="0" kern="0" dirty="0" smtClean="0"/>
              <a:t>?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0" y="6659563"/>
            <a:ext cx="33528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itchFamily="34" charset="0"/>
              </a:rPr>
              <a:t>(“Electro Graffito Buddha” by </a:t>
            </a:r>
            <a:r>
              <a:rPr lang="en-US" altLang="de-DE" sz="800" b="0" i="1" dirty="0" err="1" smtClean="0">
                <a:latin typeface="Verdana" pitchFamily="34" charset="0"/>
              </a:rPr>
              <a:t>JamesEverett</a:t>
            </a:r>
            <a:r>
              <a:rPr lang="en-US" altLang="de-DE" sz="800" b="0" i="1" dirty="0" smtClean="0">
                <a:latin typeface="Verdana" pitchFamily="34" charset="0"/>
              </a:rPr>
              <a:t>)</a:t>
            </a:r>
            <a:r>
              <a:rPr lang="en-US" altLang="de-DE" sz="800" i="1" dirty="0" smtClean="0">
                <a:latin typeface="Verdana" pitchFamily="34" charset="0"/>
              </a:rPr>
              <a:t> </a:t>
            </a:r>
            <a:endParaRPr lang="en-US" altLang="de-DE" sz="800" i="1" dirty="0">
              <a:latin typeface="Verdana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6.32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4"/>
          <p:cNvSpPr txBox="1">
            <a:spLocks noChangeArrowheads="1"/>
          </p:cNvSpPr>
          <p:nvPr/>
        </p:nvSpPr>
        <p:spPr bwMode="auto">
          <a:xfrm>
            <a:off x="0" y="1511300"/>
            <a:ext cx="60848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de-DE" sz="3000"/>
          </a:p>
        </p:txBody>
      </p:sp>
      <p:sp>
        <p:nvSpPr>
          <p:cNvPr id="4096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US" altLang="de-DE" dirty="0" smtClean="0"/>
              <a:t>Le </a:t>
            </a:r>
            <a:r>
              <a:rPr lang="en-US" altLang="de-DE" dirty="0" err="1" smtClean="0"/>
              <a:t>tue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idee</a:t>
            </a:r>
            <a:r>
              <a:rPr lang="en-US" altLang="de-DE" dirty="0" smtClean="0"/>
              <a:t> – </a:t>
            </a:r>
            <a:r>
              <a:rPr lang="en-US" altLang="de-DE" dirty="0" err="1" smtClean="0"/>
              <a:t>esempi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personali</a:t>
            </a:r>
            <a:endParaRPr lang="en-US" altLang="de-DE" dirty="0" smtClean="0"/>
          </a:p>
        </p:txBody>
      </p:sp>
      <p:sp>
        <p:nvSpPr>
          <p:cNvPr id="40964" name="Text Box 47"/>
          <p:cNvSpPr txBox="1">
            <a:spLocks noChangeArrowheads="1"/>
          </p:cNvSpPr>
          <p:nvPr/>
        </p:nvSpPr>
        <p:spPr bwMode="auto">
          <a:xfrm>
            <a:off x="323850" y="1773238"/>
            <a:ext cx="84963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de-DE" b="0" dirty="0" err="1" smtClean="0">
                <a:latin typeface="Verdana" pitchFamily="34" charset="0"/>
              </a:rPr>
              <a:t>Cosa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va</a:t>
            </a:r>
            <a:r>
              <a:rPr lang="en-US" altLang="de-DE" b="0" dirty="0" smtClean="0">
                <a:latin typeface="Verdana" pitchFamily="34" charset="0"/>
              </a:rPr>
              <a:t> con e </a:t>
            </a:r>
            <a:r>
              <a:rPr lang="en-US" altLang="de-DE" b="0" dirty="0" err="1" smtClean="0">
                <a:latin typeface="Verdana" pitchFamily="34" charset="0"/>
              </a:rPr>
              <a:t>contro</a:t>
            </a:r>
            <a:r>
              <a:rPr lang="en-US" altLang="de-DE" b="0" dirty="0" smtClean="0">
                <a:latin typeface="Verdana" pitchFamily="34" charset="0"/>
              </a:rPr>
              <a:t> le </a:t>
            </a:r>
            <a:r>
              <a:rPr lang="en-US" altLang="de-DE" b="0" dirty="0" err="1" smtClean="0">
                <a:latin typeface="Verdana" pitchFamily="34" charset="0"/>
              </a:rPr>
              <a:t>tue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idee</a:t>
            </a:r>
            <a:r>
              <a:rPr lang="en-US" altLang="de-DE" b="0" dirty="0" smtClean="0">
                <a:latin typeface="Verdana" pitchFamily="34" charset="0"/>
              </a:rPr>
              <a:t>?</a:t>
            </a:r>
          </a:p>
          <a:p>
            <a:pPr algn="ctr" eaLnBrk="1" hangingPunct="1">
              <a:spcBef>
                <a:spcPct val="50000"/>
              </a:spcBef>
            </a:pPr>
            <a:endParaRPr lang="en-US" altLang="de-DE" b="0" dirty="0" smtClean="0"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de-DE" b="0" dirty="0" smtClean="0">
                <a:latin typeface="Verdana" pitchFamily="34" charset="0"/>
              </a:rPr>
              <a:t>Come </a:t>
            </a:r>
            <a:r>
              <a:rPr lang="en-US" altLang="de-DE" b="0" dirty="0" err="1" smtClean="0">
                <a:latin typeface="Verdana" pitchFamily="34" charset="0"/>
              </a:rPr>
              <a:t>puoi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controllare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queste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idee</a:t>
            </a:r>
            <a:r>
              <a:rPr lang="en-US" altLang="de-DE" b="0" dirty="0" smtClean="0">
                <a:latin typeface="Verdana" pitchFamily="34" charset="0"/>
              </a:rPr>
              <a:t>?</a:t>
            </a:r>
          </a:p>
          <a:p>
            <a:pPr algn="ctr" eaLnBrk="1" hangingPunct="1">
              <a:spcBef>
                <a:spcPct val="50000"/>
              </a:spcBef>
            </a:pPr>
            <a:endParaRPr lang="en-US" altLang="de-DE" b="0" dirty="0" smtClean="0"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de-DE" b="0" dirty="0" err="1" smtClean="0">
                <a:latin typeface="Verdana" pitchFamily="34" charset="0"/>
              </a:rPr>
              <a:t>Quali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le </a:t>
            </a:r>
            <a:r>
              <a:rPr lang="en-US" altLang="de-DE" b="0" dirty="0" err="1" smtClean="0">
                <a:latin typeface="Verdana" pitchFamily="34" charset="0"/>
              </a:rPr>
              <a:t>conseguenze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dell’aggrapparsi</a:t>
            </a:r>
            <a:r>
              <a:rPr lang="en-US" altLang="de-DE" b="0" dirty="0" smtClean="0">
                <a:latin typeface="Verdana" pitchFamily="34" charset="0"/>
              </a:rPr>
              <a:t> o </a:t>
            </a:r>
            <a:r>
              <a:rPr lang="en-US" altLang="de-DE" b="0" dirty="0" err="1" smtClean="0">
                <a:latin typeface="Verdana" pitchFamily="34" charset="0"/>
              </a:rPr>
              <a:t>rifiutare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un’idea</a:t>
            </a:r>
            <a:r>
              <a:rPr lang="en-US" altLang="de-DE" b="0" dirty="0" smtClean="0">
                <a:latin typeface="Verdana" pitchFamily="34" charset="0"/>
              </a:rPr>
              <a:t>?</a:t>
            </a:r>
            <a:endParaRPr lang="en-US" altLang="de-DE" b="0" dirty="0">
              <a:latin typeface="Verdana" pitchFamily="34" charset="0"/>
            </a:endParaRPr>
          </a:p>
        </p:txBody>
      </p:sp>
      <p:grpSp>
        <p:nvGrpSpPr>
          <p:cNvPr id="40965" name="Group 15"/>
          <p:cNvGrpSpPr>
            <a:grpSpLocks/>
          </p:cNvGrpSpPr>
          <p:nvPr/>
        </p:nvGrpSpPr>
        <p:grpSpPr bwMode="auto">
          <a:xfrm>
            <a:off x="0" y="6145213"/>
            <a:ext cx="2339975" cy="677862"/>
            <a:chOff x="0" y="3871"/>
            <a:chExt cx="1474" cy="427"/>
          </a:xfrm>
        </p:grpSpPr>
        <p:sp>
          <p:nvSpPr>
            <p:cNvPr id="40968" name="Rectangle 69"/>
            <p:cNvSpPr>
              <a:spLocks noChangeArrowheads="1"/>
            </p:cNvSpPr>
            <p:nvPr/>
          </p:nvSpPr>
          <p:spPr bwMode="auto">
            <a:xfrm>
              <a:off x="0" y="3885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/>
              <a:endParaRPr lang="de-DE" altLang="de-DE" b="0">
                <a:latin typeface="Verdana" pitchFamily="34" charset="0"/>
              </a:endParaRPr>
            </a:p>
          </p:txBody>
        </p:sp>
        <p:pic>
          <p:nvPicPr>
            <p:cNvPr id="40969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24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0" name="Text Box 71"/>
            <p:cNvSpPr txBox="1">
              <a:spLocks noChangeArrowheads="1"/>
            </p:cNvSpPr>
            <p:nvPr/>
          </p:nvSpPr>
          <p:spPr bwMode="auto">
            <a:xfrm>
              <a:off x="160" y="3871"/>
              <a:ext cx="1314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/>
              <a:r>
                <a:rPr lang="de-DE" altLang="de-DE" sz="1400" b="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b="0" dirty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b="0" dirty="0">
                  <a:latin typeface="Verdana" pitchFamily="34" charset="0"/>
                </a:rPr>
                <a:t> </a:t>
              </a:r>
              <a:r>
                <a:rPr lang="en-US" altLang="de-DE" sz="1200" b="0" i="1" dirty="0" err="1" smtClean="0">
                  <a:latin typeface="Verdana" pitchFamily="34" charset="0"/>
                </a:rPr>
                <a:t>foglio</a:t>
              </a:r>
              <a:r>
                <a:rPr lang="en-US" altLang="de-DE" sz="1200" b="0" i="1" dirty="0" smtClean="0">
                  <a:latin typeface="Verdana" pitchFamily="34" charset="0"/>
                </a:rPr>
                <a:t> di </a:t>
              </a:r>
              <a:r>
                <a:rPr lang="en-US" altLang="de-DE" sz="1200" b="0" i="1" dirty="0" err="1" smtClean="0">
                  <a:latin typeface="Verdana" pitchFamily="34" charset="0"/>
                </a:rPr>
                <a:t>lavoro</a:t>
              </a:r>
              <a:endParaRPr lang="en-US" altLang="de-DE" sz="1200" b="0" i="1" dirty="0" smtClean="0">
                <a:latin typeface="Verdana" pitchFamily="34" charset="0"/>
              </a:endParaRPr>
            </a:p>
            <a:p>
              <a:pPr eaLnBrk="1" hangingPunct="1"/>
              <a:r>
                <a:rPr lang="de-DE" altLang="de-DE" sz="1200" b="0" dirty="0" smtClean="0">
                  <a:latin typeface="Verdana" pitchFamily="34" charset="0"/>
                </a:rPr>
                <a:t>      6.3 </a:t>
              </a:r>
              <a:r>
                <a:rPr lang="de-DE" altLang="de-DE" sz="1200" b="0" dirty="0">
                  <a:latin typeface="Verdana" pitchFamily="34" charset="0"/>
                </a:rPr>
                <a:t>a, b, c</a:t>
              </a:r>
            </a:p>
            <a:p>
              <a:pPr eaLnBrk="1" hangingPunct="1"/>
              <a:r>
                <a:rPr lang="de-DE" altLang="de-DE" sz="1200" b="0" dirty="0">
                  <a:latin typeface="Verdana" pitchFamily="34" charset="0"/>
                </a:rPr>
                <a:t>     </a:t>
              </a:r>
            </a:p>
          </p:txBody>
        </p:sp>
      </p:grp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6.33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0" y="-53975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Cambiamenti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nell’ambiente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!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Sono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realmente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veri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? </a:t>
            </a:r>
          </a:p>
          <a:p>
            <a:pPr algn="ctr" eaLnBrk="1" hangingPunct="1"/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Propria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osservazione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: un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gran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numero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persone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nel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tuo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vicinato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indossa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occhiali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da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sole;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i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vicini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si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comportano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in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modo</a:t>
            </a:r>
            <a:r>
              <a:rPr lang="en-US" altLang="de-DE" sz="15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solidFill>
                  <a:schemeClr val="accent1"/>
                </a:solidFill>
                <a:latin typeface="Verdana" pitchFamily="34" charset="0"/>
              </a:rPr>
              <a:t>ostile</a:t>
            </a:r>
            <a:endParaRPr lang="en-US" altLang="de-DE" sz="15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251520" y="1139691"/>
            <a:ext cx="5688905" cy="459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marL="0" indent="0" eaLnBrk="1" hangingPunct="1">
              <a:buFontTx/>
              <a:buAutoNum type="alphaUcPeriod"/>
            </a:pPr>
            <a:r>
              <a:rPr lang="en-US" altLang="de-DE" sz="1500" dirty="0" smtClean="0">
                <a:latin typeface="Verdana" pitchFamily="34" charset="0"/>
              </a:rPr>
              <a:t> </a:t>
            </a:r>
            <a:r>
              <a:rPr lang="en-US" altLang="de-DE" sz="1500" dirty="0" err="1" smtClean="0">
                <a:latin typeface="Verdana" pitchFamily="34" charset="0"/>
              </a:rPr>
              <a:t>Prendi</a:t>
            </a:r>
            <a:r>
              <a:rPr lang="en-US" altLang="de-DE" sz="1500" dirty="0" smtClean="0">
                <a:latin typeface="Verdana" pitchFamily="34" charset="0"/>
              </a:rPr>
              <a:t> nota e </a:t>
            </a:r>
            <a:r>
              <a:rPr lang="en-US" altLang="de-DE" sz="1500" dirty="0" err="1" smtClean="0">
                <a:latin typeface="Verdana" pitchFamily="34" charset="0"/>
              </a:rPr>
              <a:t>osserva</a:t>
            </a:r>
            <a:r>
              <a:rPr lang="en-US" altLang="de-DE" sz="1500" dirty="0" smtClean="0">
                <a:latin typeface="Verdana" pitchFamily="34" charset="0"/>
              </a:rPr>
              <a:t>! (</a:t>
            </a:r>
            <a:r>
              <a:rPr lang="en-US" altLang="de-DE" sz="1500" dirty="0" err="1" smtClean="0">
                <a:latin typeface="Verdana" pitchFamily="34" charset="0"/>
              </a:rPr>
              <a:t>es</a:t>
            </a:r>
            <a:r>
              <a:rPr lang="en-US" altLang="de-DE" sz="1500" dirty="0" smtClean="0">
                <a:latin typeface="Verdana" pitchFamily="34" charset="0"/>
              </a:rPr>
              <a:t>. </a:t>
            </a:r>
            <a:r>
              <a:rPr lang="en-US" altLang="de-DE" sz="1500" dirty="0" err="1" smtClean="0">
                <a:latin typeface="Verdana" pitchFamily="34" charset="0"/>
              </a:rPr>
              <a:t>conta</a:t>
            </a:r>
            <a:r>
              <a:rPr lang="en-US" altLang="de-DE" sz="1500" dirty="0" smtClean="0">
                <a:latin typeface="Verdana" pitchFamily="34" charset="0"/>
              </a:rPr>
              <a:t> </a:t>
            </a:r>
            <a:r>
              <a:rPr lang="en-US" altLang="de-DE" sz="1500" dirty="0" err="1" smtClean="0">
                <a:latin typeface="Verdana" pitchFamily="34" charset="0"/>
              </a:rPr>
              <a:t>il</a:t>
            </a:r>
            <a:r>
              <a:rPr lang="en-US" altLang="de-DE" sz="1500" dirty="0" smtClean="0">
                <a:latin typeface="Verdana" pitchFamily="34" charset="0"/>
              </a:rPr>
              <a:t> </a:t>
            </a:r>
            <a:r>
              <a:rPr lang="en-US" altLang="de-DE" sz="1500" dirty="0" err="1" smtClean="0">
                <a:latin typeface="Verdana" pitchFamily="34" charset="0"/>
              </a:rPr>
              <a:t>numero</a:t>
            </a:r>
            <a:r>
              <a:rPr lang="en-US" altLang="de-DE" sz="1500" dirty="0" smtClean="0">
                <a:latin typeface="Verdana" pitchFamily="34" charset="0"/>
              </a:rPr>
              <a:t> </a:t>
            </a:r>
            <a:r>
              <a:rPr lang="en-US" altLang="de-DE" sz="1500" dirty="0" err="1" smtClean="0">
                <a:latin typeface="Verdana" pitchFamily="34" charset="0"/>
              </a:rPr>
              <a:t>di</a:t>
            </a:r>
            <a:r>
              <a:rPr lang="en-US" altLang="de-DE" sz="1500" dirty="0" smtClean="0">
                <a:latin typeface="Verdana" pitchFamily="34" charset="0"/>
              </a:rPr>
              <a:t> </a:t>
            </a:r>
            <a:r>
              <a:rPr lang="en-US" altLang="de-DE" sz="1500" dirty="0" err="1" smtClean="0">
                <a:latin typeface="Verdana" pitchFamily="34" charset="0"/>
              </a:rPr>
              <a:t>eventi</a:t>
            </a:r>
            <a:r>
              <a:rPr lang="en-US" altLang="de-DE" sz="1500" dirty="0" smtClean="0">
                <a:latin typeface="Verdana" pitchFamily="34" charset="0"/>
              </a:rPr>
              <a:t> per un </a:t>
            </a:r>
            <a:r>
              <a:rPr lang="en-US" altLang="de-DE" sz="1500" dirty="0" err="1" smtClean="0">
                <a:latin typeface="Verdana" pitchFamily="34" charset="0"/>
              </a:rPr>
              <a:t>paio</a:t>
            </a:r>
            <a:r>
              <a:rPr lang="en-US" altLang="de-DE" sz="1500" dirty="0" smtClean="0">
                <a:latin typeface="Verdana" pitchFamily="34" charset="0"/>
              </a:rPr>
              <a:t> </a:t>
            </a:r>
            <a:r>
              <a:rPr lang="en-US" altLang="de-DE" sz="1500" dirty="0" err="1" smtClean="0">
                <a:latin typeface="Verdana" pitchFamily="34" charset="0"/>
              </a:rPr>
              <a:t>di</a:t>
            </a:r>
            <a:r>
              <a:rPr lang="en-US" altLang="de-DE" sz="1500" dirty="0" smtClean="0">
                <a:latin typeface="Verdana" pitchFamily="34" charset="0"/>
              </a:rPr>
              <a:t> </a:t>
            </a:r>
            <a:r>
              <a:rPr lang="en-US" altLang="de-DE" sz="1500" dirty="0" err="1" smtClean="0">
                <a:latin typeface="Verdana" pitchFamily="34" charset="0"/>
              </a:rPr>
              <a:t>giorni</a:t>
            </a:r>
            <a:r>
              <a:rPr lang="en-US" altLang="de-DE" sz="1500" dirty="0" smtClean="0">
                <a:latin typeface="Verdana" pitchFamily="34" charset="0"/>
              </a:rPr>
              <a:t>).</a:t>
            </a:r>
          </a:p>
          <a:p>
            <a:pPr marL="0" indent="0" eaLnBrk="1" hangingPunct="1"/>
            <a:r>
              <a:rPr lang="en-US" altLang="de-DE" sz="1500" b="0" i="1" dirty="0" smtClean="0">
                <a:latin typeface="Verdana" pitchFamily="34" charset="0"/>
              </a:rPr>
              <a:t>È </a:t>
            </a:r>
            <a:r>
              <a:rPr lang="en-US" altLang="de-DE" sz="1500" b="0" i="1" dirty="0" err="1" smtClean="0">
                <a:latin typeface="Verdana" pitchFamily="34" charset="0"/>
              </a:rPr>
              <a:t>una</a:t>
            </a:r>
            <a:r>
              <a:rPr lang="en-US" altLang="de-DE" sz="1500" b="0" i="1" dirty="0" smtClean="0"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latin typeface="Verdana" pitchFamily="34" charset="0"/>
              </a:rPr>
              <a:t>coincidenza</a:t>
            </a:r>
            <a:r>
              <a:rPr lang="en-US" altLang="de-DE" sz="1500" b="0" i="1" dirty="0" smtClean="0">
                <a:latin typeface="Verdana" pitchFamily="34" charset="0"/>
              </a:rPr>
              <a:t>? Era </a:t>
            </a:r>
            <a:r>
              <a:rPr lang="en-US" altLang="de-DE" sz="1500" b="0" i="1" dirty="0" err="1" smtClean="0">
                <a:latin typeface="Verdana" pitchFamily="34" charset="0"/>
              </a:rPr>
              <a:t>così</a:t>
            </a:r>
            <a:r>
              <a:rPr lang="en-US" altLang="de-DE" sz="1500" b="0" i="1" dirty="0" smtClean="0">
                <a:latin typeface="Verdana" pitchFamily="34" charset="0"/>
              </a:rPr>
              <a:t> prima? È la </a:t>
            </a:r>
            <a:r>
              <a:rPr lang="en-US" altLang="de-DE" sz="1500" b="0" i="1" dirty="0" err="1" smtClean="0">
                <a:latin typeface="Verdana" pitchFamily="34" charset="0"/>
              </a:rPr>
              <a:t>mia</a:t>
            </a:r>
            <a:r>
              <a:rPr lang="en-US" altLang="de-DE" sz="1500" b="0" i="1" dirty="0" smtClean="0"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latin typeface="Verdana" pitchFamily="34" charset="0"/>
              </a:rPr>
              <a:t>immaginazione</a:t>
            </a:r>
            <a:r>
              <a:rPr lang="en-US" altLang="de-DE" sz="1500" b="0" i="1" dirty="0" smtClean="0">
                <a:latin typeface="Verdana" pitchFamily="34" charset="0"/>
              </a:rPr>
              <a:t>? Al </a:t>
            </a:r>
            <a:r>
              <a:rPr lang="en-US" altLang="de-DE" sz="1500" b="0" i="1" dirty="0" err="1" smtClean="0">
                <a:latin typeface="Verdana" pitchFamily="34" charset="0"/>
              </a:rPr>
              <a:t>di</a:t>
            </a:r>
            <a:r>
              <a:rPr lang="en-US" altLang="de-DE" sz="1500" b="0" i="1" dirty="0" smtClean="0"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latin typeface="Verdana" pitchFamily="34" charset="0"/>
              </a:rPr>
              <a:t>fuori</a:t>
            </a:r>
            <a:r>
              <a:rPr lang="en-US" altLang="de-DE" sz="1500" b="0" i="1" dirty="0" smtClean="0">
                <a:latin typeface="Verdana" pitchFamily="34" charset="0"/>
              </a:rPr>
              <a:t> del </a:t>
            </a:r>
            <a:r>
              <a:rPr lang="en-US" altLang="de-DE" sz="1500" b="0" i="1" dirty="0" err="1" smtClean="0">
                <a:latin typeface="Verdana" pitchFamily="34" charset="0"/>
              </a:rPr>
              <a:t>mio</a:t>
            </a:r>
            <a:r>
              <a:rPr lang="en-US" altLang="de-DE" sz="1500" b="0" i="1" dirty="0" smtClean="0"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latin typeface="Verdana" pitchFamily="34" charset="0"/>
              </a:rPr>
              <a:t>ambiente</a:t>
            </a:r>
            <a:r>
              <a:rPr lang="en-US" altLang="de-DE" sz="1500" b="0" i="1" dirty="0" smtClean="0"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latin typeface="Verdana" pitchFamily="34" charset="0"/>
              </a:rPr>
              <a:t>personale</a:t>
            </a:r>
            <a:r>
              <a:rPr lang="en-US" altLang="de-DE" sz="1500" b="0" i="1" dirty="0" smtClean="0">
                <a:latin typeface="Verdana" pitchFamily="34" charset="0"/>
              </a:rPr>
              <a:t>, le </a:t>
            </a:r>
            <a:r>
              <a:rPr lang="en-US" altLang="de-DE" sz="1500" b="0" i="1" dirty="0" err="1" smtClean="0">
                <a:latin typeface="Verdana" pitchFamily="34" charset="0"/>
              </a:rPr>
              <a:t>cose</a:t>
            </a:r>
            <a:r>
              <a:rPr lang="en-US" altLang="de-DE" sz="1500" b="0" i="1" dirty="0" smtClean="0"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latin typeface="Verdana" pitchFamily="34" charset="0"/>
              </a:rPr>
              <a:t>sono</a:t>
            </a:r>
            <a:r>
              <a:rPr lang="en-US" altLang="de-DE" sz="1500" b="0" i="1" dirty="0" smtClean="0"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latin typeface="Verdana" pitchFamily="34" charset="0"/>
              </a:rPr>
              <a:t>uguali</a:t>
            </a:r>
            <a:r>
              <a:rPr lang="en-US" altLang="de-DE" sz="1500" b="0" i="1" dirty="0" smtClean="0">
                <a:latin typeface="Verdana" pitchFamily="34" charset="0"/>
              </a:rPr>
              <a:t> e </a:t>
            </a:r>
            <a:r>
              <a:rPr lang="en-US" altLang="de-DE" sz="1500" b="0" i="1" dirty="0" err="1" smtClean="0">
                <a:latin typeface="Verdana" pitchFamily="34" charset="0"/>
              </a:rPr>
              <a:t>quindi</a:t>
            </a:r>
            <a:r>
              <a:rPr lang="en-US" altLang="de-DE" sz="1500" b="0" i="1" dirty="0" smtClean="0"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latin typeface="Verdana" pitchFamily="34" charset="0"/>
              </a:rPr>
              <a:t>difficilmente</a:t>
            </a:r>
            <a:r>
              <a:rPr lang="en-US" altLang="de-DE" sz="1500" b="0" i="1" dirty="0" smtClean="0"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latin typeface="Verdana" pitchFamily="34" charset="0"/>
              </a:rPr>
              <a:t>si</a:t>
            </a:r>
            <a:r>
              <a:rPr lang="en-US" altLang="de-DE" sz="1500" b="0" i="1" dirty="0" smtClean="0"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latin typeface="Verdana" pitchFamily="34" charset="0"/>
              </a:rPr>
              <a:t>riferiscono</a:t>
            </a:r>
            <a:r>
              <a:rPr lang="en-US" altLang="de-DE" sz="1500" b="0" i="1" dirty="0" smtClean="0">
                <a:latin typeface="Verdana" pitchFamily="34" charset="0"/>
              </a:rPr>
              <a:t> a me in </a:t>
            </a:r>
            <a:r>
              <a:rPr lang="en-US" altLang="de-DE" sz="1500" b="0" i="1" dirty="0" err="1" smtClean="0">
                <a:latin typeface="Verdana" pitchFamily="34" charset="0"/>
              </a:rPr>
              <a:t>qualche</a:t>
            </a:r>
            <a:r>
              <a:rPr lang="en-US" altLang="de-DE" sz="1500" b="0" i="1" dirty="0" smtClean="0"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latin typeface="Verdana" pitchFamily="34" charset="0"/>
              </a:rPr>
              <a:t>modo</a:t>
            </a:r>
            <a:r>
              <a:rPr lang="en-US" altLang="de-DE" sz="1500" b="0" i="1" dirty="0" smtClean="0">
                <a:latin typeface="Verdana" pitchFamily="34" charset="0"/>
              </a:rPr>
              <a:t>?</a:t>
            </a:r>
          </a:p>
          <a:p>
            <a:pPr marL="0" lvl="0" indent="0" eaLnBrk="1" hangingPunct="1">
              <a:spcBef>
                <a:spcPct val="50000"/>
              </a:spcBef>
            </a:pPr>
            <a:r>
              <a:rPr lang="de-DE" altLang="de-DE" sz="1500" dirty="0" smtClean="0">
                <a:solidFill>
                  <a:srgbClr val="000000"/>
                </a:solidFill>
                <a:latin typeface="Verdana" pitchFamily="34" charset="0"/>
              </a:rPr>
              <a:t>B</a:t>
            </a:r>
            <a:r>
              <a:rPr lang="de-DE" altLang="de-DE" sz="1500" dirty="0">
                <a:solidFill>
                  <a:srgbClr val="000000"/>
                </a:solidFill>
                <a:latin typeface="Verdana" pitchFamily="34" charset="0"/>
              </a:rPr>
              <a:t>.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Considera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altre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spiegazioni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! </a:t>
            </a:r>
            <a:b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Ci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sono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spiegazioni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alternative?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Molte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persone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indossano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gli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occhiali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da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sole: è estate,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gli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occhiali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da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sole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sono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di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moda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anche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se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il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tempo è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brutto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? I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miei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vicini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si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comportano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in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modo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ostile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: ho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una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reazione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eccessiva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,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si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comportano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così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anche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nei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confronti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di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altri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?</a:t>
            </a:r>
          </a:p>
          <a:p>
            <a:pPr marL="0" lvl="0" indent="0" eaLnBrk="1" hangingPunct="1">
              <a:spcBef>
                <a:spcPct val="50000"/>
              </a:spcBef>
            </a:pPr>
            <a:endParaRPr lang="en-US" altLang="de-DE" sz="1500" b="0" i="1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0" lvl="0" indent="0" eaLnBrk="1" hangingPunct="1">
              <a:spcBef>
                <a:spcPct val="50000"/>
              </a:spcBef>
            </a:pP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C.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Cerca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altre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ragioni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 del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cambiamento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! (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es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.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forse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sono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responsabile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di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alcuni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dei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dirty="0" err="1" smtClean="0">
                <a:solidFill>
                  <a:srgbClr val="000000"/>
                </a:solidFill>
                <a:latin typeface="Verdana" pitchFamily="34" charset="0"/>
              </a:rPr>
              <a:t>cambiamenti</a:t>
            </a:r>
            <a: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  <a:t>) .</a:t>
            </a:r>
            <a:br>
              <a:rPr lang="en-US" altLang="de-DE" sz="1500" dirty="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I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vicini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non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sono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delle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spie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o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membri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della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mafia, ma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potrebbero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essere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scontrosi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perché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li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ho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offesi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confrontandomi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con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loro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con le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mie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sz="1500" b="0" i="1" dirty="0" err="1" smtClean="0">
                <a:solidFill>
                  <a:srgbClr val="000000"/>
                </a:solidFill>
                <a:latin typeface="Verdana" pitchFamily="34" charset="0"/>
              </a:rPr>
              <a:t>teorie</a:t>
            </a:r>
            <a:r>
              <a:rPr lang="en-US" altLang="de-DE" sz="1500" b="0" i="1" dirty="0" smtClean="0">
                <a:solidFill>
                  <a:srgbClr val="000000"/>
                </a:solidFill>
                <a:latin typeface="Verdana" pitchFamily="34" charset="0"/>
              </a:rPr>
              <a:t>.</a:t>
            </a:r>
            <a:endParaRPr lang="en-US" altLang="de-DE" sz="1500" b="0" i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41988" name="Text Box 5"/>
          <p:cNvSpPr txBox="1">
            <a:spLocks noChangeArrowheads="1"/>
          </p:cNvSpPr>
          <p:nvPr/>
        </p:nvSpPr>
        <p:spPr bwMode="auto">
          <a:xfrm>
            <a:off x="7521575" y="1138392"/>
            <a:ext cx="165576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500" b="0" dirty="0" smtClean="0">
                <a:latin typeface="Verdana" pitchFamily="34" charset="0"/>
              </a:rPr>
              <a:t>SI – </a:t>
            </a:r>
            <a:r>
              <a:rPr lang="en-US" altLang="de-DE" sz="1500" b="0" dirty="0" err="1" smtClean="0">
                <a:latin typeface="Verdana" pitchFamily="34" charset="0"/>
              </a:rPr>
              <a:t>niente</a:t>
            </a:r>
            <a:r>
              <a:rPr lang="en-US" altLang="de-DE" sz="1500" b="0" dirty="0" smtClean="0"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latin typeface="Verdana" pitchFamily="34" charset="0"/>
              </a:rPr>
              <a:t>di</a:t>
            </a:r>
            <a:r>
              <a:rPr lang="en-US" altLang="de-DE" sz="1500" b="0" dirty="0" smtClean="0">
                <a:latin typeface="Verdana" pitchFamily="34" charset="0"/>
              </a:rPr>
              <a:t> cui </a:t>
            </a:r>
            <a:r>
              <a:rPr lang="en-US" altLang="de-DE" sz="1500" b="0" dirty="0" err="1" smtClean="0">
                <a:latin typeface="Verdana" pitchFamily="34" charset="0"/>
              </a:rPr>
              <a:t>preoccuparsi</a:t>
            </a:r>
            <a:r>
              <a:rPr lang="en-US" altLang="de-DE" sz="1500" b="0" dirty="0" smtClean="0">
                <a:latin typeface="Verdana" pitchFamily="34" charset="0"/>
              </a:rPr>
              <a:t>!</a:t>
            </a:r>
            <a:endParaRPr lang="en-US" altLang="de-DE" sz="1500" b="0" dirty="0">
              <a:latin typeface="Verdana" pitchFamily="34" charset="0"/>
            </a:endParaRPr>
          </a:p>
        </p:txBody>
      </p:sp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6083449" y="2334265"/>
            <a:ext cx="15128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b="0" dirty="0" smtClean="0">
                <a:latin typeface="Verdana" pitchFamily="34" charset="0"/>
              </a:rPr>
              <a:t>NO</a:t>
            </a:r>
            <a:endParaRPr lang="de-DE" altLang="de-DE" b="0" dirty="0">
              <a:latin typeface="Verdana" pitchFamily="34" charset="0"/>
            </a:endParaRPr>
          </a:p>
        </p:txBody>
      </p:sp>
      <p:sp>
        <p:nvSpPr>
          <p:cNvPr id="41991" name="Text Box 8"/>
          <p:cNvSpPr txBox="1">
            <a:spLocks noChangeArrowheads="1"/>
          </p:cNvSpPr>
          <p:nvPr/>
        </p:nvSpPr>
        <p:spPr bwMode="auto">
          <a:xfrm>
            <a:off x="7521575" y="4593197"/>
            <a:ext cx="1655762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500" b="0" dirty="0" smtClean="0">
                <a:latin typeface="Verdana" pitchFamily="34" charset="0"/>
              </a:rPr>
              <a:t>SI!</a:t>
            </a:r>
            <a:endParaRPr lang="de-DE" altLang="de-DE" sz="1500" b="0" dirty="0">
              <a:latin typeface="Verdana" pitchFamily="34" charset="0"/>
            </a:endParaRPr>
          </a:p>
        </p:txBody>
      </p:sp>
      <p:sp>
        <p:nvSpPr>
          <p:cNvPr id="41992" name="Text Box 10"/>
          <p:cNvSpPr txBox="1">
            <a:spLocks noChangeArrowheads="1"/>
          </p:cNvSpPr>
          <p:nvPr/>
        </p:nvSpPr>
        <p:spPr bwMode="auto">
          <a:xfrm>
            <a:off x="6084168" y="3933056"/>
            <a:ext cx="1512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b="0" dirty="0" smtClean="0">
                <a:latin typeface="Verdana" pitchFamily="34" charset="0"/>
              </a:rPr>
              <a:t>NO</a:t>
            </a:r>
            <a:endParaRPr lang="de-DE" altLang="de-DE" b="0" dirty="0">
              <a:latin typeface="Verdana" pitchFamily="34" charset="0"/>
            </a:endParaRPr>
          </a:p>
        </p:txBody>
      </p:sp>
      <p:sp>
        <p:nvSpPr>
          <p:cNvPr id="41993" name="Text Box 12"/>
          <p:cNvSpPr txBox="1">
            <a:spLocks noChangeArrowheads="1"/>
          </p:cNvSpPr>
          <p:nvPr/>
        </p:nvSpPr>
        <p:spPr bwMode="auto">
          <a:xfrm>
            <a:off x="5940425" y="5705167"/>
            <a:ext cx="3311525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0" dirty="0" smtClean="0">
                <a:latin typeface="Verdana" pitchFamily="34" charset="0"/>
              </a:rPr>
              <a:t>NO</a:t>
            </a:r>
            <a:r>
              <a:rPr lang="en-US" altLang="de-DE" sz="1400" b="0" dirty="0" smtClean="0">
                <a:latin typeface="Verdana" pitchFamily="34" charset="0"/>
              </a:rPr>
              <a:t>… </a:t>
            </a:r>
            <a:r>
              <a:rPr lang="en-US" altLang="de-DE" sz="1400" b="0" dirty="0" smtClean="0">
                <a:solidFill>
                  <a:schemeClr val="accent1"/>
                </a:solidFill>
                <a:latin typeface="Verdana" pitchFamily="34" charset="0"/>
              </a:rPr>
              <a:t>MA, </a:t>
            </a:r>
            <a:r>
              <a:rPr lang="en-US" altLang="de-DE" sz="1400" b="0" dirty="0" err="1" smtClean="0">
                <a:solidFill>
                  <a:schemeClr val="accent1"/>
                </a:solidFill>
                <a:latin typeface="Verdana" pitchFamily="34" charset="0"/>
              </a:rPr>
              <a:t>anche</a:t>
            </a:r>
            <a:r>
              <a:rPr lang="en-US" altLang="de-DE" sz="1400" b="0" dirty="0" smtClean="0">
                <a:solidFill>
                  <a:schemeClr val="accent1"/>
                </a:solidFill>
                <a:latin typeface="Verdana" pitchFamily="34" charset="0"/>
              </a:rPr>
              <a:t> se fosse </a:t>
            </a:r>
            <a:r>
              <a:rPr lang="en-US" altLang="de-DE" sz="1400" b="0" dirty="0" err="1" smtClean="0">
                <a:solidFill>
                  <a:schemeClr val="accent1"/>
                </a:solidFill>
                <a:latin typeface="Verdana" pitchFamily="34" charset="0"/>
              </a:rPr>
              <a:t>vero</a:t>
            </a:r>
            <a:r>
              <a:rPr lang="en-US" altLang="de-DE" sz="1400" b="0" dirty="0" smtClean="0">
                <a:solidFill>
                  <a:schemeClr val="accent1"/>
                </a:solidFill>
                <a:latin typeface="Verdana" pitchFamily="34" charset="0"/>
              </a:rPr>
              <a:t>: Come </a:t>
            </a:r>
            <a:r>
              <a:rPr lang="en-US" altLang="de-DE" sz="1400" b="0" dirty="0" err="1" smtClean="0">
                <a:solidFill>
                  <a:schemeClr val="accent1"/>
                </a:solidFill>
                <a:latin typeface="Verdana" pitchFamily="34" charset="0"/>
              </a:rPr>
              <a:t>posso</a:t>
            </a:r>
            <a:r>
              <a:rPr lang="en-US" altLang="de-DE" sz="14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400" b="0" dirty="0" err="1" smtClean="0">
                <a:solidFill>
                  <a:schemeClr val="accent1"/>
                </a:solidFill>
                <a:latin typeface="Verdana" pitchFamily="34" charset="0"/>
              </a:rPr>
              <a:t>gestire</a:t>
            </a:r>
            <a:r>
              <a:rPr lang="en-US" altLang="de-DE" sz="14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400" b="0" dirty="0" err="1" smtClean="0">
                <a:solidFill>
                  <a:schemeClr val="accent1"/>
                </a:solidFill>
                <a:latin typeface="Verdana" pitchFamily="34" charset="0"/>
              </a:rPr>
              <a:t>questa</a:t>
            </a:r>
            <a:r>
              <a:rPr lang="en-US" altLang="de-DE" sz="14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400" b="0" dirty="0" err="1" smtClean="0">
                <a:solidFill>
                  <a:schemeClr val="accent1"/>
                </a:solidFill>
                <a:latin typeface="Verdana" pitchFamily="34" charset="0"/>
              </a:rPr>
              <a:t>situazione</a:t>
            </a:r>
            <a:r>
              <a:rPr lang="en-US" altLang="de-DE" sz="14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400" b="0" dirty="0" err="1" smtClean="0">
                <a:solidFill>
                  <a:schemeClr val="accent1"/>
                </a:solidFill>
                <a:latin typeface="Verdana" pitchFamily="34" charset="0"/>
              </a:rPr>
              <a:t>nel</a:t>
            </a:r>
            <a:r>
              <a:rPr lang="en-US" altLang="de-DE" sz="14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400" b="0" dirty="0" err="1" smtClean="0">
                <a:solidFill>
                  <a:schemeClr val="accent1"/>
                </a:solidFill>
                <a:latin typeface="Verdana" pitchFamily="34" charset="0"/>
              </a:rPr>
              <a:t>miglior</a:t>
            </a:r>
            <a:r>
              <a:rPr lang="en-US" altLang="de-DE" sz="14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1400" b="0" dirty="0" err="1" smtClean="0">
                <a:solidFill>
                  <a:schemeClr val="accent1"/>
                </a:solidFill>
                <a:latin typeface="Verdana" pitchFamily="34" charset="0"/>
              </a:rPr>
              <a:t>modo</a:t>
            </a:r>
            <a:r>
              <a:rPr lang="en-US" altLang="de-DE" sz="1400" b="0" dirty="0" smtClean="0">
                <a:solidFill>
                  <a:schemeClr val="accent1"/>
                </a:solidFill>
                <a:latin typeface="Verdana" pitchFamily="34" charset="0"/>
              </a:rPr>
              <a:t>?</a:t>
            </a:r>
            <a:endParaRPr lang="en-US" altLang="de-DE" sz="14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41995" name="Text Box 14"/>
          <p:cNvSpPr txBox="1">
            <a:spLocks noChangeArrowheads="1"/>
          </p:cNvSpPr>
          <p:nvPr/>
        </p:nvSpPr>
        <p:spPr bwMode="auto">
          <a:xfrm>
            <a:off x="7521575" y="2559050"/>
            <a:ext cx="1655762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500" b="0" dirty="0" smtClean="0">
                <a:latin typeface="Verdana" pitchFamily="34" charset="0"/>
              </a:rPr>
              <a:t>SI – </a:t>
            </a:r>
            <a:r>
              <a:rPr lang="en-US" altLang="de-DE" sz="1500" b="0" dirty="0" err="1" smtClean="0">
                <a:latin typeface="Verdana" pitchFamily="34" charset="0"/>
              </a:rPr>
              <a:t>altre</a:t>
            </a:r>
            <a:r>
              <a:rPr lang="en-US" altLang="de-DE" sz="1500" b="0" dirty="0" smtClean="0"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latin typeface="Verdana" pitchFamily="34" charset="0"/>
              </a:rPr>
              <a:t>ragioni</a:t>
            </a:r>
            <a:r>
              <a:rPr lang="en-US" altLang="de-DE" sz="1500" b="0" dirty="0" smtClean="0">
                <a:latin typeface="Verdana" pitchFamily="34" charset="0"/>
              </a:rPr>
              <a:t>, in </a:t>
            </a:r>
            <a:r>
              <a:rPr lang="en-US" altLang="de-DE" sz="1500" b="0" dirty="0" err="1" smtClean="0">
                <a:latin typeface="Verdana" pitchFamily="34" charset="0"/>
              </a:rPr>
              <a:t>ogni</a:t>
            </a:r>
            <a:r>
              <a:rPr lang="en-US" altLang="de-DE" sz="1500" b="0" dirty="0" smtClean="0">
                <a:latin typeface="Verdana" pitchFamily="34" charset="0"/>
              </a:rPr>
              <a:t> </a:t>
            </a:r>
            <a:r>
              <a:rPr lang="en-US" altLang="de-DE" sz="1500" b="0" dirty="0" err="1" smtClean="0">
                <a:latin typeface="Verdana" pitchFamily="34" charset="0"/>
              </a:rPr>
              <a:t>caso</a:t>
            </a:r>
            <a:r>
              <a:rPr lang="en-US" altLang="de-DE" sz="1500" b="0" dirty="0" smtClean="0">
                <a:latin typeface="Verdana" pitchFamily="34" charset="0"/>
              </a:rPr>
              <a:t> non è </a:t>
            </a:r>
            <a:r>
              <a:rPr lang="en-US" altLang="de-DE" sz="1500" b="0" dirty="0" err="1" smtClean="0">
                <a:latin typeface="Verdana" pitchFamily="34" charset="0"/>
              </a:rPr>
              <a:t>collegato</a:t>
            </a:r>
            <a:r>
              <a:rPr lang="en-US" altLang="de-DE" sz="1500" b="0" dirty="0" smtClean="0">
                <a:latin typeface="Verdana" pitchFamily="34" charset="0"/>
              </a:rPr>
              <a:t> a me!</a:t>
            </a:r>
            <a:endParaRPr lang="en-US" altLang="de-DE" sz="1500" b="0" dirty="0">
              <a:latin typeface="Verdana" pitchFamily="34" charset="0"/>
            </a:endParaRPr>
          </a:p>
        </p:txBody>
      </p:sp>
      <p:sp>
        <p:nvSpPr>
          <p:cNvPr id="41999" name="AutoShape 2"/>
          <p:cNvSpPr>
            <a:spLocks noChangeArrowheads="1"/>
          </p:cNvSpPr>
          <p:nvPr/>
        </p:nvSpPr>
        <p:spPr bwMode="auto">
          <a:xfrm rot="10800000">
            <a:off x="5934074" y="1183327"/>
            <a:ext cx="1512888" cy="11525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32 w 21600"/>
              <a:gd name="T25" fmla="*/ 12152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333" y="0"/>
                </a:moveTo>
                <a:lnTo>
                  <a:pt x="9066" y="6171"/>
                </a:lnTo>
                <a:lnTo>
                  <a:pt x="12152" y="6171"/>
                </a:lnTo>
                <a:lnTo>
                  <a:pt x="12152" y="12152"/>
                </a:lnTo>
                <a:lnTo>
                  <a:pt x="6171" y="12152"/>
                </a:lnTo>
                <a:lnTo>
                  <a:pt x="6171" y="9066"/>
                </a:lnTo>
                <a:lnTo>
                  <a:pt x="0" y="15333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33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rgbClr val="8CADA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de-DE"/>
          </a:p>
        </p:txBody>
      </p:sp>
      <p:sp>
        <p:nvSpPr>
          <p:cNvPr id="42000" name="AutoShape 9"/>
          <p:cNvSpPr>
            <a:spLocks noChangeArrowheads="1"/>
          </p:cNvSpPr>
          <p:nvPr/>
        </p:nvSpPr>
        <p:spPr bwMode="auto">
          <a:xfrm rot="10800000">
            <a:off x="5934075" y="2733485"/>
            <a:ext cx="1512888" cy="11525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rgbClr val="8CADAE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de-DE"/>
          </a:p>
        </p:txBody>
      </p:sp>
      <p:sp>
        <p:nvSpPr>
          <p:cNvPr id="42001" name="AutoShape 11"/>
          <p:cNvSpPr>
            <a:spLocks noChangeArrowheads="1"/>
          </p:cNvSpPr>
          <p:nvPr/>
        </p:nvSpPr>
        <p:spPr bwMode="auto">
          <a:xfrm rot="10800000">
            <a:off x="5934075" y="4428817"/>
            <a:ext cx="1512888" cy="11525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rgbClr val="8CADAE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de-DE"/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6.34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8" name="Group 15"/>
          <p:cNvGrpSpPr>
            <a:grpSpLocks/>
          </p:cNvGrpSpPr>
          <p:nvPr/>
        </p:nvGrpSpPr>
        <p:grpSpPr bwMode="auto">
          <a:xfrm>
            <a:off x="0" y="6145213"/>
            <a:ext cx="2339975" cy="677862"/>
            <a:chOff x="0" y="3871"/>
            <a:chExt cx="1474" cy="427"/>
          </a:xfrm>
        </p:grpSpPr>
        <p:sp>
          <p:nvSpPr>
            <p:cNvPr id="20" name="Rectangle 69"/>
            <p:cNvSpPr>
              <a:spLocks noChangeArrowheads="1"/>
            </p:cNvSpPr>
            <p:nvPr/>
          </p:nvSpPr>
          <p:spPr bwMode="auto">
            <a:xfrm>
              <a:off x="0" y="3885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/>
              <a:endParaRPr lang="de-DE" altLang="de-DE" b="0">
                <a:latin typeface="Verdana" pitchFamily="34" charset="0"/>
              </a:endParaRPr>
            </a:p>
          </p:txBody>
        </p:sp>
        <p:pic>
          <p:nvPicPr>
            <p:cNvPr id="21" name="Picture 70" descr="Notizen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24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 Box 71"/>
            <p:cNvSpPr txBox="1">
              <a:spLocks noChangeArrowheads="1"/>
            </p:cNvSpPr>
            <p:nvPr/>
          </p:nvSpPr>
          <p:spPr bwMode="auto">
            <a:xfrm>
              <a:off x="160" y="3871"/>
              <a:ext cx="1314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/>
              <a:r>
                <a:rPr lang="de-DE" altLang="de-DE" sz="1400" b="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b="0" dirty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b="0" dirty="0">
                  <a:latin typeface="Verdana" pitchFamily="34" charset="0"/>
                </a:rPr>
                <a:t> </a:t>
              </a:r>
              <a:r>
                <a:rPr lang="en-US" altLang="de-DE" sz="1200" b="0" i="1" dirty="0" err="1" smtClean="0">
                  <a:latin typeface="Verdana" pitchFamily="34" charset="0"/>
                </a:rPr>
                <a:t>foglio</a:t>
              </a:r>
              <a:r>
                <a:rPr lang="en-US" altLang="de-DE" sz="1200" b="0" i="1" dirty="0" smtClean="0">
                  <a:latin typeface="Verdana" pitchFamily="34" charset="0"/>
                </a:rPr>
                <a:t> di </a:t>
              </a:r>
              <a:r>
                <a:rPr lang="en-US" altLang="de-DE" sz="1200" b="0" i="1" dirty="0" err="1" smtClean="0">
                  <a:latin typeface="Verdana" pitchFamily="34" charset="0"/>
                </a:rPr>
                <a:t>lavoro</a:t>
              </a:r>
              <a:endParaRPr lang="en-US" altLang="de-DE" sz="1200" b="0" i="1" dirty="0" smtClean="0">
                <a:latin typeface="Verdana" pitchFamily="34" charset="0"/>
              </a:endParaRPr>
            </a:p>
            <a:p>
              <a:pPr eaLnBrk="1" hangingPunct="1"/>
              <a:r>
                <a:rPr lang="de-DE" altLang="de-DE" sz="1200" b="0" dirty="0" smtClean="0">
                  <a:latin typeface="Verdana" pitchFamily="34" charset="0"/>
                </a:rPr>
                <a:t>      </a:t>
              </a:r>
              <a:r>
                <a:rPr lang="de-DE" altLang="de-DE" sz="1200" b="0" dirty="0" smtClean="0">
                  <a:latin typeface="Verdana" pitchFamily="34" charset="0"/>
                </a:rPr>
                <a:t>6.4</a:t>
              </a:r>
              <a:endParaRPr lang="de-DE" altLang="de-DE" sz="1200" b="0" dirty="0">
                <a:latin typeface="Verdana" pitchFamily="34" charset="0"/>
              </a:endParaRPr>
            </a:p>
            <a:p>
              <a:pPr eaLnBrk="1" hangingPunct="1"/>
              <a:r>
                <a:rPr lang="de-DE" altLang="de-DE" sz="1200" b="0" dirty="0">
                  <a:latin typeface="Verdana" pitchFamily="34" charset="0"/>
                </a:rPr>
                <a:t>    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Secondo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te</a:t>
            </a:r>
            <a:r>
              <a:rPr lang="en-US" altLang="de-DE" dirty="0" smtClean="0"/>
              <a:t>, lo </a:t>
            </a:r>
            <a:r>
              <a:rPr lang="en-US" altLang="de-DE" dirty="0" err="1" smtClean="0"/>
              <a:t>scambio</a:t>
            </a:r>
            <a:r>
              <a:rPr lang="en-US" altLang="de-DE" dirty="0" smtClean="0"/>
              <a:t> con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altri</a:t>
            </a:r>
            <a:r>
              <a:rPr lang="en-US" altLang="de-DE" dirty="0" smtClean="0"/>
              <a:t> è </a:t>
            </a:r>
            <a:r>
              <a:rPr lang="en-US" altLang="de-DE" dirty="0" err="1" smtClean="0"/>
              <a:t>importante</a:t>
            </a:r>
            <a:r>
              <a:rPr lang="en-US" altLang="de-DE" dirty="0" smtClean="0"/>
              <a:t>? </a:t>
            </a:r>
            <a:r>
              <a:rPr lang="en-US" altLang="de-DE" dirty="0" err="1" smtClean="0"/>
              <a:t>Perché</a:t>
            </a:r>
            <a:r>
              <a:rPr lang="en-US" altLang="de-DE" dirty="0" smtClean="0"/>
              <a:t>?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914400" y="2670175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endParaRPr lang="en-GB" altLang="de-DE" sz="2000" b="0">
              <a:latin typeface="Verdana" pitchFamily="34" charset="0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279400" y="1363663"/>
            <a:ext cx="85693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14375" indent="-352425" defTabSz="36353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1246188" indent="-352425" defTabSz="36353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36353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36353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363538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defTabSz="3635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defTabSz="3635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defTabSz="3635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defTabSz="36353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Hai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nuova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prospettiva</a:t>
            </a:r>
            <a:r>
              <a:rPr lang="en-US" altLang="de-DE" b="0" dirty="0" smtClean="0">
                <a:latin typeface="Verdana" pitchFamily="34" charset="0"/>
              </a:rPr>
              <a:t>. 	</a:t>
            </a:r>
          </a:p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Quando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sei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teso</a:t>
            </a:r>
            <a:r>
              <a:rPr lang="en-US" altLang="de-DE" b="0" dirty="0" smtClean="0">
                <a:latin typeface="Verdana" pitchFamily="34" charset="0"/>
              </a:rPr>
              <a:t> o </a:t>
            </a:r>
            <a:r>
              <a:rPr lang="en-US" altLang="de-DE" b="0" dirty="0" err="1" smtClean="0">
                <a:latin typeface="Verdana" pitchFamily="34" charset="0"/>
              </a:rPr>
              <a:t>arrabbiato</a:t>
            </a:r>
            <a:r>
              <a:rPr lang="en-US" altLang="de-DE" b="0" dirty="0" smtClean="0">
                <a:latin typeface="Verdana" pitchFamily="34" charset="0"/>
              </a:rPr>
              <a:t>, lo </a:t>
            </a:r>
            <a:r>
              <a:rPr lang="en-US" altLang="de-DE" b="0" dirty="0" err="1" smtClean="0">
                <a:latin typeface="Verdana" pitchFamily="34" charset="0"/>
              </a:rPr>
              <a:t>scambio</a:t>
            </a:r>
            <a:r>
              <a:rPr lang="en-US" altLang="de-DE" b="0" dirty="0" smtClean="0">
                <a:latin typeface="Verdana" pitchFamily="34" charset="0"/>
              </a:rPr>
              <a:t> con </a:t>
            </a:r>
            <a:r>
              <a:rPr lang="en-US" altLang="de-DE" b="0" dirty="0" err="1" smtClean="0">
                <a:latin typeface="Verdana" pitchFamily="34" charset="0"/>
              </a:rPr>
              <a:t>gli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altri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può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evitare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farti</a:t>
            </a:r>
            <a:r>
              <a:rPr lang="en-US" altLang="de-DE" b="0" dirty="0" smtClean="0">
                <a:latin typeface="Verdana" pitchFamily="34" charset="0"/>
              </a:rPr>
              <a:t> fare </a:t>
            </a:r>
            <a:r>
              <a:rPr lang="en-US" altLang="de-DE" b="0" dirty="0" err="1" smtClean="0">
                <a:latin typeface="Verdana" pitchFamily="34" charset="0"/>
              </a:rPr>
              <a:t>cose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stupide</a:t>
            </a:r>
            <a:r>
              <a:rPr lang="en-US" altLang="de-DE" b="0" dirty="0" smtClean="0">
                <a:latin typeface="Verdana" pitchFamily="34" charset="0"/>
              </a:rPr>
              <a:t>. </a:t>
            </a:r>
          </a:p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Parlando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ti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sfoghi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spesso</a:t>
            </a:r>
            <a:r>
              <a:rPr lang="en-US" altLang="de-DE" b="0" dirty="0" smtClean="0">
                <a:latin typeface="Verdana" pitchFamily="34" charset="0"/>
              </a:rPr>
              <a:t> le </a:t>
            </a:r>
            <a:r>
              <a:rPr lang="en-US" altLang="de-DE" b="0" dirty="0" err="1" smtClean="0">
                <a:latin typeface="Verdana" pitchFamily="34" charset="0"/>
              </a:rPr>
              <a:t>preoccupazioni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sembrano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meno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gravi</a:t>
            </a:r>
            <a:r>
              <a:rPr lang="en-US" altLang="de-DE" b="0" dirty="0" smtClean="0">
                <a:latin typeface="Verdana" pitchFamily="34" charset="0"/>
              </a:rPr>
              <a:t> 	</a:t>
            </a:r>
          </a:p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smtClean="0">
                <a:latin typeface="Verdana" pitchFamily="34" charset="0"/>
              </a:rPr>
              <a:t>È quasi </a:t>
            </a:r>
            <a:r>
              <a:rPr lang="en-US" altLang="de-DE" b="0" dirty="0" err="1" smtClean="0">
                <a:latin typeface="Verdana" pitchFamily="34" charset="0"/>
              </a:rPr>
              <a:t>impossibile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avere</a:t>
            </a:r>
            <a:r>
              <a:rPr lang="en-US" altLang="de-DE" b="0" dirty="0" smtClean="0">
                <a:latin typeface="Verdana" pitchFamily="34" charset="0"/>
              </a:rPr>
              <a:t> un </a:t>
            </a:r>
            <a:r>
              <a:rPr lang="en-US" altLang="de-DE" b="0" dirty="0" err="1" smtClean="0">
                <a:latin typeface="Verdana" pitchFamily="34" charset="0"/>
              </a:rPr>
              <a:t>quadro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completo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tutto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un’unica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prospettiva</a:t>
            </a:r>
            <a:r>
              <a:rPr lang="en-US" altLang="de-DE" b="0" dirty="0" smtClean="0">
                <a:latin typeface="Verdana" pitchFamily="34" charset="0"/>
              </a:rPr>
              <a:t> (“Quattro </a:t>
            </a:r>
            <a:r>
              <a:rPr lang="en-US" altLang="de-DE" b="0" dirty="0" err="1" smtClean="0">
                <a:latin typeface="Verdana" pitchFamily="34" charset="0"/>
              </a:rPr>
              <a:t>occhi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vedono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più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uno</a:t>
            </a:r>
            <a:r>
              <a:rPr lang="en-US" altLang="de-DE" b="0" dirty="0" smtClean="0">
                <a:latin typeface="Verdana" pitchFamily="34" charset="0"/>
              </a:rPr>
              <a:t>”).</a:t>
            </a:r>
            <a:endParaRPr lang="en-US" altLang="de-DE" b="0" dirty="0" smtClean="0">
              <a:solidFill>
                <a:srgbClr val="00FFFF"/>
              </a:solidFill>
              <a:latin typeface="Verdana" pitchFamily="34" charset="0"/>
            </a:endParaRPr>
          </a:p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Puoi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imparare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qualcosa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nuovo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dalle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discussioni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permettendoti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riflettere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tuo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precedente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comportamento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sulle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tue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opinioni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marL="450850" lvl="1" indent="-273050" eaLnBrk="1" hangingPunct="1">
              <a:lnSpc>
                <a:spcPct val="110000"/>
              </a:lnSpc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de-DE" sz="2000" b="0" dirty="0" smtClean="0">
                <a:latin typeface="Verdana" pitchFamily="34" charset="0"/>
              </a:rPr>
              <a:t>	</a:t>
            </a:r>
            <a:endParaRPr lang="en-US" altLang="de-DE" sz="2000" b="0" dirty="0">
              <a:latin typeface="Verdana" pitchFamily="34" charset="0"/>
            </a:endParaRPr>
          </a:p>
        </p:txBody>
      </p:sp>
      <p:pic>
        <p:nvPicPr>
          <p:cNvPr id="43013" name="Picture 5" descr="conversations_silhouettes_id228513_size450-b d solis-flickr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193" y="4797152"/>
            <a:ext cx="2046287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 Box 8"/>
          <p:cNvSpPr txBox="1">
            <a:spLocks noChangeArrowheads="1"/>
          </p:cNvSpPr>
          <p:nvPr/>
        </p:nvSpPr>
        <p:spPr bwMode="auto">
          <a:xfrm>
            <a:off x="-7259" y="6658754"/>
            <a:ext cx="35639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itchFamily="34" charset="0"/>
              </a:rPr>
              <a:t>(“Conversations Silhouettes by Kirsty </a:t>
            </a:r>
            <a:r>
              <a:rPr lang="en-US" altLang="de-DE" sz="800" b="0" i="1" dirty="0" err="1" smtClean="0">
                <a:latin typeface="Verdana" pitchFamily="34" charset="0"/>
              </a:rPr>
              <a:t>Pargeter</a:t>
            </a:r>
            <a:r>
              <a:rPr lang="en-US" altLang="de-DE" sz="800" b="0" i="1" dirty="0" smtClean="0">
                <a:latin typeface="Verdana" pitchFamily="34" charset="0"/>
              </a:rPr>
              <a:t>” by </a:t>
            </a:r>
            <a:r>
              <a:rPr lang="en-US" altLang="de-DE" sz="800" b="0" i="1" dirty="0" err="1" smtClean="0">
                <a:latin typeface="Verdana" pitchFamily="34" charset="0"/>
              </a:rPr>
              <a:t>b_d_solis</a:t>
            </a:r>
            <a:r>
              <a:rPr lang="en-US" altLang="de-DE" sz="800" b="0" i="1" dirty="0" smtClean="0">
                <a:latin typeface="Verdana" pitchFamily="34" charset="0"/>
              </a:rPr>
              <a:t>)</a:t>
            </a:r>
            <a:endParaRPr lang="en-US" altLang="de-DE" sz="800" b="0" i="1" dirty="0">
              <a:latin typeface="Verdana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6.35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2" descr="snail-Kamil porembinski-flickr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088" y="5359400"/>
            <a:ext cx="1368425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20" descr="snails-Pikaluk-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359400"/>
            <a:ext cx="1511300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Text Box 4"/>
          <p:cNvSpPr txBox="1">
            <a:spLocks noChangeArrowheads="1"/>
          </p:cNvSpPr>
          <p:nvPr/>
        </p:nvSpPr>
        <p:spPr bwMode="auto">
          <a:xfrm>
            <a:off x="269875" y="1340768"/>
            <a:ext cx="8553450" cy="353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14375" indent="-352425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Hai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sempre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avuto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mentalità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aperta</a:t>
            </a:r>
            <a:r>
              <a:rPr lang="en-US" altLang="de-DE" b="0" dirty="0" smtClean="0">
                <a:latin typeface="Verdana" pitchFamily="34" charset="0"/>
              </a:rPr>
              <a:t> verso </a:t>
            </a:r>
            <a:r>
              <a:rPr lang="en-US" altLang="de-DE" b="0" dirty="0" err="1" smtClean="0">
                <a:latin typeface="Verdana" pitchFamily="34" charset="0"/>
              </a:rPr>
              <a:t>diversi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punti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vista e </a:t>
            </a:r>
            <a:r>
              <a:rPr lang="en-US" altLang="de-DE" b="0" dirty="0" err="1" smtClean="0">
                <a:latin typeface="Verdana" pitchFamily="34" charset="0"/>
              </a:rPr>
              <a:t>opinioni</a:t>
            </a:r>
            <a:r>
              <a:rPr lang="en-US" altLang="de-DE" b="0" dirty="0" smtClean="0">
                <a:latin typeface="Verdana" pitchFamily="34" charset="0"/>
              </a:rPr>
              <a:t>?</a:t>
            </a:r>
          </a:p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Hai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evitato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discutere</a:t>
            </a:r>
            <a:r>
              <a:rPr lang="en-US" altLang="de-DE" b="0" dirty="0" smtClean="0">
                <a:latin typeface="Verdana" pitchFamily="34" charset="0"/>
              </a:rPr>
              <a:t> le </a:t>
            </a:r>
            <a:r>
              <a:rPr lang="en-US" altLang="de-DE" b="0" dirty="0" err="1" smtClean="0">
                <a:latin typeface="Verdana" pitchFamily="34" charset="0"/>
              </a:rPr>
              <a:t>tue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idee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speciali</a:t>
            </a:r>
            <a:r>
              <a:rPr lang="en-US" altLang="de-DE" b="0" dirty="0" smtClean="0">
                <a:latin typeface="Verdana" pitchFamily="34" charset="0"/>
              </a:rPr>
              <a:t> con </a:t>
            </a:r>
            <a:r>
              <a:rPr lang="en-US" altLang="de-DE" b="0" dirty="0" err="1" smtClean="0">
                <a:latin typeface="Verdana" pitchFamily="34" charset="0"/>
              </a:rPr>
              <a:t>amici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famiglia</a:t>
            </a:r>
            <a:r>
              <a:rPr lang="en-US" altLang="de-DE" b="0" dirty="0" smtClean="0">
                <a:latin typeface="Verdana" pitchFamily="34" charset="0"/>
              </a:rPr>
              <a:t>, per </a:t>
            </a:r>
            <a:r>
              <a:rPr lang="en-US" altLang="de-DE" b="0" dirty="0" err="1" smtClean="0">
                <a:latin typeface="Verdana" pitchFamily="34" charset="0"/>
              </a:rPr>
              <a:t>es</a:t>
            </a:r>
            <a:r>
              <a:rPr lang="en-US" altLang="de-DE" b="0" dirty="0" smtClean="0">
                <a:latin typeface="Verdana" pitchFamily="34" charset="0"/>
              </a:rPr>
              <a:t>. per </a:t>
            </a:r>
            <a:r>
              <a:rPr lang="en-US" altLang="de-DE" b="0" dirty="0" err="1" smtClean="0">
                <a:latin typeface="Verdana" pitchFamily="34" charset="0"/>
              </a:rPr>
              <a:t>paura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conflitti</a:t>
            </a:r>
            <a:r>
              <a:rPr lang="en-US" altLang="de-DE" b="0" dirty="0" smtClean="0">
                <a:latin typeface="Verdana" pitchFamily="34" charset="0"/>
              </a:rPr>
              <a:t> o </a:t>
            </a:r>
            <a:r>
              <a:rPr lang="en-US" altLang="de-DE" b="0" dirty="0" err="1" smtClean="0">
                <a:latin typeface="Verdana" pitchFamily="34" charset="0"/>
              </a:rPr>
              <a:t>dei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rifiuti</a:t>
            </a:r>
            <a:r>
              <a:rPr lang="en-US" altLang="de-DE" b="0" dirty="0" smtClean="0">
                <a:latin typeface="Verdana" pitchFamily="34" charset="0"/>
              </a:rPr>
              <a:t>?</a:t>
            </a:r>
          </a:p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Hai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sperimentato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dissenso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persone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delle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tue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convinzioni</a:t>
            </a:r>
            <a:r>
              <a:rPr lang="en-US" altLang="de-DE" b="0" dirty="0" smtClean="0">
                <a:latin typeface="Verdana" pitchFamily="34" charset="0"/>
              </a:rPr>
              <a:t> e le </a:t>
            </a:r>
            <a:r>
              <a:rPr lang="en-US" altLang="de-DE" b="0" dirty="0" err="1" smtClean="0">
                <a:latin typeface="Verdana" pitchFamily="34" charset="0"/>
              </a:rPr>
              <a:t>hai</a:t>
            </a:r>
            <a:r>
              <a:rPr lang="en-US" altLang="de-DE" b="0" dirty="0" smtClean="0">
                <a:latin typeface="Verdana" pitchFamily="34" charset="0"/>
              </a:rPr>
              <a:t> considerate come </a:t>
            </a:r>
            <a:r>
              <a:rPr lang="en-US" altLang="de-DE" b="0" dirty="0" err="1" smtClean="0">
                <a:latin typeface="Verdana" pitchFamily="34" charset="0"/>
              </a:rPr>
              <a:t>nemici</a:t>
            </a:r>
            <a:r>
              <a:rPr lang="en-US" altLang="de-DE" b="0" dirty="0" smtClean="0">
                <a:latin typeface="Verdana" pitchFamily="34" charset="0"/>
              </a:rPr>
              <a:t> o </a:t>
            </a:r>
            <a:r>
              <a:rPr lang="en-US" altLang="de-DE" b="0" dirty="0" err="1" smtClean="0">
                <a:latin typeface="Verdana" pitchFamily="34" charset="0"/>
              </a:rPr>
              <a:t>perseguitori</a:t>
            </a:r>
            <a:r>
              <a:rPr lang="en-US" altLang="de-DE" b="0" dirty="0" smtClean="0">
                <a:latin typeface="Verdana" pitchFamily="34" charset="0"/>
              </a:rPr>
              <a:t>? </a:t>
            </a:r>
          </a:p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Hai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raccolto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informazioni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fonti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unilaterali</a:t>
            </a:r>
            <a:r>
              <a:rPr lang="en-US" altLang="de-DE" b="0" dirty="0" smtClean="0">
                <a:latin typeface="Verdana" pitchFamily="34" charset="0"/>
              </a:rPr>
              <a:t> (ad </a:t>
            </a:r>
            <a:r>
              <a:rPr lang="en-US" altLang="de-DE" b="0" dirty="0" err="1" smtClean="0">
                <a:latin typeface="Verdana" pitchFamily="34" charset="0"/>
              </a:rPr>
              <a:t>es</a:t>
            </a:r>
            <a:r>
              <a:rPr lang="en-US" altLang="de-DE" b="0" dirty="0" smtClean="0">
                <a:latin typeface="Verdana" pitchFamily="34" charset="0"/>
              </a:rPr>
              <a:t>. </a:t>
            </a:r>
            <a:r>
              <a:rPr lang="en-US" altLang="de-DE" b="0" dirty="0" err="1" smtClean="0">
                <a:latin typeface="Verdana" pitchFamily="34" charset="0"/>
              </a:rPr>
              <a:t>siti</a:t>
            </a:r>
            <a:r>
              <a:rPr lang="en-US" altLang="de-DE" b="0" dirty="0" smtClean="0">
                <a:latin typeface="Verdana" pitchFamily="34" charset="0"/>
              </a:rPr>
              <a:t> web </a:t>
            </a:r>
            <a:r>
              <a:rPr lang="en-US" altLang="de-DE" b="0" dirty="0" err="1" smtClean="0">
                <a:latin typeface="Verdana" pitchFamily="34" charset="0"/>
              </a:rPr>
              <a:t>su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teorie</a:t>
            </a:r>
            <a:r>
              <a:rPr lang="en-US" altLang="de-DE" b="0" dirty="0" smtClean="0">
                <a:latin typeface="Verdana" pitchFamily="34" charset="0"/>
              </a:rPr>
              <a:t> del </a:t>
            </a:r>
            <a:r>
              <a:rPr lang="en-US" altLang="de-DE" b="0" dirty="0" err="1" smtClean="0">
                <a:latin typeface="Verdana" pitchFamily="34" charset="0"/>
              </a:rPr>
              <a:t>complotto</a:t>
            </a:r>
            <a:r>
              <a:rPr lang="en-US" altLang="de-DE" b="0" dirty="0" smtClean="0">
                <a:latin typeface="Verdana" pitchFamily="34" charset="0"/>
              </a:rPr>
              <a:t>)? </a:t>
            </a:r>
          </a:p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Altro</a:t>
            </a:r>
            <a:r>
              <a:rPr lang="en-US" altLang="de-DE" b="0" dirty="0" smtClean="0">
                <a:latin typeface="Verdana" pitchFamily="34" charset="0"/>
              </a:rPr>
              <a:t>? </a:t>
            </a:r>
          </a:p>
          <a:p>
            <a:pPr eaLnBrk="1" hangingPunct="1">
              <a:spcBef>
                <a:spcPct val="20000"/>
              </a:spcBef>
              <a:buSzPct val="200000"/>
            </a:pPr>
            <a:endParaRPr lang="en-US" altLang="de-DE" b="0" dirty="0">
              <a:latin typeface="Verdana" pitchFamily="34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6697588" y="5507474"/>
            <a:ext cx="1114425" cy="253916"/>
            <a:chOff x="6697588" y="5232442"/>
            <a:chExt cx="1114425" cy="253916"/>
          </a:xfrm>
        </p:grpSpPr>
        <p:sp>
          <p:nvSpPr>
            <p:cNvPr id="44036" name="Line 29"/>
            <p:cNvSpPr>
              <a:spLocks noChangeShapeType="1"/>
            </p:cNvSpPr>
            <p:nvPr/>
          </p:nvSpPr>
          <p:spPr bwMode="auto">
            <a:xfrm>
              <a:off x="6697588" y="5359400"/>
              <a:ext cx="1114425" cy="0"/>
            </a:xfrm>
            <a:prstGeom prst="line">
              <a:avLst/>
            </a:prstGeom>
            <a:noFill/>
            <a:ln w="1905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4040" name="Text Box 10"/>
            <p:cNvSpPr txBox="1">
              <a:spLocks noChangeArrowheads="1"/>
            </p:cNvSpPr>
            <p:nvPr/>
          </p:nvSpPr>
          <p:spPr bwMode="auto">
            <a:xfrm>
              <a:off x="6750881" y="5232442"/>
              <a:ext cx="1042988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de-DE" sz="1050" dirty="0" err="1" smtClean="0">
                  <a:solidFill>
                    <a:schemeClr val="bg1"/>
                  </a:solidFill>
                  <a:latin typeface="+mn-lt"/>
                </a:rPr>
                <a:t>ritiro</a:t>
              </a:r>
              <a:endParaRPr lang="en-US" altLang="de-DE" sz="105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44041" name="Text Box 27"/>
          <p:cNvSpPr txBox="1">
            <a:spLocks noChangeArrowheads="1"/>
          </p:cNvSpPr>
          <p:nvPr/>
        </p:nvSpPr>
        <p:spPr bwMode="auto">
          <a:xfrm>
            <a:off x="0" y="6672263"/>
            <a:ext cx="37449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dirty="0" smtClean="0">
                <a:latin typeface="Verdana" pitchFamily="34" charset="0"/>
              </a:rPr>
              <a:t>(</a:t>
            </a:r>
            <a:r>
              <a:rPr lang="en-US" altLang="de-DE" sz="800" b="0" i="1" dirty="0" err="1" smtClean="0">
                <a:latin typeface="Verdana" pitchFamily="34" charset="0"/>
              </a:rPr>
              <a:t>f.l.t.r</a:t>
            </a:r>
            <a:r>
              <a:rPr lang="en-US" altLang="de-DE" sz="800" b="0" i="1" dirty="0" smtClean="0">
                <a:latin typeface="Verdana" pitchFamily="34" charset="0"/>
              </a:rPr>
              <a:t>.: “Snails” by H Rickard; “Snail” by </a:t>
            </a:r>
            <a:r>
              <a:rPr lang="en-US" altLang="de-DE" sz="800" b="0" i="1" dirty="0" err="1" smtClean="0">
                <a:latin typeface="Verdana" pitchFamily="34" charset="0"/>
              </a:rPr>
              <a:t>Kamil</a:t>
            </a:r>
            <a:r>
              <a:rPr lang="en-US" altLang="de-DE" sz="800" b="0" i="1" dirty="0" smtClean="0">
                <a:latin typeface="Verdana" pitchFamily="34" charset="0"/>
              </a:rPr>
              <a:t> </a:t>
            </a:r>
            <a:r>
              <a:rPr lang="en-US" altLang="de-DE" sz="800" b="0" i="1" dirty="0" err="1" smtClean="0">
                <a:latin typeface="Verdana" pitchFamily="34" charset="0"/>
              </a:rPr>
              <a:t>Porembi</a:t>
            </a:r>
            <a:r>
              <a:rPr lang="en-US" altLang="de-DE" sz="800" b="0" i="1" dirty="0" err="1" smtClean="0">
                <a:latin typeface="Arial Unicode MS" pitchFamily="34" charset="-128"/>
              </a:rPr>
              <a:t>ń</a:t>
            </a:r>
            <a:r>
              <a:rPr lang="en-US" altLang="de-DE" sz="800" b="0" i="1" dirty="0" err="1" smtClean="0">
                <a:latin typeface="Verdana" pitchFamily="34" charset="0"/>
              </a:rPr>
              <a:t>ski</a:t>
            </a:r>
            <a:r>
              <a:rPr lang="en-US" altLang="de-DE" sz="800" b="0" i="1" dirty="0" smtClean="0">
                <a:latin typeface="Verdana" pitchFamily="34" charset="0"/>
              </a:rPr>
              <a:t>)</a:t>
            </a:r>
            <a:endParaRPr lang="en-US" altLang="de-DE" sz="800" b="0" i="1" dirty="0">
              <a:latin typeface="Verdana" pitchFamily="34" charset="0"/>
            </a:endParaRPr>
          </a:p>
        </p:txBody>
      </p:sp>
      <p:sp>
        <p:nvSpPr>
          <p:cNvPr id="44042" name="Rectangle 4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/>
            <a:r>
              <a:rPr lang="en-US" altLang="de-DE" dirty="0" smtClean="0"/>
              <a:t>Lo </a:t>
            </a:r>
            <a:r>
              <a:rPr lang="en-US" altLang="de-DE" dirty="0" err="1" smtClean="0"/>
              <a:t>scambio</a:t>
            </a:r>
            <a:r>
              <a:rPr lang="en-US" altLang="de-DE" dirty="0" smtClean="0"/>
              <a:t> con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durante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crisi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psicotica</a:t>
            </a:r>
            <a:r>
              <a:rPr lang="en-US" altLang="de-DE" dirty="0" smtClean="0"/>
              <a:t>?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6.36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 Box 7"/>
          <p:cNvSpPr txBox="1">
            <a:spLocks noChangeArrowheads="1"/>
          </p:cNvSpPr>
          <p:nvPr/>
        </p:nvSpPr>
        <p:spPr bwMode="auto">
          <a:xfrm>
            <a:off x="107950" y="2349500"/>
            <a:ext cx="90360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89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20000"/>
              </a:spcBef>
              <a:buSzPct val="200000"/>
            </a:pPr>
            <a:r>
              <a:rPr lang="de-DE" altLang="de-DE" sz="2000" b="0">
                <a:solidFill>
                  <a:srgbClr val="336699"/>
                </a:solidFill>
                <a:latin typeface="Verdana" pitchFamily="34" charset="0"/>
              </a:rPr>
              <a:t>	</a:t>
            </a:r>
            <a:endParaRPr lang="de-DE" altLang="de-DE" sz="2000" b="0">
              <a:latin typeface="Verdana" pitchFamily="34" charset="0"/>
            </a:endParaRPr>
          </a:p>
        </p:txBody>
      </p:sp>
      <p:sp>
        <p:nvSpPr>
          <p:cNvPr id="45061" name="Text Box 24"/>
          <p:cNvSpPr txBox="1">
            <a:spLocks noChangeArrowheads="1"/>
          </p:cNvSpPr>
          <p:nvPr/>
        </p:nvSpPr>
        <p:spPr bwMode="auto">
          <a:xfrm>
            <a:off x="250602" y="1340768"/>
            <a:ext cx="6337622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714375" indent="-352425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marL="177800" indent="0" eaLnBrk="1" hangingPunct="1"/>
            <a:r>
              <a:rPr lang="en-US" altLang="de-DE" b="0" dirty="0" err="1" smtClean="0">
                <a:latin typeface="Verdana" pitchFamily="34" charset="0"/>
              </a:rPr>
              <a:t>Possibili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conseguenze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dell’isolamento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durante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crisi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psicotica</a:t>
            </a:r>
            <a:r>
              <a:rPr lang="en-US" altLang="de-DE" b="0" dirty="0" smtClean="0">
                <a:latin typeface="Verdana" pitchFamily="34" charset="0"/>
              </a:rPr>
              <a:t>:</a:t>
            </a:r>
          </a:p>
          <a:p>
            <a:pPr marL="450850" indent="-273050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solitudine</a:t>
            </a:r>
            <a:endParaRPr lang="en-US" altLang="de-DE" b="0" dirty="0" smtClean="0">
              <a:latin typeface="Verdana" pitchFamily="34" charset="0"/>
            </a:endParaRPr>
          </a:p>
          <a:p>
            <a:pPr marL="450850" indent="-273050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depressione</a:t>
            </a:r>
            <a:endParaRPr lang="en-US" altLang="de-DE" b="0" dirty="0" smtClean="0">
              <a:latin typeface="Verdana" pitchFamily="34" charset="0"/>
            </a:endParaRPr>
          </a:p>
          <a:p>
            <a:pPr marL="450850" indent="-273050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mancanza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distrazione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così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pensieri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sempre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più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inquieti</a:t>
            </a:r>
            <a:r>
              <a:rPr lang="en-US" altLang="de-DE" b="0" dirty="0" smtClean="0">
                <a:latin typeface="Verdana" pitchFamily="34" charset="0"/>
              </a:rPr>
              <a:t> (</a:t>
            </a:r>
            <a:r>
              <a:rPr lang="en-US" altLang="de-DE" b="0" dirty="0" err="1" smtClean="0">
                <a:latin typeface="Verdana" pitchFamily="34" charset="0"/>
              </a:rPr>
              <a:t>minacciosi</a:t>
            </a:r>
            <a:r>
              <a:rPr lang="en-US" altLang="de-DE" b="0" dirty="0" smtClean="0">
                <a:latin typeface="Verdana" pitchFamily="34" charset="0"/>
              </a:rPr>
              <a:t>) con </a:t>
            </a:r>
            <a:r>
              <a:rPr lang="en-US" altLang="de-DE" b="0" dirty="0" err="1" smtClean="0">
                <a:latin typeface="Verdana" pitchFamily="34" charset="0"/>
              </a:rPr>
              <a:t>argomenti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fantasie</a:t>
            </a:r>
            <a:endParaRPr lang="en-US" altLang="de-DE" b="0" dirty="0" smtClean="0">
              <a:latin typeface="Verdana" pitchFamily="34" charset="0"/>
            </a:endParaRPr>
          </a:p>
          <a:p>
            <a:pPr marL="450850" indent="-273050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senza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comunicazione</a:t>
            </a:r>
            <a:r>
              <a:rPr lang="en-US" altLang="de-DE" b="0" dirty="0" smtClean="0">
                <a:latin typeface="Verdana" pitchFamily="34" charset="0"/>
              </a:rPr>
              <a:t> con </a:t>
            </a:r>
            <a:r>
              <a:rPr lang="en-US" altLang="de-DE" b="0" dirty="0" err="1" smtClean="0">
                <a:latin typeface="Verdana" pitchFamily="34" charset="0"/>
              </a:rPr>
              <a:t>altre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persone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ci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poche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possibilità</a:t>
            </a:r>
            <a:r>
              <a:rPr lang="en-US" altLang="de-DE" b="0" dirty="0" smtClean="0">
                <a:latin typeface="Verdana" pitchFamily="34" charset="0"/>
              </a:rPr>
              <a:t> per </a:t>
            </a:r>
            <a:r>
              <a:rPr lang="en-US" altLang="de-DE" b="0" dirty="0" err="1" smtClean="0">
                <a:latin typeface="Verdana" pitchFamily="34" charset="0"/>
              </a:rPr>
              <a:t>verificare</a:t>
            </a:r>
            <a:r>
              <a:rPr lang="en-US" altLang="de-DE" b="0" dirty="0" smtClean="0">
                <a:latin typeface="Verdana" pitchFamily="34" charset="0"/>
              </a:rPr>
              <a:t> se le </a:t>
            </a:r>
            <a:r>
              <a:rPr lang="en-US" altLang="de-DE" b="0" dirty="0" err="1" smtClean="0">
                <a:latin typeface="Verdana" pitchFamily="34" charset="0"/>
              </a:rPr>
              <a:t>ipotesi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false o se </a:t>
            </a:r>
            <a:r>
              <a:rPr lang="en-US" altLang="de-DE" b="0" dirty="0" err="1" smtClean="0">
                <a:latin typeface="Verdana" pitchFamily="34" charset="0"/>
              </a:rPr>
              <a:t>corrispondono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alla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realtà</a:t>
            </a:r>
            <a:endParaRPr lang="en-US" altLang="de-DE" b="0" dirty="0" smtClean="0">
              <a:latin typeface="Verdana" pitchFamily="34" charset="0"/>
            </a:endParaRPr>
          </a:p>
          <a:p>
            <a:pPr marL="450850" indent="-273050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smtClean="0">
                <a:latin typeface="Verdana" pitchFamily="34" charset="0"/>
              </a:rPr>
              <a:t>…</a:t>
            </a:r>
            <a:endParaRPr lang="en-US" altLang="de-DE" b="0" dirty="0">
              <a:latin typeface="Verdana" pitchFamily="34" charset="0"/>
            </a:endParaRPr>
          </a:p>
        </p:txBody>
      </p:sp>
      <p:pic>
        <p:nvPicPr>
          <p:cNvPr id="45062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357563"/>
            <a:ext cx="2297112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6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kern="0" dirty="0" smtClean="0"/>
              <a:t>Lo </a:t>
            </a:r>
            <a:r>
              <a:rPr lang="en-US" altLang="de-DE" b="0" kern="0" dirty="0" err="1" smtClean="0"/>
              <a:t>scambio</a:t>
            </a:r>
            <a:r>
              <a:rPr lang="en-US" altLang="de-DE" b="0" kern="0" dirty="0" smtClean="0"/>
              <a:t> con </a:t>
            </a:r>
            <a:r>
              <a:rPr lang="en-US" altLang="de-DE" b="0" kern="0" dirty="0" err="1" smtClean="0"/>
              <a:t>altri</a:t>
            </a:r>
            <a:r>
              <a:rPr lang="en-US" altLang="de-DE" b="0" kern="0" dirty="0" smtClean="0"/>
              <a:t> vs. </a:t>
            </a:r>
            <a:r>
              <a:rPr lang="en-US" altLang="de-DE" b="0" kern="0" dirty="0" err="1" smtClean="0"/>
              <a:t>il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ritiro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durante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una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crisi</a:t>
            </a:r>
            <a:r>
              <a:rPr lang="en-US" altLang="de-DE" b="0" kern="0" dirty="0" smtClean="0"/>
              <a:t> </a:t>
            </a:r>
            <a:r>
              <a:rPr lang="en-US" altLang="de-DE" b="0" kern="0" dirty="0" err="1" smtClean="0"/>
              <a:t>psicotica</a:t>
            </a:r>
            <a:endParaRPr lang="en-US" altLang="de-DE" b="0" kern="0" dirty="0" smtClean="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-28575" y="6640513"/>
            <a:ext cx="5788967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de-DE" sz="700" b="0" i="1" dirty="0" smtClean="0">
                <a:latin typeface="Verdana" pitchFamily="34" charset="0"/>
              </a:rPr>
              <a:t>(“</a:t>
            </a:r>
            <a:r>
              <a:rPr lang="en-US" altLang="de-DE" sz="700" b="0" i="1" dirty="0" err="1" smtClean="0">
                <a:latin typeface="Verdana" pitchFamily="34" charset="0"/>
              </a:rPr>
              <a:t>Rückzug</a:t>
            </a:r>
            <a:r>
              <a:rPr lang="en-US" altLang="de-DE" sz="700" b="0" i="1" dirty="0" smtClean="0">
                <a:latin typeface="Verdana" pitchFamily="34" charset="0"/>
              </a:rPr>
              <a:t>” by Jana </a:t>
            </a:r>
            <a:r>
              <a:rPr lang="en-US" altLang="de-DE" sz="700" b="0" i="1" dirty="0" err="1" smtClean="0">
                <a:latin typeface="Verdana" pitchFamily="34" charset="0"/>
              </a:rPr>
              <a:t>Pöttgen</a:t>
            </a:r>
            <a:r>
              <a:rPr lang="en-US" altLang="de-DE" sz="700" b="0" i="1" dirty="0" smtClean="0">
                <a:latin typeface="Verdana" pitchFamily="34" charset="0"/>
              </a:rPr>
              <a:t>, borrowed from the brochure “</a:t>
            </a:r>
            <a:r>
              <a:rPr lang="en-US" altLang="de-DE" sz="700" b="0" i="1" dirty="0" err="1" smtClean="0">
                <a:latin typeface="Verdana" pitchFamily="34" charset="0"/>
              </a:rPr>
              <a:t>Schizophrenie</a:t>
            </a:r>
            <a:r>
              <a:rPr lang="en-US" altLang="de-DE" sz="700" b="0" i="1" dirty="0" smtClean="0">
                <a:latin typeface="Verdana" pitchFamily="34" charset="0"/>
              </a:rPr>
              <a:t>: </a:t>
            </a:r>
            <a:r>
              <a:rPr lang="en-US" altLang="de-DE" sz="700" b="0" i="1" dirty="0" err="1" smtClean="0">
                <a:latin typeface="Verdana" pitchFamily="34" charset="0"/>
              </a:rPr>
              <a:t>Eine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Krankheit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verliert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ihre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Dämonie</a:t>
            </a:r>
            <a:r>
              <a:rPr lang="en-US" altLang="de-DE" sz="700" b="0" i="1" dirty="0" smtClean="0">
                <a:latin typeface="Verdana" pitchFamily="34" charset="0"/>
              </a:rPr>
              <a:t>”, 1988 by </a:t>
            </a:r>
            <a:r>
              <a:rPr lang="en-US" altLang="de-DE" sz="700" b="0" i="1" dirty="0" err="1" smtClean="0">
                <a:latin typeface="Verdana" pitchFamily="34" charset="0"/>
              </a:rPr>
              <a:t>Troponwerke</a:t>
            </a:r>
            <a:r>
              <a:rPr lang="en-US" altLang="de-DE" sz="700" b="0" i="1" dirty="0" smtClean="0">
                <a:latin typeface="Verdana" pitchFamily="34" charset="0"/>
              </a:rPr>
              <a:t> GmbH &amp; Co. KG)</a:t>
            </a:r>
            <a:endParaRPr lang="en-US" altLang="de-DE" sz="700" dirty="0">
              <a:latin typeface="Verdana" pitchFamily="34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6.37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US" altLang="de-DE" sz="1800" dirty="0" err="1" smtClean="0"/>
              <a:t>Ci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sono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persone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di</a:t>
            </a:r>
            <a:r>
              <a:rPr lang="en-US" altLang="de-DE" sz="1800" dirty="0" smtClean="0"/>
              <a:t> cui </a:t>
            </a:r>
            <a:r>
              <a:rPr lang="en-US" altLang="de-DE" sz="1800" dirty="0" err="1" smtClean="0"/>
              <a:t>ti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fidi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completamente</a:t>
            </a:r>
            <a:r>
              <a:rPr lang="en-US" altLang="de-DE" sz="1800" dirty="0" smtClean="0"/>
              <a:t>? Chi </a:t>
            </a:r>
            <a:r>
              <a:rPr lang="en-US" altLang="de-DE" sz="1800" dirty="0" err="1" smtClean="0"/>
              <a:t>ti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viene</a:t>
            </a:r>
            <a:r>
              <a:rPr lang="en-US" altLang="de-DE" sz="1800" dirty="0" smtClean="0"/>
              <a:t> in </a:t>
            </a:r>
            <a:r>
              <a:rPr lang="en-US" altLang="de-DE" sz="1800" dirty="0" err="1" smtClean="0"/>
              <a:t>mente</a:t>
            </a:r>
            <a:r>
              <a:rPr lang="en-US" altLang="de-DE" sz="1800" dirty="0" smtClean="0"/>
              <a:t>?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endParaRPr lang="en-GB" altLang="de-DE" sz="2000" b="0">
              <a:latin typeface="Verdana" pitchFamily="34" charset="0"/>
            </a:endParaRPr>
          </a:p>
        </p:txBody>
      </p:sp>
      <p:sp>
        <p:nvSpPr>
          <p:cNvPr id="46085" name="Text Box 15"/>
          <p:cNvSpPr txBox="1">
            <a:spLocks noChangeArrowheads="1"/>
          </p:cNvSpPr>
          <p:nvPr/>
        </p:nvSpPr>
        <p:spPr bwMode="auto">
          <a:xfrm>
            <a:off x="539552" y="2269733"/>
            <a:ext cx="29897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0" dirty="0" err="1" smtClean="0">
                <a:latin typeface="Verdana" pitchFamily="34" charset="0"/>
              </a:rPr>
              <a:t>Inserisci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nomi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46086" name="Text Box 19"/>
          <p:cNvSpPr txBox="1">
            <a:spLocks noChangeArrowheads="1"/>
          </p:cNvSpPr>
          <p:nvPr/>
        </p:nvSpPr>
        <p:spPr bwMode="auto">
          <a:xfrm>
            <a:off x="539552" y="4471952"/>
            <a:ext cx="297916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0" dirty="0" smtClean="0">
                <a:latin typeface="Verdana" pitchFamily="34" charset="0"/>
              </a:rPr>
              <a:t>Lo </a:t>
            </a:r>
            <a:r>
              <a:rPr lang="en-US" altLang="de-DE" b="0" dirty="0" err="1" smtClean="0">
                <a:latin typeface="Verdana" pitchFamily="34" charset="0"/>
              </a:rPr>
              <a:t>scambio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opinioni</a:t>
            </a:r>
            <a:r>
              <a:rPr lang="en-US" altLang="de-DE" b="0" dirty="0" smtClean="0">
                <a:latin typeface="Verdana" pitchFamily="34" charset="0"/>
              </a:rPr>
              <a:t> con </a:t>
            </a:r>
            <a:r>
              <a:rPr lang="en-US" altLang="de-DE" b="0" dirty="0" err="1" smtClean="0">
                <a:latin typeface="Verdana" pitchFamily="34" charset="0"/>
              </a:rPr>
              <a:t>persone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fiducia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aiuta</a:t>
            </a:r>
            <a:r>
              <a:rPr lang="en-US" altLang="de-DE" b="0" dirty="0" smtClean="0">
                <a:latin typeface="Verdana" pitchFamily="34" charset="0"/>
              </a:rPr>
              <a:t> a </a:t>
            </a:r>
            <a:r>
              <a:rPr lang="en-US" altLang="de-DE" b="0" dirty="0" err="1" smtClean="0">
                <a:latin typeface="Verdana" pitchFamily="34" charset="0"/>
              </a:rPr>
              <a:t>correggere</a:t>
            </a:r>
            <a:r>
              <a:rPr lang="en-US" altLang="de-DE" b="0" dirty="0" smtClean="0">
                <a:latin typeface="Verdana" pitchFamily="34" charset="0"/>
              </a:rPr>
              <a:t> false </a:t>
            </a:r>
            <a:r>
              <a:rPr lang="en-US" altLang="de-DE" b="0" dirty="0" err="1" smtClean="0">
                <a:latin typeface="Verdana" pitchFamily="34" charset="0"/>
              </a:rPr>
              <a:t>convinzioni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previene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un’acutizzazione</a:t>
            </a:r>
            <a:r>
              <a:rPr lang="en-US" altLang="de-DE" b="0" dirty="0" smtClean="0">
                <a:latin typeface="Verdana" pitchFamily="34" charset="0"/>
              </a:rPr>
              <a:t>!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46090" name="Line 5"/>
          <p:cNvSpPr>
            <a:spLocks noChangeShapeType="1"/>
          </p:cNvSpPr>
          <p:nvPr/>
        </p:nvSpPr>
        <p:spPr bwMode="auto">
          <a:xfrm>
            <a:off x="3491880" y="2454399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6091" name="Line 7"/>
          <p:cNvSpPr>
            <a:spLocks noChangeShapeType="1"/>
          </p:cNvSpPr>
          <p:nvPr/>
        </p:nvSpPr>
        <p:spPr bwMode="auto">
          <a:xfrm>
            <a:off x="3491880" y="5114591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6.38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767" y="1100959"/>
            <a:ext cx="4396997" cy="270688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94" y="3910482"/>
            <a:ext cx="4275606" cy="2642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250825" y="1340768"/>
            <a:ext cx="8642349" cy="320087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marL="0" lvl="0" indent="0" algn="ctr" eaLnBrk="1" hangingPunct="1">
              <a:spcBef>
                <a:spcPts val="1200"/>
              </a:spcBef>
            </a:pPr>
            <a:r>
              <a:rPr lang="en-US" altLang="de-DE" dirty="0" err="1" smtClean="0">
                <a:solidFill>
                  <a:srgbClr val="000000"/>
                </a:solidFill>
                <a:latin typeface="Verdana" pitchFamily="34" charset="0"/>
              </a:rPr>
              <a:t>Obiettivi</a:t>
            </a:r>
            <a:r>
              <a:rPr lang="en-US" altLang="de-DE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latin typeface="Verdana" pitchFamily="34" charset="0"/>
              </a:rPr>
              <a:t>di</a:t>
            </a:r>
            <a:r>
              <a:rPr lang="en-US" altLang="de-DE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latin typeface="Verdana" pitchFamily="34" charset="0"/>
              </a:rPr>
              <a:t>apprendimento</a:t>
            </a:r>
            <a:r>
              <a:rPr lang="en-US" altLang="de-DE" dirty="0" smtClean="0">
                <a:solidFill>
                  <a:srgbClr val="000000"/>
                </a:solidFill>
                <a:latin typeface="Verdana" pitchFamily="34" charset="0"/>
              </a:rPr>
              <a:t>:</a:t>
            </a:r>
            <a:endParaRPr lang="en-US" altLang="de-DE" b="0" dirty="0" smtClean="0">
              <a:latin typeface="Verdana" pitchFamily="34" charset="0"/>
            </a:endParaRPr>
          </a:p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it-IT" b="0" dirty="0" smtClean="0">
                <a:latin typeface="+mj-lt"/>
              </a:rPr>
              <a:t>A volte gli eventi si svolgono diversamente dal previsto: le decisioni premature spesso conducono a conclusioni sbagliate!</a:t>
            </a:r>
            <a:endParaRPr lang="en-US" altLang="de-DE" b="0" dirty="0" smtClean="0">
              <a:latin typeface="+mj-lt"/>
            </a:endParaRPr>
          </a:p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Pertanto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bisogna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considerare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l’informazione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dirty="0" err="1" smtClean="0">
                <a:latin typeface="Verdana" pitchFamily="34" charset="0"/>
              </a:rPr>
              <a:t>completa</a:t>
            </a:r>
            <a:r>
              <a:rPr lang="en-US" altLang="de-DE" dirty="0" smtClean="0">
                <a:latin typeface="Verdana" pitchFamily="34" charset="0"/>
              </a:rPr>
              <a:t> </a:t>
            </a:r>
            <a:r>
              <a:rPr lang="en-US" altLang="de-DE" b="0" dirty="0" smtClean="0">
                <a:latin typeface="Verdana" pitchFamily="34" charset="0"/>
              </a:rPr>
              <a:t>e le </a:t>
            </a:r>
            <a:r>
              <a:rPr lang="en-US" altLang="de-DE" b="0" dirty="0" err="1" smtClean="0">
                <a:latin typeface="Verdana" pitchFamily="34" charset="0"/>
              </a:rPr>
              <a:t>interpretazioni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divergenti</a:t>
            </a:r>
            <a:r>
              <a:rPr lang="en-US" altLang="de-DE" b="0" dirty="0" smtClean="0">
                <a:latin typeface="Verdana" pitchFamily="34" charset="0"/>
              </a:rPr>
              <a:t>, prima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decidere</a:t>
            </a:r>
            <a:r>
              <a:rPr lang="en-US" altLang="de-DE" b="0" dirty="0" smtClean="0">
                <a:latin typeface="Verdana" pitchFamily="34" charset="0"/>
              </a:rPr>
              <a:t>!</a:t>
            </a:r>
            <a:endParaRPr lang="en-US" altLang="de-DE" dirty="0" smtClean="0">
              <a:latin typeface="Verdana" pitchFamily="34" charset="0"/>
            </a:endParaRPr>
          </a:p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err="1" smtClean="0">
                <a:latin typeface="Verdana" pitchFamily="34" charset="0"/>
              </a:rPr>
              <a:t>Siate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flessibili</a:t>
            </a:r>
            <a:r>
              <a:rPr lang="en-US" altLang="de-DE" b="0" dirty="0" smtClean="0">
                <a:latin typeface="Verdana" pitchFamily="34" charset="0"/>
              </a:rPr>
              <a:t>. </a:t>
            </a:r>
            <a:r>
              <a:rPr lang="en-US" altLang="de-DE" b="0" dirty="0" err="1" smtClean="0">
                <a:latin typeface="Verdana" pitchFamily="34" charset="0"/>
              </a:rPr>
              <a:t>Siate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aperti</a:t>
            </a:r>
            <a:r>
              <a:rPr lang="en-US" altLang="de-DE" b="0" dirty="0" smtClean="0">
                <a:latin typeface="Verdana" pitchFamily="34" charset="0"/>
              </a:rPr>
              <a:t> a </a:t>
            </a:r>
            <a:r>
              <a:rPr lang="en-US" altLang="de-DE" b="0" dirty="0" err="1" smtClean="0">
                <a:latin typeface="Verdana" pitchFamily="34" charset="0"/>
              </a:rPr>
              <a:t>correggere</a:t>
            </a:r>
            <a:r>
              <a:rPr lang="en-US" altLang="de-DE" b="0" dirty="0" smtClean="0">
                <a:latin typeface="Verdana" pitchFamily="34" charset="0"/>
              </a:rPr>
              <a:t> le </a:t>
            </a:r>
            <a:r>
              <a:rPr lang="en-US" altLang="de-DE" b="0" dirty="0" err="1" smtClean="0">
                <a:latin typeface="Verdana" pitchFamily="34" charset="0"/>
              </a:rPr>
              <a:t>vostre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ipotesi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quando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delle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controargomentazioni</a:t>
            </a:r>
            <a:r>
              <a:rPr lang="en-US" altLang="de-DE" b="0" dirty="0" smtClean="0">
                <a:latin typeface="Verdana" pitchFamily="34" charset="0"/>
              </a:rPr>
              <a:t> decisive.</a:t>
            </a:r>
          </a:p>
          <a:p>
            <a:pPr marL="450850" indent="-27305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b="0" dirty="0" smtClean="0">
                <a:latin typeface="Verdana" pitchFamily="34" charset="0"/>
              </a:rPr>
              <a:t>Lo </a:t>
            </a:r>
            <a:r>
              <a:rPr lang="en-US" altLang="de-DE" b="0" dirty="0" err="1" smtClean="0">
                <a:latin typeface="Verdana" pitchFamily="34" charset="0"/>
              </a:rPr>
              <a:t>scambio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opinioni</a:t>
            </a:r>
            <a:r>
              <a:rPr lang="en-US" altLang="de-DE" b="0" dirty="0" smtClean="0">
                <a:latin typeface="Verdana" pitchFamily="34" charset="0"/>
              </a:rPr>
              <a:t> con </a:t>
            </a:r>
            <a:r>
              <a:rPr lang="en-US" altLang="de-DE" b="0" dirty="0" err="1" smtClean="0">
                <a:latin typeface="Verdana" pitchFamily="34" charset="0"/>
              </a:rPr>
              <a:t>persone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fiducia</a:t>
            </a:r>
            <a:r>
              <a:rPr lang="en-US" altLang="de-DE" b="0" dirty="0" smtClean="0">
                <a:latin typeface="Verdana" pitchFamily="34" charset="0"/>
              </a:rPr>
              <a:t> è </a:t>
            </a:r>
            <a:r>
              <a:rPr lang="en-US" altLang="de-DE" b="0" dirty="0" err="1" smtClean="0">
                <a:latin typeface="Verdana" pitchFamily="34" charset="0"/>
              </a:rPr>
              <a:t>importante</a:t>
            </a:r>
            <a:r>
              <a:rPr lang="en-US" altLang="de-DE" b="0" dirty="0" smtClean="0">
                <a:latin typeface="Verdana" pitchFamily="34" charset="0"/>
              </a:rPr>
              <a:t> per </a:t>
            </a:r>
            <a:r>
              <a:rPr lang="en-US" altLang="de-DE" b="0" dirty="0" err="1" smtClean="0">
                <a:latin typeface="Verdana" pitchFamily="34" charset="0"/>
              </a:rPr>
              <a:t>controllare</a:t>
            </a:r>
            <a:r>
              <a:rPr lang="en-US" altLang="de-DE" b="0" dirty="0" smtClean="0">
                <a:latin typeface="Verdana" pitchFamily="34" charset="0"/>
              </a:rPr>
              <a:t> le </a:t>
            </a:r>
            <a:r>
              <a:rPr lang="en-US" altLang="de-DE" b="0" dirty="0" err="1" smtClean="0">
                <a:latin typeface="Verdana" pitchFamily="34" charset="0"/>
              </a:rPr>
              <a:t>vostre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idee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particolari</a:t>
            </a:r>
            <a:r>
              <a:rPr lang="en-US" altLang="de-DE" b="0" dirty="0" smtClean="0">
                <a:latin typeface="Verdana" pitchFamily="34" charset="0"/>
              </a:rPr>
              <a:t>.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Applicazione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nella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vita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tutti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giorni</a:t>
            </a:r>
            <a:endParaRPr lang="en-US" altLang="de-DE" sz="20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47108" name="Rectangle 6"/>
          <p:cNvSpPr>
            <a:spLocks noChangeArrowheads="1"/>
          </p:cNvSpPr>
          <p:nvPr/>
        </p:nvSpPr>
        <p:spPr bwMode="auto">
          <a:xfrm>
            <a:off x="8458200" y="0"/>
            <a:ext cx="700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rgbClr val="FFFFFF"/>
                </a:solidFill>
                <a:latin typeface="Verdana" pitchFamily="34" charset="0"/>
              </a:rPr>
              <a:t>6.39</a:t>
            </a:r>
          </a:p>
        </p:txBody>
      </p:sp>
      <p:sp>
        <p:nvSpPr>
          <p:cNvPr id="47109" name="Text Box 7"/>
          <p:cNvSpPr txBox="1">
            <a:spLocks noChangeArrowheads="1"/>
          </p:cNvSpPr>
          <p:nvPr/>
        </p:nvSpPr>
        <p:spPr bwMode="auto">
          <a:xfrm>
            <a:off x="0" y="0"/>
            <a:ext cx="2051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0">
                <a:solidFill>
                  <a:schemeClr val="bg1"/>
                </a:solidFill>
                <a:latin typeface="Verdana" pitchFamily="34" charset="0"/>
              </a:rPr>
              <a:t>Korrigierbarkeit</a:t>
            </a:r>
            <a:endParaRPr lang="en-US" altLang="de-DE" sz="1400" b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6.39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51520" y="1340768"/>
            <a:ext cx="8641655" cy="33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algn="l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algn="l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algn="l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algn="l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lnSpc>
                <a:spcPct val="105000"/>
              </a:lnSpc>
              <a:spcBef>
                <a:spcPts val="1200"/>
              </a:spcBef>
            </a:pPr>
            <a:r>
              <a:rPr lang="en-US" altLang="de-DE" b="0" dirty="0" err="1" smtClean="0"/>
              <a:t>Molte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persone</a:t>
            </a:r>
            <a:r>
              <a:rPr lang="en-US" altLang="de-DE" b="0" dirty="0" smtClean="0">
                <a:solidFill>
                  <a:srgbClr val="000000"/>
                </a:solidFill>
              </a:rPr>
              <a:t>(ma non </a:t>
            </a:r>
            <a:r>
              <a:rPr lang="en-US" altLang="de-DE" b="0" dirty="0" err="1" smtClean="0">
                <a:solidFill>
                  <a:srgbClr val="000000"/>
                </a:solidFill>
              </a:rPr>
              <a:t>tutte</a:t>
            </a:r>
            <a:r>
              <a:rPr lang="en-US" altLang="de-DE" b="0" dirty="0" smtClean="0">
                <a:solidFill>
                  <a:srgbClr val="000000"/>
                </a:solidFill>
              </a:rPr>
              <a:t>!) </a:t>
            </a:r>
            <a:r>
              <a:rPr lang="en-US" altLang="de-DE" b="0" dirty="0" err="1" smtClean="0"/>
              <a:t>affette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da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psicosi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mantengono</a:t>
            </a:r>
            <a:r>
              <a:rPr lang="en-US" altLang="de-DE" b="0" dirty="0" smtClean="0"/>
              <a:t> le </a:t>
            </a:r>
            <a:r>
              <a:rPr lang="en-US" altLang="de-DE" b="0" dirty="0" err="1" smtClean="0"/>
              <a:t>loro</a:t>
            </a:r>
            <a:r>
              <a:rPr lang="en-US" altLang="de-DE" b="0" dirty="0" smtClean="0"/>
              <a:t> false </a:t>
            </a:r>
            <a:r>
              <a:rPr lang="en-US" altLang="de-DE" b="0" dirty="0" err="1" smtClean="0"/>
              <a:t>convinzioni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nonostante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delle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controargomentazioni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eclatanti</a:t>
            </a:r>
            <a:r>
              <a:rPr lang="en-US" altLang="de-DE" b="0" dirty="0" smtClean="0"/>
              <a:t>. </a:t>
            </a:r>
            <a:r>
              <a:rPr lang="en-US" altLang="de-DE" b="0" dirty="0" err="1" smtClean="0"/>
              <a:t>Ciò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può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portare</a:t>
            </a:r>
            <a:r>
              <a:rPr lang="en-US" altLang="de-DE" b="0" dirty="0" smtClean="0"/>
              <a:t> a “</a:t>
            </a:r>
            <a:r>
              <a:rPr lang="en-US" altLang="de-DE" b="0" dirty="0" err="1" smtClean="0"/>
              <a:t>perdersi</a:t>
            </a:r>
            <a:r>
              <a:rPr lang="en-US" altLang="de-DE" b="0" dirty="0" smtClean="0"/>
              <a:t>” e a non </a:t>
            </a:r>
            <a:r>
              <a:rPr lang="en-US" altLang="de-DE" b="0" dirty="0" err="1" smtClean="0"/>
              <a:t>accettare</a:t>
            </a:r>
            <a:r>
              <a:rPr lang="en-US" altLang="de-DE" b="0" dirty="0" smtClean="0"/>
              <a:t> le </a:t>
            </a:r>
            <a:r>
              <a:rPr lang="en-US" altLang="de-DE" b="0" dirty="0" err="1" smtClean="0"/>
              <a:t>obiezioni</a:t>
            </a:r>
            <a:r>
              <a:rPr lang="en-US" altLang="de-DE" b="0" dirty="0" smtClean="0"/>
              <a:t>. In </a:t>
            </a:r>
            <a:r>
              <a:rPr lang="en-US" altLang="de-DE" b="0" dirty="0" err="1" smtClean="0"/>
              <a:t>alcuni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casi</a:t>
            </a:r>
            <a:r>
              <a:rPr lang="en-US" altLang="de-DE" b="0" dirty="0" smtClean="0"/>
              <a:t>, </a:t>
            </a:r>
            <a:r>
              <a:rPr lang="en-US" altLang="de-DE" b="0" dirty="0" err="1" smtClean="0"/>
              <a:t>si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può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perdere</a:t>
            </a:r>
            <a:r>
              <a:rPr lang="en-US" altLang="de-DE" b="0" dirty="0" smtClean="0"/>
              <a:t> del </a:t>
            </a:r>
            <a:r>
              <a:rPr lang="en-US" altLang="de-DE" b="0" dirty="0" err="1" smtClean="0"/>
              <a:t>tutto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il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contatto</a:t>
            </a:r>
            <a:r>
              <a:rPr lang="en-US" altLang="de-DE" b="0" dirty="0" smtClean="0"/>
              <a:t> con la </a:t>
            </a:r>
            <a:r>
              <a:rPr lang="en-US" altLang="de-DE" b="0" dirty="0" err="1" smtClean="0"/>
              <a:t>realtà</a:t>
            </a:r>
            <a:r>
              <a:rPr lang="en-US" altLang="de-DE" b="0" dirty="0" smtClean="0"/>
              <a:t>.</a:t>
            </a:r>
          </a:p>
          <a:p>
            <a:pPr marL="180000" eaLnBrk="1" hangingPunct="1">
              <a:spcBef>
                <a:spcPts val="1200"/>
              </a:spcBef>
              <a:buClrTx/>
              <a:buSzTx/>
            </a:pPr>
            <a:r>
              <a:rPr lang="en-US" altLang="de-DE" b="0" dirty="0" smtClean="0"/>
              <a:t>È </a:t>
            </a:r>
            <a:r>
              <a:rPr lang="en-US" altLang="de-DE" b="0" dirty="0" err="1" smtClean="0"/>
              <a:t>difficile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mantenere</a:t>
            </a:r>
            <a:r>
              <a:rPr lang="en-US" altLang="de-DE" b="0" dirty="0" smtClean="0"/>
              <a:t> la </a:t>
            </a:r>
            <a:r>
              <a:rPr lang="en-US" altLang="de-DE" b="0" dirty="0" err="1" smtClean="0"/>
              <a:t>calma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quandi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ci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si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sente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minacciati</a:t>
            </a:r>
            <a:r>
              <a:rPr lang="en-US" altLang="de-DE" b="0" dirty="0" smtClean="0"/>
              <a:t>. Fate </a:t>
            </a:r>
            <a:r>
              <a:rPr lang="en-US" altLang="de-DE" b="0" dirty="0" err="1" smtClean="0"/>
              <a:t>attenzione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quando</a:t>
            </a:r>
            <a:r>
              <a:rPr lang="en-US" altLang="de-DE" b="0" dirty="0" smtClean="0"/>
              <a:t> date </a:t>
            </a:r>
            <a:r>
              <a:rPr lang="en-US" altLang="de-DE" b="0" dirty="0" err="1" smtClean="0"/>
              <a:t>dei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giudizi</a:t>
            </a:r>
            <a:r>
              <a:rPr lang="en-US" altLang="de-DE" b="0" dirty="0" smtClean="0"/>
              <a:t> e </a:t>
            </a:r>
            <a:r>
              <a:rPr lang="en-US" altLang="de-DE" b="0" dirty="0" err="1" smtClean="0"/>
              <a:t>quando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chiedete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consigli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alle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persone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di</a:t>
            </a:r>
            <a:r>
              <a:rPr lang="en-US" altLang="de-DE" b="0" dirty="0" smtClean="0"/>
              <a:t> cui vi </a:t>
            </a:r>
            <a:r>
              <a:rPr lang="en-US" altLang="de-DE" b="0" dirty="0" err="1" smtClean="0"/>
              <a:t>fidate</a:t>
            </a:r>
            <a:r>
              <a:rPr lang="en-US" altLang="de-DE" b="0" dirty="0" smtClean="0"/>
              <a:t>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US" altLang="de-DE" b="0" i="1" dirty="0" err="1" smtClean="0"/>
              <a:t>Quali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aspetti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di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questo</a:t>
            </a:r>
            <a:r>
              <a:rPr lang="en-US" altLang="de-DE" b="0" i="1" dirty="0" smtClean="0"/>
              <a:t> modulo </a:t>
            </a:r>
            <a:r>
              <a:rPr lang="en-US" altLang="de-DE" b="0" i="1" dirty="0" err="1" smtClean="0"/>
              <a:t>trovo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particolarmente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utili</a:t>
            </a:r>
            <a:r>
              <a:rPr lang="en-US" altLang="de-DE" b="0" i="1" dirty="0" smtClean="0"/>
              <a:t>? 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US" altLang="de-DE" b="0" i="1" dirty="0" err="1" smtClean="0"/>
              <a:t>Quando</a:t>
            </a:r>
            <a:r>
              <a:rPr lang="en-US" altLang="de-DE" b="0" i="1" dirty="0" smtClean="0"/>
              <a:t> e in </a:t>
            </a:r>
            <a:r>
              <a:rPr lang="en-US" altLang="de-DE" b="0" i="1" dirty="0" err="1" smtClean="0"/>
              <a:t>quale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specifica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situazione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futura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potrei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applicare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quanto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imparato</a:t>
            </a:r>
            <a:r>
              <a:rPr lang="en-US" altLang="de-DE" b="0" i="1" dirty="0" smtClean="0"/>
              <a:t>? </a:t>
            </a:r>
            <a:r>
              <a:rPr lang="en-US" altLang="de-DE" b="0" i="1" dirty="0" err="1" smtClean="0"/>
              <a:t>Cosa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potrebbe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aiutarmi</a:t>
            </a:r>
            <a:r>
              <a:rPr lang="en-US" altLang="de-DE" b="0" i="1" dirty="0" smtClean="0"/>
              <a:t>(ad </a:t>
            </a:r>
            <a:r>
              <a:rPr lang="en-US" altLang="de-DE" b="0" i="1" dirty="0" err="1" smtClean="0"/>
              <a:t>es</a:t>
            </a:r>
            <a:r>
              <a:rPr lang="en-US" altLang="de-DE" b="0" i="1" dirty="0" smtClean="0"/>
              <a:t>. a </a:t>
            </a:r>
            <a:r>
              <a:rPr lang="en-US" altLang="de-DE" b="0" i="1" dirty="0" err="1" smtClean="0"/>
              <a:t>sentirmi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meno</a:t>
            </a:r>
            <a:r>
              <a:rPr lang="en-US" altLang="de-DE" b="0" i="1" dirty="0" smtClean="0"/>
              <a:t> </a:t>
            </a:r>
            <a:r>
              <a:rPr lang="en-US" altLang="de-DE" b="0" i="1" dirty="0" err="1" smtClean="0"/>
              <a:t>ansioso</a:t>
            </a:r>
            <a:r>
              <a:rPr lang="en-US" altLang="de-DE" b="0" i="1" dirty="0" smtClean="0"/>
              <a:t>)?</a:t>
            </a:r>
            <a:endParaRPr lang="en-US" altLang="de-DE" b="0" dirty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Che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cosa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ha a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che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fare con la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psicosi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?</a:t>
            </a:r>
            <a:endParaRPr lang="en-US" altLang="de-DE" sz="200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6.40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8" name="Group 16"/>
          <p:cNvGrpSpPr>
            <a:grpSpLocks/>
          </p:cNvGrpSpPr>
          <p:nvPr/>
        </p:nvGrpSpPr>
        <p:grpSpPr bwMode="auto">
          <a:xfrm>
            <a:off x="0" y="6167438"/>
            <a:ext cx="2699792" cy="536575"/>
            <a:chOff x="0" y="3957"/>
            <a:chExt cx="1474" cy="338"/>
          </a:xfrm>
        </p:grpSpPr>
        <p:sp>
          <p:nvSpPr>
            <p:cNvPr id="19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/>
              <a:endParaRPr lang="de-DE" altLang="de-DE" b="0">
                <a:latin typeface="Verdana" pitchFamily="34" charset="0"/>
              </a:endParaRPr>
            </a:p>
          </p:txBody>
        </p:sp>
        <p:pic>
          <p:nvPicPr>
            <p:cNvPr id="20" name="Picture 70" descr="Notizen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/>
              <a:r>
                <a:rPr lang="de-DE" altLang="de-DE" sz="1400" b="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b="0" dirty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b="0" dirty="0">
                  <a:latin typeface="Verdana" pitchFamily="34" charset="0"/>
                </a:rPr>
                <a:t> </a:t>
              </a:r>
              <a:r>
                <a:rPr lang="en-US" altLang="de-DE" sz="1200" b="0" i="1" dirty="0" err="1" smtClean="0">
                  <a:latin typeface="Verdana" pitchFamily="34" charset="0"/>
                </a:rPr>
                <a:t>foglio</a:t>
              </a:r>
              <a:r>
                <a:rPr lang="en-US" altLang="de-DE" sz="1200" b="0" i="1" dirty="0" smtClean="0">
                  <a:latin typeface="Verdana" pitchFamily="34" charset="0"/>
                </a:rPr>
                <a:t> di </a:t>
              </a:r>
              <a:r>
                <a:rPr lang="en-US" altLang="de-DE" sz="1200" b="0" i="1" dirty="0" err="1" smtClean="0">
                  <a:latin typeface="Verdana" pitchFamily="34" charset="0"/>
                </a:rPr>
                <a:t>lavoro</a:t>
              </a:r>
              <a:r>
                <a:rPr lang="en-US" altLang="de-DE" sz="1200" b="0" i="1" dirty="0" smtClean="0">
                  <a:latin typeface="Verdana" pitchFamily="34" charset="0"/>
                </a:rPr>
                <a:t> </a:t>
              </a:r>
              <a:r>
                <a:rPr lang="en-US" altLang="de-DE" sz="1200" b="0" dirty="0" smtClean="0">
                  <a:latin typeface="Verdana" pitchFamily="34" charset="0"/>
                </a:rPr>
                <a:t>6.5</a:t>
              </a:r>
              <a:endParaRPr lang="en-US" altLang="de-DE" sz="1200" b="0" dirty="0" smtClean="0">
                <a:latin typeface="Verdana" pitchFamily="34" charset="0"/>
              </a:endParaRPr>
            </a:p>
            <a:p>
              <a:pPr eaLnBrk="1" hangingPunct="1"/>
              <a:r>
                <a:rPr lang="de-DE" altLang="de-DE" sz="1200" b="0" dirty="0" smtClean="0">
                  <a:latin typeface="Verdana" pitchFamily="34" charset="0"/>
                </a:rPr>
                <a:t>     </a:t>
              </a:r>
              <a:endParaRPr lang="de-DE" altLang="de-DE" sz="1200" b="0" dirty="0"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250825" y="1340768"/>
            <a:ext cx="864235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marL="18000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dirty="0" err="1" smtClean="0">
                <a:latin typeface="Verdana" pitchFamily="34" charset="0"/>
              </a:rPr>
              <a:t>Esempio</a:t>
            </a:r>
            <a:r>
              <a:rPr lang="en-US" altLang="de-DE" dirty="0" smtClean="0">
                <a:latin typeface="Verdana" pitchFamily="34" charset="0"/>
              </a:rPr>
              <a:t>:</a:t>
            </a:r>
            <a:r>
              <a:rPr lang="en-US" altLang="de-DE" b="0" dirty="0" smtClean="0">
                <a:solidFill>
                  <a:srgbClr val="336699"/>
                </a:solidFill>
                <a:latin typeface="Verdana" pitchFamily="34" charset="0"/>
              </a:rPr>
              <a:t> </a:t>
            </a:r>
            <a:r>
              <a:rPr lang="en-US" altLang="de-DE" b="0" dirty="0" smtClean="0">
                <a:latin typeface="Verdana" pitchFamily="34" charset="0"/>
              </a:rPr>
              <a:t>Carol </a:t>
            </a:r>
            <a:r>
              <a:rPr lang="en-US" altLang="de-DE" b="0" dirty="0" err="1" smtClean="0">
                <a:latin typeface="Verdana" pitchFamily="34" charset="0"/>
              </a:rPr>
              <a:t>chiama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polizia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perché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pensa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vicini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abbiano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rubato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biancheria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intima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stava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stesa</a:t>
            </a:r>
            <a:r>
              <a:rPr lang="en-US" altLang="de-DE" b="0" dirty="0" smtClean="0">
                <a:latin typeface="Verdana" pitchFamily="34" charset="0"/>
              </a:rPr>
              <a:t> ad </a:t>
            </a:r>
            <a:r>
              <a:rPr lang="en-US" altLang="de-DE" b="0" dirty="0" err="1" smtClean="0">
                <a:latin typeface="Verdana" pitchFamily="34" charset="0"/>
              </a:rPr>
              <a:t>asciugare</a:t>
            </a:r>
            <a:r>
              <a:rPr lang="en-US" altLang="de-DE" b="0" dirty="0" smtClean="0">
                <a:latin typeface="Verdana" pitchFamily="34" charset="0"/>
              </a:rPr>
              <a:t>.</a:t>
            </a:r>
          </a:p>
          <a:p>
            <a:pPr marL="18000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dirty="0" err="1" smtClean="0">
                <a:latin typeface="Verdana" pitchFamily="34" charset="0"/>
              </a:rPr>
              <a:t>Contesto</a:t>
            </a:r>
            <a:r>
              <a:rPr lang="en-US" altLang="de-DE" dirty="0" smtClean="0">
                <a:latin typeface="Verdana" pitchFamily="34" charset="0"/>
              </a:rPr>
              <a:t>:</a:t>
            </a:r>
            <a:r>
              <a:rPr lang="en-US" altLang="de-DE" b="0" dirty="0" smtClean="0">
                <a:solidFill>
                  <a:srgbClr val="336699"/>
                </a:solidFill>
                <a:latin typeface="Verdana" pitchFamily="34" charset="0"/>
              </a:rPr>
              <a:t> </a:t>
            </a:r>
            <a:r>
              <a:rPr lang="en-US" altLang="de-DE" b="0" dirty="0" smtClean="0">
                <a:latin typeface="Verdana" pitchFamily="34" charset="0"/>
              </a:rPr>
              <a:t>È </a:t>
            </a:r>
            <a:r>
              <a:rPr lang="en-US" altLang="de-DE" b="0" dirty="0" err="1" smtClean="0">
                <a:latin typeface="Verdana" pitchFamily="34" charset="0"/>
              </a:rPr>
              <a:t>convinta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vicini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vogliano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umiliarla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mandarla</a:t>
            </a:r>
            <a:r>
              <a:rPr lang="en-US" altLang="de-DE" b="0" dirty="0" smtClean="0">
                <a:latin typeface="Verdana" pitchFamily="34" charset="0"/>
              </a:rPr>
              <a:t> via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casa</a:t>
            </a:r>
            <a:r>
              <a:rPr lang="en-US" altLang="de-DE" b="0" i="1" dirty="0" smtClean="0">
                <a:latin typeface="Verdana" pitchFamily="34" charset="0"/>
              </a:rPr>
              <a:t>.</a:t>
            </a:r>
          </a:p>
          <a:p>
            <a:pPr marL="18000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dirty="0" smtClean="0">
                <a:latin typeface="Verdana" pitchFamily="34" charset="0"/>
              </a:rPr>
              <a:t>Ma!:</a:t>
            </a:r>
            <a:r>
              <a:rPr lang="en-US" altLang="de-DE" b="0" dirty="0" smtClean="0">
                <a:solidFill>
                  <a:srgbClr val="336699"/>
                </a:solidFill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Anche</a:t>
            </a:r>
            <a:r>
              <a:rPr lang="en-US" altLang="de-DE" b="0" dirty="0" smtClean="0">
                <a:latin typeface="Verdana" pitchFamily="34" charset="0"/>
              </a:rPr>
              <a:t> se </a:t>
            </a:r>
            <a:r>
              <a:rPr lang="en-US" altLang="de-DE" b="0" dirty="0" err="1" smtClean="0">
                <a:latin typeface="Verdana" pitchFamily="34" charset="0"/>
              </a:rPr>
              <a:t>ci</a:t>
            </a:r>
            <a:r>
              <a:rPr lang="en-US" altLang="de-DE" b="0" dirty="0" smtClean="0">
                <a:latin typeface="Verdana" pitchFamily="34" charset="0"/>
              </a:rPr>
              <a:t> fosse </a:t>
            </a:r>
            <a:r>
              <a:rPr lang="en-US" altLang="de-DE" b="0" dirty="0" err="1" smtClean="0">
                <a:latin typeface="Verdana" pitchFamily="34" charset="0"/>
              </a:rPr>
              <a:t>stato</a:t>
            </a:r>
            <a:r>
              <a:rPr lang="en-US" altLang="de-DE" b="0" dirty="0" smtClean="0">
                <a:latin typeface="Verdana" pitchFamily="34" charset="0"/>
              </a:rPr>
              <a:t> un </a:t>
            </a:r>
            <a:r>
              <a:rPr lang="en-US" altLang="de-DE" b="0" dirty="0" err="1" smtClean="0">
                <a:latin typeface="Verdana" pitchFamily="34" charset="0"/>
              </a:rPr>
              <a:t>conflitto</a:t>
            </a:r>
            <a:r>
              <a:rPr lang="en-US" altLang="de-DE" b="0" dirty="0" smtClean="0">
                <a:latin typeface="Verdana" pitchFamily="34" charset="0"/>
              </a:rPr>
              <a:t> con un </a:t>
            </a:r>
            <a:r>
              <a:rPr lang="en-US" altLang="de-DE" b="0" dirty="0" err="1" smtClean="0">
                <a:latin typeface="Verdana" pitchFamily="34" charset="0"/>
              </a:rPr>
              <a:t>particolare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vicino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casa, </a:t>
            </a:r>
            <a:r>
              <a:rPr lang="en-US" altLang="de-DE" b="0" dirty="0" err="1" smtClean="0">
                <a:latin typeface="Verdana" pitchFamily="34" charset="0"/>
              </a:rPr>
              <a:t>altri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sono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stati</a:t>
            </a:r>
            <a:r>
              <a:rPr lang="en-US" altLang="de-DE" b="0" dirty="0" smtClean="0">
                <a:latin typeface="Verdana" pitchFamily="34" charset="0"/>
              </a:rPr>
              <a:t> molto </a:t>
            </a:r>
            <a:r>
              <a:rPr lang="en-US" altLang="de-DE" b="0" dirty="0" err="1" smtClean="0">
                <a:latin typeface="Verdana" pitchFamily="34" charset="0"/>
              </a:rPr>
              <a:t>gentili</a:t>
            </a:r>
            <a:r>
              <a:rPr lang="en-US" altLang="de-DE" b="0" dirty="0" smtClean="0">
                <a:latin typeface="Verdana" pitchFamily="34" charset="0"/>
              </a:rPr>
              <a:t> e </a:t>
            </a:r>
            <a:r>
              <a:rPr lang="en-US" altLang="de-DE" b="0" dirty="0" err="1" smtClean="0">
                <a:latin typeface="Verdana" pitchFamily="34" charset="0"/>
              </a:rPr>
              <a:t>disponibili</a:t>
            </a:r>
            <a:r>
              <a:rPr lang="en-US" altLang="de-DE" b="0" dirty="0" smtClean="0">
                <a:latin typeface="Verdana" pitchFamily="34" charset="0"/>
              </a:rPr>
              <a:t>. Ad </a:t>
            </a:r>
            <a:r>
              <a:rPr lang="en-US" altLang="de-DE" b="0" dirty="0" err="1" smtClean="0">
                <a:latin typeface="Verdana" pitchFamily="34" charset="0"/>
              </a:rPr>
              <a:t>esempio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hanno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accettato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ritirare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pacchi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della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posta</a:t>
            </a:r>
            <a:r>
              <a:rPr lang="en-US" altLang="de-DE" b="0" dirty="0" smtClean="0">
                <a:latin typeface="Verdana" pitchFamily="34" charset="0"/>
              </a:rPr>
              <a:t> per lei. </a:t>
            </a:r>
            <a:r>
              <a:rPr lang="en-US" altLang="de-DE" b="0" dirty="0" err="1" smtClean="0">
                <a:latin typeface="Verdana" pitchFamily="34" charset="0"/>
              </a:rPr>
              <a:t>Sebbene</a:t>
            </a:r>
            <a:r>
              <a:rPr lang="en-US" altLang="de-DE" b="0" dirty="0" smtClean="0">
                <a:latin typeface="Verdana" pitchFamily="34" charset="0"/>
              </a:rPr>
              <a:t> lei </a:t>
            </a:r>
            <a:r>
              <a:rPr lang="en-US" altLang="de-DE" b="0" dirty="0" err="1" smtClean="0">
                <a:latin typeface="Verdana" pitchFamily="34" charset="0"/>
              </a:rPr>
              <a:t>abbia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trovato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qualche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giorno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dopo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nel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suo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armadio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dei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pezzi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di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biancheria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intima</a:t>
            </a:r>
            <a:r>
              <a:rPr lang="en-US" altLang="de-DE" b="0" dirty="0" smtClean="0">
                <a:latin typeface="Verdana" pitchFamily="34" charset="0"/>
              </a:rPr>
              <a:t>,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pensava</a:t>
            </a:r>
            <a:r>
              <a:rPr lang="en-US" altLang="de-DE" b="0" dirty="0" smtClean="0">
                <a:latin typeface="Verdana" pitchFamily="34" charset="0"/>
              </a:rPr>
              <a:t> fosse </a:t>
            </a:r>
            <a:r>
              <a:rPr lang="en-US" altLang="de-DE" b="0" dirty="0" err="1" smtClean="0">
                <a:latin typeface="Verdana" pitchFamily="34" charset="0"/>
              </a:rPr>
              <a:t>stata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rubata</a:t>
            </a:r>
            <a:r>
              <a:rPr lang="en-US" altLang="de-DE" b="0" dirty="0" smtClean="0">
                <a:latin typeface="Verdana" pitchFamily="34" charset="0"/>
              </a:rPr>
              <a:t>, non </a:t>
            </a:r>
            <a:r>
              <a:rPr lang="en-US" altLang="de-DE" b="0" dirty="0" err="1" smtClean="0">
                <a:latin typeface="Verdana" pitchFamily="34" charset="0"/>
              </a:rPr>
              <a:t>rifiuta</a:t>
            </a:r>
            <a:r>
              <a:rPr lang="en-US" altLang="de-DE" b="0" dirty="0" smtClean="0">
                <a:latin typeface="Verdana" pitchFamily="34" charset="0"/>
              </a:rPr>
              <a:t> la </a:t>
            </a:r>
            <a:r>
              <a:rPr lang="en-US" altLang="de-DE" b="0" dirty="0" err="1" smtClean="0">
                <a:latin typeface="Verdana" pitchFamily="34" charset="0"/>
              </a:rPr>
              <a:t>sua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convinzione</a:t>
            </a:r>
            <a:r>
              <a:rPr lang="en-US" altLang="de-DE" b="0" dirty="0" smtClean="0">
                <a:latin typeface="Verdana" pitchFamily="34" charset="0"/>
              </a:rPr>
              <a:t> sui </a:t>
            </a:r>
            <a:r>
              <a:rPr lang="en-US" altLang="de-DE" b="0" dirty="0" err="1" smtClean="0">
                <a:latin typeface="Verdana" pitchFamily="34" charset="0"/>
              </a:rPr>
              <a:t>vicini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che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vogliono</a:t>
            </a:r>
            <a:r>
              <a:rPr lang="en-US" altLang="de-DE" b="0" dirty="0" smtClean="0">
                <a:latin typeface="Verdana" pitchFamily="34" charset="0"/>
              </a:rPr>
              <a:t> </a:t>
            </a:r>
            <a:r>
              <a:rPr lang="en-US" altLang="de-DE" b="0" dirty="0" err="1" smtClean="0">
                <a:latin typeface="Verdana" pitchFamily="34" charset="0"/>
              </a:rPr>
              <a:t>farle</a:t>
            </a:r>
            <a:r>
              <a:rPr lang="en-US" altLang="de-DE" b="0" dirty="0" smtClean="0">
                <a:latin typeface="Verdana" pitchFamily="34" charset="0"/>
              </a:rPr>
              <a:t> del male. </a:t>
            </a:r>
            <a:endParaRPr lang="en-US" altLang="de-DE" b="0" dirty="0">
              <a:latin typeface="Verdana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Che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cosa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ha a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che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 fare con la </a:t>
            </a:r>
            <a:r>
              <a:rPr lang="en-US" altLang="de-DE" sz="2000" b="0" dirty="0" err="1" smtClean="0">
                <a:solidFill>
                  <a:schemeClr val="accent1"/>
                </a:solidFill>
                <a:latin typeface="Verdana" pitchFamily="34" charset="0"/>
              </a:rPr>
              <a:t>psicosi</a:t>
            </a:r>
            <a:r>
              <a:rPr lang="en-US" altLang="de-DE" sz="2000" b="0" dirty="0" smtClean="0">
                <a:solidFill>
                  <a:schemeClr val="accent1"/>
                </a:solidFill>
                <a:latin typeface="Verdana" pitchFamily="34" charset="0"/>
              </a:rPr>
              <a:t>?</a:t>
            </a:r>
            <a:endParaRPr lang="en-US" altLang="de-DE" sz="200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6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err="1">
                <a:solidFill>
                  <a:schemeClr val="tx2"/>
                </a:solidFill>
                <a:latin typeface="+mn-lt"/>
              </a:rPr>
              <a:t>m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odificare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le </a:t>
            </a:r>
            <a:r>
              <a:rPr lang="en-GB" altLang="de-DE" sz="1200" dirty="0" err="1" smtClean="0">
                <a:solidFill>
                  <a:schemeClr val="tx2"/>
                </a:solidFill>
                <a:latin typeface="+mn-lt"/>
              </a:rPr>
              <a:t>credenze</a:t>
            </a:r>
            <a:r>
              <a:rPr lang="en-GB" altLang="de-DE" sz="12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altLang="de-DE" sz="1200" dirty="0" smtClean="0">
                <a:solidFill>
                  <a:schemeClr val="tx2"/>
                </a:solidFill>
                <a:latin typeface="Verdana" pitchFamily="34" charset="0"/>
              </a:rPr>
              <a:t>	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6.41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4283</Words>
  <Application>Microsoft Office PowerPoint</Application>
  <PresentationFormat>Bildschirmpräsentation (4:3)</PresentationFormat>
  <Paragraphs>413</Paragraphs>
  <Slides>41</Slides>
  <Notes>31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7</vt:i4>
      </vt:variant>
      <vt:variant>
        <vt:lpstr>Folientitel</vt:lpstr>
      </vt:variant>
      <vt:variant>
        <vt:i4>41</vt:i4>
      </vt:variant>
    </vt:vector>
  </HeadingPairs>
  <TitlesOfParts>
    <vt:vector size="57" baseType="lpstr">
      <vt:lpstr>Arial Unicode MS</vt:lpstr>
      <vt:lpstr>ＭＳ Ｐゴシック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5_Standarddesign</vt:lpstr>
      <vt:lpstr>1_Standarddesign</vt:lpstr>
      <vt:lpstr>3_Cronus</vt:lpstr>
      <vt:lpstr>2_Cronus</vt:lpstr>
      <vt:lpstr>MODULO 6: MODIFICARE LE CREDENZE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Tre numeri seguono una regola. Quale?</vt:lpstr>
      <vt:lpstr>Tre numeri seguono una regola. Quale?</vt:lpstr>
      <vt:lpstr>1. Secondo le statistiche, “l’aumento percepito” dei prezzi associato all’introduzione dell’euro in Germania è stato tre volte superiore all’aumento reale. Ciò può essere stato dovuto dal fatto che molti prodotti sono diventati sproporzionatamente costosi (ad es. i pasti al ristoranti) e anche perché lo scetticismo generale nei riguardi della nuova moneta era alto. In primis, i consumatori hanno colto i prezzi che sono aumentati, invece i prezzi che sono rimasti stabili o che non sono diminuiti sono stati poco notati o considerati come delle eccezioni.  2. Quando si ha fretta, sembra che tutti i semafori diventino rossi e che gli altri conducenti rallentino solo per infastidirci.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Caso di studio: Intuizione o illusione?</vt:lpstr>
      <vt:lpstr>PowerPoint-Präsentation</vt:lpstr>
      <vt:lpstr>PowerPoint-Präsentation</vt:lpstr>
      <vt:lpstr>PowerPoint-Präsentation</vt:lpstr>
      <vt:lpstr>Le tue idee – esempi personali</vt:lpstr>
      <vt:lpstr>PowerPoint-Präsentation</vt:lpstr>
      <vt:lpstr>Secondo te, lo scambio con gli altri è importante? Perché?</vt:lpstr>
      <vt:lpstr>Lo scambio con gli altri durante una crisi psicotica?</vt:lpstr>
      <vt:lpstr>PowerPoint-Präsentation</vt:lpstr>
      <vt:lpstr>Ci sono persone di cui ti fidi completamente? Chi ti viene in mente?</vt:lpstr>
      <vt:lpstr>PowerPoint-Präsentation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1012</cp:revision>
  <cp:lastPrinted>2010-08-18T10:22:44Z</cp:lastPrinted>
  <dcterms:created xsi:type="dcterms:W3CDTF">2010-08-11T08:12:16Z</dcterms:created>
  <dcterms:modified xsi:type="dcterms:W3CDTF">2018-09-07T10:21:05Z</dcterms:modified>
</cp:coreProperties>
</file>