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10.xml" ContentType="application/vnd.openxmlformats-officedocument.presentationml.comments+xml"/>
  <Override PartName="/ppt/comments/comment11.xml" ContentType="application/vnd.openxmlformats-officedocument.presentationml.comments+xml"/>
  <Override PartName="/ppt/comments/comment12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13.xml" ContentType="application/vnd.openxmlformats-officedocument.presentationml.comments+xml"/>
  <Override PartName="/ppt/comments/comment14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15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16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17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18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19.xml" ContentType="application/vnd.openxmlformats-officedocument.presentationml.comments+xml"/>
  <Override PartName="/ppt/comments/comment20.xml" ContentType="application/vnd.openxmlformats-officedocument.presentationml.comments+xml"/>
  <Override PartName="/ppt/comments/comment21.xml" ContentType="application/vnd.openxmlformats-officedocument.presentationml.comments+xml"/>
  <Override PartName="/ppt/comments/comment22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23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24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25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26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27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28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29.xml" ContentType="application/vnd.openxmlformats-officedocument.presentationml.comments+xml"/>
  <Override PartName="/ppt/comments/comment30.xml" ContentType="application/vnd.openxmlformats-officedocument.presentationml.comments+xml"/>
  <Override PartName="/ppt/comments/comment31.xml" ContentType="application/vnd.openxmlformats-officedocument.presentationml.comments+xml"/>
  <Override PartName="/ppt/comments/comment32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3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45"/>
  </p:notesMasterIdLst>
  <p:handoutMasterIdLst>
    <p:handoutMasterId r:id="rId46"/>
  </p:handoutMasterIdLst>
  <p:sldIdLst>
    <p:sldId id="745" r:id="rId11"/>
    <p:sldId id="755" r:id="rId12"/>
    <p:sldId id="814" r:id="rId13"/>
    <p:sldId id="759" r:id="rId14"/>
    <p:sldId id="760" r:id="rId15"/>
    <p:sldId id="761" r:id="rId16"/>
    <p:sldId id="762" r:id="rId17"/>
    <p:sldId id="812" r:id="rId18"/>
    <p:sldId id="811" r:id="rId19"/>
    <p:sldId id="792" r:id="rId20"/>
    <p:sldId id="793" r:id="rId21"/>
    <p:sldId id="764" r:id="rId22"/>
    <p:sldId id="767" r:id="rId23"/>
    <p:sldId id="769" r:id="rId24"/>
    <p:sldId id="770" r:id="rId25"/>
    <p:sldId id="771" r:id="rId26"/>
    <p:sldId id="773" r:id="rId27"/>
    <p:sldId id="774" r:id="rId28"/>
    <p:sldId id="804" r:id="rId29"/>
    <p:sldId id="807" r:id="rId30"/>
    <p:sldId id="806" r:id="rId31"/>
    <p:sldId id="813" r:id="rId32"/>
    <p:sldId id="808" r:id="rId33"/>
    <p:sldId id="805" r:id="rId34"/>
    <p:sldId id="772" r:id="rId35"/>
    <p:sldId id="801" r:id="rId36"/>
    <p:sldId id="794" r:id="rId37"/>
    <p:sldId id="795" r:id="rId38"/>
    <p:sldId id="796" r:id="rId39"/>
    <p:sldId id="797" r:id="rId40"/>
    <p:sldId id="778" r:id="rId41"/>
    <p:sldId id="780" r:id="rId42"/>
    <p:sldId id="810" r:id="rId43"/>
    <p:sldId id="802" r:id="rId44"/>
  </p:sldIdLst>
  <p:sldSz cx="9144000" cy="6858000" type="screen4x3"/>
  <p:notesSz cx="6735763" cy="98663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pos="158">
          <p15:clr>
            <a:srgbClr val="A4A3A4"/>
          </p15:clr>
        </p15:guide>
        <p15:guide id="4" pos="5465">
          <p15:clr>
            <a:srgbClr val="A4A3A4"/>
          </p15:clr>
        </p15:guide>
        <p15:guide id="5" orient="horz" pos="844">
          <p15:clr>
            <a:srgbClr val="A4A3A4"/>
          </p15:clr>
        </p15:guide>
        <p15:guide id="6" pos="5601">
          <p15:clr>
            <a:srgbClr val="A4A3A4"/>
          </p15:clr>
        </p15:guide>
        <p15:guide id="7" pos="159">
          <p15:clr>
            <a:srgbClr val="A4A3A4"/>
          </p15:clr>
        </p15:guide>
        <p15:guide id="8" orient="horz" pos="8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" initials="e" lastIdx="1" clrIdx="0">
    <p:extLst/>
  </p:cmAuthor>
  <p:cmAuthor id="2" name="Birgit" initials="BH" lastIdx="16" clrIdx="1">
    <p:extLst/>
  </p:cmAuthor>
  <p:cmAuthor id="3" name="Eva Krieger" initials="EK" lastIdx="2" clrIdx="2"/>
  <p:cmAuthor id="4" name="Janne Hottenrott" initials="JH" lastIdx="35" clrIdx="3">
    <p:extLst/>
  </p:cmAuthor>
  <p:cmAuthor id="5" name="Ryan Balzan" initials="RB" lastIdx="6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366CC"/>
    <a:srgbClr val="00FFFF"/>
    <a:srgbClr val="FF3300"/>
    <a:srgbClr val="66CCFF"/>
    <a:srgbClr val="33CCFF"/>
    <a:srgbClr val="CCFF66"/>
    <a:srgbClr val="FF505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88" autoAdjust="0"/>
    <p:restoredTop sz="90481" autoAdjust="0"/>
  </p:normalViewPr>
  <p:slideViewPr>
    <p:cSldViewPr snapToObjects="1" showGuides="1">
      <p:cViewPr varScale="1">
        <p:scale>
          <a:sx n="104" d="100"/>
          <a:sy n="104" d="100"/>
        </p:scale>
        <p:origin x="120" y="210"/>
      </p:cViewPr>
      <p:guideLst>
        <p:guide orient="horz" pos="1162"/>
        <p:guide orient="horz" pos="436"/>
        <p:guide pos="158"/>
        <p:guide pos="5465"/>
        <p:guide orient="horz" pos="844"/>
        <p:guide pos="5601"/>
        <p:guide pos="159"/>
        <p:guide orient="horz" pos="8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45:18.728" idx="1">
    <p:pos x="10" y="10"/>
    <p:text>This whole unit is new in this second edition. However, some aspects were taken from unit 9 and the D-MCT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49:17.647" idx="2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02.952" idx="3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06.126" idx="4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09.683" idx="5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16.171" idx="7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19.492" idx="8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23.067" idx="9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26.890" idx="10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29.994" idx="11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34.205" idx="12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37.418" idx="13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40.934" idx="14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44.539" idx="15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2:47.606" idx="16">
    <p:pos x="10" y="10"/>
    <p:text>slides 2-16 taken from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3:20.363" idx="17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25.615" idx="18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30.262" idx="19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33.151" idx="20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41.211" idx="22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41.211" idx="22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6:47.572" idx="23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5:57:13.356" idx="24">
    <p:pos x="10" y="10"/>
    <p:text>Slides 17-24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0:29.338" idx="25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1:08.905" idx="26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1:14.031" idx="27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1:17.267" idx="28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1:20.711" idx="29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1:28.470" idx="30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2:13.958" idx="31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2:42.710" idx="32">
    <p:pos x="10" y="10"/>
    <p:text>Slides 25-32 are similar to D-MCT unit 4 "self-worth"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2:56.344" idx="33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6-02-03T16:03:03.582" idx="34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EAA168B9-98A2-486E-8CA2-DE7708E38926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77260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D4387797-398C-43BF-8D44-5AA63FA3909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94677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BD0195-DEDE-4E24-9A1D-7F15CEC04B01}" type="slidenum">
              <a:rPr lang="en-US" altLang="de-DE" smtClean="0">
                <a:ea typeface="ＭＳ Ｐゴシック" charset="-128"/>
              </a:rPr>
              <a:pPr/>
              <a:t>1</a:t>
            </a:fld>
            <a:endParaRPr lang="en-US" altLang="de-DE" smtClean="0">
              <a:ea typeface="ＭＳ Ｐゴシック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200969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E4E6C185-0394-4DDF-B13E-E3EB22ECE265}" type="slidenum">
              <a:rPr lang="de-DE" altLang="de-DE" smtClean="0">
                <a:ea typeface="ＭＳ Ｐゴシック" charset="-128"/>
              </a:rPr>
              <a:pPr defTabSz="947738"/>
              <a:t>9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3228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E4E6C185-0394-4DDF-B13E-E3EB22ECE265}" type="slidenum">
              <a:rPr lang="de-DE" altLang="de-DE" smtClean="0">
                <a:ea typeface="ＭＳ Ｐゴシック" charset="-128"/>
              </a:rPr>
              <a:pPr defTabSz="947738"/>
              <a:t>10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93993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3B15A0DE-1C52-4820-A8C5-90ABFE36B5E0}" type="slidenum">
              <a:rPr lang="de-DE" altLang="de-DE" smtClean="0">
                <a:ea typeface="ＭＳ Ｐゴシック" charset="-128"/>
              </a:rPr>
              <a:pPr defTabSz="947738"/>
              <a:t>11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03382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b="1" smtClean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8C05A-E8A0-42A0-A0E4-11D4C550F023}" type="slidenum">
              <a:rPr lang="de-DE" altLang="de-DE" smtClean="0">
                <a:solidFill>
                  <a:srgbClr val="000000"/>
                </a:solidFill>
                <a:ea typeface="ＭＳ Ｐゴシック" charset="-128"/>
              </a:rPr>
              <a:pPr/>
              <a:t>14</a:t>
            </a:fld>
            <a:endParaRPr lang="de-DE" altLang="de-DE" smtClean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440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altLang="de-DE" smtClean="0"/>
              <a:t>Ruth: Verweis auf Arbeitsblatt einbauen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F40F81-4679-41DD-B4EB-51B5A1102FF1}" type="slidenum">
              <a:rPr lang="en-US" altLang="de-DE" smtClean="0"/>
              <a:pPr/>
              <a:t>16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239128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12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DE86E-97C4-4783-85F2-274DABDF619E}" type="slidenum">
              <a:rPr lang="de-DE" altLang="de-DE" smtClean="0">
                <a:ea typeface="ＭＳ Ｐゴシック" charset="-128"/>
              </a:rPr>
              <a:pPr/>
              <a:t>17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9249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22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DF2C8-F150-4CD6-8F7C-5F91210C451A}" type="slidenum">
              <a:rPr lang="en-US" altLang="de-DE" smtClean="0"/>
              <a:pPr/>
              <a:t>18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92383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32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EBF9A-4FB2-4FBF-B6E5-701CCC592C35}" type="slidenum">
              <a:rPr lang="de-DE" altLang="de-DE" smtClean="0">
                <a:ea typeface="ＭＳ Ｐゴシック" charset="-128"/>
              </a:rPr>
              <a:pPr/>
              <a:t>19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0482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42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C039A2-B71C-41C1-A8CE-E460561B6E56}" type="slidenum">
              <a:rPr lang="de-DE" altLang="de-DE" smtClean="0">
                <a:ea typeface="ＭＳ Ｐゴシック" charset="-128"/>
              </a:rPr>
              <a:pPr/>
              <a:t>20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498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3C120078-71D2-4E57-92B0-83677D01B79A}" type="slidenum">
              <a:rPr lang="de-DE" altLang="de-DE" b="1" smtClean="0">
                <a:ea typeface="ＭＳ Ｐゴシック" charset="-128"/>
              </a:rPr>
              <a:pPr defTabSz="947738"/>
              <a:t>24</a:t>
            </a:fld>
            <a:endParaRPr lang="de-DE" altLang="de-DE" b="1" smtClean="0">
              <a:ea typeface="ＭＳ Ｐゴシック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46398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9" tIns="47425" rIns="94849" bIns="47425" anchor="b"/>
          <a:lstStyle/>
          <a:p>
            <a:pPr algn="r" defTabSz="990600" eaLnBrk="1" hangingPunct="1"/>
            <a:fld id="{8CEA197C-9908-46AC-87F7-9FF3B688DD49}" type="slidenum">
              <a:rPr lang="de-DE" altLang="de-DE" sz="1200" b="1">
                <a:solidFill>
                  <a:srgbClr val="000000"/>
                </a:solidFill>
                <a:latin typeface="Arial" charset="0"/>
                <a:ea typeface="ＭＳ Ｐゴシック" charset="-128"/>
              </a:rPr>
              <a:pPr algn="r" defTabSz="990600" eaLnBrk="1" hangingPunct="1"/>
              <a:t>25</a:t>
            </a:fld>
            <a:endParaRPr lang="de-DE" altLang="de-DE" sz="1200" b="1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721949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150"/>
            <a:fld id="{6CA44C68-FACC-44DB-B0F8-63CF4C3582BD}" type="slidenum">
              <a:rPr lang="de-DE" altLang="de-DE" smtClean="0">
                <a:solidFill>
                  <a:srgbClr val="000000"/>
                </a:solidFill>
                <a:ea typeface="ＭＳ Ｐゴシック" charset="-128"/>
              </a:rPr>
              <a:pPr defTabSz="946150"/>
              <a:t>26</a:t>
            </a:fld>
            <a:endParaRPr lang="de-DE" altLang="de-DE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607780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621F9-D784-4E11-A828-4B45F91777B9}" type="slidenum">
              <a:rPr lang="de-DE" altLang="de-DE" smtClean="0">
                <a:ea typeface="ＭＳ Ｐゴシック" charset="-128"/>
              </a:rPr>
              <a:pPr/>
              <a:t>27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818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1116A9-30CF-46E8-AEFD-4DDF63BB2760}" type="slidenum">
              <a:rPr lang="de-DE" altLang="de-DE" smtClean="0">
                <a:ea typeface="ＭＳ Ｐゴシック" charset="-128"/>
              </a:rPr>
              <a:pPr/>
              <a:t>28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92981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C68EE-AC06-4B1B-B8C5-6D4BD52E3E49}" type="slidenum">
              <a:rPr lang="de-DE" altLang="de-DE" smtClean="0">
                <a:ea typeface="ＭＳ Ｐゴシック" charset="-128"/>
              </a:rPr>
              <a:pPr/>
              <a:t>29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04706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B10C6-9AFA-4624-85FC-DB274AC72485}" type="slidenum">
              <a:rPr lang="de-DE" altLang="de-DE" smtClean="0">
                <a:ea typeface="ＭＳ Ｐゴシック" charset="-128"/>
              </a:rPr>
              <a:pPr/>
              <a:t>30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15157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E992FD-A52C-47D4-BA2C-E7D85E690AAD}" type="slidenum">
              <a:rPr lang="de-DE" altLang="de-DE" smtClean="0">
                <a:ea typeface="ＭＳ Ｐゴシック" charset="-128"/>
              </a:rPr>
              <a:pPr/>
              <a:t>34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05904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B8542-99AE-4B6A-B8CE-B21BF9CB20B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8F8D-E640-4F5A-916A-F559A9E184B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99A8-F8E1-471C-A0C0-1A012A807D8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4674-5CA0-4042-9771-26FF73977A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B8DBC-0079-4069-AB9D-683AC79B093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EA8D-C444-43A2-B585-28CBE20802F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200C7-46DB-4BC0-B330-987DABE6F76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26F75-F299-4E65-856B-A74EE8A241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56AE2-F34F-42CA-9DD4-217A7BBD505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BF8ED-8A55-4011-936F-AA53AD7B002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D804-E404-43B9-8185-980D50DF7E7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A029C-209E-4D25-B1AA-9E11566CA6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A96A3-B83D-4EBA-A672-0A431376CB2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38D8E-C65E-4AC9-86F5-ED198944AF6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2ED4-4218-4CCD-89A8-5FCFAD74446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5E77-C4EF-44A3-906E-91F0A8E918C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421F7-9499-4272-8588-642A0F2C557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6D437-B3D5-489D-BAD3-60B8649DF22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E8B9-1764-47C4-BB1F-A3644762A3D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1E09-3D02-4406-BF24-6FB76151487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71095-AA5D-49E2-AA1C-26F06916C639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00B8-9B15-4B10-8DAB-51F4A705076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13201-3D5E-475D-A731-4C7DA1AAFA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BBB40-710E-4179-9807-5755E729945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439E-3418-47AE-9215-D35041BAA0D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95966-6D75-4897-B3B3-781001677E0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9CEF1-441A-4E86-B1EB-719DF2E01CF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78A6B-16E1-4508-828D-383B4247691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F9168-88B7-48F8-945D-4A4FED15211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EA46-248E-4A00-A240-947C8DE075C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0372C-1E5B-4612-A64E-840CF6DD37F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FA3B4-79C7-4E2E-9127-D6B22FDE6D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92C0-236B-4120-88CE-E4909CA2DBE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79E4B46-84F7-4257-A755-11F4D3DD85A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2F9A5-8680-4FCA-A034-608D4286DEC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63E6A-78B9-4297-96E1-42E864ADB06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11201-6FFF-46A5-B1F3-ECE5C1EF3D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2E7B-C6F6-4A4F-9226-460F10F4EC0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3F434-89D6-4098-A329-E07DD525ACA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00D1E-D540-459A-B31A-B6ED622AA46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FD8E-DCB0-4C6B-8572-7812B4B8E2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126C3-AD88-497D-A09A-06EE538A082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FD110-81EC-411E-AD5C-C7A16845D43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7DBAE-4B11-4EEE-A318-B3A3CA722C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DCD8-9160-4E2F-9687-4D1802E7155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576F0-DBE3-48BA-B7E6-A526DDD682B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702A3-C04B-48E2-83ED-5F5162C9670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238B-6099-495B-AE46-782DF3E9A4F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43EC9-C176-49D1-B16F-0E71051223B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650D6-7DA9-462F-B6AE-C59136FDEE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0265-EB02-47FB-A036-C0F4CFAADED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622B4-BF8D-48A4-AABB-CA0B8C88F10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95D81-661A-4497-9799-B176ED51459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35298-3EB5-4411-9E41-0A49D21C2D3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12570-FA6E-427F-B8E5-B3730181A7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42760-34D5-40E8-BD3D-C0FDEE7AF86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F3E4B-A27C-4FF8-B6FD-603126EA9BA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33D74-FC5C-4888-8B16-7425D8F79DA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FE07-EC43-4118-B2A5-F0310FAD101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DECC-9EEA-4848-8388-16CAD894389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0BEC-2EE4-4B41-A135-1F4F1C42501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8069D-FC63-40F1-8271-64B1C48404C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F9182-D5A3-41B5-BDEB-EB3CB47BCD2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58E44-B339-4B08-AC80-7F17E593FF1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20B9-582E-4C5C-82E6-4BDCC9A31D6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E293B-E24D-4057-9398-436AA9E4093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7F006-95C5-401F-8180-8F8F7E01760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4F39-9514-4BD0-BFAF-414D0D4E62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45E26-057E-4422-8191-DC5E0E46D5E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E789-F889-422C-81EC-6DF1BF00311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4FA7-4ED6-4A67-AB27-5342EA09F54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9CA7C-AC7D-45CD-9A35-CC8842AC921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F09BF-A1AB-4762-B8C2-603D4000BD1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DDFB8-844F-4725-83E5-E1AEA1743C8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CAA6D-7895-46E9-AFEB-8B0EA5BD1EE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16D57-8EAB-442F-8AFA-F7D25FA077E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A0870-81AD-4CDD-BF12-084007C532B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A2E7A-9045-404F-AAD5-79AC3BFA0EE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4" r:id="rId1"/>
    <p:sldLayoutId id="2147485685" r:id="rId2"/>
    <p:sldLayoutId id="2147485686" r:id="rId3"/>
    <p:sldLayoutId id="2147485687" r:id="rId4"/>
    <p:sldLayoutId id="2147485688" r:id="rId5"/>
    <p:sldLayoutId id="2147485689" r:id="rId6"/>
    <p:sldLayoutId id="2147485690" r:id="rId7"/>
    <p:sldLayoutId id="2147485691" r:id="rId8"/>
    <p:sldLayoutId id="2147485692" r:id="rId9"/>
    <p:sldLayoutId id="2147485693" r:id="rId10"/>
    <p:sldLayoutId id="2147485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5" r:id="rId1"/>
    <p:sldLayoutId id="2147485696" r:id="rId2"/>
    <p:sldLayoutId id="2147485697" r:id="rId3"/>
    <p:sldLayoutId id="2147485698" r:id="rId4"/>
    <p:sldLayoutId id="2147485699" r:id="rId5"/>
    <p:sldLayoutId id="2147485700" r:id="rId6"/>
    <p:sldLayoutId id="2147485701" r:id="rId7"/>
    <p:sldLayoutId id="2147485702" r:id="rId8"/>
    <p:sldLayoutId id="2147485703" r:id="rId9"/>
    <p:sldLayoutId id="2147485704" r:id="rId10"/>
    <p:sldLayoutId id="2147485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6" r:id="rId1"/>
    <p:sldLayoutId id="2147485707" r:id="rId2"/>
    <p:sldLayoutId id="2147485708" r:id="rId3"/>
    <p:sldLayoutId id="2147485709" r:id="rId4"/>
    <p:sldLayoutId id="2147485710" r:id="rId5"/>
    <p:sldLayoutId id="2147485711" r:id="rId6"/>
    <p:sldLayoutId id="2147485712" r:id="rId7"/>
    <p:sldLayoutId id="2147485713" r:id="rId8"/>
    <p:sldLayoutId id="2147485714" r:id="rId9"/>
    <p:sldLayoutId id="2147485715" r:id="rId10"/>
    <p:sldLayoutId id="21474857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7" r:id="rId1"/>
    <p:sldLayoutId id="2147485718" r:id="rId2"/>
    <p:sldLayoutId id="2147485719" r:id="rId3"/>
    <p:sldLayoutId id="2147485720" r:id="rId4"/>
    <p:sldLayoutId id="2147485721" r:id="rId5"/>
    <p:sldLayoutId id="2147485722" r:id="rId6"/>
    <p:sldLayoutId id="2147485723" r:id="rId7"/>
    <p:sldLayoutId id="2147485724" r:id="rId8"/>
    <p:sldLayoutId id="2147485725" r:id="rId9"/>
    <p:sldLayoutId id="2147485726" r:id="rId10"/>
    <p:sldLayoutId id="21474857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39" r:id="rId1"/>
    <p:sldLayoutId id="2147485740" r:id="rId2"/>
    <p:sldLayoutId id="2147485741" r:id="rId3"/>
    <p:sldLayoutId id="2147485742" r:id="rId4"/>
    <p:sldLayoutId id="2147485743" r:id="rId5"/>
    <p:sldLayoutId id="2147485744" r:id="rId6"/>
    <p:sldLayoutId id="2147485745" r:id="rId7"/>
    <p:sldLayoutId id="2147485746" r:id="rId8"/>
    <p:sldLayoutId id="2147485747" r:id="rId9"/>
    <p:sldLayoutId id="2147485748" r:id="rId10"/>
    <p:sldLayoutId id="2147485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0F5B5B-D308-49CC-9905-EFF953EB4BA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02D7B623-9862-4619-9001-175C24A28C3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0" r:id="rId1"/>
    <p:sldLayoutId id="2147485751" r:id="rId2"/>
    <p:sldLayoutId id="2147485752" r:id="rId3"/>
    <p:sldLayoutId id="2147485753" r:id="rId4"/>
    <p:sldLayoutId id="2147485754" r:id="rId5"/>
    <p:sldLayoutId id="2147485755" r:id="rId6"/>
    <p:sldLayoutId id="2147485756" r:id="rId7"/>
    <p:sldLayoutId id="2147485757" r:id="rId8"/>
    <p:sldLayoutId id="2147485758" r:id="rId9"/>
    <p:sldLayoutId id="2147485759" r:id="rId10"/>
    <p:sldLayoutId id="21474857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5513DEA-C792-45F4-BAA2-A4ABC8AB3BE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61" r:id="rId1"/>
    <p:sldLayoutId id="2147485762" r:id="rId2"/>
    <p:sldLayoutId id="2147485763" r:id="rId3"/>
    <p:sldLayoutId id="2147485764" r:id="rId4"/>
    <p:sldLayoutId id="2147485765" r:id="rId5"/>
    <p:sldLayoutId id="2147485766" r:id="rId6"/>
    <p:sldLayoutId id="2147485767" r:id="rId7"/>
    <p:sldLayoutId id="2147485768" r:id="rId8"/>
    <p:sldLayoutId id="2147485769" r:id="rId9"/>
    <p:sldLayoutId id="2147485770" r:id="rId10"/>
    <p:sldLayoutId id="2147485771" r:id="rId11"/>
    <p:sldLayoutId id="214748579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E6C5505-0B00-47C9-8E0B-D63006DA8BE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F130D59-4B29-4B1E-8352-414E7B9F0D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2" r:id="rId1"/>
    <p:sldLayoutId id="2147485773" r:id="rId2"/>
    <p:sldLayoutId id="2147485774" r:id="rId3"/>
    <p:sldLayoutId id="2147485775" r:id="rId4"/>
    <p:sldLayoutId id="2147485776" r:id="rId5"/>
    <p:sldLayoutId id="2147485777" r:id="rId6"/>
    <p:sldLayoutId id="2147485778" r:id="rId7"/>
    <p:sldLayoutId id="2147485779" r:id="rId8"/>
    <p:sldLayoutId id="2147485780" r:id="rId9"/>
    <p:sldLayoutId id="2147485781" r:id="rId10"/>
    <p:sldLayoutId id="214748578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B50B0A-93FD-4695-9779-98A872C1243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7275D528-2F96-48D9-96AF-BCD70B7D58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83" r:id="rId1"/>
    <p:sldLayoutId id="2147485784" r:id="rId2"/>
    <p:sldLayoutId id="2147485785" r:id="rId3"/>
    <p:sldLayoutId id="2147485786" r:id="rId4"/>
    <p:sldLayoutId id="2147485787" r:id="rId5"/>
    <p:sldLayoutId id="2147485788" r:id="rId6"/>
    <p:sldLayoutId id="2147485789" r:id="rId7"/>
    <p:sldLayoutId id="2147485790" r:id="rId8"/>
    <p:sldLayoutId id="2147485791" r:id="rId9"/>
    <p:sldLayoutId id="2147485792" r:id="rId10"/>
    <p:sldLayoutId id="214748579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6" Type="http://schemas.openxmlformats.org/officeDocument/2006/relationships/comments" Target="../comments/commen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comments" Target="../comments/commen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5" Type="http://schemas.openxmlformats.org/officeDocument/2006/relationships/comments" Target="../comments/comment13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5" Type="http://schemas.openxmlformats.org/officeDocument/2006/relationships/comments" Target="../comments/comment15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9.xml"/><Relationship Id="rId4" Type="http://schemas.openxmlformats.org/officeDocument/2006/relationships/comments" Target="../comments/commen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0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9.xml"/><Relationship Id="rId4" Type="http://schemas.openxmlformats.org/officeDocument/2006/relationships/comments" Target="../comments/commen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Relationship Id="rId4" Type="http://schemas.openxmlformats.org/officeDocument/2006/relationships/comments" Target="../comments/commen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9.xml"/><Relationship Id="rId4" Type="http://schemas.openxmlformats.org/officeDocument/2006/relationships/comments" Target="../comments/commen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comments" Target="../comments/comment2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comments" Target="../comments/comment2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comments" Target="../comments/comment2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0.xml"/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1.xml"/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dirty="0" smtClean="0">
                <a:solidFill>
                  <a:schemeClr val="tx2"/>
                </a:solidFill>
              </a:rPr>
              <a:t>MODULO 10: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de-DE" altLang="de-DE" sz="1800" b="1" dirty="0" smtClean="0">
                <a:solidFill>
                  <a:schemeClr val="tx2"/>
                </a:solidFill>
              </a:rPr>
              <a:t>AUTOSTIMA</a:t>
            </a: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12293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GB" altLang="de-DE" sz="3600" dirty="0" err="1" smtClean="0">
                <a:solidFill>
                  <a:schemeClr val="accent1"/>
                </a:solidFill>
              </a:rPr>
              <a:t>Terapia</a:t>
            </a:r>
            <a:r>
              <a:rPr lang="en-GB" altLang="de-DE" sz="3600" dirty="0" smtClean="0">
                <a:solidFill>
                  <a:schemeClr val="accent1"/>
                </a:solidFill>
              </a:rPr>
              <a:t> </a:t>
            </a:r>
            <a:r>
              <a:rPr lang="en-GB" altLang="de-DE" sz="3600" dirty="0" err="1" smtClean="0">
                <a:solidFill>
                  <a:schemeClr val="accent1"/>
                </a:solidFill>
              </a:rPr>
              <a:t>Metacognitiva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254521" y="1339850"/>
            <a:ext cx="4821783" cy="2845238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de-DE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317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1" y="1340768"/>
            <a:ext cx="37798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“Pile </a:t>
            </a:r>
            <a:r>
              <a:rPr lang="en-US" altLang="de-DE" sz="800" dirty="0"/>
              <a:t>of Euro </a:t>
            </a:r>
            <a:r>
              <a:rPr lang="en-US" altLang="de-DE" sz="800" dirty="0" smtClean="0"/>
              <a:t>Notes” </a:t>
            </a:r>
            <a:r>
              <a:rPr lang="en-US" altLang="de-DE" sz="800" dirty="0"/>
              <a:t>von Images Money </a:t>
            </a:r>
            <a:endParaRPr lang="de-DE" altLang="de-DE" sz="800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  <a:latin typeface="Verdana"/>
                <a:ea typeface="+mj-ea"/>
                <a:cs typeface="Verdana"/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  <a:latin typeface="Verdana"/>
                <a:cs typeface="Verdana"/>
              </a:rPr>
              <a:t>: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/>
                <a:cs typeface="Verdana"/>
              </a:rPr>
              <a:t>Cos’è</a:t>
            </a:r>
            <a:r>
              <a:rPr lang="en-GB" altLang="de-DE" sz="2000" dirty="0" smtClean="0">
                <a:solidFill>
                  <a:schemeClr val="accent1"/>
                </a:solidFill>
                <a:latin typeface="Verdana"/>
                <a:cs typeface="Verdana"/>
              </a:rPr>
              <a:t>?</a:t>
            </a:r>
            <a:endParaRPr lang="en-GB" altLang="de-DE" sz="20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8852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 smtClean="0">
                <a:solidFill>
                  <a:schemeClr val="accent1"/>
                </a:solidFill>
              </a:rPr>
              <a:t>based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“Pile of Euro Notes” from Images Money </a:t>
            </a:r>
            <a:endParaRPr lang="en-US" altLang="de-DE" sz="8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  <a:latin typeface="Verdana"/>
                <a:ea typeface="+mj-ea"/>
                <a:cs typeface="Verdana"/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  <a:latin typeface="Verdana"/>
                <a:cs typeface="Verdana"/>
              </a:rPr>
              <a:t>: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/>
                <a:cs typeface="Verdana"/>
              </a:rPr>
              <a:t>Cos’è</a:t>
            </a:r>
            <a:r>
              <a:rPr lang="en-GB" altLang="de-DE" sz="2000" dirty="0" smtClean="0">
                <a:solidFill>
                  <a:schemeClr val="accent1"/>
                </a:solidFill>
                <a:latin typeface="Verdana"/>
                <a:cs typeface="Verdana"/>
              </a:rPr>
              <a:t>?</a:t>
            </a:r>
            <a:endParaRPr lang="en-GB" altLang="de-DE" sz="20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68852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 smtClean="0">
                <a:solidFill>
                  <a:schemeClr val="accent1"/>
                </a:solidFill>
              </a:rPr>
              <a:t>based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1" y="1340768"/>
            <a:ext cx="37798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32400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>
                <a:cs typeface="Times New Roman" pitchFamily="18" charset="0"/>
              </a:rPr>
              <a:t>Il </a:t>
            </a:r>
            <a:r>
              <a:rPr lang="en-GB" sz="1800" i="1" dirty="0" err="1">
                <a:cs typeface="Times New Roman" pitchFamily="18" charset="0"/>
              </a:rPr>
              <a:t>valore</a:t>
            </a:r>
            <a:r>
              <a:rPr lang="en-GB" sz="1800" dirty="0">
                <a:cs typeface="Times New Roman" pitchFamily="18" charset="0"/>
              </a:rPr>
              <a:t> </a:t>
            </a:r>
            <a:r>
              <a:rPr lang="en-GB" sz="1800" dirty="0" err="1">
                <a:cs typeface="Times New Roman" pitchFamily="18" charset="0"/>
              </a:rPr>
              <a:t>che</a:t>
            </a:r>
            <a:r>
              <a:rPr lang="en-GB" sz="1800" dirty="0">
                <a:cs typeface="Times New Roman" pitchFamily="18" charset="0"/>
              </a:rPr>
              <a:t> </a:t>
            </a:r>
            <a:r>
              <a:rPr lang="en-GB" sz="1800" dirty="0" err="1">
                <a:cs typeface="Times New Roman" pitchFamily="18" charset="0"/>
              </a:rPr>
              <a:t>una</a:t>
            </a:r>
            <a:r>
              <a:rPr lang="en-GB" sz="1800" dirty="0">
                <a:cs typeface="Times New Roman" pitchFamily="18" charset="0"/>
              </a:rPr>
              <a:t> persona </a:t>
            </a:r>
            <a:r>
              <a:rPr lang="en-GB" sz="1800" dirty="0" err="1">
                <a:cs typeface="Times New Roman" pitchFamily="18" charset="0"/>
              </a:rPr>
              <a:t>dà</a:t>
            </a:r>
            <a:r>
              <a:rPr lang="en-GB" sz="1800" dirty="0">
                <a:cs typeface="Times New Roman" pitchFamily="18" charset="0"/>
              </a:rPr>
              <a:t> a se </a:t>
            </a:r>
            <a:r>
              <a:rPr lang="en-GB" sz="1800" dirty="0" err="1" smtClean="0">
                <a:cs typeface="Times New Roman" pitchFamily="18" charset="0"/>
              </a:rPr>
              <a:t>stessa</a:t>
            </a:r>
            <a:r>
              <a:rPr lang="de-DE" sz="1800" dirty="0" err="1" smtClean="0">
                <a:solidFill>
                  <a:schemeClr val="bg1"/>
                </a:solidFill>
                <a:cs typeface="Verdana" pitchFamily="34" charset="0"/>
              </a:rPr>
              <a:t>lar</a:t>
            </a:r>
            <a:r>
              <a:rPr lang="de-DE" sz="1800" dirty="0" smtClean="0">
                <a:solidFill>
                  <a:schemeClr val="bg1"/>
                </a:solidFill>
                <a:cs typeface="Verdana" pitchFamily="34" charset="0"/>
              </a:rPr>
              <a:t>, deutlich, </a:t>
            </a:r>
            <a:r>
              <a:rPr lang="de-DE" sz="1800" dirty="0" err="1" smtClean="0">
                <a:solidFill>
                  <a:schemeClr val="bg1"/>
                </a:solidFill>
                <a:cs typeface="Verdana" pitchFamily="34" charset="0"/>
              </a:rPr>
              <a:t>angutstärke</a:t>
            </a:r>
            <a:endParaRPr lang="de-DE" sz="1800" dirty="0" smtClean="0">
              <a:solidFill>
                <a:schemeClr val="bg1"/>
              </a:solidFill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>
                <a:cs typeface="Verdana" pitchFamily="34" charset="0"/>
              </a:rPr>
              <a:t>Valutazione</a:t>
            </a:r>
            <a:r>
              <a:rPr lang="en-GB" sz="1800" i="1" dirty="0">
                <a:cs typeface="Verdana" pitchFamily="34" charset="0"/>
              </a:rPr>
              <a:t> </a:t>
            </a:r>
            <a:r>
              <a:rPr lang="en-GB" sz="1800" i="1" dirty="0" err="1">
                <a:cs typeface="Verdana" pitchFamily="34" charset="0"/>
              </a:rPr>
              <a:t>soggettiva</a:t>
            </a:r>
            <a:r>
              <a:rPr lang="en-GB" sz="1800" i="1" dirty="0">
                <a:cs typeface="Verdana" pitchFamily="34" charset="0"/>
              </a:rPr>
              <a:t> </a:t>
            </a:r>
            <a:r>
              <a:rPr lang="en-GB" sz="1800" dirty="0">
                <a:cs typeface="Verdana" pitchFamily="34" charset="0"/>
              </a:rPr>
              <a:t>del </a:t>
            </a:r>
            <a:r>
              <a:rPr lang="en-GB" sz="1800" dirty="0" err="1">
                <a:cs typeface="Verdana" pitchFamily="34" charset="0"/>
              </a:rPr>
              <a:t>sé</a:t>
            </a:r>
            <a:endParaRPr lang="en-GB" sz="1800" dirty="0">
              <a:cs typeface="Verdana" pitchFamily="34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>
                <a:cs typeface="Verdana" pitchFamily="34" charset="0"/>
              </a:rPr>
              <a:t>Non ha </a:t>
            </a:r>
            <a:r>
              <a:rPr lang="en-GB" sz="1800" dirty="0" err="1">
                <a:cs typeface="Verdana" pitchFamily="34" charset="0"/>
              </a:rPr>
              <a:t>niente</a:t>
            </a:r>
            <a:r>
              <a:rPr lang="en-GB" sz="1800" dirty="0">
                <a:cs typeface="Verdana" pitchFamily="34" charset="0"/>
              </a:rPr>
              <a:t> a </a:t>
            </a:r>
            <a:r>
              <a:rPr lang="en-GB" sz="1800" dirty="0" err="1">
                <a:cs typeface="Verdana" pitchFamily="34" charset="0"/>
              </a:rPr>
              <a:t>che</a:t>
            </a:r>
            <a:r>
              <a:rPr lang="en-GB" sz="1800" dirty="0">
                <a:cs typeface="Verdana" pitchFamily="34" charset="0"/>
              </a:rPr>
              <a:t> </a:t>
            </a:r>
            <a:r>
              <a:rPr lang="en-GB" sz="1800" dirty="0" err="1">
                <a:cs typeface="Verdana" pitchFamily="34" charset="0"/>
              </a:rPr>
              <a:t>vedere</a:t>
            </a:r>
            <a:r>
              <a:rPr lang="en-GB" sz="1800" dirty="0">
                <a:cs typeface="Verdana" pitchFamily="34" charset="0"/>
              </a:rPr>
              <a:t> con come </a:t>
            </a:r>
            <a:r>
              <a:rPr lang="en-GB" sz="1800" dirty="0" err="1">
                <a:cs typeface="Verdana" pitchFamily="34" charset="0"/>
              </a:rPr>
              <a:t>ti</a:t>
            </a:r>
            <a:r>
              <a:rPr lang="en-GB" sz="1800" dirty="0">
                <a:cs typeface="Verdana" pitchFamily="34" charset="0"/>
              </a:rPr>
              <a:t> </a:t>
            </a:r>
            <a:r>
              <a:rPr lang="en-GB" sz="1800" dirty="0" err="1">
                <a:cs typeface="Verdana" pitchFamily="34" charset="0"/>
              </a:rPr>
              <a:t>percepiscono</a:t>
            </a:r>
            <a:r>
              <a:rPr lang="en-GB" sz="1800" dirty="0">
                <a:cs typeface="Verdana" pitchFamily="34" charset="0"/>
              </a:rPr>
              <a:t> </a:t>
            </a:r>
            <a:r>
              <a:rPr lang="en-GB" sz="1800" dirty="0" err="1">
                <a:cs typeface="Verdana" pitchFamily="34" charset="0"/>
              </a:rPr>
              <a:t>gli</a:t>
            </a:r>
            <a:r>
              <a:rPr lang="en-GB" sz="1800" dirty="0">
                <a:cs typeface="Verdana" pitchFamily="34" charset="0"/>
              </a:rPr>
              <a:t> </a:t>
            </a:r>
            <a:r>
              <a:rPr lang="en-GB" sz="1800" dirty="0" err="1">
                <a:cs typeface="Verdana" pitchFamily="34" charset="0"/>
              </a:rPr>
              <a:t>altri</a:t>
            </a:r>
            <a:r>
              <a:rPr lang="en-GB" sz="1800" dirty="0">
                <a:cs typeface="Verdana" pitchFamily="34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de-DE" sz="1800" kern="0" dirty="0"/>
          </a:p>
        </p:txBody>
      </p:sp>
    </p:spTree>
    <p:extLst>
      <p:ext uri="{BB962C8B-B14F-4D97-AF65-F5344CB8AC3E}">
        <p14:creationId xmlns:p14="http://schemas.microsoft.com/office/powerpoint/2010/main" val="58639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caratterizza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buona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15364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2480" y="1340768"/>
            <a:ext cx="3780000" cy="344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“Superman” by </a:t>
            </a:r>
            <a:r>
              <a:rPr lang="en-US" altLang="de-DE" sz="800" dirty="0"/>
              <a:t>Linus </a:t>
            </a:r>
            <a:r>
              <a:rPr lang="en-US" altLang="de-DE" sz="800" dirty="0" err="1"/>
              <a:t>Bohman</a:t>
            </a:r>
            <a:r>
              <a:rPr lang="en-US" altLang="de-DE" sz="800" dirty="0"/>
              <a:t> </a:t>
            </a:r>
            <a:endParaRPr lang="de-DE" altLang="de-DE" sz="8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32400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Voce: </a:t>
            </a:r>
            <a:r>
              <a:rPr lang="en-GB" sz="1800" dirty="0" smtClean="0">
                <a:solidFill>
                  <a:srgbClr val="006699"/>
                </a:solidFill>
                <a:ea typeface="+mn-ea"/>
                <a:cs typeface="Times New Roman" pitchFamily="18" charset="0"/>
              </a:rPr>
              <a:t>???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chiara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, ben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articolata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, volume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appropriato</a:t>
            </a:r>
            <a:endParaRPr lang="en-GB" sz="1800" dirty="0" smtClean="0">
              <a:solidFill>
                <a:schemeClr val="bg1"/>
              </a:solidFill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cs typeface="Times New Roman" pitchFamily="18" charset="0"/>
              </a:rPr>
              <a:t>Mimica</a:t>
            </a:r>
            <a:r>
              <a:rPr lang="en-GB" sz="1800" dirty="0" smtClean="0">
                <a:cs typeface="Times New Roman" pitchFamily="18" charset="0"/>
              </a:rPr>
              <a:t>/</a:t>
            </a:r>
            <a:r>
              <a:rPr lang="en-GB" sz="1800" dirty="0" err="1" smtClean="0">
                <a:cs typeface="Times New Roman" pitchFamily="18" charset="0"/>
              </a:rPr>
              <a:t>gesti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smtClean="0">
                <a:solidFill>
                  <a:srgbClr val="006699"/>
                </a:solidFill>
                <a:ea typeface="+mn-ea"/>
                <a:cs typeface="Times New Roman" pitchFamily="18" charset="0"/>
              </a:rPr>
              <a:t>???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contatto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visivo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,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usa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gesti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 per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enfatizzare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punti</a:t>
            </a:r>
            <a:r>
              <a:rPr lang="en-GB" sz="1800" dirty="0" smtClean="0">
                <a:solidFill>
                  <a:schemeClr val="bg1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importanti</a:t>
            </a:r>
            <a:endParaRPr lang="en-GB" sz="1800" dirty="0" smtClean="0">
              <a:solidFill>
                <a:schemeClr val="bg1"/>
              </a:solidFill>
              <a:cs typeface="Verdana" pitchFamily="34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Postura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smtClean="0">
                <a:solidFill>
                  <a:srgbClr val="006699"/>
                </a:solidFill>
                <a:ea typeface="+mn-ea"/>
                <a:cs typeface="Times New Roman" pitchFamily="18" charset="0"/>
              </a:rPr>
              <a:t>???</a:t>
            </a:r>
            <a:r>
              <a:rPr lang="en-GB" sz="1800" dirty="0" err="1" smtClean="0">
                <a:solidFill>
                  <a:schemeClr val="bg1"/>
                </a:solidFill>
                <a:cs typeface="Verdana" pitchFamily="34" charset="0"/>
              </a:rPr>
              <a:t>dritta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10.4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feld 4"/>
          <p:cNvSpPr txBox="1">
            <a:spLocks noChangeArrowheads="1"/>
          </p:cNvSpPr>
          <p:nvPr/>
        </p:nvSpPr>
        <p:spPr bwMode="auto">
          <a:xfrm>
            <a:off x="1706563" y="4797152"/>
            <a:ext cx="57308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GB" altLang="de-DE" dirty="0" smtClean="0">
                <a:solidFill>
                  <a:srgbClr val="006699"/>
                </a:solidFill>
              </a:rPr>
              <a:t>…come con </a:t>
            </a:r>
            <a:r>
              <a:rPr lang="en-GB" altLang="de-DE" dirty="0" err="1" smtClean="0">
                <a:solidFill>
                  <a:srgbClr val="006699"/>
                </a:solidFill>
              </a:rPr>
              <a:t>tutto</a:t>
            </a:r>
            <a:r>
              <a:rPr lang="en-GB" altLang="de-DE" dirty="0" smtClean="0">
                <a:solidFill>
                  <a:srgbClr val="006699"/>
                </a:solidFill>
              </a:rPr>
              <a:t>: non </a:t>
            </a:r>
            <a:r>
              <a:rPr lang="en-GB" altLang="de-DE" dirty="0" err="1" smtClean="0">
                <a:solidFill>
                  <a:srgbClr val="006699"/>
                </a:solidFill>
              </a:rPr>
              <a:t>esagerare</a:t>
            </a:r>
            <a:r>
              <a:rPr lang="en-GB" altLang="de-DE" dirty="0" smtClean="0">
                <a:solidFill>
                  <a:srgbClr val="006699"/>
                </a:solidFill>
              </a:rPr>
              <a:t> (</a:t>
            </a:r>
            <a:r>
              <a:rPr lang="en-GB" altLang="de-DE" dirty="0" err="1" smtClean="0">
                <a:solidFill>
                  <a:srgbClr val="006699"/>
                </a:solidFill>
              </a:rPr>
              <a:t>fissare</a:t>
            </a:r>
            <a:r>
              <a:rPr lang="en-GB" altLang="de-DE" dirty="0" smtClean="0">
                <a:solidFill>
                  <a:srgbClr val="006699"/>
                </a:solidFill>
              </a:rPr>
              <a:t> le </a:t>
            </a:r>
            <a:r>
              <a:rPr lang="en-GB" altLang="de-DE" dirty="0" err="1" smtClean="0">
                <a:solidFill>
                  <a:srgbClr val="006699"/>
                </a:solidFill>
              </a:rPr>
              <a:t>persone</a:t>
            </a:r>
            <a:r>
              <a:rPr lang="en-GB" altLang="de-DE" dirty="0" smtClean="0">
                <a:solidFill>
                  <a:srgbClr val="006699"/>
                </a:solidFill>
              </a:rPr>
              <a:t>, </a:t>
            </a:r>
            <a:r>
              <a:rPr lang="en-GB" altLang="de-DE" dirty="0" err="1" smtClean="0">
                <a:solidFill>
                  <a:srgbClr val="006699"/>
                </a:solidFill>
              </a:rPr>
              <a:t>interrompere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gli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altri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constantemente</a:t>
            </a:r>
            <a:r>
              <a:rPr lang="en-GB" altLang="de-DE" dirty="0" smtClean="0">
                <a:solidFill>
                  <a:srgbClr val="006699"/>
                </a:solidFill>
              </a:rPr>
              <a:t>, </a:t>
            </a:r>
            <a:r>
              <a:rPr lang="en-GB" altLang="de-DE" dirty="0" err="1" smtClean="0">
                <a:solidFill>
                  <a:srgbClr val="006699"/>
                </a:solidFill>
              </a:rPr>
              <a:t>giocare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sempre</a:t>
            </a:r>
            <a:r>
              <a:rPr lang="en-GB" altLang="de-DE" dirty="0" smtClean="0">
                <a:solidFill>
                  <a:srgbClr val="006699"/>
                </a:solidFill>
              </a:rPr>
              <a:t> al “</a:t>
            </a:r>
            <a:r>
              <a:rPr lang="en-GB" altLang="de-DE" dirty="0" err="1" smtClean="0">
                <a:solidFill>
                  <a:srgbClr val="006699"/>
                </a:solidFill>
              </a:rPr>
              <a:t>capobranco</a:t>
            </a:r>
            <a:r>
              <a:rPr lang="en-GB" altLang="de-DE" dirty="0" smtClean="0">
                <a:solidFill>
                  <a:srgbClr val="006699"/>
                </a:solidFill>
              </a:rPr>
              <a:t>”!)</a:t>
            </a:r>
            <a:endParaRPr lang="en-GB" altLang="de-DE" dirty="0">
              <a:solidFill>
                <a:srgbClr val="006699"/>
              </a:solidFill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Caratteristiche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buona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osservabili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dall’esterno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16389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2000" y="1340768"/>
            <a:ext cx="3778963" cy="248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“Goodbye </a:t>
            </a:r>
            <a:r>
              <a:rPr lang="en-US" altLang="de-DE" sz="800" dirty="0"/>
              <a:t>Beach</a:t>
            </a:r>
            <a:r>
              <a:rPr lang="en-US" altLang="de-DE" sz="800" dirty="0" smtClean="0"/>
              <a:t>!” from </a:t>
            </a:r>
            <a:r>
              <a:rPr lang="en-US" altLang="de-DE" sz="800" dirty="0" err="1"/>
              <a:t>thephotographymuse</a:t>
            </a:r>
            <a:r>
              <a:rPr lang="en-US" altLang="de-DE" sz="800" dirty="0"/>
              <a:t> </a:t>
            </a:r>
            <a:endParaRPr lang="de-DE" altLang="de-DE" sz="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32400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Voce: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chiara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,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ben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articolata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, volume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appropriato</a:t>
            </a:r>
            <a:endParaRPr lang="en-GB" sz="1800" dirty="0" smtClean="0"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cs typeface="Times New Roman" pitchFamily="18" charset="0"/>
              </a:rPr>
              <a:t>Mimica</a:t>
            </a:r>
            <a:r>
              <a:rPr lang="en-GB" sz="1800" dirty="0" smtClean="0">
                <a:cs typeface="Times New Roman" pitchFamily="18" charset="0"/>
              </a:rPr>
              <a:t>/</a:t>
            </a:r>
            <a:r>
              <a:rPr lang="en-GB" sz="1800" dirty="0" err="1" smtClean="0">
                <a:cs typeface="Times New Roman" pitchFamily="18" charset="0"/>
              </a:rPr>
              <a:t>gesti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contatto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visivo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,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usa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gesti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per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enfatizzare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punti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importanti</a:t>
            </a:r>
            <a:endParaRPr lang="en-GB" sz="1800" dirty="0" smtClean="0">
              <a:solidFill>
                <a:srgbClr val="006699"/>
              </a:solidFill>
              <a:cs typeface="Verdana" pitchFamily="34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Postura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err="1" smtClean="0">
                <a:solidFill>
                  <a:srgbClr val="006699"/>
                </a:solidFill>
                <a:cs typeface="Verdana" pitchFamily="34" charset="0"/>
              </a:rPr>
              <a:t>dritta</a:t>
            </a:r>
            <a:endParaRPr lang="de-DE" sz="1800" kern="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7413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“Tenzin </a:t>
            </a:r>
            <a:r>
              <a:rPr lang="en-US" altLang="de-DE" sz="800" dirty="0" err="1"/>
              <a:t>Gyatso</a:t>
            </a:r>
            <a:r>
              <a:rPr lang="en-US" altLang="de-DE" sz="800" dirty="0"/>
              <a:t> - 14th Dalai </a:t>
            </a:r>
            <a:r>
              <a:rPr lang="en-US" altLang="de-DE" sz="800" dirty="0" smtClean="0"/>
              <a:t>Lama” by </a:t>
            </a:r>
            <a:r>
              <a:rPr lang="en-US" altLang="de-DE" sz="800" dirty="0" err="1" smtClean="0"/>
              <a:t>Chistopher</a:t>
            </a:r>
            <a:r>
              <a:rPr lang="en-US" altLang="de-DE" sz="800" dirty="0" smtClean="0"/>
              <a:t> </a:t>
            </a:r>
            <a:r>
              <a:rPr lang="en-US" altLang="de-DE" sz="800" dirty="0"/>
              <a:t>Michel </a:t>
            </a:r>
            <a:endParaRPr lang="de-DE" altLang="de-DE" sz="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340769"/>
            <a:ext cx="3779998" cy="4443791"/>
          </a:xfrm>
          <a:prstGeom prst="rect">
            <a:avLst/>
          </a:prstGeom>
        </p:spPr>
      </p:pic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254521" y="1339850"/>
            <a:ext cx="4821783" cy="4464000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de-DE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Caratteristiche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buona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osservabili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dall’esterno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“Tenzin </a:t>
            </a:r>
            <a:r>
              <a:rPr lang="en-US" altLang="de-DE" sz="800" dirty="0" err="1"/>
              <a:t>Gyatso</a:t>
            </a:r>
            <a:r>
              <a:rPr lang="en-US" altLang="de-DE" sz="800" dirty="0"/>
              <a:t> - 14th Dalai </a:t>
            </a:r>
            <a:r>
              <a:rPr lang="en-US" altLang="de-DE" sz="800" dirty="0" smtClean="0"/>
              <a:t>Lama” by </a:t>
            </a:r>
            <a:r>
              <a:rPr lang="en-US" altLang="de-DE" sz="800" dirty="0" err="1"/>
              <a:t>Chistopher</a:t>
            </a:r>
            <a:r>
              <a:rPr lang="en-US" altLang="de-DE" sz="800" dirty="0"/>
              <a:t> Michel </a:t>
            </a:r>
            <a:endParaRPr lang="de-DE" altLang="de-DE" sz="800" dirty="0"/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340769"/>
            <a:ext cx="3779998" cy="4443791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 algn="just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La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fiducia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nelle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proprie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capacità</a:t>
            </a:r>
            <a:r>
              <a:rPr lang="en-GB" sz="1800" dirty="0" smtClean="0">
                <a:ea typeface="+mn-ea"/>
                <a:cs typeface="Times New Roman" pitchFamily="18" charset="0"/>
              </a:rPr>
              <a:t>,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anche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quando</a:t>
            </a:r>
            <a:r>
              <a:rPr lang="en-GB" sz="1800" dirty="0" smtClean="0">
                <a:ea typeface="+mn-ea"/>
                <a:cs typeface="Times New Roman" pitchFamily="18" charset="0"/>
              </a:rPr>
              <a:t> le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cose</a:t>
            </a:r>
            <a:r>
              <a:rPr lang="en-GB" sz="1800" dirty="0" smtClean="0">
                <a:ea typeface="+mn-ea"/>
                <a:cs typeface="Times New Roman" pitchFamily="18" charset="0"/>
              </a:rPr>
              <a:t> non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vanno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bene</a:t>
            </a:r>
            <a:endParaRPr lang="en-GB" sz="1800" dirty="0" smtClean="0">
              <a:ea typeface="+mn-ea"/>
              <a:cs typeface="Times New Roman" pitchFamily="18" charset="0"/>
            </a:endParaRPr>
          </a:p>
          <a:p>
            <a:pPr marL="720000" indent="-360000" algn="just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Accettare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gli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errori</a:t>
            </a:r>
            <a:r>
              <a:rPr lang="en-GB" sz="1800" dirty="0" smtClean="0">
                <a:ea typeface="+mn-ea"/>
                <a:cs typeface="Times New Roman" pitchFamily="18" charset="0"/>
              </a:rPr>
              <a:t> o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fallimenti</a:t>
            </a:r>
            <a:r>
              <a:rPr lang="en-GB" sz="1800" dirty="0" smtClean="0">
                <a:ea typeface="+mn-ea"/>
                <a:cs typeface="Times New Roman" pitchFamily="18" charset="0"/>
              </a:rPr>
              <a:t> (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senza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svalutare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se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stessi</a:t>
            </a:r>
            <a:r>
              <a:rPr lang="en-GB" sz="1800" dirty="0" smtClean="0">
                <a:ea typeface="+mn-ea"/>
                <a:cs typeface="Times New Roman" pitchFamily="18" charset="0"/>
              </a:rPr>
              <a:t>)</a:t>
            </a:r>
          </a:p>
          <a:p>
            <a:pPr marL="720000" indent="-360000" algn="just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Introspettiva</a:t>
            </a:r>
            <a:r>
              <a:rPr lang="en-GB" sz="1800" dirty="0" smtClean="0">
                <a:ea typeface="+mn-ea"/>
                <a:cs typeface="Times New Roman" pitchFamily="18" charset="0"/>
              </a:rPr>
              <a:t>;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prontezza</a:t>
            </a:r>
            <a:r>
              <a:rPr lang="en-GB" sz="1800" dirty="0" smtClean="0">
                <a:ea typeface="+mn-ea"/>
                <a:cs typeface="Times New Roman" pitchFamily="18" charset="0"/>
              </a:rPr>
              <a:t> ad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imparare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daggli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errori</a:t>
            </a:r>
            <a:r>
              <a:rPr lang="en-GB" sz="1800" dirty="0" smtClean="0">
                <a:ea typeface="+mn-ea"/>
                <a:cs typeface="Times New Roman" pitchFamily="18" charset="0"/>
              </a:rPr>
              <a:t>/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fallimenti</a:t>
            </a:r>
            <a:endParaRPr lang="en-GB" sz="1800" dirty="0" smtClean="0">
              <a:ea typeface="+mn-ea"/>
              <a:cs typeface="Times New Roman" pitchFamily="18" charset="0"/>
            </a:endParaRPr>
          </a:p>
          <a:p>
            <a:pPr marL="720000" indent="-360000" algn="just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Atteggiamento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positivi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nei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confronti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di</a:t>
            </a:r>
            <a:r>
              <a:rPr lang="en-GB" sz="1800" dirty="0" smtClean="0">
                <a:ea typeface="+mn-ea"/>
                <a:cs typeface="Times New Roman" pitchFamily="18" charset="0"/>
              </a:rPr>
              <a:t> se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stessi</a:t>
            </a:r>
            <a:r>
              <a:rPr lang="en-GB" sz="1800" dirty="0" smtClean="0">
                <a:ea typeface="+mn-ea"/>
                <a:cs typeface="Times New Roman" pitchFamily="18" charset="0"/>
              </a:rPr>
              <a:t>, ad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esempio</a:t>
            </a:r>
            <a:r>
              <a:rPr lang="en-GB" sz="1800" dirty="0" smtClean="0">
                <a:ea typeface="+mn-ea"/>
                <a:cs typeface="Times New Roman" pitchFamily="18" charset="0"/>
              </a:rPr>
              <a:t>,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congratulare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se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stessi</a:t>
            </a:r>
            <a:r>
              <a:rPr lang="en-GB" sz="1800" dirty="0" smtClean="0">
                <a:ea typeface="+mn-ea"/>
                <a:cs typeface="Times New Roman" pitchFamily="18" charset="0"/>
              </a:rPr>
              <a:t> per un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successo</a:t>
            </a:r>
            <a:endParaRPr lang="de-DE" sz="1800" kern="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Caratteristiche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buona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osservabili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dall’esterno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DA1BBB40-710E-4179-9807-5755E7299459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de-DE" sz="2000" b="0" dirty="0" err="1" smtClean="0">
                <a:solidFill>
                  <a:srgbClr val="D16349"/>
                </a:solidFill>
                <a:latin typeface="Verdana" panose="020B0604030504040204" pitchFamily="34" charset="0"/>
              </a:rPr>
              <a:t>Perché</a:t>
            </a:r>
            <a:r>
              <a:rPr lang="en-GB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en-GB" altLang="de-DE" sz="2000" b="0" dirty="0" err="1" smtClean="0">
                <a:solidFill>
                  <a:srgbClr val="D16349"/>
                </a:solidFill>
                <a:latin typeface="Verdana" panose="020B0604030504040204" pitchFamily="34" charset="0"/>
              </a:rPr>
              <a:t>facciamo</a:t>
            </a:r>
            <a:r>
              <a:rPr lang="en-GB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en-GB" altLang="de-DE" sz="2000" b="0" dirty="0" err="1" smtClean="0">
                <a:solidFill>
                  <a:srgbClr val="D16349"/>
                </a:solidFill>
                <a:latin typeface="Verdana" panose="020B0604030504040204" pitchFamily="34" charset="0"/>
              </a:rPr>
              <a:t>questo</a:t>
            </a:r>
            <a:r>
              <a:rPr lang="en-GB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?</a:t>
            </a:r>
            <a:endParaRPr lang="en-GB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3528" y="1341438"/>
            <a:ext cx="856806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GB" altLang="de-DE" b="0" dirty="0" err="1" smtClean="0">
                <a:latin typeface="Verdana" panose="020B0604030504040204" pitchFamily="34" charset="0"/>
              </a:rPr>
              <a:t>Gli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studi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dimostrano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che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molte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persone</a:t>
            </a:r>
            <a:r>
              <a:rPr lang="en-GB" altLang="de-DE" b="0" dirty="0" smtClean="0">
                <a:latin typeface="Verdana" panose="020B0604030504040204" pitchFamily="34" charset="0"/>
              </a:rPr>
              <a:t> (ma non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tutte</a:t>
            </a:r>
            <a:r>
              <a:rPr lang="en-GB" altLang="de-DE" b="0" dirty="0" smtClean="0">
                <a:latin typeface="Verdana" panose="020B0604030504040204" pitchFamily="34" charset="0"/>
              </a:rPr>
              <a:t>!)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affette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psicosi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hanno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una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dirty="0" err="1" smtClean="0">
                <a:latin typeface="Verdana" panose="020B0604030504040204" pitchFamily="34" charset="0"/>
              </a:rPr>
              <a:t>bassa</a:t>
            </a:r>
            <a:r>
              <a:rPr lang="en-GB" altLang="de-DE" dirty="0" smtClean="0">
                <a:latin typeface="Verdana" panose="020B0604030504040204" pitchFamily="34" charset="0"/>
              </a:rPr>
              <a:t> </a:t>
            </a:r>
            <a:r>
              <a:rPr lang="en-GB" altLang="de-DE" dirty="0" err="1" smtClean="0">
                <a:latin typeface="Verdana" panose="020B0604030504040204" pitchFamily="34" charset="0"/>
              </a:rPr>
              <a:t>autostima</a:t>
            </a:r>
            <a:r>
              <a:rPr lang="en-GB" altLang="de-DE" b="0" dirty="0" smtClean="0">
                <a:latin typeface="Verdana" panose="020B0604030504040204" pitchFamily="34" charset="0"/>
              </a:rPr>
              <a:t>.</a:t>
            </a:r>
            <a:endParaRPr lang="en-GB" altLang="de-DE" dirty="0" smtClean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de-DE" altLang="de-DE" b="0" dirty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GB" altLang="de-DE" b="0" dirty="0" err="1" smtClean="0">
                <a:latin typeface="Verdana" panose="020B0604030504040204" pitchFamily="34" charset="0"/>
              </a:rPr>
              <a:t>Questo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spesso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viene</a:t>
            </a:r>
            <a:r>
              <a:rPr lang="en-GB" altLang="de-DE" b="0" dirty="0" smtClean="0">
                <a:latin typeface="Verdana" panose="020B0604030504040204" pitchFamily="34" charset="0"/>
              </a:rPr>
              <a:t> a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malapena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preso</a:t>
            </a:r>
            <a:r>
              <a:rPr lang="en-GB" altLang="de-DE" b="0" dirty="0" smtClean="0">
                <a:latin typeface="Verdana" panose="020B0604030504040204" pitchFamily="34" charset="0"/>
              </a:rPr>
              <a:t> in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considerazione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durante</a:t>
            </a:r>
            <a:r>
              <a:rPr lang="en-GB" altLang="de-DE" b="0" dirty="0" smtClean="0">
                <a:latin typeface="Verdana" panose="020B0604030504040204" pitchFamily="34" charset="0"/>
              </a:rPr>
              <a:t> la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terapia</a:t>
            </a:r>
            <a:r>
              <a:rPr lang="en-GB" altLang="de-DE" b="0" dirty="0" smtClean="0">
                <a:latin typeface="Verdana" panose="020B0604030504040204" pitchFamily="34" charset="0"/>
              </a:rPr>
              <a:t>,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dovuto</a:t>
            </a:r>
            <a:r>
              <a:rPr lang="en-GB" altLang="de-DE" b="0" dirty="0" smtClean="0">
                <a:latin typeface="Verdana" panose="020B0604030504040204" pitchFamily="34" charset="0"/>
              </a:rPr>
              <a:t> al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fatto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che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generalmente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concentra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più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su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altre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afflizioni</a:t>
            </a:r>
            <a:r>
              <a:rPr lang="en-GB" altLang="de-DE" b="0" dirty="0" smtClean="0">
                <a:latin typeface="Verdana" panose="020B0604030504040204" pitchFamily="34" charset="0"/>
              </a:rPr>
              <a:t> (ad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esempio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sentire</a:t>
            </a:r>
            <a:r>
              <a:rPr lang="en-GB" altLang="de-DE" b="0" dirty="0" smtClean="0">
                <a:latin typeface="Verdana" panose="020B0604030504040204" pitchFamily="34" charset="0"/>
              </a:rPr>
              <a:t> le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voci</a:t>
            </a:r>
            <a:r>
              <a:rPr lang="en-GB" altLang="de-DE" b="0" dirty="0" smtClean="0">
                <a:latin typeface="Verdana" panose="020B0604030504040204" pitchFamily="34" charset="0"/>
              </a:rPr>
              <a:t>,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sentirsi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minacciati</a:t>
            </a:r>
            <a:r>
              <a:rPr lang="en-GB" altLang="de-DE" b="0" dirty="0" smtClean="0">
                <a:latin typeface="Verdana" panose="020B0604030504040204" pitchFamily="34" charset="0"/>
              </a:rPr>
              <a:t>). </a:t>
            </a:r>
          </a:p>
          <a:p>
            <a:pPr eaLnBrk="1" hangingPunct="1">
              <a:spcBef>
                <a:spcPct val="20000"/>
              </a:spcBef>
            </a:pPr>
            <a:r>
              <a:rPr lang="en-GB" altLang="de-DE" b="0" dirty="0" err="1" smtClean="0">
                <a:latin typeface="Verdana" panose="020B0604030504040204" pitchFamily="34" charset="0"/>
              </a:rPr>
              <a:t>Tuttavia</a:t>
            </a:r>
            <a:r>
              <a:rPr lang="en-GB" altLang="de-DE" b="0" dirty="0" smtClean="0">
                <a:latin typeface="Verdana" panose="020B0604030504040204" pitchFamily="34" charset="0"/>
              </a:rPr>
              <a:t>,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molti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pazienti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dicono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soffrire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maggiormente</a:t>
            </a:r>
            <a:r>
              <a:rPr lang="en-GB" altLang="de-DE" b="0" dirty="0" smtClean="0">
                <a:latin typeface="Verdana" panose="020B0604030504040204" pitchFamily="34" charset="0"/>
              </a:rPr>
              <a:t> e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più</a:t>
            </a:r>
            <a:r>
              <a:rPr lang="en-GB" altLang="de-DE" b="0" dirty="0" smtClean="0">
                <a:latin typeface="Verdana" panose="020B0604030504040204" pitchFamily="34" charset="0"/>
              </a:rPr>
              <a:t> a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lungo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problemi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autostima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piuttosto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che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altri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sintomi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della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psicosi</a:t>
            </a:r>
            <a:r>
              <a:rPr lang="en-GB" altLang="de-DE" b="0" dirty="0" smtClean="0">
                <a:latin typeface="Verdana" panose="020B060403050404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</a:pPr>
            <a:endParaRPr lang="en-GB" altLang="de-DE" b="0" dirty="0" smtClean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GB" altLang="de-DE" b="0" dirty="0" smtClean="0">
                <a:latin typeface="Verdana" panose="020B0604030504040204" pitchFamily="34" charset="0"/>
              </a:rPr>
              <a:t>Con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l’aiuto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di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specifiche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strategie</a:t>
            </a:r>
            <a:r>
              <a:rPr lang="en-GB" altLang="de-DE" b="0" dirty="0" smtClean="0">
                <a:latin typeface="Verdana" panose="020B0604030504040204" pitchFamily="34" charset="0"/>
              </a:rPr>
              <a:t>,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l’autostima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può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essere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attivamente</a:t>
            </a:r>
            <a:r>
              <a:rPr lang="en-GB" altLang="de-DE" b="0" dirty="0" smtClean="0">
                <a:latin typeface="Verdana" panose="020B0604030504040204" pitchFamily="34" charset="0"/>
              </a:rPr>
              <a:t> </a:t>
            </a:r>
            <a:r>
              <a:rPr lang="en-GB" altLang="de-DE" b="0" dirty="0" err="1" smtClean="0">
                <a:latin typeface="Verdana" panose="020B0604030504040204" pitchFamily="34" charset="0"/>
              </a:rPr>
              <a:t>migliorata</a:t>
            </a:r>
            <a:r>
              <a:rPr lang="en-GB" altLang="de-DE" b="0" dirty="0" smtClean="0">
                <a:latin typeface="Verdana" panose="020B0604030504040204" pitchFamily="34" charset="0"/>
              </a:rPr>
              <a:t>!</a:t>
            </a:r>
            <a:endParaRPr lang="en-GB" altLang="de-DE" b="0" dirty="0">
              <a:latin typeface="Verdana" panose="020B060403050404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600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272512"/>
              </p:ext>
            </p:extLst>
          </p:nvPr>
        </p:nvGraphicFramePr>
        <p:xfrm>
          <a:off x="71438" y="1339200"/>
          <a:ext cx="9001125" cy="1188836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8836">
                <a:tc>
                  <a:txBody>
                    <a:bodyPr/>
                    <a:lstStyle>
                      <a:lvl1pPr marL="8937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8937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Effetti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negati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su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stato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d’animo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autostima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59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7159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Effetti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positivi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 </a:t>
                      </a:r>
                      <a:r>
                        <a:rPr kumimoji="0" lang="en-GB" altLang="de-DE" sz="1800" b="1" i="1" u="sng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breve</a:t>
                      </a:r>
                      <a:r>
                        <a:rPr kumimoji="0" lang="en-GB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1" u="sng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termine</a:t>
                      </a:r>
                      <a:r>
                        <a:rPr kumimoji="0" lang="en-GB" altLang="de-DE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su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stato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d’animo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autostima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6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8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2000" dirty="0" smtClean="0">
                <a:solidFill>
                  <a:srgbClr val="D16349"/>
                </a:solidFill>
              </a:rPr>
              <a:t> 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autostima</a:t>
            </a:r>
            <a:endParaRPr lang="en-GB" altLang="de-DE" sz="2000" dirty="0" smtClean="0">
              <a:solidFill>
                <a:srgbClr val="D16349"/>
              </a:solidFill>
            </a:endParaRPr>
          </a:p>
          <a:p>
            <a:pPr algn="ctr" eaLnBrk="1" hangingPunct="1"/>
            <a:r>
              <a:rPr lang="en-GB" altLang="de-DE" sz="1700" dirty="0" smtClean="0">
                <a:solidFill>
                  <a:srgbClr val="D16349"/>
                </a:solidFill>
              </a:rPr>
              <a:t>La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può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avere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effetti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diversi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sulla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costituzione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emotiva</a:t>
            </a:r>
            <a:endParaRPr lang="en-GB" altLang="de-DE" sz="1700" dirty="0">
              <a:solidFill>
                <a:srgbClr val="D16349"/>
              </a:solidFill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0" y="6167431"/>
            <a:ext cx="2699792" cy="747711"/>
            <a:chOff x="0" y="3957"/>
            <a:chExt cx="1427" cy="471"/>
          </a:xfrm>
        </p:grpSpPr>
        <p:sp>
          <p:nvSpPr>
            <p:cNvPr id="1948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9483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84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de-DE" altLang="de-DE" sz="1200" i="1" dirty="0" smtClean="0"/>
                <a:t> 10.1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533848"/>
              </p:ext>
            </p:extLst>
          </p:nvPr>
        </p:nvGraphicFramePr>
        <p:xfrm>
          <a:off x="71438" y="1339200"/>
          <a:ext cx="9001125" cy="4481100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8836">
                <a:tc>
                  <a:txBody>
                    <a:bodyPr/>
                    <a:lstStyle>
                      <a:lvl1pPr marL="8937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8937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Effetti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negati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su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stato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d’animo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autostima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59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7159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Effetti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positivi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 </a:t>
                      </a:r>
                      <a:r>
                        <a:rPr kumimoji="0" lang="en-GB" altLang="de-DE" sz="1800" b="1" i="1" u="sng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breve</a:t>
                      </a:r>
                      <a:r>
                        <a:rPr kumimoji="0" lang="en-GB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1" u="sng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termine</a:t>
                      </a:r>
                      <a:r>
                        <a:rPr kumimoji="0" lang="en-GB" altLang="de-DE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su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stato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d’animo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autostima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Durante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sperimentare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minaccia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paura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Durante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fervore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eccitamento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“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alla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fine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qualcosa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è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accaduto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”.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9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Durante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sentire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voci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che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insultano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.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inutile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ed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offesi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Durante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sentire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delle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voci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lusinghiere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.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Quindi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meno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soli.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889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Dopo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vergogna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il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futuro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sembra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andare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in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frantumi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(ad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esempio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sentirsi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abbandonati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amici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famiglia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Dopo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psicosi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sentimento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potere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talento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importanza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(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nemici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potenti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) 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fortuna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.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6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6167431"/>
            <a:ext cx="2699792" cy="747711"/>
            <a:chOff x="0" y="3957"/>
            <a:chExt cx="1427" cy="471"/>
          </a:xfrm>
        </p:grpSpPr>
        <p:sp>
          <p:nvSpPr>
            <p:cNvPr id="1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5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en-GB" altLang="de-DE" sz="1200" i="1" dirty="0" smtClean="0"/>
                <a:t> </a:t>
              </a:r>
              <a:r>
                <a:rPr lang="de-DE" altLang="de-DE" sz="1200" i="1" dirty="0" smtClean="0"/>
                <a:t>10.1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2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2000" dirty="0" smtClean="0">
                <a:solidFill>
                  <a:srgbClr val="D16349"/>
                </a:solidFill>
              </a:rPr>
              <a:t> 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autostima</a:t>
            </a:r>
            <a:endParaRPr lang="en-GB" altLang="de-DE" sz="2000" dirty="0" smtClean="0">
              <a:solidFill>
                <a:srgbClr val="D16349"/>
              </a:solidFill>
            </a:endParaRPr>
          </a:p>
          <a:p>
            <a:pPr algn="ctr" eaLnBrk="1" hangingPunct="1"/>
            <a:r>
              <a:rPr lang="en-GB" altLang="de-DE" sz="1700" dirty="0" smtClean="0">
                <a:solidFill>
                  <a:srgbClr val="D16349"/>
                </a:solidFill>
              </a:rPr>
              <a:t>La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può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avere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effetti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diversi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sulla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costituzione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emotiva</a:t>
            </a:r>
            <a:endParaRPr lang="en-GB" altLang="de-DE" sz="17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0"/>
          <p:cNvSpPr txBox="1">
            <a:spLocks noChangeArrowheads="1"/>
          </p:cNvSpPr>
          <p:nvPr/>
        </p:nvSpPr>
        <p:spPr bwMode="auto">
          <a:xfrm>
            <a:off x="914400" y="1339200"/>
            <a:ext cx="73152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b="1" dirty="0" err="1" smtClean="0"/>
              <a:t>Gli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effetti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positivi</a:t>
            </a:r>
            <a:r>
              <a:rPr lang="en-GB" altLang="de-DE" dirty="0" smtClean="0"/>
              <a:t> </a:t>
            </a:r>
            <a:r>
              <a:rPr lang="en-GB" altLang="de-DE" b="1" i="1" dirty="0" smtClean="0"/>
              <a:t>a </a:t>
            </a:r>
            <a:r>
              <a:rPr lang="en-GB" altLang="de-DE" b="1" i="1" dirty="0" err="1" smtClean="0"/>
              <a:t>breve</a:t>
            </a:r>
            <a:r>
              <a:rPr lang="en-GB" altLang="de-DE" b="1" i="1" dirty="0" smtClean="0"/>
              <a:t> </a:t>
            </a:r>
            <a:r>
              <a:rPr lang="en-GB" altLang="de-DE" b="1" i="1" dirty="0" err="1" smtClean="0"/>
              <a:t>termine</a:t>
            </a:r>
            <a:r>
              <a:rPr lang="en-GB" altLang="de-DE" b="1" i="1" dirty="0" smtClean="0"/>
              <a:t> </a:t>
            </a:r>
            <a:r>
              <a:rPr lang="en-GB" altLang="de-DE" dirty="0" err="1" smtClean="0"/>
              <a:t>dei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sintomi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psicotici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sull’autostima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generalmente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spazzati</a:t>
            </a:r>
            <a:r>
              <a:rPr lang="en-GB" altLang="de-DE" dirty="0" smtClean="0"/>
              <a:t> via </a:t>
            </a:r>
            <a:r>
              <a:rPr lang="en-GB" altLang="de-DE" dirty="0" err="1" smtClean="0"/>
              <a:t>dalle</a:t>
            </a:r>
            <a:r>
              <a:rPr lang="en-GB" altLang="de-DE" dirty="0" smtClean="0"/>
              <a:t> </a:t>
            </a:r>
            <a:r>
              <a:rPr lang="en-GB" altLang="de-DE" b="1" dirty="0" err="1" smtClean="0"/>
              <a:t>conseguenze</a:t>
            </a:r>
            <a:r>
              <a:rPr lang="en-GB" altLang="de-DE" b="1" dirty="0" smtClean="0"/>
              <a:t> negative</a:t>
            </a:r>
            <a:r>
              <a:rPr lang="en-GB" altLang="de-DE" dirty="0" smtClean="0"/>
              <a:t> </a:t>
            </a:r>
            <a:r>
              <a:rPr lang="en-GB" altLang="de-DE" b="1" i="1" dirty="0" smtClean="0"/>
              <a:t>a </a:t>
            </a:r>
            <a:r>
              <a:rPr lang="en-GB" altLang="de-DE" b="1" i="1" dirty="0" err="1" smtClean="0"/>
              <a:t>lungo</a:t>
            </a:r>
            <a:r>
              <a:rPr lang="en-GB" altLang="de-DE" b="1" i="1" dirty="0" smtClean="0"/>
              <a:t> </a:t>
            </a:r>
            <a:r>
              <a:rPr lang="en-GB" altLang="de-DE" b="1" i="1" dirty="0" err="1" smtClean="0"/>
              <a:t>termine</a:t>
            </a:r>
            <a:r>
              <a:rPr lang="en-GB" altLang="de-DE" dirty="0" smtClean="0"/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dirty="0" err="1" smtClean="0"/>
              <a:t>Interrompere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bruscamente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l’assunzione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farmaci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rivivere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mondo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eccitante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psicosi</a:t>
            </a:r>
            <a:r>
              <a:rPr lang="en-GB" altLang="de-DE" dirty="0" smtClean="0"/>
              <a:t> è come </a:t>
            </a:r>
            <a:r>
              <a:rPr lang="en-GB" altLang="de-DE" dirty="0" err="1" smtClean="0"/>
              <a:t>giocare</a:t>
            </a:r>
            <a:r>
              <a:rPr lang="en-GB" altLang="de-DE" dirty="0" smtClean="0"/>
              <a:t> con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fuoco</a:t>
            </a:r>
            <a:r>
              <a:rPr lang="en-GB" altLang="de-DE" dirty="0" smtClean="0"/>
              <a:t> – </a:t>
            </a:r>
            <a:r>
              <a:rPr lang="en-GB" altLang="de-DE" dirty="0" err="1" smtClean="0"/>
              <a:t>particolarmente</a:t>
            </a:r>
            <a:r>
              <a:rPr lang="en-GB" altLang="de-DE" dirty="0" smtClean="0"/>
              <a:t> in </a:t>
            </a:r>
            <a:r>
              <a:rPr lang="en-GB" altLang="de-DE" dirty="0" err="1" smtClean="0"/>
              <a:t>quanto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durante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psicosi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spesso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predominante</a:t>
            </a:r>
            <a:r>
              <a:rPr lang="en-GB" altLang="de-DE" dirty="0" smtClean="0"/>
              <a:t>!</a:t>
            </a:r>
            <a:endParaRPr lang="en-GB" altLang="de-DE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10.11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2000" dirty="0" smtClean="0">
                <a:solidFill>
                  <a:srgbClr val="D16349"/>
                </a:solidFill>
              </a:rPr>
              <a:t> 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autostima</a:t>
            </a:r>
            <a:endParaRPr lang="en-GB" altLang="de-DE" sz="2000" dirty="0" smtClean="0">
              <a:solidFill>
                <a:srgbClr val="D16349"/>
              </a:solidFill>
            </a:endParaRPr>
          </a:p>
          <a:p>
            <a:pPr algn="ctr" eaLnBrk="1" hangingPunct="1"/>
            <a:r>
              <a:rPr lang="en-GB" altLang="de-DE" sz="1700" dirty="0" smtClean="0">
                <a:solidFill>
                  <a:srgbClr val="D16349"/>
                </a:solidFill>
              </a:rPr>
              <a:t>La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può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avere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effetti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diversi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sulla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costituzione</a:t>
            </a:r>
            <a:r>
              <a:rPr lang="en-GB" altLang="de-DE" sz="1700" dirty="0" smtClean="0">
                <a:solidFill>
                  <a:srgbClr val="D16349"/>
                </a:solidFill>
              </a:rPr>
              <a:t> </a:t>
            </a:r>
            <a:r>
              <a:rPr lang="en-GB" altLang="de-DE" sz="1700" dirty="0" err="1" smtClean="0">
                <a:solidFill>
                  <a:srgbClr val="D16349"/>
                </a:solidFill>
              </a:rPr>
              <a:t>emotiva</a:t>
            </a:r>
            <a:endParaRPr lang="en-GB" altLang="de-DE" sz="17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Origini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dell’autostima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1509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/>
              <a:t>Fielitz</a:t>
            </a:r>
            <a:endParaRPr lang="de-DE" altLang="de-DE" sz="800" dirty="0"/>
          </a:p>
        </p:txBody>
      </p:sp>
      <p:grpSp>
        <p:nvGrpSpPr>
          <p:cNvPr id="2" name="Gruppierung 1"/>
          <p:cNvGrpSpPr>
            <a:grpSpLocks noChangeAspect="1"/>
          </p:cNvGrpSpPr>
          <p:nvPr/>
        </p:nvGrpSpPr>
        <p:grpSpPr>
          <a:xfrm>
            <a:off x="5199745" y="1340768"/>
            <a:ext cx="3692254" cy="3069911"/>
            <a:chOff x="5220072" y="2132856"/>
            <a:chExt cx="3030031" cy="2519308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26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err="1" smtClean="0">
                  <a:solidFill>
                    <a:srgbClr val="C00000"/>
                  </a:solidFill>
                </a:rPr>
                <a:t>Rapporto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5267672" y="3559681"/>
              <a:ext cx="1799341" cy="30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altLang="de-DE" b="1" dirty="0" err="1" smtClean="0">
                  <a:solidFill>
                    <a:srgbClr val="C00000"/>
                  </a:solidFill>
                </a:rPr>
                <a:t>Competenze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28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err="1" smtClean="0">
                  <a:solidFill>
                    <a:srgbClr val="C00000"/>
                  </a:solidFill>
                </a:rPr>
                <a:t>Aspetto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smtClean="0">
                  <a:solidFill>
                    <a:srgbClr val="C00000"/>
                  </a:solidFill>
                </a:rPr>
                <a:t>Hobby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31" name="Textfeld 14"/>
            <p:cNvSpPr txBox="1">
              <a:spLocks noChangeArrowheads="1"/>
            </p:cNvSpPr>
            <p:nvPr/>
          </p:nvSpPr>
          <p:spPr bwMode="auto">
            <a:xfrm>
              <a:off x="7132150" y="4267025"/>
              <a:ext cx="84979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600" b="1" dirty="0" err="1" smtClean="0">
                  <a:solidFill>
                    <a:srgbClr val="C00000"/>
                  </a:solidFill>
                </a:rPr>
                <a:t>Lavoro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err="1" smtClean="0">
                <a:ea typeface="+mn-ea"/>
                <a:cs typeface="Times New Roman" pitchFamily="18" charset="0"/>
              </a:rPr>
              <a:t>L’autostima</a:t>
            </a:r>
            <a:r>
              <a:rPr lang="en-GB" sz="1800" dirty="0" smtClean="0">
                <a:ea typeface="+mn-ea"/>
                <a:cs typeface="Times New Roman" pitchFamily="18" charset="0"/>
              </a:rPr>
              <a:t> non è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costante</a:t>
            </a:r>
            <a:r>
              <a:rPr lang="en-GB" sz="1800" dirty="0" smtClean="0">
                <a:ea typeface="+mn-ea"/>
                <a:cs typeface="Times New Roman" pitchFamily="18" charset="0"/>
              </a:rPr>
              <a:t>,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piuttosto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può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variare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con le diverse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attività</a:t>
            </a:r>
            <a:r>
              <a:rPr lang="en-GB" sz="1800" dirty="0" smtClean="0">
                <a:ea typeface="+mn-ea"/>
                <a:cs typeface="Times New Roman" pitchFamily="18" charset="0"/>
              </a:rPr>
              <a:t> (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simboleggiata</a:t>
            </a:r>
            <a:r>
              <a:rPr lang="en-GB" sz="1800" dirty="0" smtClean="0">
                <a:ea typeface="+mn-ea"/>
                <a:cs typeface="Times New Roman" pitchFamily="18" charset="0"/>
              </a:rPr>
              <a:t> a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destra</a:t>
            </a:r>
            <a:r>
              <a:rPr lang="en-GB" sz="1800" dirty="0" smtClean="0">
                <a:ea typeface="+mn-ea"/>
                <a:cs typeface="Times New Roman" pitchFamily="18" charset="0"/>
              </a:rPr>
              <a:t> come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una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libreria</a:t>
            </a:r>
            <a:r>
              <a:rPr lang="en-GB" sz="1800" dirty="0" smtClean="0">
                <a:ea typeface="+mn-ea"/>
                <a:cs typeface="Times New Roman" pitchFamily="18" charset="0"/>
              </a:rPr>
              <a:t>)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Il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punto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cruciale</a:t>
            </a:r>
            <a:r>
              <a:rPr lang="en-GB" sz="1800" dirty="0" smtClean="0">
                <a:ea typeface="+mn-ea"/>
                <a:cs typeface="Times New Roman" pitchFamily="18" charset="0"/>
              </a:rPr>
              <a:t> è se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prestiamo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attenzione</a:t>
            </a:r>
            <a:r>
              <a:rPr lang="en-GB" sz="1800" dirty="0" smtClean="0">
                <a:ea typeface="+mn-ea"/>
                <a:cs typeface="Times New Roman" pitchFamily="18" charset="0"/>
              </a:rPr>
              <a:t> solo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alla</a:t>
            </a:r>
            <a:r>
              <a:rPr lang="en-GB" sz="1800" dirty="0" smtClean="0">
                <a:ea typeface="+mn-ea"/>
                <a:cs typeface="Times New Roman" pitchFamily="18" charset="0"/>
              </a:rPr>
              <a:t> nostra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debolezza</a:t>
            </a:r>
            <a:r>
              <a:rPr lang="en-GB" sz="1800" dirty="0" smtClean="0">
                <a:ea typeface="+mn-ea"/>
                <a:cs typeface="Times New Roman" pitchFamily="18" charset="0"/>
              </a:rPr>
              <a:t> (=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mensole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vuote</a:t>
            </a:r>
            <a:r>
              <a:rPr lang="en-GB" sz="1800" dirty="0" smtClean="0">
                <a:ea typeface="+mn-ea"/>
                <a:cs typeface="Times New Roman" pitchFamily="18" charset="0"/>
              </a:rPr>
              <a:t>) o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nostri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punti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forza</a:t>
            </a:r>
            <a:r>
              <a:rPr lang="en-GB" sz="1800" dirty="0" smtClean="0">
                <a:ea typeface="+mn-ea"/>
                <a:cs typeface="Times New Roman" pitchFamily="18" charset="0"/>
              </a:rPr>
              <a:t> o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abilità</a:t>
            </a:r>
            <a:r>
              <a:rPr lang="en-GB" sz="1800" dirty="0" smtClean="0">
                <a:ea typeface="+mn-ea"/>
                <a:cs typeface="Times New Roman" pitchFamily="18" charset="0"/>
              </a:rPr>
              <a:t>  (=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mensole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piene</a:t>
            </a:r>
            <a:r>
              <a:rPr lang="en-GB" sz="1800" dirty="0" smtClean="0">
                <a:ea typeface="+mn-ea"/>
                <a:cs typeface="Times New Roman" pitchFamily="18" charset="0"/>
              </a:rPr>
              <a:t>)</a:t>
            </a:r>
            <a:endParaRPr lang="en-GB" sz="1800" dirty="0">
              <a:ea typeface="+mn-ea"/>
              <a:cs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bassa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autostima</a:t>
            </a:r>
            <a:r>
              <a:rPr lang="en-GB" altLang="de-DE" sz="2000" dirty="0" smtClean="0">
                <a:solidFill>
                  <a:schemeClr val="accent1"/>
                </a:solidFill>
              </a:rPr>
              <a:t>…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4" name="Wolkenförmige Legende 2"/>
          <p:cNvSpPr>
            <a:spLocks noChangeArrowheads="1"/>
          </p:cNvSpPr>
          <p:nvPr/>
        </p:nvSpPr>
        <p:spPr bwMode="auto">
          <a:xfrm>
            <a:off x="5959807" y="5085184"/>
            <a:ext cx="2084387" cy="527050"/>
          </a:xfrm>
          <a:prstGeom prst="cloudCallout">
            <a:avLst>
              <a:gd name="adj1" fmla="val -43296"/>
              <a:gd name="adj2" fmla="val -305403"/>
            </a:avLst>
          </a:prstGeom>
          <a:solidFill>
            <a:schemeClr val="accent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80" tIns="34290" rIns="68580" bIns="3429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800" dirty="0" err="1" smtClean="0">
                <a:solidFill>
                  <a:srgbClr val="000000"/>
                </a:solidFill>
                <a:latin typeface="Verdana" pitchFamily="34" charset="0"/>
              </a:rPr>
              <a:t>Perdente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18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/>
              <a:t>Fielitz</a:t>
            </a:r>
            <a:endParaRPr lang="de-DE" altLang="de-DE" sz="800" dirty="0"/>
          </a:p>
        </p:txBody>
      </p:sp>
      <p:grpSp>
        <p:nvGrpSpPr>
          <p:cNvPr id="21" name="Gruppierung 20"/>
          <p:cNvGrpSpPr>
            <a:grpSpLocks noChangeAspect="1"/>
          </p:cNvGrpSpPr>
          <p:nvPr/>
        </p:nvGrpSpPr>
        <p:grpSpPr>
          <a:xfrm>
            <a:off x="5112000" y="1340768"/>
            <a:ext cx="3780000" cy="3069911"/>
            <a:chOff x="5148064" y="2132856"/>
            <a:chExt cx="3102039" cy="2519308"/>
          </a:xfrm>
        </p:grpSpPr>
        <p:pic>
          <p:nvPicPr>
            <p:cNvPr id="22" name="Grafik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23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Beziehung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5148064" y="3601802"/>
              <a:ext cx="1799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altLang="de-DE" b="1" dirty="0" smtClean="0">
                  <a:solidFill>
                    <a:srgbClr val="C00000"/>
                  </a:solidFill>
                </a:rPr>
                <a:t>Fertigkeiten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Aussehen</a:t>
              </a:r>
            </a:p>
          </p:txBody>
        </p:sp>
        <p:sp>
          <p:nvSpPr>
            <p:cNvPr id="32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smtClean="0">
                  <a:solidFill>
                    <a:srgbClr val="C00000"/>
                  </a:solidFill>
                </a:rPr>
                <a:t>Hobbies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34" name="Textfeld 14"/>
            <p:cNvSpPr txBox="1">
              <a:spLocks noChangeArrowheads="1"/>
            </p:cNvSpPr>
            <p:nvPr/>
          </p:nvSpPr>
          <p:spPr bwMode="auto">
            <a:xfrm>
              <a:off x="7190396" y="4267025"/>
              <a:ext cx="849793" cy="3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Beruf</a:t>
              </a:r>
            </a:p>
          </p:txBody>
        </p:sp>
      </p:grp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…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tendono</a:t>
            </a:r>
            <a:r>
              <a:rPr lang="en-GB" sz="1800" dirty="0" smtClean="0">
                <a:ea typeface="+mn-ea"/>
                <a:cs typeface="Times New Roman" pitchFamily="18" charset="0"/>
              </a:rPr>
              <a:t> a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prestare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attenzione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alle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loro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mensole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vuote</a:t>
            </a:r>
            <a:r>
              <a:rPr lang="en-GB" sz="1800" dirty="0" smtClean="0">
                <a:ea typeface="+mn-ea"/>
                <a:cs typeface="Times New Roman" pitchFamily="18" charset="0"/>
              </a:rPr>
              <a:t> 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alle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mensole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piene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degli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altri</a:t>
            </a:r>
            <a:endParaRPr lang="en-GB" sz="1800" dirty="0" smtClean="0"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…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tendono</a:t>
            </a:r>
            <a:r>
              <a:rPr lang="en-GB" sz="1800" dirty="0" smtClean="0">
                <a:ea typeface="+mn-ea"/>
                <a:cs typeface="Times New Roman" pitchFamily="18" charset="0"/>
              </a:rPr>
              <a:t> a fare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delle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valutazioni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u="sng" dirty="0" err="1" smtClean="0">
                <a:ea typeface="+mn-ea"/>
                <a:cs typeface="Times New Roman" pitchFamily="18" charset="0"/>
              </a:rPr>
              <a:t>globali</a:t>
            </a:r>
            <a:r>
              <a:rPr lang="en-GB" sz="1800" dirty="0" smtClean="0">
                <a:ea typeface="+mn-ea"/>
                <a:cs typeface="Times New Roman" pitchFamily="18" charset="0"/>
              </a:rPr>
              <a:t> negative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di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loro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stessi</a:t>
            </a:r>
            <a:r>
              <a:rPr lang="en-GB" sz="1800" dirty="0" smtClean="0">
                <a:ea typeface="+mn-ea"/>
                <a:cs typeface="Times New Roman" pitchFamily="18" charset="0"/>
              </a:rPr>
              <a:t> (“Non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valgo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niente</a:t>
            </a:r>
            <a:r>
              <a:rPr lang="en-GB" sz="1800" dirty="0" smtClean="0">
                <a:ea typeface="+mn-ea"/>
                <a:cs typeface="Times New Roman" pitchFamily="18" charset="0"/>
              </a:rPr>
              <a:t>”)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dirty="0" smtClean="0">
                <a:ea typeface="+mn-ea"/>
                <a:cs typeface="Times New Roman" pitchFamily="18" charset="0"/>
              </a:rPr>
              <a:t>…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mettere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sullo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stesso</a:t>
            </a:r>
            <a:r>
              <a:rPr lang="en-GB" sz="1800" dirty="0" smtClean="0">
                <a:ea typeface="+mn-ea"/>
                <a:cs typeface="Times New Roman" pitchFamily="18" charset="0"/>
              </a:rPr>
              <a:t> piano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comportamento</a:t>
            </a:r>
            <a:r>
              <a:rPr lang="en-GB" sz="1800" dirty="0" smtClean="0">
                <a:ea typeface="+mn-ea"/>
                <a:cs typeface="Times New Roman" pitchFamily="18" charset="0"/>
              </a:rPr>
              <a:t> e persona(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qualcosa</a:t>
            </a:r>
            <a:r>
              <a:rPr lang="en-GB" sz="1800" dirty="0" smtClean="0">
                <a:ea typeface="+mn-ea"/>
                <a:cs typeface="Times New Roman" pitchFamily="18" charset="0"/>
              </a:rPr>
              <a:t>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va</a:t>
            </a:r>
            <a:r>
              <a:rPr lang="en-GB" sz="1800" dirty="0" smtClean="0">
                <a:ea typeface="+mn-ea"/>
                <a:cs typeface="Times New Roman" pitchFamily="18" charset="0"/>
              </a:rPr>
              <a:t> male =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sono</a:t>
            </a:r>
            <a:r>
              <a:rPr lang="en-GB" sz="1800" dirty="0" smtClean="0">
                <a:ea typeface="+mn-ea"/>
                <a:cs typeface="Times New Roman" pitchFamily="18" charset="0"/>
              </a:rPr>
              <a:t> un </a:t>
            </a:r>
            <a:r>
              <a:rPr lang="en-GB" sz="1800" dirty="0" err="1" smtClean="0">
                <a:ea typeface="+mn-ea"/>
                <a:cs typeface="Times New Roman" pitchFamily="18" charset="0"/>
              </a:rPr>
              <a:t>fallimento</a:t>
            </a:r>
            <a:r>
              <a:rPr lang="en-GB" sz="1800" dirty="0" smtClean="0">
                <a:ea typeface="+mn-ea"/>
                <a:cs typeface="Times New Roman" pitchFamily="18" charset="0"/>
              </a:rPr>
              <a:t>) </a:t>
            </a:r>
            <a:endParaRPr lang="en-GB" sz="1800" dirty="0">
              <a:ea typeface="+mn-ea"/>
              <a:cs typeface="Times New Roman" pitchFamily="18" charset="0"/>
            </a:endParaRPr>
          </a:p>
        </p:txBody>
      </p:sp>
      <p:grpSp>
        <p:nvGrpSpPr>
          <p:cNvPr id="15" name="Gruppierung 1"/>
          <p:cNvGrpSpPr>
            <a:grpSpLocks noChangeAspect="1"/>
          </p:cNvGrpSpPr>
          <p:nvPr/>
        </p:nvGrpSpPr>
        <p:grpSpPr>
          <a:xfrm>
            <a:off x="5199745" y="1340768"/>
            <a:ext cx="3685769" cy="3069911"/>
            <a:chOff x="5220072" y="2132856"/>
            <a:chExt cx="3024709" cy="2519308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26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</p:grp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29" name="Textfeld 11"/>
          <p:cNvSpPr txBox="1">
            <a:spLocks noChangeArrowheads="1"/>
          </p:cNvSpPr>
          <p:nvPr/>
        </p:nvSpPr>
        <p:spPr bwMode="auto">
          <a:xfrm>
            <a:off x="5257748" y="2393715"/>
            <a:ext cx="16765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Rapporto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5257748" y="3079430"/>
            <a:ext cx="2192593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b="1" dirty="0" err="1" smtClean="0">
                <a:solidFill>
                  <a:srgbClr val="C00000"/>
                </a:solidFill>
              </a:rPr>
              <a:t>Competenze</a:t>
            </a:r>
            <a:endParaRPr lang="de-DE" altLang="de-DE" b="1" dirty="0">
              <a:solidFill>
                <a:srgbClr val="C00000"/>
              </a:solidFill>
            </a:endParaRPr>
          </a:p>
        </p:txBody>
      </p:sp>
      <p:sp>
        <p:nvSpPr>
          <p:cNvPr id="37" name="Textfeld 13"/>
          <p:cNvSpPr txBox="1">
            <a:spLocks noChangeArrowheads="1"/>
          </p:cNvSpPr>
          <p:nvPr/>
        </p:nvSpPr>
        <p:spPr bwMode="auto">
          <a:xfrm>
            <a:off x="5257748" y="3941368"/>
            <a:ext cx="17168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Aspetto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  <p:sp>
        <p:nvSpPr>
          <p:cNvPr id="38" name="Textfeld 27"/>
          <p:cNvSpPr txBox="1">
            <a:spLocks noChangeArrowheads="1"/>
          </p:cNvSpPr>
          <p:nvPr/>
        </p:nvSpPr>
        <p:spPr bwMode="auto">
          <a:xfrm>
            <a:off x="7529714" y="2021945"/>
            <a:ext cx="13622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altLang="de-DE" sz="1600" b="1" dirty="0" smtClean="0">
                <a:solidFill>
                  <a:srgbClr val="C00000"/>
                </a:solidFill>
              </a:rPr>
              <a:t>Hobby</a:t>
            </a:r>
            <a:r>
              <a:rPr lang="de-DE" altLang="de-DE" sz="1600" dirty="0" smtClean="0">
                <a:solidFill>
                  <a:schemeClr val="bg1"/>
                </a:solidFill>
              </a:rPr>
              <a:t> </a:t>
            </a:r>
            <a:endParaRPr lang="de-DE" altLang="de-DE" sz="1600" dirty="0">
              <a:solidFill>
                <a:schemeClr val="bg1"/>
              </a:solidFill>
            </a:endParaRPr>
          </a:p>
        </p:txBody>
      </p:sp>
      <p:sp>
        <p:nvSpPr>
          <p:cNvPr id="39" name="Textfeld 14"/>
          <p:cNvSpPr txBox="1">
            <a:spLocks noChangeArrowheads="1"/>
          </p:cNvSpPr>
          <p:nvPr/>
        </p:nvSpPr>
        <p:spPr bwMode="auto">
          <a:xfrm>
            <a:off x="7529714" y="3941367"/>
            <a:ext cx="10355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Lavoro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hteck 1"/>
          <p:cNvSpPr>
            <a:spLocks noChangeArrowheads="1"/>
          </p:cNvSpPr>
          <p:nvPr/>
        </p:nvSpPr>
        <p:spPr bwMode="auto">
          <a:xfrm>
            <a:off x="1187624" y="4942909"/>
            <a:ext cx="64053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GB" altLang="de-DE" dirty="0" err="1" smtClean="0">
                <a:solidFill>
                  <a:srgbClr val="006699"/>
                </a:solidFill>
              </a:rPr>
              <a:t>Quale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mensola</a:t>
            </a:r>
            <a:r>
              <a:rPr lang="en-GB" altLang="de-DE" dirty="0" smtClean="0">
                <a:solidFill>
                  <a:srgbClr val="006699"/>
                </a:solidFill>
              </a:rPr>
              <a:t> non </a:t>
            </a:r>
            <a:r>
              <a:rPr lang="en-GB" altLang="de-DE" dirty="0" err="1" smtClean="0">
                <a:solidFill>
                  <a:srgbClr val="006699"/>
                </a:solidFill>
              </a:rPr>
              <a:t>hai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guardato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da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tanto</a:t>
            </a:r>
            <a:r>
              <a:rPr lang="en-GB" altLang="de-DE" dirty="0" smtClean="0">
                <a:solidFill>
                  <a:srgbClr val="006699"/>
                </a:solidFill>
              </a:rPr>
              <a:t> tempo? </a:t>
            </a:r>
            <a:r>
              <a:rPr lang="en-GB" altLang="de-DE" dirty="0" err="1" smtClean="0">
                <a:solidFill>
                  <a:srgbClr val="006699"/>
                </a:solidFill>
              </a:rPr>
              <a:t>Quali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tesori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nascosti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si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possono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trovare</a:t>
            </a:r>
            <a:r>
              <a:rPr lang="en-GB" altLang="de-DE" dirty="0" smtClean="0">
                <a:solidFill>
                  <a:srgbClr val="006699"/>
                </a:solidFill>
              </a:rPr>
              <a:t>?</a:t>
            </a:r>
            <a:endParaRPr lang="en-GB" altLang="de-DE" dirty="0">
              <a:solidFill>
                <a:srgbClr val="006699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Nulla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nascondere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…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6861373" y="1340769"/>
            <a:ext cx="1743075" cy="1648514"/>
          </a:xfrm>
          <a:prstGeom prst="wedgeRoundRectCallout">
            <a:avLst>
              <a:gd name="adj1" fmla="val -69277"/>
              <a:gd name="adj2" fmla="val 10436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GB" sz="1000" i="1" dirty="0" err="1" smtClean="0">
                <a:solidFill>
                  <a:srgbClr val="000000"/>
                </a:solidFill>
              </a:rPr>
              <a:t>Posso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cucinare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abbastanza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bene</a:t>
            </a:r>
            <a:r>
              <a:rPr lang="en-GB" sz="1000" i="1" dirty="0" smtClean="0">
                <a:solidFill>
                  <a:srgbClr val="000000"/>
                </a:solidFill>
              </a:rPr>
              <a:t>; ho </a:t>
            </a:r>
            <a:r>
              <a:rPr lang="en-GB" sz="1000" i="1" dirty="0" err="1" smtClean="0">
                <a:solidFill>
                  <a:srgbClr val="000000"/>
                </a:solidFill>
              </a:rPr>
              <a:t>buona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conoscenza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della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politica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mondiale</a:t>
            </a:r>
            <a:r>
              <a:rPr lang="en-GB" sz="1000" i="1" dirty="0" smtClean="0">
                <a:solidFill>
                  <a:srgbClr val="000000"/>
                </a:solidFill>
              </a:rPr>
              <a:t>; non </a:t>
            </a:r>
            <a:r>
              <a:rPr lang="en-GB" sz="1000" i="1" dirty="0" err="1" smtClean="0">
                <a:solidFill>
                  <a:srgbClr val="000000"/>
                </a:solidFill>
              </a:rPr>
              <a:t>ballo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bene</a:t>
            </a:r>
            <a:r>
              <a:rPr lang="en-GB" sz="1000" i="1" dirty="0" smtClean="0">
                <a:solidFill>
                  <a:srgbClr val="000000"/>
                </a:solidFill>
              </a:rPr>
              <a:t> ma mi </a:t>
            </a:r>
            <a:r>
              <a:rPr lang="en-GB" sz="1000" i="1" dirty="0" err="1" smtClean="0">
                <a:solidFill>
                  <a:srgbClr val="000000"/>
                </a:solidFill>
              </a:rPr>
              <a:t>piace</a:t>
            </a:r>
            <a:r>
              <a:rPr lang="en-GB" sz="1000" i="1" dirty="0" smtClean="0">
                <a:solidFill>
                  <a:srgbClr val="000000"/>
                </a:solidFill>
              </a:rPr>
              <a:t> lo </a:t>
            </a:r>
            <a:r>
              <a:rPr lang="en-GB" sz="1000" i="1" dirty="0" err="1" smtClean="0">
                <a:solidFill>
                  <a:srgbClr val="000000"/>
                </a:solidFill>
              </a:rPr>
              <a:t>stesso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ballare</a:t>
            </a:r>
            <a:r>
              <a:rPr lang="en-GB" sz="1000" i="1" dirty="0" smtClean="0">
                <a:solidFill>
                  <a:srgbClr val="000000"/>
                </a:solidFill>
              </a:rPr>
              <a:t>; </a:t>
            </a:r>
            <a:r>
              <a:rPr lang="en-GB" sz="1000" i="1" dirty="0" err="1" smtClean="0">
                <a:solidFill>
                  <a:srgbClr val="000000"/>
                </a:solidFill>
              </a:rPr>
              <a:t>sono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molto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interessato</a:t>
            </a:r>
            <a:r>
              <a:rPr lang="en-GB" sz="1000" i="1" dirty="0" smtClean="0">
                <a:solidFill>
                  <a:srgbClr val="000000"/>
                </a:solidFill>
              </a:rPr>
              <a:t> al cinema…</a:t>
            </a:r>
            <a:endParaRPr lang="de-DE" sz="1000" i="1" dirty="0">
              <a:solidFill>
                <a:srgbClr val="000000"/>
              </a:solidFill>
            </a:endParaRPr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490299" y="1845435"/>
            <a:ext cx="1636712" cy="760985"/>
          </a:xfrm>
          <a:prstGeom prst="wedgeRoundRectCallout">
            <a:avLst>
              <a:gd name="adj1" fmla="val 88048"/>
              <a:gd name="adj2" fmla="val 5584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GB" sz="1000" i="1" dirty="0" err="1" smtClean="0">
                <a:solidFill>
                  <a:srgbClr val="000000"/>
                </a:solidFill>
              </a:rPr>
              <a:t>Sono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una</a:t>
            </a:r>
            <a:r>
              <a:rPr lang="en-GB" sz="1000" i="1" dirty="0" smtClean="0">
                <a:solidFill>
                  <a:srgbClr val="000000"/>
                </a:solidFill>
              </a:rPr>
              <a:t> persona </a:t>
            </a:r>
            <a:r>
              <a:rPr lang="en-GB" sz="1000" i="1" dirty="0" err="1" smtClean="0">
                <a:solidFill>
                  <a:srgbClr val="000000"/>
                </a:solidFill>
              </a:rPr>
              <a:t>di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famiglia</a:t>
            </a:r>
            <a:r>
              <a:rPr lang="en-GB" sz="1000" i="1" dirty="0" smtClean="0">
                <a:solidFill>
                  <a:srgbClr val="000000"/>
                </a:solidFill>
              </a:rPr>
              <a:t> e </a:t>
            </a:r>
            <a:r>
              <a:rPr lang="en-GB" sz="1000" i="1" dirty="0" err="1" smtClean="0">
                <a:solidFill>
                  <a:srgbClr val="000000"/>
                </a:solidFill>
              </a:rPr>
              <a:t>posso</a:t>
            </a:r>
            <a:r>
              <a:rPr lang="en-GB" sz="1000" i="1" dirty="0" smtClean="0">
                <a:solidFill>
                  <a:srgbClr val="000000"/>
                </a:solidFill>
              </a:rPr>
              <a:t> far </a:t>
            </a:r>
            <a:r>
              <a:rPr lang="en-GB" sz="1000" i="1" dirty="0" err="1" smtClean="0">
                <a:solidFill>
                  <a:srgbClr val="000000"/>
                </a:solidFill>
              </a:rPr>
              <a:t>ridere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gli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altri</a:t>
            </a:r>
            <a:r>
              <a:rPr lang="en-GB" sz="1000" i="1" dirty="0" smtClean="0">
                <a:solidFill>
                  <a:srgbClr val="000000"/>
                </a:solidFill>
              </a:rPr>
              <a:t>…</a:t>
            </a:r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6882895" y="3941368"/>
            <a:ext cx="1744662" cy="1001541"/>
          </a:xfrm>
          <a:prstGeom prst="wedgeRoundRectCallout">
            <a:avLst>
              <a:gd name="adj1" fmla="val -69516"/>
              <a:gd name="adj2" fmla="val -82353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GB" sz="1000" i="1" dirty="0" smtClean="0">
                <a:solidFill>
                  <a:srgbClr val="000000"/>
                </a:solidFill>
              </a:rPr>
              <a:t>Mi </a:t>
            </a:r>
            <a:r>
              <a:rPr lang="en-GB" sz="1000" i="1" dirty="0" err="1" smtClean="0">
                <a:solidFill>
                  <a:srgbClr val="000000"/>
                </a:solidFill>
              </a:rPr>
              <a:t>sento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molto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stressato</a:t>
            </a:r>
            <a:r>
              <a:rPr lang="en-GB" sz="1000" i="1" dirty="0" smtClean="0">
                <a:solidFill>
                  <a:srgbClr val="000000"/>
                </a:solidFill>
              </a:rPr>
              <a:t> a </a:t>
            </a:r>
            <a:r>
              <a:rPr lang="en-GB" sz="1000" i="1" dirty="0" err="1" smtClean="0">
                <a:solidFill>
                  <a:srgbClr val="000000"/>
                </a:solidFill>
              </a:rPr>
              <a:t>lavoro</a:t>
            </a:r>
            <a:r>
              <a:rPr lang="en-GB" sz="1000" i="1" dirty="0" smtClean="0">
                <a:solidFill>
                  <a:srgbClr val="000000"/>
                </a:solidFill>
              </a:rPr>
              <a:t>; </a:t>
            </a:r>
            <a:r>
              <a:rPr lang="en-GB" sz="1000" i="1" dirty="0" err="1" smtClean="0">
                <a:solidFill>
                  <a:srgbClr val="000000"/>
                </a:solidFill>
              </a:rPr>
              <a:t>fallito</a:t>
            </a:r>
            <a:r>
              <a:rPr lang="en-GB" sz="1000" i="1" dirty="0" smtClean="0">
                <a:solidFill>
                  <a:srgbClr val="000000"/>
                </a:solidFill>
              </a:rPr>
              <a:t> un </a:t>
            </a:r>
            <a:r>
              <a:rPr lang="en-GB" sz="1000" i="1" dirty="0" err="1" smtClean="0">
                <a:solidFill>
                  <a:srgbClr val="000000"/>
                </a:solidFill>
              </a:rPr>
              <a:t>esame</a:t>
            </a:r>
            <a:r>
              <a:rPr lang="en-GB" sz="1000" i="1" dirty="0" smtClean="0">
                <a:solidFill>
                  <a:srgbClr val="000000"/>
                </a:solidFill>
              </a:rPr>
              <a:t>; </a:t>
            </a:r>
            <a:r>
              <a:rPr lang="en-GB" sz="1000" i="1" dirty="0" err="1" smtClean="0">
                <a:solidFill>
                  <a:srgbClr val="000000"/>
                </a:solidFill>
              </a:rPr>
              <a:t>problemi</a:t>
            </a:r>
            <a:r>
              <a:rPr lang="en-GB" sz="1000" i="1" dirty="0" smtClean="0">
                <a:solidFill>
                  <a:srgbClr val="000000"/>
                </a:solidFill>
              </a:rPr>
              <a:t> con </a:t>
            </a:r>
            <a:r>
              <a:rPr lang="en-GB" sz="1000" i="1" dirty="0" err="1" smtClean="0">
                <a:solidFill>
                  <a:srgbClr val="000000"/>
                </a:solidFill>
              </a:rPr>
              <a:t>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colleghi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di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lavoro</a:t>
            </a:r>
            <a:r>
              <a:rPr lang="en-GB" sz="1000" i="1" dirty="0" smtClean="0">
                <a:solidFill>
                  <a:srgbClr val="000000"/>
                </a:solidFill>
              </a:rPr>
              <a:t>…   </a:t>
            </a:r>
            <a:endParaRPr lang="en-GB" sz="1000" i="1" dirty="0">
              <a:solidFill>
                <a:srgbClr val="000000"/>
              </a:solidFill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auto">
          <a:xfrm>
            <a:off x="490299" y="3402377"/>
            <a:ext cx="1636712" cy="877545"/>
          </a:xfrm>
          <a:prstGeom prst="wedgeRoundRectCallout">
            <a:avLst>
              <a:gd name="adj1" fmla="val 91052"/>
              <a:gd name="adj2" fmla="val -3254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GB" sz="1000" i="1" dirty="0" smtClean="0">
                <a:solidFill>
                  <a:srgbClr val="000000"/>
                </a:solidFill>
              </a:rPr>
              <a:t>Mi </a:t>
            </a:r>
            <a:r>
              <a:rPr lang="en-GB" sz="1000" i="1" dirty="0" err="1" smtClean="0">
                <a:solidFill>
                  <a:srgbClr val="000000"/>
                </a:solidFill>
              </a:rPr>
              <a:t>piacciono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miei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capelli</a:t>
            </a:r>
            <a:r>
              <a:rPr lang="en-GB" sz="1000" i="1" dirty="0" smtClean="0">
                <a:solidFill>
                  <a:srgbClr val="000000"/>
                </a:solidFill>
              </a:rPr>
              <a:t>, mi </a:t>
            </a:r>
            <a:r>
              <a:rPr lang="en-GB" sz="1000" i="1" dirty="0" err="1" smtClean="0">
                <a:solidFill>
                  <a:srgbClr val="000000"/>
                </a:solidFill>
              </a:rPr>
              <a:t>piace</a:t>
            </a:r>
            <a:r>
              <a:rPr lang="en-GB" sz="1000" i="1" dirty="0" smtClean="0">
                <a:solidFill>
                  <a:srgbClr val="000000"/>
                </a:solidFill>
              </a:rPr>
              <a:t> la </a:t>
            </a:r>
            <a:r>
              <a:rPr lang="en-GB" sz="1000" i="1" dirty="0" err="1" smtClean="0">
                <a:solidFill>
                  <a:srgbClr val="000000"/>
                </a:solidFill>
              </a:rPr>
              <a:t>mia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pelle</a:t>
            </a:r>
            <a:r>
              <a:rPr lang="en-GB" sz="1000" i="1" dirty="0" smtClean="0">
                <a:solidFill>
                  <a:srgbClr val="000000"/>
                </a:solidFill>
              </a:rPr>
              <a:t> ma </a:t>
            </a:r>
            <a:r>
              <a:rPr lang="en-GB" sz="1000" i="1" dirty="0" err="1" smtClean="0">
                <a:solidFill>
                  <a:srgbClr val="000000"/>
                </a:solidFill>
              </a:rPr>
              <a:t>sono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troppo</a:t>
            </a:r>
            <a:r>
              <a:rPr lang="en-GB" sz="1000" i="1" dirty="0" smtClean="0">
                <a:solidFill>
                  <a:srgbClr val="000000"/>
                </a:solidFill>
              </a:rPr>
              <a:t> </a:t>
            </a:r>
            <a:r>
              <a:rPr lang="en-GB" sz="1000" i="1" dirty="0" err="1" smtClean="0">
                <a:solidFill>
                  <a:srgbClr val="000000"/>
                </a:solidFill>
              </a:rPr>
              <a:t>paffuta</a:t>
            </a:r>
            <a:r>
              <a:rPr lang="en-GB" sz="1000" i="1" dirty="0" smtClean="0">
                <a:solidFill>
                  <a:srgbClr val="000000"/>
                </a:solidFill>
              </a:rPr>
              <a:t>…</a:t>
            </a:r>
            <a:endParaRPr lang="en-GB" sz="1000" i="1" dirty="0">
              <a:solidFill>
                <a:srgbClr val="000000"/>
              </a:solidFill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0" y="6167431"/>
            <a:ext cx="2682000" cy="747711"/>
            <a:chOff x="0" y="3957"/>
            <a:chExt cx="1427" cy="471"/>
          </a:xfrm>
        </p:grpSpPr>
        <p:sp>
          <p:nvSpPr>
            <p:cNvPr id="2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28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de-DE" altLang="de-DE" sz="1200" i="1" dirty="0" smtClean="0"/>
                <a:t> 10.2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34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/>
              <a:t>Fielitz</a:t>
            </a:r>
            <a:endParaRPr lang="de-DE" altLang="de-DE" sz="800" dirty="0"/>
          </a:p>
        </p:txBody>
      </p:sp>
      <p:grpSp>
        <p:nvGrpSpPr>
          <p:cNvPr id="37" name="Gruppierung 36"/>
          <p:cNvGrpSpPr>
            <a:grpSpLocks noChangeAspect="1"/>
          </p:cNvGrpSpPr>
          <p:nvPr/>
        </p:nvGrpSpPr>
        <p:grpSpPr>
          <a:xfrm>
            <a:off x="2682000" y="1340768"/>
            <a:ext cx="3780000" cy="3069911"/>
            <a:chOff x="5148064" y="2132856"/>
            <a:chExt cx="3102039" cy="2519308"/>
          </a:xfrm>
        </p:grpSpPr>
        <p:pic>
          <p:nvPicPr>
            <p:cNvPr id="38" name="Grafik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39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Beziehung</a:t>
              </a:r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5148064" y="3601802"/>
              <a:ext cx="1799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altLang="de-DE" b="1" dirty="0" smtClean="0">
                  <a:solidFill>
                    <a:srgbClr val="C00000"/>
                  </a:solidFill>
                </a:rPr>
                <a:t>Fertigkeiten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Aussehen</a:t>
              </a:r>
            </a:p>
          </p:txBody>
        </p:sp>
        <p:sp>
          <p:nvSpPr>
            <p:cNvPr id="42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smtClean="0">
                  <a:solidFill>
                    <a:srgbClr val="C00000"/>
                  </a:solidFill>
                </a:rPr>
                <a:t>Hobbies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43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44" name="Textfeld 14"/>
            <p:cNvSpPr txBox="1">
              <a:spLocks noChangeArrowheads="1"/>
            </p:cNvSpPr>
            <p:nvPr/>
          </p:nvSpPr>
          <p:spPr bwMode="auto">
            <a:xfrm>
              <a:off x="7190396" y="4267025"/>
              <a:ext cx="849793" cy="3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Beruf</a:t>
              </a:r>
            </a:p>
          </p:txBody>
        </p:sp>
      </p:grpSp>
      <p:grpSp>
        <p:nvGrpSpPr>
          <p:cNvPr id="22" name="Gruppierung 1"/>
          <p:cNvGrpSpPr>
            <a:grpSpLocks noChangeAspect="1"/>
          </p:cNvGrpSpPr>
          <p:nvPr/>
        </p:nvGrpSpPr>
        <p:grpSpPr>
          <a:xfrm>
            <a:off x="2771800" y="1340768"/>
            <a:ext cx="3692254" cy="3069911"/>
            <a:chOff x="5220072" y="2132856"/>
            <a:chExt cx="3030031" cy="2519308"/>
          </a:xfrm>
        </p:grpSpPr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31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smtClean="0">
                  <a:solidFill>
                    <a:srgbClr val="C00000"/>
                  </a:solidFill>
                </a:rPr>
                <a:t>Hobby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</p:grp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5" name="Textfeld 14"/>
          <p:cNvSpPr txBox="1">
            <a:spLocks noChangeArrowheads="1"/>
          </p:cNvSpPr>
          <p:nvPr/>
        </p:nvSpPr>
        <p:spPr bwMode="auto">
          <a:xfrm>
            <a:off x="5187300" y="3913728"/>
            <a:ext cx="10355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Lavoro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  <p:sp>
        <p:nvSpPr>
          <p:cNvPr id="36" name="Textfeld 13"/>
          <p:cNvSpPr txBox="1">
            <a:spLocks noChangeArrowheads="1"/>
          </p:cNvSpPr>
          <p:nvPr/>
        </p:nvSpPr>
        <p:spPr bwMode="auto">
          <a:xfrm>
            <a:off x="2952403" y="3941368"/>
            <a:ext cx="17168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Aspetto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2875445" y="3125942"/>
            <a:ext cx="2192593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b="1" dirty="0" err="1" smtClean="0">
                <a:solidFill>
                  <a:srgbClr val="C00000"/>
                </a:solidFill>
              </a:rPr>
              <a:t>Competenze</a:t>
            </a:r>
            <a:endParaRPr lang="de-DE" altLang="de-DE" b="1" dirty="0">
              <a:solidFill>
                <a:srgbClr val="C00000"/>
              </a:solidFill>
            </a:endParaRPr>
          </a:p>
        </p:txBody>
      </p:sp>
      <p:sp>
        <p:nvSpPr>
          <p:cNvPr id="47" name="Textfeld 11"/>
          <p:cNvSpPr txBox="1">
            <a:spLocks noChangeArrowheads="1"/>
          </p:cNvSpPr>
          <p:nvPr/>
        </p:nvSpPr>
        <p:spPr bwMode="auto">
          <a:xfrm>
            <a:off x="3025085" y="2409852"/>
            <a:ext cx="16765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altLang="de-DE" sz="1600" b="1" dirty="0" err="1" smtClean="0">
                <a:solidFill>
                  <a:srgbClr val="C00000"/>
                </a:solidFill>
              </a:rPr>
              <a:t>Rapporto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0824" y="1339200"/>
            <a:ext cx="8640763" cy="4598988"/>
          </a:xfrm>
        </p:spPr>
        <p:txBody>
          <a:bodyPr/>
          <a:lstStyle/>
          <a:p>
            <a:pPr marL="180000" indent="0">
              <a:spcBef>
                <a:spcPts val="1200"/>
              </a:spcBef>
              <a:buFont typeface="Wingdings 2" pitchFamily="18" charset="2"/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Perché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volte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difficile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nominare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nostri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punti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forzato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180000" indent="0">
              <a:spcBef>
                <a:spcPts val="1200"/>
              </a:spcBef>
              <a:buFont typeface="Wingdings 2" pitchFamily="18" charset="2"/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Assunzione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ostruttiva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: “Non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darti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arie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.”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Durante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grave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malattia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sono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possibilità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mostrare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propri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punti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forza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riconoscerli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  <a:endParaRPr lang="en-GB" altLang="de-DE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24581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“treasure chest” by </a:t>
            </a:r>
            <a:r>
              <a:rPr lang="en-US" altLang="de-DE" sz="800" dirty="0" err="1"/>
              <a:t>burnbless</a:t>
            </a:r>
            <a:r>
              <a:rPr lang="en-US" altLang="de-DE" sz="800" dirty="0"/>
              <a:t> </a:t>
            </a:r>
            <a:endParaRPr lang="de-DE" altLang="de-DE" sz="800" dirty="0"/>
          </a:p>
        </p:txBody>
      </p:sp>
      <p:pic>
        <p:nvPicPr>
          <p:cNvPr id="18" name="Grafik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Ricorda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tuoi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punti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forza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95805" y="5623272"/>
            <a:ext cx="665003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100" dirty="0" smtClean="0">
                <a:ea typeface="Verdana" pitchFamily="34" charset="0"/>
                <a:cs typeface="Verdana" pitchFamily="34" charset="0"/>
              </a:rPr>
              <a:t>* In un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diario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della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gioia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,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annotare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solo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gli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eventi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positivi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 del </a:t>
            </a:r>
            <a:r>
              <a:rPr lang="en-GB" sz="1100" dirty="0" err="1" smtClean="0">
                <a:ea typeface="Verdana" pitchFamily="34" charset="0"/>
                <a:cs typeface="Verdana" pitchFamily="34" charset="0"/>
              </a:rPr>
              <a:t>giorno</a:t>
            </a:r>
            <a:r>
              <a:rPr lang="en-GB" sz="1100" dirty="0" smtClean="0">
                <a:ea typeface="Verdana" pitchFamily="34" charset="0"/>
                <a:cs typeface="Verdana" pitchFamily="34" charset="0"/>
              </a:rPr>
              <a:t>.</a:t>
            </a:r>
            <a:endParaRPr lang="en-GB" sz="1100" dirty="0"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5" name="Grafik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feld 6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“treasure chest” by </a:t>
            </a:r>
            <a:r>
              <a:rPr lang="en-US" altLang="de-DE" sz="800" dirty="0" err="1"/>
              <a:t>burnbless</a:t>
            </a:r>
            <a:r>
              <a:rPr lang="en-US" altLang="de-DE" sz="800" dirty="0"/>
              <a:t> </a:t>
            </a:r>
            <a:endParaRPr lang="de-DE" altLang="de-DE" sz="800" dirty="0"/>
          </a:p>
        </p:txBody>
      </p:sp>
      <p:grpSp>
        <p:nvGrpSpPr>
          <p:cNvPr id="15" name="Group 35"/>
          <p:cNvGrpSpPr>
            <a:grpSpLocks/>
          </p:cNvGrpSpPr>
          <p:nvPr/>
        </p:nvGrpSpPr>
        <p:grpSpPr bwMode="auto">
          <a:xfrm>
            <a:off x="0" y="6167431"/>
            <a:ext cx="2699792" cy="747711"/>
            <a:chOff x="0" y="3957"/>
            <a:chExt cx="1427" cy="471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de-DE" altLang="de-DE" sz="1200" i="1" dirty="0" smtClean="0"/>
                <a:t> 10.3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Ricorda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tuoi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punti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forza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0" name="Inhaltsplatzhalter 2"/>
          <p:cNvSpPr txBox="1">
            <a:spLocks/>
          </p:cNvSpPr>
          <p:nvPr/>
        </p:nvSpPr>
        <p:spPr bwMode="auto">
          <a:xfrm>
            <a:off x="250824" y="1339200"/>
            <a:ext cx="8640763" cy="345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Trovare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tesori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perduti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”:</a:t>
            </a:r>
          </a:p>
          <a:p>
            <a:pPr marL="180000" indent="0">
              <a:spcBef>
                <a:spcPts val="1200"/>
              </a:spcBef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Chiedi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tuoi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amici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alla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tua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famiglia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quali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sono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tuoi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punti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forza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cosa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apprezzano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te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Pensa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a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situazioni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u="sng" dirty="0" smtClean="0">
                <a:solidFill>
                  <a:schemeClr val="tx1"/>
                </a:solidFill>
                <a:latin typeface="Verdana" pitchFamily="34" charset="0"/>
              </a:rPr>
              <a:t>concrete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nelle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quali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hai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realizzato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qualcosa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ed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hai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ricevuto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complimenti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per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questo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–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possono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anche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essere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piccole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cose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…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annota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le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tue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esperienze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in un “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diario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della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gioia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”*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così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puoi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rileggerli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duranti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periodi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itchFamily="34" charset="0"/>
              </a:rPr>
              <a:t>difficili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  <a:endParaRPr lang="en-GB" altLang="de-DE" sz="18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uppieren 36"/>
          <p:cNvGrpSpPr>
            <a:grpSpLocks/>
          </p:cNvGrpSpPr>
          <p:nvPr/>
        </p:nvGrpSpPr>
        <p:grpSpPr bwMode="auto">
          <a:xfrm>
            <a:off x="3517900" y="2941885"/>
            <a:ext cx="1655763" cy="2965450"/>
            <a:chOff x="2483768" y="2420888"/>
            <a:chExt cx="1656184" cy="2965418"/>
          </a:xfrm>
        </p:grpSpPr>
        <p:sp>
          <p:nvSpPr>
            <p:cNvPr id="26634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6635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6636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6637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6638" name="Gerader Verbinder 41"/>
            <p:cNvCxnSpPr>
              <a:cxnSpLocks noChangeShapeType="1"/>
              <a:stCxn id="26634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39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0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1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2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3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4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5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6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6627" name="Abgerundete rechteckige Legende 50"/>
          <p:cNvSpPr>
            <a:spLocks noChangeArrowheads="1"/>
          </p:cNvSpPr>
          <p:nvPr/>
        </p:nvSpPr>
        <p:spPr bwMode="auto">
          <a:xfrm>
            <a:off x="736943" y="2941885"/>
            <a:ext cx="2773240" cy="646986"/>
          </a:xfrm>
          <a:prstGeom prst="wedgeRoundRectCallout">
            <a:avLst>
              <a:gd name="adj1" fmla="val 67498"/>
              <a:gd name="adj2" fmla="val -2319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1600" dirty="0" smtClean="0">
                <a:solidFill>
                  <a:srgbClr val="006699"/>
                </a:solidFill>
              </a:rPr>
              <a:t>Non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sei</a:t>
            </a:r>
            <a:r>
              <a:rPr lang="en-GB" altLang="de-DE" sz="1600" dirty="0" smtClean="0">
                <a:solidFill>
                  <a:srgbClr val="006699"/>
                </a:solidFill>
              </a:rPr>
              <a:t>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buono</a:t>
            </a:r>
            <a:r>
              <a:rPr lang="en-GB" altLang="de-DE" sz="1600" dirty="0" smtClean="0">
                <a:solidFill>
                  <a:srgbClr val="006699"/>
                </a:solidFill>
              </a:rPr>
              <a:t> a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niente</a:t>
            </a:r>
            <a:r>
              <a:rPr lang="en-GB" altLang="de-DE" sz="1600" dirty="0" smtClean="0">
                <a:solidFill>
                  <a:srgbClr val="006699"/>
                </a:solidFill>
              </a:rPr>
              <a:t>! </a:t>
            </a:r>
          </a:p>
          <a:p>
            <a:pPr algn="ctr" eaLnBrk="1" hangingPunct="1"/>
            <a:r>
              <a:rPr lang="en-GB" altLang="de-DE" sz="1600" dirty="0" err="1" smtClean="0">
                <a:solidFill>
                  <a:srgbClr val="006699"/>
                </a:solidFill>
              </a:rPr>
              <a:t>Sei</a:t>
            </a:r>
            <a:r>
              <a:rPr lang="en-GB" altLang="de-DE" sz="1600" dirty="0" smtClean="0">
                <a:solidFill>
                  <a:srgbClr val="006699"/>
                </a:solidFill>
              </a:rPr>
              <a:t> inutile.</a:t>
            </a:r>
            <a:endParaRPr lang="en-GB" altLang="de-DE" sz="1600" dirty="0">
              <a:solidFill>
                <a:srgbClr val="006699"/>
              </a:solidFill>
            </a:endParaRPr>
          </a:p>
        </p:txBody>
      </p:sp>
      <p:sp>
        <p:nvSpPr>
          <p:cNvPr id="26628" name="Textfeld 66"/>
          <p:cNvSpPr txBox="1">
            <a:spLocks noChangeArrowheads="1"/>
          </p:cNvSpPr>
          <p:nvPr/>
        </p:nvSpPr>
        <p:spPr bwMode="auto">
          <a:xfrm>
            <a:off x="899319" y="6165850"/>
            <a:ext cx="7345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de-DE" dirty="0" err="1" smtClean="0">
                <a:solidFill>
                  <a:srgbClr val="006699"/>
                </a:solidFill>
              </a:rPr>
              <a:t>Qual</a:t>
            </a:r>
            <a:r>
              <a:rPr lang="en-GB" altLang="de-DE" dirty="0" smtClean="0">
                <a:solidFill>
                  <a:srgbClr val="006699"/>
                </a:solidFill>
              </a:rPr>
              <a:t> è la </a:t>
            </a:r>
            <a:r>
              <a:rPr lang="en-GB" altLang="de-DE" dirty="0" err="1" smtClean="0">
                <a:solidFill>
                  <a:srgbClr val="006699"/>
                </a:solidFill>
              </a:rPr>
              <a:t>funzione</a:t>
            </a:r>
            <a:r>
              <a:rPr lang="en-GB" altLang="de-DE" dirty="0" smtClean="0">
                <a:solidFill>
                  <a:srgbClr val="006699"/>
                </a:solidFill>
              </a:rPr>
              <a:t> del </a:t>
            </a:r>
            <a:r>
              <a:rPr lang="en-GB" altLang="de-DE" dirty="0" err="1" smtClean="0">
                <a:solidFill>
                  <a:srgbClr val="006699"/>
                </a:solidFill>
              </a:rPr>
              <a:t>critico</a:t>
            </a:r>
            <a:r>
              <a:rPr lang="en-GB" altLang="de-DE" dirty="0" smtClean="0">
                <a:solidFill>
                  <a:srgbClr val="006699"/>
                </a:solidFill>
              </a:rPr>
              <a:t> </a:t>
            </a:r>
            <a:r>
              <a:rPr lang="en-GB" altLang="de-DE" dirty="0" err="1" smtClean="0">
                <a:solidFill>
                  <a:srgbClr val="006699"/>
                </a:solidFill>
              </a:rPr>
              <a:t>interiore</a:t>
            </a:r>
            <a:r>
              <a:rPr lang="en-GB" altLang="de-DE" dirty="0" smtClean="0">
                <a:solidFill>
                  <a:srgbClr val="006699"/>
                </a:solidFill>
              </a:rPr>
              <a:t>?</a:t>
            </a:r>
            <a:endParaRPr lang="en-GB" altLang="de-DE" dirty="0">
              <a:solidFill>
                <a:srgbClr val="006699"/>
              </a:solidFill>
            </a:endParaRPr>
          </a:p>
        </p:txBody>
      </p:sp>
      <p:sp>
        <p:nvSpPr>
          <p:cNvPr id="3380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de-DE" sz="2000" dirty="0" smtClean="0">
                <a:solidFill>
                  <a:schemeClr val="accent1"/>
                </a:solidFill>
              </a:rPr>
              <a:t>Il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critico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interiore</a:t>
            </a:r>
            <a:endParaRPr lang="en-GB" altLang="de-DE" sz="2000" strike="sngStrike" dirty="0">
              <a:solidFill>
                <a:srgbClr val="FF3300"/>
              </a:solidFill>
            </a:endParaRPr>
          </a:p>
        </p:txBody>
      </p:sp>
      <p:sp>
        <p:nvSpPr>
          <p:cNvPr id="26630" name="Textfeld 35"/>
          <p:cNvSpPr txBox="1">
            <a:spLocks noChangeArrowheads="1"/>
          </p:cNvSpPr>
          <p:nvPr/>
        </p:nvSpPr>
        <p:spPr bwMode="auto">
          <a:xfrm>
            <a:off x="252480" y="1087576"/>
            <a:ext cx="8640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/>
            <a:r>
              <a:rPr lang="en-GB" altLang="de-DE" dirty="0" err="1" smtClean="0"/>
              <a:t>Molte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hanno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voce </a:t>
            </a:r>
            <a:r>
              <a:rPr lang="en-GB" altLang="de-DE" i="1" dirty="0" err="1" smtClean="0"/>
              <a:t>interiore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chiamata</a:t>
            </a:r>
            <a:r>
              <a:rPr lang="en-GB" altLang="de-DE" dirty="0" smtClean="0"/>
              <a:t> “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”. </a:t>
            </a:r>
            <a:r>
              <a:rPr lang="en-GB" altLang="de-DE" dirty="0" err="1" smtClean="0"/>
              <a:t>Spesso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racconta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cose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abbiamo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sentito</a:t>
            </a:r>
            <a:r>
              <a:rPr lang="en-GB" altLang="de-DE" dirty="0" smtClean="0"/>
              <a:t> in </a:t>
            </a:r>
            <a:r>
              <a:rPr lang="en-GB" altLang="de-DE" dirty="0" err="1" smtClean="0"/>
              <a:t>precedenza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altri</a:t>
            </a:r>
            <a:r>
              <a:rPr lang="en-GB" altLang="de-DE" dirty="0" smtClean="0"/>
              <a:t> (ad </a:t>
            </a:r>
            <a:r>
              <a:rPr lang="en-GB" altLang="de-DE" dirty="0" err="1" smtClean="0"/>
              <a:t>esempio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compagni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classe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cattivi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insegnanti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severi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genitori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ambiziosi</a:t>
            </a:r>
            <a:r>
              <a:rPr lang="en-GB" altLang="de-DE" dirty="0" smtClean="0"/>
              <a:t>). Il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 non è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persona </a:t>
            </a:r>
            <a:r>
              <a:rPr lang="en-GB" altLang="de-DE" dirty="0" err="1" smtClean="0"/>
              <a:t>reale</a:t>
            </a:r>
            <a:r>
              <a:rPr lang="en-GB" altLang="de-DE" dirty="0" smtClean="0"/>
              <a:t> o un </a:t>
            </a:r>
            <a:r>
              <a:rPr lang="en-GB" altLang="de-DE" dirty="0" err="1" smtClean="0"/>
              <a:t>nemico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esterno</a:t>
            </a:r>
            <a:r>
              <a:rPr lang="en-GB" altLang="de-DE" dirty="0" smtClean="0"/>
              <a:t>, ma </a:t>
            </a:r>
            <a:r>
              <a:rPr lang="en-GB" altLang="de-DE" dirty="0" err="1" smtClean="0"/>
              <a:t>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mostra</a:t>
            </a:r>
            <a:r>
              <a:rPr lang="en-GB" altLang="de-DE" dirty="0" smtClean="0"/>
              <a:t> solo </a:t>
            </a:r>
            <a:r>
              <a:rPr lang="en-GB" altLang="de-DE" dirty="0" err="1" smtClean="0"/>
              <a:t>quanto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profondamente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abbiamo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assorbito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critiche</a:t>
            </a:r>
            <a:r>
              <a:rPr lang="en-GB" altLang="de-DE" dirty="0" smtClean="0"/>
              <a:t> e le </a:t>
            </a:r>
            <a:r>
              <a:rPr lang="en-GB" altLang="de-DE" dirty="0" err="1" smtClean="0"/>
              <a:t>aspettative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esagerate</a:t>
            </a:r>
            <a:r>
              <a:rPr lang="en-GB" altLang="de-DE" dirty="0" smtClean="0"/>
              <a:t>.</a:t>
            </a:r>
            <a:endParaRPr lang="en-GB" altLang="de-DE" dirty="0"/>
          </a:p>
        </p:txBody>
      </p:sp>
      <p:sp>
        <p:nvSpPr>
          <p:cNvPr id="26631" name="Textfeld 3"/>
          <p:cNvSpPr txBox="1">
            <a:spLocks noChangeArrowheads="1"/>
          </p:cNvSpPr>
          <p:nvPr/>
        </p:nvSpPr>
        <p:spPr bwMode="auto">
          <a:xfrm>
            <a:off x="5435600" y="3685946"/>
            <a:ext cx="216073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: so </a:t>
            </a:r>
            <a:r>
              <a:rPr lang="en-GB" altLang="de-DE" dirty="0" err="1" smtClean="0"/>
              <a:t>tutto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brontolone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insistente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dogmatico</a:t>
            </a:r>
            <a:endParaRPr lang="en-GB" altLang="de-DE" dirty="0"/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1339200"/>
            <a:ext cx="8640000" cy="4637088"/>
          </a:xfrm>
        </p:spPr>
        <p:txBody>
          <a:bodyPr/>
          <a:lstStyle/>
          <a:p>
            <a:pPr marL="180000" indent="0">
              <a:spcBef>
                <a:spcPts val="60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GB" altLang="de-DE" sz="1800" b="1" dirty="0" err="1" smtClean="0">
                <a:latin typeface="Verdana"/>
                <a:ea typeface="Verdana" pitchFamily="34" charset="0"/>
                <a:cs typeface="Verdana"/>
              </a:rPr>
              <a:t>Funzione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 del </a:t>
            </a:r>
            <a:r>
              <a:rPr lang="en-GB" altLang="de-DE" sz="1800" b="1" dirty="0" err="1" smtClean="0">
                <a:latin typeface="Verdana"/>
                <a:ea typeface="Verdana" pitchFamily="34" charset="0"/>
                <a:cs typeface="Verdana"/>
              </a:rPr>
              <a:t>critico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b="1" dirty="0" err="1" smtClean="0">
                <a:latin typeface="Verdana"/>
                <a:ea typeface="Verdana" pitchFamily="34" charset="0"/>
                <a:cs typeface="Verdana"/>
              </a:rPr>
              <a:t>interiore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: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Ci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sprona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,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ci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aiuta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a fare del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proprio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meglio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e ad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affrontare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le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sfide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. 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endParaRPr lang="en-GB" altLang="de-DE" sz="1800" b="1" dirty="0">
              <a:latin typeface="Verdana"/>
              <a:ea typeface="Verdana" pitchFamily="34" charset="0"/>
              <a:cs typeface="Verdana"/>
            </a:endParaRP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GB" altLang="de-DE" sz="1800" b="1" dirty="0" err="1" smtClean="0">
                <a:latin typeface="Verdana"/>
                <a:ea typeface="Verdana" pitchFamily="34" charset="0"/>
                <a:cs typeface="Verdana"/>
              </a:rPr>
              <a:t>Pericolo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: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Le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persone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con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bassa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autostima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hanno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un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critico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interiore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molto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dominante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e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spesso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troppo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esigente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.</a:t>
            </a:r>
          </a:p>
          <a:p>
            <a:pPr marL="180000" indent="0">
              <a:spcBef>
                <a:spcPts val="120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Il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critico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interiore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dovrebbe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avere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un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suo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posto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, e non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definire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 la vita </a:t>
            </a:r>
            <a:r>
              <a:rPr lang="en-GB" altLang="de-DE" sz="1800" dirty="0" err="1" smtClean="0">
                <a:latin typeface="Verdana"/>
                <a:ea typeface="Verdana" pitchFamily="34" charset="0"/>
                <a:cs typeface="Verdana"/>
              </a:rPr>
              <a:t>intera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.</a:t>
            </a:r>
          </a:p>
          <a:p>
            <a:pPr marL="0" indent="0">
              <a:spcBef>
                <a:spcPct val="0"/>
              </a:spcBef>
              <a:spcAft>
                <a:spcPts val="1000"/>
              </a:spcAft>
              <a:buFont typeface="Wingdings 2" pitchFamily="18" charset="2"/>
              <a:buNone/>
            </a:pPr>
            <a:endParaRPr lang="en-GB" altLang="de-DE" sz="1800" dirty="0" smtClean="0">
              <a:solidFill>
                <a:schemeClr val="tx2"/>
              </a:solidFill>
              <a:latin typeface="Verdana"/>
              <a:cs typeface="Verdana"/>
            </a:endParaRPr>
          </a:p>
          <a:p>
            <a:pPr marL="0" indent="0">
              <a:buFont typeface="Wingdings 2" pitchFamily="18" charset="2"/>
              <a:buNone/>
            </a:pPr>
            <a:r>
              <a:rPr lang="en-GB" altLang="de-DE" sz="1800" dirty="0" smtClean="0">
                <a:solidFill>
                  <a:srgbClr val="006699"/>
                </a:solidFill>
                <a:latin typeface="Verdana"/>
                <a:cs typeface="Verdana"/>
              </a:rPr>
              <a:t> </a:t>
            </a:r>
          </a:p>
        </p:txBody>
      </p:sp>
      <p:pic>
        <p:nvPicPr>
          <p:cNvPr id="27652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</a:t>
            </a:r>
            <a:endParaRPr lang="de-DE" altLang="de-DE" sz="8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GB" altLang="de-DE" sz="2000" dirty="0" smtClean="0">
                <a:solidFill>
                  <a:schemeClr val="accent1"/>
                </a:solidFill>
              </a:rPr>
              <a:t>Il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critico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interiore</a:t>
            </a:r>
            <a:endParaRPr lang="en-GB" altLang="de-DE" sz="2000" strike="sngStrike" dirty="0">
              <a:solidFill>
                <a:srgbClr val="FF3300"/>
              </a:solidFill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Inhaltsplatzhalter 5"/>
          <p:cNvSpPr>
            <a:spLocks noGrp="1"/>
          </p:cNvSpPr>
          <p:nvPr>
            <p:ph sz="quarter" idx="4"/>
          </p:nvPr>
        </p:nvSpPr>
        <p:spPr>
          <a:xfrm>
            <a:off x="6732240" y="4149080"/>
            <a:ext cx="1944315" cy="247724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gentile: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apprezza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quello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fatto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bene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amorevole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giudica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indulgenza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Inhaltsplatzhalter 34"/>
          <p:cNvSpPr>
            <a:spLocks noGrp="1"/>
          </p:cNvSpPr>
          <p:nvPr>
            <p:ph sz="quarter" idx="3"/>
          </p:nvPr>
        </p:nvSpPr>
        <p:spPr>
          <a:xfrm>
            <a:off x="363747" y="4437112"/>
            <a:ext cx="2329875" cy="1532727"/>
          </a:xfrm>
        </p:spPr>
        <p:txBody>
          <a:bodyPr wrap="square">
            <a:sp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Critico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interiore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buFont typeface="Wingdings 2" pitchFamily="18" charset="2"/>
              <a:buNone/>
            </a:pP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tutto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brontolone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insistente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dogmatico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676" name="Gruppieren 36"/>
          <p:cNvGrpSpPr>
            <a:grpSpLocks/>
          </p:cNvGrpSpPr>
          <p:nvPr/>
        </p:nvGrpSpPr>
        <p:grpSpPr bwMode="auto">
          <a:xfrm>
            <a:off x="2844229" y="3200400"/>
            <a:ext cx="1655763" cy="2965450"/>
            <a:chOff x="2483768" y="2420888"/>
            <a:chExt cx="1656184" cy="2965418"/>
          </a:xfrm>
        </p:grpSpPr>
        <p:sp>
          <p:nvSpPr>
            <p:cNvPr id="28697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98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8699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700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8701" name="Gerader Verbinder 41"/>
            <p:cNvCxnSpPr>
              <a:cxnSpLocks noChangeShapeType="1"/>
              <a:stCxn id="28697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2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3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4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5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6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7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8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9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Abgerundete rechteckige Legende 50"/>
          <p:cNvSpPr>
            <a:spLocks noChangeArrowheads="1"/>
          </p:cNvSpPr>
          <p:nvPr/>
        </p:nvSpPr>
        <p:spPr bwMode="auto">
          <a:xfrm>
            <a:off x="363747" y="2708921"/>
            <a:ext cx="2799551" cy="919401"/>
          </a:xfrm>
          <a:prstGeom prst="wedgeRoundRectCallout">
            <a:avLst>
              <a:gd name="adj1" fmla="val 45708"/>
              <a:gd name="adj2" fmla="val 75056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GB" altLang="de-DE" sz="1600" dirty="0" smtClean="0">
                <a:solidFill>
                  <a:srgbClr val="006699"/>
                </a:solidFill>
              </a:rPr>
              <a:t>Non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sei</a:t>
            </a:r>
            <a:r>
              <a:rPr lang="en-GB" altLang="de-DE" sz="1600" dirty="0" smtClean="0">
                <a:solidFill>
                  <a:srgbClr val="006699"/>
                </a:solidFill>
              </a:rPr>
              <a:t>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buono</a:t>
            </a:r>
            <a:r>
              <a:rPr lang="en-GB" altLang="de-DE" sz="1600" dirty="0" smtClean="0">
                <a:solidFill>
                  <a:srgbClr val="006699"/>
                </a:solidFill>
              </a:rPr>
              <a:t> a </a:t>
            </a:r>
            <a:r>
              <a:rPr lang="en-GB" altLang="de-DE" sz="1600" dirty="0" err="1" smtClean="0">
                <a:solidFill>
                  <a:srgbClr val="006699"/>
                </a:solidFill>
              </a:rPr>
              <a:t>niente</a:t>
            </a:r>
            <a:r>
              <a:rPr lang="en-GB" altLang="de-DE" sz="1600" dirty="0" smtClean="0">
                <a:solidFill>
                  <a:srgbClr val="006699"/>
                </a:solidFill>
              </a:rPr>
              <a:t>! </a:t>
            </a:r>
          </a:p>
          <a:p>
            <a:pPr algn="ctr" eaLnBrk="1" hangingPunct="1"/>
            <a:r>
              <a:rPr lang="en-GB" altLang="de-DE" sz="1600" dirty="0" err="1" smtClean="0">
                <a:solidFill>
                  <a:srgbClr val="006699"/>
                </a:solidFill>
              </a:rPr>
              <a:t>Sei</a:t>
            </a:r>
            <a:r>
              <a:rPr lang="en-GB" altLang="de-DE" sz="1600" dirty="0" smtClean="0">
                <a:solidFill>
                  <a:srgbClr val="006699"/>
                </a:solidFill>
              </a:rPr>
              <a:t> inutile.</a:t>
            </a:r>
          </a:p>
          <a:p>
            <a:pPr algn="ctr" eaLnBrk="1" hangingPunct="1"/>
            <a:endParaRPr lang="en-GB" altLang="de-DE" sz="1600" dirty="0">
              <a:solidFill>
                <a:srgbClr val="006699"/>
              </a:solidFill>
            </a:endParaRPr>
          </a:p>
        </p:txBody>
      </p:sp>
      <p:grpSp>
        <p:nvGrpSpPr>
          <p:cNvPr id="28678" name="Gruppieren 51"/>
          <p:cNvGrpSpPr>
            <a:grpSpLocks/>
          </p:cNvGrpSpPr>
          <p:nvPr/>
        </p:nvGrpSpPr>
        <p:grpSpPr bwMode="auto">
          <a:xfrm>
            <a:off x="5364088" y="4330700"/>
            <a:ext cx="1011238" cy="1835150"/>
            <a:chOff x="4932040" y="3732533"/>
            <a:chExt cx="867403" cy="1835632"/>
          </a:xfrm>
        </p:grpSpPr>
        <p:sp>
          <p:nvSpPr>
            <p:cNvPr id="28684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5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5 h 159096"/>
                <a:gd name="T2" fmla="*/ 1 w 222637"/>
                <a:gd name="T3" fmla="*/ 1 h 159096"/>
                <a:gd name="T4" fmla="*/ 2 w 222637"/>
                <a:gd name="T5" fmla="*/ 28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8686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7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8688" name="Gerader Verbinder 56"/>
            <p:cNvCxnSpPr>
              <a:cxnSpLocks noChangeShapeType="1"/>
              <a:stCxn id="28684" idx="4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9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0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1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2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3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4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5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6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9" name="Abgerundete rechteckige Legende 65"/>
          <p:cNvSpPr>
            <a:spLocks noChangeArrowheads="1"/>
          </p:cNvSpPr>
          <p:nvPr/>
        </p:nvSpPr>
        <p:spPr bwMode="auto">
          <a:xfrm>
            <a:off x="5784680" y="2987323"/>
            <a:ext cx="1595632" cy="919401"/>
          </a:xfrm>
          <a:prstGeom prst="wedgeRoundRectCallout">
            <a:avLst>
              <a:gd name="adj1" fmla="val -35880"/>
              <a:gd name="adj2" fmla="val 1054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GB" altLang="de-DE" sz="1200" dirty="0" err="1" smtClean="0">
                <a:solidFill>
                  <a:srgbClr val="006699"/>
                </a:solidFill>
              </a:rPr>
              <a:t>Hai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ben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fatto</a:t>
            </a:r>
            <a:r>
              <a:rPr lang="en-GB" altLang="de-DE" sz="1200" dirty="0" smtClean="0">
                <a:solidFill>
                  <a:srgbClr val="006699"/>
                </a:solidFill>
              </a:rPr>
              <a:t>,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puoi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essere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orgoglioso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di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te</a:t>
            </a:r>
            <a:r>
              <a:rPr lang="en-GB" altLang="de-DE" sz="1200" dirty="0" smtClean="0">
                <a:solidFill>
                  <a:srgbClr val="006699"/>
                </a:solidFill>
              </a:rPr>
              <a:t> </a:t>
            </a:r>
            <a:r>
              <a:rPr lang="en-GB" altLang="de-DE" sz="1200" dirty="0" err="1" smtClean="0">
                <a:solidFill>
                  <a:srgbClr val="006699"/>
                </a:solidFill>
              </a:rPr>
              <a:t>stesso</a:t>
            </a:r>
            <a:r>
              <a:rPr lang="en-GB" altLang="de-DE" sz="1200" dirty="0" smtClean="0">
                <a:solidFill>
                  <a:srgbClr val="006699"/>
                </a:solidFill>
              </a:rPr>
              <a:t>.</a:t>
            </a:r>
            <a:endParaRPr lang="en-GB" altLang="de-DE" sz="1200" dirty="0">
              <a:solidFill>
                <a:srgbClr val="006699"/>
              </a:solidFill>
            </a:endParaRPr>
          </a:p>
        </p:txBody>
      </p:sp>
      <p:sp>
        <p:nvSpPr>
          <p:cNvPr id="28680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smtClean="0">
                <a:solidFill>
                  <a:schemeClr val="accent1"/>
                </a:solidFill>
              </a:rPr>
              <a:t>Il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critico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interiore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compagno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gentile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8681" name="Textfeld 35"/>
          <p:cNvSpPr txBox="1">
            <a:spLocks noChangeArrowheads="1"/>
          </p:cNvSpPr>
          <p:nvPr/>
        </p:nvSpPr>
        <p:spPr bwMode="auto">
          <a:xfrm>
            <a:off x="252000" y="1047219"/>
            <a:ext cx="8640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0000" algn="just"/>
            <a:r>
              <a:rPr lang="en-GB" altLang="de-DE" dirty="0" err="1" smtClean="0"/>
              <a:t>L’antagonista</a:t>
            </a:r>
            <a:r>
              <a:rPr lang="en-GB" altLang="de-DE" dirty="0" smtClean="0"/>
              <a:t> del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compagno</a:t>
            </a:r>
            <a:r>
              <a:rPr lang="en-GB" altLang="de-DE" dirty="0" smtClean="0"/>
              <a:t> gentile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Proprio</a:t>
            </a:r>
            <a:r>
              <a:rPr lang="en-GB" altLang="de-DE" dirty="0" smtClean="0"/>
              <a:t> come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, non è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persona </a:t>
            </a:r>
            <a:r>
              <a:rPr lang="en-GB" altLang="de-DE" dirty="0" err="1" smtClean="0"/>
              <a:t>reale</a:t>
            </a:r>
            <a:r>
              <a:rPr lang="en-GB" altLang="de-DE" dirty="0" smtClean="0"/>
              <a:t>, ma </a:t>
            </a:r>
            <a:r>
              <a:rPr lang="en-GB" altLang="de-DE" dirty="0" err="1" smtClean="0"/>
              <a:t>mette</a:t>
            </a:r>
            <a:r>
              <a:rPr lang="en-GB" altLang="de-DE" dirty="0" smtClean="0"/>
              <a:t> in primo piano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giudizi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ricordi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positivi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amplificazione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dell’autostima</a:t>
            </a:r>
            <a:r>
              <a:rPr lang="en-GB" altLang="de-DE" dirty="0" smtClean="0"/>
              <a:t>). Le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con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bassa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autostima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hanno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compagno</a:t>
            </a:r>
            <a:r>
              <a:rPr lang="en-GB" altLang="de-DE" dirty="0" smtClean="0"/>
              <a:t> gentile </a:t>
            </a:r>
            <a:r>
              <a:rPr lang="en-GB" altLang="de-DE" dirty="0" err="1" smtClean="0"/>
              <a:t>molto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piccolo e </a:t>
            </a:r>
            <a:r>
              <a:rPr lang="en-GB" altLang="de-DE" dirty="0" err="1" smtClean="0"/>
              <a:t>tranquillo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rispetto</a:t>
            </a:r>
            <a:r>
              <a:rPr lang="en-GB" altLang="de-DE" dirty="0" smtClean="0"/>
              <a:t> al </a:t>
            </a:r>
            <a:r>
              <a:rPr lang="en-GB" altLang="de-DE" dirty="0" err="1" smtClean="0"/>
              <a:t>loro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grande</a:t>
            </a:r>
            <a:r>
              <a:rPr lang="en-GB" altLang="de-DE" dirty="0" smtClean="0"/>
              <a:t> e forte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.</a:t>
            </a:r>
            <a:endParaRPr lang="en-GB" altLang="de-DE" dirty="0"/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10.19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feld 1"/>
          <p:cNvSpPr txBox="1">
            <a:spLocks noChangeArrowheads="1"/>
          </p:cNvSpPr>
          <p:nvPr/>
        </p:nvSpPr>
        <p:spPr bwMode="auto">
          <a:xfrm>
            <a:off x="251520" y="2985333"/>
            <a:ext cx="8640068" cy="36009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marL="720000" lvl="1" indent="-360000" algn="just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dirty="0" smtClean="0"/>
              <a:t>È </a:t>
            </a:r>
            <a:r>
              <a:rPr lang="en-GB" dirty="0" err="1" smtClean="0"/>
              <a:t>meglio</a:t>
            </a:r>
            <a:r>
              <a:rPr lang="en-GB" dirty="0" smtClean="0"/>
              <a:t> non </a:t>
            </a:r>
            <a:r>
              <a:rPr lang="en-GB" dirty="0" err="1" smtClean="0"/>
              <a:t>scegliere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persona </a:t>
            </a:r>
            <a:r>
              <a:rPr lang="en-GB" dirty="0" err="1" smtClean="0"/>
              <a:t>reale</a:t>
            </a:r>
            <a:r>
              <a:rPr lang="en-GB" dirty="0" smtClean="0"/>
              <a:t> </a:t>
            </a:r>
            <a:r>
              <a:rPr lang="en-GB" dirty="0" err="1" smtClean="0"/>
              <a:t>dal</a:t>
            </a:r>
            <a:r>
              <a:rPr lang="en-GB" dirty="0" smtClean="0"/>
              <a:t> </a:t>
            </a:r>
            <a:r>
              <a:rPr lang="en-GB" dirty="0" err="1" smtClean="0"/>
              <a:t>momento</a:t>
            </a:r>
            <a:r>
              <a:rPr lang="en-GB" dirty="0" smtClean="0"/>
              <a:t> </a:t>
            </a:r>
            <a:r>
              <a:rPr lang="en-GB" dirty="0" err="1" smtClean="0"/>
              <a:t>che</a:t>
            </a:r>
            <a:r>
              <a:rPr lang="en-GB" dirty="0" smtClean="0"/>
              <a:t> non </a:t>
            </a:r>
            <a:r>
              <a:rPr lang="en-GB" dirty="0" err="1" smtClean="0"/>
              <a:t>pensiamo</a:t>
            </a:r>
            <a:r>
              <a:rPr lang="en-GB" dirty="0" smtClean="0"/>
              <a:t> solo </a:t>
            </a:r>
            <a:r>
              <a:rPr lang="en-GB" dirty="0" err="1" smtClean="0"/>
              <a:t>cose</a:t>
            </a:r>
            <a:r>
              <a:rPr lang="en-GB" dirty="0" smtClean="0"/>
              <a:t> positive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persona ma </a:t>
            </a:r>
            <a:r>
              <a:rPr lang="en-GB" dirty="0" err="1" smtClean="0"/>
              <a:t>anche</a:t>
            </a:r>
            <a:r>
              <a:rPr lang="en-GB" dirty="0" smtClean="0"/>
              <a:t> </a:t>
            </a:r>
            <a:r>
              <a:rPr lang="en-GB" dirty="0" err="1" smtClean="0"/>
              <a:t>cose</a:t>
            </a:r>
            <a:r>
              <a:rPr lang="en-GB" dirty="0" smtClean="0"/>
              <a:t> negative.</a:t>
            </a:r>
          </a:p>
          <a:p>
            <a:pPr marL="360000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tabLst>
                <a:tab pos="722313" algn="l"/>
              </a:tabLst>
              <a:defRPr/>
            </a:pPr>
            <a:endParaRPr lang="en-GB" sz="800" dirty="0" smtClean="0"/>
          </a:p>
          <a:p>
            <a:pPr marL="180000">
              <a:spcBef>
                <a:spcPts val="1200"/>
              </a:spcBef>
              <a:defRPr/>
            </a:pPr>
            <a:r>
              <a:rPr lang="en-GB" altLang="de-DE" b="1" dirty="0" smtClean="0"/>
              <a:t>A </a:t>
            </a:r>
            <a:r>
              <a:rPr lang="en-GB" altLang="de-DE" b="1" dirty="0" err="1" smtClean="0"/>
              <a:t>cosa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potrebbe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somigliare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il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tuo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compagno</a:t>
            </a:r>
            <a:r>
              <a:rPr lang="en-GB" altLang="de-DE" b="1" dirty="0" smtClean="0"/>
              <a:t> gentile?</a:t>
            </a:r>
            <a:endParaRPr lang="en-GB" altLang="de-DE" dirty="0" smtClean="0"/>
          </a:p>
          <a:p>
            <a:pPr marL="180000">
              <a:spcBef>
                <a:spcPts val="1200"/>
              </a:spcBef>
              <a:defRPr/>
            </a:pPr>
            <a:r>
              <a:rPr lang="en-GB" dirty="0" err="1" smtClean="0"/>
              <a:t>Chiudi</a:t>
            </a:r>
            <a:r>
              <a:rPr lang="en-GB" dirty="0" smtClean="0"/>
              <a:t> </a:t>
            </a:r>
            <a:r>
              <a:rPr lang="en-GB" dirty="0" err="1" smtClean="0"/>
              <a:t>gli</a:t>
            </a:r>
            <a:r>
              <a:rPr lang="en-GB" dirty="0" smtClean="0"/>
              <a:t> </a:t>
            </a:r>
            <a:r>
              <a:rPr lang="en-GB" dirty="0" err="1" smtClean="0"/>
              <a:t>occhi</a:t>
            </a:r>
            <a:r>
              <a:rPr lang="en-GB" dirty="0" smtClean="0"/>
              <a:t> e </a:t>
            </a:r>
            <a:r>
              <a:rPr lang="en-GB" dirty="0" err="1" smtClean="0"/>
              <a:t>immagina</a:t>
            </a:r>
            <a:r>
              <a:rPr lang="en-GB" dirty="0" smtClean="0"/>
              <a:t> come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compagno</a:t>
            </a:r>
            <a:r>
              <a:rPr lang="en-GB" dirty="0" smtClean="0"/>
              <a:t> gentile </a:t>
            </a:r>
            <a:r>
              <a:rPr lang="en-GB" dirty="0" err="1" smtClean="0"/>
              <a:t>dovrebbe</a:t>
            </a:r>
            <a:r>
              <a:rPr lang="en-GB" dirty="0" smtClean="0"/>
              <a:t> </a:t>
            </a:r>
            <a:r>
              <a:rPr lang="en-GB" dirty="0" err="1" smtClean="0"/>
              <a:t>essere</a:t>
            </a:r>
            <a:r>
              <a:rPr lang="en-GB" dirty="0" smtClean="0"/>
              <a:t> per </a:t>
            </a:r>
            <a:r>
              <a:rPr lang="en-GB" dirty="0" err="1" smtClean="0"/>
              <a:t>te</a:t>
            </a:r>
            <a:r>
              <a:rPr lang="en-GB" dirty="0" smtClean="0"/>
              <a:t>. </a:t>
            </a:r>
            <a:r>
              <a:rPr lang="en-GB" dirty="0" err="1" smtClean="0"/>
              <a:t>Guarda</a:t>
            </a:r>
            <a:r>
              <a:rPr lang="en-GB" dirty="0" smtClean="0"/>
              <a:t> </a:t>
            </a:r>
            <a:r>
              <a:rPr lang="en-GB" dirty="0" err="1" smtClean="0"/>
              <a:t>dentro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e </a:t>
            </a:r>
            <a:r>
              <a:rPr lang="en-GB" dirty="0" err="1" smtClean="0"/>
              <a:t>cerca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trovare</a:t>
            </a:r>
            <a:r>
              <a:rPr lang="en-GB" dirty="0" smtClean="0"/>
              <a:t> un </a:t>
            </a:r>
            <a:r>
              <a:rPr lang="en-GB" dirty="0" err="1" smtClean="0"/>
              <a:t>simbolo</a:t>
            </a:r>
            <a:r>
              <a:rPr lang="en-GB" dirty="0" smtClean="0"/>
              <a:t>. </a:t>
            </a:r>
            <a:r>
              <a:rPr lang="en-GB" dirty="0" err="1" smtClean="0"/>
              <a:t>Prenditi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tuo</a:t>
            </a:r>
            <a:r>
              <a:rPr lang="en-GB" dirty="0" smtClean="0"/>
              <a:t> tempo. </a:t>
            </a:r>
            <a:r>
              <a:rPr lang="en-GB" dirty="0" err="1" smtClean="0"/>
              <a:t>Forse</a:t>
            </a:r>
            <a:r>
              <a:rPr lang="en-GB" dirty="0" smtClean="0"/>
              <a:t> </a:t>
            </a:r>
            <a:r>
              <a:rPr lang="en-GB" dirty="0" err="1" smtClean="0"/>
              <a:t>ti</a:t>
            </a:r>
            <a:r>
              <a:rPr lang="en-GB" dirty="0" smtClean="0"/>
              <a:t> </a:t>
            </a:r>
            <a:r>
              <a:rPr lang="en-GB" dirty="0" err="1" smtClean="0"/>
              <a:t>vengono</a:t>
            </a:r>
            <a:r>
              <a:rPr lang="en-GB" dirty="0" smtClean="0"/>
              <a:t> in </a:t>
            </a:r>
            <a:r>
              <a:rPr lang="en-GB" dirty="0" err="1" smtClean="0"/>
              <a:t>mente</a:t>
            </a:r>
            <a:r>
              <a:rPr lang="en-GB" dirty="0" smtClean="0"/>
              <a:t> </a:t>
            </a:r>
            <a:r>
              <a:rPr lang="en-GB" dirty="0" err="1" smtClean="0"/>
              <a:t>più</a:t>
            </a:r>
            <a:r>
              <a:rPr lang="en-GB" dirty="0" smtClean="0"/>
              <a:t> </a:t>
            </a:r>
            <a:r>
              <a:rPr lang="en-GB" dirty="0" err="1" smtClean="0"/>
              <a:t>immagini</a:t>
            </a:r>
            <a:r>
              <a:rPr lang="en-GB" dirty="0" smtClean="0"/>
              <a:t>.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loro</a:t>
            </a:r>
            <a:r>
              <a:rPr lang="en-GB" dirty="0" smtClean="0"/>
              <a:t> è </a:t>
            </a:r>
            <a:r>
              <a:rPr lang="en-GB" dirty="0" err="1" smtClean="0"/>
              <a:t>più</a:t>
            </a:r>
            <a:r>
              <a:rPr lang="en-GB" dirty="0" smtClean="0"/>
              <a:t> forte </a:t>
            </a:r>
            <a:r>
              <a:rPr lang="en-GB" dirty="0" err="1" smtClean="0"/>
              <a:t>di</a:t>
            </a:r>
            <a:r>
              <a:rPr lang="en-GB" dirty="0" smtClean="0"/>
              <a:t> </a:t>
            </a:r>
            <a:r>
              <a:rPr lang="en-GB" dirty="0" err="1" smtClean="0"/>
              <a:t>altre</a:t>
            </a:r>
            <a:r>
              <a:rPr lang="en-GB" dirty="0" smtClean="0"/>
              <a:t>?</a:t>
            </a:r>
          </a:p>
          <a:p>
            <a:pPr marL="180000">
              <a:spcBef>
                <a:spcPts val="1200"/>
              </a:spcBef>
              <a:defRPr/>
            </a:pPr>
            <a:r>
              <a:rPr lang="en-GB" dirty="0" err="1" smtClean="0"/>
              <a:t>Controlla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seconda</a:t>
            </a:r>
            <a:r>
              <a:rPr lang="en-GB" dirty="0" smtClean="0"/>
              <a:t> </a:t>
            </a:r>
            <a:r>
              <a:rPr lang="en-GB" dirty="0" err="1" smtClean="0"/>
              <a:t>volta</a:t>
            </a:r>
            <a:r>
              <a:rPr lang="en-GB" dirty="0" smtClean="0"/>
              <a:t> se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tuo</a:t>
            </a:r>
            <a:r>
              <a:rPr lang="en-GB" dirty="0" smtClean="0"/>
              <a:t> </a:t>
            </a:r>
            <a:r>
              <a:rPr lang="en-GB" dirty="0" err="1" smtClean="0"/>
              <a:t>compagno</a:t>
            </a:r>
            <a:r>
              <a:rPr lang="en-GB" dirty="0" smtClean="0"/>
              <a:t> gentile </a:t>
            </a:r>
            <a:r>
              <a:rPr lang="en-GB" dirty="0" err="1" smtClean="0"/>
              <a:t>irradia</a:t>
            </a:r>
            <a:r>
              <a:rPr lang="en-GB" dirty="0" smtClean="0"/>
              <a:t> solo </a:t>
            </a:r>
            <a:r>
              <a:rPr lang="en-GB" dirty="0" err="1" smtClean="0"/>
              <a:t>gentilezza</a:t>
            </a:r>
            <a:r>
              <a:rPr lang="en-GB" dirty="0" smtClean="0"/>
              <a:t>, </a:t>
            </a:r>
            <a:r>
              <a:rPr lang="en-GB" dirty="0" err="1" smtClean="0"/>
              <a:t>incoraggiamento</a:t>
            </a:r>
            <a:r>
              <a:rPr lang="en-GB" dirty="0" smtClean="0"/>
              <a:t> e </a:t>
            </a:r>
            <a:r>
              <a:rPr lang="en-GB" dirty="0" err="1" smtClean="0"/>
              <a:t>supporto</a:t>
            </a:r>
            <a:r>
              <a:rPr lang="en-GB" dirty="0" smtClean="0"/>
              <a:t>.</a:t>
            </a:r>
            <a:endParaRPr lang="de-DE" altLang="de-DE" dirty="0" smtClean="0"/>
          </a:p>
        </p:txBody>
      </p:sp>
      <p:grpSp>
        <p:nvGrpSpPr>
          <p:cNvPr id="29698" name="Gruppieren 51"/>
          <p:cNvGrpSpPr>
            <a:grpSpLocks/>
          </p:cNvGrpSpPr>
          <p:nvPr/>
        </p:nvGrpSpPr>
        <p:grpSpPr bwMode="auto">
          <a:xfrm>
            <a:off x="8139595" y="1490638"/>
            <a:ext cx="676275" cy="1114425"/>
            <a:chOff x="4932040" y="3732533"/>
            <a:chExt cx="867403" cy="1835632"/>
          </a:xfrm>
        </p:grpSpPr>
        <p:sp>
          <p:nvSpPr>
            <p:cNvPr id="29705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9706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5 h 159096"/>
                <a:gd name="T2" fmla="*/ 1 w 222637"/>
                <a:gd name="T3" fmla="*/ 1 h 159096"/>
                <a:gd name="T4" fmla="*/ 2 w 222637"/>
                <a:gd name="T5" fmla="*/ 28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9707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9708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9709" name="Gerader Verbinder 56"/>
            <p:cNvCxnSpPr>
              <a:cxnSpLocks noChangeShapeType="1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0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1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2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3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4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5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6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7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9699" name="Abgerundete rechteckige Legende 65"/>
          <p:cNvSpPr>
            <a:spLocks noChangeArrowheads="1"/>
          </p:cNvSpPr>
          <p:nvPr/>
        </p:nvSpPr>
        <p:spPr bwMode="auto">
          <a:xfrm>
            <a:off x="6764824" y="1282905"/>
            <a:ext cx="1184275" cy="783193"/>
          </a:xfrm>
          <a:prstGeom prst="wedgeRoundRectCallout">
            <a:avLst>
              <a:gd name="adj1" fmla="val 71759"/>
              <a:gd name="adj2" fmla="val 29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de-DE" sz="1000" dirty="0" smtClean="0">
                <a:solidFill>
                  <a:srgbClr val="006699"/>
                </a:solidFill>
              </a:rPr>
              <a:t>Ben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fatto</a:t>
            </a:r>
            <a:r>
              <a:rPr lang="en-GB" altLang="de-DE" sz="1000" dirty="0" smtClean="0">
                <a:solidFill>
                  <a:srgbClr val="006699"/>
                </a:solidFill>
              </a:rPr>
              <a:t>,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puoi</a:t>
            </a:r>
            <a:r>
              <a:rPr lang="en-GB" altLang="de-DE" sz="1000" dirty="0" smtClean="0">
                <a:solidFill>
                  <a:srgbClr val="006699"/>
                </a:solidFill>
              </a:rPr>
              <a:t>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essere</a:t>
            </a:r>
            <a:r>
              <a:rPr lang="en-GB" altLang="de-DE" sz="1000" dirty="0" smtClean="0">
                <a:solidFill>
                  <a:srgbClr val="006699"/>
                </a:solidFill>
              </a:rPr>
              <a:t>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orgoglioso</a:t>
            </a:r>
            <a:r>
              <a:rPr lang="en-GB" altLang="de-DE" sz="1000" dirty="0" smtClean="0">
                <a:solidFill>
                  <a:srgbClr val="006699"/>
                </a:solidFill>
              </a:rPr>
              <a:t>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di</a:t>
            </a:r>
            <a:r>
              <a:rPr lang="en-GB" altLang="de-DE" sz="1000" dirty="0" smtClean="0">
                <a:solidFill>
                  <a:srgbClr val="006699"/>
                </a:solidFill>
              </a:rPr>
              <a:t> </a:t>
            </a:r>
            <a:r>
              <a:rPr lang="en-GB" altLang="de-DE" sz="1000" dirty="0" err="1" smtClean="0">
                <a:solidFill>
                  <a:srgbClr val="006699"/>
                </a:solidFill>
              </a:rPr>
              <a:t>te</a:t>
            </a:r>
            <a:r>
              <a:rPr lang="en-GB" altLang="de-DE" sz="1000" dirty="0" smtClean="0">
                <a:solidFill>
                  <a:srgbClr val="006699"/>
                </a:solidFill>
              </a:rPr>
              <a:t>.</a:t>
            </a:r>
            <a:endParaRPr lang="en-GB" altLang="de-DE" sz="1000" dirty="0">
              <a:solidFill>
                <a:srgbClr val="006699"/>
              </a:solidFill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Rinforzare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compagno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gentile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51520" y="908720"/>
            <a:ext cx="6120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0" lvl="1" indent="-360000" algn="just" defTabSz="554038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  <a:tab pos="6643688" algn="l"/>
              </a:tabLst>
              <a:defRPr/>
            </a:pPr>
            <a:r>
              <a:rPr lang="en-GB" altLang="de-DE" dirty="0" smtClean="0"/>
              <a:t>Al fine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consentire</a:t>
            </a:r>
            <a:r>
              <a:rPr lang="en-GB" altLang="de-DE" dirty="0" smtClean="0"/>
              <a:t> al </a:t>
            </a:r>
            <a:r>
              <a:rPr lang="en-GB" altLang="de-DE" dirty="0" err="1" smtClean="0"/>
              <a:t>compagno</a:t>
            </a:r>
            <a:r>
              <a:rPr lang="en-GB" altLang="de-DE" dirty="0" smtClean="0"/>
              <a:t> gentile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avere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voce in </a:t>
            </a:r>
            <a:r>
              <a:rPr lang="en-GB" altLang="de-DE" dirty="0" err="1" smtClean="0"/>
              <a:t>capitolo</a:t>
            </a:r>
            <a:r>
              <a:rPr lang="en-GB" altLang="de-DE" dirty="0" smtClean="0"/>
              <a:t>, è utile </a:t>
            </a:r>
            <a:r>
              <a:rPr lang="en-GB" altLang="de-DE" dirty="0" err="1" smtClean="0"/>
              <a:t>trovare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un’immagine</a:t>
            </a:r>
            <a:r>
              <a:rPr lang="en-GB" altLang="de-DE" dirty="0" smtClean="0"/>
              <a:t> o un </a:t>
            </a:r>
            <a:r>
              <a:rPr lang="en-GB" altLang="de-DE" dirty="0" err="1" smtClean="0"/>
              <a:t>simbolo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rappresenti</a:t>
            </a:r>
            <a:r>
              <a:rPr lang="en-GB" altLang="de-DE" dirty="0" smtClean="0"/>
              <a:t> solo </a:t>
            </a:r>
            <a:r>
              <a:rPr lang="en-GB" altLang="de-DE" dirty="0" err="1" smtClean="0"/>
              <a:t>cose</a:t>
            </a:r>
            <a:r>
              <a:rPr lang="en-GB" altLang="de-DE" dirty="0" smtClean="0"/>
              <a:t> positive. </a:t>
            </a:r>
            <a:r>
              <a:rPr lang="en-GB" altLang="de-DE" dirty="0" err="1" smtClean="0"/>
              <a:t>Potrebbe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essere</a:t>
            </a:r>
            <a:r>
              <a:rPr lang="en-GB" altLang="de-DE" dirty="0" smtClean="0"/>
              <a:t> ad </a:t>
            </a:r>
            <a:r>
              <a:rPr lang="en-GB" altLang="de-DE" dirty="0" err="1" smtClean="0"/>
              <a:t>esempio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fata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buona</a:t>
            </a:r>
            <a:r>
              <a:rPr lang="en-GB" altLang="de-DE" dirty="0" smtClean="0"/>
              <a:t> o un </a:t>
            </a:r>
            <a:r>
              <a:rPr lang="en-GB" altLang="de-DE" dirty="0" err="1" smtClean="0"/>
              <a:t>angelo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custode</a:t>
            </a:r>
            <a:r>
              <a:rPr lang="en-GB" altLang="de-DE" dirty="0" smtClean="0"/>
              <a:t> o </a:t>
            </a:r>
            <a:r>
              <a:rPr lang="en-GB" altLang="de-DE" dirty="0" err="1" smtClean="0"/>
              <a:t>addirittura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eroe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cartone</a:t>
            </a:r>
            <a:r>
              <a:rPr lang="en-GB" altLang="de-DE" dirty="0" smtClean="0"/>
              <a:t> animato o un </a:t>
            </a:r>
            <a:r>
              <a:rPr lang="en-GB" altLang="de-DE" dirty="0" err="1" smtClean="0"/>
              <a:t>animale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peluche</a:t>
            </a:r>
            <a:r>
              <a:rPr lang="en-GB" altLang="de-DE" dirty="0" smtClean="0"/>
              <a:t>.</a:t>
            </a:r>
            <a:endParaRPr lang="en-GB" dirty="0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8640000" cy="53301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Nella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vita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tutti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spesso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difficile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 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persone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bassa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autostima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lasciar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parlare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gentile.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Pertanto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può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essere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utile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annotare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più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frasi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positive del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gentile, per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averle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portata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Esempio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John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vorrebbe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smettere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già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Dopo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litigio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la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fidanzata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accende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sigaretta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critico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interiore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dice: “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perdente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Era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così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evidente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saresti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riuscito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Fai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schifo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tutto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.”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Cosa</a:t>
            </a: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potrebbe</a:t>
            </a: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dire </a:t>
            </a:r>
            <a:r>
              <a:rPr lang="en-GB" altLang="de-DE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tuo</a:t>
            </a: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gentile? </a:t>
            </a:r>
          </a:p>
          <a:p>
            <a:pPr marL="0" indent="0">
              <a:buNone/>
            </a:pPr>
            <a:endParaRPr lang="en-GB" altLang="de-DE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en-GB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en-GB" altLang="de-DE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</a:t>
            </a:r>
            <a:endParaRPr lang="de-DE" altLang="de-DE" sz="800" dirty="0"/>
          </a:p>
        </p:txBody>
      </p:sp>
      <p:pic>
        <p:nvPicPr>
          <p:cNvPr id="10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Rinforzare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compagno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gentile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10.21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8640000" cy="53301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Nella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vita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tutti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spesso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difficile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 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persone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bassa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autostima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lasciar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parlare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gentile.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Pertanto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può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essere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utile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annotare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più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frasi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positive del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gentile, per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averle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portata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Esempio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John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vorrebbe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smettere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già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Dopo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litigio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la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fidanzata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accende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sigaretta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critico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interiore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dice: “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perdente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Era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così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evidente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saresti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riuscito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Fai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schifo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tutto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.”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Il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gentile: “Non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essere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così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severo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stesso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Non è per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niente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facile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smettere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comunque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riuscito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In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situazioni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stress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ancora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più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difficile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Solo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perché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sigaretta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significa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continuerai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Altri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ex-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fumatori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solito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hanno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bisogno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diversi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tentativi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prima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essere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completamente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liberi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fumo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.”</a:t>
            </a:r>
            <a:endParaRPr lang="en-GB" altLang="de-DE" sz="1800" dirty="0" smtClean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</a:t>
            </a:r>
            <a:endParaRPr lang="de-DE" altLang="de-DE" sz="800" dirty="0"/>
          </a:p>
        </p:txBody>
      </p:sp>
      <p:pic>
        <p:nvPicPr>
          <p:cNvPr id="10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Rinforzare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compagno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gentile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97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8640000" cy="4751164"/>
          </a:xfrm>
        </p:spPr>
        <p:txBody>
          <a:bodyPr/>
          <a:lstStyle/>
          <a:p>
            <a:pPr marL="180000" indent="0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Quali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situazioni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tipiche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nelle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quali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critico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interiore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è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molto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forte 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svaluta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potrebbe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dire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 in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queste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situazioni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 </a:t>
            </a:r>
            <a:r>
              <a:rPr lang="en-GB" altLang="de-DE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Annotalo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80000" indent="0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Fai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delle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pause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durante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la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giornata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chiediti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cosa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direbbe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 in tale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situazione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Cercalo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attivamente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in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quanto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sente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insolito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cercare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prima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il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positivo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invece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del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negativo</a:t>
            </a:r>
            <a:endParaRPr lang="en-GB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0000" indent="0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Annota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risposte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del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compagno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gentile. In tempi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scoraggiamento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puoi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leggerle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aiutarti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prendere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coraggio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0" y="6167431"/>
            <a:ext cx="2699792" cy="747711"/>
            <a:chOff x="0" y="3957"/>
            <a:chExt cx="1427" cy="471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de-DE" altLang="de-DE" sz="1200" i="1" dirty="0" smtClean="0"/>
                <a:t> 10.4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</a:t>
            </a:r>
            <a:endParaRPr lang="de-DE" altLang="de-DE" sz="800" dirty="0"/>
          </a:p>
        </p:txBody>
      </p:sp>
      <p:pic>
        <p:nvPicPr>
          <p:cNvPr id="18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Rinforzare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compagno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gentile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0" y="21133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Applicare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sempre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propri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standard</a:t>
            </a:r>
            <a:endParaRPr lang="en-GB" altLang="de-DE" sz="2000" b="1" dirty="0">
              <a:solidFill>
                <a:schemeClr val="accent1"/>
              </a:solidFill>
              <a:latin typeface="Arial" charset="0"/>
            </a:endParaRPr>
          </a:p>
        </p:txBody>
      </p:sp>
      <p:pic>
        <p:nvPicPr>
          <p:cNvPr id="3379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3112" y="5153298"/>
            <a:ext cx="2020888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11"/>
          <p:cNvSpPr>
            <a:spLocks noChangeArrowheads="1"/>
          </p:cNvSpPr>
          <p:nvPr/>
        </p:nvSpPr>
        <p:spPr bwMode="auto">
          <a:xfrm>
            <a:off x="-61913" y="6670675"/>
            <a:ext cx="15600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800" i="1" dirty="0" smtClean="0"/>
              <a:t>(“Mirror Love” by Katie@!)</a:t>
            </a:r>
            <a:endParaRPr lang="en-GB" altLang="de-DE" sz="800" i="1" dirty="0"/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252000" y="1339200"/>
            <a:ext cx="8640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 eaLnBrk="1" hangingPunct="1">
              <a:tabLst>
                <a:tab pos="361950" algn="l"/>
              </a:tabLst>
            </a:pPr>
            <a:r>
              <a:rPr lang="en-GB" altLang="de-DE" b="1" dirty="0" err="1" smtClean="0"/>
              <a:t>C’è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una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differenza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tra</a:t>
            </a:r>
            <a:r>
              <a:rPr lang="en-GB" altLang="de-DE" b="1" dirty="0" smtClean="0"/>
              <a:t> come </a:t>
            </a:r>
            <a:r>
              <a:rPr lang="en-GB" altLang="de-DE" b="1" dirty="0" err="1" smtClean="0"/>
              <a:t>giudico</a:t>
            </a:r>
            <a:r>
              <a:rPr lang="en-GB" altLang="de-DE" b="1" dirty="0" smtClean="0"/>
              <a:t> me </a:t>
            </a:r>
            <a:r>
              <a:rPr lang="en-GB" altLang="de-DE" b="1" dirty="0" err="1" smtClean="0"/>
              <a:t>stesso</a:t>
            </a:r>
            <a:r>
              <a:rPr lang="en-GB" altLang="de-DE" b="1" dirty="0" smtClean="0"/>
              <a:t> e come mi </a:t>
            </a:r>
            <a:r>
              <a:rPr lang="en-GB" altLang="de-DE" b="1" dirty="0" err="1" smtClean="0"/>
              <a:t>giudicano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gli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altri</a:t>
            </a:r>
            <a:r>
              <a:rPr lang="en-GB" altLang="de-DE" b="1" dirty="0" smtClean="0"/>
              <a:t>!</a:t>
            </a:r>
          </a:p>
          <a:p>
            <a:pPr marL="363538" indent="-363538" eaLnBrk="1" hangingPunct="1">
              <a:tabLst>
                <a:tab pos="361950" algn="l"/>
              </a:tabLst>
            </a:pPr>
            <a:endParaRPr lang="en-GB" altLang="de-DE" dirty="0" smtClean="0"/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dirty="0" smtClean="0"/>
              <a:t>Se mi </a:t>
            </a:r>
            <a:r>
              <a:rPr lang="en-GB" altLang="de-DE" dirty="0" err="1" smtClean="0"/>
              <a:t>considero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brutto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noioso</a:t>
            </a:r>
            <a:r>
              <a:rPr lang="en-GB" altLang="de-DE" dirty="0" smtClean="0"/>
              <a:t> etc., non </a:t>
            </a:r>
            <a:r>
              <a:rPr lang="en-GB" altLang="de-DE" dirty="0" err="1" smtClean="0"/>
              <a:t>necessariamente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altri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condividono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punto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vista. </a:t>
            </a:r>
            <a:r>
              <a:rPr lang="en-GB" altLang="de-DE" dirty="0" err="1" smtClean="0"/>
              <a:t>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opinioni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giudizi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preferenze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multipli</a:t>
            </a:r>
            <a:r>
              <a:rPr lang="en-GB" altLang="de-DE" dirty="0" smtClean="0"/>
              <a:t>!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dirty="0" err="1" smtClean="0"/>
              <a:t>Molte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sono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loro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stesse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nemiche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troppo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critiche</a:t>
            </a:r>
            <a:r>
              <a:rPr lang="en-GB" altLang="de-DE" dirty="0" smtClean="0"/>
              <a:t> con </a:t>
            </a:r>
            <a:r>
              <a:rPr lang="en-GB" altLang="de-DE" dirty="0" err="1" smtClean="0"/>
              <a:t>loro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stesse</a:t>
            </a:r>
            <a:r>
              <a:rPr lang="en-GB" altLang="de-DE" dirty="0" smtClean="0"/>
              <a:t>! Il </a:t>
            </a:r>
            <a:r>
              <a:rPr lang="en-GB" altLang="de-DE" dirty="0" err="1" smtClean="0"/>
              <a:t>loro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critico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interiore</a:t>
            </a:r>
            <a:r>
              <a:rPr lang="en-GB" altLang="de-DE" dirty="0" smtClean="0"/>
              <a:t> è, come </a:t>
            </a:r>
            <a:r>
              <a:rPr lang="en-GB" altLang="de-DE" dirty="0" err="1" smtClean="0"/>
              <a:t>abbiamo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appena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visto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particolarmente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grande</a:t>
            </a:r>
            <a:r>
              <a:rPr lang="en-GB" altLang="de-DE" dirty="0" smtClean="0"/>
              <a:t> e forte.</a:t>
            </a:r>
            <a:endParaRPr lang="en-GB" altLang="de-DE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234000" y="1339200"/>
            <a:ext cx="8676000" cy="381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GB" altLang="de-DE" dirty="0" smtClean="0"/>
              <a:t>Ti </a:t>
            </a:r>
            <a:r>
              <a:rPr lang="en-GB" altLang="de-DE" dirty="0" err="1" smtClean="0"/>
              <a:t>paragoni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spesso</a:t>
            </a:r>
            <a:r>
              <a:rPr lang="en-GB" altLang="de-DE" dirty="0" smtClean="0"/>
              <a:t> ad </a:t>
            </a:r>
            <a:r>
              <a:rPr lang="en-GB" altLang="de-DE" dirty="0" err="1" smtClean="0"/>
              <a:t>altri</a:t>
            </a:r>
            <a:r>
              <a:rPr lang="en-GB" altLang="de-DE" dirty="0" smtClean="0"/>
              <a:t>? </a:t>
            </a:r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en-GB" altLang="de-DE" dirty="0" smtClean="0"/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GB" altLang="de-DE" dirty="0" smtClean="0"/>
              <a:t>Se </a:t>
            </a:r>
            <a:r>
              <a:rPr lang="en-GB" altLang="de-DE" dirty="0" err="1" smtClean="0"/>
              <a:t>sì</a:t>
            </a:r>
            <a:r>
              <a:rPr lang="en-GB" altLang="de-DE" dirty="0" smtClean="0"/>
              <a:t>, a chi? </a:t>
            </a:r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en-GB" altLang="de-DE" dirty="0" smtClean="0"/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GB" altLang="de-DE" dirty="0" err="1" smtClean="0"/>
              <a:t>Quanto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sei</a:t>
            </a:r>
            <a:r>
              <a:rPr lang="en-GB" altLang="de-DE" dirty="0" smtClean="0"/>
              <a:t> gentile in </a:t>
            </a:r>
            <a:r>
              <a:rPr lang="en-GB" altLang="de-DE" dirty="0" err="1" smtClean="0"/>
              <a:t>questi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paragoni</a:t>
            </a:r>
            <a:r>
              <a:rPr lang="en-GB" altLang="de-DE" dirty="0" smtClean="0"/>
              <a:t>? </a:t>
            </a:r>
            <a:endParaRPr lang="en-GB" altLang="de-DE" dirty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Confrontarsi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altri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968" y="1339850"/>
            <a:ext cx="5538167" cy="3817342"/>
          </a:xfrm>
        </p:spPr>
        <p:txBody>
          <a:bodyPr/>
          <a:lstStyle/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rapido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senza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accorgercene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paragoniamo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ad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altri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Questo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è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normale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 chi e in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quali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aeree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paragoniamo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può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influenzare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nostra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autostima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Le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persone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problemi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autostima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spesso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fanno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non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equi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(ad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esempio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paragonano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loro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stipendio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quello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un manager).</a:t>
            </a:r>
            <a:endParaRPr lang="en-GB" altLang="de-DE" sz="1800" dirty="0" smtClean="0"/>
          </a:p>
        </p:txBody>
      </p:sp>
      <p:sp>
        <p:nvSpPr>
          <p:cNvPr id="35843" name="Rectangle 1033"/>
          <p:cNvSpPr>
            <a:spLocks noChangeArrowheads="1"/>
          </p:cNvSpPr>
          <p:nvPr/>
        </p:nvSpPr>
        <p:spPr bwMode="auto">
          <a:xfrm>
            <a:off x="-180975" y="3068638"/>
            <a:ext cx="60483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Ø"/>
            </a:pPr>
            <a:endParaRPr lang="de-DE" altLang="de-DE" sz="4400">
              <a:solidFill>
                <a:srgbClr val="00000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3024336" cy="3569993"/>
          </a:xfrm>
          <a:prstGeom prst="rect">
            <a:avLst/>
          </a:prstGeom>
        </p:spPr>
      </p:pic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-61913" y="6670675"/>
            <a:ext cx="262283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800" i="1" dirty="0" smtClean="0"/>
              <a:t>(“Barbie close-up. Grace” from </a:t>
            </a:r>
            <a:r>
              <a:rPr lang="en-GB" altLang="de-DE" sz="800" i="1" dirty="0" err="1" smtClean="0"/>
              <a:t>BarbieFantasies</a:t>
            </a:r>
            <a:endParaRPr lang="en-GB" altLang="de-DE" sz="800" i="1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Confrontarsi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altri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2000" y="1340768"/>
            <a:ext cx="8640000" cy="50403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  <a:defRPr/>
            </a:pPr>
            <a:r>
              <a:rPr lang="en-GB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 </a:t>
            </a:r>
            <a:r>
              <a:rPr lang="en-GB" altLang="de-DE" sz="1800" kern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altro</a:t>
            </a:r>
            <a:r>
              <a:rPr lang="en-GB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esempio</a:t>
            </a:r>
            <a:r>
              <a:rPr lang="en-GB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paragoni</a:t>
            </a:r>
            <a:r>
              <a:rPr lang="en-GB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n-GB" altLang="de-DE" sz="1800" kern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equi</a:t>
            </a:r>
            <a:endParaRPr lang="en-GB" altLang="de-DE" sz="1800" kern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ragazza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suo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aspetto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con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quello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fotomodelle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sulle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riviste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patinate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(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make-up e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l’editing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foto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digitali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rende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confronto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ancora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più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ingiusto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).</a:t>
            </a:r>
          </a:p>
          <a:p>
            <a:pPr marL="360000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185738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paragonarti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troppo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altre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saranno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sempre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più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belle,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successo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più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popolari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800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Includi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tutti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settori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vita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quando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stai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valutando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“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biografia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perfetta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” </a:t>
            </a:r>
            <a:r>
              <a:rPr lang="en-GB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apparente</a:t>
            </a:r>
            <a:r>
              <a:rPr lang="en-GB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…</a:t>
            </a:r>
            <a:endParaRPr lang="en-GB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Confrontarsi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altri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6"/>
          <p:cNvSpPr>
            <a:spLocks noChangeArrowheads="1"/>
          </p:cNvSpPr>
          <p:nvPr/>
        </p:nvSpPr>
        <p:spPr bwMode="auto">
          <a:xfrm>
            <a:off x="3038577" y="1340768"/>
            <a:ext cx="30668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dirty="0" err="1" smtClean="0"/>
              <a:t>Conosci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queste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?</a:t>
            </a:r>
            <a:endParaRPr lang="en-GB" altLang="de-DE" dirty="0"/>
          </a:p>
        </p:txBody>
      </p:sp>
      <p:grpSp>
        <p:nvGrpSpPr>
          <p:cNvPr id="2" name="Gruppierung 1"/>
          <p:cNvGrpSpPr/>
          <p:nvPr/>
        </p:nvGrpSpPr>
        <p:grpSpPr>
          <a:xfrm>
            <a:off x="2550989" y="2476842"/>
            <a:ext cx="4042022" cy="1044575"/>
            <a:chOff x="2555776" y="2848987"/>
            <a:chExt cx="4042022" cy="1044575"/>
          </a:xfrm>
        </p:grpSpPr>
        <p:pic>
          <p:nvPicPr>
            <p:cNvPr id="37904" name="Picture 28" descr="Robbie Williams - gwelt - flickr - cc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5776" y="2849562"/>
              <a:ext cx="820737" cy="102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92848" y="2848987"/>
              <a:ext cx="1504950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5" name="Picture 32" descr="P1010594-greginhollywood-flickr-ccc-bearbeite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19848" y="2849562"/>
              <a:ext cx="876018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6" name="Picture 33" descr="Princess Diana in Bristol, UK, 1987-Floyd Nello-flickr-ccc-bearbeitet"/>
            <p:cNvPicPr>
              <a:picLocks noChangeAspect="1" noChangeArrowheads="1"/>
            </p:cNvPicPr>
            <p:nvPr/>
          </p:nvPicPr>
          <p:blipFill rotWithShape="1">
            <a:blip r:embed="rId6"/>
            <a:srcRect t="-1" b="789"/>
            <a:stretch/>
          </p:blipFill>
          <p:spPr bwMode="auto">
            <a:xfrm>
              <a:off x="3372544" y="2849562"/>
              <a:ext cx="852673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90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GB" altLang="de-DE" dirty="0" smtClean="0"/>
              <a:t>“Vita </a:t>
            </a:r>
            <a:r>
              <a:rPr lang="en-GB" altLang="de-DE" dirty="0" err="1" smtClean="0"/>
              <a:t>perfetta</a:t>
            </a:r>
            <a:r>
              <a:rPr lang="en-GB" altLang="de-DE" dirty="0" smtClean="0"/>
              <a:t>…?”</a:t>
            </a:r>
            <a:endParaRPr lang="en-GB" altLang="de-DE" dirty="0"/>
          </a:p>
        </p:txBody>
      </p:sp>
      <p:sp>
        <p:nvSpPr>
          <p:cNvPr id="37901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5631" y="4005064"/>
            <a:ext cx="7932738" cy="1440160"/>
          </a:xfrm>
        </p:spPr>
        <p:txBody>
          <a:bodyPr/>
          <a:lstStyle/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…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famose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ricche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bell’aspetto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successo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???</a:t>
            </a:r>
          </a:p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  <a:sym typeface="Wingdings" pitchFamily="2" charset="2"/>
            </a:endParaRPr>
          </a:p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en-GB" altLang="de-DE" sz="1800" b="1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MA: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Ma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ognuna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queste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persone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famose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ha o ha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avuto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dei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problemi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psicologici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.</a:t>
            </a:r>
            <a:endParaRPr lang="en-GB" altLang="de-DE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3038578" y="1340768"/>
            <a:ext cx="30668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dirty="0" err="1" smtClean="0"/>
              <a:t>Conosci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queste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?</a:t>
            </a:r>
            <a:endParaRPr lang="en-GB" altLang="de-DE" dirty="0"/>
          </a:p>
        </p:txBody>
      </p:sp>
      <p:grpSp>
        <p:nvGrpSpPr>
          <p:cNvPr id="31" name="Gruppierung 30"/>
          <p:cNvGrpSpPr/>
          <p:nvPr/>
        </p:nvGrpSpPr>
        <p:grpSpPr>
          <a:xfrm>
            <a:off x="2550989" y="2476842"/>
            <a:ext cx="4042022" cy="1044575"/>
            <a:chOff x="2555776" y="2848987"/>
            <a:chExt cx="4042022" cy="1044575"/>
          </a:xfrm>
        </p:grpSpPr>
        <p:pic>
          <p:nvPicPr>
            <p:cNvPr id="32" name="Picture 28" descr="Robbie Williams - gwelt - flickr - cc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5776" y="2849562"/>
              <a:ext cx="820737" cy="102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92848" y="2848987"/>
              <a:ext cx="1504950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2" descr="P1010594-greginhollywood-flickr-ccc-bearbeite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19848" y="2849562"/>
              <a:ext cx="876018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3" descr="Princess Diana in Bristol, UK, 1987-Floyd Nello-flickr-ccc-bearbeitet"/>
            <p:cNvPicPr>
              <a:picLocks noChangeAspect="1" noChangeArrowheads="1"/>
            </p:cNvPicPr>
            <p:nvPr/>
          </p:nvPicPr>
          <p:blipFill rotWithShape="1">
            <a:blip r:embed="rId6"/>
            <a:srcRect t="-1" b="789"/>
            <a:stretch/>
          </p:blipFill>
          <p:spPr bwMode="auto">
            <a:xfrm>
              <a:off x="3372544" y="2849562"/>
              <a:ext cx="852673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GB" altLang="de-DE" dirty="0" smtClean="0"/>
              <a:t>“Vita </a:t>
            </a:r>
            <a:r>
              <a:rPr lang="en-GB" altLang="de-DE" dirty="0" err="1" smtClean="0"/>
              <a:t>perfetta</a:t>
            </a:r>
            <a:r>
              <a:rPr lang="en-GB" altLang="de-DE" dirty="0" smtClean="0"/>
              <a:t>…?”</a:t>
            </a:r>
            <a:endParaRPr lang="en-GB" altLang="de-DE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10.29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4941888"/>
            <a:ext cx="1187450" cy="1366837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3717925"/>
            <a:ext cx="1187450" cy="12239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1196975"/>
            <a:ext cx="1187450" cy="11525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42" name="Line 7"/>
          <p:cNvSpPr>
            <a:spLocks noChangeShapeType="1"/>
          </p:cNvSpPr>
          <p:nvPr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V="1">
            <a:off x="0" y="2420938"/>
            <a:ext cx="91440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0" y="3789363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>
            <a:off x="0" y="4941888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6" name="Line 11"/>
          <p:cNvSpPr>
            <a:spLocks noChangeShapeType="1"/>
          </p:cNvSpPr>
          <p:nvPr/>
        </p:nvSpPr>
        <p:spPr bwMode="auto">
          <a:xfrm flipV="1">
            <a:off x="0" y="6308725"/>
            <a:ext cx="9144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>
            <a:off x="0" y="6308725"/>
            <a:ext cx="914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8" name="Line 13"/>
          <p:cNvSpPr>
            <a:spLocks noChangeShapeType="1"/>
          </p:cNvSpPr>
          <p:nvPr/>
        </p:nvSpPr>
        <p:spPr bwMode="auto">
          <a:xfrm>
            <a:off x="9140825" y="1196975"/>
            <a:ext cx="0" cy="51847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9" name="Text Box 15"/>
          <p:cNvSpPr txBox="1">
            <a:spLocks noChangeArrowheads="1"/>
          </p:cNvSpPr>
          <p:nvPr/>
        </p:nvSpPr>
        <p:spPr bwMode="auto">
          <a:xfrm>
            <a:off x="1239838" y="1296988"/>
            <a:ext cx="78851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1500" dirty="0" smtClean="0"/>
              <a:t>Robbie Williams è </a:t>
            </a:r>
            <a:r>
              <a:rPr lang="en-GB" altLang="de-DE" sz="1500" dirty="0" err="1" smtClean="0"/>
              <a:t>diventato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famoso</a:t>
            </a:r>
            <a:r>
              <a:rPr lang="en-GB" altLang="de-DE" sz="1500" dirty="0" smtClean="0"/>
              <a:t> come </a:t>
            </a:r>
            <a:r>
              <a:rPr lang="en-GB" altLang="de-DE" sz="1500" dirty="0" err="1" smtClean="0"/>
              <a:t>membro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della</a:t>
            </a:r>
            <a:r>
              <a:rPr lang="en-GB" altLang="de-DE" sz="1500" dirty="0" smtClean="0"/>
              <a:t> band “Take That”, </a:t>
            </a:r>
            <a:r>
              <a:rPr lang="en-GB" altLang="de-DE" sz="1500" dirty="0" err="1" smtClean="0"/>
              <a:t>che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alla</a:t>
            </a:r>
            <a:r>
              <a:rPr lang="en-GB" altLang="de-DE" sz="1500" dirty="0" smtClean="0"/>
              <a:t> fine ha </a:t>
            </a:r>
            <a:r>
              <a:rPr lang="en-GB" altLang="de-DE" sz="1500" dirty="0" err="1" smtClean="0"/>
              <a:t>dovuto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lasciare</a:t>
            </a:r>
            <a:r>
              <a:rPr lang="en-GB" altLang="de-DE" sz="1500" dirty="0" smtClean="0"/>
              <a:t> a </a:t>
            </a:r>
            <a:r>
              <a:rPr lang="en-GB" altLang="de-DE" sz="1500" dirty="0" err="1" smtClean="0"/>
              <a:t>causa</a:t>
            </a:r>
            <a:r>
              <a:rPr lang="en-GB" altLang="de-DE" sz="1500" dirty="0" smtClean="0"/>
              <a:t> del </a:t>
            </a:r>
            <a:r>
              <a:rPr lang="en-GB" altLang="de-DE" sz="1500" dirty="0" err="1" smtClean="0"/>
              <a:t>suo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consumo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droga</a:t>
            </a:r>
            <a:r>
              <a:rPr lang="en-GB" altLang="de-DE" sz="1500" dirty="0" smtClean="0"/>
              <a:t>. In </a:t>
            </a:r>
            <a:r>
              <a:rPr lang="en-GB" altLang="de-DE" sz="1500" dirty="0" err="1" smtClean="0"/>
              <a:t>seguito</a:t>
            </a:r>
            <a:r>
              <a:rPr lang="en-GB" altLang="de-DE" sz="1500" dirty="0" smtClean="0"/>
              <a:t>, ha </a:t>
            </a:r>
            <a:r>
              <a:rPr lang="en-GB" altLang="de-DE" sz="1500" dirty="0" err="1" smtClean="0"/>
              <a:t>iniziato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una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carriera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successo</a:t>
            </a:r>
            <a:r>
              <a:rPr lang="en-GB" altLang="de-DE" sz="1500" dirty="0" smtClean="0"/>
              <a:t> come </a:t>
            </a:r>
            <a:r>
              <a:rPr lang="en-GB" altLang="de-DE" sz="1500" dirty="0" err="1" smtClean="0"/>
              <a:t>cantante</a:t>
            </a:r>
            <a:r>
              <a:rPr lang="en-GB" altLang="de-DE" sz="1500" dirty="0" smtClean="0"/>
              <a:t>. </a:t>
            </a:r>
            <a:r>
              <a:rPr lang="en-GB" altLang="de-DE" sz="1500" dirty="0" err="1" smtClean="0"/>
              <a:t>Nel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mese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febbraio</a:t>
            </a:r>
            <a:r>
              <a:rPr lang="en-GB" altLang="de-DE" sz="1500" dirty="0" smtClean="0"/>
              <a:t> 2007,  è </a:t>
            </a:r>
            <a:r>
              <a:rPr lang="en-GB" altLang="de-DE" sz="1500" dirty="0" err="1" smtClean="0"/>
              <a:t>stato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ricoverato</a:t>
            </a:r>
            <a:r>
              <a:rPr lang="en-GB" altLang="de-DE" sz="1500" dirty="0" smtClean="0"/>
              <a:t> in </a:t>
            </a:r>
            <a:r>
              <a:rPr lang="en-GB" altLang="de-DE" sz="1500" dirty="0" err="1" smtClean="0"/>
              <a:t>una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clinica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dipendenza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pillole</a:t>
            </a:r>
            <a:r>
              <a:rPr lang="en-GB" altLang="de-DE" sz="1500" dirty="0" smtClean="0"/>
              <a:t> e </a:t>
            </a:r>
            <a:r>
              <a:rPr lang="en-GB" altLang="de-DE" sz="1500" dirty="0" err="1" smtClean="0"/>
              <a:t>depressione</a:t>
            </a:r>
            <a:r>
              <a:rPr lang="en-GB" altLang="de-DE" sz="1500" dirty="0" smtClean="0"/>
              <a:t>. </a:t>
            </a:r>
            <a:endParaRPr lang="en-GB" altLang="de-DE" sz="1500" dirty="0"/>
          </a:p>
        </p:txBody>
      </p:sp>
      <p:sp>
        <p:nvSpPr>
          <p:cNvPr id="39950" name="Text Box 16"/>
          <p:cNvSpPr txBox="1">
            <a:spLocks noChangeArrowheads="1"/>
          </p:cNvSpPr>
          <p:nvPr/>
        </p:nvSpPr>
        <p:spPr bwMode="auto">
          <a:xfrm>
            <a:off x="1223963" y="2492375"/>
            <a:ext cx="78851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1500" dirty="0" smtClean="0"/>
              <a:t>Per </a:t>
            </a:r>
            <a:r>
              <a:rPr lang="en-GB" altLang="de-DE" sz="1500" dirty="0" err="1" smtClean="0"/>
              <a:t>il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mondo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esterno</a:t>
            </a:r>
            <a:r>
              <a:rPr lang="en-GB" altLang="de-DE" sz="1500" dirty="0" smtClean="0"/>
              <a:t>, la </a:t>
            </a:r>
            <a:r>
              <a:rPr lang="en-GB" altLang="de-DE" sz="1500" dirty="0" err="1" smtClean="0"/>
              <a:t>principessa</a:t>
            </a:r>
            <a:r>
              <a:rPr lang="en-GB" altLang="de-DE" sz="1500" dirty="0" smtClean="0"/>
              <a:t> Diana, la prima </a:t>
            </a:r>
            <a:r>
              <a:rPr lang="en-GB" altLang="de-DE" sz="1500" dirty="0" err="1" smtClean="0"/>
              <a:t>moglie</a:t>
            </a:r>
            <a:r>
              <a:rPr lang="en-GB" altLang="de-DE" sz="1500" dirty="0" smtClean="0"/>
              <a:t> del </a:t>
            </a:r>
            <a:r>
              <a:rPr lang="en-GB" altLang="de-DE" sz="1500" dirty="0" err="1" smtClean="0"/>
              <a:t>principe</a:t>
            </a:r>
            <a:r>
              <a:rPr lang="en-GB" altLang="de-DE" sz="1500" dirty="0" smtClean="0"/>
              <a:t> Carlo </a:t>
            </a:r>
            <a:r>
              <a:rPr lang="en-GB" altLang="de-DE" sz="1500" dirty="0" err="1" smtClean="0"/>
              <a:t>d’Inghilterra</a:t>
            </a:r>
            <a:r>
              <a:rPr lang="en-GB" altLang="de-DE" sz="1500" dirty="0" smtClean="0"/>
              <a:t>, </a:t>
            </a:r>
            <a:r>
              <a:rPr lang="en-GB" altLang="de-DE" sz="1500" dirty="0" err="1" smtClean="0"/>
              <a:t>conduceva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una</a:t>
            </a:r>
            <a:r>
              <a:rPr lang="en-GB" altLang="de-DE" sz="1500" dirty="0" smtClean="0"/>
              <a:t> vita </a:t>
            </a:r>
            <a:r>
              <a:rPr lang="en-GB" altLang="de-DE" sz="1500" dirty="0" err="1" smtClean="0"/>
              <a:t>da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sogno</a:t>
            </a:r>
            <a:r>
              <a:rPr lang="en-GB" altLang="de-DE" sz="1500" dirty="0" smtClean="0"/>
              <a:t>: </a:t>
            </a:r>
            <a:r>
              <a:rPr lang="en-GB" altLang="de-DE" sz="1500" dirty="0" err="1" smtClean="0"/>
              <a:t>denaro</a:t>
            </a:r>
            <a:r>
              <a:rPr lang="en-GB" altLang="de-DE" sz="1500" dirty="0" smtClean="0"/>
              <a:t> e </a:t>
            </a:r>
            <a:r>
              <a:rPr lang="en-GB" altLang="de-DE" sz="1500" dirty="0" err="1" smtClean="0"/>
              <a:t>lusso,ammirata</a:t>
            </a:r>
            <a:r>
              <a:rPr lang="en-GB" altLang="de-DE" sz="1500" dirty="0" smtClean="0"/>
              <a:t> in </a:t>
            </a:r>
            <a:r>
              <a:rPr lang="en-GB" altLang="de-DE" sz="1500" dirty="0" err="1" smtClean="0"/>
              <a:t>tutto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il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mondo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il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suo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aspetto</a:t>
            </a:r>
            <a:r>
              <a:rPr lang="en-GB" altLang="de-DE" sz="1500" dirty="0" smtClean="0"/>
              <a:t> e le sue </a:t>
            </a:r>
            <a:r>
              <a:rPr lang="en-GB" altLang="de-DE" sz="1500" dirty="0" err="1" smtClean="0"/>
              <a:t>opere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carità</a:t>
            </a:r>
            <a:r>
              <a:rPr lang="en-GB" altLang="de-DE" sz="1500" dirty="0" smtClean="0"/>
              <a:t>. </a:t>
            </a:r>
            <a:r>
              <a:rPr lang="en-GB" altLang="de-DE" sz="1500" dirty="0" err="1" smtClean="0"/>
              <a:t>Tuttavia</a:t>
            </a:r>
            <a:r>
              <a:rPr lang="en-GB" altLang="de-DE" sz="1500" dirty="0" smtClean="0"/>
              <a:t>, ha </a:t>
            </a:r>
            <a:r>
              <a:rPr lang="en-GB" altLang="de-DE" sz="1500" dirty="0" err="1" smtClean="0"/>
              <a:t>sofferto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bulimia e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depressione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anni</a:t>
            </a:r>
            <a:r>
              <a:rPr lang="en-GB" altLang="de-DE" sz="1500" dirty="0" smtClean="0"/>
              <a:t>. </a:t>
            </a:r>
            <a:r>
              <a:rPr lang="en-GB" altLang="de-DE" sz="1500" dirty="0" err="1" smtClean="0"/>
              <a:t>Nel</a:t>
            </a:r>
            <a:r>
              <a:rPr lang="en-GB" altLang="de-DE" sz="1500" dirty="0" smtClean="0"/>
              <a:t> 1997 è </a:t>
            </a:r>
            <a:r>
              <a:rPr lang="en-GB" altLang="de-DE" sz="1500" dirty="0" err="1" smtClean="0"/>
              <a:t>morta</a:t>
            </a:r>
            <a:r>
              <a:rPr lang="en-GB" altLang="de-DE" sz="1500" dirty="0" smtClean="0"/>
              <a:t> in un </a:t>
            </a:r>
            <a:r>
              <a:rPr lang="en-GB" altLang="de-DE" sz="1500" dirty="0" err="1" smtClean="0"/>
              <a:t>incidente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stradale</a:t>
            </a:r>
            <a:r>
              <a:rPr lang="en-GB" altLang="de-DE" sz="1500" dirty="0" smtClean="0"/>
              <a:t>.</a:t>
            </a:r>
            <a:endParaRPr lang="en-GB" altLang="de-DE" sz="1500" dirty="0"/>
          </a:p>
        </p:txBody>
      </p:sp>
      <p:sp>
        <p:nvSpPr>
          <p:cNvPr id="39951" name="Text Box 17"/>
          <p:cNvSpPr txBox="1">
            <a:spLocks noChangeArrowheads="1"/>
          </p:cNvSpPr>
          <p:nvPr/>
        </p:nvSpPr>
        <p:spPr bwMode="auto">
          <a:xfrm>
            <a:off x="1258888" y="3860800"/>
            <a:ext cx="78851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1500" dirty="0" err="1" smtClean="0"/>
              <a:t>L’attore</a:t>
            </a:r>
            <a:r>
              <a:rPr lang="en-GB" altLang="de-DE" sz="1500" dirty="0" smtClean="0"/>
              <a:t> e </a:t>
            </a:r>
            <a:r>
              <a:rPr lang="en-GB" altLang="de-DE" sz="1500" dirty="0" err="1" smtClean="0"/>
              <a:t>comico</a:t>
            </a:r>
            <a:r>
              <a:rPr lang="en-GB" altLang="de-DE" sz="1500" dirty="0" smtClean="0"/>
              <a:t> Jim Carrey ha </a:t>
            </a:r>
            <a:r>
              <a:rPr lang="en-GB" altLang="de-DE" sz="1500" dirty="0" err="1" smtClean="0"/>
              <a:t>sofferto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grave </a:t>
            </a:r>
            <a:r>
              <a:rPr lang="en-GB" altLang="de-DE" sz="1500" dirty="0" err="1" smtClean="0"/>
              <a:t>depressione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lungo</a:t>
            </a:r>
            <a:r>
              <a:rPr lang="en-GB" altLang="de-DE" sz="1500" dirty="0" smtClean="0"/>
              <a:t> tempo. </a:t>
            </a:r>
            <a:r>
              <a:rPr lang="en-GB" altLang="de-DE" sz="1500" dirty="0" err="1" smtClean="0"/>
              <a:t>Inizialmente</a:t>
            </a:r>
            <a:r>
              <a:rPr lang="en-GB" altLang="de-DE" sz="1500" dirty="0" smtClean="0"/>
              <a:t>, </a:t>
            </a:r>
            <a:r>
              <a:rPr lang="en-GB" altLang="de-DE" sz="1500" dirty="0" err="1" smtClean="0"/>
              <a:t>gli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antidepressivi</a:t>
            </a:r>
            <a:r>
              <a:rPr lang="en-GB" altLang="de-DE" sz="1500" dirty="0" smtClean="0"/>
              <a:t> lo </a:t>
            </a:r>
            <a:r>
              <a:rPr lang="en-GB" altLang="de-DE" sz="1500" dirty="0" err="1" smtClean="0"/>
              <a:t>hanno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aiutato</a:t>
            </a:r>
            <a:r>
              <a:rPr lang="en-GB" altLang="de-DE" sz="1500" dirty="0" smtClean="0"/>
              <a:t> a </a:t>
            </a:r>
            <a:r>
              <a:rPr lang="en-GB" altLang="de-DE" sz="1500" dirty="0" err="1" smtClean="0"/>
              <a:t>superare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questi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periodi</a:t>
            </a:r>
            <a:r>
              <a:rPr lang="en-GB" altLang="de-DE" sz="1500" dirty="0" smtClean="0"/>
              <a:t>. </a:t>
            </a:r>
            <a:r>
              <a:rPr lang="en-GB" altLang="de-DE" sz="1500" dirty="0" err="1" smtClean="0"/>
              <a:t>Ora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usa</a:t>
            </a:r>
            <a:r>
              <a:rPr lang="en-GB" altLang="de-DE" sz="1500" dirty="0" smtClean="0"/>
              <a:t> con </a:t>
            </a:r>
            <a:r>
              <a:rPr lang="en-GB" altLang="de-DE" sz="1500" dirty="0" err="1" smtClean="0"/>
              <a:t>successo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altre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strategie</a:t>
            </a:r>
            <a:r>
              <a:rPr lang="en-GB" altLang="de-DE" sz="1500" dirty="0" smtClean="0"/>
              <a:t> (ad </a:t>
            </a:r>
            <a:r>
              <a:rPr lang="en-GB" altLang="de-DE" sz="1500" dirty="0" err="1" smtClean="0"/>
              <a:t>esempio</a:t>
            </a:r>
            <a:r>
              <a:rPr lang="en-GB" altLang="de-DE" sz="1500" dirty="0" smtClean="0"/>
              <a:t> la </a:t>
            </a:r>
            <a:r>
              <a:rPr lang="en-GB" altLang="de-DE" sz="1500" dirty="0" err="1" smtClean="0"/>
              <a:t>psicoterapia</a:t>
            </a:r>
            <a:r>
              <a:rPr lang="en-GB" altLang="de-DE" sz="1500" dirty="0" smtClean="0"/>
              <a:t>) per curare la </a:t>
            </a:r>
            <a:r>
              <a:rPr lang="en-GB" altLang="de-DE" sz="1500" dirty="0" err="1" smtClean="0"/>
              <a:t>sua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depressione</a:t>
            </a:r>
            <a:r>
              <a:rPr lang="en-GB" altLang="de-DE" sz="1500" dirty="0" smtClean="0"/>
              <a:t>. </a:t>
            </a:r>
            <a:endParaRPr lang="en-GB" altLang="de-DE" sz="1500" dirty="0"/>
          </a:p>
        </p:txBody>
      </p:sp>
      <p:pic>
        <p:nvPicPr>
          <p:cNvPr id="39952" name="Picture 19" descr="Robbie Williams - gwelt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258888"/>
            <a:ext cx="8763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3" name="Rectangle 20"/>
          <p:cNvSpPr>
            <a:spLocks noChangeArrowheads="1"/>
          </p:cNvSpPr>
          <p:nvPr/>
        </p:nvSpPr>
        <p:spPr bwMode="auto">
          <a:xfrm>
            <a:off x="0" y="2349500"/>
            <a:ext cx="1187450" cy="1358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54" name="Text Box 24"/>
          <p:cNvSpPr txBox="1">
            <a:spLocks noChangeArrowheads="1"/>
          </p:cNvSpPr>
          <p:nvPr/>
        </p:nvSpPr>
        <p:spPr bwMode="auto">
          <a:xfrm>
            <a:off x="1258888" y="4983163"/>
            <a:ext cx="774065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1500" dirty="0" smtClean="0"/>
              <a:t>La </a:t>
            </a:r>
            <a:r>
              <a:rPr lang="en-GB" altLang="de-DE" sz="1500" dirty="0" err="1" smtClean="0"/>
              <a:t>stella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inglese</a:t>
            </a:r>
            <a:r>
              <a:rPr lang="en-GB" altLang="de-DE" sz="1500" dirty="0" smtClean="0"/>
              <a:t> del </a:t>
            </a:r>
            <a:r>
              <a:rPr lang="en-GB" altLang="de-DE" sz="1500" dirty="0" err="1" smtClean="0"/>
              <a:t>calcio</a:t>
            </a:r>
            <a:r>
              <a:rPr lang="en-GB" altLang="de-DE" sz="1500" dirty="0" smtClean="0"/>
              <a:t> David Beckham </a:t>
            </a:r>
            <a:r>
              <a:rPr lang="en-GB" altLang="de-DE" sz="1500" dirty="0" err="1" smtClean="0"/>
              <a:t>soffre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disturbo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ossessivo</a:t>
            </a:r>
            <a:r>
              <a:rPr lang="en-GB" altLang="de-DE" sz="1500" dirty="0" smtClean="0"/>
              <a:t>- </a:t>
            </a:r>
            <a:r>
              <a:rPr lang="en-GB" altLang="de-DE" sz="1500" dirty="0" err="1" smtClean="0"/>
              <a:t>compulsivo</a:t>
            </a:r>
            <a:r>
              <a:rPr lang="en-GB" altLang="de-DE" sz="1500" dirty="0" smtClean="0"/>
              <a:t>. È </a:t>
            </a:r>
            <a:r>
              <a:rPr lang="en-GB" altLang="de-DE" sz="1500" dirty="0" err="1" smtClean="0"/>
              <a:t>molto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difficile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lui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quando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qualcosa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nel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suo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ambiente</a:t>
            </a:r>
            <a:r>
              <a:rPr lang="en-GB" altLang="de-DE" sz="1500" dirty="0" smtClean="0"/>
              <a:t> è </a:t>
            </a:r>
            <a:r>
              <a:rPr lang="en-GB" altLang="de-DE" sz="1500" dirty="0" err="1" smtClean="0"/>
              <a:t>fuori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posto</a:t>
            </a:r>
            <a:r>
              <a:rPr lang="en-GB" altLang="de-DE" sz="1500" dirty="0" smtClean="0"/>
              <a:t> o non è </a:t>
            </a:r>
            <a:r>
              <a:rPr lang="en-GB" altLang="de-DE" sz="1500" dirty="0" err="1" smtClean="0"/>
              <a:t>messo</a:t>
            </a:r>
            <a:r>
              <a:rPr lang="en-GB" altLang="de-DE" sz="1500" dirty="0" smtClean="0"/>
              <a:t> in </a:t>
            </a:r>
            <a:r>
              <a:rPr lang="en-GB" altLang="de-DE" sz="1500" dirty="0" err="1" smtClean="0"/>
              <a:t>modo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simmetrico</a:t>
            </a:r>
            <a:r>
              <a:rPr lang="en-GB" altLang="de-DE" sz="1500" dirty="0" smtClean="0"/>
              <a:t>. In </a:t>
            </a:r>
            <a:r>
              <a:rPr lang="en-GB" altLang="de-DE" sz="1500" dirty="0" err="1" smtClean="0"/>
              <a:t>un’intervista</a:t>
            </a:r>
            <a:r>
              <a:rPr lang="en-GB" altLang="de-DE" sz="1500" dirty="0" smtClean="0"/>
              <a:t>, Beckham ha </a:t>
            </a:r>
            <a:r>
              <a:rPr lang="en-GB" altLang="de-DE" sz="1500" dirty="0" err="1" smtClean="0"/>
              <a:t>dichiarato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che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soffre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immensamento</a:t>
            </a:r>
            <a:r>
              <a:rPr lang="en-GB" altLang="de-DE" sz="1500" dirty="0" smtClean="0"/>
              <a:t> per </a:t>
            </a:r>
            <a:r>
              <a:rPr lang="en-GB" altLang="de-DE" sz="1500" dirty="0" err="1" smtClean="0"/>
              <a:t>questo</a:t>
            </a:r>
            <a:r>
              <a:rPr lang="en-GB" altLang="de-DE" sz="1500" dirty="0" smtClean="0"/>
              <a:t>, in </a:t>
            </a:r>
            <a:r>
              <a:rPr lang="en-GB" altLang="de-DE" sz="1500" dirty="0" err="1" smtClean="0"/>
              <a:t>quanto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spesso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perde</a:t>
            </a:r>
            <a:r>
              <a:rPr lang="en-GB" altLang="de-DE" sz="1500" dirty="0" smtClean="0"/>
              <a:t> tempo e </a:t>
            </a:r>
            <a:r>
              <a:rPr lang="en-GB" altLang="de-DE" sz="1500" dirty="0" err="1" smtClean="0"/>
              <a:t>sperimenta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conflitti</a:t>
            </a:r>
            <a:r>
              <a:rPr lang="en-GB" altLang="de-DE" sz="1500" dirty="0" smtClean="0"/>
              <a:t> </a:t>
            </a:r>
            <a:r>
              <a:rPr lang="en-GB" altLang="de-DE" sz="1500" dirty="0" err="1" smtClean="0"/>
              <a:t>interpersonali</a:t>
            </a:r>
            <a:r>
              <a:rPr lang="en-GB" altLang="de-DE" sz="1500" dirty="0" smtClean="0"/>
              <a:t>.</a:t>
            </a:r>
            <a:endParaRPr lang="en-GB" altLang="de-DE" sz="1500" dirty="0"/>
          </a:p>
        </p:txBody>
      </p:sp>
      <p:pic>
        <p:nvPicPr>
          <p:cNvPr id="39955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195888"/>
            <a:ext cx="11874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6" name="Picture 27" descr="P1010594-greginhollywood-flickr-ccc-bearbeit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863" y="3860800"/>
            <a:ext cx="885825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7" name="Picture 28" descr="Princess Diana in Bristol, UK, 1987-Floyd Nello-flickr-ccc-bearbeite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2565400"/>
            <a:ext cx="8747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GB" altLang="de-DE" dirty="0" smtClean="0"/>
              <a:t>“Vita </a:t>
            </a:r>
            <a:r>
              <a:rPr lang="en-GB" altLang="de-DE" dirty="0" err="1" smtClean="0"/>
              <a:t>perfetta</a:t>
            </a:r>
            <a:r>
              <a:rPr lang="en-GB" altLang="de-DE" dirty="0" smtClean="0"/>
              <a:t>…?”</a:t>
            </a:r>
            <a:endParaRPr lang="en-GB" altLang="de-DE" dirty="0"/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Inhaltsplatzhalter 2"/>
          <p:cNvSpPr>
            <a:spLocks noGrp="1"/>
          </p:cNvSpPr>
          <p:nvPr>
            <p:ph idx="1"/>
          </p:nvPr>
        </p:nvSpPr>
        <p:spPr>
          <a:xfrm>
            <a:off x="252000" y="1329580"/>
            <a:ext cx="8640000" cy="5296740"/>
          </a:xfrm>
        </p:spPr>
        <p:txBody>
          <a:bodyPr/>
          <a:lstStyle/>
          <a:p>
            <a:pPr algn="ctr">
              <a:spcBef>
                <a:spcPts val="1200"/>
              </a:spcBef>
              <a:buFont typeface="Wingdings 2" pitchFamily="18" charset="2"/>
              <a:buNone/>
            </a:pPr>
            <a:r>
              <a:rPr lang="en-GB" altLang="de-DE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Obiettivi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altLang="de-DE" sz="1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apprendimento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GB" altLang="de-DE" sz="18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L’autostima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è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valore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diamo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noi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stessi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Non è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mai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oggettivo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Cercare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prendere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in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considerazione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rafforzare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propria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autostima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in diverse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aeree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vita.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Cerca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tuoi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punti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forza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– ad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esempio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chiedendo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agli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amici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o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tenendo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un “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diario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gioia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”.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Non fare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paragoni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ingiusti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Non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credere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ciecamente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quello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dice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critico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interiore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Lascia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compagno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gentile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parli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rivolga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suo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sguardo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benevolo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Potresti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per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esempio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dire a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stesso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ogni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giorno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davanti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allo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specchio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: “Mi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piaci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stai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andando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alla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grande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!” (o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anche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“mi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voglio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altLang="de-DE" sz="18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bene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!”).</a:t>
            </a:r>
          </a:p>
          <a:p>
            <a:pPr>
              <a:spcBef>
                <a:spcPts val="1200"/>
              </a:spcBef>
              <a:buFont typeface="Arial" charset="0"/>
              <a:buChar char="•"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  <a:buFont typeface="Arial" charset="0"/>
              <a:buChar char="•"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Applicazione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giorni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10.31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1340768"/>
            <a:ext cx="8640000" cy="5564732"/>
          </a:xfrm>
        </p:spPr>
        <p:txBody>
          <a:bodyPr/>
          <a:lstStyle/>
          <a:p>
            <a:pPr marL="180000" indent="0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Suggerimenti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apprezzare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più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 belle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cose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possono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sperimentare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durante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giorno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Quando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esci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casa,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prendi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con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manciata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piccoli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oggetti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(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fagioli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biglie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etc.) 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mettili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nella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tasca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destra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Ogni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volta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sperimenti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qualcosa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positivo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(ad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sorriso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un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amico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conversazione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piacevole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un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pasto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squisito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etc. ...)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prendi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un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oggetto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passala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nella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tasca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sinistra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 sera,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prendi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gli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oggetti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dalla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tasca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sinistra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ricordati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le belle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cose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che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hai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sperimentato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durante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giornata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questo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modo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conservi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momenti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positivi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godi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il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presente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Purtroppo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lasciamo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passare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inosservate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cose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belle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della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vita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troppo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GB" sz="16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facilmente</a:t>
            </a:r>
            <a:r>
              <a:rPr lang="en-GB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  <a:endParaRPr lang="en-GB" sz="1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endParaRPr lang="en-GB" altLang="de-DE" sz="18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Conosci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altri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metodi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ricordare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rivivere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cose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belle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della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de-DE" sz="18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giornata</a:t>
            </a:r>
            <a:r>
              <a:rPr lang="en-GB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endParaRPr lang="en-GB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Applicazione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giorni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fare con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ciò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auto">
          <a:xfrm>
            <a:off x="250388" y="1340768"/>
            <a:ext cx="8643225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000" algn="just" eaLnBrk="1" hangingPunct="1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GB" altLang="de-DE" dirty="0" err="1" smtClean="0"/>
              <a:t>Molte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(ma non </a:t>
            </a:r>
            <a:r>
              <a:rPr lang="en-GB" altLang="de-DE" dirty="0" err="1" smtClean="0"/>
              <a:t>tutte</a:t>
            </a:r>
            <a:r>
              <a:rPr lang="en-GB" altLang="de-DE" dirty="0" smtClean="0"/>
              <a:t>) </a:t>
            </a:r>
            <a:r>
              <a:rPr lang="en-GB" altLang="de-DE" dirty="0" err="1" smtClean="0"/>
              <a:t>affette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hanno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bassa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autostima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specialmente</a:t>
            </a:r>
            <a:r>
              <a:rPr lang="en-GB" altLang="de-DE" dirty="0" smtClean="0"/>
              <a:t> </a:t>
            </a:r>
            <a:r>
              <a:rPr lang="en-GB" altLang="de-DE" i="1" dirty="0" err="1" smtClean="0"/>
              <a:t>dopo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episodio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psicotico</a:t>
            </a:r>
            <a:r>
              <a:rPr lang="en-GB" altLang="de-DE" dirty="0" smtClean="0"/>
              <a:t> (ad 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provare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vergogna</a:t>
            </a:r>
            <a:r>
              <a:rPr lang="en-GB" altLang="de-DE" dirty="0" smtClean="0"/>
              <a:t>;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amici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girino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spalle</a:t>
            </a:r>
            <a:r>
              <a:rPr lang="en-GB" altLang="de-DE" dirty="0" smtClean="0"/>
              <a:t>).</a:t>
            </a:r>
          </a:p>
          <a:p>
            <a:pPr marL="180000" algn="just" eaLnBrk="1" hangingPunct="1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GB" altLang="de-DE" dirty="0" err="1" smtClean="0"/>
              <a:t>Molte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provano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ma </a:t>
            </a:r>
            <a:r>
              <a:rPr lang="en-GB" altLang="de-DE" dirty="0" err="1" smtClean="0"/>
              <a:t>anche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altre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emozioni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durante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psicosi</a:t>
            </a:r>
            <a:r>
              <a:rPr lang="en-GB" altLang="de-DE" dirty="0" smtClean="0"/>
              <a:t>:</a:t>
            </a:r>
          </a:p>
          <a:p>
            <a:pPr marL="720000" indent="-360000" algn="just" eaLnBrk="1" hangingPunct="1">
              <a:spcBef>
                <a:spcPts val="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GB" altLang="de-DE" dirty="0" err="1" smtClean="0"/>
              <a:t>Eccitamento</a:t>
            </a:r>
            <a:r>
              <a:rPr lang="en-GB" altLang="de-DE" dirty="0" smtClean="0"/>
              <a:t> (“</a:t>
            </a:r>
            <a:r>
              <a:rPr lang="en-GB" altLang="de-DE" dirty="0" err="1" smtClean="0"/>
              <a:t>Alla</a:t>
            </a:r>
            <a:r>
              <a:rPr lang="en-GB" altLang="de-DE" dirty="0" smtClean="0"/>
              <a:t> fine </a:t>
            </a:r>
            <a:r>
              <a:rPr lang="en-GB" altLang="de-DE" dirty="0" err="1" smtClean="0"/>
              <a:t>qualcosa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successo</a:t>
            </a:r>
            <a:r>
              <a:rPr lang="en-GB" altLang="de-DE" dirty="0" smtClean="0"/>
              <a:t>!”)</a:t>
            </a:r>
          </a:p>
          <a:p>
            <a:pPr marL="720000" indent="-360000" algn="just" eaLnBrk="1" hangingPunct="1">
              <a:spcBef>
                <a:spcPts val="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GB" altLang="de-DE" dirty="0" err="1" smtClean="0"/>
              <a:t>Senso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fortuna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completare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missione</a:t>
            </a:r>
            <a:r>
              <a:rPr lang="en-GB" altLang="de-DE" dirty="0" smtClean="0"/>
              <a:t>; </a:t>
            </a:r>
            <a:r>
              <a:rPr lang="en-GB" altLang="de-DE" dirty="0" err="1" smtClean="0"/>
              <a:t>essere</a:t>
            </a:r>
            <a:r>
              <a:rPr lang="en-GB" altLang="de-DE" dirty="0" smtClean="0"/>
              <a:t> </a:t>
            </a:r>
            <a:r>
              <a:rPr lang="en-GB" altLang="de-DE" i="1" dirty="0" err="1" smtClean="0"/>
              <a:t>importante</a:t>
            </a:r>
            <a:r>
              <a:rPr lang="en-GB" altLang="de-DE" dirty="0" smtClean="0"/>
              <a:t>)</a:t>
            </a:r>
          </a:p>
          <a:p>
            <a:pPr marL="180000" algn="just" eaLnBrk="1" hangingPunct="1">
              <a:spcBef>
                <a:spcPts val="1200"/>
              </a:spcBef>
              <a:buFont typeface="Wingdings 2" pitchFamily="18" charset="2"/>
              <a:buNone/>
            </a:pPr>
            <a:r>
              <a:rPr lang="en-GB" altLang="de-DE" dirty="0" smtClean="0"/>
              <a:t>Le </a:t>
            </a:r>
            <a:r>
              <a:rPr lang="en-GB" altLang="de-DE" dirty="0" err="1" smtClean="0"/>
              <a:t>tecniche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discusse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hanno</a:t>
            </a:r>
            <a:r>
              <a:rPr lang="en-GB" altLang="de-DE" dirty="0" smtClean="0"/>
              <a:t> lo </a:t>
            </a:r>
            <a:r>
              <a:rPr lang="en-GB" altLang="de-DE" dirty="0" err="1" smtClean="0"/>
              <a:t>scopo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aiutare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costruire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sana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durevole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fiducia</a:t>
            </a:r>
            <a:r>
              <a:rPr lang="en-GB" altLang="de-DE" dirty="0" smtClean="0"/>
              <a:t> in se </a:t>
            </a:r>
            <a:r>
              <a:rPr lang="en-GB" altLang="de-DE" dirty="0" err="1" smtClean="0"/>
              <a:t>stessi</a:t>
            </a:r>
            <a:r>
              <a:rPr lang="en-GB" altLang="de-DE" dirty="0" smtClean="0"/>
              <a:t>.</a:t>
            </a:r>
            <a:endParaRPr lang="en-GB" altLang="de-DE" i="1" dirty="0" smtClean="0">
              <a:solidFill>
                <a:srgbClr val="FF0000"/>
              </a:solidFill>
            </a:endParaRPr>
          </a:p>
          <a:p>
            <a:pPr marL="180000" algn="just" eaLnBrk="1" hangingPunct="1">
              <a:spcBef>
                <a:spcPts val="1200"/>
              </a:spcBef>
            </a:pPr>
            <a:r>
              <a:rPr lang="en-GB" altLang="de-DE" i="1" dirty="0" err="1" smtClean="0"/>
              <a:t>Quali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aspetti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di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questo</a:t>
            </a:r>
            <a:r>
              <a:rPr lang="en-GB" altLang="de-DE" i="1" dirty="0" smtClean="0"/>
              <a:t> modulo </a:t>
            </a:r>
            <a:r>
              <a:rPr lang="en-GB" altLang="de-DE" i="1" dirty="0" err="1" smtClean="0"/>
              <a:t>trovo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particolarmente</a:t>
            </a:r>
            <a:r>
              <a:rPr lang="en-GB" altLang="de-DE" i="1" dirty="0" smtClean="0"/>
              <a:t> utile?</a:t>
            </a:r>
          </a:p>
          <a:p>
            <a:pPr marL="180000" algn="just" eaLnBrk="1" hangingPunct="1">
              <a:spcBef>
                <a:spcPts val="1200"/>
              </a:spcBef>
            </a:pPr>
            <a:r>
              <a:rPr lang="en-GB" altLang="de-DE" i="1" dirty="0" err="1" smtClean="0"/>
              <a:t>Quando</a:t>
            </a:r>
            <a:r>
              <a:rPr lang="en-GB" altLang="de-DE" i="1" dirty="0" smtClean="0"/>
              <a:t> e in </a:t>
            </a:r>
            <a:r>
              <a:rPr lang="en-GB" altLang="de-DE" i="1" dirty="0" err="1" smtClean="0"/>
              <a:t>quali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situazioni</a:t>
            </a:r>
            <a:r>
              <a:rPr lang="en-GB" altLang="de-DE" i="1" dirty="0" smtClean="0"/>
              <a:t> concrete future </a:t>
            </a:r>
            <a:r>
              <a:rPr lang="en-GB" altLang="de-DE" i="1" dirty="0" err="1" smtClean="0"/>
              <a:t>potrei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mettere</a:t>
            </a:r>
            <a:r>
              <a:rPr lang="en-GB" altLang="de-DE" i="1" dirty="0" smtClean="0"/>
              <a:t> in </a:t>
            </a:r>
            <a:r>
              <a:rPr lang="en-GB" altLang="de-DE" i="1" dirty="0" err="1" smtClean="0"/>
              <a:t>pratica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quanto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imparato</a:t>
            </a:r>
            <a:r>
              <a:rPr lang="en-GB" altLang="de-DE" i="1" dirty="0" smtClean="0"/>
              <a:t>? Come </a:t>
            </a:r>
            <a:r>
              <a:rPr lang="en-GB" altLang="de-DE" i="1" dirty="0" err="1" smtClean="0"/>
              <a:t>potrebbe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essere</a:t>
            </a:r>
            <a:r>
              <a:rPr lang="en-GB" altLang="de-DE" i="1" dirty="0" smtClean="0"/>
              <a:t> utile (ad </a:t>
            </a:r>
            <a:r>
              <a:rPr lang="en-GB" altLang="de-DE" i="1" dirty="0" err="1" smtClean="0"/>
              <a:t>es</a:t>
            </a:r>
            <a:r>
              <a:rPr lang="en-GB" altLang="de-DE" i="1" dirty="0" smtClean="0"/>
              <a:t>. a </a:t>
            </a:r>
            <a:r>
              <a:rPr lang="en-GB" altLang="de-DE" i="1" dirty="0" err="1" smtClean="0"/>
              <a:t>sentirmi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meno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teso</a:t>
            </a:r>
            <a:r>
              <a:rPr lang="en-GB" altLang="de-DE" i="1" dirty="0" smtClean="0"/>
              <a:t>)?</a:t>
            </a:r>
            <a:endParaRPr lang="en-GB" altLang="de-DE" i="1" dirty="0"/>
          </a:p>
        </p:txBody>
      </p: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0" y="6167431"/>
            <a:ext cx="2699792" cy="747711"/>
            <a:chOff x="0" y="3957"/>
            <a:chExt cx="1427" cy="471"/>
          </a:xfrm>
        </p:grpSpPr>
        <p:sp>
          <p:nvSpPr>
            <p:cNvPr id="1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3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/>
                <a:t> </a:t>
              </a:r>
              <a:r>
                <a:rPr lang="de-DE" altLang="de-DE" sz="1200" i="1" dirty="0" smtClean="0"/>
                <a:t> 10.5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52000" y="1361974"/>
            <a:ext cx="8640000" cy="256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GB" altLang="de-DE" dirty="0" err="1" smtClean="0"/>
              <a:t>Esempio</a:t>
            </a:r>
            <a:r>
              <a:rPr lang="en-GB" altLang="de-DE" dirty="0" smtClean="0"/>
              <a:t>: Max </a:t>
            </a:r>
            <a:r>
              <a:rPr lang="en-GB" altLang="de-DE" dirty="0" err="1" smtClean="0"/>
              <a:t>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sempre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triste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pensa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non </a:t>
            </a:r>
            <a:r>
              <a:rPr lang="en-GB" altLang="de-DE" dirty="0" err="1" smtClean="0"/>
              <a:t>essere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buono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nulla</a:t>
            </a:r>
            <a:r>
              <a:rPr lang="en-GB" altLang="de-DE" dirty="0" smtClean="0"/>
              <a:t>: “non ho un </a:t>
            </a:r>
            <a:r>
              <a:rPr lang="en-GB" altLang="de-DE" dirty="0" err="1" smtClean="0"/>
              <a:t>lavoro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sono</a:t>
            </a:r>
            <a:r>
              <a:rPr lang="en-GB" altLang="de-DE" dirty="0" smtClean="0"/>
              <a:t> un peso per la </a:t>
            </a:r>
            <a:r>
              <a:rPr lang="en-GB" altLang="de-DE" dirty="0" err="1" smtClean="0"/>
              <a:t>mia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famiglia</a:t>
            </a:r>
            <a:r>
              <a:rPr lang="en-GB" altLang="de-DE" dirty="0" smtClean="0"/>
              <a:t>.”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GB" altLang="de-DE" b="1" dirty="0" smtClean="0"/>
              <a:t>Ma:</a:t>
            </a:r>
            <a:r>
              <a:rPr lang="en-GB" altLang="de-DE" dirty="0" smtClean="0"/>
              <a:t> Max è </a:t>
            </a:r>
            <a:r>
              <a:rPr lang="en-GB" altLang="de-DE" dirty="0" err="1" smtClean="0"/>
              <a:t>attualmente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disoccupato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ché</a:t>
            </a:r>
            <a:r>
              <a:rPr lang="en-GB" altLang="de-DE" dirty="0" smtClean="0"/>
              <a:t> non </a:t>
            </a:r>
            <a:r>
              <a:rPr lang="en-GB" altLang="de-DE" dirty="0" err="1" smtClean="0"/>
              <a:t>significa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sia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incapace</a:t>
            </a:r>
            <a:r>
              <a:rPr lang="en-GB" altLang="de-DE" dirty="0" smtClean="0"/>
              <a:t>. Ha </a:t>
            </a:r>
            <a:r>
              <a:rPr lang="en-GB" altLang="de-DE" dirty="0" err="1" smtClean="0"/>
              <a:t>molti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talenti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punti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forza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aiutarlo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trovare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lavoro</a:t>
            </a:r>
            <a:r>
              <a:rPr lang="en-GB" altLang="de-DE" dirty="0" smtClean="0"/>
              <a:t> (ad 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egli</a:t>
            </a:r>
            <a:r>
              <a:rPr lang="en-GB" altLang="de-DE" dirty="0" smtClean="0"/>
              <a:t> ha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buona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conoscenza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tecnica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riparare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computer; è </a:t>
            </a:r>
            <a:r>
              <a:rPr lang="en-GB" altLang="de-DE" dirty="0" err="1" smtClean="0"/>
              <a:t>colto</a:t>
            </a:r>
            <a:r>
              <a:rPr lang="en-GB" altLang="de-DE" dirty="0" smtClean="0"/>
              <a:t>). </a:t>
            </a:r>
            <a:r>
              <a:rPr lang="en-GB" altLang="de-DE" dirty="0" err="1" smtClean="0"/>
              <a:t>Inoltre</a:t>
            </a:r>
            <a:r>
              <a:rPr lang="en-GB" altLang="de-DE" dirty="0" smtClean="0"/>
              <a:t>, ha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famiglia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alcuni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amici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vogliono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bene</a:t>
            </a:r>
            <a:r>
              <a:rPr lang="en-GB" altLang="de-DE" dirty="0" smtClean="0"/>
              <a:t>. 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GB" altLang="de-DE" sz="15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fare con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ciò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de-DE" sz="1200" b="1" kern="0" noProof="0" dirty="0" err="1" smtClean="0">
                <a:solidFill>
                  <a:srgbClr val="646B86"/>
                </a:solidFill>
                <a:latin typeface="Verdana"/>
              </a:rPr>
              <a:t>Autostima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10.34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3088</Words>
  <Application>Microsoft Office PowerPoint</Application>
  <PresentationFormat>Bildschirmpräsentation (4:3)</PresentationFormat>
  <Paragraphs>307</Paragraphs>
  <Slides>34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34</vt:i4>
      </vt:variant>
    </vt:vector>
  </HeadingPairs>
  <TitlesOfParts>
    <vt:vector size="52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MODULO 10: AUTOSTIMA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1299</cp:revision>
  <cp:lastPrinted>2010-08-18T09:16:54Z</cp:lastPrinted>
  <dcterms:created xsi:type="dcterms:W3CDTF">2010-08-11T06:51:14Z</dcterms:created>
  <dcterms:modified xsi:type="dcterms:W3CDTF">2018-09-07T11:57:11Z</dcterms:modified>
</cp:coreProperties>
</file>