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31.xml" ContentType="application/vnd.openxmlformats-officedocument.presentationml.notesSlide+xml"/>
  <Override PartName="/ppt/comments/comment4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1" r:id="rId2"/>
    <p:sldMasterId id="2147483652" r:id="rId3"/>
    <p:sldMasterId id="2147483653" r:id="rId4"/>
    <p:sldMasterId id="2147483657" r:id="rId5"/>
    <p:sldMasterId id="2147483655" r:id="rId6"/>
    <p:sldMasterId id="2147483656" r:id="rId7"/>
    <p:sldMasterId id="2147483658" r:id="rId8"/>
    <p:sldMasterId id="2147483659" r:id="rId9"/>
    <p:sldMasterId id="2147483660" r:id="rId10"/>
    <p:sldMasterId id="2147483661" r:id="rId11"/>
    <p:sldMasterId id="2147483662" r:id="rId12"/>
    <p:sldMasterId id="2147483663" r:id="rId13"/>
    <p:sldMasterId id="2147483664" r:id="rId14"/>
  </p:sldMasterIdLst>
  <p:notesMasterIdLst>
    <p:notesMasterId r:id="rId50"/>
  </p:notesMasterIdLst>
  <p:handoutMasterIdLst>
    <p:handoutMasterId r:id="rId51"/>
  </p:handoutMasterIdLst>
  <p:sldIdLst>
    <p:sldId id="287" r:id="rId15"/>
    <p:sldId id="446" r:id="rId16"/>
    <p:sldId id="447" r:id="rId17"/>
    <p:sldId id="300" r:id="rId18"/>
    <p:sldId id="455" r:id="rId19"/>
    <p:sldId id="440" r:id="rId20"/>
    <p:sldId id="467" r:id="rId21"/>
    <p:sldId id="379" r:id="rId22"/>
    <p:sldId id="463" r:id="rId23"/>
    <p:sldId id="460" r:id="rId24"/>
    <p:sldId id="461" r:id="rId25"/>
    <p:sldId id="464" r:id="rId26"/>
    <p:sldId id="454" r:id="rId27"/>
    <p:sldId id="410" r:id="rId28"/>
    <p:sldId id="433" r:id="rId29"/>
    <p:sldId id="434" r:id="rId30"/>
    <p:sldId id="435" r:id="rId31"/>
    <p:sldId id="437" r:id="rId32"/>
    <p:sldId id="428" r:id="rId33"/>
    <p:sldId id="466" r:id="rId34"/>
    <p:sldId id="458" r:id="rId35"/>
    <p:sldId id="459" r:id="rId36"/>
    <p:sldId id="388" r:id="rId37"/>
    <p:sldId id="390" r:id="rId38"/>
    <p:sldId id="395" r:id="rId39"/>
    <p:sldId id="418" r:id="rId40"/>
    <p:sldId id="465" r:id="rId41"/>
    <p:sldId id="397" r:id="rId42"/>
    <p:sldId id="398" r:id="rId43"/>
    <p:sldId id="462" r:id="rId44"/>
    <p:sldId id="400" r:id="rId45"/>
    <p:sldId id="363" r:id="rId46"/>
    <p:sldId id="376" r:id="rId47"/>
    <p:sldId id="445" r:id="rId48"/>
    <p:sldId id="457" r:id="rId49"/>
  </p:sldIdLst>
  <p:sldSz cx="9144000" cy="6858000" type="screen4x3"/>
  <p:notesSz cx="6669088" cy="98726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2" pos="2881">
          <p15:clr>
            <a:srgbClr val="A4A3A4"/>
          </p15:clr>
        </p15:guide>
        <p15:guide id="3" orient="horz" pos="845" userDrawn="1">
          <p15:clr>
            <a:srgbClr val="A4A3A4"/>
          </p15:clr>
        </p15:guide>
        <p15:guide id="4" pos="158">
          <p15:clr>
            <a:srgbClr val="A4A3A4"/>
          </p15:clr>
        </p15:guide>
        <p15:guide id="5" pos="5602">
          <p15:clr>
            <a:srgbClr val="A4A3A4"/>
          </p15:clr>
        </p15:guide>
        <p15:guide id="6" orient="horz" pos="2432" userDrawn="1">
          <p15:clr>
            <a:srgbClr val="A4A3A4"/>
          </p15:clr>
        </p15:guide>
        <p15:guide id="7" orient="horz" pos="2364" userDrawn="1">
          <p15:clr>
            <a:srgbClr val="A4A3A4"/>
          </p15:clr>
        </p15:guide>
        <p15:guide id="8" orient="horz" pos="95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ne Hottenrott" initials="JH" lastIdx="6" clrIdx="0">
    <p:extLst/>
  </p:cmAuthor>
  <p:cmAuthor id="2" name="Ryan Balzan" initials="RB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3C3F7"/>
    <a:srgbClr val="FFCC66"/>
    <a:srgbClr val="339966"/>
    <a:srgbClr val="66CCFF"/>
    <a:srgbClr val="00CC99"/>
    <a:srgbClr val="8CADAE"/>
    <a:srgbClr val="D163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9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8" y="192"/>
      </p:cViewPr>
      <p:guideLst>
        <p:guide pos="2881"/>
        <p:guide orient="horz" pos="845"/>
        <p:guide pos="158"/>
        <p:guide pos="5602"/>
        <p:guide orient="horz" pos="2432"/>
        <p:guide orient="horz" pos="2364"/>
        <p:guide orient="horz" pos="9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47" d="100"/>
          <a:sy n="47" d="100"/>
        </p:scale>
        <p:origin x="-1320" y="-114"/>
      </p:cViewPr>
      <p:guideLst>
        <p:guide orient="horz" pos="3109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Mappe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0"/>
        <c:ser>
          <c:idx val="0"/>
          <c:order val="0"/>
          <c:spPr>
            <a:solidFill>
              <a:srgbClr val="0070C0"/>
            </a:solidFill>
          </c:spPr>
          <c:dPt>
            <c:idx val="0"/>
            <c:bubble3D val="0"/>
            <c:spPr>
              <a:solidFill>
                <a:srgbClr val="C5D1D7">
                  <a:lumMod val="50000"/>
                </a:srgbClr>
              </a:solidFill>
            </c:spPr>
          </c:dPt>
          <c:dPt>
            <c:idx val="1"/>
            <c:bubble3D val="0"/>
            <c:spPr>
              <a:solidFill>
                <a:srgbClr val="B9A300">
                  <a:lumMod val="60000"/>
                  <a:lumOff val="4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E756-458C-9B25-9E00924027A5}"/>
              </c:ext>
            </c:extLst>
          </c:dPt>
          <c:cat>
            <c:strRef>
              <c:f>Tabelle1!$C$10:$C$11</c:f>
              <c:strCache>
                <c:ptCount val="2"/>
                <c:pt idx="0">
                  <c:v>ich</c:v>
                </c:pt>
                <c:pt idx="1">
                  <c:v> </c:v>
                </c:pt>
              </c:strCache>
            </c:strRef>
          </c:cat>
          <c:val>
            <c:numRef>
              <c:f>Tabelle1!$D$10:$D$11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56-458C-9B25-9E00924027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65604491725768665"/>
          <c:y val="0.79009132500729196"/>
          <c:w val="0.33881767139480301"/>
          <c:h val="0.20559261177524599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de-D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753180661577599"/>
          <c:y val="0.10426540284360231"/>
          <c:w val="0.43002544529262215"/>
          <c:h val="0.80094786729858103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4213">
              <a:solidFill>
                <a:srgbClr val="000000"/>
              </a:solidFill>
              <a:prstDash val="solid"/>
            </a:ln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14213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4213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ln w="14213">
                <a:solidFill>
                  <a:srgbClr val="000000"/>
                </a:solidFill>
                <a:prstDash val="solid"/>
              </a:ln>
            </c:spPr>
          </c:dPt>
          <c:cat>
            <c:strRef>
              <c:f>Tabelle1!$B$4:$B$6</c:f>
              <c:strCache>
                <c:ptCount val="3"/>
                <c:pt idx="0">
                  <c:v>Umstände: Drogen</c:v>
                </c:pt>
                <c:pt idx="1">
                  <c:v>andere: Ärger mit Nachbarm</c:v>
                </c:pt>
                <c:pt idx="2">
                  <c:v>ich: übertriebene Reaktion</c:v>
                </c:pt>
              </c:strCache>
            </c:strRef>
          </c:cat>
          <c:val>
            <c:numRef>
              <c:f>Tabelle1!$C$4:$C$6</c:f>
              <c:numCache>
                <c:formatCode>General</c:formatCode>
                <c:ptCount val="3"/>
                <c:pt idx="0">
                  <c:v>40</c:v>
                </c:pt>
                <c:pt idx="1">
                  <c:v>30</c:v>
                </c:pt>
                <c:pt idx="2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8425">
          <a:noFill/>
        </a:ln>
      </c:spPr>
    </c:plotArea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103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34:51.098" idx="4">
    <p:pos x="10" y="10"/>
    <p:text>former slide 4 has been deleted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34:19.291" idx="3">
    <p:pos x="10" y="10"/>
    <p:text>New design (this was slide 7 in old version) - please add worksheet screenshot.
Former slide 8 has been deleted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38:03.227" idx="5">
    <p:pos x="10" y="10"/>
    <p:text>the writing in italics ("What aspects...") is new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38:19.820" idx="6">
    <p:pos x="10" y="10"/>
    <p:text>this example was part of previous slide in the older version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t" anchorCtr="0" compatLnSpc="1">
            <a:prstTxWarp prst="textNoShape">
              <a:avLst/>
            </a:prstTxWarp>
          </a:bodyPr>
          <a:lstStyle>
            <a:lvl1pPr defTabSz="944563">
              <a:defRPr sz="1300">
                <a:latin typeface="Verdana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t" anchorCtr="0" compatLnSpc="1">
            <a:prstTxWarp prst="textNoShape">
              <a:avLst/>
            </a:prstTxWarp>
          </a:bodyPr>
          <a:lstStyle>
            <a:lvl1pPr algn="r" defTabSz="944563">
              <a:defRPr sz="1300">
                <a:latin typeface="Verdana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0538"/>
            <a:ext cx="28908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b" anchorCtr="0" compatLnSpc="1">
            <a:prstTxWarp prst="textNoShape">
              <a:avLst/>
            </a:prstTxWarp>
          </a:bodyPr>
          <a:lstStyle>
            <a:lvl1pPr defTabSz="944563">
              <a:defRPr sz="1300">
                <a:latin typeface="Verdana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380538"/>
            <a:ext cx="28908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b" anchorCtr="0" compatLnSpc="1">
            <a:prstTxWarp prst="textNoShape">
              <a:avLst/>
            </a:prstTxWarp>
          </a:bodyPr>
          <a:lstStyle>
            <a:lvl1pPr algn="r" defTabSz="944563">
              <a:defRPr sz="1300"/>
            </a:lvl1pPr>
          </a:lstStyle>
          <a:p>
            <a:pPr>
              <a:defRPr/>
            </a:pPr>
            <a:fld id="{D9F9BF97-88E2-4BCA-814C-FABE494600DA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75611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t" anchorCtr="0" compatLnSpc="1">
            <a:prstTxWarp prst="textNoShape">
              <a:avLst/>
            </a:prstTxWarp>
          </a:bodyPr>
          <a:lstStyle>
            <a:lvl1pPr defTabSz="944563">
              <a:defRPr sz="1300">
                <a:latin typeface="Verdana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2051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t" anchorCtr="0" compatLnSpc="1">
            <a:prstTxWarp prst="textNoShape">
              <a:avLst/>
            </a:prstTxWarp>
          </a:bodyPr>
          <a:lstStyle>
            <a:lvl1pPr algn="r" defTabSz="944563">
              <a:defRPr sz="1300">
                <a:latin typeface="Verdana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205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5188" y="739775"/>
            <a:ext cx="4940300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1" name="Rectangle 205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689475"/>
            <a:ext cx="4891088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 smtClean="0"/>
              <a:t>Klicken Sie, um die Formate des Vorlagentextes zu bearbeiten</a:t>
            </a:r>
          </a:p>
          <a:p>
            <a:pPr lvl="1"/>
            <a:r>
              <a:rPr lang="en-US" altLang="de-DE" noProof="0" smtClean="0"/>
              <a:t>Zweite Ebene</a:t>
            </a:r>
          </a:p>
          <a:p>
            <a:pPr lvl="2"/>
            <a:r>
              <a:rPr lang="en-US" altLang="de-DE" noProof="0" smtClean="0"/>
              <a:t>Dritte Ebene</a:t>
            </a:r>
          </a:p>
          <a:p>
            <a:pPr lvl="3"/>
            <a:r>
              <a:rPr lang="en-US" altLang="de-DE" noProof="0" smtClean="0"/>
              <a:t>Vierte Ebene</a:t>
            </a:r>
          </a:p>
          <a:p>
            <a:pPr lvl="4"/>
            <a:r>
              <a:rPr lang="en-US" altLang="de-DE" noProof="0" smtClean="0"/>
              <a:t>Fünfte Ebene</a:t>
            </a:r>
          </a:p>
        </p:txBody>
      </p:sp>
      <p:sp>
        <p:nvSpPr>
          <p:cNvPr id="39942" name="Rectangle 205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0538"/>
            <a:ext cx="28908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b" anchorCtr="0" compatLnSpc="1">
            <a:prstTxWarp prst="textNoShape">
              <a:avLst/>
            </a:prstTxWarp>
          </a:bodyPr>
          <a:lstStyle>
            <a:lvl1pPr defTabSz="944563">
              <a:defRPr sz="1300">
                <a:latin typeface="Verdana" charset="0"/>
                <a:ea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3" name="Rectangle 205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380538"/>
            <a:ext cx="28908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1" tIns="47255" rIns="94511" bIns="47255" numCol="1" anchor="b" anchorCtr="0" compatLnSpc="1">
            <a:prstTxWarp prst="textNoShape">
              <a:avLst/>
            </a:prstTxWarp>
          </a:bodyPr>
          <a:lstStyle>
            <a:lvl1pPr algn="r" defTabSz="944563">
              <a:defRPr sz="1300"/>
            </a:lvl1pPr>
          </a:lstStyle>
          <a:p>
            <a:pPr>
              <a:defRPr/>
            </a:pPr>
            <a:fld id="{F2B564CC-E4B2-4255-B138-59E92033770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8939872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A5AE10-4E82-4D1F-9865-DECC9B86C289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29" name="AutoShape 4"/>
          <p:cNvSpPr>
            <a:spLocks noChangeArrowheads="1"/>
          </p:cNvSpPr>
          <p:nvPr/>
        </p:nvSpPr>
        <p:spPr bwMode="auto">
          <a:xfrm>
            <a:off x="763588" y="5699125"/>
            <a:ext cx="5140325" cy="1736725"/>
          </a:xfrm>
          <a:prstGeom prst="wedgeEllipseCallout">
            <a:avLst>
              <a:gd name="adj1" fmla="val -38046"/>
              <a:gd name="adj2" fmla="val 3121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7251" tIns="43626" rIns="87251" bIns="43626"/>
          <a:lstStyle>
            <a:lvl1pPr defTabSz="8731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8731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8731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8731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8731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873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873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873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873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de-DE" altLang="de-DE" sz="1500">
                <a:latin typeface="Verdana" pitchFamily="34" charset="0"/>
              </a:rPr>
              <a:t>Gestern/Heute haben wir über Zuschreibungsstil in der Gruppe gesprochen, Gibt es irgendetwas was Ihnen besonders in Erinnerung geblieben ist…</a:t>
            </a:r>
          </a:p>
        </p:txBody>
      </p:sp>
    </p:spTree>
    <p:extLst>
      <p:ext uri="{BB962C8B-B14F-4D97-AF65-F5344CB8AC3E}">
        <p14:creationId xmlns:p14="http://schemas.microsoft.com/office/powerpoint/2010/main" val="942962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E4B8DC2-76B0-422C-AF69-52C2E181B1AD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913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CDDC4F8-9F24-4555-BFB1-EDD456DA48BB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686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B9B6E8-23C2-49F4-A20E-55CA30A78BB6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015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055"/>
          <p:cNvSpPr txBox="1">
            <a:spLocks noGrp="1" noChangeArrowheads="1"/>
          </p:cNvSpPr>
          <p:nvPr/>
        </p:nvSpPr>
        <p:spPr bwMode="auto">
          <a:xfrm>
            <a:off x="3778250" y="9380538"/>
            <a:ext cx="28908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511" tIns="47255" rIns="94511" bIns="47255" anchor="b"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1E66635-651E-4D90-9B93-DC623886E12D}" type="slidenum">
              <a:rPr lang="en-US" altLang="de-DE" sz="1300">
                <a:latin typeface="Verdana" pitchFamily="34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de-DE" sz="1300">
              <a:latin typeface="Verdana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299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A489179-0279-4442-A21C-485F7A57AC51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189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0004032-853B-4B2B-B516-64C68126DFE8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743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962412-00B2-4CFC-B564-9E40C1C9A116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728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D1984C9-9F05-4CD5-B1B3-EB8B61C59E04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55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D1984C9-9F05-4CD5-B1B3-EB8B61C59E04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832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5FA2710-C7F0-4742-B2D7-D8B4026DF37E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334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055"/>
          <p:cNvSpPr txBox="1">
            <a:spLocks noGrp="1" noChangeArrowheads="1"/>
          </p:cNvSpPr>
          <p:nvPr/>
        </p:nvSpPr>
        <p:spPr bwMode="auto">
          <a:xfrm>
            <a:off x="3778250" y="9380538"/>
            <a:ext cx="28908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511" tIns="47255" rIns="94511" bIns="47255" anchor="b"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B38D8AF-A87A-466B-89D5-015D1C4A2538}" type="slidenum">
              <a:rPr lang="en-US" altLang="de-DE" sz="1300">
                <a:latin typeface="Verdana" pitchFamily="34" charset="0"/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en-US" altLang="de-DE" sz="1300">
              <a:latin typeface="Verdana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700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055"/>
          <p:cNvSpPr txBox="1">
            <a:spLocks noGrp="1" noChangeArrowheads="1"/>
          </p:cNvSpPr>
          <p:nvPr/>
        </p:nvSpPr>
        <p:spPr bwMode="auto">
          <a:xfrm>
            <a:off x="3778250" y="9380538"/>
            <a:ext cx="28908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511" tIns="47255" rIns="94511" bIns="47255" anchor="b"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B38D8AF-A87A-466B-89D5-015D1C4A2538}" type="slidenum">
              <a:rPr lang="en-US" altLang="de-DE" sz="1300">
                <a:latin typeface="Verdana" pitchFamily="34" charset="0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en-US" altLang="de-DE" sz="1300">
              <a:latin typeface="Verdana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2631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8E266EF-523E-4390-9F36-0BFA7C970B9C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7957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CBAEEDA-A8EB-4500-B587-7FCFBCA4214E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413" y="4689475"/>
            <a:ext cx="4894262" cy="44434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 sz="180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0079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236527-F354-4C0F-9FBF-898F1C912447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20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413" y="4689475"/>
            <a:ext cx="4894262" cy="44434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 sz="180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8802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236527-F354-4C0F-9FBF-898F1C912447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413" y="4689475"/>
            <a:ext cx="4894262" cy="44434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 sz="180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3246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236527-F354-4C0F-9FBF-898F1C912447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22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413" y="4689475"/>
            <a:ext cx="4894262" cy="44434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 sz="180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3246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2C7165A-1082-4679-8652-97C0B4A37F68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23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3405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C96E31-44FF-48CF-A1AD-3EACD9D4ECE7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24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3173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C8343A6-A043-4196-9BFF-1210CFFE3CC3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25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519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A4CAF0-48CF-4488-A4A6-6F2EF1AC6DC0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26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3532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0A30575-9816-47AF-905C-A945C8E586BB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27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4539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04AA3C4-88CA-4BAB-A1A2-41B6C4D80D8C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28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5882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8C1F0D1-8C06-49C9-881F-0F90F40E7E4B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29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9868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11F5F00-A9AD-41E8-98B8-0A26D2E93237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30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2858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E543FD-B777-4611-BEC1-F87262D8F3C3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31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9700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5EDE691-4218-4E9D-BBCF-EAA5D19DF62F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32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1938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BED3E99-A264-47A4-ADF5-569A08C74FBC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33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solidFill>
            <a:srgbClr val="FFFFFF"/>
          </a:solidFill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7251" tIns="43626" rIns="87251" bIns="43626"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7700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37931725" indent="-37474525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F21F16-45C8-4B32-8393-3FEF003E7240}" type="slidenum">
              <a:rPr lang="en-US" altLang="de-DE" sz="1300" smtClean="0">
                <a:latin typeface="Verdana" pitchFamily="34" charset="0"/>
              </a:rPr>
              <a:pPr eaLnBrk="1" hangingPunct="1">
                <a:spcBef>
                  <a:spcPct val="0"/>
                </a:spcBef>
              </a:pPr>
              <a:t>34</a:t>
            </a:fld>
            <a:endParaRPr lang="en-US" altLang="de-DE" sz="1300" smtClean="0">
              <a:latin typeface="Verdana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739775"/>
            <a:ext cx="4937125" cy="3703638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51" tIns="43626" rIns="87251" bIns="43626"/>
          <a:lstStyle/>
          <a:p>
            <a:pPr eaLnBrk="1" hangingPunct="1"/>
            <a:endParaRPr lang="de-DE" altLang="de-DE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2220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66775" y="739775"/>
            <a:ext cx="4937125" cy="37036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B564CC-E4B2-4255-B138-59E920337708}" type="slidenum">
              <a:rPr lang="en-US" altLang="de-DE"/>
              <a:pPr>
                <a:defRPr/>
              </a:pPr>
              <a:t>35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86323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820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9815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04573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907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8706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2336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757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20965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44056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4646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0164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9144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9592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63248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2072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757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5784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2729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607455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709691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3137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44880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0" y="1484313"/>
            <a:ext cx="9144000" cy="5184775"/>
          </a:xfrm>
        </p:spPr>
        <p:txBody>
          <a:bodyPr/>
          <a:lstStyle/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18804302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8603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28337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524755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12875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61060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12726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05751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5788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494996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988678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87790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13550" y="260350"/>
            <a:ext cx="2330450" cy="6337300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-179388" y="260350"/>
            <a:ext cx="6840538" cy="6337300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1335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50156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34506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336546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500188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500188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13821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72962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29602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88957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785925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344983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93016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24613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24613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11634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87393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47013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308194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500188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500188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87762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57705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70213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1022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75144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998805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54992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24613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24613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0827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5150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83040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951547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500188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500188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99716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67401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0262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7815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797530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48142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36547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500188"/>
            <a:ext cx="2286000" cy="51847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500188"/>
            <a:ext cx="6705600" cy="51847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85578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237173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13514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1467446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500188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500188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78725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070214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621272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800172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494307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3341761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899568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500188"/>
            <a:ext cx="2286000" cy="51847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500188"/>
            <a:ext cx="6705600" cy="51847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82517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617964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36730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9294207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67859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968344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814316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26941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8117783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0372670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406864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063887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772284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473222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6871233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195108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11216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795581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540952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0356604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7806912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49719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612973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167840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553718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870544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699260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90600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351249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378828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3454800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7726949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6909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484313"/>
            <a:ext cx="2286000" cy="51847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484313"/>
            <a:ext cx="6705600" cy="51847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959205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26C38-6A65-4B2A-9944-8D537EADD29F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F02C8-76D6-4FFF-8EA2-E88CAED9706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043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9A783-0F49-4EC8-8055-C548927CCF61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F6F89-14FC-4D33-B54C-91AD461F90C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9709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69CAE-6D74-4130-9FDF-14A0F077C5F2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C78F9-C5D6-4601-B3D3-0FE96D3A0AD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02145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1DFB8-0323-49C9-B85A-6EB9E3D6CB9C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25127-C80C-4A1C-80F5-A56AD14A785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1076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F0313-5868-43C7-9FDA-25AAA6B3E96F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21549-A9BF-45A0-954F-FEE5B1F8DA7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2377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3E31D-1490-4AED-89BE-F0E2E79680E1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CE23E-7921-45FD-8255-24DC04A196D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71392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1613E-D173-4F77-805E-C4919AAB43B5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AF56A-E22C-43D2-8325-DD1F7952A97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6671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F060A8-81E3-41C9-82C2-BFB2336DBACA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7B5A0-350A-47D4-97C7-DB19778E293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9493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3967C-FDDC-4AA0-9A66-992744E731C1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8DADA-F352-4849-9BA1-23A8CE5A04B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44563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47E78-EE5B-4ACB-822B-8C8BA1072719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FE40F-7984-4725-8326-6332D2CBE2B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70714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C7239-2238-466D-9C08-19C92307355F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A5539-B780-4A56-BF9B-5646346CF97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3340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31BB4-E22A-4A93-8C65-31C3A632AC2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DEBBF-6950-4F4F-96CD-864CF89C7B9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802298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A0132-736A-4A75-8A45-55D1B992CAA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B7828-F168-4EF7-89C2-D88A1734A59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667987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8DF2F-D3AE-48D6-BFE4-32FF9F44480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8E95B-55FA-4C1B-A67C-8C3F27F6C5A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312991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0A2FB-ED6F-423E-83EE-920822909DB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66F9B-2840-4D1C-8E16-6FFDC171B29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425007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F0945-8F1E-4708-9F5D-BB9AFFA5776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25DC9-826A-4DFF-8D47-C16644DF9A4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657711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C3D07-ED1A-4095-8B0D-D2BA78AF01A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4FAD3-477F-46FF-8408-F0E3C6112BE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149198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EF8D6-473A-486B-85D4-C802044A4F7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C267B-E028-4E44-8433-9587D3FB715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76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23255-27B5-47DA-A0DB-AC43319FA4F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071D6-5D19-4E8E-B7AC-71DD39C5E72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801400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3929B-86A9-47EA-AFD3-ED8D1410C4B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FDED1-B5C9-4CB7-A212-2DFA40F95A6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032083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EEAF6-6D03-4E4A-977D-032821B685C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8F814-4E5F-447C-8DEA-44C7B3EB5B3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376397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3D63E-5E76-4364-8B01-38C3CA510E0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7E7AB-DB42-4492-8145-5A63B4D488A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61195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B23C9-C683-4D3F-B93E-3C2358F8E8E1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6C702-EF2F-4FE1-996C-7669F776C4E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7814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B16DF-EE3C-4F12-9C8F-CC226F59BCD5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65079-C00D-4DB1-8783-4F7319F099B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9725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F965A-D051-4926-AC3E-035C9B61374B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E2311-FEC8-4C43-B092-2BCEB2B4A47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1294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01B96-4DB1-4347-8FA4-F6DDAA685237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69820-66CD-42CD-AF9E-3841E67081B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3987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279DB-2BB4-47CF-AE64-A600A704FF2D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26D0B-52CA-438A-AD3D-A2481F597D9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9241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D1CE4-968F-4E20-8F08-C263A960B5D6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32A1C-D3D1-4221-9D36-9543A01DEDF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8187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10A13-1CC3-40C4-9D10-50071E479164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7125D-D84D-43AA-9417-512F0E035B6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95996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8F892-1751-4676-A372-B24302BC912F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F321E-8B3B-4B95-BC5C-37E1BE123AC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3110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93EEF-2865-4B88-BB63-796051F07647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5E21E-E432-4C85-8AC5-2450D08D0E2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25380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8A621-9A14-4E6C-AF2C-85DEE3D101AE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BDFEB-12BF-409E-85D1-29BD48B813F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9093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5FAA2-30B8-410E-A9A3-BCB7E62B0D48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45C2E-E891-44DC-8BCD-8FCAD1135FF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79788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53167-F90E-409B-82C3-F24A7536E2F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002053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023AF-0156-49FF-977F-A2D7E656C4E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86506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8A87F-9A97-47D5-B322-E66C2BEC683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985061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388" y="1052513"/>
            <a:ext cx="431641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052513"/>
            <a:ext cx="4316413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48B3E-5D48-44F1-8C44-92EAAFF2CD5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844452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DFBCD-7014-4E35-BCCC-7BD578FD54A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600159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3ED54-81D9-465E-B339-116374D795D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962820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34FFC-1DE5-49C7-83EB-5BCF323AB63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774165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BF066-1FAA-4DBD-BB44-A553B17CE01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920912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C0D30-9CE3-43D0-8562-34871D3847F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676482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1B4CF-CCC3-4B7D-9498-80175D5F66A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954971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69100" y="188913"/>
            <a:ext cx="2195513" cy="5389562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79388" y="188913"/>
            <a:ext cx="6437312" cy="5389562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0328E-27C3-42E3-9B7D-7424C954A4F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7177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2052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12875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-179388" y="260350"/>
            <a:ext cx="914400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hteck 16"/>
          <p:cNvSpPr>
            <a:spLocks noChangeArrowheads="1"/>
          </p:cNvSpPr>
          <p:nvPr userDrawn="1"/>
        </p:nvSpPr>
        <p:spPr bwMode="auto">
          <a:xfrm rot="5400000">
            <a:off x="4405312" y="-4405312"/>
            <a:ext cx="333375" cy="9144000"/>
          </a:xfrm>
          <a:prstGeom prst="rect">
            <a:avLst/>
          </a:prstGeom>
          <a:solidFill>
            <a:srgbClr val="3366CC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2400" smtClean="0">
              <a:solidFill>
                <a:srgbClr val="FFFFFF"/>
              </a:solidFill>
            </a:endParaRPr>
          </a:p>
        </p:txBody>
      </p:sp>
      <p:sp>
        <p:nvSpPr>
          <p:cNvPr id="18" name="Rechteck 17"/>
          <p:cNvSpPr/>
          <p:nvPr userDrawn="1"/>
        </p:nvSpPr>
        <p:spPr bwMode="auto">
          <a:xfrm rot="5400000">
            <a:off x="4519612" y="-4464049"/>
            <a:ext cx="104775" cy="9144000"/>
          </a:xfrm>
          <a:prstGeom prst="rect">
            <a:avLst/>
          </a:prstGeom>
          <a:solidFill>
            <a:srgbClr val="3366CC">
              <a:alpha val="36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4100" name="Rechteck 19"/>
          <p:cNvSpPr>
            <a:spLocks noChangeArrowheads="1"/>
          </p:cNvSpPr>
          <p:nvPr userDrawn="1"/>
        </p:nvSpPr>
        <p:spPr bwMode="auto">
          <a:xfrm rot="5400000">
            <a:off x="4080668" y="-3820318"/>
            <a:ext cx="982663" cy="9144000"/>
          </a:xfrm>
          <a:prstGeom prst="rect">
            <a:avLst/>
          </a:prstGeom>
          <a:solidFill>
            <a:srgbClr val="3366CC">
              <a:alpha val="7097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2400" smtClean="0">
              <a:solidFill>
                <a:srgbClr val="FFFFFF"/>
              </a:solidFill>
            </a:endParaRPr>
          </a:p>
        </p:txBody>
      </p:sp>
      <p:sp>
        <p:nvSpPr>
          <p:cNvPr id="21" name="Gerade Verbindung 20"/>
          <p:cNvSpPr>
            <a:spLocks noChangeShapeType="1"/>
          </p:cNvSpPr>
          <p:nvPr userDrawn="1"/>
        </p:nvSpPr>
        <p:spPr bwMode="auto">
          <a:xfrm rot="5400000">
            <a:off x="4572000" y="-4572000"/>
            <a:ext cx="0" cy="9144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sz="2400"/>
          </a:p>
        </p:txBody>
      </p:sp>
      <p:sp>
        <p:nvSpPr>
          <p:cNvPr id="4102" name="Gerade Verbindung 23"/>
          <p:cNvSpPr>
            <a:spLocks noChangeShapeType="1"/>
          </p:cNvSpPr>
          <p:nvPr userDrawn="1"/>
        </p:nvSpPr>
        <p:spPr bwMode="auto">
          <a:xfrm rot="5400000">
            <a:off x="4572000" y="-3186112"/>
            <a:ext cx="0" cy="9144000"/>
          </a:xfrm>
          <a:prstGeom prst="line">
            <a:avLst/>
          </a:prstGeom>
          <a:noFill/>
          <a:ln w="28575" algn="ctr">
            <a:solidFill>
              <a:srgbClr val="3366CC">
                <a:alpha val="8196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103" name="Rectangle 3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0" y="1500188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27" name="Ellipse 26"/>
          <p:cNvSpPr/>
          <p:nvPr userDrawn="1"/>
        </p:nvSpPr>
        <p:spPr bwMode="auto">
          <a:xfrm>
            <a:off x="-323850" y="-747713"/>
            <a:ext cx="1295400" cy="1295401"/>
          </a:xfrm>
          <a:prstGeom prst="ellipse">
            <a:avLst/>
          </a:prstGeom>
          <a:solidFill>
            <a:schemeClr val="accent6">
              <a:lumMod val="20000"/>
              <a:lumOff val="80000"/>
              <a:alpha val="43000"/>
            </a:schemeClr>
          </a:solidFill>
          <a:ln>
            <a:solidFill>
              <a:schemeClr val="bg1">
                <a:lumMod val="95000"/>
                <a:alpha val="6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33" name="Rechteck 32"/>
          <p:cNvSpPr/>
          <p:nvPr userDrawn="1"/>
        </p:nvSpPr>
        <p:spPr bwMode="auto">
          <a:xfrm rot="5400000">
            <a:off x="4505325" y="-3262312"/>
            <a:ext cx="133350" cy="9144000"/>
          </a:xfrm>
          <a:prstGeom prst="rect">
            <a:avLst/>
          </a:prstGeom>
          <a:solidFill>
            <a:srgbClr val="3366CC">
              <a:alpha val="54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4106" name="Rectangle 2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0" y="260350"/>
            <a:ext cx="90360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6"/>
          <p:cNvSpPr>
            <a:spLocks noChangeArrowheads="1"/>
          </p:cNvSpPr>
          <p:nvPr userDrawn="1"/>
        </p:nvSpPr>
        <p:spPr bwMode="auto">
          <a:xfrm rot="5400000">
            <a:off x="4405312" y="-4405312"/>
            <a:ext cx="333375" cy="9144000"/>
          </a:xfrm>
          <a:prstGeom prst="rect">
            <a:avLst/>
          </a:prstGeom>
          <a:solidFill>
            <a:srgbClr val="3366CC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2400" smtClean="0">
              <a:solidFill>
                <a:srgbClr val="FFFFFF"/>
              </a:solidFill>
            </a:endParaRPr>
          </a:p>
        </p:txBody>
      </p:sp>
      <p:sp>
        <p:nvSpPr>
          <p:cNvPr id="18" name="Rechteck 17"/>
          <p:cNvSpPr/>
          <p:nvPr userDrawn="1"/>
        </p:nvSpPr>
        <p:spPr bwMode="auto">
          <a:xfrm rot="5400000">
            <a:off x="4519612" y="-4464049"/>
            <a:ext cx="104775" cy="9144000"/>
          </a:xfrm>
          <a:prstGeom prst="rect">
            <a:avLst/>
          </a:prstGeom>
          <a:solidFill>
            <a:srgbClr val="3366CC">
              <a:alpha val="36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5124" name="Rechteck 19"/>
          <p:cNvSpPr>
            <a:spLocks noChangeArrowheads="1"/>
          </p:cNvSpPr>
          <p:nvPr userDrawn="1"/>
        </p:nvSpPr>
        <p:spPr bwMode="auto">
          <a:xfrm rot="5400000">
            <a:off x="4080668" y="-3820318"/>
            <a:ext cx="982663" cy="9144000"/>
          </a:xfrm>
          <a:prstGeom prst="rect">
            <a:avLst/>
          </a:prstGeom>
          <a:solidFill>
            <a:srgbClr val="3366CC">
              <a:alpha val="7097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2400" smtClean="0">
              <a:solidFill>
                <a:srgbClr val="FFFFFF"/>
              </a:solidFill>
            </a:endParaRPr>
          </a:p>
        </p:txBody>
      </p:sp>
      <p:sp>
        <p:nvSpPr>
          <p:cNvPr id="21" name="Gerade Verbindung 20"/>
          <p:cNvSpPr>
            <a:spLocks noChangeShapeType="1"/>
          </p:cNvSpPr>
          <p:nvPr userDrawn="1"/>
        </p:nvSpPr>
        <p:spPr bwMode="auto">
          <a:xfrm rot="5400000">
            <a:off x="4572000" y="-4572000"/>
            <a:ext cx="0" cy="9144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sz="2400"/>
          </a:p>
        </p:txBody>
      </p:sp>
      <p:sp>
        <p:nvSpPr>
          <p:cNvPr id="5126" name="Gerade Verbindung 23"/>
          <p:cNvSpPr>
            <a:spLocks noChangeShapeType="1"/>
          </p:cNvSpPr>
          <p:nvPr userDrawn="1"/>
        </p:nvSpPr>
        <p:spPr bwMode="auto">
          <a:xfrm rot="5400000">
            <a:off x="4572000" y="-3186112"/>
            <a:ext cx="0" cy="9144000"/>
          </a:xfrm>
          <a:prstGeom prst="line">
            <a:avLst/>
          </a:prstGeom>
          <a:noFill/>
          <a:ln w="28575" algn="ctr">
            <a:solidFill>
              <a:srgbClr val="3366CC">
                <a:alpha val="8196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127" name="Rectangle 3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0" y="1500188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128" name="Ellipse 26"/>
          <p:cNvSpPr>
            <a:spLocks noChangeArrowheads="1"/>
          </p:cNvSpPr>
          <p:nvPr userDrawn="1"/>
        </p:nvSpPr>
        <p:spPr bwMode="auto">
          <a:xfrm>
            <a:off x="-323850" y="-747713"/>
            <a:ext cx="1295400" cy="1295401"/>
          </a:xfrm>
          <a:prstGeom prst="ellipse">
            <a:avLst/>
          </a:prstGeom>
          <a:solidFill>
            <a:srgbClr val="969696">
              <a:alpha val="87057"/>
            </a:srgbClr>
          </a:solidFill>
          <a:ln w="25400">
            <a:solidFill>
              <a:srgbClr val="F2F2F2">
                <a:alpha val="65097"/>
              </a:srgbClr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2400" smtClean="0">
              <a:solidFill>
                <a:srgbClr val="000000"/>
              </a:solidFill>
            </a:endParaRPr>
          </a:p>
        </p:txBody>
      </p:sp>
      <p:sp>
        <p:nvSpPr>
          <p:cNvPr id="33" name="Rechteck 32"/>
          <p:cNvSpPr/>
          <p:nvPr userDrawn="1"/>
        </p:nvSpPr>
        <p:spPr bwMode="auto">
          <a:xfrm rot="5400000">
            <a:off x="4505325" y="-3262312"/>
            <a:ext cx="133350" cy="9144000"/>
          </a:xfrm>
          <a:prstGeom prst="rect">
            <a:avLst/>
          </a:prstGeom>
          <a:solidFill>
            <a:srgbClr val="3366CC">
              <a:alpha val="54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5130" name="Rectangle 2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0" y="260350"/>
            <a:ext cx="90360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 userDrawn="1"/>
        </p:nvSpPr>
        <p:spPr bwMode="auto">
          <a:xfrm rot="5400000">
            <a:off x="4267200" y="-4106862"/>
            <a:ext cx="609600" cy="9144000"/>
          </a:xfrm>
          <a:prstGeom prst="rect">
            <a:avLst/>
          </a:prstGeom>
          <a:solidFill>
            <a:srgbClr val="3366CC">
              <a:alpha val="54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8" name="Rechteck 17"/>
          <p:cNvSpPr/>
          <p:nvPr userDrawn="1"/>
        </p:nvSpPr>
        <p:spPr bwMode="auto">
          <a:xfrm rot="5400000">
            <a:off x="4519612" y="-4464049"/>
            <a:ext cx="104775" cy="9144000"/>
          </a:xfrm>
          <a:prstGeom prst="rect">
            <a:avLst/>
          </a:prstGeom>
          <a:solidFill>
            <a:srgbClr val="3366CC">
              <a:alpha val="36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9" name="Rechteck 18"/>
          <p:cNvSpPr/>
          <p:nvPr userDrawn="1"/>
        </p:nvSpPr>
        <p:spPr bwMode="auto">
          <a:xfrm rot="5400000">
            <a:off x="4480719" y="-3710781"/>
            <a:ext cx="182562" cy="9144000"/>
          </a:xfrm>
          <a:prstGeom prst="rect">
            <a:avLst/>
          </a:prstGeom>
          <a:solidFill>
            <a:srgbClr val="3366CC">
              <a:alpha val="70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0" name="Rechteck 19"/>
          <p:cNvSpPr/>
          <p:nvPr userDrawn="1"/>
        </p:nvSpPr>
        <p:spPr bwMode="auto">
          <a:xfrm rot="5400000">
            <a:off x="4410868" y="-3490118"/>
            <a:ext cx="322263" cy="9144000"/>
          </a:xfrm>
          <a:prstGeom prst="rect">
            <a:avLst/>
          </a:prstGeom>
          <a:solidFill>
            <a:srgbClr val="3366CC">
              <a:alpha val="71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1" name="Gerade Verbindung 20"/>
          <p:cNvSpPr>
            <a:spLocks noChangeShapeType="1"/>
          </p:cNvSpPr>
          <p:nvPr userDrawn="1"/>
        </p:nvSpPr>
        <p:spPr bwMode="auto">
          <a:xfrm rot="5400000">
            <a:off x="4572000" y="-4572000"/>
            <a:ext cx="0" cy="9144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sz="2400"/>
          </a:p>
        </p:txBody>
      </p:sp>
      <p:sp>
        <p:nvSpPr>
          <p:cNvPr id="6151" name="Gerade Verbindung 21"/>
          <p:cNvSpPr>
            <a:spLocks noChangeShapeType="1"/>
          </p:cNvSpPr>
          <p:nvPr userDrawn="1"/>
        </p:nvSpPr>
        <p:spPr bwMode="auto">
          <a:xfrm rot="5400000">
            <a:off x="4572000" y="-3878262"/>
            <a:ext cx="0" cy="9144000"/>
          </a:xfrm>
          <a:prstGeom prst="line">
            <a:avLst/>
          </a:prstGeom>
          <a:noFill/>
          <a:ln w="57150" algn="ctr">
            <a:solidFill>
              <a:srgbClr val="3366CC">
                <a:alpha val="83136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52" name="Gerade Verbindung 22"/>
          <p:cNvSpPr>
            <a:spLocks noChangeShapeType="1"/>
          </p:cNvSpPr>
          <p:nvPr userDrawn="1"/>
        </p:nvSpPr>
        <p:spPr bwMode="auto">
          <a:xfrm rot="5400000">
            <a:off x="4572000" y="-4543425"/>
            <a:ext cx="0" cy="9144000"/>
          </a:xfrm>
          <a:prstGeom prst="line">
            <a:avLst/>
          </a:prstGeom>
          <a:noFill/>
          <a:ln w="57150" algn="ctr">
            <a:solidFill>
              <a:srgbClr val="3366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53" name="Gerade Verbindung 23"/>
          <p:cNvSpPr>
            <a:spLocks noChangeShapeType="1"/>
          </p:cNvSpPr>
          <p:nvPr userDrawn="1"/>
        </p:nvSpPr>
        <p:spPr bwMode="auto">
          <a:xfrm rot="5400000">
            <a:off x="4572000" y="-3186112"/>
            <a:ext cx="0" cy="9144000"/>
          </a:xfrm>
          <a:prstGeom prst="line">
            <a:avLst/>
          </a:prstGeom>
          <a:noFill/>
          <a:ln w="28575" algn="ctr">
            <a:solidFill>
              <a:srgbClr val="3366CC">
                <a:alpha val="8196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54" name="Gerade Verbindung 24"/>
          <p:cNvSpPr>
            <a:spLocks noChangeShapeType="1"/>
          </p:cNvSpPr>
          <p:nvPr userDrawn="1"/>
        </p:nvSpPr>
        <p:spPr bwMode="auto">
          <a:xfrm rot="5400000">
            <a:off x="4572000" y="-3725862"/>
            <a:ext cx="0" cy="9144000"/>
          </a:xfrm>
          <a:prstGeom prst="line">
            <a:avLst/>
          </a:prstGeom>
          <a:noFill/>
          <a:ln w="9525" algn="ctr">
            <a:solidFill>
              <a:srgbClr val="3366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6" name="Rechteck 25"/>
          <p:cNvSpPr/>
          <p:nvPr userDrawn="1"/>
        </p:nvSpPr>
        <p:spPr bwMode="auto">
          <a:xfrm rot="5400000">
            <a:off x="4533900" y="-3535362"/>
            <a:ext cx="76200" cy="9144000"/>
          </a:xfrm>
          <a:prstGeom prst="rect">
            <a:avLst/>
          </a:prstGeom>
          <a:solidFill>
            <a:srgbClr val="3366CC">
              <a:alpha val="51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6156" name="Rectangle 3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0" y="1500188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27" name="Ellipse 26"/>
          <p:cNvSpPr/>
          <p:nvPr userDrawn="1"/>
        </p:nvSpPr>
        <p:spPr bwMode="auto">
          <a:xfrm>
            <a:off x="8001000" y="-647700"/>
            <a:ext cx="1295400" cy="1295400"/>
          </a:xfrm>
          <a:prstGeom prst="ellipse">
            <a:avLst/>
          </a:prstGeom>
          <a:solidFill>
            <a:schemeClr val="accent6">
              <a:lumMod val="20000"/>
              <a:lumOff val="80000"/>
              <a:alpha val="43000"/>
            </a:schemeClr>
          </a:solidFill>
          <a:ln>
            <a:solidFill>
              <a:schemeClr val="bg1">
                <a:lumMod val="95000"/>
                <a:alpha val="6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6158" name="Rectangle 2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107950" y="5429250"/>
            <a:ext cx="90360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  <p:sp>
        <p:nvSpPr>
          <p:cNvPr id="33" name="Rechteck 32"/>
          <p:cNvSpPr/>
          <p:nvPr userDrawn="1"/>
        </p:nvSpPr>
        <p:spPr bwMode="auto">
          <a:xfrm rot="5400000">
            <a:off x="4505325" y="-3262312"/>
            <a:ext cx="133350" cy="9144000"/>
          </a:xfrm>
          <a:prstGeom prst="rect">
            <a:avLst/>
          </a:prstGeom>
          <a:solidFill>
            <a:srgbClr val="3366CC">
              <a:alpha val="54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30" name="Ellipse 29"/>
          <p:cNvSpPr/>
          <p:nvPr userDrawn="1"/>
        </p:nvSpPr>
        <p:spPr bwMode="auto">
          <a:xfrm>
            <a:off x="8761413" y="1243013"/>
            <a:ext cx="274637" cy="274637"/>
          </a:xfrm>
          <a:prstGeom prst="ellipse">
            <a:avLst/>
          </a:prstGeom>
          <a:solidFill>
            <a:schemeClr val="accent6">
              <a:lumMod val="20000"/>
              <a:lumOff val="80000"/>
              <a:alpha val="43000"/>
            </a:schemeClr>
          </a:solidFill>
          <a:ln>
            <a:solidFill>
              <a:schemeClr val="bg1">
                <a:lumMod val="95000"/>
                <a:alpha val="6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8" name="Ellipse 27"/>
          <p:cNvSpPr/>
          <p:nvPr userDrawn="1"/>
        </p:nvSpPr>
        <p:spPr bwMode="auto">
          <a:xfrm>
            <a:off x="8215313" y="1028700"/>
            <a:ext cx="428625" cy="428625"/>
          </a:xfrm>
          <a:prstGeom prst="ellipse">
            <a:avLst/>
          </a:prstGeom>
          <a:solidFill>
            <a:srgbClr val="99CCFF">
              <a:alpha val="49804"/>
            </a:srgbClr>
          </a:solidFill>
          <a:ln>
            <a:solidFill>
              <a:srgbClr val="3366CC">
                <a:alpha val="61000"/>
              </a:srgb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 userDrawn="1"/>
        </p:nvSpPr>
        <p:spPr bwMode="auto">
          <a:xfrm rot="5400000">
            <a:off x="4267200" y="-4106862"/>
            <a:ext cx="609600" cy="9144000"/>
          </a:xfrm>
          <a:prstGeom prst="rect">
            <a:avLst/>
          </a:prstGeom>
          <a:solidFill>
            <a:srgbClr val="3366CC">
              <a:alpha val="54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8" name="Rechteck 17"/>
          <p:cNvSpPr/>
          <p:nvPr userDrawn="1"/>
        </p:nvSpPr>
        <p:spPr bwMode="auto">
          <a:xfrm rot="5400000">
            <a:off x="4519612" y="-4464049"/>
            <a:ext cx="104775" cy="9144000"/>
          </a:xfrm>
          <a:prstGeom prst="rect">
            <a:avLst/>
          </a:prstGeom>
          <a:solidFill>
            <a:srgbClr val="3366CC">
              <a:alpha val="36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9" name="Rechteck 18"/>
          <p:cNvSpPr/>
          <p:nvPr userDrawn="1"/>
        </p:nvSpPr>
        <p:spPr bwMode="auto">
          <a:xfrm rot="5400000">
            <a:off x="4480719" y="-3710781"/>
            <a:ext cx="182562" cy="9144000"/>
          </a:xfrm>
          <a:prstGeom prst="rect">
            <a:avLst/>
          </a:prstGeom>
          <a:solidFill>
            <a:srgbClr val="3366CC">
              <a:alpha val="70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0" name="Rechteck 19"/>
          <p:cNvSpPr/>
          <p:nvPr userDrawn="1"/>
        </p:nvSpPr>
        <p:spPr bwMode="auto">
          <a:xfrm rot="5400000">
            <a:off x="4410868" y="-3490118"/>
            <a:ext cx="322263" cy="9144000"/>
          </a:xfrm>
          <a:prstGeom prst="rect">
            <a:avLst/>
          </a:prstGeom>
          <a:solidFill>
            <a:srgbClr val="3366CC">
              <a:alpha val="71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1" name="Gerade Verbindung 20"/>
          <p:cNvSpPr>
            <a:spLocks noChangeShapeType="1"/>
          </p:cNvSpPr>
          <p:nvPr userDrawn="1"/>
        </p:nvSpPr>
        <p:spPr bwMode="auto">
          <a:xfrm rot="5400000">
            <a:off x="4572000" y="-4572000"/>
            <a:ext cx="0" cy="9144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sz="2400"/>
          </a:p>
        </p:txBody>
      </p:sp>
      <p:sp>
        <p:nvSpPr>
          <p:cNvPr id="7175" name="Gerade Verbindung 21"/>
          <p:cNvSpPr>
            <a:spLocks noChangeShapeType="1"/>
          </p:cNvSpPr>
          <p:nvPr userDrawn="1"/>
        </p:nvSpPr>
        <p:spPr bwMode="auto">
          <a:xfrm rot="5400000">
            <a:off x="4572000" y="-3878262"/>
            <a:ext cx="0" cy="9144000"/>
          </a:xfrm>
          <a:prstGeom prst="line">
            <a:avLst/>
          </a:prstGeom>
          <a:noFill/>
          <a:ln w="57150" algn="ctr">
            <a:solidFill>
              <a:srgbClr val="3366CC">
                <a:alpha val="83136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176" name="Gerade Verbindung 22"/>
          <p:cNvSpPr>
            <a:spLocks noChangeShapeType="1"/>
          </p:cNvSpPr>
          <p:nvPr userDrawn="1"/>
        </p:nvSpPr>
        <p:spPr bwMode="auto">
          <a:xfrm rot="5400000">
            <a:off x="4572000" y="-4543425"/>
            <a:ext cx="0" cy="9144000"/>
          </a:xfrm>
          <a:prstGeom prst="line">
            <a:avLst/>
          </a:prstGeom>
          <a:noFill/>
          <a:ln w="57150" algn="ctr">
            <a:solidFill>
              <a:srgbClr val="3366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177" name="Gerade Verbindung 23"/>
          <p:cNvSpPr>
            <a:spLocks noChangeShapeType="1"/>
          </p:cNvSpPr>
          <p:nvPr userDrawn="1"/>
        </p:nvSpPr>
        <p:spPr bwMode="auto">
          <a:xfrm rot="5400000">
            <a:off x="4572000" y="-3186112"/>
            <a:ext cx="0" cy="9144000"/>
          </a:xfrm>
          <a:prstGeom prst="line">
            <a:avLst/>
          </a:prstGeom>
          <a:noFill/>
          <a:ln w="28575" algn="ctr">
            <a:solidFill>
              <a:srgbClr val="3366CC">
                <a:alpha val="8196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178" name="Gerade Verbindung 24"/>
          <p:cNvSpPr>
            <a:spLocks noChangeShapeType="1"/>
          </p:cNvSpPr>
          <p:nvPr userDrawn="1"/>
        </p:nvSpPr>
        <p:spPr bwMode="auto">
          <a:xfrm rot="5400000">
            <a:off x="4572000" y="-3725862"/>
            <a:ext cx="0" cy="9144000"/>
          </a:xfrm>
          <a:prstGeom prst="line">
            <a:avLst/>
          </a:prstGeom>
          <a:noFill/>
          <a:ln w="9525" algn="ctr">
            <a:solidFill>
              <a:srgbClr val="3366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6" name="Rechteck 25"/>
          <p:cNvSpPr/>
          <p:nvPr userDrawn="1"/>
        </p:nvSpPr>
        <p:spPr bwMode="auto">
          <a:xfrm rot="5400000">
            <a:off x="4533900" y="-3535362"/>
            <a:ext cx="76200" cy="9144000"/>
          </a:xfrm>
          <a:prstGeom prst="rect">
            <a:avLst/>
          </a:prstGeom>
          <a:solidFill>
            <a:srgbClr val="3366CC">
              <a:alpha val="51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7180" name="Rectangle 3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0" y="1500188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27" name="Ellipse 26"/>
          <p:cNvSpPr/>
          <p:nvPr userDrawn="1"/>
        </p:nvSpPr>
        <p:spPr bwMode="auto">
          <a:xfrm>
            <a:off x="8001000" y="-647700"/>
            <a:ext cx="1295400" cy="1295400"/>
          </a:xfrm>
          <a:prstGeom prst="ellipse">
            <a:avLst/>
          </a:prstGeom>
          <a:solidFill>
            <a:schemeClr val="accent6">
              <a:lumMod val="20000"/>
              <a:lumOff val="80000"/>
              <a:alpha val="43000"/>
            </a:schemeClr>
          </a:solidFill>
          <a:ln>
            <a:solidFill>
              <a:schemeClr val="bg1">
                <a:lumMod val="95000"/>
                <a:alpha val="6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7182" name="Rectangle 2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107950" y="5429250"/>
            <a:ext cx="90360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  <p:sp>
        <p:nvSpPr>
          <p:cNvPr id="33" name="Rechteck 32"/>
          <p:cNvSpPr/>
          <p:nvPr userDrawn="1"/>
        </p:nvSpPr>
        <p:spPr bwMode="auto">
          <a:xfrm rot="5400000">
            <a:off x="4505325" y="-3262312"/>
            <a:ext cx="133350" cy="9144000"/>
          </a:xfrm>
          <a:prstGeom prst="rect">
            <a:avLst/>
          </a:prstGeom>
          <a:solidFill>
            <a:srgbClr val="3366CC">
              <a:alpha val="54000"/>
            </a:srgb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30" name="Ellipse 29"/>
          <p:cNvSpPr/>
          <p:nvPr userDrawn="1"/>
        </p:nvSpPr>
        <p:spPr bwMode="auto">
          <a:xfrm>
            <a:off x="8761413" y="1243013"/>
            <a:ext cx="274637" cy="274637"/>
          </a:xfrm>
          <a:prstGeom prst="ellipse">
            <a:avLst/>
          </a:prstGeom>
          <a:solidFill>
            <a:schemeClr val="accent6">
              <a:lumMod val="20000"/>
              <a:lumOff val="80000"/>
              <a:alpha val="43000"/>
            </a:schemeClr>
          </a:solidFill>
          <a:ln>
            <a:solidFill>
              <a:schemeClr val="bg1">
                <a:lumMod val="95000"/>
                <a:alpha val="6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7185" name="Ellipse 27"/>
          <p:cNvSpPr>
            <a:spLocks noChangeArrowheads="1"/>
          </p:cNvSpPr>
          <p:nvPr userDrawn="1"/>
        </p:nvSpPr>
        <p:spPr bwMode="auto">
          <a:xfrm>
            <a:off x="8215313" y="1028700"/>
            <a:ext cx="428625" cy="428625"/>
          </a:xfrm>
          <a:prstGeom prst="ellipse">
            <a:avLst/>
          </a:prstGeom>
          <a:solidFill>
            <a:schemeClr val="bg1"/>
          </a:solidFill>
          <a:ln w="25400">
            <a:solidFill>
              <a:srgbClr val="3366CC">
                <a:alpha val="61176"/>
              </a:srgbClr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2400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7F7F7F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1913"/>
              </a:gs>
              <a:gs pos="100000">
                <a:srgbClr val="00CC99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5603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de-DE" sz="3600">
              <a:solidFill>
                <a:schemeClr val="bg1"/>
              </a:solidFill>
              <a:latin typeface="Verdana" charset="0"/>
              <a:cs typeface="Times New Roman" charset="0"/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922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1F5D3E"/>
              </a:gs>
              <a:gs pos="100000">
                <a:srgbClr val="339966">
                  <a:alpha val="95000"/>
                </a:srgbClr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4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1C5338"/>
              </a:gs>
              <a:gs pos="100000">
                <a:srgbClr val="339966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de-DE" altLang="de-DE" sz="3600" smtClean="0">
              <a:solidFill>
                <a:schemeClr val="bg1"/>
              </a:solidFill>
            </a:endParaRP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450850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/>
          </a:p>
        </p:txBody>
      </p:sp>
      <p:sp>
        <p:nvSpPr>
          <p:cNvPr id="11267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/>
          </a:p>
        </p:txBody>
      </p:sp>
      <p:sp>
        <p:nvSpPr>
          <p:cNvPr id="11268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/>
          </a:p>
        </p:txBody>
      </p:sp>
      <p:sp>
        <p:nvSpPr>
          <p:cNvPr id="11269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1275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11276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0B5CBB-F326-42C8-866F-DFCC32B61A36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46534F2-B267-473E-9793-401AA9AE3FB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/>
          </a:p>
        </p:txBody>
      </p:sp>
      <p:sp>
        <p:nvSpPr>
          <p:cNvPr id="12291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/>
          </a:p>
        </p:txBody>
      </p:sp>
      <p:sp>
        <p:nvSpPr>
          <p:cNvPr id="1229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1229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B8457497-C01B-49AF-8CC5-193923E3CBE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E04A8F8-F325-4AEF-BC8A-1FDFF2D00E6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2297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12298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2299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2300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/>
          </a:p>
        </p:txBody>
      </p:sp>
      <p:sp>
        <p:nvSpPr>
          <p:cNvPr id="13315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/>
          </a:p>
        </p:txBody>
      </p:sp>
      <p:sp>
        <p:nvSpPr>
          <p:cNvPr id="13316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/>
          </a:p>
        </p:txBody>
      </p:sp>
      <p:sp>
        <p:nvSpPr>
          <p:cNvPr id="13317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3323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13324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8D021E-2DD1-4684-87DA-E750C416A933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D0D8DA-86E4-445D-BE63-8D6A0497562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platzhalter 1"/>
          <p:cNvSpPr>
            <a:spLocks noGrp="1"/>
          </p:cNvSpPr>
          <p:nvPr>
            <p:ph type="title"/>
          </p:nvPr>
        </p:nvSpPr>
        <p:spPr bwMode="auto">
          <a:xfrm>
            <a:off x="179388" y="188913"/>
            <a:ext cx="8640762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4339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179388" y="1052513"/>
            <a:ext cx="8785225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4340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de-DE" altLang="de-DE" sz="180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14341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4342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4343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0C1644-C914-4237-9DDF-2409314CBF8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4346" name="Gerade Verbindung 19"/>
          <p:cNvSpPr>
            <a:spLocks noChangeShapeType="1"/>
          </p:cNvSpPr>
          <p:nvPr userDrawn="1"/>
        </p:nvSpPr>
        <p:spPr bwMode="auto">
          <a:xfrm>
            <a:off x="0" y="6669088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chemeClr val="accent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9999"/>
        </a:buClr>
        <a:buFont typeface="Courier New" pitchFamily="49" charset="0"/>
        <a:buChar char="o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48A54"/>
        </a:buClr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200">
          <a:solidFill>
            <a:schemeClr val="tx1"/>
          </a:solidFill>
          <a:latin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1200">
          <a:solidFill>
            <a:schemeClr val="tx1"/>
          </a:solidFill>
          <a:latin typeface="Calibri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1200">
          <a:solidFill>
            <a:schemeClr val="tx1"/>
          </a:solidFill>
          <a:latin typeface="Calibri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1200">
          <a:solidFill>
            <a:schemeClr val="tx1"/>
          </a:solidFill>
          <a:latin typeface="Calibri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1200">
          <a:solidFill>
            <a:schemeClr val="tx1"/>
          </a:solidFill>
          <a:latin typeface="Calibri" pitchFamily="34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9.xml"/><Relationship Id="rId4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9.xml"/><Relationship Id="rId5" Type="http://schemas.openxmlformats.org/officeDocument/2006/relationships/comments" Target="../comments/commen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9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9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4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4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9.xml"/><Relationship Id="rId4" Type="http://schemas.openxmlformats.org/officeDocument/2006/relationships/comments" Target="../comments/commen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646363"/>
            <a:ext cx="7772400" cy="1143000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de-DE" altLang="de-DE" sz="1800" b="1" dirty="0" smtClean="0">
                <a:solidFill>
                  <a:schemeClr val="tx2"/>
                </a:solidFill>
              </a:rPr>
              <a:t>MODULO 4: </a:t>
            </a:r>
            <a:br>
              <a:rPr lang="de-DE" altLang="de-DE" sz="1800" b="1" dirty="0" smtClean="0">
                <a:solidFill>
                  <a:schemeClr val="tx2"/>
                </a:solidFill>
              </a:rPr>
            </a:br>
            <a:r>
              <a:rPr lang="de-DE" altLang="de-DE" sz="1800" b="1" dirty="0" smtClean="0">
                <a:solidFill>
                  <a:schemeClr val="tx2"/>
                </a:solidFill>
              </a:rPr>
              <a:t>STILI ATTRIBUZIONALI</a:t>
            </a:r>
            <a:endParaRPr lang="en-US" altLang="de-DE" sz="1800" b="1" dirty="0" smtClean="0">
              <a:solidFill>
                <a:schemeClr val="tx2"/>
              </a:solidFill>
            </a:endParaRPr>
          </a:p>
        </p:txBody>
      </p:sp>
      <p:sp>
        <p:nvSpPr>
          <p:cNvPr id="15363" name="Rectangle 12"/>
          <p:cNvSpPr>
            <a:spLocks noChangeArrowheads="1"/>
          </p:cNvSpPr>
          <p:nvPr/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5364" name="Rectangle 24"/>
          <p:cNvSpPr>
            <a:spLocks noChangeArrowheads="1"/>
          </p:cNvSpPr>
          <p:nvPr/>
        </p:nvSpPr>
        <p:spPr bwMode="auto">
          <a:xfrm>
            <a:off x="0" y="1493838"/>
            <a:ext cx="91440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3600" dirty="0" err="1" smtClean="0">
                <a:solidFill>
                  <a:schemeClr val="accent1"/>
                </a:solidFill>
              </a:rPr>
              <a:t>Terapia</a:t>
            </a:r>
            <a:r>
              <a:rPr lang="en-GB" altLang="de-DE" sz="3600" smtClean="0">
                <a:solidFill>
                  <a:schemeClr val="accent1"/>
                </a:solidFill>
              </a:rPr>
              <a:t> </a:t>
            </a:r>
            <a:r>
              <a:rPr lang="en-GB" altLang="de-DE" sz="3600" err="1" smtClean="0">
                <a:solidFill>
                  <a:schemeClr val="accent1"/>
                </a:solidFill>
              </a:rPr>
              <a:t>Metacognitiva</a:t>
            </a:r>
            <a:endParaRPr lang="en-GB" altLang="de-DE" sz="36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GB" altLang="de-DE" err="1" smtClean="0">
                <a:solidFill>
                  <a:schemeClr val="accent1"/>
                </a:solidFill>
              </a:rPr>
              <a:t>Attribuzioni</a:t>
            </a:r>
            <a:endParaRPr lang="en-GB" altLang="de-DE" smtClean="0">
              <a:solidFill>
                <a:schemeClr val="accent1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712" y="1344600"/>
            <a:ext cx="8640000" cy="3732213"/>
          </a:xfrm>
        </p:spPr>
        <p:txBody>
          <a:bodyPr/>
          <a:lstStyle/>
          <a:p>
            <a:pPr marL="180975" indent="0" eaLnBrk="1" hangingPunct="1">
              <a:spcBef>
                <a:spcPts val="1200"/>
              </a:spcBef>
              <a:tabLst>
                <a:tab pos="0" algn="l"/>
              </a:tabLst>
            </a:pPr>
            <a:r>
              <a:rPr lang="en-GB" altLang="de-DE" dirty="0" err="1" smtClean="0"/>
              <a:t>Attribuzione</a:t>
            </a:r>
            <a:r>
              <a:rPr lang="en-GB" altLang="de-DE" dirty="0" smtClean="0"/>
              <a:t> = </a:t>
            </a:r>
            <a:r>
              <a:rPr lang="en-GB" altLang="de-DE" dirty="0" err="1" smtClean="0"/>
              <a:t>dedurre</a:t>
            </a:r>
            <a:r>
              <a:rPr lang="en-GB" altLang="de-DE" dirty="0" smtClean="0"/>
              <a:t> le cause </a:t>
            </a:r>
            <a:r>
              <a:rPr lang="en-GB" altLang="de-DE" dirty="0" err="1" smtClean="0"/>
              <a:t>degli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eventi</a:t>
            </a:r>
            <a:r>
              <a:rPr lang="en-GB" altLang="de-DE" dirty="0" smtClean="0"/>
              <a:t> (ad </a:t>
            </a:r>
            <a:r>
              <a:rPr lang="en-GB" altLang="de-DE" dirty="0" err="1" smtClean="0"/>
              <a:t>esempio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incolpare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gli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altri</a:t>
            </a:r>
            <a:r>
              <a:rPr lang="en-GB" altLang="de-DE" dirty="0" smtClean="0"/>
              <a:t> per </a:t>
            </a:r>
            <a:r>
              <a:rPr lang="en-GB" altLang="de-DE" dirty="0" err="1" smtClean="0"/>
              <a:t>eventi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negativi</a:t>
            </a:r>
            <a:r>
              <a:rPr lang="en-GB" altLang="de-DE" dirty="0" smtClean="0"/>
              <a:t>)</a:t>
            </a:r>
          </a:p>
          <a:p>
            <a:pPr marL="180975" indent="0">
              <a:spcBef>
                <a:spcPts val="1200"/>
              </a:spcBef>
              <a:tabLst>
                <a:tab pos="0" algn="l"/>
              </a:tabLst>
            </a:pPr>
            <a:r>
              <a:rPr lang="en-GB" altLang="de-DE" dirty="0" err="1" smtClean="0"/>
              <a:t>Spesso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sottovalutiamo</a:t>
            </a:r>
            <a:r>
              <a:rPr lang="en-GB" altLang="de-DE" dirty="0" smtClean="0"/>
              <a:t> la </a:t>
            </a:r>
            <a:r>
              <a:rPr lang="en-GB" altLang="de-DE" dirty="0" err="1" smtClean="0"/>
              <a:t>possibilità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come lo </a:t>
            </a:r>
            <a:r>
              <a:rPr lang="en-GB" altLang="de-DE" dirty="0" err="1" smtClean="0"/>
              <a:t>stesso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evento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possa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avere</a:t>
            </a:r>
            <a:r>
              <a:rPr lang="en-GB" altLang="de-DE" dirty="0" smtClean="0"/>
              <a:t> cause </a:t>
            </a:r>
            <a:r>
              <a:rPr lang="en-GB" altLang="de-DE" dirty="0" err="1" smtClean="0"/>
              <a:t>molto</a:t>
            </a:r>
            <a:r>
              <a:rPr lang="en-GB" altLang="de-DE" dirty="0" smtClean="0"/>
              <a:t> diverse.</a:t>
            </a:r>
          </a:p>
          <a:p>
            <a:pPr marL="180975" indent="0">
              <a:spcBef>
                <a:spcPts val="1200"/>
              </a:spcBef>
              <a:tabLst>
                <a:tab pos="0" algn="l"/>
              </a:tabLst>
            </a:pPr>
            <a:endParaRPr lang="en-GB" altLang="de-DE" dirty="0" smtClean="0"/>
          </a:p>
          <a:p>
            <a:pPr marL="180975" indent="0">
              <a:spcBef>
                <a:spcPts val="1200"/>
              </a:spcBef>
              <a:tabLst>
                <a:tab pos="0" algn="l"/>
              </a:tabLst>
            </a:pPr>
            <a:r>
              <a:rPr lang="en-GB" altLang="de-DE" b="1" dirty="0" err="1" smtClean="0"/>
              <a:t>Quali</a:t>
            </a:r>
            <a:r>
              <a:rPr lang="en-GB" altLang="de-DE" b="1" dirty="0" smtClean="0"/>
              <a:t> cause </a:t>
            </a:r>
            <a:r>
              <a:rPr lang="en-GB" altLang="de-DE" b="1" dirty="0" err="1" smtClean="0"/>
              <a:t>possono</a:t>
            </a:r>
            <a:r>
              <a:rPr lang="en-GB" altLang="de-DE" b="1" dirty="0" smtClean="0"/>
              <a:t> aver </a:t>
            </a:r>
            <a:r>
              <a:rPr lang="en-GB" altLang="de-DE" b="1" dirty="0" err="1" smtClean="0"/>
              <a:t>contribuito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alla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seguente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situazione</a:t>
            </a:r>
            <a:r>
              <a:rPr lang="en-GB" altLang="de-DE" b="1" dirty="0" smtClean="0"/>
              <a:t>?</a:t>
            </a:r>
          </a:p>
          <a:p>
            <a:pPr marL="180975" indent="0">
              <a:spcBef>
                <a:spcPts val="1200"/>
              </a:spcBef>
              <a:tabLst>
                <a:tab pos="0" algn="l"/>
              </a:tabLst>
            </a:pPr>
            <a:r>
              <a:rPr lang="en-GB" altLang="de-DE" dirty="0" smtClean="0"/>
              <a:t>Non ha </a:t>
            </a:r>
            <a:r>
              <a:rPr lang="en-GB" altLang="de-DE" dirty="0" err="1" smtClean="0"/>
              <a:t>superato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l’esame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della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patente</a:t>
            </a:r>
            <a:r>
              <a:rPr lang="en-GB" altLang="de-DE" dirty="0" smtClean="0"/>
              <a:t>.</a:t>
            </a:r>
          </a:p>
          <a:p>
            <a:pPr marL="0" indent="0" eaLnBrk="1" hangingPunct="1">
              <a:spcBef>
                <a:spcPts val="1200"/>
              </a:spcBef>
              <a:buClrTx/>
              <a:buSzTx/>
              <a:buFontTx/>
              <a:buNone/>
              <a:tabLst>
                <a:tab pos="0" algn="l"/>
              </a:tabLst>
            </a:pPr>
            <a:endParaRPr lang="en-GB" altLang="de-DE" dirty="0" smtClean="0"/>
          </a:p>
          <a:p>
            <a:pPr marL="0" indent="0" eaLnBrk="1" hangingPunct="1">
              <a:spcBef>
                <a:spcPts val="1200"/>
              </a:spcBef>
              <a:tabLst>
                <a:tab pos="0" algn="l"/>
              </a:tabLst>
            </a:pPr>
            <a:endParaRPr lang="en-GB" altLang="de-DE" sz="1500" dirty="0" smtClean="0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 smtClean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 smtClean="0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  4.2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06363" y="2952750"/>
            <a:ext cx="891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DE" altLang="de-DE" sz="2000" b="1"/>
          </a:p>
        </p:txBody>
      </p:sp>
      <p:graphicFrame>
        <p:nvGraphicFramePr>
          <p:cNvPr id="653355" name="Group 4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21748781"/>
              </p:ext>
            </p:extLst>
          </p:nvPr>
        </p:nvGraphicFramePr>
        <p:xfrm>
          <a:off x="596329" y="2822231"/>
          <a:ext cx="7951342" cy="2160000"/>
        </p:xfrm>
        <a:graphic>
          <a:graphicData uri="http://schemas.openxmlformats.org/drawingml/2006/table">
            <a:tbl>
              <a:tblPr/>
              <a:tblGrid>
                <a:gridCol w="32807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706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20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... se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stesso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0" i="0" u="none" strike="noStrike" cap="none" normalizeH="0" baseline="0" noProof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nervosismo</a:t>
                      </a:r>
                      <a:r>
                        <a:rPr kumimoji="0" lang="en-GB" altLang="de-DE" sz="18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la </a:t>
                      </a:r>
                      <a:r>
                        <a:rPr kumimoji="0" lang="en-GB" altLang="de-DE" sz="1800" b="0" i="0" u="none" strike="noStrike" cap="none" normalizeH="0" baseline="0" noProof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mancanza</a:t>
                      </a:r>
                      <a:r>
                        <a:rPr kumimoji="0" lang="en-GB" altLang="de-DE" sz="18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8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esperienza</a:t>
                      </a:r>
                      <a:r>
                        <a:rPr kumimoji="0" lang="en-GB" altLang="de-DE" sz="18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8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guida</a:t>
                      </a:r>
                      <a:endParaRPr kumimoji="0" lang="en-GB" altLang="de-DE" sz="18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0000">
                <a:tc>
                  <a:txBody>
                    <a:bodyPr/>
                    <a:lstStyle>
                      <a:lvl1pPr marL="363538" indent="-36353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363538" marR="0" lvl="0" indent="-363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...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0" i="0" u="none" strike="noStrike" cap="none" normalizeH="0" baseline="0" noProof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esaminatore</a:t>
                      </a:r>
                      <a:r>
                        <a:rPr kumimoji="0" lang="en-GB" altLang="de-DE" sz="18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esigente</a:t>
                      </a:r>
                      <a:endParaRPr kumimoji="0" lang="en-GB" altLang="de-DE" sz="18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20000">
                <a:tc>
                  <a:txBody>
                    <a:bodyPr/>
                    <a:lstStyle>
                      <a:lvl1pPr marL="358775" indent="-35877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358775" marR="0" lvl="0" indent="-358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...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situazione</a:t>
                      </a:r>
                      <a:r>
                        <a:rPr kumimoji="0" lang="en-GB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o un </a:t>
                      </a:r>
                      <a:r>
                        <a:rPr kumimoji="0" lang="en-GB" altLang="de-DE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caso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maltempo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strada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difficoltosa</a:t>
                      </a:r>
                      <a:r>
                        <a:rPr kumimoji="0" lang="en-GB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GB" altLang="de-DE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traffico</a:t>
                      </a:r>
                      <a:endParaRPr kumimoji="0" lang="en-GB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19" name="Rectangle 21"/>
          <p:cNvSpPr>
            <a:spLocks noChangeArrowheads="1"/>
          </p:cNvSpPr>
          <p:nvPr/>
        </p:nvSpPr>
        <p:spPr bwMode="auto">
          <a:xfrm>
            <a:off x="250825" y="1356970"/>
            <a:ext cx="8642350" cy="68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80975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defTabSz="18097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defTabSz="180975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defTabSz="180975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defTabSz="180975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975" eaLnBrk="1" hangingPunct="1">
              <a:buClr>
                <a:srgbClr val="336699"/>
              </a:buClr>
              <a:buSzTx/>
              <a:buFontTx/>
              <a:buNone/>
            </a:pPr>
            <a:r>
              <a:rPr lang="en-GB" altLang="de-DE" sz="1800" dirty="0" err="1" smtClean="0"/>
              <a:t>Perché</a:t>
            </a:r>
            <a:r>
              <a:rPr lang="en-GB" altLang="de-DE" sz="1800" dirty="0" smtClean="0"/>
              <a:t> non ha </a:t>
            </a:r>
            <a:r>
              <a:rPr lang="en-GB" altLang="de-DE" sz="1800" dirty="0" err="1" smtClean="0"/>
              <a:t>superato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l’esame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della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patente</a:t>
            </a:r>
            <a:r>
              <a:rPr lang="en-GB" altLang="de-DE" sz="1800" dirty="0" smtClean="0"/>
              <a:t>?</a:t>
            </a:r>
          </a:p>
          <a:p>
            <a:pPr marL="180975" eaLnBrk="1" hangingPunct="1">
              <a:buClr>
                <a:srgbClr val="336699"/>
              </a:buClr>
              <a:buSzTx/>
              <a:buFontTx/>
              <a:buNone/>
            </a:pPr>
            <a:endParaRPr lang="de-DE" altLang="de-DE" sz="1800" b="1" dirty="0" smtClean="0"/>
          </a:p>
          <a:p>
            <a:pPr marL="180975" eaLnBrk="1" hangingPunct="1">
              <a:buClr>
                <a:srgbClr val="336699"/>
              </a:buClr>
              <a:buSzTx/>
              <a:buFontTx/>
              <a:buNone/>
            </a:pPr>
            <a:r>
              <a:rPr lang="en-GB" altLang="de-DE" sz="1800" b="1" dirty="0" err="1" smtClean="0"/>
              <a:t>Possibili</a:t>
            </a:r>
            <a:r>
              <a:rPr lang="en-GB" altLang="de-DE" sz="1800" b="1" dirty="0" smtClean="0"/>
              <a:t> cause...</a:t>
            </a:r>
          </a:p>
          <a:p>
            <a:pPr eaLnBrk="1" hangingPunct="1">
              <a:buClr>
                <a:srgbClr val="336699"/>
              </a:buClr>
              <a:buSzTx/>
              <a:buFontTx/>
              <a:buNone/>
            </a:pPr>
            <a:endParaRPr lang="de-DE" altLang="de-DE" sz="1800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  4.3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GB" altLang="de-DE" kern="0" err="1" smtClean="0">
                <a:solidFill>
                  <a:schemeClr val="accent1"/>
                </a:solidFill>
              </a:rPr>
              <a:t>Attribuzioni</a:t>
            </a:r>
            <a:endParaRPr lang="en-GB" altLang="de-DE" kern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262857" y="1343025"/>
            <a:ext cx="8630318" cy="250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8015863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38554025" indent="-50787300" eaLnBrk="0" hangingPunct="0">
              <a:spcBef>
                <a:spcPct val="20000"/>
              </a:spcBef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390112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394684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99256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403828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975" indent="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Gli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studi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dimostrano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molte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persone</a:t>
            </a:r>
            <a:r>
              <a:rPr lang="en-GB" altLang="de-DE" sz="1800" dirty="0" smtClean="0"/>
              <a:t> </a:t>
            </a:r>
            <a:r>
              <a:rPr lang="en-GB" altLang="de-DE" sz="1800" dirty="0" smtClean="0">
                <a:solidFill>
                  <a:srgbClr val="000000"/>
                </a:solidFill>
              </a:rPr>
              <a:t>(ma non </a:t>
            </a:r>
            <a:r>
              <a:rPr lang="en-GB" altLang="de-DE" sz="1800" dirty="0" err="1" smtClean="0">
                <a:solidFill>
                  <a:srgbClr val="000000"/>
                </a:solidFill>
              </a:rPr>
              <a:t>tutte</a:t>
            </a:r>
            <a:r>
              <a:rPr lang="en-GB" altLang="de-DE" sz="1800" dirty="0" smtClean="0">
                <a:solidFill>
                  <a:srgbClr val="000000"/>
                </a:solidFill>
              </a:rPr>
              <a:t>!) </a:t>
            </a:r>
            <a:r>
              <a:rPr lang="en-GB" altLang="de-DE" sz="1800" dirty="0" smtClean="0"/>
              <a:t>con </a:t>
            </a:r>
            <a:r>
              <a:rPr lang="en-GB" altLang="de-DE" sz="1800" b="1" dirty="0" err="1" smtClean="0"/>
              <a:t>depressione</a:t>
            </a:r>
            <a:r>
              <a:rPr lang="en-GB" altLang="de-DE" sz="1800" dirty="0" smtClean="0"/>
              <a:t>:</a:t>
            </a:r>
            <a:endParaRPr lang="en-GB" altLang="de-DE" sz="1800" dirty="0"/>
          </a:p>
          <a:p>
            <a:pPr eaLnBrk="1" hangingPunct="1">
              <a:spcBef>
                <a:spcPts val="1200"/>
              </a:spcBef>
              <a:buClrTx/>
              <a:buSzTx/>
              <a:buFontTx/>
              <a:buChar char="•"/>
            </a:pPr>
            <a:endParaRPr lang="en-GB" altLang="de-DE" sz="1800" dirty="0" smtClean="0"/>
          </a:p>
          <a:p>
            <a:pPr marL="444500" indent="-263525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tabLst>
                <a:tab pos="722313" algn="l"/>
              </a:tabLst>
            </a:pPr>
            <a:r>
              <a:rPr lang="en-GB" altLang="de-DE" sz="1800" dirty="0" err="1" smtClean="0"/>
              <a:t>tendono</a:t>
            </a:r>
            <a:r>
              <a:rPr lang="en-GB" altLang="de-DE" sz="1800" dirty="0" smtClean="0"/>
              <a:t> a </a:t>
            </a:r>
            <a:r>
              <a:rPr lang="en-GB" altLang="de-DE" sz="1800" dirty="0" err="1" smtClean="0"/>
              <a:t>incolpare</a:t>
            </a:r>
            <a:r>
              <a:rPr lang="en-GB" altLang="de-DE" sz="1800" dirty="0" smtClean="0"/>
              <a:t> se </a:t>
            </a:r>
            <a:r>
              <a:rPr lang="en-GB" altLang="de-DE" sz="1800" dirty="0" err="1" smtClean="0"/>
              <a:t>stessi</a:t>
            </a:r>
            <a:r>
              <a:rPr lang="en-GB" altLang="de-DE" sz="1800" dirty="0" smtClean="0"/>
              <a:t> per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fallimento</a:t>
            </a:r>
            <a:endParaRPr lang="en-GB" altLang="de-DE" sz="1800" dirty="0" smtClean="0"/>
          </a:p>
          <a:p>
            <a:pPr marL="444500" indent="-263525" eaLnBrk="1" hangingPunct="1">
              <a:buClr>
                <a:srgbClr val="8CADAE"/>
              </a:buClr>
              <a:buFontTx/>
              <a:buChar char="o"/>
              <a:tabLst>
                <a:tab pos="722313" algn="l"/>
              </a:tabLst>
            </a:pPr>
            <a:r>
              <a:rPr lang="en-GB" altLang="de-DE" sz="1800" dirty="0" err="1" smtClean="0"/>
              <a:t>tendono</a:t>
            </a:r>
            <a:r>
              <a:rPr lang="en-GB" altLang="de-DE" sz="1800" dirty="0" smtClean="0"/>
              <a:t> a dare </a:t>
            </a:r>
            <a:r>
              <a:rPr lang="en-GB" altLang="de-DE" sz="1800" dirty="0" err="1" smtClean="0"/>
              <a:t>merito</a:t>
            </a:r>
            <a:r>
              <a:rPr lang="en-GB" altLang="de-DE" sz="1800" dirty="0" smtClean="0"/>
              <a:t> ad </a:t>
            </a:r>
            <a:r>
              <a:rPr lang="en-GB" altLang="de-DE" sz="1800" dirty="0" err="1" smtClean="0"/>
              <a:t>altri</a:t>
            </a:r>
            <a:r>
              <a:rPr lang="en-GB" altLang="de-DE" sz="1800" dirty="0" smtClean="0"/>
              <a:t> o a </a:t>
            </a:r>
            <a:r>
              <a:rPr lang="en-GB" altLang="de-DE" sz="1800" dirty="0" err="1" smtClean="0"/>
              <a:t>circonstanze</a:t>
            </a:r>
            <a:r>
              <a:rPr lang="en-GB" altLang="de-DE" sz="1800" dirty="0" smtClean="0"/>
              <a:t> per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loro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successo</a:t>
            </a:r>
            <a:endParaRPr lang="en-GB" altLang="de-DE" sz="1800" dirty="0" smtClean="0"/>
          </a:p>
          <a:p>
            <a:pPr eaLnBrk="1" hangingPunct="1">
              <a:buClrTx/>
              <a:buSzTx/>
              <a:buFontTx/>
              <a:buChar char="•"/>
            </a:pPr>
            <a:endParaRPr lang="en-GB" altLang="de-DE" sz="1800" dirty="0" smtClean="0"/>
          </a:p>
          <a:p>
            <a:pPr algn="ctr" eaLnBrk="1" hangingPunct="1">
              <a:buClrTx/>
              <a:buSzTx/>
              <a:buFontTx/>
              <a:buNone/>
            </a:pPr>
            <a:r>
              <a:rPr lang="en-GB" altLang="de-DE" sz="1800" b="1" dirty="0" err="1" smtClean="0"/>
              <a:t>Questo</a:t>
            </a:r>
            <a:r>
              <a:rPr lang="en-GB" altLang="de-DE" sz="1800" b="1" dirty="0" smtClean="0"/>
              <a:t> stile </a:t>
            </a:r>
            <a:r>
              <a:rPr lang="en-GB" altLang="de-DE" sz="1800" b="1" dirty="0" err="1" smtClean="0"/>
              <a:t>attribuzionale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può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contribuire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alla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bassa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autostima</a:t>
            </a:r>
            <a:r>
              <a:rPr lang="en-GB" altLang="de-DE" sz="1800" b="1" dirty="0" smtClean="0"/>
              <a:t>!</a:t>
            </a:r>
            <a:endParaRPr lang="en-GB" altLang="de-DE" sz="1800" b="1" dirty="0"/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547688" indent="-2730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Perché</a:t>
            </a:r>
            <a:r>
              <a:rPr lang="en-GB" altLang="de-DE" sz="2000" dirty="0" smtClean="0">
                <a:solidFill>
                  <a:srgbClr val="D16349"/>
                </a:solidFill>
              </a:rPr>
              <a:t> lo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stiamo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faccendo</a:t>
            </a:r>
            <a:r>
              <a:rPr lang="en-GB" altLang="de-DE" sz="2000" dirty="0" smtClean="0">
                <a:solidFill>
                  <a:srgbClr val="D16349"/>
                </a:solidFill>
              </a:rPr>
              <a:t>?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graphicFrame>
        <p:nvGraphicFramePr>
          <p:cNvPr id="6" name="Diagram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5870040"/>
              </p:ext>
            </p:extLst>
          </p:nvPr>
        </p:nvGraphicFramePr>
        <p:xfrm>
          <a:off x="5449813" y="4197350"/>
          <a:ext cx="3427487" cy="2240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  4.4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8223722" y="6006518"/>
            <a:ext cx="5488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800" smtClean="0"/>
              <a:t>me</a:t>
            </a:r>
            <a:endParaRPr lang="en-GB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264695" y="1351709"/>
            <a:ext cx="8628479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8015863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38554025" indent="-50787300" eaLnBrk="0" hangingPunct="0">
              <a:spcBef>
                <a:spcPct val="20000"/>
              </a:spcBef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390112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394684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99256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403828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619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975" indent="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Studi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dimostrano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molte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persone</a:t>
            </a:r>
            <a:r>
              <a:rPr lang="en-GB" altLang="de-DE" sz="1800" dirty="0" smtClean="0"/>
              <a:t> (ma non </a:t>
            </a:r>
            <a:r>
              <a:rPr lang="en-GB" altLang="de-DE" sz="1800" dirty="0" err="1" smtClean="0"/>
              <a:t>tutte</a:t>
            </a:r>
            <a:r>
              <a:rPr lang="en-GB" altLang="de-DE" sz="1800" dirty="0" smtClean="0"/>
              <a:t>!) </a:t>
            </a:r>
            <a:r>
              <a:rPr lang="en-GB" altLang="de-DE" sz="1800" dirty="0" err="1" smtClean="0"/>
              <a:t>affette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da</a:t>
            </a:r>
            <a:r>
              <a:rPr lang="en-GB" altLang="de-DE" sz="1800" dirty="0" smtClean="0"/>
              <a:t> </a:t>
            </a:r>
            <a:r>
              <a:rPr lang="en-GB" altLang="de-DE" sz="1800" b="1" dirty="0" err="1" smtClean="0"/>
              <a:t>psicosi</a:t>
            </a:r>
            <a:r>
              <a:rPr lang="en-GB" altLang="de-DE" sz="1800" dirty="0" smtClean="0"/>
              <a:t>:</a:t>
            </a:r>
          </a:p>
          <a:p>
            <a:pPr marL="444500" indent="-263525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endParaRPr lang="en-GB" altLang="de-DE" sz="1800" dirty="0" smtClean="0"/>
          </a:p>
          <a:p>
            <a:pPr marL="444500" indent="-263525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tendono</a:t>
            </a:r>
            <a:r>
              <a:rPr lang="en-GB" altLang="de-DE" sz="1800" dirty="0" smtClean="0"/>
              <a:t> a dare </a:t>
            </a:r>
            <a:r>
              <a:rPr lang="en-GB" altLang="de-DE" sz="1800" dirty="0" err="1" smtClean="0"/>
              <a:t>spiegazioni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unilaterali</a:t>
            </a:r>
            <a:r>
              <a:rPr lang="en-GB" altLang="de-DE" sz="1800" dirty="0" smtClean="0"/>
              <a:t>; </a:t>
            </a:r>
            <a:r>
              <a:rPr lang="en-GB" altLang="de-DE" sz="1800" dirty="0" err="1" smtClean="0"/>
              <a:t>tendono</a:t>
            </a:r>
            <a:r>
              <a:rPr lang="en-GB" altLang="de-DE" sz="1800" dirty="0" smtClean="0"/>
              <a:t> a </a:t>
            </a:r>
            <a:r>
              <a:rPr lang="en-GB" altLang="de-DE" sz="1800" dirty="0" err="1" smtClean="0"/>
              <a:t>incolpare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gli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altri</a:t>
            </a:r>
            <a:r>
              <a:rPr lang="en-GB" altLang="de-DE" sz="1800" dirty="0" smtClean="0"/>
              <a:t> per </a:t>
            </a:r>
            <a:r>
              <a:rPr lang="en-GB" altLang="de-DE" sz="1800" dirty="0" err="1" smtClean="0"/>
              <a:t>eventi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negativi</a:t>
            </a:r>
            <a:r>
              <a:rPr lang="en-GB" altLang="de-DE" sz="1800" dirty="0" smtClean="0"/>
              <a:t> o </a:t>
            </a:r>
            <a:r>
              <a:rPr lang="en-GB" altLang="de-DE" sz="1800" dirty="0" err="1" smtClean="0"/>
              <a:t>fallimenti</a:t>
            </a:r>
            <a:r>
              <a:rPr lang="en-GB" altLang="de-DE" sz="1800" dirty="0" smtClean="0"/>
              <a:t> </a:t>
            </a:r>
          </a:p>
          <a:p>
            <a:pPr marL="444500" indent="-263525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mostrano</a:t>
            </a:r>
            <a:r>
              <a:rPr lang="en-GB" altLang="de-DE" sz="1800" dirty="0" smtClean="0"/>
              <a:t> la </a:t>
            </a:r>
            <a:r>
              <a:rPr lang="en-GB" altLang="de-DE" sz="1800" dirty="0" err="1" smtClean="0"/>
              <a:t>tendenza</a:t>
            </a:r>
            <a:r>
              <a:rPr lang="en-GB" altLang="de-DE" sz="1800" dirty="0" smtClean="0"/>
              <a:t> a </a:t>
            </a:r>
            <a:r>
              <a:rPr lang="en-GB" altLang="de-DE" sz="1800" dirty="0" err="1" smtClean="0"/>
              <a:t>pensare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gli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eventi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positivi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così</a:t>
            </a:r>
            <a:r>
              <a:rPr lang="en-GB" altLang="de-DE" sz="1800" dirty="0" smtClean="0"/>
              <a:t> come </a:t>
            </a:r>
            <a:r>
              <a:rPr lang="en-GB" altLang="de-DE" sz="1800" dirty="0" err="1" smtClean="0"/>
              <a:t>quelli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negativi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siano</a:t>
            </a:r>
            <a:r>
              <a:rPr lang="en-GB" altLang="de-DE" sz="1800" dirty="0" smtClean="0"/>
              <a:t> sotto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loro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controllo</a:t>
            </a:r>
            <a:endParaRPr lang="en-GB" altLang="de-DE" sz="1800" dirty="0" smtClean="0"/>
          </a:p>
          <a:p>
            <a:pPr marL="180975" indent="0" algn="ctr" eaLnBrk="1" hangingPunct="1">
              <a:spcBef>
                <a:spcPts val="1200"/>
              </a:spcBef>
              <a:buClr>
                <a:srgbClr val="8CADAE"/>
              </a:buClr>
              <a:buSzPct val="90000"/>
            </a:pPr>
            <a:r>
              <a:rPr lang="en-GB" altLang="de-DE" sz="1800" b="1" dirty="0" smtClean="0"/>
              <a:t>Lo stile </a:t>
            </a:r>
            <a:r>
              <a:rPr lang="en-GB" altLang="de-DE" sz="1800" b="1" dirty="0" err="1" smtClean="0"/>
              <a:t>attribuzionale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rivolto</a:t>
            </a:r>
            <a:r>
              <a:rPr lang="en-GB" altLang="de-DE" sz="1800" b="1" dirty="0" smtClean="0"/>
              <a:t> a </a:t>
            </a:r>
            <a:r>
              <a:rPr lang="en-GB" altLang="de-DE" sz="1800" b="1" dirty="0" err="1" smtClean="0"/>
              <a:t>incolpare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gli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altri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può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portare</a:t>
            </a:r>
            <a:r>
              <a:rPr lang="en-GB" altLang="de-DE" sz="1800" b="1" dirty="0" smtClean="0"/>
              <a:t> a </a:t>
            </a:r>
            <a:r>
              <a:rPr lang="en-GB" altLang="de-DE" sz="1800" b="1" dirty="0" err="1" smtClean="0"/>
              <a:t>problemi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interpersonali</a:t>
            </a:r>
            <a:r>
              <a:rPr lang="en-GB" altLang="de-DE" sz="1800" b="1" dirty="0" smtClean="0"/>
              <a:t>!</a:t>
            </a:r>
          </a:p>
          <a:p>
            <a:pPr algn="ctr"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en-GB" altLang="de-DE" sz="1800" b="1" dirty="0"/>
          </a:p>
        </p:txBody>
      </p:sp>
      <p:sp>
        <p:nvSpPr>
          <p:cNvPr id="19462" name="Rechteck 1"/>
          <p:cNvSpPr>
            <a:spLocks noChangeArrowheads="1"/>
          </p:cNvSpPr>
          <p:nvPr/>
        </p:nvSpPr>
        <p:spPr bwMode="auto">
          <a:xfrm>
            <a:off x="1676400" y="4664292"/>
            <a:ext cx="5791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dirty="0" smtClean="0"/>
              <a:t>(Si dice: “</a:t>
            </a:r>
            <a:r>
              <a:rPr lang="en-GB" altLang="de-DE" dirty="0" err="1" smtClean="0"/>
              <a:t>Gli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occhi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vedono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tutto</a:t>
            </a:r>
            <a:r>
              <a:rPr lang="en-GB" altLang="de-DE" dirty="0" smtClean="0"/>
              <a:t> – </a:t>
            </a:r>
            <a:r>
              <a:rPr lang="en-GB" altLang="de-DE" dirty="0" err="1" smtClean="0"/>
              <a:t>tranne</a:t>
            </a:r>
            <a:r>
              <a:rPr lang="en-GB" altLang="de-DE" dirty="0" smtClean="0"/>
              <a:t> se </a:t>
            </a:r>
            <a:r>
              <a:rPr lang="en-GB" altLang="de-DE" dirty="0" err="1" smtClean="0"/>
              <a:t>stessi</a:t>
            </a:r>
            <a:r>
              <a:rPr lang="en-GB" altLang="de-DE" dirty="0" smtClean="0"/>
              <a:t>!”).</a:t>
            </a:r>
            <a:endParaRPr lang="en-GB" altLang="de-DE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+mn-lt"/>
              </a:rPr>
              <a:t>	   4.5</a:t>
            </a:r>
            <a:endParaRPr lang="de-DE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547688" indent="-2730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err="1" smtClean="0">
                <a:solidFill>
                  <a:srgbClr val="D16349"/>
                </a:solidFill>
              </a:rPr>
              <a:t>Perché</a:t>
            </a:r>
            <a:r>
              <a:rPr lang="en-GB" altLang="de-DE" sz="2000" smtClean="0">
                <a:solidFill>
                  <a:srgbClr val="D16349"/>
                </a:solidFill>
              </a:rPr>
              <a:t> lo </a:t>
            </a:r>
            <a:r>
              <a:rPr lang="en-GB" altLang="de-DE" sz="2000" err="1" smtClean="0">
                <a:solidFill>
                  <a:srgbClr val="D16349"/>
                </a:solidFill>
              </a:rPr>
              <a:t>facciamo</a:t>
            </a:r>
            <a:r>
              <a:rPr lang="en-GB" altLang="de-DE" sz="2000" smtClean="0">
                <a:solidFill>
                  <a:srgbClr val="D16349"/>
                </a:solidFill>
              </a:rPr>
              <a:t>?</a:t>
            </a:r>
            <a:endParaRPr lang="en-GB" altLang="de-DE" sz="2000">
              <a:solidFill>
                <a:srgbClr val="D1634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de-DE" altLang="de-DE" sz="2000"/>
          </a:p>
        </p:txBody>
      </p:sp>
      <p:sp>
        <p:nvSpPr>
          <p:cNvPr id="20483" name="Text Box 6"/>
          <p:cNvSpPr txBox="1">
            <a:spLocks noChangeArrowheads="1"/>
          </p:cNvSpPr>
          <p:nvPr/>
        </p:nvSpPr>
        <p:spPr bwMode="auto">
          <a:xfrm>
            <a:off x="267195" y="3860800"/>
            <a:ext cx="5627688" cy="164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975" eaLnBrk="1" hangingPunct="1">
              <a:lnSpc>
                <a:spcPct val="150000"/>
              </a:lnSpc>
              <a:spcBef>
                <a:spcPts val="1200"/>
              </a:spcBef>
              <a:buClrTx/>
              <a:buSzTx/>
              <a:buFont typeface="Wingdings" pitchFamily="2" charset="2"/>
              <a:buNone/>
            </a:pPr>
            <a:r>
              <a:rPr lang="en-GB" altLang="de-DE" sz="1800" b="1" dirty="0" smtClean="0"/>
              <a:t>Te </a:t>
            </a:r>
            <a:r>
              <a:rPr lang="en-GB" altLang="de-DE" sz="1800" b="1" dirty="0" err="1" smtClean="0"/>
              <a:t>stesso</a:t>
            </a:r>
            <a:r>
              <a:rPr lang="en-GB" altLang="de-DE" sz="1800" b="1" dirty="0" smtClean="0"/>
              <a:t>? </a:t>
            </a:r>
          </a:p>
          <a:p>
            <a:pPr marL="180975" eaLnBrk="1" hangingPunct="1">
              <a:lnSpc>
                <a:spcPct val="150000"/>
              </a:lnSpc>
              <a:spcBef>
                <a:spcPts val="1200"/>
              </a:spcBef>
              <a:buClrTx/>
              <a:buSzTx/>
              <a:buFont typeface="Wingdings" pitchFamily="2" charset="2"/>
              <a:buNone/>
            </a:pPr>
            <a:r>
              <a:rPr lang="en-GB" altLang="de-DE" sz="1800" b="1" dirty="0" err="1" smtClean="0"/>
              <a:t>Un’altra</a:t>
            </a:r>
            <a:r>
              <a:rPr lang="en-GB" altLang="de-DE" sz="1800" b="1" dirty="0" smtClean="0"/>
              <a:t> persona o </a:t>
            </a:r>
            <a:r>
              <a:rPr lang="en-GB" altLang="de-DE" sz="1800" b="1" dirty="0" err="1" smtClean="0"/>
              <a:t>più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persone</a:t>
            </a:r>
            <a:r>
              <a:rPr lang="en-GB" altLang="de-DE" sz="1800" b="1" dirty="0" smtClean="0"/>
              <a:t>?</a:t>
            </a:r>
          </a:p>
          <a:p>
            <a:pPr marL="180975" eaLnBrk="1" hangingPunct="1">
              <a:lnSpc>
                <a:spcPct val="150000"/>
              </a:lnSpc>
              <a:spcBef>
                <a:spcPts val="1200"/>
              </a:spcBef>
              <a:buClrTx/>
              <a:buSzTx/>
              <a:buFont typeface="Wingdings" pitchFamily="2" charset="2"/>
              <a:buNone/>
            </a:pPr>
            <a:r>
              <a:rPr lang="en-GB" altLang="de-DE" sz="1800" b="1" dirty="0" err="1" smtClean="0"/>
              <a:t>Circonstanze</a:t>
            </a:r>
            <a:r>
              <a:rPr lang="en-GB" altLang="de-DE" sz="1800" b="1" dirty="0" smtClean="0"/>
              <a:t> o </a:t>
            </a:r>
            <a:r>
              <a:rPr lang="en-GB" altLang="de-DE" sz="1800" b="1" dirty="0" err="1" smtClean="0"/>
              <a:t>casualità</a:t>
            </a:r>
            <a:r>
              <a:rPr lang="en-GB" altLang="de-DE" sz="1800" b="1" dirty="0" smtClean="0"/>
              <a:t>?</a:t>
            </a:r>
            <a:r>
              <a:rPr lang="en-GB" altLang="de-DE" sz="1800" b="1" dirty="0" smtClean="0">
                <a:solidFill>
                  <a:srgbClr val="336699"/>
                </a:solidFill>
              </a:rPr>
              <a:t> </a:t>
            </a:r>
            <a:endParaRPr lang="en-GB" altLang="de-DE" sz="2400" b="1" dirty="0">
              <a:solidFill>
                <a:srgbClr val="336699"/>
              </a:solidFill>
              <a:latin typeface="Times New Roman" pitchFamily="18" charset="0"/>
            </a:endParaRPr>
          </a:p>
        </p:txBody>
      </p:sp>
      <p:pic>
        <p:nvPicPr>
          <p:cNvPr id="20484" name="Picture 7" descr="yanec - flickr - laughter workshop - cclic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410" y="3860800"/>
            <a:ext cx="2808288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 Box 12"/>
          <p:cNvSpPr txBox="1">
            <a:spLocks noChangeArrowheads="1"/>
          </p:cNvSpPr>
          <p:nvPr/>
        </p:nvSpPr>
        <p:spPr bwMode="auto">
          <a:xfrm>
            <a:off x="-4763" y="6586538"/>
            <a:ext cx="1908176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/>
              <a:t>(“Laughter workshop”</a:t>
            </a:r>
            <a:r>
              <a:rPr lang="de-DE" altLang="de-DE" sz="800"/>
              <a:t> </a:t>
            </a:r>
            <a:r>
              <a:rPr lang="de-DE" altLang="de-DE" sz="800" err="1" smtClean="0"/>
              <a:t>by</a:t>
            </a:r>
            <a:r>
              <a:rPr lang="de-DE" altLang="de-DE" sz="800" smtClean="0"/>
              <a:t> </a:t>
            </a:r>
            <a:r>
              <a:rPr lang="en-GB" altLang="de-DE" sz="800" i="1" err="1"/>
              <a:t>yanec</a:t>
            </a:r>
            <a:r>
              <a:rPr lang="en-GB" altLang="de-DE" sz="800" i="1"/>
              <a:t>)</a:t>
            </a:r>
            <a:r>
              <a:rPr lang="en-GB" altLang="de-DE"/>
              <a:t> </a:t>
            </a:r>
            <a:endParaRPr lang="en-US" altLang="de-DE"/>
          </a:p>
        </p:txBody>
      </p:sp>
      <p:sp>
        <p:nvSpPr>
          <p:cNvPr id="20486" name="Text Box 11"/>
          <p:cNvSpPr txBox="1">
            <a:spLocks noChangeArrowheads="1"/>
          </p:cNvSpPr>
          <p:nvPr/>
        </p:nvSpPr>
        <p:spPr bwMode="auto">
          <a:xfrm>
            <a:off x="0" y="194854"/>
            <a:ext cx="91440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Persone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che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ridono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mentre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sta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parlando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20490" name="Rectangle 3"/>
          <p:cNvSpPr>
            <a:spLocks noChangeArrowheads="1"/>
          </p:cNvSpPr>
          <p:nvPr/>
        </p:nvSpPr>
        <p:spPr bwMode="auto">
          <a:xfrm>
            <a:off x="250824" y="1341438"/>
            <a:ext cx="8642351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657088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algn="ctr" eaLnBrk="1" hangingPunct="1">
              <a:lnSpc>
                <a:spcPct val="150000"/>
              </a:lnSpc>
              <a:spcBef>
                <a:spcPts val="1200"/>
              </a:spcBef>
            </a:pPr>
            <a:r>
              <a:rPr lang="en-GB" altLang="de-DE" sz="1800" dirty="0" err="1" smtClean="0"/>
              <a:t>Cosa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può</a:t>
            </a:r>
            <a:r>
              <a:rPr lang="en-GB" altLang="de-DE" sz="1800" dirty="0" smtClean="0"/>
              <a:t> aver </a:t>
            </a:r>
            <a:r>
              <a:rPr lang="en-GB" altLang="de-DE" sz="1800" dirty="0" err="1" smtClean="0"/>
              <a:t>fatto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ridere</a:t>
            </a:r>
            <a:r>
              <a:rPr lang="en-GB" altLang="de-DE" sz="1800" dirty="0" smtClean="0"/>
              <a:t> la </a:t>
            </a:r>
            <a:r>
              <a:rPr lang="en-GB" altLang="de-DE" sz="1800" dirty="0" err="1" smtClean="0"/>
              <a:t>gente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mentre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sta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parlando</a:t>
            </a:r>
            <a:r>
              <a:rPr lang="en-GB" altLang="de-DE" sz="1800" dirty="0" smtClean="0"/>
              <a:t>?</a:t>
            </a:r>
          </a:p>
          <a:p>
            <a:pPr marL="180000" algn="ctr" eaLnBrk="1" hangingPunct="1">
              <a:lnSpc>
                <a:spcPct val="150000"/>
              </a:lnSpc>
              <a:spcBef>
                <a:spcPts val="1200"/>
              </a:spcBef>
              <a:buClrTx/>
              <a:buSzTx/>
              <a:defRPr/>
            </a:pPr>
            <a:r>
              <a:rPr lang="en-GB" altLang="de-DE" sz="1800" dirty="0" err="1" smtClean="0"/>
              <a:t>Qual</a:t>
            </a:r>
            <a:r>
              <a:rPr lang="en-GB" altLang="de-DE" sz="1800" dirty="0" smtClean="0"/>
              <a:t> è la </a:t>
            </a:r>
            <a:r>
              <a:rPr lang="en-GB" altLang="de-DE" sz="1800" dirty="0" err="1" smtClean="0"/>
              <a:t>principale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ragione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questo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evento</a:t>
            </a:r>
            <a:r>
              <a:rPr lang="en-GB" altLang="de-DE" sz="1800" dirty="0" smtClean="0"/>
              <a:t>? </a:t>
            </a:r>
          </a:p>
          <a:p>
            <a:pPr marL="180000" algn="ctr" eaLnBrk="1" hangingPunct="1">
              <a:lnSpc>
                <a:spcPct val="150000"/>
              </a:lnSpc>
              <a:spcBef>
                <a:spcPts val="1200"/>
              </a:spcBef>
              <a:buClrTx/>
              <a:buSzTx/>
              <a:defRPr/>
            </a:pPr>
            <a:r>
              <a:rPr lang="en-GB" altLang="de-DE" sz="1800" dirty="0" err="1" smtClean="0"/>
              <a:t>Pensi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possibili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effetti</a:t>
            </a:r>
            <a:r>
              <a:rPr lang="en-GB" altLang="de-DE" sz="1800" dirty="0" smtClean="0"/>
              <a:t> o </a:t>
            </a:r>
            <a:r>
              <a:rPr lang="en-GB" altLang="de-DE" sz="1800" dirty="0" err="1" smtClean="0"/>
              <a:t>alle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tue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attribuzioni</a:t>
            </a:r>
            <a:r>
              <a:rPr lang="en-GB" altLang="de-DE" sz="1800" dirty="0" smtClean="0"/>
              <a:t>.</a:t>
            </a:r>
            <a:endParaRPr lang="en-GB" altLang="de-DE" sz="1800" dirty="0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+mn-lt"/>
              </a:rPr>
              <a:t>	   4.6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de-DE" altLang="de-DE" sz="2000"/>
          </a:p>
        </p:txBody>
      </p:sp>
      <p:sp>
        <p:nvSpPr>
          <p:cNvPr id="21509" name="Text Box 13"/>
          <p:cNvSpPr txBox="1">
            <a:spLocks noChangeArrowheads="1"/>
          </p:cNvSpPr>
          <p:nvPr/>
        </p:nvSpPr>
        <p:spPr bwMode="auto">
          <a:xfrm>
            <a:off x="0" y="6657975"/>
            <a:ext cx="208756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/>
              <a:t>(“Gift :D” </a:t>
            </a:r>
            <a:r>
              <a:rPr lang="de-DE" altLang="de-DE" sz="800" err="1" smtClean="0"/>
              <a:t>by</a:t>
            </a:r>
            <a:r>
              <a:rPr lang="de-DE" altLang="de-DE" sz="800" i="1" smtClean="0"/>
              <a:t> </a:t>
            </a:r>
            <a:r>
              <a:rPr lang="sv-SE" altLang="de-DE" sz="800" i="1"/>
              <a:t>Marcin Moga / Lolek</a:t>
            </a:r>
            <a:r>
              <a:rPr lang="de-DE" altLang="de-DE" sz="800" i="1"/>
              <a:t>)</a:t>
            </a:r>
            <a:endParaRPr lang="en-US" altLang="de-DE" sz="800" i="1"/>
          </a:p>
        </p:txBody>
      </p:sp>
      <p:pic>
        <p:nvPicPr>
          <p:cNvPr id="21510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946" y="3860800"/>
            <a:ext cx="208915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Text Box 11"/>
          <p:cNvSpPr txBox="1">
            <a:spLocks noChangeArrowheads="1"/>
          </p:cNvSpPr>
          <p:nvPr/>
        </p:nvSpPr>
        <p:spPr bwMode="auto">
          <a:xfrm>
            <a:off x="0" y="194854"/>
            <a:ext cx="91440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smtClean="0">
                <a:solidFill>
                  <a:srgbClr val="D16349"/>
                </a:solidFill>
              </a:rPr>
              <a:t>Un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amico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ti</a:t>
            </a:r>
            <a:r>
              <a:rPr lang="en-GB" altLang="de-DE" sz="2000" dirty="0" smtClean="0">
                <a:solidFill>
                  <a:srgbClr val="D16349"/>
                </a:solidFill>
              </a:rPr>
              <a:t> ha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comprato</a:t>
            </a:r>
            <a:r>
              <a:rPr lang="en-GB" altLang="de-DE" sz="2000" dirty="0" smtClean="0">
                <a:solidFill>
                  <a:srgbClr val="D16349"/>
                </a:solidFill>
              </a:rPr>
              <a:t> un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regalo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+mn-lt"/>
              </a:rPr>
              <a:t>	   4.7</a:t>
            </a:r>
            <a:endParaRPr lang="de-DE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67195" y="3860800"/>
            <a:ext cx="5627688" cy="164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975" eaLnBrk="1" hangingPunct="1">
              <a:lnSpc>
                <a:spcPct val="150000"/>
              </a:lnSpc>
              <a:spcBef>
                <a:spcPts val="1200"/>
              </a:spcBef>
              <a:buClrTx/>
              <a:buSzTx/>
              <a:buFont typeface="Wingdings" pitchFamily="2" charset="2"/>
              <a:buNone/>
            </a:pPr>
            <a:r>
              <a:rPr lang="en-GB" altLang="de-DE" sz="1800" b="1" dirty="0" smtClean="0"/>
              <a:t>Te </a:t>
            </a:r>
            <a:r>
              <a:rPr lang="en-GB" altLang="de-DE" sz="1800" b="1" dirty="0" err="1" smtClean="0"/>
              <a:t>stesso</a:t>
            </a:r>
            <a:r>
              <a:rPr lang="en-GB" altLang="de-DE" sz="1800" b="1" dirty="0" smtClean="0"/>
              <a:t>? </a:t>
            </a:r>
          </a:p>
          <a:p>
            <a:pPr marL="180975" eaLnBrk="1" hangingPunct="1">
              <a:lnSpc>
                <a:spcPct val="150000"/>
              </a:lnSpc>
              <a:spcBef>
                <a:spcPts val="1200"/>
              </a:spcBef>
              <a:buClrTx/>
              <a:buSzTx/>
              <a:buFont typeface="Wingdings" pitchFamily="2" charset="2"/>
              <a:buNone/>
            </a:pPr>
            <a:r>
              <a:rPr lang="en-GB" altLang="de-DE" sz="1800" b="1" dirty="0" err="1" smtClean="0"/>
              <a:t>Un’altra</a:t>
            </a:r>
            <a:r>
              <a:rPr lang="en-GB" altLang="de-DE" sz="1800" b="1" dirty="0" smtClean="0"/>
              <a:t> persona o </a:t>
            </a:r>
            <a:r>
              <a:rPr lang="en-GB" altLang="de-DE" sz="1800" b="1" dirty="0" err="1" smtClean="0"/>
              <a:t>più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persone</a:t>
            </a:r>
            <a:r>
              <a:rPr lang="en-GB" altLang="de-DE" sz="1800" b="1" dirty="0" smtClean="0"/>
              <a:t>?</a:t>
            </a:r>
          </a:p>
          <a:p>
            <a:pPr marL="180975" eaLnBrk="1" hangingPunct="1">
              <a:lnSpc>
                <a:spcPct val="150000"/>
              </a:lnSpc>
              <a:spcBef>
                <a:spcPts val="1200"/>
              </a:spcBef>
              <a:buClrTx/>
              <a:buSzTx/>
              <a:buFont typeface="Wingdings" pitchFamily="2" charset="2"/>
              <a:buNone/>
            </a:pPr>
            <a:r>
              <a:rPr lang="en-GB" altLang="de-DE" sz="1800" b="1" dirty="0" err="1" smtClean="0"/>
              <a:t>Circonstanze</a:t>
            </a:r>
            <a:r>
              <a:rPr lang="en-GB" altLang="de-DE" sz="1800" b="1" dirty="0" smtClean="0"/>
              <a:t> o </a:t>
            </a:r>
            <a:r>
              <a:rPr lang="en-GB" altLang="de-DE" sz="1800" b="1" dirty="0" err="1" smtClean="0"/>
              <a:t>casualità</a:t>
            </a:r>
            <a:r>
              <a:rPr lang="en-GB" altLang="de-DE" sz="1800" b="1" dirty="0" smtClean="0"/>
              <a:t>?</a:t>
            </a:r>
            <a:r>
              <a:rPr lang="en-GB" altLang="de-DE" sz="1800" b="1" dirty="0" smtClean="0">
                <a:solidFill>
                  <a:srgbClr val="336699"/>
                </a:solidFill>
              </a:rPr>
              <a:t> </a:t>
            </a:r>
            <a:endParaRPr lang="en-GB" altLang="de-DE" sz="2400" b="1" dirty="0">
              <a:solidFill>
                <a:srgbClr val="336699"/>
              </a:solidFill>
              <a:latin typeface="Times New Roman" pitchFamily="18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50824" y="1341438"/>
            <a:ext cx="8642351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657088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algn="ctr" eaLnBrk="1" hangingPunct="1">
              <a:lnSpc>
                <a:spcPct val="150000"/>
              </a:lnSpc>
              <a:spcBef>
                <a:spcPts val="1200"/>
              </a:spcBef>
            </a:pPr>
            <a:r>
              <a:rPr lang="en-GB" altLang="de-DE" sz="1800" dirty="0"/>
              <a:t>Cosa ha </a:t>
            </a:r>
            <a:r>
              <a:rPr lang="en-GB" altLang="de-DE" sz="1800" dirty="0" err="1"/>
              <a:t>spinto</a:t>
            </a:r>
            <a:r>
              <a:rPr lang="en-GB" altLang="de-DE" sz="1800" dirty="0"/>
              <a:t> </a:t>
            </a:r>
            <a:r>
              <a:rPr lang="en-GB" altLang="de-DE" sz="1800" dirty="0" err="1"/>
              <a:t>il</a:t>
            </a:r>
            <a:r>
              <a:rPr lang="en-GB" altLang="de-DE" sz="1800" dirty="0"/>
              <a:t> </a:t>
            </a:r>
            <a:r>
              <a:rPr lang="en-GB" altLang="de-DE" sz="1800" dirty="0" err="1"/>
              <a:t>suo</a:t>
            </a:r>
            <a:r>
              <a:rPr lang="en-GB" altLang="de-DE" sz="1800" dirty="0"/>
              <a:t> </a:t>
            </a:r>
            <a:r>
              <a:rPr lang="en-GB" altLang="de-DE" sz="1800" dirty="0" err="1"/>
              <a:t>amico</a:t>
            </a:r>
            <a:r>
              <a:rPr lang="en-GB" altLang="de-DE" sz="1800" dirty="0"/>
              <a:t> a </a:t>
            </a:r>
            <a:r>
              <a:rPr lang="en-GB" altLang="de-DE" sz="1800" dirty="0" err="1"/>
              <a:t>farle</a:t>
            </a:r>
            <a:r>
              <a:rPr lang="en-GB" altLang="de-DE" sz="1800" dirty="0"/>
              <a:t> un </a:t>
            </a:r>
            <a:r>
              <a:rPr lang="en-GB" altLang="de-DE" sz="1800" dirty="0" err="1"/>
              <a:t>regalo</a:t>
            </a:r>
            <a:r>
              <a:rPr lang="en-GB" altLang="de-DE" sz="1800" dirty="0"/>
              <a:t>?</a:t>
            </a:r>
          </a:p>
          <a:p>
            <a:pPr marL="180000" algn="ctr" eaLnBrk="1" hangingPunct="1">
              <a:lnSpc>
                <a:spcPct val="150000"/>
              </a:lnSpc>
              <a:spcBef>
                <a:spcPts val="1200"/>
              </a:spcBef>
              <a:buClrTx/>
              <a:buSzTx/>
              <a:defRPr/>
            </a:pPr>
            <a:r>
              <a:rPr lang="en-GB" altLang="de-DE" sz="1800" dirty="0" err="1" smtClean="0"/>
              <a:t>Qual</a:t>
            </a:r>
            <a:r>
              <a:rPr lang="en-GB" altLang="de-DE" sz="1800" dirty="0" smtClean="0"/>
              <a:t> è la </a:t>
            </a:r>
            <a:r>
              <a:rPr lang="en-GB" altLang="de-DE" sz="1800" dirty="0" err="1" smtClean="0"/>
              <a:t>principale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ragione</a:t>
            </a:r>
            <a:r>
              <a:rPr lang="en-GB" altLang="de-DE" sz="1800" dirty="0" smtClean="0"/>
              <a:t> di </a:t>
            </a:r>
            <a:r>
              <a:rPr lang="en-GB" altLang="de-DE" sz="1800" dirty="0" err="1" smtClean="0"/>
              <a:t>questo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evento</a:t>
            </a:r>
            <a:r>
              <a:rPr lang="en-GB" altLang="de-DE" sz="1800" dirty="0" smtClean="0"/>
              <a:t>? </a:t>
            </a:r>
          </a:p>
          <a:p>
            <a:pPr marL="180000" algn="ctr" eaLnBrk="1" hangingPunct="1">
              <a:lnSpc>
                <a:spcPct val="150000"/>
              </a:lnSpc>
              <a:spcBef>
                <a:spcPts val="1200"/>
              </a:spcBef>
              <a:buClrTx/>
              <a:buSzTx/>
              <a:defRPr/>
            </a:pPr>
            <a:r>
              <a:rPr lang="en-GB" altLang="de-DE" sz="1800" dirty="0" err="1" smtClean="0"/>
              <a:t>Pensi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possibili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effetti</a:t>
            </a:r>
            <a:r>
              <a:rPr lang="en-GB" altLang="de-DE" sz="1800" dirty="0" smtClean="0"/>
              <a:t> o </a:t>
            </a:r>
            <a:r>
              <a:rPr lang="en-GB" altLang="de-DE" sz="1800" dirty="0" err="1" smtClean="0"/>
              <a:t>alle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tue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attribuzioni</a:t>
            </a:r>
            <a:r>
              <a:rPr lang="en-GB" altLang="de-DE" sz="1800" dirty="0" smtClean="0"/>
              <a:t>.</a:t>
            </a:r>
            <a:endParaRPr lang="en-GB" altLang="de-DE" sz="1800" dirty="0"/>
          </a:p>
        </p:txBody>
      </p:sp>
    </p:spTree>
    <p:extLst>
      <p:ext uri="{BB962C8B-B14F-4D97-AF65-F5344CB8AC3E}">
        <p14:creationId xmlns:p14="http://schemas.microsoft.com/office/powerpoint/2010/main" val="31002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17740"/>
            <a:ext cx="9144000" cy="4622519"/>
          </a:xfrm>
          <a:prstGeom prst="rect">
            <a:avLst/>
          </a:prstGeom>
        </p:spPr>
      </p:pic>
      <p:sp>
        <p:nvSpPr>
          <p:cNvPr id="22552" name="Text Box 37"/>
          <p:cNvSpPr txBox="1">
            <a:spLocks noChangeArrowheads="1"/>
          </p:cNvSpPr>
          <p:nvPr/>
        </p:nvSpPr>
        <p:spPr bwMode="auto">
          <a:xfrm>
            <a:off x="323850" y="260350"/>
            <a:ext cx="8424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de-DE" altLang="de-DE" sz="2400">
              <a:solidFill>
                <a:schemeClr val="bg1"/>
              </a:solidFill>
            </a:endParaRPr>
          </a:p>
        </p:txBody>
      </p:sp>
      <p:sp>
        <p:nvSpPr>
          <p:cNvPr id="22553" name="Rectangle 36"/>
          <p:cNvSpPr>
            <a:spLocks noChangeArrowheads="1"/>
          </p:cNvSpPr>
          <p:nvPr/>
        </p:nvSpPr>
        <p:spPr bwMode="auto">
          <a:xfrm>
            <a:off x="0" y="71744"/>
            <a:ext cx="9144000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1800" dirty="0" smtClean="0">
                <a:solidFill>
                  <a:srgbClr val="D16349"/>
                </a:solidFill>
              </a:rPr>
              <a:t>Come le </a:t>
            </a:r>
            <a:r>
              <a:rPr lang="en-GB" altLang="de-DE" sz="1800" dirty="0" err="1" smtClean="0">
                <a:solidFill>
                  <a:srgbClr val="D16349"/>
                </a:solidFill>
              </a:rPr>
              <a:t>attribuzioni</a:t>
            </a:r>
            <a:r>
              <a:rPr lang="en-GB" altLang="de-DE" sz="1800" dirty="0" smtClean="0">
                <a:solidFill>
                  <a:srgbClr val="D16349"/>
                </a:solidFill>
              </a:rPr>
              <a:t> </a:t>
            </a:r>
            <a:r>
              <a:rPr lang="en-GB" altLang="de-DE" sz="1800" dirty="0" err="1" smtClean="0">
                <a:solidFill>
                  <a:srgbClr val="D16349"/>
                </a:solidFill>
              </a:rPr>
              <a:t>unilaterali</a:t>
            </a:r>
            <a:r>
              <a:rPr lang="en-GB" altLang="de-DE" sz="1800" dirty="0" smtClean="0">
                <a:solidFill>
                  <a:srgbClr val="D16349"/>
                </a:solidFill>
              </a:rPr>
              <a:t> </a:t>
            </a:r>
            <a:r>
              <a:rPr lang="en-GB" altLang="de-DE" sz="1800" dirty="0" err="1" smtClean="0">
                <a:solidFill>
                  <a:srgbClr val="D16349"/>
                </a:solidFill>
              </a:rPr>
              <a:t>possono</a:t>
            </a:r>
            <a:r>
              <a:rPr lang="en-GB" altLang="de-DE" sz="1800" dirty="0" smtClean="0">
                <a:solidFill>
                  <a:srgbClr val="D16349"/>
                </a:solidFill>
              </a:rPr>
              <a:t> </a:t>
            </a:r>
            <a:r>
              <a:rPr lang="en-GB" altLang="de-DE" sz="1800" dirty="0" err="1" smtClean="0">
                <a:solidFill>
                  <a:srgbClr val="D16349"/>
                </a:solidFill>
              </a:rPr>
              <a:t>promuovere</a:t>
            </a:r>
            <a:r>
              <a:rPr lang="en-GB" altLang="de-DE" sz="1800" dirty="0" smtClean="0">
                <a:solidFill>
                  <a:srgbClr val="D16349"/>
                </a:solidFill>
              </a:rPr>
              <a:t> </a:t>
            </a:r>
            <a:r>
              <a:rPr lang="en-GB" altLang="de-DE" sz="1800" dirty="0" err="1" smtClean="0">
                <a:solidFill>
                  <a:srgbClr val="D16349"/>
                </a:solidFill>
              </a:rPr>
              <a:t>interpretazioni</a:t>
            </a:r>
            <a:r>
              <a:rPr lang="en-GB" altLang="de-DE" sz="1800" dirty="0" smtClean="0">
                <a:solidFill>
                  <a:srgbClr val="D16349"/>
                </a:solidFill>
              </a:rPr>
              <a:t> </a:t>
            </a:r>
            <a:r>
              <a:rPr lang="en-GB" altLang="de-DE" sz="1800" dirty="0" err="1" smtClean="0">
                <a:solidFill>
                  <a:srgbClr val="D16349"/>
                </a:solidFill>
              </a:rPr>
              <a:t>errate</a:t>
            </a:r>
            <a:r>
              <a:rPr lang="en-GB" altLang="de-DE" sz="1800" dirty="0" smtClean="0">
                <a:solidFill>
                  <a:srgbClr val="D16349"/>
                </a:solidFill>
              </a:rPr>
              <a:t>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1800" dirty="0" smtClean="0">
                <a:solidFill>
                  <a:srgbClr val="D16349"/>
                </a:solidFill>
              </a:rPr>
              <a:t>ad </a:t>
            </a:r>
            <a:r>
              <a:rPr lang="en-GB" altLang="de-DE" sz="1800" dirty="0" err="1" smtClean="0">
                <a:solidFill>
                  <a:srgbClr val="D16349"/>
                </a:solidFill>
              </a:rPr>
              <a:t>esempio</a:t>
            </a:r>
            <a:r>
              <a:rPr lang="en-GB" altLang="de-DE" sz="1800" dirty="0" smtClean="0">
                <a:solidFill>
                  <a:srgbClr val="D16349"/>
                </a:solidFill>
              </a:rPr>
              <a:t> </a:t>
            </a:r>
            <a:r>
              <a:rPr lang="en-GB" altLang="de-DE" sz="1800" dirty="0" err="1" smtClean="0">
                <a:solidFill>
                  <a:srgbClr val="D16349"/>
                </a:solidFill>
              </a:rPr>
              <a:t>durante</a:t>
            </a:r>
            <a:r>
              <a:rPr lang="en-GB" altLang="de-DE" sz="1800" dirty="0" smtClean="0">
                <a:solidFill>
                  <a:srgbClr val="D16349"/>
                </a:solidFill>
              </a:rPr>
              <a:t> </a:t>
            </a:r>
            <a:r>
              <a:rPr lang="en-GB" altLang="de-DE" sz="1800" dirty="0" err="1" smtClean="0">
                <a:solidFill>
                  <a:srgbClr val="D16349"/>
                </a:solidFill>
              </a:rPr>
              <a:t>una</a:t>
            </a:r>
            <a:r>
              <a:rPr lang="en-GB" altLang="de-DE" sz="1800" dirty="0" smtClean="0">
                <a:solidFill>
                  <a:srgbClr val="D16349"/>
                </a:solidFill>
              </a:rPr>
              <a:t> </a:t>
            </a:r>
            <a:r>
              <a:rPr lang="en-GB" altLang="de-DE" sz="1800" dirty="0" err="1" smtClean="0">
                <a:solidFill>
                  <a:srgbClr val="D16349"/>
                </a:solidFill>
              </a:rPr>
              <a:t>crisi</a:t>
            </a:r>
            <a:r>
              <a:rPr lang="en-GB" altLang="de-DE" sz="1800" dirty="0" smtClean="0">
                <a:solidFill>
                  <a:srgbClr val="D16349"/>
                </a:solidFill>
              </a:rPr>
              <a:t> </a:t>
            </a:r>
            <a:r>
              <a:rPr lang="en-GB" altLang="de-DE" sz="1800" dirty="0" err="1" smtClean="0">
                <a:solidFill>
                  <a:srgbClr val="D16349"/>
                </a:solidFill>
              </a:rPr>
              <a:t>psicotica</a:t>
            </a:r>
            <a:r>
              <a:rPr lang="en-GB" altLang="de-DE" sz="1800" dirty="0" smtClean="0">
                <a:solidFill>
                  <a:srgbClr val="D16349"/>
                </a:solidFill>
              </a:rPr>
              <a:t> - </a:t>
            </a:r>
            <a:r>
              <a:rPr lang="en-GB" altLang="de-DE" sz="1800" dirty="0" err="1" smtClean="0">
                <a:solidFill>
                  <a:srgbClr val="D16349"/>
                </a:solidFill>
              </a:rPr>
              <a:t>esempi</a:t>
            </a:r>
            <a:endParaRPr lang="en-GB" altLang="de-DE" sz="1800" dirty="0">
              <a:solidFill>
                <a:srgbClr val="D16349"/>
              </a:solidFill>
            </a:endParaRPr>
          </a:p>
        </p:txBody>
      </p:sp>
      <p:grpSp>
        <p:nvGrpSpPr>
          <p:cNvPr id="22554" name="Group 41"/>
          <p:cNvGrpSpPr>
            <a:grpSpLocks/>
          </p:cNvGrpSpPr>
          <p:nvPr/>
        </p:nvGrpSpPr>
        <p:grpSpPr bwMode="auto">
          <a:xfrm>
            <a:off x="0" y="6167438"/>
            <a:ext cx="2810107" cy="536575"/>
            <a:chOff x="0" y="3957"/>
            <a:chExt cx="1474" cy="338"/>
          </a:xfrm>
        </p:grpSpPr>
        <p:sp>
          <p:nvSpPr>
            <p:cNvPr id="22558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22559" name="Picture 70" descr="Notizen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60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en-GB" altLang="de-DE" sz="1200" i="1" dirty="0" err="1">
                  <a:ea typeface="Verdana" panose="020B0604030504040204" pitchFamily="34" charset="0"/>
                  <a:cs typeface="Verdana" panose="020B0604030504040204" pitchFamily="34" charset="0"/>
                </a:rPr>
                <a:t>foglio</a:t>
              </a:r>
              <a:r>
                <a:rPr lang="en-GB" altLang="de-DE" sz="1200" i="1" dirty="0">
                  <a:ea typeface="Verdana" panose="020B0604030504040204" pitchFamily="34" charset="0"/>
                  <a:cs typeface="Verdana" panose="020B0604030504040204" pitchFamily="34" charset="0"/>
                </a:rPr>
                <a:t> di </a:t>
              </a:r>
              <a:r>
                <a:rPr lang="en-GB" altLang="de-DE" sz="1200" i="1" dirty="0" err="1" smtClean="0">
                  <a:ea typeface="Verdana" panose="020B0604030504040204" pitchFamily="34" charset="0"/>
                  <a:cs typeface="Verdana" panose="020B0604030504040204" pitchFamily="34" charset="0"/>
                </a:rPr>
                <a:t>lavoro</a:t>
              </a:r>
              <a:r>
                <a:rPr lang="en-GB" altLang="de-DE" sz="1200" i="1" dirty="0" smtClean="0"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altLang="de-DE" sz="1200" i="1" dirty="0" smtClean="0"/>
                <a:t>4.1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  4.8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3" name="Textfeld 12"/>
          <p:cNvSpPr txBox="1"/>
          <p:nvPr/>
        </p:nvSpPr>
        <p:spPr>
          <a:xfrm rot="19806148">
            <a:off x="3341307" y="4886501"/>
            <a:ext cx="2275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err="1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f</a:t>
            </a:r>
            <a:r>
              <a:rPr lang="en-AU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oglio</a:t>
            </a:r>
            <a:r>
              <a:rPr lang="en-AU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 di </a:t>
            </a:r>
            <a:r>
              <a:rPr lang="en-AU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lavoro</a:t>
            </a:r>
            <a:endParaRPr lang="en-AU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25" descr="Marco Gomes e Marcelo Edurdo - Marco Gomes - flickr - 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925" y="1516063"/>
            <a:ext cx="2951163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AutoShape 31"/>
          <p:cNvSpPr>
            <a:spLocks noChangeArrowheads="1"/>
          </p:cNvSpPr>
          <p:nvPr/>
        </p:nvSpPr>
        <p:spPr bwMode="auto">
          <a:xfrm>
            <a:off x="1409700" y="1581150"/>
            <a:ext cx="1409700" cy="742950"/>
          </a:xfrm>
          <a:prstGeom prst="wedgeEllipseCallout">
            <a:avLst>
              <a:gd name="adj1" fmla="val -43750"/>
              <a:gd name="adj2" fmla="val 7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/>
          </a:p>
        </p:txBody>
      </p:sp>
      <p:grpSp>
        <p:nvGrpSpPr>
          <p:cNvPr id="24583" name="Group 17"/>
          <p:cNvGrpSpPr>
            <a:grpSpLocks/>
          </p:cNvGrpSpPr>
          <p:nvPr/>
        </p:nvGrpSpPr>
        <p:grpSpPr bwMode="auto">
          <a:xfrm>
            <a:off x="8204200" y="990600"/>
            <a:ext cx="503238" cy="503238"/>
            <a:chOff x="612" y="1253"/>
            <a:chExt cx="408" cy="416"/>
          </a:xfrm>
        </p:grpSpPr>
        <p:sp>
          <p:nvSpPr>
            <p:cNvPr id="17" name="Oval 18"/>
            <p:cNvSpPr>
              <a:spLocks noChangeArrowheads="1"/>
            </p:cNvSpPr>
            <p:nvPr/>
          </p:nvSpPr>
          <p:spPr bwMode="auto">
            <a:xfrm>
              <a:off x="612" y="1253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24598" name="Oval 19"/>
            <p:cNvSpPr>
              <a:spLocks noChangeArrowheads="1"/>
            </p:cNvSpPr>
            <p:nvPr/>
          </p:nvSpPr>
          <p:spPr bwMode="auto">
            <a:xfrm>
              <a:off x="703" y="1374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4599" name="Oval 20"/>
            <p:cNvSpPr>
              <a:spLocks noChangeArrowheads="1"/>
            </p:cNvSpPr>
            <p:nvPr/>
          </p:nvSpPr>
          <p:spPr bwMode="auto">
            <a:xfrm>
              <a:off x="881" y="1368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4600" name="Arc 21"/>
            <p:cNvSpPr>
              <a:spLocks/>
            </p:cNvSpPr>
            <p:nvPr/>
          </p:nvSpPr>
          <p:spPr bwMode="auto">
            <a:xfrm rot="-188994">
              <a:off x="700" y="1497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/>
            </a:p>
          </p:txBody>
        </p:sp>
      </p:grpSp>
      <p:graphicFrame>
        <p:nvGraphicFramePr>
          <p:cNvPr id="14751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431861"/>
              </p:ext>
            </p:extLst>
          </p:nvPr>
        </p:nvGraphicFramePr>
        <p:xfrm>
          <a:off x="250826" y="3886029"/>
          <a:ext cx="8642350" cy="2387917"/>
        </p:xfrm>
        <a:graphic>
          <a:graphicData uri="http://schemas.openxmlformats.org/drawingml/2006/table">
            <a:tbl>
              <a:tblPr/>
              <a:tblGrid>
                <a:gridCol w="43243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180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84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Attribuzione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se 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stesso</a:t>
                      </a:r>
                      <a:endParaRPr kumimoji="0" lang="en-GB" altLang="de-DE" sz="15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“È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tutta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colpa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Non ho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lavorato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abbastanza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!“)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Svantaggio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riduce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l’autostima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Vantaggio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it-IT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it-IT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o </a:t>
                      </a:r>
                      <a:r>
                        <a:rPr kumimoji="0" lang="it-IT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noconsideratbile</a:t>
                      </a:r>
                      <a:r>
                        <a:rPr kumimoji="0" lang="it-IT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e coraggioso nell’assumersi la responsabilità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9063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Attribuzione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circostanze</a:t>
                      </a:r>
                      <a:endParaRPr kumimoji="0" lang="en-GB" altLang="de-DE" sz="15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“Non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piacevo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al capo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già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dall’inizio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–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vittima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mobbing.”)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Svantaggio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  <a:r>
                        <a:rPr kumimoji="0" lang="it-IT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???</a:t>
                      </a:r>
                      <a:r>
                        <a:rPr kumimoji="0" lang="it-IT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espingendo</a:t>
                      </a:r>
                      <a:r>
                        <a:rPr kumimoji="0" lang="it-IT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completamente la responsabilità, viene considerato immaturo (che la rende facile per se stessi)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Vantaggio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???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utostima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non è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minacciata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Rectangle 23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it-IT" altLang="de-DE" kern="0" smtClean="0"/>
              <a:t>Effetti di alcuni stili di attribuzione sugli eventi negativi</a:t>
            </a:r>
            <a:endParaRPr lang="en-GB" altLang="de-DE" kern="0" smtClean="0">
              <a:solidFill>
                <a:srgbClr val="00FFFF"/>
              </a:solidFill>
            </a:endParaRPr>
          </a:p>
        </p:txBody>
      </p:sp>
      <p:sp>
        <p:nvSpPr>
          <p:cNvPr id="18" name="AutoShape 26"/>
          <p:cNvSpPr>
            <a:spLocks noChangeArrowheads="1"/>
          </p:cNvSpPr>
          <p:nvPr/>
        </p:nvSpPr>
        <p:spPr bwMode="auto">
          <a:xfrm>
            <a:off x="942975" y="2078038"/>
            <a:ext cx="1938338" cy="1097939"/>
          </a:xfrm>
          <a:prstGeom prst="wedgeRoundRectCallout">
            <a:avLst>
              <a:gd name="adj1" fmla="val 91194"/>
              <a:gd name="adj2" fmla="val -3961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mtClean="0"/>
              <a:t>Mi </a:t>
            </a:r>
            <a:r>
              <a:rPr lang="en-GB" altLang="de-DE" err="1" smtClean="0"/>
              <a:t>dispiace</a:t>
            </a:r>
            <a:r>
              <a:rPr lang="en-GB" altLang="de-DE" smtClean="0"/>
              <a:t> Sig. Miller, ma non </a:t>
            </a:r>
            <a:r>
              <a:rPr lang="en-GB" altLang="de-DE" err="1" smtClean="0"/>
              <a:t>rinnoverò</a:t>
            </a:r>
            <a:r>
              <a:rPr lang="en-GB" altLang="de-DE" smtClean="0"/>
              <a:t> </a:t>
            </a:r>
            <a:r>
              <a:rPr lang="en-GB" altLang="de-DE" err="1" smtClean="0"/>
              <a:t>il</a:t>
            </a:r>
            <a:r>
              <a:rPr lang="en-GB" altLang="de-DE" smtClean="0"/>
              <a:t> </a:t>
            </a:r>
            <a:r>
              <a:rPr lang="en-GB" altLang="de-DE" err="1" smtClean="0"/>
              <a:t>Suo</a:t>
            </a:r>
            <a:r>
              <a:rPr lang="en-GB" altLang="de-DE" smtClean="0"/>
              <a:t> </a:t>
            </a:r>
            <a:r>
              <a:rPr lang="en-GB" altLang="de-DE" err="1" smtClean="0"/>
              <a:t>contratto</a:t>
            </a:r>
            <a:r>
              <a:rPr lang="en-GB" altLang="de-DE" smtClean="0"/>
              <a:t> </a:t>
            </a:r>
            <a:r>
              <a:rPr lang="en-GB" altLang="de-DE" err="1" smtClean="0"/>
              <a:t>di</a:t>
            </a:r>
            <a:r>
              <a:rPr lang="en-GB" altLang="de-DE" smtClean="0"/>
              <a:t> </a:t>
            </a:r>
            <a:r>
              <a:rPr lang="en-GB" altLang="de-DE" err="1" smtClean="0"/>
              <a:t>lavoro</a:t>
            </a:r>
            <a:endParaRPr lang="en-GB" altLang="de-DE"/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0" y="6662738"/>
            <a:ext cx="62293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(“Marco Gomes e Marcelo </a:t>
            </a:r>
            <a:r>
              <a:rPr lang="en-GB" altLang="de-DE" sz="800" i="1" err="1" smtClean="0"/>
              <a:t>Edurdo</a:t>
            </a:r>
            <a:r>
              <a:rPr lang="en-GB" altLang="de-DE" sz="800" i="1" smtClean="0"/>
              <a:t>” by Marco Gomes; "Smiley" by Ruth </a:t>
            </a:r>
            <a:r>
              <a:rPr lang="en-GB" altLang="de-DE" sz="800" i="1" err="1" smtClean="0"/>
              <a:t>Veckenstedt</a:t>
            </a:r>
            <a:r>
              <a:rPr lang="en-GB" altLang="de-DE" sz="800" i="1" smtClean="0"/>
              <a:t>)</a:t>
            </a:r>
            <a:endParaRPr lang="en-GB" altLang="de-DE" sz="800" i="1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  4.9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813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25" descr="Marco Gomes e Marcelo Edurdo - Marco Gomes - flickr - 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925" y="1516063"/>
            <a:ext cx="2951163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AutoShape 31"/>
          <p:cNvSpPr>
            <a:spLocks noChangeArrowheads="1"/>
          </p:cNvSpPr>
          <p:nvPr/>
        </p:nvSpPr>
        <p:spPr bwMode="auto">
          <a:xfrm>
            <a:off x="1409700" y="1581150"/>
            <a:ext cx="1409700" cy="742950"/>
          </a:xfrm>
          <a:prstGeom prst="wedgeEllipseCallout">
            <a:avLst>
              <a:gd name="adj1" fmla="val -43750"/>
              <a:gd name="adj2" fmla="val 7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/>
          </a:p>
        </p:txBody>
      </p:sp>
      <p:grpSp>
        <p:nvGrpSpPr>
          <p:cNvPr id="24583" name="Group 17"/>
          <p:cNvGrpSpPr>
            <a:grpSpLocks/>
          </p:cNvGrpSpPr>
          <p:nvPr/>
        </p:nvGrpSpPr>
        <p:grpSpPr bwMode="auto">
          <a:xfrm>
            <a:off x="8204200" y="990600"/>
            <a:ext cx="503238" cy="503238"/>
            <a:chOff x="612" y="1253"/>
            <a:chExt cx="408" cy="416"/>
          </a:xfrm>
        </p:grpSpPr>
        <p:sp>
          <p:nvSpPr>
            <p:cNvPr id="17" name="Oval 18"/>
            <p:cNvSpPr>
              <a:spLocks noChangeArrowheads="1"/>
            </p:cNvSpPr>
            <p:nvPr/>
          </p:nvSpPr>
          <p:spPr bwMode="auto">
            <a:xfrm>
              <a:off x="612" y="1253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24598" name="Oval 19"/>
            <p:cNvSpPr>
              <a:spLocks noChangeArrowheads="1"/>
            </p:cNvSpPr>
            <p:nvPr/>
          </p:nvSpPr>
          <p:spPr bwMode="auto">
            <a:xfrm>
              <a:off x="703" y="1374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4599" name="Oval 20"/>
            <p:cNvSpPr>
              <a:spLocks noChangeArrowheads="1"/>
            </p:cNvSpPr>
            <p:nvPr/>
          </p:nvSpPr>
          <p:spPr bwMode="auto">
            <a:xfrm>
              <a:off x="881" y="1368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4600" name="Arc 21"/>
            <p:cNvSpPr>
              <a:spLocks/>
            </p:cNvSpPr>
            <p:nvPr/>
          </p:nvSpPr>
          <p:spPr bwMode="auto">
            <a:xfrm rot="-188994">
              <a:off x="700" y="1497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/>
            </a:p>
          </p:txBody>
        </p:sp>
      </p:grpSp>
      <p:graphicFrame>
        <p:nvGraphicFramePr>
          <p:cNvPr id="14751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007124"/>
              </p:ext>
            </p:extLst>
          </p:nvPr>
        </p:nvGraphicFramePr>
        <p:xfrm>
          <a:off x="250826" y="3886029"/>
          <a:ext cx="8642350" cy="2387917"/>
        </p:xfrm>
        <a:graphic>
          <a:graphicData uri="http://schemas.openxmlformats.org/drawingml/2006/table">
            <a:tbl>
              <a:tblPr/>
              <a:tblGrid>
                <a:gridCol w="43243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180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84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Attribuzione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se 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stesso</a:t>
                      </a:r>
                      <a:endParaRPr kumimoji="0" lang="en-GB" altLang="de-DE" sz="15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“È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tutta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colpa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Non ho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lavorato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abbastanza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!“)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Svantaggio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riduce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l’autostima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Vantaggio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it-IT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considerato nobile e coraggioso nell’assumersi la responsabilità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9063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Attribuzione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circostanze</a:t>
                      </a:r>
                      <a:endParaRPr kumimoji="0" lang="en-GB" altLang="de-DE" sz="15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“Non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piacevo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al capo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già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dall’inizio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–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vittima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mobbing.”)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Svantaggio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  <a:r>
                        <a:rPr kumimoji="0" lang="it-IT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respingendo completamente la responsabilità, viene considerato immaturo (che la rende facile per se stessi)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Vantaggio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l’autostima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non è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minacciata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4.10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Rectangle 23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it-IT" altLang="de-DE" kern="0" smtClean="0"/>
              <a:t>Effetti di alcuni stili di attribuzione sugli eventi negativi</a:t>
            </a:r>
            <a:endParaRPr lang="en-GB" altLang="de-DE" kern="0" smtClean="0">
              <a:solidFill>
                <a:srgbClr val="00FFFF"/>
              </a:solidFill>
            </a:endParaRPr>
          </a:p>
        </p:txBody>
      </p:sp>
      <p:sp>
        <p:nvSpPr>
          <p:cNvPr id="18" name="AutoShape 26"/>
          <p:cNvSpPr>
            <a:spLocks noChangeArrowheads="1"/>
          </p:cNvSpPr>
          <p:nvPr/>
        </p:nvSpPr>
        <p:spPr bwMode="auto">
          <a:xfrm>
            <a:off x="942975" y="2078038"/>
            <a:ext cx="1938338" cy="1097939"/>
          </a:xfrm>
          <a:prstGeom prst="wedgeRoundRectCallout">
            <a:avLst>
              <a:gd name="adj1" fmla="val 91194"/>
              <a:gd name="adj2" fmla="val -3961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mtClean="0"/>
              <a:t>Mi </a:t>
            </a:r>
            <a:r>
              <a:rPr lang="en-GB" altLang="de-DE" err="1" smtClean="0"/>
              <a:t>dispiace</a:t>
            </a:r>
            <a:r>
              <a:rPr lang="en-GB" altLang="de-DE" smtClean="0"/>
              <a:t> Sig. Miller, ma non </a:t>
            </a:r>
            <a:r>
              <a:rPr lang="en-GB" altLang="de-DE" err="1" smtClean="0"/>
              <a:t>rinnoverò</a:t>
            </a:r>
            <a:r>
              <a:rPr lang="en-GB" altLang="de-DE" smtClean="0"/>
              <a:t> </a:t>
            </a:r>
            <a:r>
              <a:rPr lang="en-GB" altLang="de-DE" err="1" smtClean="0"/>
              <a:t>il</a:t>
            </a:r>
            <a:r>
              <a:rPr lang="en-GB" altLang="de-DE" smtClean="0"/>
              <a:t> </a:t>
            </a:r>
            <a:r>
              <a:rPr lang="en-GB" altLang="de-DE" err="1" smtClean="0"/>
              <a:t>Suo</a:t>
            </a:r>
            <a:r>
              <a:rPr lang="en-GB" altLang="de-DE" smtClean="0"/>
              <a:t> </a:t>
            </a:r>
            <a:r>
              <a:rPr lang="en-GB" altLang="de-DE" err="1" smtClean="0"/>
              <a:t>contratto</a:t>
            </a:r>
            <a:r>
              <a:rPr lang="en-GB" altLang="de-DE" smtClean="0"/>
              <a:t> </a:t>
            </a:r>
            <a:r>
              <a:rPr lang="en-GB" altLang="de-DE" err="1" smtClean="0"/>
              <a:t>di</a:t>
            </a:r>
            <a:r>
              <a:rPr lang="en-GB" altLang="de-DE" smtClean="0"/>
              <a:t> </a:t>
            </a:r>
            <a:r>
              <a:rPr lang="en-GB" altLang="de-DE" err="1" smtClean="0"/>
              <a:t>lavoro</a:t>
            </a:r>
            <a:endParaRPr lang="en-GB" altLang="de-DE"/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0" y="6662738"/>
            <a:ext cx="62293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(“Marco Gomes e Marcelo </a:t>
            </a:r>
            <a:r>
              <a:rPr lang="en-GB" altLang="de-DE" sz="800" i="1" err="1" smtClean="0"/>
              <a:t>Edurdo</a:t>
            </a:r>
            <a:r>
              <a:rPr lang="en-GB" altLang="de-DE" sz="800" i="1" smtClean="0"/>
              <a:t>” by Marco Gomes; "Smiley" by Ruth </a:t>
            </a:r>
            <a:r>
              <a:rPr lang="en-GB" altLang="de-DE" sz="800" i="1" err="1" smtClean="0"/>
              <a:t>Veckenstedt</a:t>
            </a:r>
            <a:r>
              <a:rPr lang="en-GB" altLang="de-DE" sz="800" i="1" smtClean="0"/>
              <a:t>)</a:t>
            </a:r>
            <a:endParaRPr lang="en-GB" altLang="de-DE" sz="800" i="1"/>
          </a:p>
        </p:txBody>
      </p:sp>
    </p:spTree>
    <p:extLst>
      <p:ext uri="{BB962C8B-B14F-4D97-AF65-F5344CB8AC3E}">
        <p14:creationId xmlns:p14="http://schemas.microsoft.com/office/powerpoint/2010/main" val="47206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0" name="Text Box 37"/>
          <p:cNvSpPr txBox="1">
            <a:spLocks noChangeArrowheads="1"/>
          </p:cNvSpPr>
          <p:nvPr/>
        </p:nvSpPr>
        <p:spPr bwMode="auto">
          <a:xfrm>
            <a:off x="160338" y="1057275"/>
            <a:ext cx="8785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i="1" smtClean="0"/>
              <a:t>“</a:t>
            </a:r>
            <a:r>
              <a:rPr lang="it-IT" altLang="de-DE" sz="1800" i="1" smtClean="0"/>
              <a:t>La vittoria ha mille padri, ma la sconfitta è orfana</a:t>
            </a:r>
            <a:r>
              <a:rPr lang="en-GB" altLang="de-DE" sz="1800" i="1" smtClean="0"/>
              <a:t>”</a:t>
            </a:r>
            <a:endParaRPr lang="en-GB" altLang="de-DE" sz="1800">
              <a:solidFill>
                <a:schemeClr val="bg1"/>
              </a:solidFill>
            </a:endParaRPr>
          </a:p>
        </p:txBody>
      </p:sp>
      <p:grpSp>
        <p:nvGrpSpPr>
          <p:cNvPr id="25612" name="Group 17"/>
          <p:cNvGrpSpPr>
            <a:grpSpLocks/>
          </p:cNvGrpSpPr>
          <p:nvPr/>
        </p:nvGrpSpPr>
        <p:grpSpPr bwMode="auto">
          <a:xfrm>
            <a:off x="8204200" y="990600"/>
            <a:ext cx="503238" cy="503238"/>
            <a:chOff x="612" y="1253"/>
            <a:chExt cx="408" cy="416"/>
          </a:xfrm>
        </p:grpSpPr>
        <p:sp>
          <p:nvSpPr>
            <p:cNvPr id="17" name="Oval 18"/>
            <p:cNvSpPr>
              <a:spLocks noChangeArrowheads="1"/>
            </p:cNvSpPr>
            <p:nvPr/>
          </p:nvSpPr>
          <p:spPr bwMode="auto">
            <a:xfrm>
              <a:off x="612" y="1253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25619" name="Oval 19"/>
            <p:cNvSpPr>
              <a:spLocks noChangeArrowheads="1"/>
            </p:cNvSpPr>
            <p:nvPr/>
          </p:nvSpPr>
          <p:spPr bwMode="auto">
            <a:xfrm>
              <a:off x="703" y="1374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5620" name="Oval 20"/>
            <p:cNvSpPr>
              <a:spLocks noChangeArrowheads="1"/>
            </p:cNvSpPr>
            <p:nvPr/>
          </p:nvSpPr>
          <p:spPr bwMode="auto">
            <a:xfrm>
              <a:off x="881" y="1368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5621" name="Arc 21"/>
            <p:cNvSpPr>
              <a:spLocks/>
            </p:cNvSpPr>
            <p:nvPr/>
          </p:nvSpPr>
          <p:spPr bwMode="auto">
            <a:xfrm rot="-188994">
              <a:off x="700" y="1497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/>
            </a:p>
          </p:txBody>
        </p:sp>
      </p:grpSp>
      <p:pic>
        <p:nvPicPr>
          <p:cNvPr id="25616" name="Picture 25" descr="Marco Gomes e Marcelo Edurdo - Marco Gomes - flickr - 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925" y="1516063"/>
            <a:ext cx="2951163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+mn-lt"/>
              </a:rPr>
              <a:t>	 4.11</a:t>
            </a:r>
            <a:endParaRPr lang="de-DE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Rectangle 23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it-IT" altLang="de-DE" kern="0" smtClean="0"/>
              <a:t>Effetti di alcuni stili di attribuzione sugli eventi negativi</a:t>
            </a:r>
            <a:endParaRPr lang="en-GB" altLang="de-DE" kern="0" smtClean="0">
              <a:solidFill>
                <a:srgbClr val="00FFFF"/>
              </a:solidFill>
            </a:endParaRPr>
          </a:p>
        </p:txBody>
      </p:sp>
      <p:sp>
        <p:nvSpPr>
          <p:cNvPr id="19" name="AutoShape 26"/>
          <p:cNvSpPr>
            <a:spLocks noChangeArrowheads="1"/>
          </p:cNvSpPr>
          <p:nvPr/>
        </p:nvSpPr>
        <p:spPr bwMode="auto">
          <a:xfrm>
            <a:off x="942975" y="2078038"/>
            <a:ext cx="1938338" cy="1097939"/>
          </a:xfrm>
          <a:prstGeom prst="wedgeRoundRectCallout">
            <a:avLst>
              <a:gd name="adj1" fmla="val 91194"/>
              <a:gd name="adj2" fmla="val -3961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mtClean="0"/>
              <a:t>Mi </a:t>
            </a:r>
            <a:r>
              <a:rPr lang="en-GB" altLang="de-DE" err="1" smtClean="0"/>
              <a:t>dispiace</a:t>
            </a:r>
            <a:r>
              <a:rPr lang="en-GB" altLang="de-DE" smtClean="0"/>
              <a:t> Sig. Miller, ma non </a:t>
            </a:r>
            <a:r>
              <a:rPr lang="en-GB" altLang="de-DE" err="1" smtClean="0"/>
              <a:t>rinnoverò</a:t>
            </a:r>
            <a:r>
              <a:rPr lang="en-GB" altLang="de-DE" smtClean="0"/>
              <a:t> </a:t>
            </a:r>
            <a:r>
              <a:rPr lang="en-GB" altLang="de-DE" err="1" smtClean="0"/>
              <a:t>il</a:t>
            </a:r>
            <a:r>
              <a:rPr lang="en-GB" altLang="de-DE" smtClean="0"/>
              <a:t> </a:t>
            </a:r>
            <a:r>
              <a:rPr lang="en-GB" altLang="de-DE" err="1" smtClean="0"/>
              <a:t>Suo</a:t>
            </a:r>
            <a:r>
              <a:rPr lang="en-GB" altLang="de-DE" smtClean="0"/>
              <a:t> </a:t>
            </a:r>
            <a:r>
              <a:rPr lang="en-GB" altLang="de-DE" err="1" smtClean="0"/>
              <a:t>contratto</a:t>
            </a:r>
            <a:r>
              <a:rPr lang="en-GB" altLang="de-DE" smtClean="0"/>
              <a:t> </a:t>
            </a:r>
            <a:r>
              <a:rPr lang="en-GB" altLang="de-DE" err="1" smtClean="0"/>
              <a:t>di</a:t>
            </a:r>
            <a:r>
              <a:rPr lang="en-GB" altLang="de-DE" smtClean="0"/>
              <a:t> </a:t>
            </a:r>
            <a:r>
              <a:rPr lang="en-GB" altLang="de-DE" err="1" smtClean="0"/>
              <a:t>lavoro</a:t>
            </a:r>
            <a:endParaRPr lang="en-GB" altLang="de-DE"/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0" y="6662738"/>
            <a:ext cx="62293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(“Marco Gomes e Marcelo </a:t>
            </a:r>
            <a:r>
              <a:rPr lang="en-GB" altLang="de-DE" sz="800" i="1" err="1" smtClean="0"/>
              <a:t>Edurdo</a:t>
            </a:r>
            <a:r>
              <a:rPr lang="en-GB" altLang="de-DE" sz="800" i="1" smtClean="0"/>
              <a:t>” by Marco Gomes; "Smiley" by Ruth </a:t>
            </a:r>
            <a:r>
              <a:rPr lang="en-GB" altLang="de-DE" sz="800" i="1" err="1" smtClean="0"/>
              <a:t>Veckenstedt</a:t>
            </a:r>
            <a:r>
              <a:rPr lang="en-GB" altLang="de-DE" sz="800" i="1" smtClean="0"/>
              <a:t>)</a:t>
            </a:r>
            <a:endParaRPr lang="en-GB" altLang="de-DE" sz="800" i="1"/>
          </a:p>
        </p:txBody>
      </p:sp>
      <p:graphicFrame>
        <p:nvGraphicFramePr>
          <p:cNvPr id="21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894177"/>
              </p:ext>
            </p:extLst>
          </p:nvPr>
        </p:nvGraphicFramePr>
        <p:xfrm>
          <a:off x="250825" y="4365625"/>
          <a:ext cx="8664575" cy="1584325"/>
        </p:xfrm>
        <a:graphic>
          <a:graphicData uri="http://schemas.openxmlformats.org/drawingml/2006/table">
            <a:tbl>
              <a:tblPr/>
              <a:tblGrid>
                <a:gridCol w="8664575"/>
              </a:tblGrid>
              <a:tr h="657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CA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Risposte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CA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più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equilibrate (</a:t>
                      </a:r>
                      <a:r>
                        <a:rPr kumimoji="0" lang="en-CA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mescolare le influenze del sé, degli altri, o della situazione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; </a:t>
                      </a:r>
                      <a:r>
                        <a:rPr kumimoji="0" lang="en-CA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offre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diverse </a:t>
                      </a:r>
                      <a:r>
                        <a:rPr kumimoji="0" lang="en-CA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spiegazioni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):</a:t>
                      </a:r>
                      <a:endParaRPr kumimoji="0" lang="de-DE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7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“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L’azienda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tagliando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posti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lavoro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Io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stesso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ho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notato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mia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posizione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attuale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non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combacia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con le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mie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abilità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con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miei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interessi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e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collaborazione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con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miei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colleghi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non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sempre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funziona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così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bene</a:t>
                      </a: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.”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640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65" name="Group 39"/>
          <p:cNvGrpSpPr>
            <a:grpSpLocks/>
          </p:cNvGrpSpPr>
          <p:nvPr/>
        </p:nvGrpSpPr>
        <p:grpSpPr bwMode="auto">
          <a:xfrm>
            <a:off x="8205788" y="981075"/>
            <a:ext cx="504825" cy="503238"/>
            <a:chOff x="113" y="890"/>
            <a:chExt cx="408" cy="408"/>
          </a:xfrm>
        </p:grpSpPr>
        <p:sp>
          <p:nvSpPr>
            <p:cNvPr id="12" name="Oval 40"/>
            <p:cNvSpPr>
              <a:spLocks noChangeArrowheads="1"/>
            </p:cNvSpPr>
            <p:nvPr/>
          </p:nvSpPr>
          <p:spPr bwMode="auto">
            <a:xfrm>
              <a:off x="113" y="890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27669" name="Oval 41"/>
            <p:cNvSpPr>
              <a:spLocks noChangeArrowheads="1"/>
            </p:cNvSpPr>
            <p:nvPr/>
          </p:nvSpPr>
          <p:spPr bwMode="auto">
            <a:xfrm>
              <a:off x="204" y="1011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7670" name="Oval 42"/>
            <p:cNvSpPr>
              <a:spLocks noChangeArrowheads="1"/>
            </p:cNvSpPr>
            <p:nvPr/>
          </p:nvSpPr>
          <p:spPr bwMode="auto">
            <a:xfrm>
              <a:off x="382" y="1005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7671" name="Arc 43"/>
            <p:cNvSpPr>
              <a:spLocks/>
            </p:cNvSpPr>
            <p:nvPr/>
          </p:nvSpPr>
          <p:spPr bwMode="auto">
            <a:xfrm rot="10598371">
              <a:off x="192" y="1059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/>
            </a:p>
          </p:txBody>
        </p:sp>
      </p:grp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4.12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>
            <p:extLst/>
          </p:nvPr>
        </p:nvGraphicFramePr>
        <p:xfrm>
          <a:off x="3265488" y="1766215"/>
          <a:ext cx="2609850" cy="195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6" name="Photo Editor Photo" r:id="rId4" imgW="4761905" imgH="3572374" progId="">
                  <p:embed/>
                </p:oleObj>
              </mc:Choice>
              <mc:Fallback>
                <p:oleObj name="Photo Editor Photo" r:id="rId4" imgW="4761905" imgH="357237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488" y="1766215"/>
                        <a:ext cx="2609850" cy="195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883885"/>
              </p:ext>
            </p:extLst>
          </p:nvPr>
        </p:nvGraphicFramePr>
        <p:xfrm>
          <a:off x="250825" y="3873752"/>
          <a:ext cx="8642350" cy="2560199"/>
        </p:xfrm>
        <a:graphic>
          <a:graphicData uri="http://schemas.openxmlformats.org/drawingml/2006/table">
            <a:tbl>
              <a:tblPr/>
              <a:tblGrid>
                <a:gridCol w="43332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091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58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Attribuzione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sé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stesso</a:t>
                      </a:r>
                      <a:endParaRPr kumimoji="0" lang="en-GB" altLang="de-DE" sz="15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“Ho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fatto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buona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impressione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Sicuramente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domanda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sarà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accettata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!”)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Svantaggio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l’</a:t>
                      </a:r>
                      <a:r>
                        <a:rPr kumimoji="0" lang="it-IT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auto-elogio lascia un'impressione arrogante  agli occhi degli altri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Vantaggio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l’auto-elogio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aumenta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l’autostima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8009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Attribuzione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circostanze</a:t>
                      </a:r>
                      <a:endParaRPr kumimoji="0" lang="en-GB" altLang="de-DE" sz="1500" b="1" i="0" u="sng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“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Devo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l’unica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persona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interessata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coincidenza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fortunata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!”) 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Svantaggio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???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l’autostima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non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aumenta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Vantaggio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???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considerato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persona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modesta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con un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buon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galateo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sociale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Rectangle 23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it-IT" altLang="de-DE" kern="0" smtClean="0"/>
              <a:t>Effetti di alcuni stili di attribuzione sugli eventi positivi</a:t>
            </a:r>
            <a:endParaRPr lang="en-GB" altLang="de-DE" kern="0" smtClean="0">
              <a:solidFill>
                <a:srgbClr val="00FFFF"/>
              </a:solidFill>
            </a:endParaRPr>
          </a:p>
        </p:txBody>
      </p:sp>
      <p:sp>
        <p:nvSpPr>
          <p:cNvPr id="19" name="AutoShape 23"/>
          <p:cNvSpPr>
            <a:spLocks noChangeArrowheads="1"/>
          </p:cNvSpPr>
          <p:nvPr/>
        </p:nvSpPr>
        <p:spPr bwMode="auto">
          <a:xfrm>
            <a:off x="5089777" y="1028277"/>
            <a:ext cx="2839377" cy="996466"/>
          </a:xfrm>
          <a:prstGeom prst="wedgeRoundRectCallout">
            <a:avLst>
              <a:gd name="adj1" fmla="val -47301"/>
              <a:gd name="adj2" fmla="val 8615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err="1" smtClean="0"/>
              <a:t>L’appartamento</a:t>
            </a:r>
            <a:r>
              <a:rPr lang="en-GB" altLang="de-DE" smtClean="0"/>
              <a:t> è </a:t>
            </a:r>
            <a:r>
              <a:rPr lang="en-GB" altLang="de-DE" err="1" smtClean="0"/>
              <a:t>Suo</a:t>
            </a:r>
            <a:r>
              <a:rPr lang="en-GB" altLang="de-DE" smtClean="0"/>
              <a:t>! </a:t>
            </a:r>
            <a:r>
              <a:rPr lang="en-GB" altLang="de-DE" err="1" smtClean="0"/>
              <a:t>Siamo</a:t>
            </a:r>
            <a:r>
              <a:rPr lang="en-GB" altLang="de-DE" smtClean="0"/>
              <a:t> </a:t>
            </a:r>
            <a:r>
              <a:rPr lang="en-GB" altLang="de-DE" err="1" smtClean="0"/>
              <a:t>lieti</a:t>
            </a:r>
            <a:r>
              <a:rPr lang="en-GB" altLang="de-DE" smtClean="0"/>
              <a:t> </a:t>
            </a:r>
            <a:r>
              <a:rPr lang="en-GB" altLang="de-DE" err="1" smtClean="0"/>
              <a:t>di</a:t>
            </a:r>
            <a:r>
              <a:rPr lang="en-GB" altLang="de-DE" smtClean="0"/>
              <a:t> </a:t>
            </a:r>
            <a:r>
              <a:rPr lang="en-GB" altLang="de-DE" err="1" smtClean="0"/>
              <a:t>darLe</a:t>
            </a:r>
            <a:r>
              <a:rPr lang="en-GB" altLang="de-DE" smtClean="0"/>
              <a:t> </a:t>
            </a:r>
            <a:r>
              <a:rPr lang="en-GB" altLang="de-DE" err="1" smtClean="0"/>
              <a:t>il</a:t>
            </a:r>
            <a:r>
              <a:rPr lang="en-GB" altLang="de-DE" smtClean="0"/>
              <a:t> </a:t>
            </a:r>
            <a:r>
              <a:rPr lang="en-GB" altLang="de-DE" err="1" smtClean="0"/>
              <a:t>benvenuto</a:t>
            </a:r>
            <a:r>
              <a:rPr lang="en-GB" altLang="de-DE" smtClean="0"/>
              <a:t> come </a:t>
            </a:r>
            <a:r>
              <a:rPr lang="en-GB" altLang="de-DE" err="1" smtClean="0"/>
              <a:t>nostro</a:t>
            </a:r>
            <a:r>
              <a:rPr lang="en-GB" altLang="de-DE" smtClean="0"/>
              <a:t> </a:t>
            </a:r>
            <a:r>
              <a:rPr lang="en-GB" altLang="de-DE" err="1" smtClean="0"/>
              <a:t>nuovo</a:t>
            </a:r>
            <a:r>
              <a:rPr lang="en-GB" altLang="de-DE" smtClean="0"/>
              <a:t> </a:t>
            </a:r>
            <a:r>
              <a:rPr lang="en-GB" altLang="de-DE" err="1" smtClean="0"/>
              <a:t>inquilino</a:t>
            </a:r>
            <a:r>
              <a:rPr lang="en-GB" altLang="de-DE" smtClean="0"/>
              <a:t>!</a:t>
            </a:r>
            <a:endParaRPr lang="en-GB" altLang="de-DE"/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0" y="6672263"/>
            <a:ext cx="475138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(“Secret handshakes” by The infamous </a:t>
            </a:r>
            <a:r>
              <a:rPr lang="en-GB" altLang="de-DE" sz="800" i="1" err="1" smtClean="0"/>
              <a:t>gdub</a:t>
            </a:r>
            <a:r>
              <a:rPr lang="en-GB" altLang="de-DE" sz="800" i="1" smtClean="0"/>
              <a:t> ; "Smiley" by Ruth </a:t>
            </a:r>
            <a:r>
              <a:rPr lang="en-GB" altLang="de-DE" sz="800" i="1" err="1" smtClean="0"/>
              <a:t>Veckenstedt</a:t>
            </a:r>
            <a:r>
              <a:rPr lang="en-GB" altLang="de-DE" sz="800" i="1" smtClean="0"/>
              <a:t>)</a:t>
            </a:r>
            <a:endParaRPr lang="en-GB" altLang="de-DE" sz="800" i="1"/>
          </a:p>
        </p:txBody>
      </p:sp>
    </p:spTree>
    <p:extLst>
      <p:ext uri="{BB962C8B-B14F-4D97-AF65-F5344CB8AC3E}">
        <p14:creationId xmlns:p14="http://schemas.microsoft.com/office/powerpoint/2010/main" val="403008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65" name="Group 39"/>
          <p:cNvGrpSpPr>
            <a:grpSpLocks/>
          </p:cNvGrpSpPr>
          <p:nvPr/>
        </p:nvGrpSpPr>
        <p:grpSpPr bwMode="auto">
          <a:xfrm>
            <a:off x="8205788" y="981075"/>
            <a:ext cx="504825" cy="503238"/>
            <a:chOff x="113" y="890"/>
            <a:chExt cx="408" cy="408"/>
          </a:xfrm>
        </p:grpSpPr>
        <p:sp>
          <p:nvSpPr>
            <p:cNvPr id="12" name="Oval 40"/>
            <p:cNvSpPr>
              <a:spLocks noChangeArrowheads="1"/>
            </p:cNvSpPr>
            <p:nvPr/>
          </p:nvSpPr>
          <p:spPr bwMode="auto">
            <a:xfrm>
              <a:off x="113" y="890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27669" name="Oval 41"/>
            <p:cNvSpPr>
              <a:spLocks noChangeArrowheads="1"/>
            </p:cNvSpPr>
            <p:nvPr/>
          </p:nvSpPr>
          <p:spPr bwMode="auto">
            <a:xfrm>
              <a:off x="204" y="1011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7670" name="Oval 42"/>
            <p:cNvSpPr>
              <a:spLocks noChangeArrowheads="1"/>
            </p:cNvSpPr>
            <p:nvPr/>
          </p:nvSpPr>
          <p:spPr bwMode="auto">
            <a:xfrm>
              <a:off x="382" y="1005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7671" name="Arc 43"/>
            <p:cNvSpPr>
              <a:spLocks/>
            </p:cNvSpPr>
            <p:nvPr/>
          </p:nvSpPr>
          <p:spPr bwMode="auto">
            <a:xfrm rot="10598371">
              <a:off x="192" y="1059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/>
            </a:p>
          </p:txBody>
        </p:sp>
      </p:grp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4.13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6270424"/>
              </p:ext>
            </p:extLst>
          </p:nvPr>
        </p:nvGraphicFramePr>
        <p:xfrm>
          <a:off x="3265488" y="1766215"/>
          <a:ext cx="2609850" cy="195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75" name="Photo Editor Photo" r:id="rId4" imgW="4761905" imgH="3572374" progId="">
                  <p:embed/>
                </p:oleObj>
              </mc:Choice>
              <mc:Fallback>
                <p:oleObj name="Photo Editor Photo" r:id="rId4" imgW="4761905" imgH="3572374" progId="">
                  <p:embed/>
                  <p:pic>
                    <p:nvPicPr>
                      <p:cNvPr id="0" name="Picture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488" y="1766215"/>
                        <a:ext cx="2609850" cy="195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104304"/>
              </p:ext>
            </p:extLst>
          </p:nvPr>
        </p:nvGraphicFramePr>
        <p:xfrm>
          <a:off x="250825" y="3873752"/>
          <a:ext cx="8642350" cy="2560199"/>
        </p:xfrm>
        <a:graphic>
          <a:graphicData uri="http://schemas.openxmlformats.org/drawingml/2006/table">
            <a:tbl>
              <a:tblPr/>
              <a:tblGrid>
                <a:gridCol w="43332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091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58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Attribuzione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sé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stesso</a:t>
                      </a:r>
                      <a:endParaRPr kumimoji="0" lang="en-GB" altLang="de-DE" sz="15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“Ho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fatto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buona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impressione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Sicuramente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domanda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sarà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accettata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!”)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Svantaggio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</a:t>
                      </a:r>
                      <a:r>
                        <a:rPr kumimoji="0" lang="it-IT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auto-elogio lascia un'impressione arrogante  agli occhi degli altri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Vantaggio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l’auto-elogio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aumenta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l’autostima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8009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Attribuzione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gli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circostanze</a:t>
                      </a:r>
                      <a:endParaRPr kumimoji="0" lang="en-GB" altLang="de-DE" sz="1500" b="1" i="0" u="sng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“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Devo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essere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l’unica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persona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interessata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coincidenza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fortunata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!”) 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Svantaggio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l’autostima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non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aumenta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Vantaggio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considerato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persona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modesta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con un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buon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galateo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sociale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Rectangle 23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it-IT" altLang="de-DE" kern="0" smtClean="0"/>
              <a:t>Effetti di alcuni stili di attribuzione sugli eventi positivi</a:t>
            </a:r>
            <a:endParaRPr lang="en-GB" altLang="de-DE" kern="0" smtClean="0">
              <a:solidFill>
                <a:srgbClr val="00FFFF"/>
              </a:solidFill>
            </a:endParaRPr>
          </a:p>
        </p:txBody>
      </p:sp>
      <p:sp>
        <p:nvSpPr>
          <p:cNvPr id="19" name="AutoShape 23"/>
          <p:cNvSpPr>
            <a:spLocks noChangeArrowheads="1"/>
          </p:cNvSpPr>
          <p:nvPr/>
        </p:nvSpPr>
        <p:spPr bwMode="auto">
          <a:xfrm>
            <a:off x="5089777" y="1028277"/>
            <a:ext cx="2839377" cy="996466"/>
          </a:xfrm>
          <a:prstGeom prst="wedgeRoundRectCallout">
            <a:avLst>
              <a:gd name="adj1" fmla="val -47301"/>
              <a:gd name="adj2" fmla="val 8615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err="1" smtClean="0"/>
              <a:t>L’appartamento</a:t>
            </a:r>
            <a:r>
              <a:rPr lang="en-GB" altLang="de-DE" smtClean="0"/>
              <a:t> è </a:t>
            </a:r>
            <a:r>
              <a:rPr lang="en-GB" altLang="de-DE" err="1" smtClean="0"/>
              <a:t>Suo</a:t>
            </a:r>
            <a:r>
              <a:rPr lang="en-GB" altLang="de-DE" smtClean="0"/>
              <a:t>! </a:t>
            </a:r>
            <a:r>
              <a:rPr lang="en-GB" altLang="de-DE" err="1" smtClean="0"/>
              <a:t>Siamo</a:t>
            </a:r>
            <a:r>
              <a:rPr lang="en-GB" altLang="de-DE" smtClean="0"/>
              <a:t> </a:t>
            </a:r>
            <a:r>
              <a:rPr lang="en-GB" altLang="de-DE" err="1" smtClean="0"/>
              <a:t>lieti</a:t>
            </a:r>
            <a:r>
              <a:rPr lang="en-GB" altLang="de-DE" smtClean="0"/>
              <a:t> </a:t>
            </a:r>
            <a:r>
              <a:rPr lang="en-GB" altLang="de-DE" err="1" smtClean="0"/>
              <a:t>di</a:t>
            </a:r>
            <a:r>
              <a:rPr lang="en-GB" altLang="de-DE" smtClean="0"/>
              <a:t> </a:t>
            </a:r>
            <a:r>
              <a:rPr lang="en-GB" altLang="de-DE" err="1" smtClean="0"/>
              <a:t>darLe</a:t>
            </a:r>
            <a:r>
              <a:rPr lang="en-GB" altLang="de-DE" smtClean="0"/>
              <a:t> </a:t>
            </a:r>
            <a:r>
              <a:rPr lang="en-GB" altLang="de-DE" err="1" smtClean="0"/>
              <a:t>il</a:t>
            </a:r>
            <a:r>
              <a:rPr lang="en-GB" altLang="de-DE" smtClean="0"/>
              <a:t> </a:t>
            </a:r>
            <a:r>
              <a:rPr lang="en-GB" altLang="de-DE" err="1" smtClean="0"/>
              <a:t>benvenuto</a:t>
            </a:r>
            <a:r>
              <a:rPr lang="en-GB" altLang="de-DE" smtClean="0"/>
              <a:t> come </a:t>
            </a:r>
            <a:r>
              <a:rPr lang="en-GB" altLang="de-DE" err="1" smtClean="0"/>
              <a:t>nostro</a:t>
            </a:r>
            <a:r>
              <a:rPr lang="en-GB" altLang="de-DE" smtClean="0"/>
              <a:t> </a:t>
            </a:r>
            <a:r>
              <a:rPr lang="en-GB" altLang="de-DE" err="1" smtClean="0"/>
              <a:t>nuovo</a:t>
            </a:r>
            <a:r>
              <a:rPr lang="en-GB" altLang="de-DE" smtClean="0"/>
              <a:t> </a:t>
            </a:r>
            <a:r>
              <a:rPr lang="en-GB" altLang="de-DE" err="1" smtClean="0"/>
              <a:t>inquilino</a:t>
            </a:r>
            <a:r>
              <a:rPr lang="en-GB" altLang="de-DE" smtClean="0"/>
              <a:t>!</a:t>
            </a:r>
            <a:endParaRPr lang="en-GB" altLang="de-DE"/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0" y="6672263"/>
            <a:ext cx="475138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(“Secret handshakes” by The infamous </a:t>
            </a:r>
            <a:r>
              <a:rPr lang="en-GB" altLang="de-DE" sz="800" i="1" err="1" smtClean="0"/>
              <a:t>gdub</a:t>
            </a:r>
            <a:r>
              <a:rPr lang="en-GB" altLang="de-DE" sz="800" i="1" smtClean="0"/>
              <a:t> ; "Smiley" by Ruth </a:t>
            </a:r>
            <a:r>
              <a:rPr lang="en-GB" altLang="de-DE" sz="800" i="1" err="1" smtClean="0"/>
              <a:t>Veckenstedt</a:t>
            </a:r>
            <a:r>
              <a:rPr lang="en-GB" altLang="de-DE" sz="800" i="1" smtClean="0"/>
              <a:t>)</a:t>
            </a:r>
            <a:endParaRPr lang="en-GB" altLang="de-DE" sz="8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82" name="Group 39"/>
          <p:cNvGrpSpPr>
            <a:grpSpLocks/>
          </p:cNvGrpSpPr>
          <p:nvPr/>
        </p:nvGrpSpPr>
        <p:grpSpPr bwMode="auto">
          <a:xfrm>
            <a:off x="8205788" y="981075"/>
            <a:ext cx="504825" cy="503238"/>
            <a:chOff x="113" y="890"/>
            <a:chExt cx="408" cy="408"/>
          </a:xfrm>
        </p:grpSpPr>
        <p:sp>
          <p:nvSpPr>
            <p:cNvPr id="12" name="Oval 40"/>
            <p:cNvSpPr>
              <a:spLocks noChangeArrowheads="1"/>
            </p:cNvSpPr>
            <p:nvPr/>
          </p:nvSpPr>
          <p:spPr bwMode="auto">
            <a:xfrm>
              <a:off x="113" y="890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28690" name="Oval 41"/>
            <p:cNvSpPr>
              <a:spLocks noChangeArrowheads="1"/>
            </p:cNvSpPr>
            <p:nvPr/>
          </p:nvSpPr>
          <p:spPr bwMode="auto">
            <a:xfrm>
              <a:off x="204" y="1011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8691" name="Oval 42"/>
            <p:cNvSpPr>
              <a:spLocks noChangeArrowheads="1"/>
            </p:cNvSpPr>
            <p:nvPr/>
          </p:nvSpPr>
          <p:spPr bwMode="auto">
            <a:xfrm>
              <a:off x="382" y="1005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8692" name="Arc 43"/>
            <p:cNvSpPr>
              <a:spLocks/>
            </p:cNvSpPr>
            <p:nvPr/>
          </p:nvSpPr>
          <p:spPr bwMode="auto">
            <a:xfrm rot="10598371">
              <a:off x="192" y="1059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/>
            </a:p>
          </p:txBody>
        </p:sp>
      </p:grp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4.14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6270424"/>
              </p:ext>
            </p:extLst>
          </p:nvPr>
        </p:nvGraphicFramePr>
        <p:xfrm>
          <a:off x="3265488" y="1766215"/>
          <a:ext cx="2609850" cy="195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8" name="Photo Editor Photo" r:id="rId4" imgW="4761905" imgH="3572374" progId="">
                  <p:embed/>
                </p:oleObj>
              </mc:Choice>
              <mc:Fallback>
                <p:oleObj name="Photo Editor Photo" r:id="rId4" imgW="4761905" imgH="3572374" progId="">
                  <p:embed/>
                  <p:pic>
                    <p:nvPicPr>
                      <p:cNvPr id="0" name="Picture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488" y="1766215"/>
                        <a:ext cx="2609850" cy="195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23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it-IT" altLang="de-DE" kern="0" smtClean="0"/>
              <a:t>Effetti di alcuni stili di attribuzione sugli eventi positivi</a:t>
            </a:r>
            <a:endParaRPr lang="en-GB" altLang="de-DE" kern="0" smtClean="0">
              <a:solidFill>
                <a:srgbClr val="00FFFF"/>
              </a:solidFill>
            </a:endParaRPr>
          </a:p>
        </p:txBody>
      </p:sp>
      <p:graphicFrame>
        <p:nvGraphicFramePr>
          <p:cNvPr id="2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22511"/>
              </p:ext>
            </p:extLst>
          </p:nvPr>
        </p:nvGraphicFramePr>
        <p:xfrm>
          <a:off x="228600" y="4248143"/>
          <a:ext cx="8664575" cy="1852929"/>
        </p:xfrm>
        <a:graphic>
          <a:graphicData uri="http://schemas.openxmlformats.org/drawingml/2006/table">
            <a:tbl>
              <a:tblPr/>
              <a:tblGrid>
                <a:gridCol w="8664575"/>
              </a:tblGrid>
              <a:tr h="766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Risposte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CA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più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equilibrate (</a:t>
                      </a:r>
                      <a:r>
                        <a:rPr kumimoji="0" lang="en-CA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mescolare le influenze del sé, degli altri, o della situazione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; </a:t>
                      </a:r>
                      <a:r>
                        <a:rPr kumimoji="0" lang="en-CA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offre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diverse </a:t>
                      </a:r>
                      <a:r>
                        <a:rPr kumimoji="0" lang="en-CA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spiegazioni</a:t>
                      </a:r>
                      <a:r>
                        <a:rPr kumimoji="0" lang="en-CA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):</a:t>
                      </a:r>
                      <a:endParaRPr kumimoji="0" lang="de-DE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algn="ctr"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n-GB" altLang="de-DE" sz="16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04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“</a:t>
                      </a:r>
                      <a:r>
                        <a:rPr kumimoji="0" lang="it-IT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Devo aver fatto una buona impressione sul padrone di casa. Siamo stati d'accordo fin dall'inizio. Inoltre, va sicuramente a suo vantaggio  il fatto che mi faccio carico dei mobili della cucina!”</a:t>
                      </a:r>
                      <a:endParaRPr kumimoji="0" lang="en-GB" sz="15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0" y="6672263"/>
            <a:ext cx="475138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(“Secret handshakes” by The infamous </a:t>
            </a:r>
            <a:r>
              <a:rPr lang="en-GB" altLang="de-DE" sz="800" i="1" err="1" smtClean="0"/>
              <a:t>gdub</a:t>
            </a:r>
            <a:r>
              <a:rPr lang="en-GB" altLang="de-DE" sz="800" i="1" smtClean="0"/>
              <a:t> ; "Smiley" by Ruth </a:t>
            </a:r>
            <a:r>
              <a:rPr lang="en-GB" altLang="de-DE" sz="800" i="1" err="1" smtClean="0"/>
              <a:t>Veckenstedt</a:t>
            </a:r>
            <a:r>
              <a:rPr lang="en-GB" altLang="de-DE" sz="800" i="1" smtClean="0"/>
              <a:t>)</a:t>
            </a:r>
            <a:endParaRPr lang="en-GB" altLang="de-DE" sz="800" i="1"/>
          </a:p>
        </p:txBody>
      </p:sp>
      <p:sp>
        <p:nvSpPr>
          <p:cNvPr id="15" name="AutoShape 23"/>
          <p:cNvSpPr>
            <a:spLocks noChangeArrowheads="1"/>
          </p:cNvSpPr>
          <p:nvPr/>
        </p:nvSpPr>
        <p:spPr bwMode="auto">
          <a:xfrm>
            <a:off x="5089777" y="1028277"/>
            <a:ext cx="2839377" cy="996466"/>
          </a:xfrm>
          <a:prstGeom prst="wedgeRoundRectCallout">
            <a:avLst>
              <a:gd name="adj1" fmla="val -47301"/>
              <a:gd name="adj2" fmla="val 8615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err="1" smtClean="0"/>
              <a:t>L’appartamento</a:t>
            </a:r>
            <a:r>
              <a:rPr lang="en-GB" altLang="de-DE" smtClean="0"/>
              <a:t> è </a:t>
            </a:r>
            <a:r>
              <a:rPr lang="en-GB" altLang="de-DE" err="1" smtClean="0"/>
              <a:t>Suo</a:t>
            </a:r>
            <a:r>
              <a:rPr lang="en-GB" altLang="de-DE" smtClean="0"/>
              <a:t>! </a:t>
            </a:r>
            <a:r>
              <a:rPr lang="en-GB" altLang="de-DE" err="1" smtClean="0"/>
              <a:t>Siamo</a:t>
            </a:r>
            <a:r>
              <a:rPr lang="en-GB" altLang="de-DE" smtClean="0"/>
              <a:t> </a:t>
            </a:r>
            <a:r>
              <a:rPr lang="en-GB" altLang="de-DE" err="1" smtClean="0"/>
              <a:t>lieti</a:t>
            </a:r>
            <a:r>
              <a:rPr lang="en-GB" altLang="de-DE" smtClean="0"/>
              <a:t> </a:t>
            </a:r>
            <a:r>
              <a:rPr lang="en-GB" altLang="de-DE" err="1" smtClean="0"/>
              <a:t>di</a:t>
            </a:r>
            <a:r>
              <a:rPr lang="en-GB" altLang="de-DE" smtClean="0"/>
              <a:t> </a:t>
            </a:r>
            <a:r>
              <a:rPr lang="en-GB" altLang="de-DE" err="1" smtClean="0"/>
              <a:t>darLe</a:t>
            </a:r>
            <a:r>
              <a:rPr lang="en-GB" altLang="de-DE" smtClean="0"/>
              <a:t> </a:t>
            </a:r>
            <a:r>
              <a:rPr lang="en-GB" altLang="de-DE" err="1" smtClean="0"/>
              <a:t>il</a:t>
            </a:r>
            <a:r>
              <a:rPr lang="en-GB" altLang="de-DE" smtClean="0"/>
              <a:t> </a:t>
            </a:r>
            <a:r>
              <a:rPr lang="en-GB" altLang="de-DE" err="1" smtClean="0"/>
              <a:t>benvenuto</a:t>
            </a:r>
            <a:r>
              <a:rPr lang="en-GB" altLang="de-DE" smtClean="0"/>
              <a:t> come </a:t>
            </a:r>
            <a:r>
              <a:rPr lang="en-GB" altLang="de-DE" err="1" smtClean="0"/>
              <a:t>nostro</a:t>
            </a:r>
            <a:r>
              <a:rPr lang="en-GB" altLang="de-DE" smtClean="0"/>
              <a:t> </a:t>
            </a:r>
            <a:r>
              <a:rPr lang="en-GB" altLang="de-DE" err="1" smtClean="0"/>
              <a:t>nuovo</a:t>
            </a:r>
            <a:r>
              <a:rPr lang="en-GB" altLang="de-DE" smtClean="0"/>
              <a:t> </a:t>
            </a:r>
            <a:r>
              <a:rPr lang="en-GB" altLang="de-DE" err="1" smtClean="0"/>
              <a:t>inquilino</a:t>
            </a:r>
            <a:r>
              <a:rPr lang="en-GB" altLang="de-DE" smtClean="0"/>
              <a:t>!</a:t>
            </a:r>
            <a:endParaRPr lang="en-GB" alt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card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970" y="3881193"/>
            <a:ext cx="64008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4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err="1" smtClean="0">
                <a:solidFill>
                  <a:srgbClr val="D16349"/>
                </a:solidFill>
              </a:rPr>
              <a:t>Gioco</a:t>
            </a:r>
            <a:r>
              <a:rPr lang="en-GB" altLang="de-DE" sz="2000" smtClean="0">
                <a:solidFill>
                  <a:srgbClr val="D16349"/>
                </a:solidFill>
              </a:rPr>
              <a:t> </a:t>
            </a:r>
            <a:r>
              <a:rPr lang="en-GB" altLang="de-DE" sz="2000" err="1" smtClean="0">
                <a:solidFill>
                  <a:srgbClr val="D16349"/>
                </a:solidFill>
              </a:rPr>
              <a:t>di</a:t>
            </a:r>
            <a:r>
              <a:rPr lang="en-GB" altLang="de-DE" sz="2000" smtClean="0">
                <a:solidFill>
                  <a:srgbClr val="D16349"/>
                </a:solidFill>
              </a:rPr>
              <a:t> carte</a:t>
            </a:r>
            <a:endParaRPr lang="en-GB" altLang="de-DE" sz="2000">
              <a:solidFill>
                <a:srgbClr val="D16349"/>
              </a:solidFill>
            </a:endParaRP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1407445" y="3871668"/>
            <a:ext cx="6408737" cy="15113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/>
          </a:p>
        </p:txBody>
      </p:sp>
      <p:sp>
        <p:nvSpPr>
          <p:cNvPr id="29701" name="Text Box 8"/>
          <p:cNvSpPr txBox="1">
            <a:spLocks noChangeArrowheads="1"/>
          </p:cNvSpPr>
          <p:nvPr/>
        </p:nvSpPr>
        <p:spPr bwMode="auto">
          <a:xfrm>
            <a:off x="0" y="6672263"/>
            <a:ext cx="2421153" cy="2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smtClean="0">
                <a:ea typeface="Times New Roman" pitchFamily="18" charset="0"/>
                <a:cs typeface="Arial" charset="0"/>
              </a:rPr>
              <a:t>(“Cards-Trick” by </a:t>
            </a:r>
            <a:r>
              <a:rPr lang="en-GB" altLang="de-DE" sz="800" i="1" err="1" smtClean="0">
                <a:ea typeface="Times New Roman" pitchFamily="18" charset="0"/>
                <a:cs typeface="Arial" charset="0"/>
              </a:rPr>
              <a:t>Linney</a:t>
            </a:r>
            <a:r>
              <a:rPr lang="en-GB" altLang="de-DE" sz="800" i="1" smtClean="0">
                <a:ea typeface="Times New Roman" pitchFamily="18" charset="0"/>
                <a:cs typeface="Arial" charset="0"/>
              </a:rPr>
              <a:t> und Peters, 2007)</a:t>
            </a:r>
            <a:endParaRPr lang="en-GB" altLang="de-DE" sz="800" i="1">
              <a:ea typeface="Times New Roman" pitchFamily="18" charset="0"/>
              <a:cs typeface="Arial" charset="0"/>
            </a:endParaRPr>
          </a:p>
        </p:txBody>
      </p:sp>
      <p:sp>
        <p:nvSpPr>
          <p:cNvPr id="29702" name="Text Box 9"/>
          <p:cNvSpPr txBox="1">
            <a:spLocks noChangeArrowheads="1"/>
          </p:cNvSpPr>
          <p:nvPr/>
        </p:nvSpPr>
        <p:spPr bwMode="auto">
          <a:xfrm>
            <a:off x="263690" y="1348885"/>
            <a:ext cx="8629485" cy="107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975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Scegli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una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queste</a:t>
            </a:r>
            <a:r>
              <a:rPr lang="en-GB" altLang="de-DE" sz="1800" dirty="0" smtClean="0"/>
              <a:t> carte e </a:t>
            </a:r>
            <a:r>
              <a:rPr lang="en-GB" altLang="de-DE" sz="1800" dirty="0" err="1" smtClean="0"/>
              <a:t>concentrati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su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essa</a:t>
            </a:r>
            <a:r>
              <a:rPr lang="en-GB" altLang="de-DE" sz="1800" dirty="0" smtClean="0"/>
              <a:t>. </a:t>
            </a:r>
          </a:p>
          <a:p>
            <a:pPr marL="180975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 smtClean="0"/>
              <a:t>Non </a:t>
            </a:r>
            <a:r>
              <a:rPr lang="en-GB" altLang="de-DE" sz="1800" dirty="0" err="1" smtClean="0"/>
              <a:t>indicarla</a:t>
            </a:r>
            <a:r>
              <a:rPr lang="en-GB" altLang="de-DE" sz="1800" dirty="0" smtClean="0"/>
              <a:t>, non </a:t>
            </a:r>
            <a:r>
              <a:rPr lang="en-GB" altLang="de-DE" sz="1800" dirty="0" err="1" smtClean="0"/>
              <a:t>nominarla</a:t>
            </a:r>
            <a:r>
              <a:rPr lang="en-GB" altLang="de-DE" sz="1800" dirty="0" smtClean="0"/>
              <a:t> e non </a:t>
            </a:r>
            <a:r>
              <a:rPr lang="en-GB" altLang="de-DE" sz="1800" dirty="0" err="1" smtClean="0"/>
              <a:t>dirmi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quale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carta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hai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scelto</a:t>
            </a:r>
            <a:r>
              <a:rPr lang="en-GB" altLang="de-DE" sz="1800" dirty="0" smtClean="0"/>
              <a:t>. </a:t>
            </a:r>
            <a:r>
              <a:rPr lang="en-GB" altLang="de-DE" sz="1800" dirty="0" err="1" smtClean="0"/>
              <a:t>Quando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l’avrai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memorizzata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volterò</a:t>
            </a:r>
            <a:r>
              <a:rPr lang="en-GB" altLang="de-DE" sz="1800" dirty="0" smtClean="0"/>
              <a:t> la </a:t>
            </a:r>
            <a:r>
              <a:rPr lang="en-GB" altLang="de-DE" sz="1800" dirty="0" err="1" smtClean="0"/>
              <a:t>pagina</a:t>
            </a:r>
            <a:r>
              <a:rPr lang="de-DE" altLang="de-DE" sz="1800" dirty="0" smtClean="0"/>
              <a:t>… </a:t>
            </a:r>
            <a:endParaRPr lang="de-DE" altLang="de-DE" sz="1800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4.15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0" y="6672263"/>
            <a:ext cx="153439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</a:t>
            </a:r>
            <a:r>
              <a:rPr lang="en-GB" altLang="de-DE" sz="800" i="1" smtClean="0">
                <a:ea typeface="Times New Roman" pitchFamily="18" charset="0"/>
                <a:cs typeface="Arial" charset="0"/>
              </a:rPr>
              <a:t>Royal Flush</a:t>
            </a:r>
            <a:r>
              <a:rPr lang="en-GB" altLang="de-DE" sz="800" i="1" smtClean="0"/>
              <a:t>” by </a:t>
            </a:r>
            <a:r>
              <a:rPr lang="en-GB" altLang="de-DE" sz="800" i="1" err="1" smtClean="0"/>
              <a:t>mawel</a:t>
            </a:r>
            <a:r>
              <a:rPr lang="en-GB" altLang="de-DE" sz="800" i="1" smtClean="0"/>
              <a:t>) </a:t>
            </a:r>
            <a:endParaRPr lang="en-GB" altLang="de-DE" sz="800" i="1"/>
          </a:p>
        </p:txBody>
      </p:sp>
      <p:pic>
        <p:nvPicPr>
          <p:cNvPr id="30723" name="Picture 9" descr="Royal Flush - mawel - flickr - c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3" t="14034"/>
          <a:stretch>
            <a:fillRect/>
          </a:stretch>
        </p:blipFill>
        <p:spPr bwMode="auto">
          <a:xfrm>
            <a:off x="7626350" y="5689568"/>
            <a:ext cx="1517650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ext Box 16"/>
          <p:cNvSpPr txBox="1">
            <a:spLocks noChangeArrowheads="1"/>
          </p:cNvSpPr>
          <p:nvPr/>
        </p:nvSpPr>
        <p:spPr bwMode="auto">
          <a:xfrm>
            <a:off x="928688" y="1989138"/>
            <a:ext cx="7272337" cy="151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 smtClean="0"/>
              <a:t>La </a:t>
            </a:r>
            <a:r>
              <a:rPr lang="en-GB" altLang="de-DE" sz="1800" dirty="0" err="1" smtClean="0"/>
              <a:t>carta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hai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scelto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verrà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selezionata</a:t>
            </a:r>
            <a:r>
              <a:rPr lang="en-GB" altLang="de-DE" sz="1800" dirty="0" smtClean="0"/>
              <a:t> e </a:t>
            </a:r>
            <a:r>
              <a:rPr lang="en-GB" altLang="de-DE" sz="1800" dirty="0" err="1" smtClean="0"/>
              <a:t>rimossa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dal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mazzo</a:t>
            </a:r>
            <a:r>
              <a:rPr lang="en-GB" altLang="de-DE" sz="1800" dirty="0" smtClean="0"/>
              <a:t>.</a:t>
            </a:r>
          </a:p>
          <a:p>
            <a:pPr algn="ctr"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en-GB" altLang="de-DE" sz="1800" dirty="0" smtClean="0"/>
          </a:p>
          <a:p>
            <a:pPr algn="ctr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Andiamo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avanti</a:t>
            </a:r>
            <a:r>
              <a:rPr lang="en-GB" altLang="de-DE" sz="1800" dirty="0" smtClean="0"/>
              <a:t>….</a:t>
            </a:r>
            <a:endParaRPr lang="en-GB" altLang="de-DE" sz="1800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4.16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err="1" smtClean="0">
                <a:solidFill>
                  <a:srgbClr val="D16349"/>
                </a:solidFill>
              </a:rPr>
              <a:t>Gioco</a:t>
            </a:r>
            <a:r>
              <a:rPr lang="en-GB" altLang="de-DE" sz="2000" smtClean="0">
                <a:solidFill>
                  <a:srgbClr val="D16349"/>
                </a:solidFill>
              </a:rPr>
              <a:t> </a:t>
            </a:r>
            <a:r>
              <a:rPr lang="en-GB" altLang="de-DE" sz="2000" err="1" smtClean="0">
                <a:solidFill>
                  <a:srgbClr val="D16349"/>
                </a:solidFill>
              </a:rPr>
              <a:t>di</a:t>
            </a:r>
            <a:r>
              <a:rPr lang="en-GB" altLang="de-DE" sz="2000" smtClean="0">
                <a:solidFill>
                  <a:srgbClr val="D16349"/>
                </a:solidFill>
              </a:rPr>
              <a:t> carte</a:t>
            </a:r>
            <a:endParaRPr lang="en-GB" altLang="de-DE" sz="2000">
              <a:solidFill>
                <a:srgbClr val="D1634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cards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202696"/>
            <a:ext cx="5410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1763713" y="2202696"/>
            <a:ext cx="5545137" cy="15113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/>
          </a:p>
        </p:txBody>
      </p:sp>
      <p:sp>
        <p:nvSpPr>
          <p:cNvPr id="31748" name="Text Box 8"/>
          <p:cNvSpPr txBox="1">
            <a:spLocks noChangeArrowheads="1"/>
          </p:cNvSpPr>
          <p:nvPr/>
        </p:nvSpPr>
        <p:spPr bwMode="auto">
          <a:xfrm>
            <a:off x="1841500" y="4270375"/>
            <a:ext cx="5446713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 smtClean="0"/>
              <a:t>La </a:t>
            </a:r>
            <a:r>
              <a:rPr lang="en-GB" altLang="de-DE" sz="1800" dirty="0" err="1" smtClean="0"/>
              <a:t>tua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carta</a:t>
            </a:r>
            <a:r>
              <a:rPr lang="en-GB" altLang="de-DE" sz="1800" dirty="0" smtClean="0"/>
              <a:t> è </a:t>
            </a:r>
            <a:r>
              <a:rPr lang="en-GB" altLang="de-DE" sz="1800" dirty="0" err="1" smtClean="0"/>
              <a:t>stata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rimossa</a:t>
            </a:r>
            <a:r>
              <a:rPr lang="en-GB" altLang="de-DE" sz="1800" dirty="0" smtClean="0"/>
              <a:t>?</a:t>
            </a:r>
          </a:p>
          <a:p>
            <a:pPr algn="ctr"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en-GB" altLang="de-DE" sz="1800" dirty="0" smtClean="0"/>
          </a:p>
          <a:p>
            <a:pPr algn="ctr" eaLnBrk="1" hangingPunct="1">
              <a:spcBef>
                <a:spcPts val="1200"/>
              </a:spcBef>
              <a:buClrTx/>
              <a:buSzTx/>
            </a:pPr>
            <a:r>
              <a:rPr lang="en-GB" altLang="de-DE" sz="1800" dirty="0" err="1" smtClean="0"/>
              <a:t>Secondo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te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com’è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stato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?</a:t>
            </a:r>
            <a:endParaRPr lang="en-GB" altLang="de-DE" sz="1800" dirty="0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+mn-lt"/>
              </a:rPr>
              <a:t>	 4.17</a:t>
            </a:r>
            <a:endParaRPr lang="de-DE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err="1" smtClean="0">
                <a:solidFill>
                  <a:srgbClr val="D16349"/>
                </a:solidFill>
              </a:rPr>
              <a:t>Gioco</a:t>
            </a:r>
            <a:r>
              <a:rPr lang="en-GB" altLang="de-DE" sz="2000" smtClean="0">
                <a:solidFill>
                  <a:srgbClr val="D16349"/>
                </a:solidFill>
              </a:rPr>
              <a:t> </a:t>
            </a:r>
            <a:r>
              <a:rPr lang="en-GB" altLang="de-DE" sz="2000" err="1" smtClean="0">
                <a:solidFill>
                  <a:srgbClr val="D16349"/>
                </a:solidFill>
              </a:rPr>
              <a:t>di</a:t>
            </a:r>
            <a:r>
              <a:rPr lang="en-GB" altLang="de-DE" sz="2000" smtClean="0">
                <a:solidFill>
                  <a:srgbClr val="D16349"/>
                </a:solidFill>
              </a:rPr>
              <a:t> carte</a:t>
            </a:r>
            <a:endParaRPr lang="en-GB" altLang="de-DE" sz="2000">
              <a:solidFill>
                <a:srgbClr val="D16349"/>
              </a:solidFill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0" y="6672263"/>
            <a:ext cx="2421153" cy="2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smtClean="0">
                <a:ea typeface="Times New Roman" pitchFamily="18" charset="0"/>
                <a:cs typeface="Arial" charset="0"/>
              </a:rPr>
              <a:t>(“Cards-Trick” by </a:t>
            </a:r>
            <a:r>
              <a:rPr lang="en-GB" altLang="de-DE" sz="800" i="1" err="1" smtClean="0">
                <a:ea typeface="Times New Roman" pitchFamily="18" charset="0"/>
                <a:cs typeface="Arial" charset="0"/>
              </a:rPr>
              <a:t>Linney</a:t>
            </a:r>
            <a:r>
              <a:rPr lang="en-GB" altLang="de-DE" sz="800" i="1" smtClean="0">
                <a:ea typeface="Times New Roman" pitchFamily="18" charset="0"/>
                <a:cs typeface="Arial" charset="0"/>
              </a:rPr>
              <a:t> und Peters, 2007)</a:t>
            </a:r>
            <a:endParaRPr lang="en-GB" altLang="de-DE" sz="800" i="1"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279400" y="1331913"/>
            <a:ext cx="8569325" cy="417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b="1" dirty="0" smtClean="0"/>
              <a:t>Come </a:t>
            </a:r>
            <a:r>
              <a:rPr lang="en-GB" altLang="de-DE" sz="1800" b="1" dirty="0" err="1" smtClean="0"/>
              <a:t>pensi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che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sia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accaduto</a:t>
            </a:r>
            <a:r>
              <a:rPr lang="en-GB" altLang="de-DE" sz="1800" b="1" dirty="0" smtClean="0"/>
              <a:t>?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GB" altLang="de-DE" sz="1800" b="1" dirty="0" smtClean="0"/>
          </a:p>
          <a:p>
            <a:pPr eaLnBrk="1" hangingPunct="1">
              <a:spcBef>
                <a:spcPct val="50000"/>
              </a:spcBef>
              <a:buClr>
                <a:srgbClr val="006699"/>
              </a:buClr>
              <a:buSzTx/>
              <a:buFont typeface="Wingdings" pitchFamily="2" charset="2"/>
              <a:buNone/>
            </a:pPr>
            <a:r>
              <a:rPr lang="en-GB" altLang="de-DE" sz="1800" dirty="0" smtClean="0"/>
              <a:t>				</a:t>
            </a:r>
            <a:r>
              <a:rPr lang="en-GB" altLang="de-DE" sz="1800" dirty="0" err="1" smtClean="0"/>
              <a:t>Telepatia</a:t>
            </a:r>
            <a:r>
              <a:rPr lang="en-GB" altLang="de-DE" sz="1800" dirty="0" smtClean="0"/>
              <a:t>?</a:t>
            </a:r>
          </a:p>
          <a:p>
            <a:pPr eaLnBrk="1" hangingPunct="1">
              <a:spcBef>
                <a:spcPct val="50000"/>
              </a:spcBef>
              <a:buClr>
                <a:srgbClr val="006699"/>
              </a:buClr>
              <a:buSzTx/>
              <a:buFont typeface="Wingdings" pitchFamily="2" charset="2"/>
              <a:buNone/>
            </a:pPr>
            <a:r>
              <a:rPr lang="en-GB" altLang="de-DE" sz="1800" dirty="0" smtClean="0"/>
              <a:t>				</a:t>
            </a:r>
            <a:r>
              <a:rPr lang="en-GB" altLang="de-DE" sz="1800" dirty="0" err="1" smtClean="0"/>
              <a:t>Magia</a:t>
            </a:r>
            <a:r>
              <a:rPr lang="en-GB" altLang="de-DE" sz="1800" dirty="0" smtClean="0"/>
              <a:t>?</a:t>
            </a:r>
          </a:p>
          <a:p>
            <a:pPr eaLnBrk="1" hangingPunct="1">
              <a:spcBef>
                <a:spcPct val="50000"/>
              </a:spcBef>
              <a:buClr>
                <a:srgbClr val="006699"/>
              </a:buClr>
              <a:buSzTx/>
              <a:buFont typeface="Wingdings" pitchFamily="2" charset="2"/>
              <a:buNone/>
            </a:pPr>
            <a:r>
              <a:rPr lang="en-GB" altLang="de-DE" sz="1800" dirty="0" smtClean="0"/>
              <a:t>				…</a:t>
            </a:r>
          </a:p>
          <a:p>
            <a:pPr algn="ctr" eaLnBrk="1" hangingPunct="1">
              <a:spcBef>
                <a:spcPct val="50000"/>
              </a:spcBef>
              <a:buClr>
                <a:srgbClr val="006699"/>
              </a:buClr>
              <a:buSzTx/>
              <a:buFont typeface="Wingdings" pitchFamily="2" charset="2"/>
              <a:buNone/>
            </a:pPr>
            <a:endParaRPr lang="en-GB" altLang="de-DE" sz="1800" b="1" u="sng" dirty="0" smtClean="0"/>
          </a:p>
          <a:p>
            <a:pPr algn="ctr" eaLnBrk="1" hangingPunct="1">
              <a:spcBef>
                <a:spcPct val="50000"/>
              </a:spcBef>
              <a:buClr>
                <a:srgbClr val="006699"/>
              </a:buClr>
              <a:buSzTx/>
              <a:buFont typeface="Wingdings" pitchFamily="2" charset="2"/>
              <a:buNone/>
            </a:pPr>
            <a:r>
              <a:rPr lang="en-GB" altLang="de-DE" sz="1800" b="1" u="sng" dirty="0" smtClean="0"/>
              <a:t>No:</a:t>
            </a:r>
            <a:r>
              <a:rPr lang="en-GB" altLang="de-DE" sz="1800" dirty="0" smtClean="0"/>
              <a:t> Si </a:t>
            </a:r>
            <a:r>
              <a:rPr lang="en-GB" altLang="de-DE" sz="1800" dirty="0" err="1" smtClean="0"/>
              <a:t>tratta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gioco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prestigio</a:t>
            </a:r>
            <a:r>
              <a:rPr lang="en-GB" altLang="de-DE" sz="1800" dirty="0" smtClean="0"/>
              <a:t>!</a:t>
            </a:r>
          </a:p>
          <a:p>
            <a:pPr eaLnBrk="1" hangingPunct="1">
              <a:spcBef>
                <a:spcPct val="50000"/>
              </a:spcBef>
              <a:buClr>
                <a:srgbClr val="006699"/>
              </a:buClr>
              <a:buSzTx/>
              <a:buFont typeface="Wingdings" pitchFamily="2" charset="2"/>
              <a:buNone/>
            </a:pPr>
            <a:endParaRPr lang="en-GB" altLang="de-DE" sz="1200" dirty="0" smtClean="0"/>
          </a:p>
          <a:p>
            <a:pPr eaLnBrk="1" hangingPunct="1">
              <a:spcBef>
                <a:spcPct val="50000"/>
              </a:spcBef>
              <a:buClr>
                <a:srgbClr val="006699"/>
              </a:buClr>
              <a:buSzTx/>
              <a:buFont typeface="Wingdings" pitchFamily="2" charset="2"/>
              <a:buNone/>
            </a:pPr>
            <a:r>
              <a:rPr lang="en-GB" altLang="de-DE" sz="1800" dirty="0" smtClean="0"/>
              <a:t>A volte </a:t>
            </a:r>
            <a:r>
              <a:rPr lang="en-GB" altLang="de-DE" sz="1800" dirty="0" err="1" smtClean="0"/>
              <a:t>nella</a:t>
            </a:r>
            <a:r>
              <a:rPr lang="en-GB" altLang="de-DE" sz="1800" dirty="0" smtClean="0"/>
              <a:t> vita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tutti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giorni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si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verificano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fenomeni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strani</a:t>
            </a:r>
            <a:r>
              <a:rPr lang="en-GB" altLang="de-DE" sz="1800" dirty="0" smtClean="0"/>
              <a:t> o </a:t>
            </a:r>
            <a:r>
              <a:rPr lang="en-GB" altLang="de-DE" sz="1800" dirty="0" err="1" smtClean="0"/>
              <a:t>delle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situazioni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sembrano</a:t>
            </a:r>
            <a:r>
              <a:rPr lang="en-GB" altLang="de-DE" sz="1800" dirty="0" smtClean="0"/>
              <a:t> aver </a:t>
            </a:r>
            <a:r>
              <a:rPr lang="en-GB" altLang="de-DE" sz="1800" dirty="0" err="1" smtClean="0"/>
              <a:t>delle</a:t>
            </a:r>
            <a:r>
              <a:rPr lang="en-GB" altLang="de-DE" sz="1800" dirty="0" smtClean="0"/>
              <a:t> cause </a:t>
            </a:r>
            <a:r>
              <a:rPr lang="en-GB" altLang="de-DE" sz="1800" dirty="0" err="1" smtClean="0"/>
              <a:t>soprannaturali</a:t>
            </a:r>
            <a:r>
              <a:rPr lang="en-GB" altLang="de-DE" sz="1800" dirty="0" smtClean="0"/>
              <a:t>. </a:t>
            </a:r>
            <a:r>
              <a:rPr lang="en-GB" altLang="de-DE" sz="1800" dirty="0" err="1" smtClean="0"/>
              <a:t>Considera</a:t>
            </a:r>
            <a:r>
              <a:rPr lang="en-GB" altLang="de-DE" sz="1800" dirty="0" smtClean="0"/>
              <a:t>:         </a:t>
            </a:r>
            <a:r>
              <a:rPr lang="en-GB" altLang="de-DE" sz="1800" dirty="0" err="1" smtClean="0"/>
              <a:t>Spesso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sono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semplici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spiegazioni</a:t>
            </a:r>
            <a:r>
              <a:rPr lang="en-GB" altLang="de-DE" sz="1800" dirty="0" smtClean="0"/>
              <a:t> ad </a:t>
            </a:r>
            <a:r>
              <a:rPr lang="en-GB" altLang="de-DE" sz="1800" dirty="0" err="1" smtClean="0"/>
              <a:t>eventi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strani</a:t>
            </a:r>
            <a:r>
              <a:rPr lang="de-DE" altLang="de-DE" sz="1800" dirty="0" smtClean="0"/>
              <a:t>.</a:t>
            </a:r>
            <a:r>
              <a:rPr lang="de-DE" altLang="de-DE" sz="2200" dirty="0" smtClean="0"/>
              <a:t> </a:t>
            </a:r>
            <a:endParaRPr lang="de-DE" altLang="de-DE" sz="2200" dirty="0"/>
          </a:p>
        </p:txBody>
      </p:sp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19050" y="6662738"/>
            <a:ext cx="483497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(“Royal Flush” by </a:t>
            </a:r>
            <a:r>
              <a:rPr lang="en-GB" altLang="de-DE" sz="800" i="1" err="1" smtClean="0"/>
              <a:t>mawel</a:t>
            </a:r>
            <a:r>
              <a:rPr lang="en-GB" altLang="de-DE" sz="800" i="1" smtClean="0"/>
              <a:t>; “RAOK Suggestion #5 Do a magic trick”</a:t>
            </a:r>
            <a:r>
              <a:rPr lang="en-GB" altLang="de-DE" sz="800" smtClean="0"/>
              <a:t> by </a:t>
            </a:r>
            <a:r>
              <a:rPr lang="en-GB" altLang="de-DE" sz="800" err="1" smtClean="0"/>
              <a:t>Garethjmsaunders</a:t>
            </a:r>
            <a:r>
              <a:rPr lang="en-GB" altLang="de-DE" sz="800" i="1" smtClean="0"/>
              <a:t>) </a:t>
            </a:r>
            <a:endParaRPr lang="en-GB" altLang="de-DE" sz="800" i="1"/>
          </a:p>
        </p:txBody>
      </p:sp>
      <p:pic>
        <p:nvPicPr>
          <p:cNvPr id="32772" name="Picture 8" descr="RAOK Suggestion #5 Do a magic trick_garethjmsaunders_flickr_c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2205038"/>
            <a:ext cx="186372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4.18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9" name="Picture 9" descr="Royal Flush - mawel - flickr - 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3" t="14034"/>
          <a:stretch>
            <a:fillRect/>
          </a:stretch>
        </p:blipFill>
        <p:spPr bwMode="auto">
          <a:xfrm>
            <a:off x="7626350" y="5689568"/>
            <a:ext cx="1517650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err="1" smtClean="0">
                <a:solidFill>
                  <a:srgbClr val="D16349"/>
                </a:solidFill>
              </a:rPr>
              <a:t>Gioco</a:t>
            </a:r>
            <a:r>
              <a:rPr lang="en-GB" altLang="de-DE" sz="2000" smtClean="0">
                <a:solidFill>
                  <a:srgbClr val="D16349"/>
                </a:solidFill>
              </a:rPr>
              <a:t> </a:t>
            </a:r>
            <a:r>
              <a:rPr lang="en-GB" altLang="de-DE" sz="2000" err="1" smtClean="0">
                <a:solidFill>
                  <a:srgbClr val="D16349"/>
                </a:solidFill>
              </a:rPr>
              <a:t>di</a:t>
            </a:r>
            <a:r>
              <a:rPr lang="en-GB" altLang="de-DE" sz="2000" smtClean="0">
                <a:solidFill>
                  <a:srgbClr val="D16349"/>
                </a:solidFill>
              </a:rPr>
              <a:t> carte</a:t>
            </a:r>
            <a:endParaRPr lang="en-GB" altLang="de-DE" sz="2000">
              <a:solidFill>
                <a:srgbClr val="D1634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0824" y="1343025"/>
            <a:ext cx="5977519" cy="4672764"/>
          </a:xfrm>
        </p:spPr>
        <p:txBody>
          <a:bodyPr/>
          <a:lstStyle/>
          <a:p>
            <a:pPr marL="180975" indent="0" eaLnBrk="1" hangingPunct="1">
              <a:lnSpc>
                <a:spcPct val="80000"/>
              </a:lnSpc>
              <a:spcBef>
                <a:spcPts val="1200"/>
              </a:spcBef>
            </a:pPr>
            <a:r>
              <a:rPr lang="en-GB" altLang="de-DE" b="1" dirty="0" err="1" smtClean="0"/>
              <a:t>Esempio</a:t>
            </a:r>
            <a:r>
              <a:rPr lang="en-GB" altLang="de-DE" b="1" dirty="0" smtClean="0"/>
              <a:t>:</a:t>
            </a:r>
            <a:r>
              <a:rPr lang="en-GB" altLang="de-DE" dirty="0" smtClean="0"/>
              <a:t> </a:t>
            </a:r>
          </a:p>
          <a:p>
            <a:pPr marL="180975" indent="0" eaLnBrk="1" hangingPunct="1">
              <a:spcBef>
                <a:spcPts val="1200"/>
              </a:spcBef>
            </a:pPr>
            <a:r>
              <a:rPr lang="en-GB" altLang="de-DE" dirty="0" smtClean="0"/>
              <a:t>Tina nota </a:t>
            </a:r>
            <a:r>
              <a:rPr lang="en-GB" altLang="de-DE" dirty="0" err="1" smtClean="0"/>
              <a:t>puzza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gas </a:t>
            </a:r>
            <a:r>
              <a:rPr lang="en-GB" altLang="de-DE" dirty="0" err="1" smtClean="0"/>
              <a:t>lacrimogeno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nelle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strade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/>
              <a:t>B</a:t>
            </a:r>
            <a:r>
              <a:rPr lang="en-GB" altLang="de-DE" dirty="0" smtClean="0"/>
              <a:t>angkok.</a:t>
            </a:r>
          </a:p>
          <a:p>
            <a:pPr marL="180975" indent="0" eaLnBrk="1" hangingPunct="1">
              <a:lnSpc>
                <a:spcPct val="80000"/>
              </a:lnSpc>
              <a:spcBef>
                <a:spcPts val="1200"/>
              </a:spcBef>
            </a:pPr>
            <a:endParaRPr lang="en-GB" altLang="de-DE" dirty="0" smtClean="0"/>
          </a:p>
          <a:p>
            <a:pPr marL="180975" indent="0" eaLnBrk="1" hangingPunct="1">
              <a:spcBef>
                <a:spcPts val="1200"/>
              </a:spcBef>
            </a:pPr>
            <a:r>
              <a:rPr lang="en-GB" altLang="de-DE" b="1" dirty="0" err="1" smtClean="0"/>
              <a:t>Interpretazione</a:t>
            </a:r>
            <a:r>
              <a:rPr lang="en-GB" altLang="de-DE" b="1" dirty="0" smtClean="0"/>
              <a:t>/ </a:t>
            </a:r>
            <a:r>
              <a:rPr lang="en-GB" altLang="de-DE" b="1" dirty="0" err="1" smtClean="0"/>
              <a:t>Attribuzione</a:t>
            </a:r>
            <a:r>
              <a:rPr lang="en-GB" altLang="de-DE" b="1" dirty="0" smtClean="0"/>
              <a:t>:</a:t>
            </a:r>
          </a:p>
          <a:p>
            <a:pPr marL="180975" indent="0" eaLnBrk="1" hangingPunct="1">
              <a:spcBef>
                <a:spcPts val="1200"/>
              </a:spcBef>
            </a:pPr>
            <a:r>
              <a:rPr lang="en-GB" altLang="de-DE" dirty="0" smtClean="0"/>
              <a:t>È </a:t>
            </a:r>
            <a:r>
              <a:rPr lang="en-GB" altLang="de-DE" dirty="0" err="1" smtClean="0"/>
              <a:t>convinta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che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suo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vicino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l’abbia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seguita</a:t>
            </a:r>
            <a:r>
              <a:rPr lang="en-GB" altLang="de-DE" dirty="0" smtClean="0"/>
              <a:t> a Bangkok e </a:t>
            </a:r>
            <a:r>
              <a:rPr lang="en-GB" altLang="de-DE" dirty="0" err="1" smtClean="0"/>
              <a:t>stia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cercando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avvelenarla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proprio</a:t>
            </a:r>
            <a:r>
              <a:rPr lang="en-GB" altLang="de-DE" dirty="0" smtClean="0"/>
              <a:t> come </a:t>
            </a:r>
            <a:r>
              <a:rPr lang="en-GB" altLang="de-DE" dirty="0" err="1" smtClean="0"/>
              <a:t>aveva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cercato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fare </a:t>
            </a:r>
            <a:r>
              <a:rPr lang="en-GB" altLang="de-DE" dirty="0" err="1" smtClean="0"/>
              <a:t>quando</a:t>
            </a:r>
            <a:r>
              <a:rPr lang="en-GB" altLang="de-DE" dirty="0" smtClean="0"/>
              <a:t> era a casa.</a:t>
            </a:r>
          </a:p>
          <a:p>
            <a:pPr marL="180975" indent="0" eaLnBrk="1" hangingPunct="1">
              <a:spcBef>
                <a:spcPts val="1200"/>
              </a:spcBef>
            </a:pPr>
            <a:r>
              <a:rPr lang="en-GB" altLang="de-DE" dirty="0" err="1" smtClean="0"/>
              <a:t>Quali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spiegazioni</a:t>
            </a:r>
            <a:r>
              <a:rPr lang="en-GB" altLang="de-DE" dirty="0" smtClean="0"/>
              <a:t> alternative/cause </a:t>
            </a:r>
            <a:r>
              <a:rPr lang="en-GB" altLang="de-DE" dirty="0" err="1" smtClean="0"/>
              <a:t>potrebbero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essere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possibili</a:t>
            </a:r>
            <a:endParaRPr lang="en-GB" altLang="de-DE" dirty="0" smtClean="0"/>
          </a:p>
          <a:p>
            <a:pPr marL="180975" indent="0" algn="ctr" eaLnBrk="1" hangingPunct="1">
              <a:lnSpc>
                <a:spcPct val="80000"/>
              </a:lnSpc>
              <a:spcBef>
                <a:spcPts val="1200"/>
              </a:spcBef>
            </a:pPr>
            <a:r>
              <a:rPr lang="de-DE" altLang="de-DE" b="1" dirty="0" smtClean="0"/>
              <a:t>???</a:t>
            </a:r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eaLnBrk="1" hangingPunct="1"/>
            <a:r>
              <a:rPr lang="en-GB" altLang="de-DE" err="1" smtClean="0"/>
              <a:t>Persecuzione</a:t>
            </a:r>
            <a:r>
              <a:rPr lang="en-GB" altLang="de-DE" smtClean="0"/>
              <a:t>/</a:t>
            </a:r>
            <a:r>
              <a:rPr lang="en-GB" altLang="de-DE" err="1" smtClean="0"/>
              <a:t>strani</a:t>
            </a:r>
            <a:r>
              <a:rPr lang="en-GB" altLang="de-DE" smtClean="0"/>
              <a:t> </a:t>
            </a:r>
            <a:r>
              <a:rPr lang="en-GB" altLang="de-DE" err="1" smtClean="0"/>
              <a:t>odori</a:t>
            </a:r>
            <a:r>
              <a:rPr lang="en-GB" altLang="de-DE" smtClean="0"/>
              <a:t/>
            </a:r>
            <a:br>
              <a:rPr lang="en-GB" altLang="de-DE" smtClean="0"/>
            </a:br>
            <a:r>
              <a:rPr lang="en-GB" altLang="de-DE" smtClean="0"/>
              <a:t>Pro e </a:t>
            </a:r>
            <a:r>
              <a:rPr lang="en-GB" altLang="de-DE" err="1" smtClean="0"/>
              <a:t>contro</a:t>
            </a:r>
            <a:r>
              <a:rPr lang="en-GB" altLang="de-DE" smtClean="0"/>
              <a:t>?</a:t>
            </a:r>
          </a:p>
        </p:txBody>
      </p:sp>
      <p:sp>
        <p:nvSpPr>
          <p:cNvPr id="33796" name="Text Box 9"/>
          <p:cNvSpPr txBox="1">
            <a:spLocks noChangeArrowheads="1"/>
          </p:cNvSpPr>
          <p:nvPr/>
        </p:nvSpPr>
        <p:spPr bwMode="auto">
          <a:xfrm>
            <a:off x="0" y="6662738"/>
            <a:ext cx="23551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</a:t>
            </a:r>
            <a:r>
              <a:rPr lang="en-GB" altLang="de-DE" sz="800" i="1" err="1" smtClean="0"/>
              <a:t>Straßen</a:t>
            </a:r>
            <a:r>
              <a:rPr lang="en-GB" altLang="de-DE" sz="800" i="1" smtClean="0"/>
              <a:t> von Bangkok” by Lisa Schilling)</a:t>
            </a:r>
            <a:endParaRPr lang="en-GB" altLang="de-DE" sz="800" i="1"/>
          </a:p>
        </p:txBody>
      </p:sp>
      <p:pic>
        <p:nvPicPr>
          <p:cNvPr id="33797" name="Picture 17" descr="Bangkok Markt Neu_Bun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587" y="2706803"/>
            <a:ext cx="2665413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4.19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4.20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Rectangle 5"/>
          <p:cNvSpPr txBox="1">
            <a:spLocks noChangeArrowheads="1"/>
          </p:cNvSpPr>
          <p:nvPr/>
        </p:nvSpPr>
        <p:spPr bwMode="auto">
          <a:xfrm>
            <a:off x="250824" y="1343024"/>
            <a:ext cx="5977519" cy="470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indent="0" eaLnBrk="1" hangingPunct="1">
              <a:lnSpc>
                <a:spcPct val="80000"/>
              </a:lnSpc>
              <a:spcBef>
                <a:spcPts val="1200"/>
              </a:spcBef>
            </a:pPr>
            <a:r>
              <a:rPr lang="en-GB" altLang="de-DE" sz="1800" b="1" dirty="0" err="1" smtClean="0"/>
              <a:t>Esempio</a:t>
            </a:r>
            <a:r>
              <a:rPr lang="en-GB" altLang="de-DE" sz="1800" b="1" dirty="0" smtClean="0"/>
              <a:t>: </a:t>
            </a:r>
            <a:r>
              <a:rPr lang="en-GB" altLang="de-DE" sz="1800" b="1" dirty="0" err="1" smtClean="0"/>
              <a:t>strani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odori</a:t>
            </a:r>
            <a:endParaRPr lang="en-GB" altLang="de-DE" sz="1800" b="1" dirty="0" smtClean="0"/>
          </a:p>
          <a:p>
            <a:pPr marL="180000" indent="0" eaLnBrk="1" hangingPunct="1">
              <a:spcBef>
                <a:spcPts val="1200"/>
              </a:spcBef>
              <a:buClrTx/>
            </a:pPr>
            <a:r>
              <a:rPr lang="en-GB" altLang="de-DE" sz="1800" dirty="0" err="1"/>
              <a:t>Quali</a:t>
            </a:r>
            <a:r>
              <a:rPr lang="en-GB" altLang="de-DE" sz="1800" dirty="0"/>
              <a:t> </a:t>
            </a:r>
            <a:r>
              <a:rPr lang="en-GB" altLang="de-DE" sz="1800" dirty="0" err="1"/>
              <a:t>spiegazioni</a:t>
            </a:r>
            <a:r>
              <a:rPr lang="en-GB" altLang="de-DE" sz="1800" dirty="0"/>
              <a:t> alternative/cause </a:t>
            </a:r>
            <a:r>
              <a:rPr lang="en-GB" altLang="de-DE" sz="1800" dirty="0" err="1"/>
              <a:t>potrebbero</a:t>
            </a:r>
            <a:r>
              <a:rPr lang="en-GB" altLang="de-DE" sz="1800" dirty="0"/>
              <a:t> </a:t>
            </a:r>
            <a:r>
              <a:rPr lang="en-GB" altLang="de-DE" sz="1800" dirty="0" err="1"/>
              <a:t>essere</a:t>
            </a:r>
            <a:r>
              <a:rPr lang="en-GB" altLang="de-DE" sz="1800" dirty="0"/>
              <a:t> </a:t>
            </a:r>
            <a:r>
              <a:rPr lang="en-GB" altLang="de-DE" sz="1800" dirty="0" err="1"/>
              <a:t>possibili</a:t>
            </a:r>
            <a:r>
              <a:rPr lang="en-GB" altLang="de-DE" sz="1800" dirty="0" smtClean="0"/>
              <a:t>?</a:t>
            </a:r>
            <a:endParaRPr lang="en-GB" altLang="de-DE" sz="1800" b="1" kern="0" dirty="0" smtClean="0"/>
          </a:p>
          <a:p>
            <a:pPr marL="180000" indent="0" eaLnBrk="1" hangingPunct="1">
              <a:spcBef>
                <a:spcPts val="1200"/>
              </a:spcBef>
              <a:buClrTx/>
            </a:pPr>
            <a:r>
              <a:rPr lang="en-GB" altLang="de-DE" sz="1800" b="1" dirty="0" err="1" smtClean="0"/>
              <a:t>Dovuto</a:t>
            </a:r>
            <a:r>
              <a:rPr lang="en-GB" altLang="de-DE" sz="1800" b="1" dirty="0" smtClean="0"/>
              <a:t> a </a:t>
            </a:r>
            <a:r>
              <a:rPr lang="en-GB" altLang="de-DE" sz="1800" b="1" dirty="0" err="1" smtClean="0"/>
              <a:t>situazione</a:t>
            </a:r>
            <a:r>
              <a:rPr lang="en-GB" altLang="de-DE" sz="1800" b="1" dirty="0" smtClean="0"/>
              <a:t>/</a:t>
            </a:r>
            <a:r>
              <a:rPr lang="en-GB" altLang="de-DE" sz="1800" b="1" dirty="0" err="1" smtClean="0"/>
              <a:t>circostanze</a:t>
            </a:r>
            <a:r>
              <a:rPr lang="en-GB" altLang="de-DE" sz="1800" b="1" kern="0" dirty="0" smtClean="0"/>
              <a:t>: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>
                <a:solidFill>
                  <a:schemeClr val="bg1"/>
                </a:solidFill>
              </a:rPr>
              <a:t>Ci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 </a:t>
            </a:r>
            <a:r>
              <a:rPr lang="en-GB" altLang="de-DE" sz="1800" kern="0" dirty="0" err="1" smtClean="0">
                <a:solidFill>
                  <a:schemeClr val="bg1"/>
                </a:solidFill>
              </a:rPr>
              <a:t>sono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 </a:t>
            </a:r>
            <a:r>
              <a:rPr lang="en-GB" altLang="de-DE" sz="1800" kern="0" dirty="0" err="1" smtClean="0">
                <a:solidFill>
                  <a:schemeClr val="bg1"/>
                </a:solidFill>
              </a:rPr>
              <a:t>tanti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 </a:t>
            </a:r>
            <a:r>
              <a:rPr lang="en-GB" altLang="de-DE" sz="1800" kern="0" dirty="0" err="1" smtClean="0">
                <a:solidFill>
                  <a:schemeClr val="bg1"/>
                </a:solidFill>
              </a:rPr>
              <a:t>odori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 </a:t>
            </a:r>
            <a:r>
              <a:rPr lang="en-GB" altLang="de-DE" sz="1800" kern="0" dirty="0" err="1" smtClean="0">
                <a:solidFill>
                  <a:schemeClr val="bg1"/>
                </a:solidFill>
              </a:rPr>
              <a:t>sconosciuti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 a Tina e </a:t>
            </a:r>
            <a:r>
              <a:rPr lang="en-GB" altLang="de-DE" sz="1800" kern="0" dirty="0" err="1" smtClean="0">
                <a:solidFill>
                  <a:schemeClr val="bg1"/>
                </a:solidFill>
              </a:rPr>
              <a:t>tanto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 smog a  Bangkok.</a:t>
            </a:r>
          </a:p>
          <a:p>
            <a:pPr marL="180000" indent="0" eaLnBrk="1" hangingPunct="1">
              <a:spcBef>
                <a:spcPts val="1200"/>
              </a:spcBef>
            </a:pPr>
            <a:r>
              <a:rPr lang="en-GB" altLang="de-DE" sz="1800" b="1" dirty="0" err="1" smtClean="0"/>
              <a:t>Dovuto</a:t>
            </a:r>
            <a:r>
              <a:rPr lang="en-GB" altLang="de-DE" sz="1800" b="1" dirty="0" smtClean="0"/>
              <a:t> ad </a:t>
            </a:r>
            <a:r>
              <a:rPr lang="en-GB" altLang="de-DE" sz="1800" b="1" dirty="0" err="1" smtClean="0"/>
              <a:t>altri</a:t>
            </a:r>
            <a:r>
              <a:rPr lang="en-GB" altLang="de-DE" sz="1800" b="1" kern="0" dirty="0" smtClean="0"/>
              <a:t>: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>
                <a:solidFill>
                  <a:schemeClr val="bg1"/>
                </a:solidFill>
              </a:rPr>
              <a:t>C’è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 </a:t>
            </a:r>
            <a:r>
              <a:rPr lang="en-GB" altLang="de-DE" sz="1800" kern="0" dirty="0" err="1" smtClean="0">
                <a:solidFill>
                  <a:schemeClr val="bg1"/>
                </a:solidFill>
              </a:rPr>
              <a:t>stata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 </a:t>
            </a:r>
            <a:r>
              <a:rPr lang="en-GB" altLang="de-DE" sz="1800" kern="0" dirty="0" err="1" smtClean="0">
                <a:solidFill>
                  <a:schemeClr val="bg1"/>
                </a:solidFill>
              </a:rPr>
              <a:t>un’operazione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 </a:t>
            </a:r>
            <a:r>
              <a:rPr lang="en-GB" altLang="de-DE" sz="1800" kern="0" dirty="0" err="1" smtClean="0">
                <a:solidFill>
                  <a:schemeClr val="bg1"/>
                </a:solidFill>
              </a:rPr>
              <a:t>di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 </a:t>
            </a:r>
            <a:r>
              <a:rPr lang="en-GB" altLang="de-DE" sz="1800" kern="0" dirty="0" err="1" smtClean="0">
                <a:solidFill>
                  <a:schemeClr val="bg1"/>
                </a:solidFill>
              </a:rPr>
              <a:t>polizia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 </a:t>
            </a:r>
            <a:r>
              <a:rPr lang="en-GB" altLang="de-DE" sz="1800" kern="0" dirty="0" err="1" smtClean="0">
                <a:solidFill>
                  <a:schemeClr val="bg1"/>
                </a:solidFill>
              </a:rPr>
              <a:t>nella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 </a:t>
            </a:r>
            <a:r>
              <a:rPr lang="en-GB" altLang="de-DE" sz="1800" kern="0" dirty="0" err="1" smtClean="0">
                <a:solidFill>
                  <a:schemeClr val="bg1"/>
                </a:solidFill>
              </a:rPr>
              <a:t>quale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 è </a:t>
            </a:r>
            <a:r>
              <a:rPr lang="en-GB" altLang="de-DE" sz="1800" kern="0" dirty="0" err="1" smtClean="0">
                <a:solidFill>
                  <a:schemeClr val="bg1"/>
                </a:solidFill>
              </a:rPr>
              <a:t>stato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 </a:t>
            </a:r>
            <a:r>
              <a:rPr lang="en-GB" altLang="de-DE" sz="1800" kern="0" dirty="0" err="1" smtClean="0">
                <a:solidFill>
                  <a:schemeClr val="bg1"/>
                </a:solidFill>
              </a:rPr>
              <a:t>usato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 gas </a:t>
            </a:r>
            <a:r>
              <a:rPr lang="en-GB" altLang="de-DE" sz="1800" kern="0" dirty="0" err="1" smtClean="0">
                <a:solidFill>
                  <a:schemeClr val="bg1"/>
                </a:solidFill>
              </a:rPr>
              <a:t>lacrimogeno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smtClean="0">
                <a:solidFill>
                  <a:schemeClr val="bg1"/>
                </a:solidFill>
              </a:rPr>
              <a:t>(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improbabile</a:t>
            </a:r>
            <a:r>
              <a:rPr lang="en-GB" altLang="de-DE" sz="1800" dirty="0" smtClean="0">
                <a:solidFill>
                  <a:schemeClr val="bg1"/>
                </a:solidFill>
              </a:rPr>
              <a:t>).</a:t>
            </a:r>
            <a:endParaRPr lang="en-GB" altLang="de-DE" sz="1800" kern="0" dirty="0" smtClean="0">
              <a:solidFill>
                <a:schemeClr val="bg1"/>
              </a:solidFill>
            </a:endParaRPr>
          </a:p>
          <a:p>
            <a:pPr marL="180000" indent="0" eaLnBrk="1" hangingPunct="1">
              <a:spcBef>
                <a:spcPts val="1200"/>
              </a:spcBef>
            </a:pPr>
            <a:r>
              <a:rPr lang="en-GB" altLang="de-DE" sz="1800" b="1" dirty="0" err="1" smtClean="0"/>
              <a:t>Dovuto</a:t>
            </a:r>
            <a:r>
              <a:rPr lang="en-GB" altLang="de-DE" sz="1800" b="1" dirty="0" smtClean="0"/>
              <a:t> a Tina </a:t>
            </a:r>
            <a:r>
              <a:rPr lang="en-GB" altLang="de-DE" sz="1800" b="1" dirty="0" err="1" smtClean="0"/>
              <a:t>stessa</a:t>
            </a:r>
            <a:r>
              <a:rPr lang="en-GB" altLang="de-DE" sz="1800" b="1" kern="0" dirty="0" smtClean="0"/>
              <a:t>:</a:t>
            </a:r>
            <a:r>
              <a:rPr lang="en-GB" altLang="de-DE" sz="1800" kern="0" dirty="0" smtClean="0"/>
              <a:t> </a:t>
            </a:r>
            <a:r>
              <a:rPr lang="en-GB" altLang="de-DE" sz="1800" dirty="0" smtClean="0">
                <a:solidFill>
                  <a:schemeClr val="bg1"/>
                </a:solidFill>
              </a:rPr>
              <a:t>Tina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aveva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il</a:t>
            </a:r>
            <a:r>
              <a:rPr lang="en-GB" altLang="de-DE" sz="1800" dirty="0" smtClean="0">
                <a:solidFill>
                  <a:schemeClr val="bg1"/>
                </a:solidFill>
              </a:rPr>
              <a:t> jetlag e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quindi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si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sentiva</a:t>
            </a:r>
            <a:r>
              <a:rPr lang="en-GB" altLang="de-DE" sz="1800" dirty="0" smtClean="0">
                <a:solidFill>
                  <a:schemeClr val="bg1"/>
                </a:solidFill>
              </a:rPr>
              <a:t> nervosa e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stanca</a:t>
            </a:r>
            <a:r>
              <a:rPr lang="en-GB" altLang="de-DE" sz="1800" dirty="0" smtClean="0">
                <a:solidFill>
                  <a:schemeClr val="bg1"/>
                </a:solidFill>
              </a:rPr>
              <a:t>. Per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di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più</a:t>
            </a:r>
            <a:r>
              <a:rPr lang="en-GB" altLang="de-DE" sz="1800" dirty="0" smtClean="0">
                <a:solidFill>
                  <a:schemeClr val="bg1"/>
                </a:solidFill>
              </a:rPr>
              <a:t>, ha un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olfatto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molto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sensibile</a:t>
            </a:r>
            <a:r>
              <a:rPr lang="en-GB" altLang="de-DE" sz="1800" dirty="0" smtClean="0">
                <a:solidFill>
                  <a:schemeClr val="bg1"/>
                </a:solidFill>
              </a:rPr>
              <a:t>.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Precedentemente</a:t>
            </a:r>
            <a:r>
              <a:rPr lang="en-GB" altLang="de-DE" sz="1800" dirty="0" smtClean="0">
                <a:solidFill>
                  <a:schemeClr val="bg1"/>
                </a:solidFill>
              </a:rPr>
              <a:t>, Tina ha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vissuto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una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psicosi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accompagnata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da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percezioni</a:t>
            </a:r>
            <a:r>
              <a:rPr lang="en-GB" altLang="de-DE" sz="1800" dirty="0" smtClean="0">
                <a:solidFill>
                  <a:schemeClr val="bg1"/>
                </a:solidFill>
              </a:rPr>
              <a:t> </a:t>
            </a:r>
            <a:r>
              <a:rPr lang="en-GB" altLang="de-DE" sz="1800" dirty="0" err="1" smtClean="0">
                <a:solidFill>
                  <a:schemeClr val="bg1"/>
                </a:solidFill>
              </a:rPr>
              <a:t>errate</a:t>
            </a:r>
            <a:r>
              <a:rPr lang="en-GB" altLang="de-DE" sz="1800" kern="0" dirty="0" smtClean="0">
                <a:solidFill>
                  <a:schemeClr val="bg1"/>
                </a:solidFill>
              </a:rPr>
              <a:t>.</a:t>
            </a:r>
          </a:p>
          <a:p>
            <a:pPr marL="180000" indent="0" algn="ctr" eaLnBrk="1" hangingPunct="1">
              <a:spcBef>
                <a:spcPts val="1200"/>
              </a:spcBef>
            </a:pPr>
            <a:endParaRPr lang="de-DE" altLang="de-DE" sz="1800" kern="0" dirty="0" smtClean="0"/>
          </a:p>
        </p:txBody>
      </p:sp>
      <p:pic>
        <p:nvPicPr>
          <p:cNvPr id="17" name="Picture 17" descr="Bangkok Markt Neu_Bun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587" y="2706803"/>
            <a:ext cx="2665413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0" y="6662738"/>
            <a:ext cx="23551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</a:t>
            </a:r>
            <a:r>
              <a:rPr lang="en-GB" altLang="de-DE" sz="800" i="1" err="1" smtClean="0"/>
              <a:t>Straßen</a:t>
            </a:r>
            <a:r>
              <a:rPr lang="en-GB" altLang="de-DE" sz="800" i="1" smtClean="0"/>
              <a:t> von Bangkok” by Lisa Schilling)</a:t>
            </a:r>
            <a:endParaRPr lang="en-GB" altLang="de-DE" sz="800" i="1"/>
          </a:p>
        </p:txBody>
      </p:sp>
      <p:sp>
        <p:nvSpPr>
          <p:cNvPr id="19" name="Rectangle 4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GB" altLang="de-DE" kern="0" err="1" smtClean="0"/>
              <a:t>Persecuzione</a:t>
            </a:r>
            <a:r>
              <a:rPr lang="en-GB" altLang="de-DE" kern="0" smtClean="0"/>
              <a:t>/</a:t>
            </a:r>
            <a:r>
              <a:rPr lang="en-GB" altLang="de-DE" kern="0" err="1" smtClean="0"/>
              <a:t>strani</a:t>
            </a:r>
            <a:r>
              <a:rPr lang="en-GB" altLang="de-DE" kern="0" smtClean="0"/>
              <a:t> </a:t>
            </a:r>
            <a:r>
              <a:rPr lang="en-GB" altLang="de-DE" kern="0" err="1" smtClean="0"/>
              <a:t>odori</a:t>
            </a:r>
            <a:r>
              <a:rPr lang="en-GB" altLang="de-DE" kern="0" smtClean="0"/>
              <a:t> </a:t>
            </a:r>
            <a:br>
              <a:rPr lang="en-GB" altLang="de-DE" kern="0" smtClean="0"/>
            </a:br>
            <a:r>
              <a:rPr lang="en-GB" altLang="de-DE" kern="0" smtClean="0"/>
              <a:t>Pro e </a:t>
            </a:r>
            <a:r>
              <a:rPr lang="en-GB" altLang="de-DE" kern="0" err="1" smtClean="0"/>
              <a:t>contro</a:t>
            </a:r>
            <a:r>
              <a:rPr lang="en-GB" altLang="de-DE" kern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8114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4.21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Rectangle 5"/>
          <p:cNvSpPr txBox="1">
            <a:spLocks noChangeArrowheads="1"/>
          </p:cNvSpPr>
          <p:nvPr/>
        </p:nvSpPr>
        <p:spPr bwMode="auto">
          <a:xfrm>
            <a:off x="250824" y="1343024"/>
            <a:ext cx="5977519" cy="470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indent="0" eaLnBrk="1" hangingPunct="1">
              <a:lnSpc>
                <a:spcPct val="80000"/>
              </a:lnSpc>
              <a:spcBef>
                <a:spcPts val="1200"/>
              </a:spcBef>
            </a:pPr>
            <a:r>
              <a:rPr lang="en-GB" altLang="de-DE" sz="1800" b="1" dirty="0" err="1" smtClean="0"/>
              <a:t>Esempio</a:t>
            </a:r>
            <a:r>
              <a:rPr lang="en-GB" altLang="de-DE" sz="1800" b="1" dirty="0" smtClean="0"/>
              <a:t>: </a:t>
            </a:r>
            <a:r>
              <a:rPr lang="en-GB" altLang="de-DE" sz="1800" b="1" dirty="0" err="1" smtClean="0"/>
              <a:t>strani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odori</a:t>
            </a:r>
            <a:endParaRPr lang="en-GB" altLang="de-DE" sz="1800" b="1" dirty="0" smtClean="0"/>
          </a:p>
          <a:p>
            <a:pPr marL="180000" indent="0" eaLnBrk="1" hangingPunct="1">
              <a:spcBef>
                <a:spcPts val="1200"/>
              </a:spcBef>
              <a:buClrTx/>
            </a:pPr>
            <a:r>
              <a:rPr lang="en-GB" altLang="de-DE" sz="1800" dirty="0" err="1"/>
              <a:t>Quali</a:t>
            </a:r>
            <a:r>
              <a:rPr lang="en-GB" altLang="de-DE" sz="1800" dirty="0"/>
              <a:t> </a:t>
            </a:r>
            <a:r>
              <a:rPr lang="en-GB" altLang="de-DE" sz="1800" dirty="0" err="1"/>
              <a:t>spiegazioni</a:t>
            </a:r>
            <a:r>
              <a:rPr lang="en-GB" altLang="de-DE" sz="1800" dirty="0"/>
              <a:t> alternative/cause </a:t>
            </a:r>
            <a:r>
              <a:rPr lang="en-GB" altLang="de-DE" sz="1800" dirty="0" err="1"/>
              <a:t>potrebbero</a:t>
            </a:r>
            <a:r>
              <a:rPr lang="en-GB" altLang="de-DE" sz="1800" dirty="0"/>
              <a:t> </a:t>
            </a:r>
            <a:r>
              <a:rPr lang="en-GB" altLang="de-DE" sz="1800" dirty="0" err="1"/>
              <a:t>essere</a:t>
            </a:r>
            <a:r>
              <a:rPr lang="en-GB" altLang="de-DE" sz="1800" dirty="0"/>
              <a:t> </a:t>
            </a:r>
            <a:r>
              <a:rPr lang="en-GB" altLang="de-DE" sz="1800" dirty="0" err="1"/>
              <a:t>possibili</a:t>
            </a:r>
            <a:r>
              <a:rPr lang="en-GB" altLang="de-DE" sz="1800" dirty="0" smtClean="0"/>
              <a:t>?</a:t>
            </a:r>
            <a:endParaRPr lang="en-GB" altLang="de-DE" sz="1800" b="1" kern="0" dirty="0" smtClean="0"/>
          </a:p>
          <a:p>
            <a:pPr marL="180000" indent="0" eaLnBrk="1" hangingPunct="1">
              <a:spcBef>
                <a:spcPts val="1200"/>
              </a:spcBef>
              <a:buClrTx/>
            </a:pPr>
            <a:r>
              <a:rPr lang="en-GB" altLang="de-DE" sz="1800" b="1" dirty="0" err="1" smtClean="0"/>
              <a:t>Dovuto</a:t>
            </a:r>
            <a:r>
              <a:rPr lang="en-GB" altLang="de-DE" sz="1800" b="1" dirty="0" smtClean="0"/>
              <a:t> a </a:t>
            </a:r>
            <a:r>
              <a:rPr lang="en-GB" altLang="de-DE" sz="1800" b="1" dirty="0" err="1" smtClean="0"/>
              <a:t>situazione</a:t>
            </a:r>
            <a:r>
              <a:rPr lang="en-GB" altLang="de-DE" sz="1800" b="1" dirty="0" smtClean="0"/>
              <a:t>/</a:t>
            </a:r>
            <a:r>
              <a:rPr lang="en-GB" altLang="de-DE" sz="1800" b="1" dirty="0" err="1" smtClean="0"/>
              <a:t>circostanze</a:t>
            </a:r>
            <a:r>
              <a:rPr lang="en-GB" altLang="de-DE" sz="1800" b="1" kern="0" dirty="0" smtClean="0"/>
              <a:t>: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Ci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sono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tanti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odori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sconosciuti</a:t>
            </a:r>
            <a:r>
              <a:rPr lang="en-GB" altLang="de-DE" sz="1800" kern="0" dirty="0" smtClean="0"/>
              <a:t> a Tina e </a:t>
            </a:r>
            <a:r>
              <a:rPr lang="en-GB" altLang="de-DE" sz="1800" kern="0" dirty="0" err="1" smtClean="0"/>
              <a:t>tanto</a:t>
            </a:r>
            <a:r>
              <a:rPr lang="en-GB" altLang="de-DE" sz="1800" kern="0" dirty="0" smtClean="0"/>
              <a:t> smog a  Bangkok.</a:t>
            </a:r>
          </a:p>
          <a:p>
            <a:pPr marL="180000" indent="0" eaLnBrk="1" hangingPunct="1">
              <a:spcBef>
                <a:spcPts val="1200"/>
              </a:spcBef>
            </a:pPr>
            <a:r>
              <a:rPr lang="en-GB" altLang="de-DE" sz="1800" b="1" dirty="0" err="1" smtClean="0"/>
              <a:t>Dovuto</a:t>
            </a:r>
            <a:r>
              <a:rPr lang="en-GB" altLang="de-DE" sz="1800" b="1" dirty="0" smtClean="0"/>
              <a:t> ad </a:t>
            </a:r>
            <a:r>
              <a:rPr lang="en-GB" altLang="de-DE" sz="1800" b="1" dirty="0" err="1" smtClean="0"/>
              <a:t>altri</a:t>
            </a:r>
            <a:r>
              <a:rPr lang="en-GB" altLang="de-DE" sz="1800" b="1" kern="0" dirty="0" smtClean="0"/>
              <a:t>: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C’è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stata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un’operazione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di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polizia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nella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quale</a:t>
            </a:r>
            <a:r>
              <a:rPr lang="en-GB" altLang="de-DE" sz="1800" kern="0" dirty="0" smtClean="0"/>
              <a:t> è </a:t>
            </a:r>
            <a:r>
              <a:rPr lang="en-GB" altLang="de-DE" sz="1800" kern="0" dirty="0" err="1" smtClean="0"/>
              <a:t>stato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usato</a:t>
            </a:r>
            <a:r>
              <a:rPr lang="en-GB" altLang="de-DE" sz="1800" kern="0" dirty="0" smtClean="0"/>
              <a:t> gas </a:t>
            </a:r>
            <a:r>
              <a:rPr lang="en-GB" altLang="de-DE" sz="1800" kern="0" dirty="0" err="1" smtClean="0"/>
              <a:t>lacrimogeno</a:t>
            </a:r>
            <a:r>
              <a:rPr lang="en-GB" altLang="de-DE" sz="1800" kern="0" dirty="0" smtClean="0"/>
              <a:t> </a:t>
            </a:r>
            <a:r>
              <a:rPr lang="en-GB" altLang="de-DE" sz="1800" dirty="0" smtClean="0"/>
              <a:t>(</a:t>
            </a:r>
            <a:r>
              <a:rPr lang="en-GB" altLang="de-DE" sz="1800" dirty="0" err="1" smtClean="0"/>
              <a:t>improbabile</a:t>
            </a:r>
            <a:r>
              <a:rPr lang="en-GB" altLang="de-DE" sz="1800" dirty="0" smtClean="0"/>
              <a:t>).</a:t>
            </a:r>
            <a:endParaRPr lang="en-GB" altLang="de-DE" sz="1800" kern="0" dirty="0" smtClean="0"/>
          </a:p>
          <a:p>
            <a:pPr marL="180000" indent="0" eaLnBrk="1" hangingPunct="1">
              <a:spcBef>
                <a:spcPts val="1200"/>
              </a:spcBef>
            </a:pPr>
            <a:r>
              <a:rPr lang="en-GB" altLang="de-DE" sz="1800" b="1" dirty="0" err="1" smtClean="0"/>
              <a:t>Dovuto</a:t>
            </a:r>
            <a:r>
              <a:rPr lang="en-GB" altLang="de-DE" sz="1800" b="1" dirty="0" smtClean="0"/>
              <a:t> a Tina </a:t>
            </a:r>
            <a:r>
              <a:rPr lang="en-GB" altLang="de-DE" sz="1800" b="1" dirty="0" err="1" smtClean="0"/>
              <a:t>stessa</a:t>
            </a:r>
            <a:r>
              <a:rPr lang="en-GB" altLang="de-DE" sz="1800" b="1" kern="0" dirty="0" smtClean="0"/>
              <a:t>:</a:t>
            </a:r>
            <a:r>
              <a:rPr lang="en-GB" altLang="de-DE" sz="1800" kern="0" dirty="0" smtClean="0"/>
              <a:t> </a:t>
            </a:r>
            <a:r>
              <a:rPr lang="en-GB" altLang="de-DE" sz="1800" dirty="0" smtClean="0"/>
              <a:t>Tina </a:t>
            </a:r>
            <a:r>
              <a:rPr lang="en-GB" altLang="de-DE" sz="1800" dirty="0" err="1" smtClean="0"/>
              <a:t>aveva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jetlag e </a:t>
            </a:r>
            <a:r>
              <a:rPr lang="en-GB" altLang="de-DE" sz="1800" dirty="0" err="1" smtClean="0"/>
              <a:t>quindi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sentiva</a:t>
            </a:r>
            <a:r>
              <a:rPr lang="en-GB" altLang="de-DE" sz="1800" dirty="0" smtClean="0"/>
              <a:t> nervosa e </a:t>
            </a:r>
            <a:r>
              <a:rPr lang="en-GB" altLang="de-DE" sz="1800" dirty="0" err="1" smtClean="0"/>
              <a:t>stanca</a:t>
            </a:r>
            <a:r>
              <a:rPr lang="en-GB" altLang="de-DE" sz="1800" dirty="0" smtClean="0"/>
              <a:t>. Per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più</a:t>
            </a:r>
            <a:r>
              <a:rPr lang="en-GB" altLang="de-DE" sz="1800" dirty="0" smtClean="0"/>
              <a:t>, ha un </a:t>
            </a:r>
            <a:r>
              <a:rPr lang="en-GB" altLang="de-DE" sz="1800" dirty="0" err="1" smtClean="0"/>
              <a:t>olfatto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molto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sensibile</a:t>
            </a:r>
            <a:r>
              <a:rPr lang="en-GB" altLang="de-DE" sz="1800" dirty="0" smtClean="0"/>
              <a:t>. </a:t>
            </a:r>
            <a:r>
              <a:rPr lang="en-GB" altLang="de-DE" sz="1800" dirty="0" err="1" smtClean="0"/>
              <a:t>Precedentemente</a:t>
            </a:r>
            <a:r>
              <a:rPr lang="en-GB" altLang="de-DE" sz="1800" dirty="0" smtClean="0"/>
              <a:t>, Tina ha </a:t>
            </a:r>
            <a:r>
              <a:rPr lang="en-GB" altLang="de-DE" sz="1800" dirty="0" err="1" smtClean="0"/>
              <a:t>vissuto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una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psicosi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accompagnata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percezioni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errate</a:t>
            </a:r>
            <a:r>
              <a:rPr lang="en-GB" altLang="de-DE" sz="1800" kern="0" dirty="0" smtClean="0"/>
              <a:t>.</a:t>
            </a:r>
          </a:p>
          <a:p>
            <a:pPr marL="180000" indent="0" algn="ctr" eaLnBrk="1" hangingPunct="1">
              <a:spcBef>
                <a:spcPts val="1200"/>
              </a:spcBef>
            </a:pPr>
            <a:endParaRPr lang="de-DE" altLang="de-DE" sz="1800" kern="0" dirty="0" smtClean="0"/>
          </a:p>
        </p:txBody>
      </p:sp>
      <p:pic>
        <p:nvPicPr>
          <p:cNvPr id="17" name="Picture 17" descr="Bangkok Markt Neu_Bun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587" y="2706803"/>
            <a:ext cx="2665413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0" y="6662738"/>
            <a:ext cx="23551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</a:t>
            </a:r>
            <a:r>
              <a:rPr lang="en-GB" altLang="de-DE" sz="800" i="1" err="1" smtClean="0"/>
              <a:t>Straßen</a:t>
            </a:r>
            <a:r>
              <a:rPr lang="en-GB" altLang="de-DE" sz="800" i="1" smtClean="0"/>
              <a:t> von Bangkok” by Lisa Schilling)</a:t>
            </a:r>
            <a:endParaRPr lang="en-GB" altLang="de-DE" sz="800" i="1"/>
          </a:p>
        </p:txBody>
      </p:sp>
      <p:sp>
        <p:nvSpPr>
          <p:cNvPr id="19" name="Rectangle 4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GB" altLang="de-DE" kern="0" err="1" smtClean="0"/>
              <a:t>Persecuzione</a:t>
            </a:r>
            <a:r>
              <a:rPr lang="en-GB" altLang="de-DE" kern="0" smtClean="0"/>
              <a:t>/</a:t>
            </a:r>
            <a:r>
              <a:rPr lang="en-GB" altLang="de-DE" kern="0" err="1" smtClean="0"/>
              <a:t>strani</a:t>
            </a:r>
            <a:r>
              <a:rPr lang="en-GB" altLang="de-DE" kern="0" smtClean="0"/>
              <a:t> </a:t>
            </a:r>
            <a:r>
              <a:rPr lang="en-GB" altLang="de-DE" kern="0" err="1" smtClean="0"/>
              <a:t>odori</a:t>
            </a:r>
            <a:r>
              <a:rPr lang="en-GB" altLang="de-DE" kern="0" smtClean="0"/>
              <a:t> </a:t>
            </a:r>
            <a:br>
              <a:rPr lang="en-GB" altLang="de-DE" kern="0" smtClean="0"/>
            </a:br>
            <a:r>
              <a:rPr lang="en-GB" altLang="de-DE" kern="0" smtClean="0"/>
              <a:t>Pro e </a:t>
            </a:r>
            <a:r>
              <a:rPr lang="en-GB" altLang="de-DE" kern="0" err="1" smtClean="0"/>
              <a:t>contro</a:t>
            </a:r>
            <a:r>
              <a:rPr lang="en-GB" altLang="de-DE" kern="0" smtClean="0"/>
              <a:t>?</a:t>
            </a:r>
          </a:p>
        </p:txBody>
      </p: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0" y="6167438"/>
            <a:ext cx="2810107" cy="536575"/>
            <a:chOff x="0" y="3957"/>
            <a:chExt cx="1474" cy="338"/>
          </a:xfrm>
        </p:grpSpPr>
        <p:sp>
          <p:nvSpPr>
            <p:cNvPr id="16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20" name="Picture 70" descr="Notizen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en-GB" altLang="de-DE" sz="1200" i="1" dirty="0" err="1">
                  <a:ea typeface="Verdana" panose="020B0604030504040204" pitchFamily="34" charset="0"/>
                  <a:cs typeface="Verdana" panose="020B0604030504040204" pitchFamily="34" charset="0"/>
                </a:rPr>
                <a:t>foglio</a:t>
              </a:r>
              <a:r>
                <a:rPr lang="en-GB" altLang="de-DE" sz="1200" i="1" dirty="0">
                  <a:ea typeface="Verdana" panose="020B0604030504040204" pitchFamily="34" charset="0"/>
                  <a:cs typeface="Verdana" panose="020B0604030504040204" pitchFamily="34" charset="0"/>
                </a:rPr>
                <a:t> di </a:t>
              </a:r>
              <a:r>
                <a:rPr lang="en-GB" altLang="de-DE" sz="1200" i="1" dirty="0" err="1" smtClean="0">
                  <a:ea typeface="Verdana" panose="020B0604030504040204" pitchFamily="34" charset="0"/>
                  <a:cs typeface="Verdana" panose="020B0604030504040204" pitchFamily="34" charset="0"/>
                </a:rPr>
                <a:t>lavoro</a:t>
              </a:r>
              <a:r>
                <a:rPr lang="en-GB" altLang="de-DE" sz="1200" i="1" dirty="0" smtClean="0"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altLang="de-DE" sz="1200" i="1" dirty="0" smtClean="0"/>
                <a:t>4.2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3694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4.22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50824" y="1343024"/>
            <a:ext cx="5977519" cy="470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indent="0" eaLnBrk="1" hangingPunct="1">
              <a:lnSpc>
                <a:spcPct val="80000"/>
              </a:lnSpc>
              <a:spcBef>
                <a:spcPts val="1200"/>
              </a:spcBef>
            </a:pPr>
            <a:r>
              <a:rPr lang="en-GB" altLang="de-DE" sz="1800" b="1" dirty="0" err="1" smtClean="0"/>
              <a:t>Esempio</a:t>
            </a:r>
            <a:r>
              <a:rPr lang="en-GB" altLang="de-DE" sz="1800" b="1" dirty="0" smtClean="0"/>
              <a:t>: </a:t>
            </a:r>
            <a:r>
              <a:rPr lang="en-GB" altLang="de-DE" sz="1800" b="1" dirty="0" err="1" smtClean="0"/>
              <a:t>strani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odori</a:t>
            </a:r>
            <a:endParaRPr lang="en-GB" altLang="de-DE" sz="1800" b="1" dirty="0" smtClean="0"/>
          </a:p>
          <a:p>
            <a:pPr marL="180000" indent="0" eaLnBrk="1" hangingPunct="1">
              <a:spcBef>
                <a:spcPts val="1200"/>
              </a:spcBef>
              <a:buClrTx/>
            </a:pPr>
            <a:r>
              <a:rPr lang="en-GB" altLang="de-DE" sz="1800" kern="0" dirty="0" err="1" smtClean="0"/>
              <a:t>Quale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sarebbe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un’interpretazione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più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bilanciata</a:t>
            </a:r>
            <a:r>
              <a:rPr lang="en-GB" altLang="de-DE" sz="1800" kern="0" dirty="0" smtClean="0"/>
              <a:t>, </a:t>
            </a:r>
            <a:r>
              <a:rPr lang="en-GB" altLang="de-DE" sz="1800" kern="0" dirty="0" err="1" smtClean="0"/>
              <a:t>tenendo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conto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delle</a:t>
            </a:r>
            <a:r>
              <a:rPr lang="en-GB" altLang="de-DE" sz="1800" kern="0" dirty="0" smtClean="0"/>
              <a:t> diverse cause?</a:t>
            </a:r>
          </a:p>
          <a:p>
            <a:pPr marL="180000" indent="0" eaLnBrk="1" hangingPunct="1">
              <a:spcBef>
                <a:spcPts val="1200"/>
              </a:spcBef>
              <a:buClrTx/>
            </a:pPr>
            <a:endParaRPr lang="en-GB" altLang="de-DE" sz="1800" b="1" kern="0" dirty="0" smtClean="0"/>
          </a:p>
          <a:p>
            <a:pPr marL="180000" indent="0" eaLnBrk="1" hangingPunct="1">
              <a:spcBef>
                <a:spcPts val="1200"/>
              </a:spcBef>
              <a:buClrTx/>
            </a:pPr>
            <a:r>
              <a:rPr lang="en-GB" altLang="de-DE" sz="1800" b="1" kern="0" dirty="0" smtClean="0"/>
              <a:t>Tina </a:t>
            </a:r>
            <a:r>
              <a:rPr lang="en-GB" altLang="de-DE" sz="1800" b="1" kern="0" dirty="0" err="1" smtClean="0"/>
              <a:t>stessa</a:t>
            </a:r>
            <a:r>
              <a:rPr lang="en-GB" altLang="de-DE" sz="1800" b="1" kern="0" dirty="0" smtClean="0"/>
              <a:t>/</a:t>
            </a:r>
            <a:r>
              <a:rPr lang="en-GB" altLang="de-DE" sz="1800" b="1" kern="0" dirty="0" err="1" smtClean="0"/>
              <a:t>altri</a:t>
            </a:r>
            <a:r>
              <a:rPr lang="en-GB" altLang="de-DE" sz="1800" b="1" kern="0" dirty="0" smtClean="0"/>
              <a:t>/</a:t>
            </a:r>
            <a:r>
              <a:rPr lang="en-GB" altLang="de-DE" sz="1800" b="1" kern="0" dirty="0" err="1" smtClean="0"/>
              <a:t>situazione</a:t>
            </a:r>
            <a:r>
              <a:rPr lang="en-GB" altLang="de-DE" sz="1800" b="1" kern="0" dirty="0" smtClean="0"/>
              <a:t>:</a:t>
            </a:r>
          </a:p>
          <a:p>
            <a:pPr marL="180000" indent="0" eaLnBrk="1" hangingPunct="1">
              <a:spcBef>
                <a:spcPts val="1200"/>
              </a:spcBef>
              <a:buClrTx/>
            </a:pPr>
            <a:r>
              <a:rPr lang="en-GB" altLang="de-DE" sz="1800" kern="0" dirty="0" smtClean="0"/>
              <a:t>A </a:t>
            </a:r>
            <a:r>
              <a:rPr lang="en-GB" altLang="de-DE" sz="1800" kern="0" dirty="0" err="1" smtClean="0"/>
              <a:t>causa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di</a:t>
            </a:r>
            <a:r>
              <a:rPr lang="en-GB" altLang="de-DE" sz="1800" kern="0" dirty="0" smtClean="0"/>
              <a:t> un </a:t>
            </a:r>
            <a:r>
              <a:rPr lang="en-GB" altLang="de-DE" sz="1800" kern="0" dirty="0" err="1" smtClean="0"/>
              <a:t>lungo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viaggio</a:t>
            </a:r>
            <a:r>
              <a:rPr lang="en-GB" altLang="de-DE" sz="1800" kern="0" dirty="0" smtClean="0"/>
              <a:t> e del jetlag, Tina era </a:t>
            </a:r>
            <a:r>
              <a:rPr lang="en-GB" altLang="de-DE" sz="1800" kern="0" dirty="0" err="1" smtClean="0"/>
              <a:t>stressata</a:t>
            </a:r>
            <a:r>
              <a:rPr lang="en-GB" altLang="de-DE" sz="1800" kern="0" dirty="0" smtClean="0"/>
              <a:t> e nervosa. </a:t>
            </a:r>
            <a:r>
              <a:rPr lang="en-GB" altLang="de-DE" sz="1800" kern="0" dirty="0" err="1" smtClean="0"/>
              <a:t>Gli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odori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sconosciuti</a:t>
            </a:r>
            <a:r>
              <a:rPr lang="en-GB" altLang="de-DE" sz="1800" kern="0" dirty="0" smtClean="0"/>
              <a:t>, </a:t>
            </a:r>
            <a:r>
              <a:rPr lang="en-GB" altLang="de-DE" sz="1800" kern="0" dirty="0" err="1" smtClean="0"/>
              <a:t>il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suo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olfatto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sensibile</a:t>
            </a:r>
            <a:r>
              <a:rPr lang="en-GB" altLang="de-DE" sz="1800" kern="0" dirty="0" smtClean="0"/>
              <a:t> e la </a:t>
            </a:r>
            <a:r>
              <a:rPr lang="en-GB" altLang="de-DE" sz="1800" kern="0" dirty="0" err="1" smtClean="0"/>
              <a:t>paura</a:t>
            </a:r>
            <a:r>
              <a:rPr lang="en-GB" altLang="de-DE" sz="1800" kern="0" dirty="0" smtClean="0"/>
              <a:t> del </a:t>
            </a:r>
            <a:r>
              <a:rPr lang="en-GB" altLang="de-DE" sz="1800" kern="0" dirty="0" err="1" smtClean="0"/>
              <a:t>suo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vicino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di</a:t>
            </a:r>
            <a:r>
              <a:rPr lang="en-GB" altLang="de-DE" sz="1800" kern="0" dirty="0" smtClean="0"/>
              <a:t> casa ha </a:t>
            </a:r>
            <a:r>
              <a:rPr lang="en-GB" altLang="de-DE" sz="1800" kern="0" dirty="0" err="1" smtClean="0"/>
              <a:t>rafforzato</a:t>
            </a:r>
            <a:r>
              <a:rPr lang="en-GB" altLang="de-DE" sz="1800" kern="0" dirty="0" smtClean="0"/>
              <a:t> le </a:t>
            </a:r>
            <a:r>
              <a:rPr lang="en-GB" altLang="de-DE" sz="1800" kern="0" dirty="0" err="1" smtClean="0"/>
              <a:t>percezioni</a:t>
            </a:r>
            <a:r>
              <a:rPr lang="en-GB" altLang="de-DE" sz="1800" kern="0" dirty="0" smtClean="0"/>
              <a:t> e </a:t>
            </a:r>
            <a:r>
              <a:rPr lang="en-GB" altLang="de-DE" sz="1800" kern="0" dirty="0" err="1" smtClean="0"/>
              <a:t>promosso</a:t>
            </a:r>
            <a:r>
              <a:rPr lang="en-GB" altLang="de-DE" sz="1800" kern="0" dirty="0" smtClean="0"/>
              <a:t> lo </a:t>
            </a:r>
            <a:r>
              <a:rPr lang="en-GB" altLang="de-DE" sz="1800" kern="0" dirty="0" err="1" smtClean="0"/>
              <a:t>sviluppo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di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interpretazioni</a:t>
            </a:r>
            <a:r>
              <a:rPr lang="en-GB" altLang="de-DE" sz="1800" kern="0" dirty="0" smtClean="0"/>
              <a:t> </a:t>
            </a:r>
            <a:r>
              <a:rPr lang="en-GB" altLang="de-DE" sz="1800" kern="0" dirty="0" err="1" smtClean="0"/>
              <a:t>errate</a:t>
            </a:r>
            <a:r>
              <a:rPr lang="en-GB" altLang="de-DE" sz="1800" kern="0" dirty="0" smtClean="0"/>
              <a:t>.</a:t>
            </a:r>
          </a:p>
          <a:p>
            <a:pPr marL="180000" indent="0" algn="ctr" eaLnBrk="1" hangingPunct="1">
              <a:spcBef>
                <a:spcPts val="1200"/>
              </a:spcBef>
            </a:pPr>
            <a:endParaRPr lang="de-DE" altLang="de-DE" sz="1800" kern="0" dirty="0" smtClean="0"/>
          </a:p>
        </p:txBody>
      </p:sp>
      <p:pic>
        <p:nvPicPr>
          <p:cNvPr id="10" name="Picture 17" descr="Bangkok Markt Neu_Bun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587" y="2706803"/>
            <a:ext cx="2665413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GB" altLang="de-DE" kern="0" err="1" smtClean="0"/>
              <a:t>Persecuzione</a:t>
            </a:r>
            <a:r>
              <a:rPr lang="en-GB" altLang="de-DE" kern="0" smtClean="0"/>
              <a:t>/</a:t>
            </a:r>
            <a:r>
              <a:rPr lang="en-GB" altLang="de-DE" kern="0" err="1" smtClean="0"/>
              <a:t>strani</a:t>
            </a:r>
            <a:r>
              <a:rPr lang="en-GB" altLang="de-DE" kern="0" smtClean="0"/>
              <a:t> </a:t>
            </a:r>
            <a:r>
              <a:rPr lang="en-GB" altLang="de-DE" kern="0" err="1" smtClean="0"/>
              <a:t>odori</a:t>
            </a:r>
            <a:r>
              <a:rPr lang="en-GB" altLang="de-DE" kern="0" smtClean="0"/>
              <a:t> </a:t>
            </a:r>
            <a:br>
              <a:rPr lang="en-GB" altLang="de-DE" kern="0" smtClean="0"/>
            </a:br>
            <a:r>
              <a:rPr lang="en-GB" altLang="de-DE" kern="0" smtClean="0"/>
              <a:t>Pro e </a:t>
            </a:r>
            <a:r>
              <a:rPr lang="en-GB" altLang="de-DE" kern="0" err="1" smtClean="0"/>
              <a:t>contro</a:t>
            </a:r>
            <a:r>
              <a:rPr lang="en-GB" altLang="de-DE" kern="0" smtClean="0"/>
              <a:t>?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0" y="6662738"/>
            <a:ext cx="23551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</a:t>
            </a:r>
            <a:r>
              <a:rPr lang="en-GB" altLang="de-DE" sz="800" i="1" err="1" smtClean="0"/>
              <a:t>Straßen</a:t>
            </a:r>
            <a:r>
              <a:rPr lang="en-GB" altLang="de-DE" sz="800" i="1" smtClean="0"/>
              <a:t> von Bangkok” by Lisa Schilling)</a:t>
            </a:r>
            <a:endParaRPr lang="en-GB" altLang="de-DE" sz="800" i="1"/>
          </a:p>
        </p:txBody>
      </p:sp>
    </p:spTree>
    <p:extLst>
      <p:ext uri="{BB962C8B-B14F-4D97-AF65-F5344CB8AC3E}">
        <p14:creationId xmlns:p14="http://schemas.microsoft.com/office/powerpoint/2010/main" val="374632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GB" altLang="de-DE" dirty="0" smtClean="0"/>
              <a:t>   </a:t>
            </a:r>
            <a:r>
              <a:rPr lang="en-GB" altLang="de-DE" dirty="0" err="1" smtClean="0"/>
              <a:t>Evento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negativo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della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scorsa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settimana</a:t>
            </a:r>
            <a:r>
              <a:rPr lang="en-GB" altLang="de-DE" dirty="0" smtClean="0"/>
              <a:t> </a:t>
            </a:r>
            <a:br>
              <a:rPr lang="en-GB" altLang="de-DE" dirty="0" smtClean="0"/>
            </a:br>
            <a:r>
              <a:rPr lang="en-GB" altLang="de-DE" dirty="0" smtClean="0"/>
              <a:t> (stress, </a:t>
            </a:r>
            <a:r>
              <a:rPr lang="en-GB" altLang="de-DE" dirty="0" err="1" smtClean="0"/>
              <a:t>litigio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dolore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delusione</a:t>
            </a:r>
            <a:r>
              <a:rPr lang="en-GB" altLang="de-DE" dirty="0" smtClean="0"/>
              <a:t>…)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de-DE" altLang="de-DE" sz="2000"/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250825" y="3887538"/>
            <a:ext cx="8642350" cy="239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0013" indent="-10001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GB" altLang="de-DE" sz="1800" dirty="0" err="1" smtClean="0"/>
              <a:t>Quale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causa</a:t>
            </a:r>
            <a:r>
              <a:rPr lang="en-GB" altLang="de-DE" sz="1800" dirty="0" smtClean="0"/>
              <a:t> ha </a:t>
            </a:r>
            <a:r>
              <a:rPr lang="en-GB" altLang="de-DE" sz="1800" dirty="0" err="1" smtClean="0"/>
              <a:t>attribuito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all’avento</a:t>
            </a:r>
            <a:r>
              <a:rPr lang="en-GB" altLang="de-DE" sz="1800" dirty="0" smtClean="0"/>
              <a:t>?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Quali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conseguenze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sono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risultate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dalla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sua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spiegazione</a:t>
            </a:r>
            <a:r>
              <a:rPr lang="en-GB" altLang="de-DE" sz="1800" dirty="0" smtClean="0"/>
              <a:t>?</a:t>
            </a:r>
          </a:p>
          <a:p>
            <a:pPr algn="ctr" eaLnBrk="1" hangingPunct="1">
              <a:spcBef>
                <a:spcPct val="50000"/>
              </a:spcBef>
              <a:buClrTx/>
              <a:buSzTx/>
            </a:pPr>
            <a:r>
              <a:rPr lang="en-GB" altLang="de-DE" sz="1800" dirty="0" err="1" smtClean="0"/>
              <a:t>Quali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sono</a:t>
            </a:r>
            <a:r>
              <a:rPr lang="en-GB" altLang="de-DE" sz="1800" dirty="0" smtClean="0"/>
              <a:t> le </a:t>
            </a:r>
            <a:r>
              <a:rPr lang="en-GB" altLang="de-DE" sz="1800" dirty="0" err="1" smtClean="0"/>
              <a:t>altre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possibili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spiegazioni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dell’evento</a:t>
            </a:r>
            <a:r>
              <a:rPr lang="en-GB" altLang="de-DE" sz="1800" dirty="0" smtClean="0"/>
              <a:t>?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GB" altLang="de-DE" sz="1800" dirty="0" smtClean="0"/>
          </a:p>
          <a:p>
            <a:pPr eaLnBrk="1" hangingPunct="1">
              <a:buClrTx/>
              <a:buSzTx/>
              <a:buFontTx/>
              <a:buNone/>
            </a:pPr>
            <a:endParaRPr lang="de-DE" altLang="de-DE" sz="1800" dirty="0"/>
          </a:p>
          <a:p>
            <a:pPr algn="ctr" eaLnBrk="1" hangingPunct="1">
              <a:buClrTx/>
              <a:buSzTx/>
              <a:buFontTx/>
              <a:buNone/>
            </a:pPr>
            <a:endParaRPr lang="en-US" altLang="de-DE" sz="2400" dirty="0">
              <a:latin typeface="Times New Roman" pitchFamily="18" charset="0"/>
            </a:endParaRPr>
          </a:p>
        </p:txBody>
      </p:sp>
      <p:pic>
        <p:nvPicPr>
          <p:cNvPr id="37893" name="Picture 18" descr="The unnamed - flickr - lonelines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159" y="2420938"/>
            <a:ext cx="1226541" cy="12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420938"/>
            <a:ext cx="102393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5" name="Text Box 43"/>
          <p:cNvSpPr txBox="1">
            <a:spLocks noChangeArrowheads="1"/>
          </p:cNvSpPr>
          <p:nvPr/>
        </p:nvSpPr>
        <p:spPr bwMode="auto">
          <a:xfrm>
            <a:off x="0" y="6662738"/>
            <a:ext cx="50403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smtClean="0"/>
              <a:t>(</a:t>
            </a:r>
            <a:r>
              <a:rPr lang="en-GB" altLang="de-DE" sz="800" i="1" err="1" smtClean="0"/>
              <a:t>f.l.t.r</a:t>
            </a:r>
            <a:r>
              <a:rPr lang="en-GB" altLang="de-DE" sz="800" i="1" smtClean="0"/>
              <a:t>.: “Loneliness” by The unnamed; “Anger” by </a:t>
            </a:r>
            <a:r>
              <a:rPr lang="en-GB" altLang="de-DE" sz="800" i="1" err="1" smtClean="0"/>
              <a:t>Mr.Gunn</a:t>
            </a:r>
            <a:r>
              <a:rPr lang="en-GB" altLang="de-DE" sz="800" i="1" smtClean="0"/>
              <a:t>; “Index” by Sami </a:t>
            </a:r>
            <a:r>
              <a:rPr lang="en-GB" altLang="de-DE" sz="800" i="1" err="1" smtClean="0"/>
              <a:t>Keinänen</a:t>
            </a:r>
            <a:r>
              <a:rPr lang="en-GB" altLang="de-DE" sz="800" i="1" smtClean="0"/>
              <a:t>)</a:t>
            </a:r>
            <a:endParaRPr lang="en-GB" altLang="de-DE" sz="800" i="1"/>
          </a:p>
        </p:txBody>
      </p:sp>
      <p:pic>
        <p:nvPicPr>
          <p:cNvPr id="37896" name="Picture 58" descr="Index - Sami Keinänen - flickr -c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2" t="15024"/>
          <a:stretch>
            <a:fillRect/>
          </a:stretch>
        </p:blipFill>
        <p:spPr bwMode="auto">
          <a:xfrm>
            <a:off x="5065713" y="2420938"/>
            <a:ext cx="87153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7" name="Text Box 62"/>
          <p:cNvSpPr txBox="1">
            <a:spLocks noChangeArrowheads="1"/>
          </p:cNvSpPr>
          <p:nvPr/>
        </p:nvSpPr>
        <p:spPr bwMode="auto">
          <a:xfrm>
            <a:off x="272714" y="1346507"/>
            <a:ext cx="86204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b="1" dirty="0" err="1" smtClean="0"/>
              <a:t>Cos’è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accaduto</a:t>
            </a:r>
            <a:r>
              <a:rPr lang="en-GB" altLang="de-DE" sz="1800" b="1" dirty="0" smtClean="0"/>
              <a:t>?</a:t>
            </a:r>
            <a:endParaRPr lang="en-GB" altLang="de-DE" sz="1800" dirty="0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+mn-lt"/>
              </a:rPr>
              <a:t>	 4.23</a:t>
            </a:r>
            <a:endParaRPr lang="de-DE" altLang="de-DE" sz="1200" b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15" name="Group 41"/>
          <p:cNvGrpSpPr>
            <a:grpSpLocks/>
          </p:cNvGrpSpPr>
          <p:nvPr/>
        </p:nvGrpSpPr>
        <p:grpSpPr bwMode="auto">
          <a:xfrm>
            <a:off x="0" y="6167438"/>
            <a:ext cx="2810107" cy="536575"/>
            <a:chOff x="0" y="3957"/>
            <a:chExt cx="1474" cy="338"/>
          </a:xfrm>
        </p:grpSpPr>
        <p:sp>
          <p:nvSpPr>
            <p:cNvPr id="17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18" name="Picture 70" descr="Notizen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en-GB" altLang="de-DE" sz="1200" i="1" dirty="0" err="1">
                  <a:ea typeface="Verdana" panose="020B0604030504040204" pitchFamily="34" charset="0"/>
                  <a:cs typeface="Verdana" panose="020B0604030504040204" pitchFamily="34" charset="0"/>
                </a:rPr>
                <a:t>foglio</a:t>
              </a:r>
              <a:r>
                <a:rPr lang="en-GB" altLang="de-DE" sz="1200" i="1" dirty="0">
                  <a:ea typeface="Verdana" panose="020B0604030504040204" pitchFamily="34" charset="0"/>
                  <a:cs typeface="Verdana" panose="020B0604030504040204" pitchFamily="34" charset="0"/>
                </a:rPr>
                <a:t> di </a:t>
              </a:r>
              <a:r>
                <a:rPr lang="en-GB" altLang="de-DE" sz="1200" i="1" dirty="0" err="1" smtClean="0">
                  <a:ea typeface="Verdana" panose="020B0604030504040204" pitchFamily="34" charset="0"/>
                  <a:cs typeface="Verdana" panose="020B0604030504040204" pitchFamily="34" charset="0"/>
                </a:rPr>
                <a:t>lavoro</a:t>
              </a:r>
              <a:r>
                <a:rPr lang="en-GB" altLang="de-DE" sz="1200" i="1" dirty="0" smtClean="0"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altLang="de-DE" sz="1200" i="1" dirty="0" smtClean="0"/>
                <a:t>4.3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de-DE" altLang="de-DE" sz="2000"/>
          </a:p>
        </p:txBody>
      </p:sp>
      <p:pic>
        <p:nvPicPr>
          <p:cNvPr id="38916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7" y="2426453"/>
            <a:ext cx="971158" cy="12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459" y="2426453"/>
            <a:ext cx="1361556" cy="12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 Box 40"/>
          <p:cNvSpPr txBox="1">
            <a:spLocks noChangeArrowheads="1"/>
          </p:cNvSpPr>
          <p:nvPr/>
        </p:nvSpPr>
        <p:spPr bwMode="auto">
          <a:xfrm>
            <a:off x="-327025" y="6662738"/>
            <a:ext cx="68611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 smtClean="0"/>
              <a:t>(</a:t>
            </a:r>
            <a:r>
              <a:rPr lang="en-GB" altLang="de-DE" sz="800" i="1" err="1" smtClean="0"/>
              <a:t>f.l.t.r</a:t>
            </a:r>
            <a:r>
              <a:rPr lang="en-GB" altLang="de-DE" sz="800" i="1" smtClean="0"/>
              <a:t>.: “The Happy couple” by The Geary´s; “Thumbs up” by </a:t>
            </a:r>
            <a:r>
              <a:rPr lang="en-GB" altLang="de-DE" sz="800" i="1" err="1" smtClean="0"/>
              <a:t>Joeltelling</a:t>
            </a:r>
            <a:r>
              <a:rPr lang="en-GB" altLang="de-DE" sz="800" i="1" smtClean="0"/>
              <a:t>; “the same bundle of (sheer) joy” by Ali </a:t>
            </a:r>
            <a:r>
              <a:rPr lang="en-GB" altLang="de-DE" sz="800" i="1" err="1" smtClean="0"/>
              <a:t>Brohi</a:t>
            </a:r>
            <a:r>
              <a:rPr lang="en-GB" altLang="de-DE" sz="800" i="1" smtClean="0"/>
              <a:t>)</a:t>
            </a:r>
            <a:endParaRPr lang="en-GB" altLang="de-DE" sz="800" i="1"/>
          </a:p>
        </p:txBody>
      </p:sp>
      <p:sp>
        <p:nvSpPr>
          <p:cNvPr id="38919" name="Rectangle 46"/>
          <p:cNvSpPr>
            <a:spLocks noGrp="1" noChangeArrowheads="1"/>
          </p:cNvSpPr>
          <p:nvPr>
            <p:ph type="title" idx="4294967295"/>
          </p:nvPr>
        </p:nvSpPr>
        <p:spPr>
          <a:xfrm>
            <a:off x="-9525" y="0"/>
            <a:ext cx="9144000" cy="792000"/>
          </a:xfrm>
          <a:noFill/>
        </p:spPr>
        <p:txBody>
          <a:bodyPr anchor="ctr"/>
          <a:lstStyle/>
          <a:p>
            <a:pPr eaLnBrk="1" hangingPunct="1"/>
            <a:r>
              <a:rPr lang="de-DE" altLang="de-DE" dirty="0" smtClean="0"/>
              <a:t> </a:t>
            </a:r>
            <a:r>
              <a:rPr lang="en-GB" altLang="de-DE" dirty="0" err="1" smtClean="0"/>
              <a:t>Evento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positivo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della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scorsa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settimana</a:t>
            </a: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 smtClean="0"/>
              <a:t>(un </a:t>
            </a:r>
            <a:r>
              <a:rPr lang="en-GB" altLang="de-DE" dirty="0" err="1" smtClean="0"/>
              <a:t>complimento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conoscenza</a:t>
            </a:r>
            <a:r>
              <a:rPr lang="en-GB" altLang="de-DE" dirty="0" smtClean="0"/>
              <a:t>, un </a:t>
            </a:r>
            <a:r>
              <a:rPr lang="en-GB" altLang="de-DE" dirty="0" err="1" smtClean="0"/>
              <a:t>invito</a:t>
            </a:r>
            <a:r>
              <a:rPr lang="en-GB" altLang="de-DE" dirty="0" smtClean="0"/>
              <a:t>…)</a:t>
            </a:r>
          </a:p>
        </p:txBody>
      </p:sp>
      <p:pic>
        <p:nvPicPr>
          <p:cNvPr id="38915" name="Picture 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674" y="2426453"/>
            <a:ext cx="1134000" cy="12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4.24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3" name="Text Box 62"/>
          <p:cNvSpPr txBox="1">
            <a:spLocks noChangeArrowheads="1"/>
          </p:cNvSpPr>
          <p:nvPr/>
        </p:nvSpPr>
        <p:spPr bwMode="auto">
          <a:xfrm>
            <a:off x="272714" y="1346507"/>
            <a:ext cx="86204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b="1" dirty="0" err="1" smtClean="0"/>
              <a:t>Cos’è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accaduto</a:t>
            </a:r>
            <a:r>
              <a:rPr lang="en-GB" altLang="de-DE" sz="1800" b="1" dirty="0" smtClean="0"/>
              <a:t>?</a:t>
            </a:r>
            <a:endParaRPr lang="en-GB" altLang="de-DE" sz="1800" dirty="0"/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250825" y="3887538"/>
            <a:ext cx="8642350" cy="239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0013" indent="-10001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GB" altLang="de-DE" sz="1800" dirty="0" err="1" smtClean="0"/>
              <a:t>Quale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causa</a:t>
            </a:r>
            <a:r>
              <a:rPr lang="en-GB" altLang="de-DE" sz="1800" dirty="0" smtClean="0"/>
              <a:t> ha </a:t>
            </a:r>
            <a:r>
              <a:rPr lang="en-GB" altLang="de-DE" sz="1800" dirty="0" err="1" smtClean="0"/>
              <a:t>attribuito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all’avento</a:t>
            </a:r>
            <a:r>
              <a:rPr lang="en-GB" altLang="de-DE" sz="1800" dirty="0" smtClean="0"/>
              <a:t>?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Quali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conseguenze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sono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risultate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dalla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sua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spiegazione</a:t>
            </a:r>
            <a:r>
              <a:rPr lang="en-GB" altLang="de-DE" sz="1800" dirty="0" smtClean="0"/>
              <a:t>?</a:t>
            </a:r>
          </a:p>
          <a:p>
            <a:pPr algn="ctr" eaLnBrk="1" hangingPunct="1">
              <a:spcBef>
                <a:spcPct val="50000"/>
              </a:spcBef>
              <a:buClrTx/>
              <a:buSzTx/>
            </a:pPr>
            <a:r>
              <a:rPr lang="en-GB" altLang="de-DE" sz="1800" dirty="0" err="1" smtClean="0"/>
              <a:t>Quali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sono</a:t>
            </a:r>
            <a:r>
              <a:rPr lang="en-GB" altLang="de-DE" sz="1800" dirty="0" smtClean="0"/>
              <a:t> le </a:t>
            </a:r>
            <a:r>
              <a:rPr lang="en-GB" altLang="de-DE" sz="1800" dirty="0" err="1" smtClean="0"/>
              <a:t>altre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possibili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spiegazioni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dell’evento</a:t>
            </a:r>
            <a:r>
              <a:rPr lang="en-GB" altLang="de-DE" sz="1800" dirty="0" smtClean="0"/>
              <a:t>?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GB" altLang="de-DE" sz="1800" dirty="0" smtClean="0"/>
          </a:p>
          <a:p>
            <a:pPr eaLnBrk="1" hangingPunct="1">
              <a:buClrTx/>
              <a:buSzTx/>
              <a:buFontTx/>
              <a:buNone/>
            </a:pPr>
            <a:endParaRPr lang="de-DE" altLang="de-DE" sz="1800" dirty="0"/>
          </a:p>
          <a:p>
            <a:pPr algn="ctr" eaLnBrk="1" hangingPunct="1">
              <a:buClrTx/>
              <a:buSzTx/>
              <a:buFontTx/>
              <a:buNone/>
            </a:pPr>
            <a:endParaRPr lang="en-US" altLang="de-DE" sz="2400" dirty="0">
              <a:latin typeface="Times New Roman" pitchFamily="18" charset="0"/>
            </a:endParaRPr>
          </a:p>
        </p:txBody>
      </p:sp>
      <p:grpSp>
        <p:nvGrpSpPr>
          <p:cNvPr id="18" name="Group 41"/>
          <p:cNvGrpSpPr>
            <a:grpSpLocks/>
          </p:cNvGrpSpPr>
          <p:nvPr/>
        </p:nvGrpSpPr>
        <p:grpSpPr bwMode="auto">
          <a:xfrm>
            <a:off x="0" y="6167438"/>
            <a:ext cx="2810107" cy="536575"/>
            <a:chOff x="0" y="3957"/>
            <a:chExt cx="1474" cy="338"/>
          </a:xfrm>
        </p:grpSpPr>
        <p:sp>
          <p:nvSpPr>
            <p:cNvPr id="2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24" name="Picture 70" descr="Notizen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en-GB" altLang="de-DE" sz="1200" i="1" dirty="0" err="1">
                  <a:ea typeface="Verdana" panose="020B0604030504040204" pitchFamily="34" charset="0"/>
                  <a:cs typeface="Verdana" panose="020B0604030504040204" pitchFamily="34" charset="0"/>
                </a:rPr>
                <a:t>foglio</a:t>
              </a:r>
              <a:r>
                <a:rPr lang="en-GB" altLang="de-DE" sz="1200" i="1" dirty="0">
                  <a:ea typeface="Verdana" panose="020B0604030504040204" pitchFamily="34" charset="0"/>
                  <a:cs typeface="Verdana" panose="020B0604030504040204" pitchFamily="34" charset="0"/>
                </a:rPr>
                <a:t> di </a:t>
              </a:r>
              <a:r>
                <a:rPr lang="en-GB" altLang="de-DE" sz="1200" i="1" dirty="0" err="1" smtClean="0">
                  <a:ea typeface="Verdana" panose="020B0604030504040204" pitchFamily="34" charset="0"/>
                  <a:cs typeface="Verdana" panose="020B0604030504040204" pitchFamily="34" charset="0"/>
                </a:rPr>
                <a:t>lavoro</a:t>
              </a:r>
              <a:r>
                <a:rPr lang="en-GB" altLang="de-DE" sz="1200" i="1" dirty="0" smtClean="0"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altLang="de-DE" sz="1200" i="1" dirty="0" smtClean="0"/>
                <a:t>4.4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eaLnBrk="1" hangingPunct="1"/>
            <a:r>
              <a:rPr lang="en-GB" altLang="de-DE" dirty="0" err="1" smtClean="0"/>
              <a:t>Quale</a:t>
            </a:r>
            <a:r>
              <a:rPr lang="en-GB" altLang="de-DE" dirty="0" smtClean="0"/>
              <a:t> è </a:t>
            </a:r>
            <a:r>
              <a:rPr lang="en-GB" altLang="de-DE" dirty="0" err="1" smtClean="0"/>
              <a:t>il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suo</a:t>
            </a:r>
            <a:r>
              <a:rPr lang="en-GB" altLang="de-DE" dirty="0" smtClean="0"/>
              <a:t> stile </a:t>
            </a:r>
            <a:r>
              <a:rPr lang="en-GB" altLang="de-DE" dirty="0" err="1" smtClean="0"/>
              <a:t>attribuzionale</a:t>
            </a:r>
            <a:r>
              <a:rPr lang="en-GB" altLang="de-DE" dirty="0" smtClean="0"/>
              <a:t>?</a:t>
            </a:r>
          </a:p>
        </p:txBody>
      </p:sp>
      <p:graphicFrame>
        <p:nvGraphicFramePr>
          <p:cNvPr id="176196" name="Group 68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46195997"/>
              </p:ext>
            </p:extLst>
          </p:nvPr>
        </p:nvGraphicFramePr>
        <p:xfrm>
          <a:off x="693738" y="1814513"/>
          <a:ext cx="7778750" cy="3576639"/>
        </p:xfrm>
        <a:graphic>
          <a:graphicData uri="http://schemas.openxmlformats.org/drawingml/2006/table">
            <a:tbl>
              <a:tblPr/>
              <a:tblGrid>
                <a:gridCol w="2222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77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381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732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2367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16058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66763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8788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  </a:t>
                      </a:r>
                      <a:r>
                        <a:rPr kumimoji="0" lang="en-GB" altLang="de-DE" sz="1500" b="0" i="0" u="none" strike="noStrike" cap="none" normalizeH="0" baseline="0" noProof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attribuzione</a:t>
                      </a: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65175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sé</a:t>
                      </a: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19150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s</a:t>
                      </a:r>
                      <a:r>
                        <a:rPr kumimoji="0" lang="en-GB" altLang="de-DE" sz="1500" b="0" i="0" u="none" strike="noStrike" cap="none" normalizeH="0" baseline="0" noProof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é</a:t>
                      </a: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Iper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responsabilità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Bias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autoreferenzialità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66763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endParaRPr kumimoji="0" lang="en-GB" altLang="de-DE" sz="15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stile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depressivo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auto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rimprovero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impotenza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perdita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controllo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9969" name="Text Box 44"/>
          <p:cNvSpPr txBox="1">
            <a:spLocks noChangeArrowheads="1"/>
          </p:cNvSpPr>
          <p:nvPr/>
        </p:nvSpPr>
        <p:spPr bwMode="auto">
          <a:xfrm rot="-5400000">
            <a:off x="1050132" y="4426744"/>
            <a:ext cx="1582737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500" err="1" smtClean="0">
                <a:latin typeface="+mn-lt"/>
              </a:rPr>
              <a:t>attribuzione</a:t>
            </a:r>
            <a:endParaRPr lang="en-GB" altLang="de-DE" sz="1500">
              <a:latin typeface="+mn-lt"/>
            </a:endParaRPr>
          </a:p>
        </p:txBody>
      </p:sp>
      <p:sp>
        <p:nvSpPr>
          <p:cNvPr id="39970" name="Text Box 47"/>
          <p:cNvSpPr txBox="1">
            <a:spLocks noChangeArrowheads="1"/>
          </p:cNvSpPr>
          <p:nvPr/>
        </p:nvSpPr>
        <p:spPr bwMode="auto">
          <a:xfrm>
            <a:off x="1408113" y="5862638"/>
            <a:ext cx="27400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err="1" smtClean="0">
                <a:latin typeface="+mn-lt"/>
              </a:rPr>
              <a:t>evento</a:t>
            </a:r>
            <a:r>
              <a:rPr lang="en-GB" altLang="de-DE" sz="1800" smtClean="0">
                <a:latin typeface="+mn-lt"/>
              </a:rPr>
              <a:t> </a:t>
            </a:r>
            <a:r>
              <a:rPr lang="en-GB" altLang="de-DE" sz="1800" err="1" smtClean="0">
                <a:latin typeface="+mn-lt"/>
              </a:rPr>
              <a:t>positivo</a:t>
            </a:r>
            <a:endParaRPr lang="en-GB" altLang="de-DE" sz="1800">
              <a:latin typeface="+mn-lt"/>
            </a:endParaRPr>
          </a:p>
        </p:txBody>
      </p:sp>
      <p:sp>
        <p:nvSpPr>
          <p:cNvPr id="39971" name="Text Box 48"/>
          <p:cNvSpPr txBox="1">
            <a:spLocks noChangeArrowheads="1"/>
          </p:cNvSpPr>
          <p:nvPr/>
        </p:nvSpPr>
        <p:spPr bwMode="auto">
          <a:xfrm>
            <a:off x="5380038" y="5862638"/>
            <a:ext cx="33639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err="1" smtClean="0">
                <a:latin typeface="+mn-lt"/>
              </a:rPr>
              <a:t>Evento</a:t>
            </a:r>
            <a:r>
              <a:rPr lang="en-GB" altLang="de-DE" sz="1800" smtClean="0">
                <a:latin typeface="+mn-lt"/>
              </a:rPr>
              <a:t> </a:t>
            </a:r>
            <a:r>
              <a:rPr lang="en-GB" altLang="de-DE" sz="1800" err="1" smtClean="0">
                <a:latin typeface="+mn-lt"/>
              </a:rPr>
              <a:t>negativo</a:t>
            </a:r>
            <a:endParaRPr lang="en-GB" altLang="de-DE" sz="1800">
              <a:latin typeface="+mn-lt"/>
            </a:endParaRPr>
          </a:p>
        </p:txBody>
      </p:sp>
      <p:sp>
        <p:nvSpPr>
          <p:cNvPr id="39972" name="Line 50"/>
          <p:cNvSpPr>
            <a:spLocks noChangeShapeType="1"/>
          </p:cNvSpPr>
          <p:nvPr/>
        </p:nvSpPr>
        <p:spPr bwMode="auto">
          <a:xfrm>
            <a:off x="6710363" y="2911475"/>
            <a:ext cx="2889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+mn-lt"/>
            </a:endParaRPr>
          </a:p>
        </p:txBody>
      </p:sp>
      <p:sp>
        <p:nvSpPr>
          <p:cNvPr id="39973" name="Line 51"/>
          <p:cNvSpPr>
            <a:spLocks noChangeShapeType="1"/>
          </p:cNvSpPr>
          <p:nvPr/>
        </p:nvSpPr>
        <p:spPr bwMode="auto">
          <a:xfrm flipV="1">
            <a:off x="2014538" y="4248150"/>
            <a:ext cx="2889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+mn-lt"/>
            </a:endParaRPr>
          </a:p>
        </p:txBody>
      </p:sp>
      <p:sp>
        <p:nvSpPr>
          <p:cNvPr id="39974" name="Line 52"/>
          <p:cNvSpPr>
            <a:spLocks noChangeShapeType="1"/>
          </p:cNvSpPr>
          <p:nvPr/>
        </p:nvSpPr>
        <p:spPr bwMode="auto">
          <a:xfrm>
            <a:off x="2014538" y="4779963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+mn-lt"/>
            </a:endParaRPr>
          </a:p>
        </p:txBody>
      </p:sp>
      <p:sp>
        <p:nvSpPr>
          <p:cNvPr id="39975" name="Text Box 55"/>
          <p:cNvSpPr txBox="1">
            <a:spLocks noChangeArrowheads="1"/>
          </p:cNvSpPr>
          <p:nvPr/>
        </p:nvSpPr>
        <p:spPr bwMode="auto">
          <a:xfrm>
            <a:off x="947738" y="4891088"/>
            <a:ext cx="5762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3000">
                <a:latin typeface="+mn-lt"/>
              </a:rPr>
              <a:t>+</a:t>
            </a:r>
          </a:p>
        </p:txBody>
      </p:sp>
      <p:sp>
        <p:nvSpPr>
          <p:cNvPr id="39976" name="Text Box 56"/>
          <p:cNvSpPr txBox="1">
            <a:spLocks noChangeArrowheads="1"/>
          </p:cNvSpPr>
          <p:nvPr/>
        </p:nvSpPr>
        <p:spPr bwMode="auto">
          <a:xfrm>
            <a:off x="947738" y="3673475"/>
            <a:ext cx="5762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3000">
                <a:latin typeface="+mn-lt"/>
              </a:rPr>
              <a:t>+</a:t>
            </a:r>
          </a:p>
        </p:txBody>
      </p:sp>
      <p:sp>
        <p:nvSpPr>
          <p:cNvPr id="39977" name="Text Box 57"/>
          <p:cNvSpPr txBox="1">
            <a:spLocks noChangeArrowheads="1"/>
          </p:cNvSpPr>
          <p:nvPr/>
        </p:nvSpPr>
        <p:spPr bwMode="auto">
          <a:xfrm>
            <a:off x="4983163" y="1893888"/>
            <a:ext cx="5762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4400">
                <a:latin typeface="+mn-lt"/>
              </a:rPr>
              <a:t>-</a:t>
            </a:r>
          </a:p>
        </p:txBody>
      </p:sp>
      <p:sp>
        <p:nvSpPr>
          <p:cNvPr id="39978" name="Text Box 58"/>
          <p:cNvSpPr txBox="1">
            <a:spLocks noChangeArrowheads="1"/>
          </p:cNvSpPr>
          <p:nvPr/>
        </p:nvSpPr>
        <p:spPr bwMode="auto">
          <a:xfrm>
            <a:off x="7224713" y="1887538"/>
            <a:ext cx="5762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4400">
                <a:latin typeface="+mn-lt"/>
              </a:rPr>
              <a:t>-</a:t>
            </a:r>
          </a:p>
        </p:txBody>
      </p:sp>
      <p:sp>
        <p:nvSpPr>
          <p:cNvPr id="39979" name="Text Box 67"/>
          <p:cNvSpPr txBox="1">
            <a:spLocks noChangeArrowheads="1"/>
          </p:cNvSpPr>
          <p:nvPr/>
        </p:nvSpPr>
        <p:spPr bwMode="auto">
          <a:xfrm>
            <a:off x="0" y="6657975"/>
            <a:ext cx="352742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(“Index” by Sami </a:t>
            </a:r>
            <a:r>
              <a:rPr lang="en-GB" altLang="de-DE" sz="800" i="1" err="1" smtClean="0"/>
              <a:t>Keinänen</a:t>
            </a:r>
            <a:r>
              <a:rPr lang="en-GB" altLang="de-DE" sz="800" i="1" smtClean="0"/>
              <a:t>; “Smileys” by Ruth </a:t>
            </a:r>
            <a:r>
              <a:rPr lang="en-GB" altLang="de-DE" sz="800" i="1" err="1" smtClean="0"/>
              <a:t>Veckenstedt</a:t>
            </a:r>
            <a:r>
              <a:rPr lang="en-GB" altLang="de-DE" sz="800" i="1" smtClean="0"/>
              <a:t>)</a:t>
            </a:r>
            <a:endParaRPr lang="en-GB" altLang="de-DE" sz="800" i="1"/>
          </a:p>
        </p:txBody>
      </p:sp>
      <p:pic>
        <p:nvPicPr>
          <p:cNvPr id="39980" name="Picture 141" descr="Index - Sami Keinänen - flickr -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2" t="15024"/>
          <a:stretch>
            <a:fillRect/>
          </a:stretch>
        </p:blipFill>
        <p:spPr bwMode="auto">
          <a:xfrm>
            <a:off x="250825" y="1340643"/>
            <a:ext cx="871537" cy="128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81" name="Line 49"/>
          <p:cNvSpPr>
            <a:spLocks noChangeShapeType="1"/>
          </p:cNvSpPr>
          <p:nvPr/>
        </p:nvSpPr>
        <p:spPr bwMode="auto">
          <a:xfrm flipH="1">
            <a:off x="5535613" y="2911475"/>
            <a:ext cx="2873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+mn-lt"/>
            </a:endParaRPr>
          </a:p>
        </p:txBody>
      </p:sp>
      <p:grpSp>
        <p:nvGrpSpPr>
          <p:cNvPr id="39982" name="Group 39"/>
          <p:cNvGrpSpPr>
            <a:grpSpLocks/>
          </p:cNvGrpSpPr>
          <p:nvPr/>
        </p:nvGrpSpPr>
        <p:grpSpPr bwMode="auto">
          <a:xfrm>
            <a:off x="938213" y="4248150"/>
            <a:ext cx="504825" cy="503238"/>
            <a:chOff x="113" y="890"/>
            <a:chExt cx="408" cy="408"/>
          </a:xfrm>
        </p:grpSpPr>
        <p:sp>
          <p:nvSpPr>
            <p:cNvPr id="2" name="Oval 40"/>
            <p:cNvSpPr>
              <a:spLocks noChangeArrowheads="1"/>
            </p:cNvSpPr>
            <p:nvPr/>
          </p:nvSpPr>
          <p:spPr bwMode="auto">
            <a:xfrm>
              <a:off x="113" y="890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40002" name="Oval 41"/>
            <p:cNvSpPr>
              <a:spLocks noChangeArrowheads="1"/>
            </p:cNvSpPr>
            <p:nvPr/>
          </p:nvSpPr>
          <p:spPr bwMode="auto">
            <a:xfrm>
              <a:off x="204" y="1011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+mn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40003" name="Oval 42"/>
            <p:cNvSpPr>
              <a:spLocks noChangeArrowheads="1"/>
            </p:cNvSpPr>
            <p:nvPr/>
          </p:nvSpPr>
          <p:spPr bwMode="auto">
            <a:xfrm>
              <a:off x="382" y="1005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+mn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40004" name="Arc 43"/>
            <p:cNvSpPr>
              <a:spLocks/>
            </p:cNvSpPr>
            <p:nvPr/>
          </p:nvSpPr>
          <p:spPr bwMode="auto">
            <a:xfrm rot="10598371">
              <a:off x="192" y="1059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>
                <a:latin typeface="+mn-lt"/>
              </a:endParaRPr>
            </a:p>
          </p:txBody>
        </p:sp>
      </p:grpSp>
      <p:grpSp>
        <p:nvGrpSpPr>
          <p:cNvPr id="39983" name="Group 39"/>
          <p:cNvGrpSpPr>
            <a:grpSpLocks/>
          </p:cNvGrpSpPr>
          <p:nvPr/>
        </p:nvGrpSpPr>
        <p:grpSpPr bwMode="auto">
          <a:xfrm>
            <a:off x="858838" y="5788025"/>
            <a:ext cx="504825" cy="503238"/>
            <a:chOff x="113" y="890"/>
            <a:chExt cx="408" cy="408"/>
          </a:xfrm>
        </p:grpSpPr>
        <p:sp>
          <p:nvSpPr>
            <p:cNvPr id="12" name="Oval 40"/>
            <p:cNvSpPr>
              <a:spLocks noChangeArrowheads="1"/>
            </p:cNvSpPr>
            <p:nvPr/>
          </p:nvSpPr>
          <p:spPr bwMode="auto">
            <a:xfrm>
              <a:off x="113" y="890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39998" name="Oval 41"/>
            <p:cNvSpPr>
              <a:spLocks noChangeArrowheads="1"/>
            </p:cNvSpPr>
            <p:nvPr/>
          </p:nvSpPr>
          <p:spPr bwMode="auto">
            <a:xfrm>
              <a:off x="204" y="1011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+mn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39999" name="Oval 42"/>
            <p:cNvSpPr>
              <a:spLocks noChangeArrowheads="1"/>
            </p:cNvSpPr>
            <p:nvPr/>
          </p:nvSpPr>
          <p:spPr bwMode="auto">
            <a:xfrm>
              <a:off x="382" y="1005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+mn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40000" name="Arc 43"/>
            <p:cNvSpPr>
              <a:spLocks/>
            </p:cNvSpPr>
            <p:nvPr/>
          </p:nvSpPr>
          <p:spPr bwMode="auto">
            <a:xfrm rot="10598371">
              <a:off x="192" y="1059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>
                <a:latin typeface="+mn-lt"/>
              </a:endParaRPr>
            </a:p>
          </p:txBody>
        </p:sp>
      </p:grpSp>
      <p:grpSp>
        <p:nvGrpSpPr>
          <p:cNvPr id="39984" name="Group 17"/>
          <p:cNvGrpSpPr>
            <a:grpSpLocks/>
          </p:cNvGrpSpPr>
          <p:nvPr/>
        </p:nvGrpSpPr>
        <p:grpSpPr bwMode="auto">
          <a:xfrm>
            <a:off x="4867275" y="5788025"/>
            <a:ext cx="503238" cy="503238"/>
            <a:chOff x="612" y="1253"/>
            <a:chExt cx="408" cy="416"/>
          </a:xfrm>
        </p:grpSpPr>
        <p:sp>
          <p:nvSpPr>
            <p:cNvPr id="3" name="Oval 18"/>
            <p:cNvSpPr>
              <a:spLocks noChangeArrowheads="1"/>
            </p:cNvSpPr>
            <p:nvPr/>
          </p:nvSpPr>
          <p:spPr bwMode="auto">
            <a:xfrm>
              <a:off x="612" y="1253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39994" name="Oval 19"/>
            <p:cNvSpPr>
              <a:spLocks noChangeArrowheads="1"/>
            </p:cNvSpPr>
            <p:nvPr/>
          </p:nvSpPr>
          <p:spPr bwMode="auto">
            <a:xfrm>
              <a:off x="703" y="1374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+mn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39995" name="Oval 20"/>
            <p:cNvSpPr>
              <a:spLocks noChangeArrowheads="1"/>
            </p:cNvSpPr>
            <p:nvPr/>
          </p:nvSpPr>
          <p:spPr bwMode="auto">
            <a:xfrm>
              <a:off x="881" y="1368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+mn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39996" name="Arc 21"/>
            <p:cNvSpPr>
              <a:spLocks/>
            </p:cNvSpPr>
            <p:nvPr/>
          </p:nvSpPr>
          <p:spPr bwMode="auto">
            <a:xfrm rot="-188994">
              <a:off x="700" y="1497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>
                <a:latin typeface="+mn-lt"/>
              </a:endParaRPr>
            </a:p>
          </p:txBody>
        </p:sp>
      </p:grpSp>
      <p:grpSp>
        <p:nvGrpSpPr>
          <p:cNvPr id="39985" name="Group 17"/>
          <p:cNvGrpSpPr>
            <a:grpSpLocks/>
          </p:cNvGrpSpPr>
          <p:nvPr/>
        </p:nvGrpSpPr>
        <p:grpSpPr bwMode="auto">
          <a:xfrm>
            <a:off x="6045200" y="1984375"/>
            <a:ext cx="503238" cy="503238"/>
            <a:chOff x="612" y="1253"/>
            <a:chExt cx="408" cy="416"/>
          </a:xfrm>
        </p:grpSpPr>
        <p:sp>
          <p:nvSpPr>
            <p:cNvPr id="17" name="Oval 18"/>
            <p:cNvSpPr>
              <a:spLocks noChangeArrowheads="1"/>
            </p:cNvSpPr>
            <p:nvPr/>
          </p:nvSpPr>
          <p:spPr bwMode="auto">
            <a:xfrm>
              <a:off x="612" y="1253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39990" name="Oval 19"/>
            <p:cNvSpPr>
              <a:spLocks noChangeArrowheads="1"/>
            </p:cNvSpPr>
            <p:nvPr/>
          </p:nvSpPr>
          <p:spPr bwMode="auto">
            <a:xfrm>
              <a:off x="703" y="1374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+mn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39991" name="Oval 20"/>
            <p:cNvSpPr>
              <a:spLocks noChangeArrowheads="1"/>
            </p:cNvSpPr>
            <p:nvPr/>
          </p:nvSpPr>
          <p:spPr bwMode="auto">
            <a:xfrm>
              <a:off x="881" y="1368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>
                <a:latin typeface="+mn-lt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39992" name="Arc 21"/>
            <p:cNvSpPr>
              <a:spLocks/>
            </p:cNvSpPr>
            <p:nvPr/>
          </p:nvSpPr>
          <p:spPr bwMode="auto">
            <a:xfrm rot="-188994">
              <a:off x="700" y="1497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>
                <a:latin typeface="+mn-lt"/>
              </a:endParaRPr>
            </a:p>
          </p:txBody>
        </p:sp>
      </p:grpSp>
      <p:sp>
        <p:nvSpPr>
          <p:cNvPr id="39988" name="Textfeld 3"/>
          <p:cNvSpPr txBox="1">
            <a:spLocks noChangeArrowheads="1"/>
          </p:cNvSpPr>
          <p:nvPr/>
        </p:nvSpPr>
        <p:spPr bwMode="auto">
          <a:xfrm>
            <a:off x="131763" y="6229350"/>
            <a:ext cx="8915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>
                <a:solidFill>
                  <a:srgbClr val="FF0000"/>
                </a:solidFill>
                <a:latin typeface="+mn-lt"/>
              </a:rPr>
              <a:t> </a:t>
            </a:r>
          </a:p>
        </p:txBody>
      </p:sp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4.25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3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Persecuzione</a:t>
            </a:r>
            <a:r>
              <a:rPr lang="en-GB" altLang="de-DE" sz="2000" dirty="0" smtClean="0">
                <a:solidFill>
                  <a:srgbClr val="D16349"/>
                </a:solidFill>
              </a:rPr>
              <a:t>: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Circostanze</a:t>
            </a:r>
            <a:r>
              <a:rPr lang="en-GB" altLang="de-DE" sz="2000" dirty="0" smtClean="0">
                <a:solidFill>
                  <a:srgbClr val="D16349"/>
                </a:solidFill>
              </a:rPr>
              <a:t>,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altri</a:t>
            </a:r>
            <a:r>
              <a:rPr lang="en-GB" altLang="de-DE" sz="2000" dirty="0" smtClean="0">
                <a:solidFill>
                  <a:srgbClr val="D16349"/>
                </a:solidFill>
              </a:rPr>
              <a:t>, me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stesso</a:t>
            </a:r>
            <a:r>
              <a:rPr lang="en-GB" altLang="de-DE" sz="2000" dirty="0" smtClean="0">
                <a:solidFill>
                  <a:srgbClr val="D16349"/>
                </a:solidFill>
              </a:rPr>
              <a:t>!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358221"/>
              </p:ext>
            </p:extLst>
          </p:nvPr>
        </p:nvGraphicFramePr>
        <p:xfrm>
          <a:off x="2489200" y="3032125"/>
          <a:ext cx="4194175" cy="226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3087688" y="5135563"/>
            <a:ext cx="29527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1800"/>
              <a:t>Peter </a:t>
            </a:r>
            <a:r>
              <a:rPr lang="en-GB" altLang="de-DE" sz="1800" err="1" smtClean="0"/>
              <a:t>stesso</a:t>
            </a:r>
            <a:r>
              <a:rPr lang="en-GB" altLang="de-DE" sz="1800" smtClean="0"/>
              <a:t>: </a:t>
            </a:r>
            <a:r>
              <a:rPr lang="en-GB" altLang="de-DE" sz="1800" err="1" smtClean="0"/>
              <a:t>eccessivamente</a:t>
            </a:r>
            <a:r>
              <a:rPr lang="en-GB" altLang="de-DE" sz="1800" smtClean="0"/>
              <a:t> </a:t>
            </a:r>
            <a:r>
              <a:rPr lang="en-GB" altLang="de-DE" sz="1800" err="1" smtClean="0"/>
              <a:t>sensibile</a:t>
            </a:r>
            <a:r>
              <a:rPr lang="en-GB" altLang="de-DE" sz="1800" smtClean="0"/>
              <a:t> (30%)</a:t>
            </a:r>
            <a:endParaRPr lang="en-GB" altLang="de-DE" sz="1800"/>
          </a:p>
        </p:txBody>
      </p:sp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5468938" y="3427413"/>
            <a:ext cx="295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err="1" smtClean="0"/>
              <a:t>circostanze</a:t>
            </a:r>
            <a:r>
              <a:rPr lang="en-GB" altLang="de-DE" sz="1800" smtClean="0"/>
              <a:t>: </a:t>
            </a:r>
            <a:r>
              <a:rPr lang="en-GB" altLang="de-DE" sz="1800" err="1" smtClean="0"/>
              <a:t>alcol</a:t>
            </a:r>
            <a:r>
              <a:rPr lang="en-GB" altLang="de-DE" sz="1800" smtClean="0"/>
              <a:t>, </a:t>
            </a:r>
            <a:r>
              <a:rPr lang="en-GB" altLang="de-DE" sz="1800" err="1" smtClean="0"/>
              <a:t>droghe</a:t>
            </a:r>
            <a:r>
              <a:rPr lang="en-GB" altLang="de-DE" sz="1800" smtClean="0"/>
              <a:t> (40%)</a:t>
            </a:r>
            <a:endParaRPr lang="en-GB" altLang="de-DE" sz="1800"/>
          </a:p>
        </p:txBody>
      </p:sp>
      <p:sp>
        <p:nvSpPr>
          <p:cNvPr id="40966" name="Text Box 7"/>
          <p:cNvSpPr txBox="1">
            <a:spLocks noChangeArrowheads="1"/>
          </p:cNvSpPr>
          <p:nvPr/>
        </p:nvSpPr>
        <p:spPr bwMode="auto">
          <a:xfrm>
            <a:off x="1233488" y="3357563"/>
            <a:ext cx="2952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err="1" smtClean="0"/>
              <a:t>altri</a:t>
            </a:r>
            <a:r>
              <a:rPr lang="en-GB" altLang="de-DE" sz="1800" smtClean="0"/>
              <a:t>: </a:t>
            </a:r>
            <a:r>
              <a:rPr lang="en-GB" altLang="de-DE" sz="1800" err="1" smtClean="0"/>
              <a:t>i</a:t>
            </a:r>
            <a:r>
              <a:rPr lang="en-GB" altLang="de-DE" sz="1800" smtClean="0"/>
              <a:t> </a:t>
            </a:r>
            <a:r>
              <a:rPr lang="en-GB" altLang="de-DE" sz="1800" err="1" smtClean="0"/>
              <a:t>vicini</a:t>
            </a:r>
            <a:r>
              <a:rPr lang="en-GB" altLang="de-DE" sz="1800" smtClean="0"/>
              <a:t> (30%)</a:t>
            </a:r>
            <a:endParaRPr lang="en-GB" altLang="de-DE" sz="1800"/>
          </a:p>
        </p:txBody>
      </p:sp>
      <p:sp>
        <p:nvSpPr>
          <p:cNvPr id="40967" name="Text Box 8"/>
          <p:cNvSpPr txBox="1">
            <a:spLocks noChangeArrowheads="1"/>
          </p:cNvSpPr>
          <p:nvPr/>
        </p:nvSpPr>
        <p:spPr bwMode="auto">
          <a:xfrm>
            <a:off x="250824" y="1340550"/>
            <a:ext cx="864235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 err="1" smtClean="0"/>
              <a:t>Esempio</a:t>
            </a:r>
            <a:r>
              <a:rPr lang="en-GB" altLang="de-DE" sz="1800" dirty="0" smtClean="0"/>
              <a:t>: Peter </a:t>
            </a:r>
            <a:r>
              <a:rPr lang="en-GB" altLang="de-DE" sz="1800" dirty="0" err="1" smtClean="0"/>
              <a:t>pensa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suoi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vicini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vogliano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madarlo</a:t>
            </a:r>
            <a:r>
              <a:rPr lang="en-GB" altLang="de-DE" sz="1800" dirty="0" smtClean="0"/>
              <a:t> via </a:t>
            </a:r>
            <a:r>
              <a:rPr lang="en-GB" altLang="de-DE" sz="1800" dirty="0" err="1" smtClean="0"/>
              <a:t>dal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suo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appartamento</a:t>
            </a:r>
            <a:r>
              <a:rPr lang="en-GB" altLang="de-DE" sz="1800" dirty="0" smtClean="0"/>
              <a:t>. Il </a:t>
            </a:r>
            <a:r>
              <a:rPr lang="en-GB" altLang="de-DE" sz="1800" dirty="0" err="1" smtClean="0"/>
              <a:t>conflitto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aumenta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quando</a:t>
            </a:r>
            <a:r>
              <a:rPr lang="en-GB" altLang="de-DE" sz="1800" dirty="0" smtClean="0"/>
              <a:t> Peter </a:t>
            </a:r>
            <a:r>
              <a:rPr lang="en-GB" altLang="de-DE" sz="1800" dirty="0" err="1" smtClean="0"/>
              <a:t>chiama</a:t>
            </a:r>
            <a:r>
              <a:rPr lang="en-GB" altLang="de-DE" sz="1800" dirty="0" smtClean="0"/>
              <a:t> la </a:t>
            </a:r>
            <a:r>
              <a:rPr lang="en-GB" altLang="de-DE" sz="1800" dirty="0" err="1" smtClean="0"/>
              <a:t>polizia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mentre</a:t>
            </a:r>
            <a:r>
              <a:rPr lang="en-GB" altLang="de-DE" sz="1800" dirty="0" smtClean="0"/>
              <a:t> era sotto </a:t>
            </a:r>
            <a:r>
              <a:rPr lang="en-GB" altLang="de-DE" sz="1800" dirty="0" err="1" smtClean="0"/>
              <a:t>l’effetto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droghe</a:t>
            </a:r>
            <a:r>
              <a:rPr lang="en-GB" altLang="de-DE" sz="1800" dirty="0" smtClean="0"/>
              <a:t>. </a:t>
            </a:r>
            <a:r>
              <a:rPr lang="en-GB" altLang="de-DE" sz="1800" dirty="0" err="1" smtClean="0"/>
              <a:t>Quali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fattori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hanno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contribuito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all’acutizzazione</a:t>
            </a:r>
            <a:r>
              <a:rPr lang="en-GB" altLang="de-DE" sz="1800" dirty="0" smtClean="0"/>
              <a:t>?</a:t>
            </a:r>
            <a:endParaRPr lang="en-GB" altLang="de-DE" sz="1800" dirty="0"/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+mn-lt"/>
              </a:rPr>
              <a:t>	 4.26</a:t>
            </a:r>
            <a:endParaRPr lang="de-DE" altLang="de-DE" sz="1200" b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13" name="Group 41"/>
          <p:cNvGrpSpPr>
            <a:grpSpLocks/>
          </p:cNvGrpSpPr>
          <p:nvPr/>
        </p:nvGrpSpPr>
        <p:grpSpPr bwMode="auto">
          <a:xfrm>
            <a:off x="0" y="6167438"/>
            <a:ext cx="2810107" cy="536575"/>
            <a:chOff x="0" y="3957"/>
            <a:chExt cx="1474" cy="338"/>
          </a:xfrm>
        </p:grpSpPr>
        <p:sp>
          <p:nvSpPr>
            <p:cNvPr id="15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16" name="Picture 70" descr="Notizen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en-GB" altLang="de-DE" sz="1200" i="1" dirty="0" err="1">
                  <a:ea typeface="Verdana" panose="020B0604030504040204" pitchFamily="34" charset="0"/>
                  <a:cs typeface="Verdana" panose="020B0604030504040204" pitchFamily="34" charset="0"/>
                </a:rPr>
                <a:t>foglio</a:t>
              </a:r>
              <a:r>
                <a:rPr lang="en-GB" altLang="de-DE" sz="1200" i="1" dirty="0">
                  <a:ea typeface="Verdana" panose="020B0604030504040204" pitchFamily="34" charset="0"/>
                  <a:cs typeface="Verdana" panose="020B0604030504040204" pitchFamily="34" charset="0"/>
                </a:rPr>
                <a:t> di </a:t>
              </a:r>
              <a:r>
                <a:rPr lang="en-GB" altLang="de-DE" sz="1200" i="1" dirty="0" err="1" smtClean="0">
                  <a:ea typeface="Verdana" panose="020B0604030504040204" pitchFamily="34" charset="0"/>
                  <a:cs typeface="Verdana" panose="020B0604030504040204" pitchFamily="34" charset="0"/>
                </a:rPr>
                <a:t>lavoro</a:t>
              </a:r>
              <a:r>
                <a:rPr lang="en-GB" altLang="de-DE" sz="1200" i="1" dirty="0" smtClean="0"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altLang="de-DE" sz="1200" i="1" dirty="0" smtClean="0"/>
                <a:t>4.5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14"/>
          <p:cNvSpPr txBox="1">
            <a:spLocks noChangeArrowheads="1"/>
          </p:cNvSpPr>
          <p:nvPr/>
        </p:nvSpPr>
        <p:spPr bwMode="auto">
          <a:xfrm>
            <a:off x="0" y="6662738"/>
            <a:ext cx="239553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(“Mask of horror” by </a:t>
            </a:r>
            <a:r>
              <a:rPr lang="en-GB" altLang="de-DE" sz="800" i="1" err="1" smtClean="0"/>
              <a:t>Chrystalline</a:t>
            </a:r>
            <a:r>
              <a:rPr lang="en-GB" altLang="de-DE" sz="800" i="1" smtClean="0"/>
              <a:t> Radical)</a:t>
            </a:r>
            <a:endParaRPr lang="en-GB" altLang="de-DE" sz="800" i="1"/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547688" indent="-2730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Una</a:t>
            </a:r>
            <a:r>
              <a:rPr lang="en-GB" altLang="de-DE" sz="2000" dirty="0" smtClean="0">
                <a:solidFill>
                  <a:srgbClr val="D16349"/>
                </a:solidFill>
              </a:rPr>
              <a:t> voce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interiore</a:t>
            </a:r>
            <a:r>
              <a:rPr lang="en-GB" altLang="de-DE" sz="2000" dirty="0" smtClean="0">
                <a:solidFill>
                  <a:srgbClr val="D16349"/>
                </a:solidFill>
              </a:rPr>
              <a:t> le dice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che</a:t>
            </a:r>
            <a:r>
              <a:rPr lang="en-GB" altLang="de-DE" sz="2000" dirty="0" smtClean="0">
                <a:solidFill>
                  <a:srgbClr val="D16349"/>
                </a:solidFill>
              </a:rPr>
              <a:t> è un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poco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di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buono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pic>
        <p:nvPicPr>
          <p:cNvPr id="7" name="Picture 16" descr="mask of horror-chrystalline-flickr-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663" y="5013772"/>
            <a:ext cx="104933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+mn-lt"/>
              </a:rPr>
              <a:t>	 4.27</a:t>
            </a:r>
            <a:endParaRPr lang="de-DE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50825" y="1343800"/>
            <a:ext cx="8642350" cy="509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indent="0" eaLnBrk="1" hangingPunct="1">
              <a:spcBef>
                <a:spcPts val="1200"/>
              </a:spcBef>
            </a:pPr>
            <a:r>
              <a:rPr lang="en-GB" altLang="de-DE" sz="1800" b="1" kern="0" dirty="0" err="1" smtClean="0"/>
              <a:t>Possibili</a:t>
            </a:r>
            <a:r>
              <a:rPr lang="en-GB" altLang="de-DE" sz="1800" b="1" kern="0" dirty="0" smtClean="0"/>
              <a:t> </a:t>
            </a:r>
            <a:r>
              <a:rPr lang="en-GB" altLang="de-DE" sz="1800" b="1" kern="0" dirty="0" err="1" smtClean="0"/>
              <a:t>attribuzioni</a:t>
            </a:r>
            <a:r>
              <a:rPr lang="en-GB" altLang="de-DE" sz="1800" b="1" kern="0" dirty="0" smtClean="0"/>
              <a:t>…</a:t>
            </a:r>
          </a:p>
          <a:p>
            <a:pPr marL="352425" indent="0" eaLnBrk="1" hangingPunct="1">
              <a:lnSpc>
                <a:spcPct val="150000"/>
              </a:lnSpc>
              <a:spcBef>
                <a:spcPts val="1200"/>
              </a:spcBef>
            </a:pPr>
            <a:r>
              <a:rPr lang="en-GB" altLang="de-DE" sz="1800" dirty="0"/>
              <a:t>...se </a:t>
            </a:r>
            <a:r>
              <a:rPr lang="en-GB" altLang="de-DE" sz="1800" dirty="0" err="1"/>
              <a:t>stesso</a:t>
            </a:r>
            <a:endParaRPr lang="en-GB" altLang="de-DE" sz="1800" dirty="0"/>
          </a:p>
          <a:p>
            <a:pPr marL="352425" indent="0" eaLnBrk="1" hangingPunct="1">
              <a:lnSpc>
                <a:spcPct val="150000"/>
              </a:lnSpc>
              <a:spcBef>
                <a:spcPts val="1200"/>
              </a:spcBef>
            </a:pPr>
            <a:r>
              <a:rPr lang="en-GB" altLang="de-DE" sz="1800" dirty="0"/>
              <a:t>...</a:t>
            </a:r>
            <a:r>
              <a:rPr lang="en-GB" altLang="de-DE" sz="1800" dirty="0" err="1"/>
              <a:t>altri</a:t>
            </a:r>
            <a:endParaRPr lang="en-GB" altLang="de-DE" sz="1800" dirty="0"/>
          </a:p>
          <a:p>
            <a:pPr marL="352425" indent="0" eaLnBrk="1" hangingPunct="1">
              <a:lnSpc>
                <a:spcPct val="150000"/>
              </a:lnSpc>
              <a:spcBef>
                <a:spcPts val="1200"/>
              </a:spcBef>
            </a:pPr>
            <a:r>
              <a:rPr lang="en-GB" altLang="de-DE" sz="1800" dirty="0"/>
              <a:t>...</a:t>
            </a:r>
            <a:r>
              <a:rPr lang="en-GB" altLang="de-DE" sz="1800" dirty="0" err="1"/>
              <a:t>situazione</a:t>
            </a:r>
            <a:r>
              <a:rPr lang="en-GB" altLang="de-DE" sz="1800" dirty="0"/>
              <a:t>/</a:t>
            </a:r>
            <a:r>
              <a:rPr lang="en-GB" altLang="de-DE" sz="1800" dirty="0" err="1"/>
              <a:t>circostanze</a:t>
            </a:r>
            <a:endParaRPr lang="en-GB" altLang="de-DE" sz="1800" dirty="0"/>
          </a:p>
        </p:txBody>
      </p:sp>
    </p:spTree>
    <p:extLst>
      <p:ext uri="{BB962C8B-B14F-4D97-AF65-F5344CB8AC3E}">
        <p14:creationId xmlns:p14="http://schemas.microsoft.com/office/powerpoint/2010/main" val="292889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343800"/>
            <a:ext cx="8642350" cy="5092626"/>
          </a:xfrm>
        </p:spPr>
        <p:txBody>
          <a:bodyPr/>
          <a:lstStyle/>
          <a:p>
            <a:pPr marL="180000" indent="0" eaLnBrk="1" hangingPunct="1">
              <a:spcBef>
                <a:spcPts val="1200"/>
              </a:spcBef>
            </a:pPr>
            <a:r>
              <a:rPr lang="en-GB" altLang="de-DE" b="1" dirty="0" err="1" smtClean="0"/>
              <a:t>Possibili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attribuzioni</a:t>
            </a:r>
            <a:r>
              <a:rPr lang="en-GB" altLang="de-DE" b="1" dirty="0" smtClean="0"/>
              <a:t>…</a:t>
            </a:r>
          </a:p>
          <a:p>
            <a:pPr marL="180000" indent="0" eaLnBrk="1" hangingPunct="1">
              <a:spcBef>
                <a:spcPts val="1200"/>
              </a:spcBef>
            </a:pPr>
            <a:r>
              <a:rPr lang="en-GB" altLang="de-DE" b="1" dirty="0" smtClean="0"/>
              <a:t>... </a:t>
            </a:r>
            <a:r>
              <a:rPr lang="en-GB" altLang="de-DE" b="1" dirty="0" err="1" smtClean="0"/>
              <a:t>dovute</a:t>
            </a:r>
            <a:r>
              <a:rPr lang="en-GB" altLang="de-DE" b="1" dirty="0" smtClean="0"/>
              <a:t> a se </a:t>
            </a:r>
            <a:r>
              <a:rPr lang="en-GB" altLang="de-DE" b="1" dirty="0" err="1" smtClean="0"/>
              <a:t>stesso</a:t>
            </a:r>
            <a:r>
              <a:rPr lang="en-GB" altLang="de-DE" b="1" dirty="0" smtClean="0"/>
              <a:t>:</a:t>
            </a:r>
          </a:p>
          <a:p>
            <a:pPr marL="449263" eaLnBrk="1" hangingPunct="1">
              <a:spcBef>
                <a:spcPts val="0"/>
              </a:spcBef>
              <a:buClr>
                <a:srgbClr val="8CADAE"/>
              </a:buClr>
              <a:buFontTx/>
              <a:buChar char="o"/>
            </a:pPr>
            <a:r>
              <a:rPr lang="en-GB" altLang="de-DE" dirty="0" smtClean="0"/>
              <a:t>auto-</a:t>
            </a:r>
            <a:r>
              <a:rPr lang="en-GB" altLang="de-DE" dirty="0" err="1" smtClean="0"/>
              <a:t>accusazioni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sottostante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odio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sé</a:t>
            </a:r>
            <a:endParaRPr lang="en-GB" altLang="de-DE" dirty="0" smtClean="0"/>
          </a:p>
          <a:p>
            <a:pPr marL="449263" eaLnBrk="1" hangingPunct="1">
              <a:spcBef>
                <a:spcPts val="0"/>
              </a:spcBef>
              <a:buClr>
                <a:srgbClr val="8CADAE"/>
              </a:buClr>
              <a:buFontTx/>
              <a:buChar char="o"/>
            </a:pPr>
            <a:r>
              <a:rPr lang="en-GB" altLang="de-DE" dirty="0" err="1" smtClean="0"/>
              <a:t>sintomo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malattia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mentale</a:t>
            </a:r>
            <a:endParaRPr lang="en-GB" altLang="de-DE" dirty="0" smtClean="0"/>
          </a:p>
          <a:p>
            <a:pPr marL="449263" eaLnBrk="1" hangingPunct="1">
              <a:spcBef>
                <a:spcPts val="0"/>
              </a:spcBef>
              <a:buClr>
                <a:srgbClr val="8CADAE"/>
              </a:buClr>
              <a:buFontTx/>
              <a:buChar char="o"/>
            </a:pPr>
            <a:r>
              <a:rPr lang="en-GB" altLang="de-DE" dirty="0" err="1" smtClean="0"/>
              <a:t>scarica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spontanea</a:t>
            </a:r>
            <a:r>
              <a:rPr lang="en-GB" altLang="de-DE" dirty="0" smtClean="0"/>
              <a:t> del </a:t>
            </a:r>
            <a:r>
              <a:rPr lang="en-GB" altLang="de-DE" dirty="0" err="1" smtClean="0"/>
              <a:t>cervello</a:t>
            </a:r>
            <a:r>
              <a:rPr lang="en-GB" altLang="de-DE" dirty="0" smtClean="0"/>
              <a:t> (</a:t>
            </a:r>
            <a:r>
              <a:rPr lang="en-GB" altLang="de-DE" dirty="0" err="1" smtClean="0"/>
              <a:t>es</a:t>
            </a:r>
            <a:r>
              <a:rPr lang="en-GB" altLang="de-DE" dirty="0" smtClean="0"/>
              <a:t>. </a:t>
            </a:r>
            <a:r>
              <a:rPr lang="en-GB" altLang="de-DE" dirty="0" err="1" smtClean="0"/>
              <a:t>nel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centro</a:t>
            </a:r>
            <a:r>
              <a:rPr lang="en-GB" altLang="de-DE" dirty="0" smtClean="0"/>
              <a:t> del </a:t>
            </a:r>
            <a:r>
              <a:rPr lang="en-GB" altLang="de-DE" dirty="0" err="1" smtClean="0"/>
              <a:t>linguaggio</a:t>
            </a:r>
            <a:r>
              <a:rPr lang="en-GB" altLang="de-DE" dirty="0" smtClean="0"/>
              <a:t>)</a:t>
            </a:r>
          </a:p>
          <a:p>
            <a:pPr marL="449263" eaLnBrk="1" hangingPunct="1">
              <a:spcBef>
                <a:spcPts val="0"/>
              </a:spcBef>
              <a:buClr>
                <a:srgbClr val="8CADAE"/>
              </a:buClr>
              <a:buFontTx/>
              <a:buChar char="o"/>
            </a:pPr>
            <a:r>
              <a:rPr lang="en-GB" altLang="de-DE" dirty="0" err="1" smtClean="0"/>
              <a:t>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tuoi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pensieri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semplicemente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percepiti</a:t>
            </a:r>
            <a:r>
              <a:rPr lang="en-GB" altLang="de-DE" dirty="0" smtClean="0"/>
              <a:t> in </a:t>
            </a:r>
            <a:r>
              <a:rPr lang="en-GB" altLang="de-DE" dirty="0" err="1" smtClean="0"/>
              <a:t>modo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intenso</a:t>
            </a:r>
            <a:endParaRPr lang="en-GB" altLang="de-DE" b="1" dirty="0" smtClean="0"/>
          </a:p>
          <a:p>
            <a:pPr marL="180000" indent="0" eaLnBrk="1" hangingPunct="1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en-GB" altLang="de-DE" b="1" dirty="0" smtClean="0"/>
              <a:t>... </a:t>
            </a:r>
            <a:r>
              <a:rPr lang="en-GB" altLang="de-DE" b="1" dirty="0" err="1" smtClean="0"/>
              <a:t>dovute</a:t>
            </a:r>
            <a:r>
              <a:rPr lang="en-GB" altLang="de-DE" b="1" dirty="0" smtClean="0"/>
              <a:t> ad </a:t>
            </a:r>
            <a:r>
              <a:rPr lang="en-GB" altLang="de-DE" b="1" dirty="0" err="1" smtClean="0"/>
              <a:t>altri</a:t>
            </a:r>
            <a:r>
              <a:rPr lang="en-GB" altLang="de-DE" b="1" dirty="0" smtClean="0"/>
              <a:t>:</a:t>
            </a:r>
          </a:p>
          <a:p>
            <a:pPr marL="449263" eaLnBrk="1" hangingPunct="1">
              <a:spcBef>
                <a:spcPts val="0"/>
              </a:spcBef>
              <a:buClr>
                <a:srgbClr val="8CADAE"/>
              </a:buClr>
              <a:buFontTx/>
              <a:buChar char="o"/>
            </a:pPr>
            <a:r>
              <a:rPr lang="en-GB" altLang="de-DE" dirty="0" err="1" smtClean="0"/>
              <a:t>qualcosa</a:t>
            </a:r>
            <a:r>
              <a:rPr lang="en-GB" altLang="de-DE" dirty="0" smtClean="0"/>
              <a:t> è </a:t>
            </a:r>
            <a:r>
              <a:rPr lang="en-GB" altLang="de-DE" dirty="0" err="1" smtClean="0"/>
              <a:t>stato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impiantato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nel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tuo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cervello</a:t>
            </a:r>
            <a:r>
              <a:rPr lang="en-GB" altLang="de-DE" dirty="0" smtClean="0"/>
              <a:t> (</a:t>
            </a:r>
            <a:r>
              <a:rPr lang="en-GB" altLang="de-DE" dirty="0" err="1" smtClean="0"/>
              <a:t>trasmettitore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elettrodo</a:t>
            </a:r>
            <a:r>
              <a:rPr lang="en-GB" altLang="de-DE" dirty="0" smtClean="0"/>
              <a:t>) o è </a:t>
            </a:r>
            <a:r>
              <a:rPr lang="en-GB" altLang="de-DE" dirty="0" err="1" smtClean="0"/>
              <a:t>trasmesso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fuori</a:t>
            </a:r>
            <a:endParaRPr lang="en-GB" altLang="de-DE" dirty="0" smtClean="0"/>
          </a:p>
          <a:p>
            <a:pPr marL="449263" eaLnBrk="1" hangingPunct="1">
              <a:spcBef>
                <a:spcPts val="0"/>
              </a:spcBef>
              <a:buClr>
                <a:srgbClr val="8CADAE"/>
              </a:buClr>
              <a:buFontTx/>
              <a:buChar char="o"/>
            </a:pPr>
            <a:r>
              <a:rPr lang="en-GB" altLang="de-DE" dirty="0" err="1" smtClean="0"/>
              <a:t>qualcuno</a:t>
            </a:r>
            <a:r>
              <a:rPr lang="en-GB" altLang="de-DE" dirty="0" smtClean="0"/>
              <a:t> ha </a:t>
            </a:r>
            <a:r>
              <a:rPr lang="en-GB" altLang="de-DE" dirty="0" err="1" smtClean="0"/>
              <a:t>preso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controllo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dei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tuoi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pensieri</a:t>
            </a:r>
            <a:endParaRPr lang="en-GB" altLang="de-DE" dirty="0" smtClean="0"/>
          </a:p>
          <a:p>
            <a:pPr marL="449263" eaLnBrk="1" hangingPunct="1">
              <a:spcBef>
                <a:spcPts val="0"/>
              </a:spcBef>
              <a:buClr>
                <a:srgbClr val="8CADAE"/>
              </a:buClr>
              <a:buFontTx/>
              <a:buChar char="o"/>
            </a:pPr>
            <a:r>
              <a:rPr lang="en-GB" altLang="de-DE" dirty="0" err="1" smtClean="0"/>
              <a:t>altro</a:t>
            </a:r>
            <a:endParaRPr lang="en-GB" altLang="de-DE" b="1" dirty="0" smtClean="0"/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GB" altLang="de-DE" b="1" dirty="0" smtClean="0"/>
              <a:t>... </a:t>
            </a:r>
            <a:r>
              <a:rPr lang="en-GB" altLang="de-DE" b="1" dirty="0" err="1" smtClean="0"/>
              <a:t>dovute</a:t>
            </a:r>
            <a:r>
              <a:rPr lang="en-GB" altLang="de-DE" b="1" dirty="0" smtClean="0"/>
              <a:t> ad </a:t>
            </a:r>
            <a:r>
              <a:rPr lang="en-GB" altLang="de-DE" b="1" dirty="0" err="1" smtClean="0"/>
              <a:t>una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situazione</a:t>
            </a:r>
            <a:r>
              <a:rPr lang="en-GB" altLang="de-DE" b="1" dirty="0" smtClean="0"/>
              <a:t> o </a:t>
            </a:r>
            <a:r>
              <a:rPr lang="en-GB" altLang="de-DE" b="1" dirty="0" err="1" smtClean="0"/>
              <a:t>casualità</a:t>
            </a:r>
            <a:r>
              <a:rPr lang="en-GB" altLang="de-DE" b="1" dirty="0" smtClean="0"/>
              <a:t>:</a:t>
            </a:r>
          </a:p>
          <a:p>
            <a:pPr marL="449263" eaLnBrk="1" hangingPunct="1">
              <a:spcBef>
                <a:spcPts val="0"/>
              </a:spcBef>
              <a:buClr>
                <a:srgbClr val="8CADAE"/>
              </a:buClr>
              <a:buFontTx/>
              <a:buChar char="o"/>
            </a:pPr>
            <a:r>
              <a:rPr lang="en-GB" altLang="de-DE" dirty="0"/>
              <a:t>s</a:t>
            </a:r>
            <a:r>
              <a:rPr lang="en-GB" altLang="de-DE" dirty="0" smtClean="0"/>
              <a:t>tress</a:t>
            </a:r>
          </a:p>
          <a:p>
            <a:pPr marL="449263" eaLnBrk="1" hangingPunct="1">
              <a:spcBef>
                <a:spcPts val="0"/>
              </a:spcBef>
              <a:buClr>
                <a:srgbClr val="8CADAE"/>
              </a:buClr>
              <a:buFontTx/>
              <a:buChar char="o"/>
            </a:pPr>
            <a:r>
              <a:rPr lang="en-GB" altLang="de-DE" dirty="0" smtClean="0"/>
              <a:t>canzone </a:t>
            </a:r>
            <a:r>
              <a:rPr lang="en-GB" altLang="de-DE" dirty="0" err="1" smtClean="0"/>
              <a:t>fissata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nella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testa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ruminazione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rimuginare</a:t>
            </a:r>
            <a:r>
              <a:rPr lang="en-GB" altLang="de-DE" dirty="0" smtClean="0"/>
              <a:t> sui </a:t>
            </a:r>
          </a:p>
          <a:p>
            <a:pPr marL="449263" eaLnBrk="1" hangingPunct="1">
              <a:spcBef>
                <a:spcPts val="0"/>
              </a:spcBef>
              <a:buClr>
                <a:schemeClr val="bg1"/>
              </a:buClr>
              <a:buFontTx/>
              <a:buChar char="o"/>
            </a:pPr>
            <a:r>
              <a:rPr lang="en-GB" altLang="de-DE" dirty="0" err="1" smtClean="0"/>
              <a:t>pensieri</a:t>
            </a:r>
            <a:r>
              <a:rPr lang="en-GB" altLang="de-DE" dirty="0" smtClean="0"/>
              <a:t>  ad </a:t>
            </a:r>
            <a:r>
              <a:rPr lang="en-GB" altLang="de-DE" dirty="0" err="1" smtClean="0"/>
              <a:t>es</a:t>
            </a:r>
            <a:r>
              <a:rPr lang="en-GB" altLang="de-DE" dirty="0" smtClean="0"/>
              <a:t>. </a:t>
            </a:r>
            <a:r>
              <a:rPr lang="en-GB" altLang="de-DE" dirty="0" err="1" smtClean="0"/>
              <a:t>dopo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una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discussione</a:t>
            </a:r>
            <a:endParaRPr lang="en-GB" altLang="de-DE" dirty="0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0" y="6662738"/>
            <a:ext cx="239553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(“Mask of horror” by </a:t>
            </a:r>
            <a:r>
              <a:rPr lang="en-GB" altLang="de-DE" sz="800" i="1" err="1" smtClean="0"/>
              <a:t>Chrystalline</a:t>
            </a:r>
            <a:r>
              <a:rPr lang="en-GB" altLang="de-DE" sz="800" i="1" smtClean="0"/>
              <a:t> Radical)</a:t>
            </a:r>
            <a:endParaRPr lang="en-GB" altLang="de-DE" sz="800" i="1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+mn-lt"/>
              </a:rPr>
              <a:t>	 4.28</a:t>
            </a:r>
            <a:endParaRPr lang="de-DE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547688" indent="-2730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Una</a:t>
            </a:r>
            <a:r>
              <a:rPr lang="en-GB" altLang="de-DE" sz="2000" dirty="0" smtClean="0">
                <a:solidFill>
                  <a:srgbClr val="D16349"/>
                </a:solidFill>
              </a:rPr>
              <a:t> voce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interiore</a:t>
            </a:r>
            <a:r>
              <a:rPr lang="en-GB" altLang="de-DE" sz="2000" dirty="0" smtClean="0">
                <a:solidFill>
                  <a:srgbClr val="D16349"/>
                </a:solidFill>
              </a:rPr>
              <a:t> le dice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che</a:t>
            </a:r>
            <a:r>
              <a:rPr lang="en-GB" altLang="de-DE" sz="2000" dirty="0" smtClean="0">
                <a:solidFill>
                  <a:srgbClr val="D16349"/>
                </a:solidFill>
              </a:rPr>
              <a:t> è un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poco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di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buono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pic>
        <p:nvPicPr>
          <p:cNvPr id="7" name="Picture 16" descr="mask of horror-chrystalline-flickr-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663" y="5013772"/>
            <a:ext cx="104933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3999" y="1359067"/>
            <a:ext cx="8639175" cy="3322637"/>
          </a:xfrm>
        </p:spPr>
        <p:txBody>
          <a:bodyPr/>
          <a:lstStyle/>
          <a:p>
            <a:pPr marL="180000" indent="0" eaLnBrk="1" hangingPunct="1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en-GB" altLang="de-DE" b="1" dirty="0" err="1" smtClean="0"/>
              <a:t>Attribuzioni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tipiche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durante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una</a:t>
            </a:r>
            <a:r>
              <a:rPr lang="en-GB" altLang="de-DE" b="1" dirty="0" smtClean="0"/>
              <a:t> </a:t>
            </a:r>
            <a:r>
              <a:rPr lang="en-GB" altLang="de-DE" b="1" dirty="0" err="1" smtClean="0"/>
              <a:t>psicosi</a:t>
            </a:r>
            <a:r>
              <a:rPr lang="en-GB" altLang="de-DE" b="1" dirty="0" smtClean="0"/>
              <a:t>:</a:t>
            </a:r>
          </a:p>
          <a:p>
            <a:pPr marL="449263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GB" altLang="de-DE" dirty="0" err="1" smtClean="0"/>
              <a:t>qualcosa</a:t>
            </a:r>
            <a:r>
              <a:rPr lang="en-GB" altLang="de-DE" dirty="0" smtClean="0"/>
              <a:t> è </a:t>
            </a:r>
            <a:r>
              <a:rPr lang="en-GB" altLang="de-DE" dirty="0" err="1" smtClean="0"/>
              <a:t>stato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impiantato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nel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mio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cervello</a:t>
            </a:r>
            <a:r>
              <a:rPr lang="en-GB" altLang="de-DE" dirty="0" smtClean="0"/>
              <a:t> (</a:t>
            </a:r>
            <a:r>
              <a:rPr lang="en-GB" altLang="de-DE" dirty="0" err="1" smtClean="0"/>
              <a:t>trasmettitore</a:t>
            </a:r>
            <a:r>
              <a:rPr lang="en-GB" altLang="de-DE" dirty="0" smtClean="0"/>
              <a:t>, </a:t>
            </a:r>
            <a:r>
              <a:rPr lang="en-GB" altLang="de-DE" dirty="0" err="1" smtClean="0"/>
              <a:t>elettrodo</a:t>
            </a:r>
            <a:r>
              <a:rPr lang="en-GB" altLang="de-DE" dirty="0" smtClean="0"/>
              <a:t>) o è </a:t>
            </a:r>
            <a:r>
              <a:rPr lang="en-GB" altLang="de-DE" dirty="0" err="1" smtClean="0"/>
              <a:t>trasmesso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da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fuori</a:t>
            </a:r>
            <a:endParaRPr lang="en-GB" altLang="de-DE" dirty="0" smtClean="0"/>
          </a:p>
          <a:p>
            <a:pPr marL="449263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GB" altLang="de-DE" dirty="0" err="1" smtClean="0"/>
              <a:t>qualcuno</a:t>
            </a:r>
            <a:r>
              <a:rPr lang="en-GB" altLang="de-DE" dirty="0" smtClean="0"/>
              <a:t> ha </a:t>
            </a:r>
            <a:r>
              <a:rPr lang="en-GB" altLang="de-DE" dirty="0" err="1" smtClean="0"/>
              <a:t>preso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il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controllo</a:t>
            </a:r>
            <a:r>
              <a:rPr lang="en-GB" altLang="de-DE" dirty="0" smtClean="0"/>
              <a:t> sui </a:t>
            </a:r>
            <a:r>
              <a:rPr lang="en-GB" altLang="de-DE" dirty="0" err="1" smtClean="0"/>
              <a:t>miei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pensieri</a:t>
            </a:r>
            <a:endParaRPr lang="en-GB" altLang="de-DE" dirty="0" smtClean="0"/>
          </a:p>
          <a:p>
            <a:pPr marL="449263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GB" altLang="de-DE" dirty="0" err="1" smtClean="0"/>
              <a:t>altro</a:t>
            </a:r>
            <a:endParaRPr lang="en-GB" altLang="de-DE" dirty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+mn-lt"/>
              </a:rPr>
              <a:t>	 4.29</a:t>
            </a:r>
            <a:endParaRPr lang="de-DE" altLang="de-DE" sz="12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11" name="Picture 16" descr="mask of horror-chrystalline-flickr-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663" y="5013772"/>
            <a:ext cx="104933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0" y="6662738"/>
            <a:ext cx="239553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(“Mask of horror” by </a:t>
            </a:r>
            <a:r>
              <a:rPr lang="en-GB" altLang="de-DE" sz="800" i="1" err="1" smtClean="0"/>
              <a:t>Chrystalline</a:t>
            </a:r>
            <a:r>
              <a:rPr lang="en-GB" altLang="de-DE" sz="800" i="1" smtClean="0"/>
              <a:t> Radical)</a:t>
            </a:r>
            <a:endParaRPr lang="en-GB" altLang="de-DE" sz="800" i="1"/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547688" indent="-2730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Una</a:t>
            </a:r>
            <a:r>
              <a:rPr lang="en-GB" altLang="de-DE" sz="2000" dirty="0" smtClean="0">
                <a:solidFill>
                  <a:srgbClr val="D16349"/>
                </a:solidFill>
              </a:rPr>
              <a:t> voce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interiore</a:t>
            </a:r>
            <a:r>
              <a:rPr lang="en-GB" altLang="de-DE" sz="2000" dirty="0" smtClean="0">
                <a:solidFill>
                  <a:srgbClr val="D16349"/>
                </a:solidFill>
              </a:rPr>
              <a:t> le dice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che</a:t>
            </a:r>
            <a:r>
              <a:rPr lang="en-GB" altLang="de-DE" sz="2000" dirty="0" smtClean="0">
                <a:solidFill>
                  <a:srgbClr val="D16349"/>
                </a:solidFill>
              </a:rPr>
              <a:t> è un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poco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di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buono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0" y="6167450"/>
            <a:ext cx="2810107" cy="536576"/>
            <a:chOff x="0" y="3957"/>
            <a:chExt cx="1474" cy="338"/>
          </a:xfrm>
        </p:grpSpPr>
        <p:sp>
          <p:nvSpPr>
            <p:cNvPr id="16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17" name="Picture 70" descr="Notizen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en-GB" altLang="de-DE" sz="1200" i="1" dirty="0" err="1">
                  <a:ea typeface="Verdana" panose="020B0604030504040204" pitchFamily="34" charset="0"/>
                  <a:cs typeface="Verdana" panose="020B0604030504040204" pitchFamily="34" charset="0"/>
                </a:rPr>
                <a:t>foglio</a:t>
              </a:r>
              <a:r>
                <a:rPr lang="en-GB" altLang="de-DE" sz="1200" i="1" dirty="0">
                  <a:ea typeface="Verdana" panose="020B0604030504040204" pitchFamily="34" charset="0"/>
                  <a:cs typeface="Verdana" panose="020B0604030504040204" pitchFamily="34" charset="0"/>
                </a:rPr>
                <a:t> di </a:t>
              </a:r>
              <a:r>
                <a:rPr lang="en-GB" altLang="de-DE" sz="1200" i="1" dirty="0" err="1" smtClean="0">
                  <a:ea typeface="Verdana" panose="020B0604030504040204" pitchFamily="34" charset="0"/>
                  <a:cs typeface="Verdana" panose="020B0604030504040204" pitchFamily="34" charset="0"/>
                </a:rPr>
                <a:t>lavoro</a:t>
              </a:r>
              <a:r>
                <a:rPr lang="en-GB" altLang="de-DE" sz="1200" i="1" dirty="0" smtClean="0"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altLang="de-DE" sz="1200" i="1" dirty="0" smtClean="0"/>
                <a:t>4.6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1249404"/>
              </p:ext>
            </p:extLst>
          </p:nvPr>
        </p:nvGraphicFramePr>
        <p:xfrm>
          <a:off x="76200" y="1107833"/>
          <a:ext cx="8991603" cy="5455920"/>
        </p:xfrm>
        <a:graphic>
          <a:graphicData uri="http://schemas.openxmlformats.org/drawingml/2006/table">
            <a:tbl>
              <a:tblPr/>
              <a:tblGrid>
                <a:gridCol w="32527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388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Controllate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dall’esterno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de-DE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Ci</a:t>
                      </a:r>
                      <a:r>
                        <a:rPr kumimoji="0" lang="en-US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de-DE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sono</a:t>
                      </a:r>
                      <a:r>
                        <a:rPr kumimoji="0" lang="en-US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de-DE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forse</a:t>
                      </a:r>
                      <a:r>
                        <a:rPr kumimoji="0" lang="en-US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de-DE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altre</a:t>
                      </a:r>
                      <a:r>
                        <a:rPr kumimoji="0" lang="en-US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de-DE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spiegazioni</a:t>
                      </a:r>
                      <a:r>
                        <a:rPr kumimoji="0" lang="en-US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430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“Le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posso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sentire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chiaramente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Al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contrario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miei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pensieri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non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sento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!”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52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“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Questi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pensieri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sono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incontrollabili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Quando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cerco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fermarli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peggio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Ciò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dimostra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che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qualcuno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vuole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veramente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screditarmi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95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“Non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avrei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mai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potuto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pensare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delle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cose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così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cattive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Non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potrei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mai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ferire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nessuno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Ma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sento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ancora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constantemente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delle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voci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aggressive.”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endParaRPr kumimoji="0" lang="de-DE" altLang="de-DE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5075" name="Rectangle 20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eaLnBrk="1" hangingPunct="1"/>
            <a:r>
              <a:rPr lang="en-GB" altLang="de-DE" dirty="0" err="1" smtClean="0"/>
              <a:t>Sentire</a:t>
            </a:r>
            <a:r>
              <a:rPr lang="en-GB" altLang="de-DE" dirty="0" smtClean="0"/>
              <a:t> le </a:t>
            </a:r>
            <a:r>
              <a:rPr lang="en-GB" altLang="de-DE" dirty="0" err="1" smtClean="0"/>
              <a:t>voci</a:t>
            </a:r>
            <a:r>
              <a:rPr lang="en-GB" altLang="de-DE" dirty="0" smtClean="0"/>
              <a:t> </a:t>
            </a:r>
            <a:br>
              <a:rPr lang="en-GB" altLang="de-DE" dirty="0" smtClean="0"/>
            </a:br>
            <a:r>
              <a:rPr lang="en-GB" altLang="de-DE" sz="1600" dirty="0" err="1" smtClean="0"/>
              <a:t>Questi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penseri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sono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i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suoi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pensieri</a:t>
            </a:r>
            <a:r>
              <a:rPr lang="en-GB" altLang="de-DE" sz="1600" dirty="0" smtClean="0"/>
              <a:t> o </a:t>
            </a:r>
            <a:r>
              <a:rPr lang="en-GB" altLang="de-DE" sz="1600" dirty="0" err="1" smtClean="0"/>
              <a:t>sono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controllati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da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una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fonte</a:t>
            </a:r>
            <a:r>
              <a:rPr lang="en-GB" altLang="de-DE" sz="1600" dirty="0" smtClean="0"/>
              <a:t> </a:t>
            </a:r>
            <a:r>
              <a:rPr lang="en-GB" altLang="de-DE" sz="1600" dirty="0" err="1" smtClean="0"/>
              <a:t>esterna</a:t>
            </a:r>
            <a:r>
              <a:rPr lang="en-GB" altLang="de-DE" sz="1600" dirty="0" smtClean="0"/>
              <a:t>?</a:t>
            </a:r>
            <a:br>
              <a:rPr lang="en-GB" altLang="de-DE" sz="1600" dirty="0" smtClean="0"/>
            </a:br>
            <a:r>
              <a:rPr lang="en-GB" altLang="de-DE" sz="1600" dirty="0" smtClean="0"/>
              <a:t> Pro e </a:t>
            </a:r>
            <a:r>
              <a:rPr lang="en-GB" altLang="de-DE" sz="1600" dirty="0" err="1" smtClean="0"/>
              <a:t>contro</a:t>
            </a:r>
            <a:endParaRPr lang="en-GB" altLang="de-DE" sz="1600" dirty="0" smtClean="0"/>
          </a:p>
        </p:txBody>
      </p:sp>
      <p:sp>
        <p:nvSpPr>
          <p:cNvPr id="45076" name="Text Box 24"/>
          <p:cNvSpPr txBox="1">
            <a:spLocks noChangeArrowheads="1"/>
          </p:cNvSpPr>
          <p:nvPr/>
        </p:nvSpPr>
        <p:spPr bwMode="auto">
          <a:xfrm>
            <a:off x="3625236" y="1988358"/>
            <a:ext cx="15843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2000" b="1"/>
              <a:t>???</a:t>
            </a:r>
          </a:p>
        </p:txBody>
      </p:sp>
      <p:sp>
        <p:nvSpPr>
          <p:cNvPr id="45077" name="Text Box 25"/>
          <p:cNvSpPr txBox="1">
            <a:spLocks noChangeArrowheads="1"/>
          </p:cNvSpPr>
          <p:nvPr/>
        </p:nvSpPr>
        <p:spPr bwMode="auto">
          <a:xfrm>
            <a:off x="3625236" y="3555054"/>
            <a:ext cx="15843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2000" b="1"/>
              <a:t>???</a:t>
            </a:r>
          </a:p>
        </p:txBody>
      </p:sp>
      <p:sp>
        <p:nvSpPr>
          <p:cNvPr id="45078" name="Text Box 26"/>
          <p:cNvSpPr txBox="1">
            <a:spLocks noChangeArrowheads="1"/>
          </p:cNvSpPr>
          <p:nvPr/>
        </p:nvSpPr>
        <p:spPr bwMode="auto">
          <a:xfrm>
            <a:off x="3625236" y="5162775"/>
            <a:ext cx="15843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2000" b="1"/>
              <a:t>???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4.30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10" name="Picture 24" descr="mask of horror-chrystalline-flickr-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247" y="2507"/>
            <a:ext cx="634753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0" y="6662738"/>
            <a:ext cx="239553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(“Mask of horror” by </a:t>
            </a:r>
            <a:r>
              <a:rPr lang="en-GB" altLang="de-DE" sz="800" i="1" err="1" smtClean="0"/>
              <a:t>Chrystalline</a:t>
            </a:r>
            <a:r>
              <a:rPr lang="en-GB" altLang="de-DE" sz="800" i="1" smtClean="0"/>
              <a:t> Radical)</a:t>
            </a:r>
            <a:endParaRPr lang="en-GB" altLang="de-DE" sz="800" i="1"/>
          </a:p>
        </p:txBody>
      </p:sp>
    </p:spTree>
    <p:extLst>
      <p:ext uri="{BB962C8B-B14F-4D97-AF65-F5344CB8AC3E}">
        <p14:creationId xmlns:p14="http://schemas.microsoft.com/office/powerpoint/2010/main" val="172872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8459" name="Group 4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65740486"/>
              </p:ext>
            </p:extLst>
          </p:nvPr>
        </p:nvGraphicFramePr>
        <p:xfrm>
          <a:off x="76200" y="1107833"/>
          <a:ext cx="8991601" cy="5455920"/>
        </p:xfrm>
        <a:graphic>
          <a:graphicData uri="http://schemas.openxmlformats.org/drawingml/2006/table">
            <a:tbl>
              <a:tblPr/>
              <a:tblGrid>
                <a:gridCol w="32527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388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Controllate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dall’esterno</a:t>
                      </a:r>
                      <a:r>
                        <a:rPr kumimoji="0" lang="en-GB" altLang="de-DE" sz="15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de-DE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Ci</a:t>
                      </a:r>
                      <a:r>
                        <a:rPr kumimoji="0" lang="en-US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de-DE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sono</a:t>
                      </a:r>
                      <a:r>
                        <a:rPr kumimoji="0" lang="en-US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de-DE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forse</a:t>
                      </a:r>
                      <a:r>
                        <a:rPr kumimoji="0" lang="en-US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de-DE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altre</a:t>
                      </a:r>
                      <a:r>
                        <a:rPr kumimoji="0" lang="en-US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de-DE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spiegazioni</a:t>
                      </a:r>
                      <a:r>
                        <a:rPr kumimoji="0" lang="en-US" alt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430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“Le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posso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sentire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chiaramente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Al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contrario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miei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pensieri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non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sento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!”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All’incirca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il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15-20%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della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popolazione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generale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sente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le voce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tanto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in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tanto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Un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pensiero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intenso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può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essere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quasi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udibile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melodie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orecchiabili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;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ruminazione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;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quando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legge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una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lettera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una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persona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conosciuta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alcuni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“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sentono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” la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sua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voce) o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può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essere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accompagnato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rispettive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percezioni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interiori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52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“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Questi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pensieri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sono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incontrollabili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Quando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cerco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fermarli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peggio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Ciò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dimostra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che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qualcuno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vuole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veramente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screditarmi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  <a:defRPr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nostri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pensieri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non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sono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pienamente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controllabili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– </a:t>
                      </a:r>
                      <a:r>
                        <a:rPr lang="it-IT" sz="1500" dirty="0" smtClean="0"/>
                        <a:t>altrimenti non ci sarebbero eventi come ispirazioni improvvise, scambi di idee o riflessioni.</a:t>
                      </a:r>
                      <a:endParaRPr kumimoji="0" lang="en-GB" altLang="de-DE" sz="15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lang="it-IT" sz="1500" dirty="0" smtClean="0"/>
                        <a:t>Se cerchiamo di contrastare questi pensieri, diventano automaticamente più forti.</a:t>
                      </a:r>
                      <a:r>
                        <a:rPr lang="it-IT" sz="1400" dirty="0" smtClean="0"/>
                        <a:t> </a:t>
                      </a:r>
                    </a:p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Esperimento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Non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pensare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al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numero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8 per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prossimi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dieci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minuti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! – Non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riuscirai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95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“Non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avrei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mai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potuto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pensare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delle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cose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così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cattive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Non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potrei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mai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ferire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nessuno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Ma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sento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ancora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constantemente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delle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voci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aggressive.”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2563" marR="0" lvl="0" indent="-1825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GB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 </a:t>
                      </a:r>
                      <a:r>
                        <a:rPr kumimoji="0" lang="it-IT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+mn-cs"/>
                        </a:rPr>
                        <a:t>p</a:t>
                      </a:r>
                      <a:r>
                        <a:rPr lang="it-IT" sz="1500" dirty="0" err="1" smtClean="0"/>
                        <a:t>ensieri</a:t>
                      </a:r>
                      <a:r>
                        <a:rPr lang="it-IT" sz="1500" dirty="0" smtClean="0"/>
                        <a:t> che si oppongono al nostro solito modo di pensare sono frequenti. 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Pensieri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≠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Azione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il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20%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della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popolazione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generale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ha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pensieri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sul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suicidio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tuttavia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non lo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fanno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Anche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nei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confronti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delle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persone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che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amiamo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, a volte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abbiamo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dei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pensieri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(un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’)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aggressivi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(ad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esempio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una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madre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verso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il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suo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bambino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che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altLang="de-DE" sz="15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piange</a:t>
                      </a:r>
                      <a:r>
                        <a:rPr kumimoji="0" lang="en-GB" altLang="de-DE" sz="15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).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+mn-lt"/>
              </a:rPr>
              <a:t>	 4.31</a:t>
            </a:r>
            <a:endParaRPr lang="de-DE" altLang="de-DE" sz="12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10" name="Picture 24" descr="mask of horror-chrystalline-flickr-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247" y="2507"/>
            <a:ext cx="634753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0" y="6662738"/>
            <a:ext cx="239553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(“Mask of horror” by </a:t>
            </a:r>
            <a:r>
              <a:rPr lang="en-GB" altLang="de-DE" sz="800" i="1" err="1" smtClean="0"/>
              <a:t>Chrystalline</a:t>
            </a:r>
            <a:r>
              <a:rPr lang="en-GB" altLang="de-DE" sz="800" i="1" smtClean="0"/>
              <a:t> Radical)</a:t>
            </a:r>
            <a:endParaRPr lang="en-GB" altLang="de-DE" sz="800" i="1"/>
          </a:p>
        </p:txBody>
      </p:sp>
      <p:sp>
        <p:nvSpPr>
          <p:cNvPr id="9" name="Rectangle 20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GB" altLang="de-DE" kern="0" dirty="0" err="1" smtClean="0"/>
              <a:t>Sentire</a:t>
            </a:r>
            <a:r>
              <a:rPr lang="en-GB" altLang="de-DE" kern="0" dirty="0" smtClean="0"/>
              <a:t> le </a:t>
            </a:r>
            <a:r>
              <a:rPr lang="en-GB" altLang="de-DE" kern="0" dirty="0" err="1" smtClean="0"/>
              <a:t>voci</a:t>
            </a:r>
            <a:r>
              <a:rPr lang="en-GB" altLang="de-DE" kern="0" dirty="0" smtClean="0"/>
              <a:t> </a:t>
            </a:r>
            <a:br>
              <a:rPr lang="en-GB" altLang="de-DE" kern="0" dirty="0" smtClean="0"/>
            </a:br>
            <a:r>
              <a:rPr lang="en-GB" altLang="de-DE" sz="1600" kern="0" dirty="0" err="1" smtClean="0"/>
              <a:t>Questi</a:t>
            </a:r>
            <a:r>
              <a:rPr lang="en-GB" altLang="de-DE" sz="1600" kern="0" dirty="0" smtClean="0"/>
              <a:t> </a:t>
            </a:r>
            <a:r>
              <a:rPr lang="en-GB" altLang="de-DE" sz="1600" kern="0" dirty="0" err="1" smtClean="0"/>
              <a:t>penseri</a:t>
            </a:r>
            <a:r>
              <a:rPr lang="en-GB" altLang="de-DE" sz="1600" kern="0" dirty="0" smtClean="0"/>
              <a:t> </a:t>
            </a:r>
            <a:r>
              <a:rPr lang="en-GB" altLang="de-DE" sz="1600" kern="0" dirty="0" err="1" smtClean="0"/>
              <a:t>sono</a:t>
            </a:r>
            <a:r>
              <a:rPr lang="en-GB" altLang="de-DE" sz="1600" kern="0" dirty="0" smtClean="0"/>
              <a:t> </a:t>
            </a:r>
            <a:r>
              <a:rPr lang="en-GB" altLang="de-DE" sz="1600" kern="0" dirty="0" err="1" smtClean="0"/>
              <a:t>i</a:t>
            </a:r>
            <a:r>
              <a:rPr lang="en-GB" altLang="de-DE" sz="1600" kern="0" dirty="0" smtClean="0"/>
              <a:t> </a:t>
            </a:r>
            <a:r>
              <a:rPr lang="en-GB" altLang="de-DE" sz="1600" kern="0" dirty="0" err="1" smtClean="0"/>
              <a:t>suoi</a:t>
            </a:r>
            <a:r>
              <a:rPr lang="en-GB" altLang="de-DE" sz="1600" kern="0" dirty="0" smtClean="0"/>
              <a:t> </a:t>
            </a:r>
            <a:r>
              <a:rPr lang="en-GB" altLang="de-DE" sz="1600" kern="0" dirty="0" err="1" smtClean="0"/>
              <a:t>pensieri</a:t>
            </a:r>
            <a:r>
              <a:rPr lang="en-GB" altLang="de-DE" sz="1600" kern="0" dirty="0" smtClean="0"/>
              <a:t> o </a:t>
            </a:r>
            <a:r>
              <a:rPr lang="en-GB" altLang="de-DE" sz="1600" kern="0" dirty="0" err="1" smtClean="0"/>
              <a:t>sono</a:t>
            </a:r>
            <a:r>
              <a:rPr lang="en-GB" altLang="de-DE" sz="1600" kern="0" dirty="0" smtClean="0"/>
              <a:t> </a:t>
            </a:r>
            <a:r>
              <a:rPr lang="en-GB" altLang="de-DE" sz="1600" kern="0" dirty="0" err="1" smtClean="0"/>
              <a:t>controllati</a:t>
            </a:r>
            <a:r>
              <a:rPr lang="en-GB" altLang="de-DE" sz="1600" kern="0" dirty="0" smtClean="0"/>
              <a:t> da </a:t>
            </a:r>
            <a:r>
              <a:rPr lang="en-GB" altLang="de-DE" sz="1600" kern="0" dirty="0" err="1" smtClean="0"/>
              <a:t>una</a:t>
            </a:r>
            <a:r>
              <a:rPr lang="en-GB" altLang="de-DE" sz="1600" kern="0" dirty="0" smtClean="0"/>
              <a:t> </a:t>
            </a:r>
            <a:r>
              <a:rPr lang="en-GB" altLang="de-DE" sz="1600" kern="0" dirty="0" err="1" smtClean="0"/>
              <a:t>fonte</a:t>
            </a:r>
            <a:r>
              <a:rPr lang="en-GB" altLang="de-DE" sz="1600" kern="0" dirty="0" smtClean="0"/>
              <a:t> </a:t>
            </a:r>
            <a:r>
              <a:rPr lang="en-GB" altLang="de-DE" sz="1600" kern="0" dirty="0" err="1" smtClean="0"/>
              <a:t>esterna</a:t>
            </a:r>
            <a:r>
              <a:rPr lang="en-GB" altLang="de-DE" sz="1600" kern="0" dirty="0" smtClean="0"/>
              <a:t>?</a:t>
            </a:r>
            <a:br>
              <a:rPr lang="en-GB" altLang="de-DE" sz="1600" kern="0" dirty="0" smtClean="0"/>
            </a:br>
            <a:r>
              <a:rPr lang="en-GB" altLang="de-DE" sz="1600" kern="0" dirty="0" smtClean="0"/>
              <a:t> Pro e </a:t>
            </a:r>
            <a:r>
              <a:rPr lang="en-GB" altLang="de-DE" sz="1600" kern="0" dirty="0" err="1" smtClean="0"/>
              <a:t>contro</a:t>
            </a:r>
            <a:endParaRPr lang="en-GB" altLang="de-DE" sz="1600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Text Box 23"/>
          <p:cNvSpPr txBox="1">
            <a:spLocks noChangeArrowheads="1"/>
          </p:cNvSpPr>
          <p:nvPr/>
        </p:nvSpPr>
        <p:spPr bwMode="auto">
          <a:xfrm>
            <a:off x="250825" y="1343025"/>
            <a:ext cx="8642350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711200" indent="-6238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indent="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 smtClean="0"/>
              <a:t>La </a:t>
            </a:r>
            <a:r>
              <a:rPr lang="en-GB" altLang="de-DE" sz="1800" dirty="0" err="1" smtClean="0"/>
              <a:t>supposizione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voci</a:t>
            </a:r>
            <a:r>
              <a:rPr lang="en-GB" altLang="de-DE" sz="1800" dirty="0" smtClean="0"/>
              <a:t> o </a:t>
            </a:r>
            <a:r>
              <a:rPr lang="en-GB" altLang="de-DE" sz="1800" dirty="0" err="1" smtClean="0"/>
              <a:t>pensieri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telecomandati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solleva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più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domande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risposte</a:t>
            </a:r>
            <a:r>
              <a:rPr lang="en-GB" altLang="de-DE" sz="1800" dirty="0" smtClean="0"/>
              <a:t>, ad </a:t>
            </a:r>
            <a:r>
              <a:rPr lang="en-GB" altLang="de-DE" sz="1800" dirty="0" err="1" smtClean="0"/>
              <a:t>esempio</a:t>
            </a:r>
            <a:r>
              <a:rPr lang="en-GB" altLang="de-DE" sz="1800" dirty="0" smtClean="0"/>
              <a:t>:</a:t>
            </a:r>
          </a:p>
          <a:p>
            <a:pPr indent="-3556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È </a:t>
            </a:r>
            <a:r>
              <a:rPr lang="en-GB" altLang="de-DE" sz="1800" dirty="0" err="1" smtClean="0"/>
              <a:t>tecnicamente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fattibile</a:t>
            </a:r>
            <a:r>
              <a:rPr lang="en-GB" altLang="de-DE" sz="1800" dirty="0" smtClean="0"/>
              <a:t> ?</a:t>
            </a:r>
          </a:p>
          <a:p>
            <a:pPr indent="-3556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Quando</a:t>
            </a:r>
            <a:r>
              <a:rPr lang="en-GB" altLang="de-DE" sz="1800" dirty="0" smtClean="0"/>
              <a:t> e come è </a:t>
            </a:r>
            <a:r>
              <a:rPr lang="en-GB" altLang="de-DE" sz="1800" dirty="0" err="1" smtClean="0"/>
              <a:t>avvenuto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l’impianto</a:t>
            </a:r>
            <a:r>
              <a:rPr lang="en-GB" altLang="de-DE" sz="1800" dirty="0" smtClean="0"/>
              <a:t>? </a:t>
            </a:r>
          </a:p>
          <a:p>
            <a:pPr indent="-3556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Chi </a:t>
            </a:r>
            <a:r>
              <a:rPr lang="en-GB" altLang="de-DE" sz="1800" dirty="0" err="1" smtClean="0"/>
              <a:t>sarebbe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interessato</a:t>
            </a:r>
            <a:r>
              <a:rPr lang="en-GB" altLang="de-DE" sz="1800" dirty="0" smtClean="0"/>
              <a:t> a </a:t>
            </a:r>
            <a:r>
              <a:rPr lang="en-GB" altLang="de-DE" sz="1800" dirty="0" err="1" smtClean="0"/>
              <a:t>danneggiarti</a:t>
            </a:r>
            <a:r>
              <a:rPr lang="en-GB" altLang="de-DE" sz="1800" dirty="0" smtClean="0"/>
              <a:t> in </a:t>
            </a:r>
            <a:r>
              <a:rPr lang="en-GB" altLang="de-DE" sz="1800" dirty="0" err="1" smtClean="0"/>
              <a:t>questo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modo</a:t>
            </a:r>
            <a:r>
              <a:rPr lang="en-GB" altLang="de-DE" sz="1800" dirty="0" smtClean="0"/>
              <a:t>? Chi </a:t>
            </a:r>
            <a:r>
              <a:rPr lang="en-GB" altLang="de-DE" sz="1800" dirty="0" err="1" smtClean="0"/>
              <a:t>avrebbe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avuto</a:t>
            </a:r>
            <a:r>
              <a:rPr lang="en-GB" altLang="de-DE" sz="1800" dirty="0" smtClean="0"/>
              <a:t> tempo e </a:t>
            </a:r>
            <a:r>
              <a:rPr lang="en-GB" altLang="de-DE" sz="1800" dirty="0" err="1" smtClean="0"/>
              <a:t>denaro</a:t>
            </a:r>
            <a:r>
              <a:rPr lang="en-GB" altLang="de-DE" sz="1800" dirty="0" smtClean="0"/>
              <a:t> per </a:t>
            </a:r>
            <a:r>
              <a:rPr lang="en-GB" altLang="de-DE" sz="1800" dirty="0" err="1" smtClean="0"/>
              <a:t>farlo</a:t>
            </a:r>
            <a:r>
              <a:rPr lang="en-GB" altLang="de-DE" sz="1800" dirty="0" smtClean="0"/>
              <a:t>?</a:t>
            </a:r>
          </a:p>
          <a:p>
            <a:pPr indent="-3556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Ci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sono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modi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più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semplici</a:t>
            </a:r>
            <a:r>
              <a:rPr lang="en-GB" altLang="de-DE" sz="1800" dirty="0" smtClean="0"/>
              <a:t> per far del male a </a:t>
            </a:r>
            <a:r>
              <a:rPr lang="en-GB" altLang="de-DE" sz="1800" dirty="0" err="1" smtClean="0"/>
              <a:t>qualcuno</a:t>
            </a:r>
            <a:r>
              <a:rPr lang="en-GB" altLang="de-DE" sz="1800" dirty="0" smtClean="0"/>
              <a:t>. </a:t>
            </a:r>
            <a:r>
              <a:rPr lang="en-GB" altLang="de-DE" sz="1800" dirty="0" err="1" smtClean="0"/>
              <a:t>Perché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dovrebbe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essere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scelto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metodo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così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complesso</a:t>
            </a:r>
            <a:r>
              <a:rPr lang="en-GB" altLang="de-DE" sz="1800" dirty="0" smtClean="0"/>
              <a:t>?</a:t>
            </a:r>
            <a:endParaRPr lang="en-GB" altLang="de-DE" sz="1800" dirty="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+mn-lt"/>
              </a:rPr>
              <a:t>	 4.32</a:t>
            </a:r>
            <a:endParaRPr lang="de-DE" altLang="de-DE" sz="12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8" name="Picture 16" descr="mask of horror-chrystalline-flickr-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663" y="5013772"/>
            <a:ext cx="104933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0" y="6662738"/>
            <a:ext cx="239553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800" i="1" smtClean="0"/>
              <a:t>(“Mask of horror” by </a:t>
            </a:r>
            <a:r>
              <a:rPr lang="en-GB" altLang="de-DE" sz="800" i="1" err="1" smtClean="0"/>
              <a:t>Chrystalline</a:t>
            </a:r>
            <a:r>
              <a:rPr lang="en-GB" altLang="de-DE" sz="800" i="1" smtClean="0"/>
              <a:t> Radical)</a:t>
            </a:r>
            <a:endParaRPr lang="en-GB" altLang="de-DE" sz="800" i="1"/>
          </a:p>
        </p:txBody>
      </p:sp>
      <p:sp>
        <p:nvSpPr>
          <p:cNvPr id="10" name="Rectangle 20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GB" altLang="de-DE" kern="0" dirty="0" err="1" smtClean="0"/>
              <a:t>Sentire</a:t>
            </a:r>
            <a:r>
              <a:rPr lang="en-GB" altLang="de-DE" kern="0" dirty="0" smtClean="0"/>
              <a:t> le </a:t>
            </a:r>
            <a:r>
              <a:rPr lang="en-GB" altLang="de-DE" kern="0" dirty="0" err="1" smtClean="0"/>
              <a:t>voci</a:t>
            </a:r>
            <a:r>
              <a:rPr lang="en-GB" altLang="de-DE" kern="0" dirty="0" smtClean="0"/>
              <a:t> </a:t>
            </a:r>
            <a:br>
              <a:rPr lang="en-GB" altLang="de-DE" kern="0" dirty="0" smtClean="0"/>
            </a:br>
            <a:r>
              <a:rPr lang="en-GB" altLang="de-DE" sz="1600" kern="0" dirty="0" err="1" smtClean="0"/>
              <a:t>Questi</a:t>
            </a:r>
            <a:r>
              <a:rPr lang="en-GB" altLang="de-DE" sz="1600" kern="0" dirty="0" smtClean="0"/>
              <a:t> </a:t>
            </a:r>
            <a:r>
              <a:rPr lang="en-GB" altLang="de-DE" sz="1600" kern="0" dirty="0" err="1" smtClean="0"/>
              <a:t>penseri</a:t>
            </a:r>
            <a:r>
              <a:rPr lang="en-GB" altLang="de-DE" sz="1600" kern="0" dirty="0" smtClean="0"/>
              <a:t> </a:t>
            </a:r>
            <a:r>
              <a:rPr lang="en-GB" altLang="de-DE" sz="1600" kern="0" dirty="0" err="1" smtClean="0"/>
              <a:t>sono</a:t>
            </a:r>
            <a:r>
              <a:rPr lang="en-GB" altLang="de-DE" sz="1600" kern="0" dirty="0" smtClean="0"/>
              <a:t> </a:t>
            </a:r>
            <a:r>
              <a:rPr lang="en-GB" altLang="de-DE" sz="1600" kern="0" dirty="0" err="1" smtClean="0"/>
              <a:t>i</a:t>
            </a:r>
            <a:r>
              <a:rPr lang="en-GB" altLang="de-DE" sz="1600" kern="0" dirty="0" smtClean="0"/>
              <a:t> </a:t>
            </a:r>
            <a:r>
              <a:rPr lang="en-GB" altLang="de-DE" sz="1600" kern="0" dirty="0" err="1" smtClean="0"/>
              <a:t>suoi</a:t>
            </a:r>
            <a:r>
              <a:rPr lang="en-GB" altLang="de-DE" sz="1600" kern="0" dirty="0" smtClean="0"/>
              <a:t> </a:t>
            </a:r>
            <a:r>
              <a:rPr lang="en-GB" altLang="de-DE" sz="1600" kern="0" dirty="0" err="1" smtClean="0"/>
              <a:t>pensieri</a:t>
            </a:r>
            <a:r>
              <a:rPr lang="en-GB" altLang="de-DE" sz="1600" kern="0" dirty="0" smtClean="0"/>
              <a:t> o </a:t>
            </a:r>
            <a:r>
              <a:rPr lang="en-GB" altLang="de-DE" sz="1600" kern="0" dirty="0" err="1" smtClean="0"/>
              <a:t>sono</a:t>
            </a:r>
            <a:r>
              <a:rPr lang="en-GB" altLang="de-DE" sz="1600" kern="0" dirty="0" smtClean="0"/>
              <a:t> </a:t>
            </a:r>
            <a:r>
              <a:rPr lang="en-GB" altLang="de-DE" sz="1600" kern="0" dirty="0" err="1" smtClean="0"/>
              <a:t>controllati</a:t>
            </a:r>
            <a:r>
              <a:rPr lang="en-GB" altLang="de-DE" sz="1600" kern="0" dirty="0" smtClean="0"/>
              <a:t> da </a:t>
            </a:r>
            <a:r>
              <a:rPr lang="en-GB" altLang="de-DE" sz="1600" kern="0" dirty="0" err="1" smtClean="0"/>
              <a:t>una</a:t>
            </a:r>
            <a:r>
              <a:rPr lang="en-GB" altLang="de-DE" sz="1600" kern="0" dirty="0" smtClean="0"/>
              <a:t> </a:t>
            </a:r>
            <a:r>
              <a:rPr lang="en-GB" altLang="de-DE" sz="1600" kern="0" dirty="0" err="1" smtClean="0"/>
              <a:t>fonte</a:t>
            </a:r>
            <a:r>
              <a:rPr lang="en-GB" altLang="de-DE" sz="1600" kern="0" dirty="0" smtClean="0"/>
              <a:t> </a:t>
            </a:r>
            <a:r>
              <a:rPr lang="en-GB" altLang="de-DE" sz="1600" kern="0" dirty="0" err="1" smtClean="0"/>
              <a:t>esterna</a:t>
            </a:r>
            <a:r>
              <a:rPr lang="en-GB" altLang="de-DE" sz="1600" kern="0" dirty="0" smtClean="0"/>
              <a:t>?</a:t>
            </a:r>
            <a:br>
              <a:rPr lang="en-GB" altLang="de-DE" sz="1600" kern="0" dirty="0" smtClean="0"/>
            </a:br>
            <a:r>
              <a:rPr lang="en-GB" altLang="de-DE" sz="1600" kern="0" dirty="0" smtClean="0"/>
              <a:t> Pro e </a:t>
            </a:r>
            <a:r>
              <a:rPr lang="en-GB" altLang="de-DE" sz="1600" kern="0" dirty="0" err="1" smtClean="0"/>
              <a:t>contro</a:t>
            </a:r>
            <a:endParaRPr lang="en-GB" altLang="de-DE" sz="1600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250826" y="1343025"/>
            <a:ext cx="8642350" cy="3046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marL="714375" indent="-35083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8644513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39182675" indent="-507873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3963987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4009707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4055427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4101147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363537" indent="0" algn="ctr" eaLnBrk="1" hangingPunct="1">
              <a:spcBef>
                <a:spcPct val="50000"/>
              </a:spcBef>
              <a:buClr>
                <a:srgbClr val="8CADAE"/>
              </a:buClr>
            </a:pPr>
            <a:r>
              <a:rPr lang="en-GB" altLang="de-DE" sz="1800" b="1" dirty="0" err="1" smtClean="0"/>
              <a:t>Obiettivi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formativi</a:t>
            </a:r>
            <a:r>
              <a:rPr lang="en-GB" altLang="de-DE" sz="1800" b="1" dirty="0" smtClean="0"/>
              <a:t>:		</a:t>
            </a:r>
            <a:endParaRPr lang="en-GB" altLang="de-DE" sz="1800" dirty="0" smtClean="0"/>
          </a:p>
          <a:p>
            <a:pPr marL="449263" indent="-27305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Bisogna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sempre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considerare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possibilità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potrebbero</a:t>
            </a:r>
            <a:r>
              <a:rPr lang="en-GB" altLang="de-DE" sz="1800" dirty="0" smtClean="0"/>
              <a:t> aver </a:t>
            </a:r>
            <a:r>
              <a:rPr lang="en-GB" altLang="de-DE" sz="1800" dirty="0" err="1" smtClean="0"/>
              <a:t>contribuito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all’esito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un </a:t>
            </a:r>
            <a:r>
              <a:rPr lang="en-GB" altLang="de-DE" sz="1800" dirty="0" err="1" smtClean="0"/>
              <a:t>evento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specifico</a:t>
            </a:r>
            <a:r>
              <a:rPr lang="en-GB" altLang="de-DE" sz="1800" dirty="0" smtClean="0"/>
              <a:t>: </a:t>
            </a:r>
            <a:r>
              <a:rPr lang="en-GB" altLang="de-DE" sz="1800" b="1" dirty="0" smtClean="0"/>
              <a:t>me </a:t>
            </a:r>
            <a:r>
              <a:rPr lang="en-GB" altLang="de-DE" sz="1800" b="1" dirty="0" err="1" smtClean="0"/>
              <a:t>stesso</a:t>
            </a:r>
            <a:r>
              <a:rPr lang="en-GB" altLang="de-DE" sz="1800" b="1" dirty="0" smtClean="0"/>
              <a:t>, </a:t>
            </a:r>
            <a:r>
              <a:rPr lang="en-GB" altLang="de-DE" sz="1800" b="1" dirty="0" err="1" smtClean="0"/>
              <a:t>altre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persone</a:t>
            </a:r>
            <a:r>
              <a:rPr lang="en-GB" altLang="de-DE" sz="1800" b="1" dirty="0" smtClean="0"/>
              <a:t> e </a:t>
            </a:r>
            <a:r>
              <a:rPr lang="en-GB" altLang="de-DE" sz="1800" b="1" dirty="0" err="1" smtClean="0"/>
              <a:t>circostanze</a:t>
            </a:r>
            <a:r>
              <a:rPr lang="en-GB" altLang="de-DE" sz="1800" dirty="0" smtClean="0"/>
              <a:t>.</a:t>
            </a:r>
          </a:p>
          <a:p>
            <a:pPr marL="449263" indent="-27305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err="1" smtClean="0"/>
              <a:t>Dobbiamo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cercare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avere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una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visione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più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realistica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possibile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nella</a:t>
            </a:r>
            <a:r>
              <a:rPr lang="en-GB" altLang="de-DE" sz="1800" dirty="0" smtClean="0"/>
              <a:t> vita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tutti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giorni</a:t>
            </a:r>
            <a:r>
              <a:rPr lang="en-GB" altLang="de-DE" sz="1800" dirty="0" smtClean="0"/>
              <a:t>:  </a:t>
            </a:r>
            <a:br>
              <a:rPr lang="en-GB" altLang="de-DE" sz="1800" dirty="0" smtClean="0"/>
            </a:br>
            <a:r>
              <a:rPr lang="en-GB" altLang="de-DE" sz="1800" dirty="0" smtClean="0"/>
              <a:t>Non è </a:t>
            </a:r>
            <a:r>
              <a:rPr lang="en-GB" altLang="de-DE" sz="1800" dirty="0" err="1" smtClean="0"/>
              <a:t>giustificabile</a:t>
            </a:r>
            <a:r>
              <a:rPr lang="en-GB" altLang="de-DE" sz="1800" dirty="0" smtClean="0"/>
              <a:t> dare </a:t>
            </a:r>
            <a:r>
              <a:rPr lang="en-GB" altLang="de-DE" sz="1800" i="1" dirty="0" err="1" smtClean="0"/>
              <a:t>sempre</a:t>
            </a:r>
            <a:r>
              <a:rPr lang="en-GB" altLang="de-DE" sz="1800" dirty="0" smtClean="0"/>
              <a:t> la </a:t>
            </a:r>
            <a:r>
              <a:rPr lang="en-GB" altLang="de-DE" sz="1800" dirty="0" err="1" smtClean="0"/>
              <a:t>colpa</a:t>
            </a:r>
            <a:r>
              <a:rPr lang="en-GB" altLang="de-DE" sz="1800" dirty="0" smtClean="0"/>
              <a:t> ad </a:t>
            </a:r>
            <a:r>
              <a:rPr lang="en-GB" altLang="de-DE" sz="1800" dirty="0" err="1" smtClean="0"/>
              <a:t>altri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così</a:t>
            </a:r>
            <a:r>
              <a:rPr lang="en-GB" altLang="de-DE" sz="1800" dirty="0" smtClean="0"/>
              <a:t> come non è </a:t>
            </a:r>
            <a:r>
              <a:rPr lang="en-GB" altLang="de-DE" sz="1800" i="1" dirty="0" err="1" smtClean="0"/>
              <a:t>sempre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colpa</a:t>
            </a:r>
            <a:r>
              <a:rPr lang="en-GB" altLang="de-DE" sz="1800" dirty="0" smtClean="0"/>
              <a:t> nostra </a:t>
            </a:r>
            <a:r>
              <a:rPr lang="en-GB" altLang="de-DE" sz="1800" dirty="0" err="1" smtClean="0"/>
              <a:t>quando</a:t>
            </a:r>
            <a:r>
              <a:rPr lang="en-GB" altLang="de-DE" sz="1800" dirty="0" smtClean="0"/>
              <a:t> le </a:t>
            </a:r>
            <a:r>
              <a:rPr lang="en-GB" altLang="de-DE" sz="1800" dirty="0" err="1" smtClean="0"/>
              <a:t>cose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vanno</a:t>
            </a:r>
            <a:r>
              <a:rPr lang="en-GB" altLang="de-DE" sz="1800" dirty="0" smtClean="0"/>
              <a:t> male!</a:t>
            </a:r>
          </a:p>
          <a:p>
            <a:pPr marL="449263" indent="-27305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 smtClean="0"/>
              <a:t>Il </a:t>
            </a:r>
            <a:r>
              <a:rPr lang="en-GB" altLang="de-DE" sz="1800" dirty="0" err="1" smtClean="0"/>
              <a:t>più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delle</a:t>
            </a:r>
            <a:r>
              <a:rPr lang="en-GB" altLang="de-DE" sz="1800" dirty="0" smtClean="0"/>
              <a:t> volte, </a:t>
            </a:r>
            <a:r>
              <a:rPr lang="en-GB" altLang="de-DE" sz="1800" dirty="0" err="1" smtClean="0"/>
              <a:t>molteplici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fattori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contribuiscono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all’evento</a:t>
            </a:r>
            <a:r>
              <a:rPr lang="en-GB" altLang="de-DE" sz="1800" dirty="0" smtClean="0"/>
              <a:t>.</a:t>
            </a:r>
            <a:endParaRPr lang="en-GB" altLang="de-DE" sz="1800" dirty="0"/>
          </a:p>
        </p:txBody>
      </p:sp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Applicazione</a:t>
            </a:r>
            <a:r>
              <a:rPr lang="en-GB" altLang="de-DE" sz="2000" dirty="0" smtClean="0">
                <a:solidFill>
                  <a:srgbClr val="D16349"/>
                </a:solidFill>
              </a:rPr>
              <a:t>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alla</a:t>
            </a:r>
            <a:r>
              <a:rPr lang="en-GB" altLang="de-DE" sz="2000" dirty="0" smtClean="0">
                <a:solidFill>
                  <a:srgbClr val="D16349"/>
                </a:solidFill>
              </a:rPr>
              <a:t> vita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quotidiana</a:t>
            </a:r>
            <a:endParaRPr lang="en-GB" altLang="de-DE" sz="2000" dirty="0">
              <a:solidFill>
                <a:srgbClr val="D16349"/>
              </a:solidFill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smtClean="0">
                <a:solidFill>
                  <a:schemeClr val="tx2"/>
                </a:solidFill>
                <a:latin typeface="+mn-lt"/>
              </a:rPr>
              <a:t>	 4.33</a:t>
            </a:r>
            <a:endParaRPr lang="en-GB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9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Cosa</a:t>
            </a:r>
            <a:r>
              <a:rPr lang="en-GB" altLang="de-DE" sz="2000" dirty="0" smtClean="0">
                <a:solidFill>
                  <a:srgbClr val="D16349"/>
                </a:solidFill>
              </a:rPr>
              <a:t> ha a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che</a:t>
            </a:r>
            <a:r>
              <a:rPr lang="en-GB" altLang="de-DE" sz="2000" dirty="0" smtClean="0">
                <a:solidFill>
                  <a:srgbClr val="D16349"/>
                </a:solidFill>
              </a:rPr>
              <a:t> fare con le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psicosi</a:t>
            </a:r>
            <a:r>
              <a:rPr lang="de-DE" altLang="de-DE" sz="2000" dirty="0" smtClean="0">
                <a:solidFill>
                  <a:srgbClr val="D16349"/>
                </a:solidFill>
              </a:rPr>
              <a:t>?</a:t>
            </a:r>
            <a:endParaRPr lang="de-DE" altLang="de-DE" sz="2000" dirty="0">
              <a:solidFill>
                <a:srgbClr val="D16349"/>
              </a:solidFill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50824" y="1347693"/>
            <a:ext cx="8642351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algn="l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algn="l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algn="l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algn="l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1200"/>
              </a:spcBef>
              <a:buClrTx/>
              <a:buSzTx/>
            </a:pPr>
            <a:r>
              <a:rPr lang="en-GB" altLang="de-DE" sz="1800" dirty="0" err="1" smtClean="0"/>
              <a:t>Molte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persone</a:t>
            </a:r>
            <a:r>
              <a:rPr lang="en-GB" altLang="de-DE" sz="1800" dirty="0" smtClean="0"/>
              <a:t> (ma non </a:t>
            </a:r>
            <a:r>
              <a:rPr lang="en-GB" altLang="de-DE" sz="1800" dirty="0" err="1" smtClean="0"/>
              <a:t>tutte</a:t>
            </a:r>
            <a:r>
              <a:rPr lang="en-GB" altLang="de-DE" sz="1800" dirty="0" smtClean="0"/>
              <a:t>!) </a:t>
            </a:r>
            <a:r>
              <a:rPr lang="en-GB" altLang="de-DE" sz="1800" dirty="0" err="1" smtClean="0"/>
              <a:t>affette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psicosi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tendono</a:t>
            </a:r>
            <a:r>
              <a:rPr lang="en-GB" altLang="de-DE" sz="1800" dirty="0" smtClean="0"/>
              <a:t> a </a:t>
            </a:r>
            <a:r>
              <a:rPr lang="en-GB" altLang="de-DE" sz="1800" dirty="0" err="1" smtClean="0"/>
              <a:t>spiegare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eventi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complessi</a:t>
            </a:r>
            <a:r>
              <a:rPr lang="en-GB" altLang="de-DE" sz="1800" dirty="0" smtClean="0"/>
              <a:t> con </a:t>
            </a:r>
            <a:r>
              <a:rPr lang="en-GB" altLang="de-DE" sz="1800" dirty="0" err="1" smtClean="0"/>
              <a:t>una</a:t>
            </a:r>
            <a:r>
              <a:rPr lang="en-GB" altLang="de-DE" sz="1800" dirty="0" smtClean="0"/>
              <a:t> sola </a:t>
            </a:r>
            <a:r>
              <a:rPr lang="en-GB" altLang="de-DE" sz="1800" dirty="0" err="1" smtClean="0"/>
              <a:t>ragione</a:t>
            </a:r>
            <a:r>
              <a:rPr lang="en-GB" altLang="de-DE" sz="1800" dirty="0" smtClean="0"/>
              <a:t>.</a:t>
            </a:r>
          </a:p>
          <a:p>
            <a:pPr marL="180000" eaLnBrk="1" hangingPunct="1">
              <a:spcBef>
                <a:spcPts val="1200"/>
              </a:spcBef>
              <a:buClrTx/>
              <a:buSzTx/>
            </a:pPr>
            <a:r>
              <a:rPr lang="en-GB" altLang="de-DE" sz="1800" dirty="0" err="1" smtClean="0"/>
              <a:t>Spesso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altre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persone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vengono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incolpate</a:t>
            </a:r>
            <a:r>
              <a:rPr lang="en-GB" altLang="de-DE" sz="1800" dirty="0" smtClean="0"/>
              <a:t> per </a:t>
            </a:r>
            <a:r>
              <a:rPr lang="en-GB" altLang="de-DE" sz="1800" dirty="0" err="1" smtClean="0"/>
              <a:t>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propri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fallimenti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personali</a:t>
            </a:r>
            <a:r>
              <a:rPr lang="en-GB" altLang="de-DE" sz="1800" dirty="0" smtClean="0"/>
              <a:t>. </a:t>
            </a:r>
            <a:r>
              <a:rPr lang="en-GB" altLang="de-DE" sz="1800" dirty="0" err="1" smtClean="0"/>
              <a:t>Altre</a:t>
            </a:r>
            <a:r>
              <a:rPr lang="en-GB" altLang="de-DE" sz="1800" dirty="0" smtClean="0"/>
              <a:t>, al </a:t>
            </a:r>
            <a:r>
              <a:rPr lang="en-GB" altLang="de-DE" sz="1800" dirty="0" err="1" smtClean="0"/>
              <a:t>contrario</a:t>
            </a:r>
            <a:r>
              <a:rPr lang="en-GB" altLang="de-DE" sz="1800" dirty="0" smtClean="0"/>
              <a:t>, </a:t>
            </a:r>
            <a:r>
              <a:rPr lang="en-GB" altLang="de-DE" sz="1800" dirty="0" err="1" smtClean="0"/>
              <a:t>incolpano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sempre</a:t>
            </a:r>
            <a:r>
              <a:rPr lang="en-GB" altLang="de-DE" sz="1800" dirty="0" smtClean="0"/>
              <a:t> e solo se </a:t>
            </a:r>
            <a:r>
              <a:rPr lang="en-GB" altLang="de-DE" sz="1800" dirty="0" err="1" smtClean="0"/>
              <a:t>stessi</a:t>
            </a:r>
            <a:r>
              <a:rPr lang="en-GB" altLang="de-DE" sz="1800" dirty="0" smtClean="0"/>
              <a:t>.</a:t>
            </a:r>
          </a:p>
          <a:p>
            <a:pPr marL="180000" eaLnBrk="1" hangingPunct="1">
              <a:spcBef>
                <a:spcPts val="1200"/>
              </a:spcBef>
              <a:buClrTx/>
              <a:buSzTx/>
            </a:pPr>
            <a:endParaRPr lang="en-GB" altLang="de-DE" sz="1800" dirty="0" smtClean="0"/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i="1" dirty="0" err="1" smtClean="0"/>
              <a:t>Quali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aspetti</a:t>
            </a:r>
            <a:r>
              <a:rPr lang="en-GB" altLang="de-DE" sz="1800" i="1" dirty="0" smtClean="0"/>
              <a:t> del modulo “Stile </a:t>
            </a:r>
            <a:r>
              <a:rPr lang="en-GB" altLang="de-DE" sz="1800" i="1" dirty="0" err="1" smtClean="0"/>
              <a:t>attributivo</a:t>
            </a:r>
            <a:r>
              <a:rPr lang="en-GB" altLang="de-DE" sz="1800" i="1" smtClean="0"/>
              <a:t>” </a:t>
            </a:r>
            <a:r>
              <a:rPr lang="en-GB" altLang="de-DE" sz="1800" i="1" dirty="0" smtClean="0"/>
              <a:t>ho </a:t>
            </a:r>
            <a:r>
              <a:rPr lang="en-GB" altLang="de-DE" sz="1800" i="1" dirty="0" err="1" smtClean="0"/>
              <a:t>trovato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particolarmente</a:t>
            </a:r>
            <a:r>
              <a:rPr lang="en-GB" altLang="de-DE" sz="1800" i="1" dirty="0" smtClean="0"/>
              <a:t> utile? 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i="1" dirty="0" err="1" smtClean="0"/>
              <a:t>Quando</a:t>
            </a:r>
            <a:r>
              <a:rPr lang="en-GB" altLang="de-DE" sz="1800" i="1" dirty="0" smtClean="0"/>
              <a:t> e in </a:t>
            </a:r>
            <a:r>
              <a:rPr lang="en-GB" altLang="de-DE" sz="1800" i="1" dirty="0" err="1" smtClean="0"/>
              <a:t>quale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concreta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situazione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futura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potrei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applicare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quanto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imparato</a:t>
            </a:r>
            <a:r>
              <a:rPr lang="en-GB" altLang="de-DE" sz="1800" i="1" dirty="0" smtClean="0"/>
              <a:t>? Come </a:t>
            </a:r>
            <a:r>
              <a:rPr lang="en-GB" altLang="de-DE" sz="1800" i="1" dirty="0" err="1" smtClean="0"/>
              <a:t>potrebbe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aiutarmi</a:t>
            </a:r>
            <a:r>
              <a:rPr lang="en-GB" altLang="de-DE" sz="1800" i="1" dirty="0" smtClean="0"/>
              <a:t> (ad </a:t>
            </a:r>
            <a:r>
              <a:rPr lang="en-GB" altLang="de-DE" sz="1800" i="1" dirty="0" err="1" smtClean="0"/>
              <a:t>es</a:t>
            </a:r>
            <a:r>
              <a:rPr lang="en-GB" altLang="de-DE" sz="1800" i="1" dirty="0" smtClean="0"/>
              <a:t>. a </a:t>
            </a:r>
            <a:r>
              <a:rPr lang="en-GB" altLang="de-DE" sz="1800" i="1" dirty="0" err="1" smtClean="0"/>
              <a:t>sentirmi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meno</a:t>
            </a:r>
            <a:r>
              <a:rPr lang="en-GB" altLang="de-DE" sz="1800" i="1" dirty="0" smtClean="0"/>
              <a:t> </a:t>
            </a:r>
            <a:r>
              <a:rPr lang="en-GB" altLang="de-DE" sz="1800" i="1" dirty="0" err="1" smtClean="0"/>
              <a:t>teso</a:t>
            </a:r>
            <a:r>
              <a:rPr lang="en-GB" altLang="de-DE" sz="1800" i="1" dirty="0" smtClean="0"/>
              <a:t>)?</a:t>
            </a:r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en-GB" altLang="de-DE" sz="1800" b="1" dirty="0" smtClean="0">
              <a:solidFill>
                <a:srgbClr val="FF0000"/>
              </a:solidFill>
            </a:endParaRPr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de-DE" altLang="de-DE" sz="1800" dirty="0"/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de-DE" altLang="de-DE" sz="1800" dirty="0"/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de-DE" altLang="de-DE" sz="1800" b="1" dirty="0">
              <a:solidFill>
                <a:srgbClr val="000000"/>
              </a:solidFill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+mn-lt"/>
              </a:rPr>
              <a:t>	 4.34</a:t>
            </a:r>
            <a:endParaRPr lang="de-DE" altLang="de-DE" sz="1200" b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9" name="Group 41"/>
          <p:cNvGrpSpPr>
            <a:grpSpLocks/>
          </p:cNvGrpSpPr>
          <p:nvPr/>
        </p:nvGrpSpPr>
        <p:grpSpPr bwMode="auto">
          <a:xfrm>
            <a:off x="0" y="6167438"/>
            <a:ext cx="2810107" cy="536575"/>
            <a:chOff x="0" y="3957"/>
            <a:chExt cx="1474" cy="338"/>
          </a:xfrm>
        </p:grpSpPr>
        <p:sp>
          <p:nvSpPr>
            <p:cNvPr id="10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pic>
          <p:nvPicPr>
            <p:cNvPr id="11" name="Picture 70" descr="Notizen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de-DE" dirty="0" smtClean="0">
                  <a:sym typeface="Wingdings" pitchFamily="2" charset="2"/>
                </a:rPr>
                <a:t>  </a:t>
              </a:r>
              <a:r>
                <a:rPr lang="en-GB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en-GB" altLang="de-DE" sz="1200" i="1" dirty="0" err="1">
                  <a:ea typeface="Verdana" panose="020B0604030504040204" pitchFamily="34" charset="0"/>
                  <a:cs typeface="Verdana" panose="020B0604030504040204" pitchFamily="34" charset="0"/>
                </a:rPr>
                <a:t>foglio</a:t>
              </a:r>
              <a:r>
                <a:rPr lang="en-GB" altLang="de-DE" sz="1200" i="1" dirty="0">
                  <a:ea typeface="Verdana" panose="020B0604030504040204" pitchFamily="34" charset="0"/>
                  <a:cs typeface="Verdana" panose="020B0604030504040204" pitchFamily="34" charset="0"/>
                </a:rPr>
                <a:t> di </a:t>
              </a:r>
              <a:r>
                <a:rPr lang="en-GB" altLang="de-DE" sz="1200" i="1" dirty="0" err="1" smtClean="0">
                  <a:ea typeface="Verdana" panose="020B0604030504040204" pitchFamily="34" charset="0"/>
                  <a:cs typeface="Verdana" panose="020B0604030504040204" pitchFamily="34" charset="0"/>
                </a:rPr>
                <a:t>lavoro</a:t>
              </a:r>
              <a:r>
                <a:rPr lang="en-GB" altLang="de-DE" sz="1200" i="1" dirty="0" smtClean="0"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altLang="de-DE" sz="1200" i="1" dirty="0" smtClean="0"/>
                <a:t>4.7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1" name="Textfeld 7"/>
          <p:cNvSpPr txBox="1">
            <a:spLocks noChangeArrowheads="1"/>
          </p:cNvSpPr>
          <p:nvPr/>
        </p:nvSpPr>
        <p:spPr bwMode="auto">
          <a:xfrm>
            <a:off x="250825" y="1358211"/>
            <a:ext cx="8642349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b="1" dirty="0" err="1" smtClean="0"/>
              <a:t>Esempio</a:t>
            </a:r>
            <a:r>
              <a:rPr lang="en-GB" altLang="de-DE" sz="1800" b="1" dirty="0" smtClean="0"/>
              <a:t>:</a:t>
            </a:r>
            <a:r>
              <a:rPr lang="en-GB" altLang="de-DE" sz="1800" dirty="0" smtClean="0"/>
              <a:t> Anna </a:t>
            </a:r>
            <a:r>
              <a:rPr lang="en-GB" altLang="de-DE" sz="1800" dirty="0" err="1" smtClean="0"/>
              <a:t>soffre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un forte mal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pancia</a:t>
            </a:r>
            <a:r>
              <a:rPr lang="en-GB" altLang="de-DE" sz="1800" dirty="0" smtClean="0"/>
              <a:t>. 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b="1" dirty="0" err="1" smtClean="0"/>
              <a:t>Attribuzione</a:t>
            </a:r>
            <a:r>
              <a:rPr lang="en-GB" altLang="de-DE" sz="1800" b="1" dirty="0" smtClean="0"/>
              <a:t>/</a:t>
            </a:r>
            <a:r>
              <a:rPr lang="en-GB" altLang="de-DE" sz="1800" b="1" dirty="0" err="1" smtClean="0"/>
              <a:t>propria</a:t>
            </a:r>
            <a:r>
              <a:rPr lang="en-GB" altLang="de-DE" sz="1800" b="1" dirty="0" smtClean="0"/>
              <a:t> </a:t>
            </a:r>
            <a:r>
              <a:rPr lang="en-GB" altLang="de-DE" sz="1800" b="1" dirty="0" err="1" smtClean="0"/>
              <a:t>convinzione</a:t>
            </a:r>
            <a:r>
              <a:rPr lang="en-GB" altLang="de-DE" sz="1800" b="1" dirty="0" smtClean="0"/>
              <a:t>:</a:t>
            </a:r>
            <a:r>
              <a:rPr lang="en-GB" altLang="de-DE" sz="1800" dirty="0" smtClean="0"/>
              <a:t> Anna </a:t>
            </a:r>
            <a:r>
              <a:rPr lang="en-GB" altLang="de-DE" sz="1800" dirty="0" err="1" smtClean="0"/>
              <a:t>pensa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che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il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suo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cibo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sia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stato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avvelenato</a:t>
            </a:r>
            <a:r>
              <a:rPr lang="en-GB" altLang="de-DE" sz="1800" dirty="0" smtClean="0"/>
              <a:t>.</a:t>
            </a:r>
            <a:r>
              <a:rPr lang="en-GB" altLang="de-DE" sz="1800" u="sng" dirty="0" smtClean="0"/>
              <a:t> 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en-GB" altLang="de-DE" sz="1800" u="sng" dirty="0" smtClean="0"/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b="1" dirty="0" smtClean="0"/>
              <a:t>Ma: </a:t>
            </a:r>
            <a:r>
              <a:rPr lang="en-GB" altLang="de-DE" sz="1800" dirty="0" smtClean="0"/>
              <a:t>Anna </a:t>
            </a:r>
            <a:r>
              <a:rPr lang="en-GB" altLang="de-DE" sz="1800" dirty="0" err="1" smtClean="0"/>
              <a:t>ultimamente</a:t>
            </a:r>
            <a:r>
              <a:rPr lang="en-GB" altLang="de-DE" sz="1800" dirty="0" smtClean="0"/>
              <a:t> ha </a:t>
            </a:r>
            <a:r>
              <a:rPr lang="en-GB" altLang="de-DE" sz="1800" dirty="0" err="1" smtClean="0"/>
              <a:t>avuto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molto</a:t>
            </a:r>
            <a:r>
              <a:rPr lang="en-GB" altLang="de-DE" sz="1800" dirty="0" smtClean="0"/>
              <a:t> stress e </a:t>
            </a:r>
            <a:r>
              <a:rPr lang="en-GB" altLang="de-DE" sz="1800" dirty="0" err="1" smtClean="0"/>
              <a:t>pressione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sul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lavoro</a:t>
            </a:r>
            <a:r>
              <a:rPr lang="en-GB" altLang="de-DE" sz="1800" dirty="0" smtClean="0"/>
              <a:t>. Di </a:t>
            </a:r>
            <a:r>
              <a:rPr lang="en-GB" altLang="de-DE" sz="1800" dirty="0" err="1" smtClean="0"/>
              <a:t>conseguenza</a:t>
            </a:r>
            <a:r>
              <a:rPr lang="en-GB" altLang="de-DE" sz="1800" dirty="0" smtClean="0"/>
              <a:t> non ha </a:t>
            </a:r>
            <a:r>
              <a:rPr lang="en-GB" altLang="de-DE" sz="1800" dirty="0" err="1" smtClean="0"/>
              <a:t>dormito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molto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né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mangiato</a:t>
            </a:r>
            <a:r>
              <a:rPr lang="en-GB" altLang="de-DE" sz="1800" dirty="0" smtClean="0"/>
              <a:t> </a:t>
            </a:r>
            <a:r>
              <a:rPr lang="en-GB" altLang="de-DE" sz="1800" smtClean="0"/>
              <a:t>regolarmente. </a:t>
            </a:r>
            <a:r>
              <a:rPr lang="en-GB" altLang="de-DE" sz="1800" dirty="0"/>
              <a:t>Anna </a:t>
            </a:r>
            <a:r>
              <a:rPr lang="en-GB" altLang="de-DE" sz="1800" dirty="0" smtClean="0"/>
              <a:t>ha </a:t>
            </a:r>
            <a:r>
              <a:rPr lang="en-GB" altLang="de-DE" sz="1800" dirty="0" err="1" smtClean="0"/>
              <a:t>spesso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problemi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di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pancia</a:t>
            </a:r>
            <a:r>
              <a:rPr lang="en-GB" altLang="de-DE" sz="1800" dirty="0" smtClean="0"/>
              <a:t> come </a:t>
            </a:r>
            <a:r>
              <a:rPr lang="en-GB" altLang="de-DE" sz="1800" dirty="0" err="1" smtClean="0"/>
              <a:t>reazione</a:t>
            </a:r>
            <a:r>
              <a:rPr lang="en-GB" altLang="de-DE" sz="1800" dirty="0" smtClean="0"/>
              <a:t> </a:t>
            </a:r>
            <a:r>
              <a:rPr lang="en-GB" altLang="de-DE" sz="1800" dirty="0" err="1" smtClean="0"/>
              <a:t>allo</a:t>
            </a:r>
            <a:r>
              <a:rPr lang="en-GB" altLang="de-DE" sz="1800" dirty="0" smtClean="0"/>
              <a:t> stress</a:t>
            </a:r>
            <a:r>
              <a:rPr lang="de-DE" altLang="de-DE" sz="1800" dirty="0" smtClean="0"/>
              <a:t>. </a:t>
            </a:r>
            <a:endParaRPr lang="de-DE" altLang="de-DE" sz="1800" dirty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</a:pP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Stili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en-GB" altLang="de-DE" sz="1200" b="1" dirty="0" err="1">
                <a:solidFill>
                  <a:srgbClr val="646B86"/>
                </a:solidFill>
                <a:latin typeface="Verdana"/>
              </a:rPr>
              <a:t>Attribuzionali</a:t>
            </a:r>
            <a:r>
              <a:rPr lang="en-GB" altLang="de-DE" sz="1200" b="1" dirty="0">
                <a:solidFill>
                  <a:srgbClr val="646B86"/>
                </a:solidFill>
                <a:latin typeface="Verdana"/>
              </a:rPr>
              <a:t> </a:t>
            </a:r>
            <a:r>
              <a:rPr lang="de-DE" altLang="de-DE" sz="1200" b="1" dirty="0" smtClean="0">
                <a:solidFill>
                  <a:schemeClr val="tx2"/>
                </a:solidFill>
                <a:latin typeface="+mn-lt"/>
              </a:rPr>
              <a:t>	 4.35</a:t>
            </a:r>
            <a:endParaRPr lang="de-DE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2000" dirty="0" err="1" smtClean="0">
                <a:solidFill>
                  <a:srgbClr val="D16349"/>
                </a:solidFill>
              </a:rPr>
              <a:t>Cosa</a:t>
            </a:r>
            <a:r>
              <a:rPr lang="en-GB" altLang="de-DE" sz="2000" dirty="0" smtClean="0">
                <a:solidFill>
                  <a:srgbClr val="D16349"/>
                </a:solidFill>
              </a:rPr>
              <a:t> ha a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che</a:t>
            </a:r>
            <a:r>
              <a:rPr lang="en-GB" altLang="de-DE" sz="2000" dirty="0" smtClean="0">
                <a:solidFill>
                  <a:srgbClr val="D16349"/>
                </a:solidFill>
              </a:rPr>
              <a:t> fare con le </a:t>
            </a:r>
            <a:r>
              <a:rPr lang="en-GB" altLang="de-DE" sz="2000" dirty="0" err="1" smtClean="0">
                <a:solidFill>
                  <a:srgbClr val="D16349"/>
                </a:solidFill>
              </a:rPr>
              <a:t>psicosi</a:t>
            </a:r>
            <a:r>
              <a:rPr lang="de-DE" altLang="de-DE" sz="2000" dirty="0" smtClean="0">
                <a:solidFill>
                  <a:srgbClr val="D16349"/>
                </a:solidFill>
              </a:rPr>
              <a:t>?</a:t>
            </a:r>
            <a:endParaRPr lang="de-DE" altLang="de-DE" sz="2000" dirty="0">
              <a:solidFill>
                <a:srgbClr val="D1634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Standarddesign">
  <a:themeElements>
    <a:clrScheme name="7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7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7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Standarddesign">
  <a:themeElements>
    <a:clrScheme name="8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8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8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Standarddesign">
  <a:themeElements>
    <a:clrScheme name="9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9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0_Standarddesign">
  <a:themeElements>
    <a:clrScheme name="10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0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339966">
                <a:gamma/>
                <a:tint val="36471"/>
                <a:invGamma/>
              </a:srgbClr>
            </a:gs>
            <a:gs pos="100000">
              <a:srgbClr val="339966">
                <a:alpha val="95000"/>
              </a:srgbClr>
            </a:gs>
          </a:gsLst>
          <a:lin ang="189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Times New Roman" charset="0"/>
            <a:cs typeface="Times New Roman" charset="0"/>
          </a:defRPr>
        </a:defPPr>
      </a:lstStyle>
    </a:lnDef>
  </a:objectDefaults>
  <a:extraClrSchemeLst>
    <a:extraClrScheme>
      <a:clrScheme name="10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Cronus">
  <a:themeElements>
    <a:clrScheme name="1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1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Larissa-Design">
  <a:themeElements>
    <a:clrScheme name="Larissa-Desig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Larissa-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-Desig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3_Cronus 1">
    <a:dk1>
      <a:srgbClr val="000000"/>
    </a:dk1>
    <a:lt1>
      <a:srgbClr val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FFFFFF"/>
    </a:accent3>
    <a:accent4>
      <a:srgbClr val="000000"/>
    </a:accent4>
    <a:accent5>
      <a:srgbClr val="E5B7B1"/>
    </a:accent5>
    <a:accent6>
      <a:srgbClr val="B9A300"/>
    </a:accent6>
    <a:hlink>
      <a:srgbClr val="00A3D6"/>
    </a:hlink>
    <a:folHlink>
      <a:srgbClr val="694F07"/>
    </a:folHlink>
  </a:clrScheme>
  <a:fontScheme name="3_Cronus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2686</Words>
  <Application>Microsoft Office PowerPoint</Application>
  <PresentationFormat>Bildschirmpräsentation (4:3)</PresentationFormat>
  <Paragraphs>373</Paragraphs>
  <Slides>35</Slides>
  <Notes>31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14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58" baseType="lpstr">
      <vt:lpstr>Arial</vt:lpstr>
      <vt:lpstr>Calibri</vt:lpstr>
      <vt:lpstr>Courier New</vt:lpstr>
      <vt:lpstr>Georgia</vt:lpstr>
      <vt:lpstr>Times New Roman</vt:lpstr>
      <vt:lpstr>Verdana</vt:lpstr>
      <vt:lpstr>Wingdings</vt:lpstr>
      <vt:lpstr>Wingdings 2</vt:lpstr>
      <vt:lpstr>2_Standarddesign</vt:lpstr>
      <vt:lpstr>3_Standarddesign</vt:lpstr>
      <vt:lpstr>4_Standarddesign</vt:lpstr>
      <vt:lpstr>5_Standarddesign</vt:lpstr>
      <vt:lpstr>6_Standarddesign</vt:lpstr>
      <vt:lpstr>7_Standarddesign</vt:lpstr>
      <vt:lpstr>8_Standarddesign</vt:lpstr>
      <vt:lpstr>9_Standarddesign</vt:lpstr>
      <vt:lpstr>1_Standarddesign</vt:lpstr>
      <vt:lpstr>10_Standarddesign</vt:lpstr>
      <vt:lpstr>1_Cronus</vt:lpstr>
      <vt:lpstr>3_Cronus</vt:lpstr>
      <vt:lpstr>2_Cronus</vt:lpstr>
      <vt:lpstr>Larissa-Design</vt:lpstr>
      <vt:lpstr>Photo Editor Photo</vt:lpstr>
      <vt:lpstr>MODULO 4:  STILI ATTRIBUZIONALI</vt:lpstr>
      <vt:lpstr>Attribuzioni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Persecuzione/strani odori Pro e contro?</vt:lpstr>
      <vt:lpstr>PowerPoint-Präsentation</vt:lpstr>
      <vt:lpstr>PowerPoint-Präsentation</vt:lpstr>
      <vt:lpstr>PowerPoint-Präsentation</vt:lpstr>
      <vt:lpstr>   Evento negativo della scorsa settimana   (stress, litigio, dolore, delusione…)</vt:lpstr>
      <vt:lpstr> Evento positivo della scorsa settimana (un complimento, una conoscenza, un invito…)</vt:lpstr>
      <vt:lpstr>Quale è il suo stile attribuzionale?</vt:lpstr>
      <vt:lpstr>PowerPoint-Präsentation</vt:lpstr>
      <vt:lpstr>PowerPoint-Präsentation</vt:lpstr>
      <vt:lpstr>PowerPoint-Präsentation</vt:lpstr>
      <vt:lpstr>PowerPoint-Präsentation</vt:lpstr>
      <vt:lpstr>Sentire le voci  Questi penseri sono i suoi pensieri o sono controllati da una fonte esterna?  Pro e contro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eku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Zuschreibungsstil</dc:title>
  <dc:creator>steffen</dc:creator>
  <cp:lastModifiedBy>Hiwis</cp:lastModifiedBy>
  <cp:revision>971</cp:revision>
  <cp:lastPrinted>2010-08-18T09:48:18Z</cp:lastPrinted>
  <dcterms:created xsi:type="dcterms:W3CDTF">2010-08-18T09:46:04Z</dcterms:created>
  <dcterms:modified xsi:type="dcterms:W3CDTF">2018-09-07T07:31:04Z</dcterms:modified>
</cp:coreProperties>
</file>