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notesSlides/notesSlide6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7.xml" ContentType="application/vnd.openxmlformats-officedocument.presentationml.notesSlide+xml"/>
  <Override PartName="/ppt/comments/comment9.xml" ContentType="application/vnd.openxmlformats-officedocument.presentationml.comments+xml"/>
  <Override PartName="/ppt/comments/comment10.xml" ContentType="application/vnd.openxmlformats-officedocument.presentationml.comments+xml"/>
  <Override PartName="/ppt/notesSlides/notesSlide8.xml" ContentType="application/vnd.openxmlformats-officedocument.presentationml.notesSlide+xml"/>
  <Override PartName="/ppt/comments/comment11.xml" ContentType="application/vnd.openxmlformats-officedocument.presentationml.comments+xml"/>
  <Override PartName="/ppt/notesSlides/notesSlide9.xml" ContentType="application/vnd.openxmlformats-officedocument.presentationml.notesSlide+xml"/>
  <Override PartName="/ppt/comments/comment12.xml" ContentType="application/vnd.openxmlformats-officedocument.presentationml.comments+xml"/>
  <Override PartName="/ppt/notesSlides/notesSlide10.xml" ContentType="application/vnd.openxmlformats-officedocument.presentationml.notesSlide+xml"/>
  <Override PartName="/ppt/comments/comment13.xml" ContentType="application/vnd.openxmlformats-officedocument.presentationml.comments+xml"/>
  <Override PartName="/ppt/notesSlides/notesSlide11.xml" ContentType="application/vnd.openxmlformats-officedocument.presentationml.notesSlide+xml"/>
  <Override PartName="/ppt/comments/comment14.xml" ContentType="application/vnd.openxmlformats-officedocument.presentationml.comments+xml"/>
  <Override PartName="/ppt/notesSlides/notesSlide12.xml" ContentType="application/vnd.openxmlformats-officedocument.presentationml.notesSlide+xml"/>
  <Override PartName="/ppt/comments/comment15.xml" ContentType="application/vnd.openxmlformats-officedocument.presentationml.comments+xml"/>
  <Override PartName="/ppt/notesSlides/notesSlide13.xml" ContentType="application/vnd.openxmlformats-officedocument.presentationml.notesSlide+xml"/>
  <Override PartName="/ppt/comments/comment16.xml" ContentType="application/vnd.openxmlformats-officedocument.presentationml.comments+xml"/>
  <Override PartName="/ppt/comments/comment17.xml" ContentType="application/vnd.openxmlformats-officedocument.presentationml.comments+xml"/>
  <Override PartName="/ppt/comments/comment18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19.xml" ContentType="application/vnd.openxmlformats-officedocument.presentationml.comments+xml"/>
  <Override PartName="/ppt/comments/comment20.xml" ContentType="application/vnd.openxmlformats-officedocument.presentationml.comments+xml"/>
  <Override PartName="/ppt/comments/comment2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</p:sldMasterIdLst>
  <p:notesMasterIdLst>
    <p:notesMasterId r:id="rId35"/>
  </p:notesMasterIdLst>
  <p:handoutMasterIdLst>
    <p:handoutMasterId r:id="rId36"/>
  </p:handoutMasterIdLst>
  <p:sldIdLst>
    <p:sldId id="798" r:id="rId9"/>
    <p:sldId id="807" r:id="rId10"/>
    <p:sldId id="809" r:id="rId11"/>
    <p:sldId id="812" r:id="rId12"/>
    <p:sldId id="813" r:id="rId13"/>
    <p:sldId id="815" r:id="rId14"/>
    <p:sldId id="818" r:id="rId15"/>
    <p:sldId id="819" r:id="rId16"/>
    <p:sldId id="800" r:id="rId17"/>
    <p:sldId id="826" r:id="rId18"/>
    <p:sldId id="840" r:id="rId19"/>
    <p:sldId id="829" r:id="rId20"/>
    <p:sldId id="841" r:id="rId21"/>
    <p:sldId id="831" r:id="rId22"/>
    <p:sldId id="832" r:id="rId23"/>
    <p:sldId id="833" r:id="rId24"/>
    <p:sldId id="834" r:id="rId25"/>
    <p:sldId id="837" r:id="rId26"/>
    <p:sldId id="796" r:id="rId27"/>
    <p:sldId id="803" r:id="rId28"/>
    <p:sldId id="804" r:id="rId29"/>
    <p:sldId id="797" r:id="rId30"/>
    <p:sldId id="802" r:id="rId31"/>
    <p:sldId id="838" r:id="rId32"/>
    <p:sldId id="839" r:id="rId33"/>
    <p:sldId id="836" r:id="rId34"/>
  </p:sldIdLst>
  <p:sldSz cx="9144000" cy="6858000" type="screen4x3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4">
          <p15:clr>
            <a:srgbClr val="A4A3A4"/>
          </p15:clr>
        </p15:guide>
        <p15:guide id="2" pos="5601">
          <p15:clr>
            <a:srgbClr val="A4A3A4"/>
          </p15:clr>
        </p15:guide>
        <p15:guide id="3" pos="1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22" clrIdx="0">
    <p:extLst/>
  </p:cmAuthor>
  <p:cmAuthor id="2" name="Ryan Balzan" initials="RB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66CCFF"/>
    <a:srgbClr val="33CCFF"/>
    <a:srgbClr val="CCFF66"/>
    <a:srgbClr val="FF9966"/>
    <a:srgbClr val="EAEAEA"/>
    <a:srgbClr val="FFCC99"/>
    <a:srgbClr val="8CADAE"/>
    <a:srgbClr val="D16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8" autoAdjust="0"/>
    <p:restoredTop sz="94660"/>
  </p:normalViewPr>
  <p:slideViewPr>
    <p:cSldViewPr showGuides="1">
      <p:cViewPr varScale="1">
        <p:scale>
          <a:sx n="103" d="100"/>
          <a:sy n="103" d="100"/>
        </p:scale>
        <p:origin x="246" y="78"/>
      </p:cViewPr>
      <p:guideLst>
        <p:guide orient="horz" pos="844"/>
        <p:guide pos="5601"/>
        <p:guide pos="1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47" d="100"/>
          <a:sy n="47" d="100"/>
        </p:scale>
        <p:origin x="-1890" y="-114"/>
      </p:cViewPr>
      <p:guideLst>
        <p:guide orient="horz" pos="3126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viewProps" Target="viewProp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36:54.214" idx="1">
    <p:pos x="10" y="10"/>
    <p:text>New unit name, changed on all the following slides too.
In the 1st edition, this unit was unit 10.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38:04.963" idx="2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38:10.734" idx="3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38:45.405" idx="4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39:15.256" idx="5">
    <p:pos x="10" y="10"/>
    <p:text>changed (resembles old slide 2)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39:34.891" idx="6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39:47.348" idx="7">
    <p:pos x="10" y="10"/>
    <p:text>changed (resembles old slide 2)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0:08.779" idx="8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0:29.272" idx="9">
    <p:pos x="10" y="10"/>
    <p:text>changed (resembles old slide 3)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1:10.726" idx="10">
    <p:pos x="10" y="10"/>
    <p:text>changed (resembles old slide 3)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1:36.426" idx="12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1:36.426" idx="12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1:48.322" idx="14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1:48.322" idx="14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1:52.953" idx="15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1:58.287" idx="16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2:55.040" idx="18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2:37.590" idx="17">
    <p:pos x="10" y="10"/>
    <p:text>(old version slide 4)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3:28.943" idx="19">
    <p:pos x="10" y="10"/>
    <p:text>new design - please add worksheet screenshots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2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3:52.543" idx="20">
    <p:pos x="10" y="10"/>
    <p:text>the contents of the table have been changed around a little bit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2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44:28.742" idx="21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</a:defRPr>
            </a:lvl1pPr>
          </a:lstStyle>
          <a:p>
            <a:fld id="{DA073867-496B-4749-A178-FC9EB58C57A1}" type="slidenum">
              <a:rPr lang="en-GB" altLang="de-DE"/>
              <a:pPr/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5851167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 smtClean="0"/>
              <a:t>Klicken Sie, um die Formate des Vorlagentextes zu bearbeiten</a:t>
            </a:r>
          </a:p>
          <a:p>
            <a:pPr lvl="1"/>
            <a:r>
              <a:rPr lang="en-US" altLang="de-DE" noProof="0" smtClean="0"/>
              <a:t>Zweite Ebene</a:t>
            </a:r>
          </a:p>
          <a:p>
            <a:pPr lvl="2"/>
            <a:r>
              <a:rPr lang="en-US" altLang="de-DE" noProof="0" smtClean="0"/>
              <a:t>Dritte Ebene</a:t>
            </a:r>
          </a:p>
          <a:p>
            <a:pPr lvl="3"/>
            <a:r>
              <a:rPr lang="en-US" altLang="de-DE" noProof="0" smtClean="0"/>
              <a:t>Vierte Ebene</a:t>
            </a:r>
          </a:p>
          <a:p>
            <a:pPr lvl="4"/>
            <a:r>
              <a:rPr lang="en-US" altLang="de-DE" noProof="0" smtClean="0"/>
              <a:t>Fünfte Ebene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</a:defRPr>
            </a:lvl1pPr>
          </a:lstStyle>
          <a:p>
            <a:fld id="{7EABDEF6-BB10-4FB8-916D-B2AFCB470E31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63648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FD0620-7CD2-4C9C-B33F-872FD8F8FDC6}" type="slidenum">
              <a:rPr lang="en-US" altLang="de-DE">
                <a:cs typeface="Times New Roman" pitchFamily="18" charset="0"/>
              </a:rPr>
              <a:pPr/>
              <a:t>1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5638"/>
          </a:xfrm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914390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1434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DDAB54-CEC3-4C22-8136-4E6F1D173116}" type="slidenum">
              <a:rPr lang="de-DE" altLang="de-DE">
                <a:cs typeface="Times New Roman" pitchFamily="18" charset="0"/>
              </a:rPr>
              <a:pPr/>
              <a:t>2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786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638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1638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03DBD6-8194-41C4-A96D-3D2FF945A938}" type="slidenum">
              <a:rPr lang="de-DE" altLang="de-DE">
                <a:cs typeface="Times New Roman" pitchFamily="18" charset="0"/>
              </a:rPr>
              <a:pPr/>
              <a:t>3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539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e-DE" altLang="de-DE" dirty="0" smtClean="0"/>
              <a:t>Steffen: </a:t>
            </a:r>
            <a:r>
              <a:rPr lang="de-DE" altLang="de-DE" dirty="0" err="1" smtClean="0"/>
              <a:t>agree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with</a:t>
            </a:r>
            <a:r>
              <a:rPr lang="de-DE" altLang="de-DE" dirty="0" smtClean="0"/>
              <a:t> Ryan</a:t>
            </a:r>
          </a:p>
        </p:txBody>
      </p:sp>
      <p:sp>
        <p:nvSpPr>
          <p:cNvPr id="1843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641657-B14B-4FA2-A1B9-E112C9351F42}" type="slidenum">
              <a:rPr lang="de-DE" altLang="de-DE">
                <a:cs typeface="Times New Roman" pitchFamily="18" charset="0"/>
              </a:rPr>
              <a:pPr/>
              <a:t>4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144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BDEF6-BB10-4FB8-916D-B2AFCB470E31}" type="slidenum">
              <a:rPr lang="en-US" altLang="de-DE" smtClean="0"/>
              <a:pPr/>
              <a:t>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04581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355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/>
            <a:endParaRPr lang="de-DE" altLang="de-DE" smtClean="0"/>
          </a:p>
        </p:txBody>
      </p:sp>
      <p:sp>
        <p:nvSpPr>
          <p:cNvPr id="2355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A2E4C1-5EC4-4047-9A45-1D8D00457A54}" type="slidenum">
              <a:rPr lang="de-DE" altLang="de-DE">
                <a:cs typeface="Times New Roman" pitchFamily="18" charset="0"/>
              </a:rPr>
              <a:pPr/>
              <a:t>8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923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altLang="de-DE" dirty="0" smtClean="0"/>
          </a:p>
        </p:txBody>
      </p:sp>
      <p:sp>
        <p:nvSpPr>
          <p:cNvPr id="256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A4BFAD-1216-4D7F-8428-1665B896F593}" type="slidenum">
              <a:rPr lang="en-US" altLang="de-DE"/>
              <a:pPr/>
              <a:t>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15724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047420-848C-4175-B177-109130F2C5B3}" type="slidenum">
              <a:rPr lang="de-DE" altLang="de-DE">
                <a:cs typeface="Times New Roman" pitchFamily="18" charset="0"/>
              </a:rPr>
              <a:pPr/>
              <a:t>11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79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047420-848C-4175-B177-109130F2C5B3}" type="slidenum">
              <a:rPr lang="de-DE" altLang="de-DE">
                <a:cs typeface="Times New Roman" pitchFamily="18" charset="0"/>
              </a:rPr>
              <a:pPr/>
              <a:t>12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051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4A49A-E144-420E-B7AD-7D2AF4503874}" type="slidenum">
              <a:rPr lang="de-DE" altLang="de-DE">
                <a:cs typeface="Times New Roman" pitchFamily="18" charset="0"/>
              </a:rPr>
              <a:pPr/>
              <a:t>13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9455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4A49A-E144-420E-B7AD-7D2AF4503874}" type="slidenum">
              <a:rPr lang="de-DE" altLang="de-DE">
                <a:cs typeface="Times New Roman" pitchFamily="18" charset="0"/>
              </a:rPr>
              <a:pPr/>
              <a:t>14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1862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E34246-CDD3-47E5-8DF0-14CEB10ADCA5}" type="slidenum">
              <a:rPr lang="de-DE" altLang="de-DE">
                <a:cs typeface="Times New Roman" pitchFamily="18" charset="0"/>
              </a:rPr>
              <a:pPr/>
              <a:t>15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513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891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891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0C381D-0CC6-49F8-BF37-78B019829F9B}" type="slidenum">
              <a:rPr lang="de-DE" altLang="de-DE">
                <a:cs typeface="Times New Roman" pitchFamily="18" charset="0"/>
              </a:rPr>
              <a:pPr/>
              <a:t>16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3391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altLang="de-DE" smtClean="0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2DCB50-E62C-4BB3-810C-2B2C5DDB4743}" type="slidenum">
              <a:rPr lang="en-US" altLang="de-DE"/>
              <a:pPr/>
              <a:t>19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68656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0E134F-1D39-44C6-B991-91363082C73C}" type="slidenum">
              <a:rPr lang="en-US" altLang="de-DE">
                <a:cs typeface="Times New Roman" pitchFamily="18" charset="0"/>
              </a:rPr>
              <a:pPr/>
              <a:t>21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19513"/>
          </a:xfrm>
          <a:ln w="12700" cap="flat"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5638"/>
          </a:xfrm>
          <a:noFill/>
          <a:ln/>
        </p:spPr>
        <p:txBody>
          <a:bodyPr lIns="94242" tIns="47121" rIns="94242" bIns="47121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4512183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8E0B01-E42B-4B5D-9F55-64C12D1425E0}" type="slidenum">
              <a:rPr lang="en-US" altLang="de-DE">
                <a:cs typeface="Times New Roman" pitchFamily="18" charset="0"/>
              </a:rPr>
              <a:pPr/>
              <a:t>22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5638"/>
          </a:xfrm>
          <a:noFill/>
          <a:ln/>
        </p:spPr>
        <p:txBody>
          <a:bodyPr/>
          <a:lstStyle/>
          <a:p>
            <a:pPr eaLnBrk="1" hangingPunct="1"/>
            <a:endParaRPr lang="en-US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59206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6335713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6335713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0" y="260350"/>
            <a:ext cx="9144000" cy="64087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D8C4C-6936-441D-AB2B-989B5F0344F8}" type="datetime1">
              <a:rPr lang="en-US" altLang="de-DE"/>
              <a:pPr>
                <a:defRPr/>
              </a:pPr>
              <a:t>9/7/2018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6D4AEC-6EA0-4A8C-81E7-7F1ECD2369D0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14AF1-3EE2-4103-926E-B0A0B19BF47D}" type="datetime1">
              <a:rPr lang="en-US" altLang="de-DE"/>
              <a:pPr>
                <a:defRPr/>
              </a:pPr>
              <a:t>9/7/2018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B8648-AD3B-4FA3-B199-9E71A74F11D1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A2C51-F042-4833-BC2F-5A037E3ED25E}" type="datetime1">
              <a:rPr lang="en-US" altLang="de-DE"/>
              <a:pPr>
                <a:defRPr/>
              </a:pPr>
              <a:t>9/7/2018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E3F5D-F441-42AA-9925-AE0AB63DD2D0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CE5D7-FD96-4AA1-A939-D63F7CFB381E}" type="datetime1">
              <a:rPr lang="en-US" altLang="de-DE"/>
              <a:pPr>
                <a:defRPr/>
              </a:pPr>
              <a:t>9/7/2018</a:t>
            </a:fld>
            <a:endParaRPr lang="en-US" altLang="de-DE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DF8412-9B6D-4274-8BC0-25F486A8933B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18D4B-2A1D-4D39-BCED-D0D5716738AA}" type="datetime1">
              <a:rPr lang="en-US" altLang="de-DE"/>
              <a:pPr>
                <a:defRPr/>
              </a:pPr>
              <a:t>9/7/2018</a:t>
            </a:fld>
            <a:endParaRPr lang="en-US" altLang="de-DE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178BCB-2D06-4883-9439-94F9FB220E96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E1C7D-0C58-4B45-A22E-7855B5B4198B}" type="datetime1">
              <a:rPr lang="en-US" altLang="de-DE"/>
              <a:pPr>
                <a:defRPr/>
              </a:pPr>
              <a:t>9/7/2018</a:t>
            </a:fld>
            <a:endParaRPr lang="en-US" altLang="de-DE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D94BA0-E753-4EEC-B585-EF12F30AE104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B1CE2-2D70-4C82-ABA8-817B2232EFF4}" type="datetime1">
              <a:rPr lang="en-US" altLang="de-DE"/>
              <a:pPr>
                <a:defRPr/>
              </a:pPr>
              <a:t>9/7/2018</a:t>
            </a:fld>
            <a:endParaRPr lang="en-US" altLang="de-DE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B6A8A-A8EB-4805-BB15-61D4C9DFAD17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D764D-7D92-497B-926C-18238176F67D}" type="datetime1">
              <a:rPr lang="en-US" altLang="de-DE"/>
              <a:pPr>
                <a:defRPr/>
              </a:pPr>
              <a:t>9/7/2018</a:t>
            </a:fld>
            <a:endParaRPr lang="en-US" altLang="de-DE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6F288-CEE9-48EA-8D34-021042860736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5C56C-C17B-47FE-AC38-5E05FA990DD5}" type="datetime1">
              <a:rPr lang="en-US" altLang="de-DE"/>
              <a:pPr>
                <a:defRPr/>
              </a:pPr>
              <a:t>9/7/2018</a:t>
            </a:fld>
            <a:endParaRPr lang="en-US" altLang="de-DE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01629F-95FD-4A80-A8BB-8EC257613D03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9D992-38EF-4462-A6B7-43C7768D3FD0}" type="datetime1">
              <a:rPr lang="en-US" altLang="de-DE"/>
              <a:pPr>
                <a:defRPr/>
              </a:pPr>
              <a:t>9/7/2018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EB81C-809B-47A7-A3F3-9C596F233623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6FD62-9317-4AAD-9DDB-324D8E6D80C1}" type="datetime1">
              <a:rPr lang="en-US" altLang="de-DE"/>
              <a:pPr>
                <a:defRPr/>
              </a:pPr>
              <a:t>9/7/2018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B21EFF-97ED-498D-87CB-FE42C873B4FB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8284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3600">
              <a:solidFill>
                <a:schemeClr val="bg1"/>
              </a:solidFill>
              <a:latin typeface="Verdana" charset="0"/>
              <a:ea typeface="+mn-ea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1143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ea typeface="+mn-ea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ea typeface="+mn-ea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fld id="{01F750D7-DE96-4AA7-814F-FC94C2F1734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fld id="{544AD8C6-01F2-4446-9DE3-5595C90A5E66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+mn-ea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ea typeface="+mn-ea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ea typeface="+mn-ea"/>
            </a:endParaRPr>
          </a:p>
        </p:txBody>
      </p:sp>
      <p:sp>
        <p:nvSpPr>
          <p:cNvPr id="8196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ea typeface="+mn-ea"/>
            </a:endParaRPr>
          </a:p>
        </p:txBody>
      </p:sp>
      <p:sp>
        <p:nvSpPr>
          <p:cNvPr id="8197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ea typeface="+mn-ea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203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204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FFFF"/>
                </a:solidFill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C2F27933-8CA0-475C-B3E8-FEB140673432}" type="datetime1">
              <a:rPr lang="en-US" altLang="de-DE"/>
              <a:pPr>
                <a:defRPr/>
              </a:pPr>
              <a:t>9/7/2018</a:t>
            </a:fld>
            <a:endParaRPr lang="en-US" altLang="de-DE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E1E1E1"/>
                </a:solidFill>
              </a:defRPr>
            </a:lvl1pPr>
          </a:lstStyle>
          <a:p>
            <a:fld id="{BD98B04E-3E39-4C19-BBE4-1380243103B0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9.xml"/><Relationship Id="rId4" Type="http://schemas.openxmlformats.org/officeDocument/2006/relationships/comments" Target="../comments/commen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9.xml"/><Relationship Id="rId4" Type="http://schemas.openxmlformats.org/officeDocument/2006/relationships/comments" Target="../comments/commen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6.xml"/><Relationship Id="rId1" Type="http://schemas.openxmlformats.org/officeDocument/2006/relationships/slideLayout" Target="../slideLayouts/slideLayout5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7.xml"/><Relationship Id="rId1" Type="http://schemas.openxmlformats.org/officeDocument/2006/relationships/slideLayout" Target="../slideLayouts/slideLayout5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4.xml"/><Relationship Id="rId4" Type="http://schemas.openxmlformats.org/officeDocument/2006/relationships/comments" Target="../comments/commen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0.xml"/><Relationship Id="rId1" Type="http://schemas.openxmlformats.org/officeDocument/2006/relationships/slideLayout" Target="../slideLayouts/slideLayout5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7.xml"/><Relationship Id="rId1" Type="http://schemas.openxmlformats.org/officeDocument/2006/relationships/slideLayout" Target="../slideLayouts/slideLayout6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8.xml"/><Relationship Id="rId1" Type="http://schemas.openxmlformats.org/officeDocument/2006/relationships/slideLayout" Target="../slideLayouts/slideLayout6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comments" Target="../comments/comment1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619250" y="2852738"/>
            <a:ext cx="5905500" cy="1636712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en-US" altLang="de-DE" sz="1800" b="1" dirty="0" smtClean="0">
                <a:solidFill>
                  <a:schemeClr val="tx2"/>
                </a:solidFill>
              </a:rPr>
              <a:t>MODULO 11:</a:t>
            </a:r>
            <a:br>
              <a:rPr lang="en-US" altLang="de-DE" sz="1800" b="1" dirty="0" smtClean="0">
                <a:solidFill>
                  <a:schemeClr val="tx2"/>
                </a:solidFill>
              </a:rPr>
            </a:br>
            <a:r>
              <a:rPr lang="en-US" altLang="de-DE" sz="1800" b="1" dirty="0" smtClean="0">
                <a:solidFill>
                  <a:schemeClr val="tx2"/>
                </a:solidFill>
              </a:rPr>
              <a:t>VIVERE CON LA PSICOSI</a:t>
            </a:r>
            <a:br>
              <a:rPr lang="en-US" altLang="de-DE" sz="1800" b="1" dirty="0" smtClean="0">
                <a:solidFill>
                  <a:schemeClr val="tx2"/>
                </a:solidFill>
              </a:rPr>
            </a:br>
            <a:r>
              <a:rPr lang="en-US" altLang="de-DE" sz="1800" b="1" dirty="0" smtClean="0">
                <a:solidFill>
                  <a:schemeClr val="tx2"/>
                </a:solidFill>
              </a:rPr>
              <a:t>E PREVENZIONE DELLA RICADUTA </a:t>
            </a:r>
          </a:p>
        </p:txBody>
      </p:sp>
      <p:sp>
        <p:nvSpPr>
          <p:cNvPr id="11267" name="Text Box 7"/>
          <p:cNvSpPr txBox="1">
            <a:spLocks noChangeArrowheads="1"/>
          </p:cNvSpPr>
          <p:nvPr/>
        </p:nvSpPr>
        <p:spPr bwMode="auto">
          <a:xfrm>
            <a:off x="0" y="151606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de-DE" sz="3600" dirty="0" err="1" smtClean="0">
                <a:solidFill>
                  <a:srgbClr val="D16349"/>
                </a:solidFill>
                <a:cs typeface="Times New Roman" pitchFamily="18" charset="0"/>
              </a:rPr>
              <a:t>Terapia</a:t>
            </a:r>
            <a:r>
              <a:rPr lang="en-US" altLang="de-DE" sz="36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3600" dirty="0" err="1" smtClean="0">
                <a:solidFill>
                  <a:srgbClr val="D16349"/>
                </a:solidFill>
                <a:cs typeface="Times New Roman" pitchFamily="18" charset="0"/>
              </a:rPr>
              <a:t>Metacognitiva</a:t>
            </a:r>
            <a:endParaRPr lang="en-US" altLang="de-DE" sz="3600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sp>
        <p:nvSpPr>
          <p:cNvPr id="11268" name="Text Box 9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US" altLang="de-DE" sz="240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spcAft>
                <a:spcPts val="240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en-US" altLang="de-DE" dirty="0" err="1" smtClean="0">
                <a:cs typeface="Times New Roman" pitchFamily="18" charset="0"/>
              </a:rPr>
              <a:t>Quante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persone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hanno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problemi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psicologici</a:t>
            </a:r>
            <a:r>
              <a:rPr lang="en-US" altLang="de-DE" dirty="0" smtClean="0">
                <a:cs typeface="Times New Roman" pitchFamily="18" charset="0"/>
              </a:rPr>
              <a:t>?</a:t>
            </a:r>
            <a:endParaRPr lang="en-US" altLang="de-DE" dirty="0"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spcAft>
                <a:spcPts val="240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spcAft>
                <a:spcPts val="240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en-US" altLang="de-DE" dirty="0" err="1" smtClean="0">
                <a:cs typeface="Times New Roman" pitchFamily="18" charset="0"/>
              </a:rPr>
              <a:t>Cosa</a:t>
            </a:r>
            <a:r>
              <a:rPr lang="en-US" altLang="de-DE" dirty="0" smtClean="0">
                <a:cs typeface="Times New Roman" pitchFamily="18" charset="0"/>
              </a:rPr>
              <a:t> ne </a:t>
            </a:r>
            <a:r>
              <a:rPr lang="en-US" altLang="de-DE" dirty="0" err="1" smtClean="0">
                <a:cs typeface="Times New Roman" pitchFamily="18" charset="0"/>
              </a:rPr>
              <a:t>pensi</a:t>
            </a:r>
            <a:r>
              <a:rPr lang="en-US" altLang="de-DE" dirty="0" smtClean="0">
                <a:cs typeface="Times New Roman" pitchFamily="18" charset="0"/>
              </a:rPr>
              <a:t>?</a:t>
            </a:r>
            <a:r>
              <a:rPr lang="en-US" altLang="de-DE" dirty="0">
                <a:cs typeface="Times New Roman" pitchFamily="18" charset="0"/>
              </a:rPr>
              <a:t/>
            </a:r>
            <a:br>
              <a:rPr lang="en-US" altLang="de-DE" dirty="0">
                <a:cs typeface="Times New Roman" pitchFamily="18" charset="0"/>
              </a:rPr>
            </a:br>
            <a:endParaRPr lang="en-US" altLang="de-DE" dirty="0">
              <a:cs typeface="Times New Roman" pitchFamily="18" charset="0"/>
            </a:endParaRPr>
          </a:p>
        </p:txBody>
      </p:sp>
      <p:sp>
        <p:nvSpPr>
          <p:cNvPr id="13315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n-US" altLang="de-DE" dirty="0" smtClean="0"/>
              <a:t>È </a:t>
            </a:r>
            <a:r>
              <a:rPr lang="en-US" altLang="de-DE" dirty="0" err="1" smtClean="0"/>
              <a:t>normale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avere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problemi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psicologici</a:t>
            </a:r>
            <a:r>
              <a:rPr lang="en-US" altLang="de-DE" dirty="0" smtClean="0"/>
              <a:t>?</a:t>
            </a:r>
          </a:p>
        </p:txBody>
      </p:sp>
      <p:sp>
        <p:nvSpPr>
          <p:cNvPr id="1331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11.2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Inhaltsplatzhalter 2"/>
          <p:cNvSpPr txBox="1">
            <a:spLocks/>
          </p:cNvSpPr>
          <p:nvPr/>
        </p:nvSpPr>
        <p:spPr bwMode="auto">
          <a:xfrm>
            <a:off x="250825" y="1341438"/>
            <a:ext cx="86423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en-US" altLang="de-DE" dirty="0" err="1" smtClean="0">
                <a:cs typeface="Times New Roman" pitchFamily="18" charset="0"/>
              </a:rPr>
              <a:t>Quante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persone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hanno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problemi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psicologici</a:t>
            </a:r>
            <a:r>
              <a:rPr lang="en-US" altLang="de-DE" dirty="0" smtClean="0">
                <a:cs typeface="Times New Roman" pitchFamily="18" charset="0"/>
              </a:rPr>
              <a:t>?</a:t>
            </a: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en-US" altLang="de-DE" dirty="0" smtClean="0">
                <a:cs typeface="Times New Roman" pitchFamily="18" charset="0"/>
              </a:rPr>
              <a:t>Uno studio del </a:t>
            </a:r>
            <a:r>
              <a:rPr lang="en-US" altLang="de-DE" dirty="0">
                <a:cs typeface="Times New Roman" pitchFamily="18" charset="0"/>
              </a:rPr>
              <a:t>2014 (Jacobi et al., </a:t>
            </a:r>
            <a:r>
              <a:rPr lang="en-US" altLang="de-DE" i="1" dirty="0" err="1">
                <a:cs typeface="Times New Roman" pitchFamily="18" charset="0"/>
              </a:rPr>
              <a:t>Nervenarzt</a:t>
            </a:r>
            <a:r>
              <a:rPr lang="en-US" altLang="de-DE" i="1" dirty="0">
                <a:cs typeface="Times New Roman" pitchFamily="18" charset="0"/>
              </a:rPr>
              <a:t> 1</a:t>
            </a:r>
            <a:r>
              <a:rPr lang="en-US" altLang="de-DE" dirty="0">
                <a:cs typeface="Times New Roman" pitchFamily="18" charset="0"/>
              </a:rPr>
              <a:t>, 2014) </a:t>
            </a:r>
            <a:r>
              <a:rPr lang="en-US" altLang="de-DE" dirty="0" smtClean="0">
                <a:cs typeface="Times New Roman" pitchFamily="18" charset="0"/>
              </a:rPr>
              <a:t>ha </a:t>
            </a:r>
            <a:r>
              <a:rPr lang="en-US" altLang="de-DE" dirty="0" err="1" smtClean="0">
                <a:cs typeface="Times New Roman" pitchFamily="18" charset="0"/>
              </a:rPr>
              <a:t>ottenuto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seguenti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risultati</a:t>
            </a:r>
            <a:r>
              <a:rPr lang="en-US" altLang="de-DE" dirty="0" smtClean="0">
                <a:cs typeface="Times New Roman" pitchFamily="18" charset="0"/>
              </a:rPr>
              <a:t>:</a:t>
            </a: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buFont typeface="Wingdings" pitchFamily="2" charset="2"/>
              <a:buChar char="Ø"/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buFont typeface="Wingdings" pitchFamily="2" charset="2"/>
              <a:buChar char="Ø"/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r>
              <a:rPr lang="en-US" altLang="de-DE" dirty="0" err="1" smtClean="0">
                <a:cs typeface="Times New Roman" pitchFamily="18" charset="0"/>
              </a:rPr>
              <a:t>Quando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prendono</a:t>
            </a:r>
            <a:r>
              <a:rPr lang="en-US" altLang="de-DE" dirty="0" smtClean="0">
                <a:cs typeface="Times New Roman" pitchFamily="18" charset="0"/>
              </a:rPr>
              <a:t> in </a:t>
            </a:r>
            <a:r>
              <a:rPr lang="en-US" altLang="de-DE" dirty="0" err="1" smtClean="0">
                <a:cs typeface="Times New Roman" pitchFamily="18" charset="0"/>
              </a:rPr>
              <a:t>considerazione</a:t>
            </a:r>
            <a:r>
              <a:rPr lang="en-US" altLang="de-DE" dirty="0" smtClean="0">
                <a:cs typeface="Times New Roman" pitchFamily="18" charset="0"/>
              </a:rPr>
              <a:t> le </a:t>
            </a:r>
            <a:r>
              <a:rPr lang="en-US" altLang="de-DE" dirty="0" err="1" smtClean="0">
                <a:cs typeface="Times New Roman" pitchFamily="18" charset="0"/>
              </a:rPr>
              <a:t>persone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che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soffrono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singoli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sintomi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disturbi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mentali</a:t>
            </a:r>
            <a:r>
              <a:rPr lang="en-US" altLang="de-DE" dirty="0" smtClean="0">
                <a:cs typeface="Times New Roman" pitchFamily="18" charset="0"/>
              </a:rPr>
              <a:t>, </a:t>
            </a:r>
            <a:r>
              <a:rPr lang="en-US" altLang="de-DE" dirty="0" err="1" smtClean="0">
                <a:cs typeface="Times New Roman" pitchFamily="18" charset="0"/>
              </a:rPr>
              <a:t>questi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numeri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salgono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significativamente</a:t>
            </a:r>
            <a:r>
              <a:rPr lang="en-US" altLang="de-DE" dirty="0" smtClean="0">
                <a:cs typeface="Times New Roman" pitchFamily="18" charset="0"/>
              </a:rPr>
              <a:t>. </a:t>
            </a:r>
            <a:r>
              <a:rPr lang="en-US" altLang="de-DE" dirty="0">
                <a:cs typeface="Times New Roman" pitchFamily="18" charset="0"/>
              </a:rPr>
              <a:t/>
            </a:r>
            <a:br>
              <a:rPr lang="en-US" altLang="de-DE" dirty="0">
                <a:cs typeface="Times New Roman" pitchFamily="18" charset="0"/>
              </a:rPr>
            </a:br>
            <a:r>
              <a:rPr lang="en-US" altLang="de-DE" dirty="0">
                <a:cs typeface="Times New Roman" pitchFamily="18" charset="0"/>
              </a:rPr>
              <a:t/>
            </a:r>
            <a:br>
              <a:rPr lang="en-US" altLang="de-DE" dirty="0">
                <a:cs typeface="Times New Roman" pitchFamily="18" charset="0"/>
              </a:rPr>
            </a:br>
            <a:endParaRPr lang="en-US" altLang="de-DE" dirty="0">
              <a:solidFill>
                <a:srgbClr val="006699"/>
              </a:solidFill>
              <a:cs typeface="Times New Roman" pitchFamily="18" charset="0"/>
            </a:endParaRP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691490"/>
              </p:ext>
            </p:extLst>
          </p:nvPr>
        </p:nvGraphicFramePr>
        <p:xfrm>
          <a:off x="250825" y="2530475"/>
          <a:ext cx="8651875" cy="2255838"/>
        </p:xfrm>
        <a:graphic>
          <a:graphicData uri="http://schemas.openxmlformats.org/drawingml/2006/table">
            <a:tbl>
              <a:tblPr/>
              <a:tblGrid>
                <a:gridCol w="7650163"/>
                <a:gridCol w="1001712"/>
              </a:tblGrid>
              <a:tr h="4664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Percentuale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persone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con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disturbi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psicologici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l’anno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passato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28%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203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Depressione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malattia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più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comune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10.6%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805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Psicosi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inclusa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la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schizofrenia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e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psicosi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organica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2.6%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092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Percentuale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quelli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che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hanno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sofferto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più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disturbi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mentali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nelle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stesso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tempo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50%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380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n-US" altLang="de-DE" dirty="0" smtClean="0"/>
              <a:t>È </a:t>
            </a:r>
            <a:r>
              <a:rPr lang="en-US" altLang="de-DE" dirty="0" err="1" smtClean="0"/>
              <a:t>normale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avere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problemi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psicologici</a:t>
            </a:r>
            <a:r>
              <a:rPr lang="en-US" altLang="de-DE" dirty="0" smtClean="0"/>
              <a:t>?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11.3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n-US" altLang="de-DE" dirty="0" err="1" smtClean="0"/>
              <a:t>Cos’è</a:t>
            </a:r>
            <a:r>
              <a:rPr lang="en-US" altLang="de-DE" dirty="0" smtClean="0"/>
              <a:t> lo stigma e </a:t>
            </a:r>
            <a:r>
              <a:rPr lang="en-US" altLang="de-DE" dirty="0" err="1" smtClean="0"/>
              <a:t>l’auto-stigmatizzarsi</a:t>
            </a:r>
            <a:r>
              <a:rPr lang="en-US" altLang="de-DE" dirty="0" smtClean="0"/>
              <a:t>?</a:t>
            </a:r>
          </a:p>
        </p:txBody>
      </p:sp>
      <p:sp>
        <p:nvSpPr>
          <p:cNvPr id="17411" name="Inhaltsplatzhalter 2"/>
          <p:cNvSpPr>
            <a:spLocks noGrp="1"/>
          </p:cNvSpPr>
          <p:nvPr>
            <p:ph idx="1"/>
          </p:nvPr>
        </p:nvSpPr>
        <p:spPr>
          <a:xfrm>
            <a:off x="250825" y="1341438"/>
            <a:ext cx="8642350" cy="4525962"/>
          </a:xfrm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en-US" altLang="de-DE" b="1" dirty="0" smtClean="0">
                <a:solidFill>
                  <a:srgbClr val="006699"/>
                </a:solidFill>
              </a:rPr>
              <a:t>Stigma = </a:t>
            </a:r>
            <a:r>
              <a:rPr lang="en-US" altLang="de-DE" b="1" dirty="0" err="1" smtClean="0">
                <a:solidFill>
                  <a:srgbClr val="006699"/>
                </a:solidFill>
              </a:rPr>
              <a:t>letteralmente</a:t>
            </a:r>
            <a:r>
              <a:rPr lang="en-US" altLang="de-DE" b="1" dirty="0" smtClean="0">
                <a:solidFill>
                  <a:srgbClr val="006699"/>
                </a:solidFill>
              </a:rPr>
              <a:t> </a:t>
            </a:r>
            <a:r>
              <a:rPr lang="en-US" altLang="de-DE" b="1" dirty="0" err="1" smtClean="0">
                <a:solidFill>
                  <a:srgbClr val="006699"/>
                </a:solidFill>
              </a:rPr>
              <a:t>dal</a:t>
            </a:r>
            <a:r>
              <a:rPr lang="en-US" altLang="de-DE" b="1" dirty="0" smtClean="0">
                <a:solidFill>
                  <a:srgbClr val="006699"/>
                </a:solidFill>
              </a:rPr>
              <a:t> </a:t>
            </a:r>
            <a:r>
              <a:rPr lang="en-US" altLang="de-DE" b="1" dirty="0" err="1" smtClean="0">
                <a:solidFill>
                  <a:srgbClr val="006699"/>
                </a:solidFill>
              </a:rPr>
              <a:t>greco</a:t>
            </a:r>
            <a:r>
              <a:rPr lang="en-US" altLang="de-DE" b="1" dirty="0" smtClean="0">
                <a:solidFill>
                  <a:srgbClr val="006699"/>
                </a:solidFill>
              </a:rPr>
              <a:t>: </a:t>
            </a:r>
            <a:r>
              <a:rPr lang="en-US" altLang="de-DE" dirty="0" err="1" smtClean="0"/>
              <a:t>marchio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cicatrice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segno</a:t>
            </a:r>
            <a:endParaRPr lang="en-US" altLang="de-DE" dirty="0" smtClean="0"/>
          </a:p>
          <a:p>
            <a:pPr marL="179388" indent="0">
              <a:spcBef>
                <a:spcPts val="1200"/>
              </a:spcBef>
            </a:pPr>
            <a:r>
              <a:rPr lang="en-US" altLang="de-DE" b="1" dirty="0" err="1" smtClean="0">
                <a:solidFill>
                  <a:srgbClr val="006699"/>
                </a:solidFill>
              </a:rPr>
              <a:t>Stigmatizzazione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b="1" dirty="0" smtClean="0">
                <a:solidFill>
                  <a:srgbClr val="006699"/>
                </a:solidFill>
              </a:rPr>
              <a:t>=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grouppi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quali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vengono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attribuite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caratteristiche</a:t>
            </a:r>
            <a:r>
              <a:rPr lang="en-US" altLang="de-DE" dirty="0" smtClean="0"/>
              <a:t> negative. 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err="1" smtClean="0">
                <a:cs typeface="Times New Roman" pitchFamily="18" charset="0"/>
              </a:rPr>
              <a:t>Ciò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accade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senza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verificare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l’esattezza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tali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attribuzioni</a:t>
            </a:r>
            <a:r>
              <a:rPr lang="en-US" altLang="de-DE" dirty="0" smtClean="0">
                <a:cs typeface="Times New Roman" pitchFamily="18" charset="0"/>
              </a:rPr>
              <a:t>. 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smtClean="0">
                <a:cs typeface="Times New Roman" pitchFamily="18" charset="0"/>
              </a:rPr>
              <a:t>La </a:t>
            </a:r>
            <a:r>
              <a:rPr lang="en-US" altLang="de-DE" dirty="0" err="1" smtClean="0">
                <a:cs typeface="Times New Roman" pitchFamily="18" charset="0"/>
              </a:rPr>
              <a:t>stigmatizzazione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porta</a:t>
            </a:r>
            <a:r>
              <a:rPr lang="en-US" altLang="de-DE" dirty="0" smtClean="0">
                <a:cs typeface="Times New Roman" pitchFamily="18" charset="0"/>
              </a:rPr>
              <a:t> al </a:t>
            </a:r>
            <a:r>
              <a:rPr lang="en-US" altLang="de-DE" dirty="0" err="1" smtClean="0">
                <a:cs typeface="Times New Roman" pitchFamily="18" charset="0"/>
              </a:rPr>
              <a:t>degrado</a:t>
            </a:r>
            <a:r>
              <a:rPr lang="en-US" altLang="de-DE" dirty="0" smtClean="0">
                <a:cs typeface="Times New Roman" pitchFamily="18" charset="0"/>
              </a:rPr>
              <a:t> e </a:t>
            </a:r>
            <a:r>
              <a:rPr lang="en-US" altLang="de-DE" dirty="0" err="1" smtClean="0">
                <a:cs typeface="Times New Roman" pitchFamily="18" charset="0"/>
              </a:rPr>
              <a:t>all’esclusione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delle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persone</a:t>
            </a:r>
            <a:r>
              <a:rPr lang="en-US" altLang="de-DE" dirty="0" smtClean="0">
                <a:cs typeface="Times New Roman" pitchFamily="18" charset="0"/>
              </a:rPr>
              <a:t>. 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smtClean="0">
                <a:cs typeface="Times New Roman" pitchFamily="18" charset="0"/>
              </a:rPr>
              <a:t>La </a:t>
            </a:r>
            <a:r>
              <a:rPr lang="en-US" altLang="de-DE" dirty="0" err="1" smtClean="0">
                <a:cs typeface="Times New Roman" pitchFamily="18" charset="0"/>
              </a:rPr>
              <a:t>stigmatizzazione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spesso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verifica</a:t>
            </a:r>
            <a:r>
              <a:rPr lang="en-US" altLang="de-DE" dirty="0" smtClean="0">
                <a:cs typeface="Times New Roman" pitchFamily="18" charset="0"/>
              </a:rPr>
              <a:t> in </a:t>
            </a:r>
            <a:r>
              <a:rPr lang="en-US" altLang="de-DE" dirty="0" err="1" smtClean="0">
                <a:cs typeface="Times New Roman" pitchFamily="18" charset="0"/>
              </a:rPr>
              <a:t>relazione</a:t>
            </a:r>
            <a:r>
              <a:rPr lang="en-US" altLang="de-DE" dirty="0" smtClean="0">
                <a:cs typeface="Times New Roman" pitchFamily="18" charset="0"/>
              </a:rPr>
              <a:t> con </a:t>
            </a:r>
            <a:r>
              <a:rPr lang="en-US" altLang="de-DE" dirty="0" err="1" smtClean="0">
                <a:cs typeface="Times New Roman" pitchFamily="18" charset="0"/>
              </a:rPr>
              <a:t>particolari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malattie</a:t>
            </a:r>
            <a:r>
              <a:rPr lang="en-US" altLang="de-DE" dirty="0" smtClean="0">
                <a:cs typeface="Times New Roman" pitchFamily="18" charset="0"/>
              </a:rPr>
              <a:t> (ad </a:t>
            </a:r>
            <a:r>
              <a:rPr lang="en-US" altLang="de-DE" dirty="0" err="1" smtClean="0">
                <a:cs typeface="Times New Roman" pitchFamily="18" charset="0"/>
              </a:rPr>
              <a:t>esempio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l’HIV</a:t>
            </a:r>
            <a:r>
              <a:rPr lang="en-US" altLang="de-DE" dirty="0" smtClean="0">
                <a:cs typeface="Times New Roman" pitchFamily="18" charset="0"/>
              </a:rPr>
              <a:t>), </a:t>
            </a:r>
            <a:r>
              <a:rPr lang="en-US" altLang="de-DE" dirty="0" err="1" smtClean="0">
                <a:cs typeface="Times New Roman" pitchFamily="18" charset="0"/>
              </a:rPr>
              <a:t>disabilità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visibili</a:t>
            </a:r>
            <a:r>
              <a:rPr lang="en-US" altLang="de-DE" dirty="0" smtClean="0">
                <a:cs typeface="Times New Roman" pitchFamily="18" charset="0"/>
              </a:rPr>
              <a:t> e </a:t>
            </a:r>
            <a:r>
              <a:rPr lang="en-US" altLang="de-DE" dirty="0" err="1" smtClean="0">
                <a:cs typeface="Times New Roman" pitchFamily="18" charset="0"/>
              </a:rPr>
              <a:t>problemi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salute </a:t>
            </a:r>
            <a:r>
              <a:rPr lang="en-US" altLang="de-DE" dirty="0" err="1" smtClean="0">
                <a:cs typeface="Times New Roman" pitchFamily="18" charset="0"/>
              </a:rPr>
              <a:t>mentale</a:t>
            </a:r>
            <a:r>
              <a:rPr lang="en-US" altLang="de-DE" dirty="0" smtClean="0">
                <a:cs typeface="Times New Roman" pitchFamily="18" charset="0"/>
              </a:rPr>
              <a:t>.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smtClean="0">
                <a:cs typeface="Times New Roman" pitchFamily="18" charset="0"/>
              </a:rPr>
              <a:t>“Auto-</a:t>
            </a:r>
            <a:r>
              <a:rPr lang="en-US" altLang="de-DE" dirty="0" err="1" smtClean="0">
                <a:cs typeface="Times New Roman" pitchFamily="18" charset="0"/>
              </a:rPr>
              <a:t>stigmatizzazione</a:t>
            </a:r>
            <a:r>
              <a:rPr lang="en-US" altLang="de-DE" dirty="0" smtClean="0">
                <a:cs typeface="Times New Roman" pitchFamily="18" charset="0"/>
              </a:rPr>
              <a:t>” </a:t>
            </a:r>
            <a:r>
              <a:rPr lang="en-US" altLang="de-DE" dirty="0" err="1" smtClean="0">
                <a:cs typeface="Times New Roman" pitchFamily="18" charset="0"/>
              </a:rPr>
              <a:t>significa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che</a:t>
            </a:r>
            <a:r>
              <a:rPr lang="en-US" altLang="de-DE" dirty="0" smtClean="0">
                <a:cs typeface="Times New Roman" pitchFamily="18" charset="0"/>
              </a:rPr>
              <a:t> le </a:t>
            </a:r>
            <a:r>
              <a:rPr lang="en-US" altLang="de-DE" dirty="0" err="1" smtClean="0">
                <a:cs typeface="Times New Roman" pitchFamily="18" charset="0"/>
              </a:rPr>
              <a:t>persone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affette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interiorizzano</a:t>
            </a:r>
            <a:r>
              <a:rPr lang="en-US" altLang="de-DE" dirty="0" smtClean="0">
                <a:cs typeface="Times New Roman" pitchFamily="18" charset="0"/>
              </a:rPr>
              <a:t> la </a:t>
            </a:r>
            <a:r>
              <a:rPr lang="en-US" altLang="de-DE" dirty="0" err="1" smtClean="0">
                <a:cs typeface="Times New Roman" pitchFamily="18" charset="0"/>
              </a:rPr>
              <a:t>stigmatizzazione</a:t>
            </a:r>
            <a:r>
              <a:rPr lang="en-US" altLang="de-DE" dirty="0" smtClean="0">
                <a:cs typeface="Times New Roman" pitchFamily="18" charset="0"/>
              </a:rPr>
              <a:t> al </a:t>
            </a:r>
            <a:r>
              <a:rPr lang="en-US" altLang="de-DE" dirty="0" err="1" smtClean="0">
                <a:cs typeface="Times New Roman" pitchFamily="18" charset="0"/>
              </a:rPr>
              <a:t>punto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sentirsi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inferiori</a:t>
            </a:r>
            <a:r>
              <a:rPr lang="en-US" altLang="de-DE" dirty="0" smtClean="0">
                <a:cs typeface="Times New Roman" pitchFamily="18" charset="0"/>
              </a:rPr>
              <a:t>.</a:t>
            </a:r>
            <a:endParaRPr lang="en-US" altLang="de-DE" dirty="0" smtClean="0"/>
          </a:p>
        </p:txBody>
      </p:sp>
      <p:pic>
        <p:nvPicPr>
          <p:cNvPr id="17412" name="Grafik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81913" y="0"/>
            <a:ext cx="1462087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11.4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n-US" altLang="de-DE" dirty="0" smtClean="0"/>
              <a:t>La </a:t>
            </a:r>
            <a:r>
              <a:rPr lang="en-US" altLang="de-DE" dirty="0" err="1" smtClean="0"/>
              <a:t>psicosi</a:t>
            </a:r>
            <a:r>
              <a:rPr lang="en-US" altLang="de-DE" dirty="0" smtClean="0"/>
              <a:t> come stigma</a:t>
            </a:r>
          </a:p>
        </p:txBody>
      </p:sp>
      <p:sp>
        <p:nvSpPr>
          <p:cNvPr id="19459" name="Inhaltsplatzhalter 2"/>
          <p:cNvSpPr>
            <a:spLocks noGrp="1"/>
          </p:cNvSpPr>
          <p:nvPr>
            <p:ph idx="1"/>
          </p:nvPr>
        </p:nvSpPr>
        <p:spPr>
          <a:xfrm>
            <a:off x="252413" y="1341438"/>
            <a:ext cx="8639175" cy="3887787"/>
          </a:xfrm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en-US" altLang="de-DE" dirty="0" smtClean="0"/>
              <a:t>I termini </a:t>
            </a:r>
            <a:r>
              <a:rPr lang="en-US" altLang="de-DE" dirty="0" err="1" smtClean="0"/>
              <a:t>psicosi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schizofrenia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suscitano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impressioni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errate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dovute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rappresentazioni</a:t>
            </a:r>
            <a:r>
              <a:rPr lang="en-US" altLang="de-DE" dirty="0" smtClean="0"/>
              <a:t> non </a:t>
            </a:r>
            <a:r>
              <a:rPr lang="en-US" altLang="de-DE" dirty="0" err="1" smtClean="0"/>
              <a:t>obiettive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nei</a:t>
            </a:r>
            <a:r>
              <a:rPr lang="en-US" altLang="de-DE" dirty="0" smtClean="0"/>
              <a:t> mass media, le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affette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psicosi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spesso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etichettate</a:t>
            </a:r>
            <a:r>
              <a:rPr lang="en-US" altLang="de-DE" dirty="0" smtClean="0"/>
              <a:t> come </a:t>
            </a:r>
            <a:r>
              <a:rPr lang="en-US" altLang="de-DE" dirty="0" err="1" smtClean="0"/>
              <a:t>pericolose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imprevedibili</a:t>
            </a:r>
            <a:r>
              <a:rPr lang="en-US" altLang="de-DE" dirty="0" smtClean="0"/>
              <a:t>.</a:t>
            </a:r>
            <a:endParaRPr lang="en-US" altLang="de-DE" dirty="0" smtClean="0">
              <a:solidFill>
                <a:srgbClr val="006699"/>
              </a:solidFill>
            </a:endParaRPr>
          </a:p>
          <a:p>
            <a:pPr marL="179388" indent="0">
              <a:spcBef>
                <a:spcPts val="1200"/>
              </a:spcBef>
            </a:pPr>
            <a:r>
              <a:rPr lang="en-US" altLang="de-DE" dirty="0" err="1" smtClean="0">
                <a:solidFill>
                  <a:srgbClr val="006699"/>
                </a:solidFill>
              </a:rPr>
              <a:t>Supposizioni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occasionali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sulle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persone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affette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da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psicosi</a:t>
            </a:r>
            <a:r>
              <a:rPr lang="en-US" altLang="de-DE" dirty="0" smtClean="0">
                <a:solidFill>
                  <a:srgbClr val="006699"/>
                </a:solidFill>
              </a:rPr>
              <a:t>: </a:t>
            </a:r>
          </a:p>
          <a:p>
            <a:pPr marL="179388" indent="0">
              <a:spcBef>
                <a:spcPts val="1200"/>
              </a:spcBef>
            </a:pPr>
            <a:r>
              <a:rPr lang="en-US" altLang="de-DE" dirty="0" err="1" smtClean="0"/>
              <a:t>Sono</a:t>
            </a:r>
            <a:r>
              <a:rPr lang="en-US" altLang="de-DE" dirty="0" smtClean="0"/>
              <a:t>…</a:t>
            </a:r>
          </a:p>
          <a:p>
            <a:pPr marL="179388" indent="0">
              <a:spcBef>
                <a:spcPts val="1200"/>
              </a:spcBef>
            </a:pPr>
            <a:r>
              <a:rPr lang="en-US" altLang="de-DE" dirty="0" smtClean="0"/>
              <a:t>…</a:t>
            </a:r>
            <a:r>
              <a:rPr lang="en-US" altLang="de-DE" dirty="0" err="1" smtClean="0"/>
              <a:t>pericolose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imprevedibili</a:t>
            </a:r>
            <a:endParaRPr lang="en-US" altLang="de-DE" dirty="0" smtClean="0"/>
          </a:p>
          <a:p>
            <a:pPr marL="179388" indent="0">
              <a:spcBef>
                <a:spcPts val="1200"/>
              </a:spcBef>
            </a:pPr>
            <a:r>
              <a:rPr lang="en-US" altLang="de-DE" dirty="0" smtClean="0"/>
              <a:t>…</a:t>
            </a:r>
            <a:r>
              <a:rPr lang="en-US" altLang="de-DE" dirty="0" err="1" smtClean="0"/>
              <a:t>personalità</a:t>
            </a:r>
            <a:r>
              <a:rPr lang="en-US" altLang="de-DE" dirty="0" smtClean="0"/>
              <a:t> multiple (</a:t>
            </a:r>
            <a:r>
              <a:rPr lang="en-US" altLang="de-DE" dirty="0" err="1" smtClean="0"/>
              <a:t>psicosi</a:t>
            </a:r>
            <a:r>
              <a:rPr lang="en-US" altLang="de-DE" dirty="0" smtClean="0"/>
              <a:t>)</a:t>
            </a:r>
          </a:p>
          <a:p>
            <a:pPr marL="179388" indent="0">
              <a:spcBef>
                <a:spcPts val="1200"/>
              </a:spcBef>
            </a:pPr>
            <a:r>
              <a:rPr lang="en-US" altLang="de-DE" dirty="0" smtClean="0"/>
              <a:t>…</a:t>
            </a:r>
            <a:r>
              <a:rPr lang="en-US" altLang="de-DE" dirty="0" err="1" smtClean="0"/>
              <a:t>meno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intelligenti</a:t>
            </a:r>
            <a:endParaRPr lang="en-US" altLang="de-DE" dirty="0" smtClean="0"/>
          </a:p>
          <a:p>
            <a:pPr marL="179388" indent="0">
              <a:spcBef>
                <a:spcPts val="1200"/>
              </a:spcBef>
            </a:pPr>
            <a:r>
              <a:rPr lang="en-US" altLang="de-DE" dirty="0" smtClean="0"/>
              <a:t>…</a:t>
            </a:r>
            <a:r>
              <a:rPr lang="en-US" altLang="de-DE" dirty="0" err="1" smtClean="0"/>
              <a:t>malati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incurabili</a:t>
            </a:r>
            <a:endParaRPr lang="en-US" altLang="de-DE" dirty="0" smtClean="0"/>
          </a:p>
        </p:txBody>
      </p:sp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3"/>
          <a:srcRect r="13127"/>
          <a:stretch>
            <a:fillRect/>
          </a:stretch>
        </p:blipFill>
        <p:spPr bwMode="auto">
          <a:xfrm>
            <a:off x="3938588" y="4365625"/>
            <a:ext cx="1268412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hteck 1"/>
          <p:cNvSpPr>
            <a:spLocks noChangeArrowheads="1"/>
          </p:cNvSpPr>
          <p:nvPr/>
        </p:nvSpPr>
        <p:spPr bwMode="auto">
          <a:xfrm>
            <a:off x="3280623" y="5842000"/>
            <a:ext cx="2582758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altLang="de-DE" b="1" dirty="0" smtClean="0">
                <a:solidFill>
                  <a:srgbClr val="006699"/>
                </a:solidFill>
                <a:cs typeface="Times New Roman" pitchFamily="18" charset="0"/>
              </a:rPr>
              <a:t>È </a:t>
            </a:r>
            <a:r>
              <a:rPr lang="en-US" altLang="de-DE" b="1" dirty="0" err="1" smtClean="0">
                <a:solidFill>
                  <a:srgbClr val="006699"/>
                </a:solidFill>
                <a:cs typeface="Times New Roman" pitchFamily="18" charset="0"/>
              </a:rPr>
              <a:t>giustificato</a:t>
            </a:r>
            <a:r>
              <a:rPr lang="en-US" altLang="de-DE" b="1" dirty="0" smtClean="0">
                <a:solidFill>
                  <a:srgbClr val="006699"/>
                </a:solidFill>
                <a:cs typeface="Times New Roman" pitchFamily="18" charset="0"/>
              </a:rPr>
              <a:t>? </a:t>
            </a:r>
            <a:r>
              <a:rPr lang="en-US" altLang="de-DE" b="1" dirty="0">
                <a:solidFill>
                  <a:srgbClr val="006699"/>
                </a:solidFill>
                <a:cs typeface="Times New Roman" pitchFamily="18" charset="0"/>
              </a:rPr>
              <a:t>NO!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11.5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Inhaltsplatzhalter 2"/>
          <p:cNvSpPr>
            <a:spLocks noGrp="1"/>
          </p:cNvSpPr>
          <p:nvPr>
            <p:ph idx="1"/>
          </p:nvPr>
        </p:nvSpPr>
        <p:spPr>
          <a:xfrm>
            <a:off x="250825" y="1341438"/>
            <a:ext cx="8640763" cy="4895850"/>
          </a:xfrm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en-US" altLang="de-DE" dirty="0" smtClean="0">
                <a:solidFill>
                  <a:srgbClr val="006699"/>
                </a:solidFill>
              </a:rPr>
              <a:t>…</a:t>
            </a:r>
            <a:r>
              <a:rPr lang="en-US" altLang="de-DE" dirty="0" err="1" smtClean="0">
                <a:solidFill>
                  <a:srgbClr val="006699"/>
                </a:solidFill>
              </a:rPr>
              <a:t>pericolose</a:t>
            </a:r>
            <a:r>
              <a:rPr lang="en-US" altLang="de-DE" dirty="0" smtClean="0">
                <a:solidFill>
                  <a:srgbClr val="006699"/>
                </a:solidFill>
              </a:rPr>
              <a:t> e </a:t>
            </a:r>
            <a:r>
              <a:rPr lang="en-US" altLang="de-DE" dirty="0" err="1" smtClean="0">
                <a:solidFill>
                  <a:srgbClr val="006699"/>
                </a:solidFill>
              </a:rPr>
              <a:t>imprevedibili</a:t>
            </a:r>
            <a:r>
              <a:rPr lang="en-US" altLang="de-DE" dirty="0" smtClean="0">
                <a:solidFill>
                  <a:srgbClr val="006699"/>
                </a:solidFill>
              </a:rPr>
              <a:t>?</a:t>
            </a:r>
          </a:p>
          <a:p>
            <a:pPr marL="179388" indent="0">
              <a:spcBef>
                <a:spcPts val="1200"/>
              </a:spcBef>
            </a:pPr>
            <a:r>
              <a:rPr lang="en-US" altLang="de-DE" dirty="0" smtClean="0"/>
              <a:t>Le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affette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psicosi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vittime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piuttosto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autori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violenze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abusi</a:t>
            </a:r>
            <a:r>
              <a:rPr lang="en-US" altLang="de-DE" dirty="0" smtClean="0"/>
              <a:t>.</a:t>
            </a:r>
          </a:p>
          <a:p>
            <a:pPr marL="179388" indent="0">
              <a:spcBef>
                <a:spcPts val="1200"/>
              </a:spcBef>
            </a:pPr>
            <a:r>
              <a:rPr lang="en-US" altLang="de-DE" u="sng" dirty="0" smtClean="0"/>
              <a:t>Ma</a:t>
            </a:r>
            <a:r>
              <a:rPr lang="en-US" altLang="de-DE" dirty="0" smtClean="0"/>
              <a:t>: Ma </a:t>
            </a:r>
            <a:r>
              <a:rPr lang="en-US" altLang="de-DE" dirty="0" err="1" smtClean="0"/>
              <a:t>quando</a:t>
            </a:r>
            <a:r>
              <a:rPr lang="en-US" altLang="de-DE" dirty="0" smtClean="0"/>
              <a:t> ne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autori</a:t>
            </a:r>
            <a:r>
              <a:rPr lang="en-US" altLang="de-DE" dirty="0" smtClean="0"/>
              <a:t>...</a:t>
            </a:r>
          </a:p>
          <a:p>
            <a:pPr marL="179388" indent="0">
              <a:spcBef>
                <a:spcPts val="1200"/>
              </a:spcBef>
            </a:pPr>
            <a:r>
              <a:rPr lang="en-US" altLang="de-DE" dirty="0" smtClean="0"/>
              <a:t> … è </a:t>
            </a:r>
            <a:r>
              <a:rPr lang="en-US" altLang="de-DE" dirty="0" err="1" smtClean="0"/>
              <a:t>più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probabile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giornali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riportino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notizie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riguardano</a:t>
            </a:r>
            <a:r>
              <a:rPr lang="en-US" altLang="de-DE" dirty="0" smtClean="0"/>
              <a:t> (ad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l’assassinio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John Lennon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parte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un </a:t>
            </a:r>
            <a:r>
              <a:rPr lang="en-US" altLang="de-DE" dirty="0" err="1" smtClean="0"/>
              <a:t>malato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mente</a:t>
            </a:r>
            <a:r>
              <a:rPr lang="en-US" altLang="de-DE" dirty="0" smtClean="0"/>
              <a:t>).</a:t>
            </a:r>
          </a:p>
          <a:p>
            <a:pPr marL="179388" indent="0">
              <a:spcBef>
                <a:spcPts val="1200"/>
              </a:spcBef>
            </a:pPr>
            <a:r>
              <a:rPr lang="en-US" altLang="de-DE" dirty="0" smtClean="0"/>
              <a:t>La </a:t>
            </a:r>
            <a:r>
              <a:rPr lang="en-US" altLang="de-DE" dirty="0" err="1" smtClean="0"/>
              <a:t>strategia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avvocati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giustificare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questi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atti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violenza</a:t>
            </a:r>
            <a:r>
              <a:rPr lang="en-US" altLang="de-DE" dirty="0" smtClean="0"/>
              <a:t> con la </a:t>
            </a:r>
            <a:r>
              <a:rPr lang="en-US" altLang="de-DE" dirty="0" err="1" smtClean="0"/>
              <a:t>malattia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mentale</a:t>
            </a:r>
            <a:r>
              <a:rPr lang="en-US" altLang="de-DE" dirty="0" smtClean="0"/>
              <a:t> (</a:t>
            </a:r>
            <a:r>
              <a:rPr lang="en-US" altLang="de-DE" dirty="0" err="1" smtClean="0"/>
              <a:t>vera</a:t>
            </a:r>
            <a:r>
              <a:rPr lang="en-US" altLang="de-DE" dirty="0" smtClean="0"/>
              <a:t> o no) </a:t>
            </a:r>
            <a:r>
              <a:rPr lang="en-US" altLang="de-DE" dirty="0" err="1" smtClean="0"/>
              <a:t>può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aumentare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questa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reputazione</a:t>
            </a:r>
            <a:r>
              <a:rPr lang="en-US" altLang="de-DE" dirty="0" smtClean="0"/>
              <a:t>. </a:t>
            </a:r>
          </a:p>
        </p:txBody>
      </p:sp>
      <p:sp>
        <p:nvSpPr>
          <p:cNvPr id="20483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n-US" altLang="de-DE" dirty="0" smtClean="0"/>
              <a:t>La </a:t>
            </a:r>
            <a:r>
              <a:rPr lang="en-US" altLang="de-DE" dirty="0" err="1" smtClean="0"/>
              <a:t>psicosi</a:t>
            </a:r>
            <a:r>
              <a:rPr lang="en-US" altLang="de-DE" dirty="0" smtClean="0"/>
              <a:t> come stigma</a:t>
            </a:r>
            <a:endParaRPr lang="de-DE" altLang="de-DE" dirty="0" smtClean="0"/>
          </a:p>
        </p:txBody>
      </p:sp>
      <p:sp>
        <p:nvSpPr>
          <p:cNvPr id="20484" name="Rechteck 9"/>
          <p:cNvSpPr>
            <a:spLocks noChangeArrowheads="1"/>
          </p:cNvSpPr>
          <p:nvPr/>
        </p:nvSpPr>
        <p:spPr bwMode="auto">
          <a:xfrm>
            <a:off x="3280623" y="5842000"/>
            <a:ext cx="2582758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altLang="de-DE" b="1" dirty="0" smtClean="0">
                <a:solidFill>
                  <a:srgbClr val="006699"/>
                </a:solidFill>
                <a:cs typeface="Times New Roman" pitchFamily="18" charset="0"/>
              </a:rPr>
              <a:t>È </a:t>
            </a:r>
            <a:r>
              <a:rPr lang="en-US" altLang="de-DE" b="1" dirty="0" err="1" smtClean="0">
                <a:solidFill>
                  <a:srgbClr val="006699"/>
                </a:solidFill>
                <a:cs typeface="Times New Roman" pitchFamily="18" charset="0"/>
              </a:rPr>
              <a:t>giustificato</a:t>
            </a:r>
            <a:r>
              <a:rPr lang="en-US" altLang="de-DE" b="1" dirty="0" smtClean="0">
                <a:solidFill>
                  <a:srgbClr val="006699"/>
                </a:solidFill>
                <a:cs typeface="Times New Roman" pitchFamily="18" charset="0"/>
              </a:rPr>
              <a:t>? </a:t>
            </a:r>
            <a:r>
              <a:rPr lang="en-US" altLang="de-DE" b="1" dirty="0">
                <a:solidFill>
                  <a:srgbClr val="006699"/>
                </a:solidFill>
                <a:cs typeface="Times New Roman" pitchFamily="18" charset="0"/>
              </a:rPr>
              <a:t>NO!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11.6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Inhaltsplatzhalter 2"/>
          <p:cNvSpPr>
            <a:spLocks noGrp="1"/>
          </p:cNvSpPr>
          <p:nvPr>
            <p:ph idx="1"/>
          </p:nvPr>
        </p:nvSpPr>
        <p:spPr>
          <a:xfrm>
            <a:off x="252413" y="1341438"/>
            <a:ext cx="8639175" cy="5472112"/>
          </a:xfrm>
        </p:spPr>
        <p:txBody>
          <a:bodyPr/>
          <a:lstStyle/>
          <a:p>
            <a:pPr marL="358775" indent="-179388" eaLnBrk="1" hangingPunct="1">
              <a:spcBef>
                <a:spcPts val="1200"/>
              </a:spcBef>
              <a:defRPr/>
            </a:pPr>
            <a:r>
              <a:rPr lang="de-DE" altLang="de-DE" dirty="0" smtClean="0">
                <a:solidFill>
                  <a:srgbClr val="006699"/>
                </a:solidFill>
              </a:rPr>
              <a:t>…</a:t>
            </a:r>
            <a:r>
              <a:rPr lang="en-US" altLang="de-DE" dirty="0" err="1" smtClean="0">
                <a:solidFill>
                  <a:srgbClr val="006699"/>
                </a:solidFill>
              </a:rPr>
              <a:t>personalità</a:t>
            </a:r>
            <a:r>
              <a:rPr lang="en-US" altLang="de-DE" dirty="0" smtClean="0">
                <a:solidFill>
                  <a:srgbClr val="006699"/>
                </a:solidFill>
              </a:rPr>
              <a:t> multiple: </a:t>
            </a:r>
            <a:r>
              <a:rPr lang="en-US" altLang="de-DE" dirty="0" err="1" smtClean="0"/>
              <a:t>Nel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pubblico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generale</a:t>
            </a:r>
            <a:r>
              <a:rPr lang="en-US" altLang="de-DE" dirty="0" smtClean="0"/>
              <a:t>, la </a:t>
            </a:r>
            <a:r>
              <a:rPr lang="en-US" altLang="de-DE" dirty="0" err="1" smtClean="0"/>
              <a:t>parola</a:t>
            </a:r>
            <a:r>
              <a:rPr lang="en-US" altLang="de-DE" dirty="0" smtClean="0"/>
              <a:t> </a:t>
            </a:r>
            <a:r>
              <a:rPr lang="en-US" altLang="de-DE" i="1" dirty="0" err="1" smtClean="0"/>
              <a:t>schizofrenico</a:t>
            </a:r>
            <a:r>
              <a:rPr lang="en-US" altLang="de-DE" dirty="0" smtClean="0"/>
              <a:t> (</a:t>
            </a:r>
            <a:r>
              <a:rPr lang="en-US" altLang="de-DE" dirty="0" err="1" smtClean="0"/>
              <a:t>dal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greco</a:t>
            </a:r>
            <a:r>
              <a:rPr lang="en-US" altLang="de-DE" dirty="0" smtClean="0"/>
              <a:t>: </a:t>
            </a:r>
            <a:r>
              <a:rPr lang="en-US" altLang="de-DE" dirty="0" err="1" smtClean="0"/>
              <a:t>rottura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mente</a:t>
            </a:r>
            <a:r>
              <a:rPr lang="en-US" altLang="de-DE" dirty="0" smtClean="0"/>
              <a:t>) è </a:t>
            </a:r>
            <a:r>
              <a:rPr lang="en-US" altLang="de-DE" dirty="0" err="1" smtClean="0"/>
              <a:t>spesso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considerata</a:t>
            </a:r>
            <a:r>
              <a:rPr lang="en-US" altLang="de-DE" dirty="0" smtClean="0"/>
              <a:t> come “</a:t>
            </a:r>
            <a:r>
              <a:rPr lang="en-US" altLang="de-DE" dirty="0" err="1" smtClean="0"/>
              <a:t>rottura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personalità</a:t>
            </a:r>
            <a:r>
              <a:rPr lang="en-US" altLang="de-DE" dirty="0" smtClean="0"/>
              <a:t>” e </a:t>
            </a:r>
            <a:r>
              <a:rPr lang="en-US" altLang="de-DE" dirty="0" err="1" smtClean="0"/>
              <a:t>quindi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usata</a:t>
            </a:r>
            <a:r>
              <a:rPr lang="en-US" altLang="de-DE" dirty="0" smtClean="0"/>
              <a:t> </a:t>
            </a:r>
            <a:r>
              <a:rPr lang="en-US" altLang="de-DE" b="1" dirty="0" smtClean="0"/>
              <a:t>in </a:t>
            </a:r>
            <a:r>
              <a:rPr lang="en-US" altLang="de-DE" b="1" dirty="0" err="1" smtClean="0"/>
              <a:t>modo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sbagliato</a:t>
            </a:r>
            <a:r>
              <a:rPr lang="en-US" altLang="ja-JP" dirty="0" smtClean="0"/>
              <a:t>. </a:t>
            </a:r>
            <a:r>
              <a:rPr lang="en-US" altLang="ja-JP" b="1" dirty="0" smtClean="0"/>
              <a:t>Non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sono</a:t>
            </a:r>
            <a:r>
              <a:rPr lang="en-US" altLang="ja-JP" dirty="0" smtClean="0"/>
              <a:t> la </a:t>
            </a:r>
            <a:r>
              <a:rPr lang="en-US" altLang="ja-JP" dirty="0" err="1" smtClean="0"/>
              <a:t>stessa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malattia</a:t>
            </a:r>
            <a:r>
              <a:rPr lang="en-US" altLang="ja-JP" dirty="0" smtClean="0"/>
              <a:t>! </a:t>
            </a:r>
            <a:r>
              <a:rPr lang="en-US" altLang="ja-JP" dirty="0" err="1" smtClean="0"/>
              <a:t>Inoltre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si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sta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discutendo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sul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fatto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che</a:t>
            </a:r>
            <a:r>
              <a:rPr lang="en-US" altLang="ja-JP" dirty="0" smtClean="0"/>
              <a:t> le </a:t>
            </a:r>
            <a:r>
              <a:rPr lang="en-US" altLang="ja-JP" dirty="0" err="1" smtClean="0"/>
              <a:t>personalità</a:t>
            </a:r>
            <a:r>
              <a:rPr lang="en-US" altLang="ja-JP" dirty="0" smtClean="0"/>
              <a:t> multiple </a:t>
            </a:r>
            <a:r>
              <a:rPr lang="en-US" altLang="ja-JP" dirty="0" err="1" smtClean="0"/>
              <a:t>esistano</a:t>
            </a:r>
            <a:r>
              <a:rPr lang="en-US" altLang="ja-JP" dirty="0" smtClean="0"/>
              <a:t> o no.</a:t>
            </a:r>
            <a:endParaRPr lang="de-DE" altLang="ja-JP" dirty="0" smtClean="0"/>
          </a:p>
          <a:p>
            <a:pPr marL="358775" indent="-179388" eaLnBrk="1" hangingPunct="1">
              <a:spcBef>
                <a:spcPts val="1200"/>
              </a:spcBef>
              <a:defRPr/>
            </a:pPr>
            <a:r>
              <a:rPr lang="en-US" altLang="de-DE" dirty="0" smtClean="0">
                <a:solidFill>
                  <a:srgbClr val="006699"/>
                </a:solidFill>
              </a:rPr>
              <a:t>…</a:t>
            </a:r>
            <a:r>
              <a:rPr lang="en-US" altLang="de-DE" dirty="0" err="1" smtClean="0">
                <a:solidFill>
                  <a:srgbClr val="006699"/>
                </a:solidFill>
              </a:rPr>
              <a:t>stupide</a:t>
            </a:r>
            <a:r>
              <a:rPr lang="en-US" altLang="de-DE" dirty="0" smtClean="0">
                <a:solidFill>
                  <a:srgbClr val="006699"/>
                </a:solidFill>
              </a:rPr>
              <a:t>: </a:t>
            </a:r>
            <a:r>
              <a:rPr lang="en-US" altLang="de-DE" dirty="0" smtClean="0"/>
              <a:t>Lo </a:t>
            </a:r>
            <a:r>
              <a:rPr lang="en-US" altLang="de-DE" dirty="0" err="1" smtClean="0"/>
              <a:t>sviluppo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malattie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mentali</a:t>
            </a:r>
            <a:r>
              <a:rPr lang="en-US" altLang="de-DE" dirty="0" smtClean="0"/>
              <a:t> non è in </a:t>
            </a:r>
            <a:r>
              <a:rPr lang="en-US" altLang="de-DE" dirty="0" err="1" smtClean="0"/>
              <a:t>nessun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collegato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all’intelligenza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Ci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affette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psicosi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eccezionalmente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intelligenti</a:t>
            </a:r>
            <a:r>
              <a:rPr lang="en-US" altLang="de-DE" dirty="0" smtClean="0"/>
              <a:t>. </a:t>
            </a:r>
          </a:p>
          <a:p>
            <a:pPr marL="358775" indent="-179388" eaLnBrk="1" hangingPunct="1">
              <a:spcBef>
                <a:spcPts val="1200"/>
              </a:spcBef>
              <a:defRPr/>
            </a:pPr>
            <a:r>
              <a:rPr lang="en-US" altLang="de-DE" b="1" dirty="0" smtClean="0">
                <a:solidFill>
                  <a:srgbClr val="006699"/>
                </a:solidFill>
              </a:rPr>
              <a:t>È </a:t>
            </a:r>
            <a:r>
              <a:rPr lang="en-US" altLang="de-DE" b="1" dirty="0" err="1" smtClean="0">
                <a:solidFill>
                  <a:srgbClr val="006699"/>
                </a:solidFill>
              </a:rPr>
              <a:t>giustificato</a:t>
            </a:r>
            <a:r>
              <a:rPr lang="en-US" altLang="de-DE" b="1" dirty="0" smtClean="0">
                <a:solidFill>
                  <a:srgbClr val="006699"/>
                </a:solidFill>
              </a:rPr>
              <a:t>? NO!</a:t>
            </a:r>
          </a:p>
          <a:p>
            <a:pPr marL="358775" indent="-179388" eaLnBrk="1" hangingPunct="1">
              <a:spcBef>
                <a:spcPts val="1200"/>
              </a:spcBef>
              <a:defRPr/>
            </a:pPr>
            <a:r>
              <a:rPr lang="en-US" altLang="de-DE" dirty="0" smtClean="0"/>
              <a:t>I </a:t>
            </a:r>
            <a:r>
              <a:rPr lang="en-US" altLang="de-DE" dirty="0" err="1" smtClean="0"/>
              <a:t>sintomi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principali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disturbo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:</a:t>
            </a:r>
          </a:p>
          <a:p>
            <a:pPr marL="358775" indent="-179388" eaLnBrk="1" hangingPunct="1">
              <a:spcBef>
                <a:spcPts val="600"/>
              </a:spcBef>
              <a:defRPr/>
            </a:pPr>
            <a:r>
              <a:rPr lang="en-US" altLang="de-DE" b="1" dirty="0" err="1" smtClean="0"/>
              <a:t>Allucinazioni</a:t>
            </a:r>
            <a:r>
              <a:rPr lang="en-US" altLang="de-DE" b="1" dirty="0" smtClean="0"/>
              <a:t>: </a:t>
            </a:r>
            <a:r>
              <a:rPr lang="en-US" altLang="de-DE" dirty="0" smtClean="0"/>
              <a:t>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sentire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voci</a:t>
            </a:r>
            <a:r>
              <a:rPr lang="en-US" altLang="de-DE" dirty="0" smtClean="0"/>
              <a:t> offensive</a:t>
            </a:r>
            <a:endParaRPr lang="en-US" altLang="de-DE" dirty="0" smtClean="0">
              <a:solidFill>
                <a:srgbClr val="FF6600"/>
              </a:solidFill>
            </a:endParaRPr>
          </a:p>
          <a:p>
            <a:pPr marL="365125" indent="-182563" eaLnBrk="1" hangingPunct="1">
              <a:defRPr/>
            </a:pPr>
            <a:r>
              <a:rPr lang="en-US" altLang="de-DE" b="1" dirty="0" err="1" smtClean="0"/>
              <a:t>Delusioni</a:t>
            </a:r>
            <a:r>
              <a:rPr lang="en-US" altLang="de-DE" b="1" dirty="0" smtClean="0"/>
              <a:t>: </a:t>
            </a:r>
            <a:r>
              <a:rPr lang="en-US" altLang="de-DE" dirty="0" smtClean="0"/>
              <a:t>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convinti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persecuzione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parte </a:t>
            </a:r>
            <a:r>
              <a:rPr lang="en-US" altLang="de-DE" dirty="0" err="1" smtClean="0"/>
              <a:t>dei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servizi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segreti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l’eletto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salverà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mondo</a:t>
            </a:r>
            <a:r>
              <a:rPr lang="en-US" altLang="de-DE" dirty="0" smtClean="0"/>
              <a:t>.</a:t>
            </a:r>
          </a:p>
          <a:p>
            <a:pPr marL="365125" indent="-182563" eaLnBrk="1" hangingPunct="1">
              <a:defRPr/>
            </a:pPr>
            <a:r>
              <a:rPr lang="de-DE" altLang="de-DE" b="1" dirty="0" err="1" smtClean="0">
                <a:cs typeface="Times New Roman" panose="02020603050405020304" pitchFamily="18" charset="0"/>
              </a:rPr>
              <a:t>Altri</a:t>
            </a:r>
            <a:r>
              <a:rPr lang="de-DE" altLang="de-DE" b="1" dirty="0" smtClean="0">
                <a:cs typeface="Times New Roman" panose="02020603050405020304" pitchFamily="18" charset="0"/>
              </a:rPr>
              <a:t> </a:t>
            </a:r>
            <a:r>
              <a:rPr lang="de-DE" altLang="de-DE" b="1" dirty="0" err="1" smtClean="0">
                <a:cs typeface="Times New Roman" panose="02020603050405020304" pitchFamily="18" charset="0"/>
              </a:rPr>
              <a:t>sintomi</a:t>
            </a:r>
            <a:r>
              <a:rPr lang="de-DE" altLang="de-DE" b="1" dirty="0" smtClean="0">
                <a:cs typeface="Times New Roman" panose="02020603050405020304" pitchFamily="18" charset="0"/>
              </a:rPr>
              <a:t> </a:t>
            </a:r>
            <a:r>
              <a:rPr lang="en-US" altLang="de-DE" b="1" dirty="0" smtClean="0">
                <a:cs typeface="Times New Roman" panose="02020603050405020304" pitchFamily="18" charset="0"/>
              </a:rPr>
              <a:t>(non </a:t>
            </a:r>
            <a:r>
              <a:rPr lang="en-US" altLang="de-DE" b="1" dirty="0" err="1" smtClean="0">
                <a:cs typeface="Times New Roman" panose="02020603050405020304" pitchFamily="18" charset="0"/>
              </a:rPr>
              <a:t>specificati</a:t>
            </a:r>
            <a:r>
              <a:rPr lang="en-US" altLang="de-DE" b="1" dirty="0" smtClean="0">
                <a:cs typeface="Times New Roman" panose="02020603050405020304" pitchFamily="18" charset="0"/>
              </a:rPr>
              <a:t>) </a:t>
            </a:r>
            <a:r>
              <a:rPr lang="en-US" altLang="de-DE" b="1" dirty="0" smtClean="0"/>
              <a:t>:</a:t>
            </a:r>
            <a:r>
              <a:rPr lang="en-US" altLang="de-DE" dirty="0" smtClean="0"/>
              <a:t> 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depressione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difficoltà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attenzione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difficoltà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parlare</a:t>
            </a:r>
            <a:endParaRPr lang="en-US" altLang="de-DE" dirty="0" smtClean="0"/>
          </a:p>
          <a:p>
            <a:pPr marL="358775" indent="-179388">
              <a:spcBef>
                <a:spcPts val="1200"/>
              </a:spcBef>
              <a:defRPr/>
            </a:pPr>
            <a:endParaRPr lang="de-DE" altLang="de-DE" dirty="0" smtClean="0"/>
          </a:p>
        </p:txBody>
      </p:sp>
      <p:sp>
        <p:nvSpPr>
          <p:cNvPr id="21508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n-US" altLang="de-DE" dirty="0" smtClean="0"/>
              <a:t>La </a:t>
            </a:r>
            <a:r>
              <a:rPr lang="en-US" altLang="de-DE" dirty="0" err="1" smtClean="0"/>
              <a:t>psicosi</a:t>
            </a:r>
            <a:r>
              <a:rPr lang="en-US" altLang="de-DE" dirty="0" smtClean="0"/>
              <a:t> come stigma</a:t>
            </a:r>
            <a:endParaRPr lang="de-DE" altLang="de-DE" dirty="0" smtClean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11.7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n-US" altLang="de-DE" dirty="0" err="1" smtClean="0"/>
              <a:t>Stigmatizzazione</a:t>
            </a:r>
            <a:r>
              <a:rPr lang="en-US" altLang="de-DE" dirty="0" smtClean="0"/>
              <a:t> – </a:t>
            </a:r>
            <a:r>
              <a:rPr lang="en-US" altLang="de-DE" dirty="0" err="1" smtClean="0"/>
              <a:t>Cosa</a:t>
            </a:r>
            <a:r>
              <a:rPr lang="en-US" altLang="de-DE" dirty="0" smtClean="0"/>
              <a:t> fare?</a:t>
            </a:r>
          </a:p>
        </p:txBody>
      </p:sp>
      <p:sp>
        <p:nvSpPr>
          <p:cNvPr id="22531" name="Inhaltsplatzhalter 2"/>
          <p:cNvSpPr>
            <a:spLocks noGrp="1"/>
          </p:cNvSpPr>
          <p:nvPr>
            <p:ph idx="1"/>
          </p:nvPr>
        </p:nvSpPr>
        <p:spPr>
          <a:xfrm>
            <a:off x="250825" y="1339850"/>
            <a:ext cx="8642350" cy="2593206"/>
          </a:xfrm>
        </p:spPr>
        <p:txBody>
          <a:bodyPr/>
          <a:lstStyle/>
          <a:p>
            <a:pPr marL="719138" lvl="1" indent="-358775" eaLnBrk="1" hangingPunct="1">
              <a:spcBef>
                <a:spcPts val="1200"/>
              </a:spcBef>
              <a:buFontTx/>
              <a:buChar char="o"/>
              <a:tabLst>
                <a:tab pos="722313" algn="l"/>
              </a:tabLst>
            </a:pPr>
            <a:r>
              <a:rPr lang="en-US" altLang="de-DE" dirty="0" smtClean="0">
                <a:cs typeface="Times New Roman" pitchFamily="18" charset="0"/>
              </a:rPr>
              <a:t>È </a:t>
            </a:r>
            <a:r>
              <a:rPr lang="en-US" altLang="de-DE" dirty="0" err="1" smtClean="0">
                <a:cs typeface="Times New Roman" pitchFamily="18" charset="0"/>
              </a:rPr>
              <a:t>dovuta</a:t>
            </a:r>
            <a:r>
              <a:rPr lang="en-US" altLang="de-DE" dirty="0" smtClean="0">
                <a:cs typeface="Times New Roman" pitchFamily="18" charset="0"/>
              </a:rPr>
              <a:t> a </a:t>
            </a:r>
            <a:r>
              <a:rPr lang="en-US" altLang="de-DE" dirty="0" err="1" smtClean="0">
                <a:cs typeface="Times New Roman" pitchFamily="18" charset="0"/>
              </a:rPr>
              <a:t>rappresentazioni</a:t>
            </a:r>
            <a:r>
              <a:rPr lang="en-US" altLang="de-DE" dirty="0" smtClean="0">
                <a:cs typeface="Times New Roman" pitchFamily="18" charset="0"/>
              </a:rPr>
              <a:t> non </a:t>
            </a:r>
            <a:r>
              <a:rPr lang="en-US" altLang="de-DE" dirty="0" err="1" smtClean="0">
                <a:cs typeface="Times New Roman" pitchFamily="18" charset="0"/>
              </a:rPr>
              <a:t>obiettive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nei</a:t>
            </a:r>
            <a:r>
              <a:rPr lang="en-US" altLang="de-DE" dirty="0" smtClean="0">
                <a:cs typeface="Times New Roman" pitchFamily="18" charset="0"/>
              </a:rPr>
              <a:t> mass media, le </a:t>
            </a:r>
            <a:r>
              <a:rPr lang="en-US" altLang="de-DE" dirty="0" err="1" smtClean="0">
                <a:cs typeface="Times New Roman" pitchFamily="18" charset="0"/>
              </a:rPr>
              <a:t>persone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affette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psicosi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sono</a:t>
            </a:r>
            <a:r>
              <a:rPr lang="en-US" altLang="de-DE" dirty="0" smtClean="0">
                <a:cs typeface="Times New Roman" pitchFamily="18" charset="0"/>
              </a:rPr>
              <a:t> a volte </a:t>
            </a:r>
            <a:r>
              <a:rPr lang="en-US" altLang="de-DE" dirty="0" err="1" smtClean="0">
                <a:cs typeface="Times New Roman" pitchFamily="18" charset="0"/>
              </a:rPr>
              <a:t>etichettate</a:t>
            </a:r>
            <a:r>
              <a:rPr lang="en-US" altLang="de-DE" dirty="0" smtClean="0">
                <a:cs typeface="Times New Roman" pitchFamily="18" charset="0"/>
              </a:rPr>
              <a:t> come </a:t>
            </a:r>
            <a:r>
              <a:rPr lang="en-US" altLang="de-DE" dirty="0" err="1" smtClean="0">
                <a:cs typeface="Times New Roman" pitchFamily="18" charset="0"/>
              </a:rPr>
              <a:t>generalmente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pericolose</a:t>
            </a:r>
            <a:r>
              <a:rPr lang="en-US" altLang="de-DE" dirty="0" smtClean="0">
                <a:cs typeface="Times New Roman" pitchFamily="18" charset="0"/>
              </a:rPr>
              <a:t> e </a:t>
            </a:r>
            <a:r>
              <a:rPr lang="en-US" altLang="de-DE" dirty="0" err="1" smtClean="0">
                <a:cs typeface="Times New Roman" pitchFamily="18" charset="0"/>
              </a:rPr>
              <a:t>imprevidibili</a:t>
            </a:r>
            <a:r>
              <a:rPr lang="en-US" altLang="de-DE" dirty="0" smtClean="0">
                <a:cs typeface="Times New Roman" pitchFamily="18" charset="0"/>
              </a:rPr>
              <a:t> (“</a:t>
            </a:r>
            <a:r>
              <a:rPr lang="en-US" altLang="de-DE" dirty="0" err="1" smtClean="0">
                <a:cs typeface="Times New Roman" pitchFamily="18" charset="0"/>
              </a:rPr>
              <a:t>visto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uno</a:t>
            </a:r>
            <a:r>
              <a:rPr lang="en-US" altLang="de-DE" dirty="0" smtClean="0">
                <a:cs typeface="Times New Roman" pitchFamily="18" charset="0"/>
              </a:rPr>
              <a:t>, </a:t>
            </a:r>
            <a:r>
              <a:rPr lang="en-US" altLang="de-DE" dirty="0" err="1" smtClean="0">
                <a:cs typeface="Times New Roman" pitchFamily="18" charset="0"/>
              </a:rPr>
              <a:t>visti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tutti</a:t>
            </a:r>
            <a:r>
              <a:rPr lang="en-US" altLang="de-DE" dirty="0" smtClean="0">
                <a:cs typeface="Times New Roman" pitchFamily="18" charset="0"/>
              </a:rPr>
              <a:t>”).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  <a:tabLst>
                <a:tab pos="722313" algn="l"/>
              </a:tabLst>
            </a:pPr>
            <a:r>
              <a:rPr lang="en-US" altLang="de-DE" dirty="0" err="1" smtClean="0"/>
              <a:t>Informatevi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sul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tema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psicosi</a:t>
            </a:r>
            <a:r>
              <a:rPr lang="en-US" altLang="de-DE" dirty="0" smtClean="0"/>
              <a:t>. In </a:t>
            </a:r>
            <a:r>
              <a:rPr lang="en-US" altLang="de-DE" dirty="0" err="1" smtClean="0"/>
              <a:t>questo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possono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correggere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considerazioni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sbagliate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usando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fatti</a:t>
            </a:r>
            <a:r>
              <a:rPr lang="en-US" altLang="de-DE" dirty="0" smtClean="0"/>
              <a:t>.</a:t>
            </a:r>
            <a:endParaRPr lang="en-US" altLang="de-DE" dirty="0" smtClean="0">
              <a:solidFill>
                <a:srgbClr val="006699"/>
              </a:solidFill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11.8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2413" y="1339850"/>
            <a:ext cx="8639175" cy="5184775"/>
          </a:xfrm>
        </p:spPr>
        <p:txBody>
          <a:bodyPr/>
          <a:lstStyle/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dirty="0" smtClean="0"/>
              <a:t>La </a:t>
            </a:r>
            <a:r>
              <a:rPr lang="en-US" altLang="de-DE" dirty="0" err="1" smtClean="0"/>
              <a:t>schizofrenia</a:t>
            </a:r>
            <a:r>
              <a:rPr lang="en-US" altLang="de-DE" dirty="0" smtClean="0"/>
              <a:t> non è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malattia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riferire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altri</a:t>
            </a:r>
            <a:r>
              <a:rPr lang="en-US" altLang="de-DE" dirty="0" smtClean="0"/>
              <a:t>. È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tua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decisione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parlarne</a:t>
            </a:r>
            <a:r>
              <a:rPr lang="en-US" altLang="de-DE" dirty="0" smtClean="0"/>
              <a:t> o no. </a:t>
            </a:r>
            <a:r>
              <a:rPr lang="en-US" altLang="de-DE" dirty="0" err="1" smtClean="0"/>
              <a:t>Specialmente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quando</a:t>
            </a:r>
            <a:r>
              <a:rPr lang="en-US" altLang="de-DE" dirty="0" smtClean="0"/>
              <a:t> non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conosce</a:t>
            </a:r>
            <a:r>
              <a:rPr lang="en-US" altLang="de-DE" dirty="0" smtClean="0"/>
              <a:t> molto </a:t>
            </a:r>
            <a:r>
              <a:rPr lang="en-US" altLang="de-DE" dirty="0" err="1" smtClean="0"/>
              <a:t>bene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, è </a:t>
            </a:r>
            <a:r>
              <a:rPr lang="en-US" altLang="de-DE" dirty="0" err="1" smtClean="0"/>
              <a:t>preferibile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descrivere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disturbo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grosso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piuttosto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in termini </a:t>
            </a:r>
            <a:r>
              <a:rPr lang="en-US" altLang="de-DE" dirty="0" err="1" smtClean="0"/>
              <a:t>specifici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spesso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incompresi</a:t>
            </a:r>
            <a:r>
              <a:rPr lang="en-US" altLang="de-DE" dirty="0" smtClean="0"/>
              <a:t>.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</a:p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dirty="0" smtClean="0"/>
              <a:t>A volte, la </a:t>
            </a:r>
            <a:r>
              <a:rPr lang="en-US" altLang="de-DE" dirty="0" err="1" smtClean="0"/>
              <a:t>comunicazione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diretta</a:t>
            </a:r>
            <a:r>
              <a:rPr lang="en-US" altLang="de-DE" dirty="0" smtClean="0"/>
              <a:t> è </a:t>
            </a:r>
            <a:r>
              <a:rPr lang="en-US" altLang="de-DE" dirty="0" err="1" smtClean="0"/>
              <a:t>comprensibile</a:t>
            </a:r>
            <a:r>
              <a:rPr lang="en-US" altLang="de-DE" dirty="0" smtClean="0"/>
              <a:t> – 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quando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hai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avuto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discussione</a:t>
            </a:r>
            <a:r>
              <a:rPr lang="en-US" altLang="de-DE" dirty="0" smtClean="0"/>
              <a:t> con </a:t>
            </a:r>
            <a:r>
              <a:rPr lang="en-US" altLang="de-DE" dirty="0" err="1" smtClean="0"/>
              <a:t>qualcuno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durante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fase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acuta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malattia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c’è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bisogno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dare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spiegazione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tuo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comportamento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quel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momento</a:t>
            </a:r>
            <a:r>
              <a:rPr lang="en-US" altLang="de-DE" dirty="0" smtClean="0"/>
              <a:t>.</a:t>
            </a:r>
            <a:endParaRPr lang="en-US" altLang="de-DE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dirty="0" err="1" smtClean="0">
                <a:sym typeface="Wingdings" pitchFamily="2" charset="2"/>
              </a:rPr>
              <a:t>Parlando</a:t>
            </a:r>
            <a:r>
              <a:rPr lang="en-US" altLang="de-DE" dirty="0" smtClean="0">
                <a:sym typeface="Wingdings" pitchFamily="2" charset="2"/>
              </a:rPr>
              <a:t> del </a:t>
            </a:r>
            <a:r>
              <a:rPr lang="en-US" altLang="de-DE" dirty="0" err="1" smtClean="0">
                <a:sym typeface="Wingdings" pitchFamily="2" charset="2"/>
              </a:rPr>
              <a:t>tuo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disturbo</a:t>
            </a:r>
            <a:r>
              <a:rPr lang="en-US" altLang="de-DE" dirty="0" smtClean="0">
                <a:sym typeface="Wingdings" pitchFamily="2" charset="2"/>
              </a:rPr>
              <a:t> con </a:t>
            </a:r>
            <a:r>
              <a:rPr lang="en-US" altLang="de-DE" dirty="0" err="1" smtClean="0">
                <a:sym typeface="Wingdings" pitchFamily="2" charset="2"/>
              </a:rPr>
              <a:t>persone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di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fiducia</a:t>
            </a:r>
            <a:r>
              <a:rPr lang="en-US" altLang="de-DE" dirty="0" smtClean="0">
                <a:sym typeface="Wingdings" pitchFamily="2" charset="2"/>
              </a:rPr>
              <a:t> e </a:t>
            </a:r>
            <a:r>
              <a:rPr lang="en-US" altLang="de-DE" dirty="0" err="1" smtClean="0">
                <a:sym typeface="Wingdings" pitchFamily="2" charset="2"/>
              </a:rPr>
              <a:t>vicine</a:t>
            </a:r>
            <a:r>
              <a:rPr lang="en-US" altLang="de-DE" dirty="0" smtClean="0">
                <a:sym typeface="Wingdings" pitchFamily="2" charset="2"/>
              </a:rPr>
              <a:t> a </a:t>
            </a:r>
            <a:r>
              <a:rPr lang="en-US" altLang="de-DE" dirty="0" err="1" smtClean="0">
                <a:sym typeface="Wingdings" pitchFamily="2" charset="2"/>
              </a:rPr>
              <a:t>te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può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essere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importante</a:t>
            </a:r>
            <a:r>
              <a:rPr lang="en-US" altLang="de-DE" dirty="0" smtClean="0">
                <a:sym typeface="Wingdings" pitchFamily="2" charset="2"/>
              </a:rPr>
              <a:t> per </a:t>
            </a:r>
            <a:r>
              <a:rPr lang="en-US" altLang="de-DE" dirty="0" err="1" smtClean="0">
                <a:sym typeface="Wingdings" pitchFamily="2" charset="2"/>
              </a:rPr>
              <a:t>te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stesso</a:t>
            </a:r>
            <a:r>
              <a:rPr lang="en-US" altLang="de-DE" dirty="0" smtClean="0">
                <a:sym typeface="Wingdings" pitchFamily="2" charset="2"/>
              </a:rPr>
              <a:t>, </a:t>
            </a:r>
            <a:r>
              <a:rPr lang="en-US" altLang="de-DE" dirty="0" err="1" smtClean="0">
                <a:sym typeface="Wingdings" pitchFamily="2" charset="2"/>
              </a:rPr>
              <a:t>perché</a:t>
            </a:r>
            <a:r>
              <a:rPr lang="en-US" altLang="de-DE" dirty="0" smtClean="0">
                <a:sym typeface="Wingdings" pitchFamily="2" charset="2"/>
              </a:rPr>
              <a:t>… </a:t>
            </a:r>
          </a:p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dirty="0" smtClean="0">
                <a:sym typeface="Wingdings" pitchFamily="2" charset="2"/>
              </a:rPr>
              <a:t>…</a:t>
            </a:r>
            <a:r>
              <a:rPr lang="en-US" altLang="de-DE" dirty="0" err="1" smtClean="0">
                <a:sym typeface="Wingdings" pitchFamily="2" charset="2"/>
              </a:rPr>
              <a:t>può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essere</a:t>
            </a:r>
            <a:r>
              <a:rPr lang="en-US" altLang="de-DE" dirty="0" smtClean="0">
                <a:sym typeface="Wingdings" pitchFamily="2" charset="2"/>
              </a:rPr>
              <a:t> un </a:t>
            </a:r>
            <a:r>
              <a:rPr lang="en-US" altLang="de-DE" dirty="0" err="1" smtClean="0">
                <a:sym typeface="Wingdings" pitchFamily="2" charset="2"/>
              </a:rPr>
              <a:t>sollievo</a:t>
            </a:r>
            <a:r>
              <a:rPr lang="en-US" altLang="de-DE" dirty="0" smtClean="0">
                <a:sym typeface="Wingdings" pitchFamily="2" charset="2"/>
              </a:rPr>
              <a:t>. </a:t>
            </a:r>
          </a:p>
          <a:p>
            <a:pPr marL="179388" indent="0"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en-US" altLang="de-DE" dirty="0" smtClean="0">
                <a:sym typeface="Wingdings" pitchFamily="2" charset="2"/>
              </a:rPr>
              <a:t>…</a:t>
            </a:r>
            <a:r>
              <a:rPr lang="en-US" altLang="de-DE" dirty="0" err="1" smtClean="0">
                <a:sym typeface="Wingdings" pitchFamily="2" charset="2"/>
              </a:rPr>
              <a:t>gli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altri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sono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spesso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più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bravi</a:t>
            </a:r>
            <a:r>
              <a:rPr lang="en-US" altLang="de-DE" dirty="0" smtClean="0">
                <a:sym typeface="Wingdings" pitchFamily="2" charset="2"/>
              </a:rPr>
              <a:t> a </a:t>
            </a:r>
            <a:r>
              <a:rPr lang="en-US" altLang="de-DE" dirty="0" err="1" smtClean="0">
                <a:sym typeface="Wingdings" pitchFamily="2" charset="2"/>
              </a:rPr>
              <a:t>notare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i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primi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segni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d’allerta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dell’inizio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di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una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fase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psicotica</a:t>
            </a:r>
            <a:r>
              <a:rPr lang="en-US" altLang="de-DE" dirty="0" smtClean="0">
                <a:sym typeface="Wingdings" pitchFamily="2" charset="2"/>
              </a:rPr>
              <a:t>, </a:t>
            </a:r>
            <a:r>
              <a:rPr lang="en-US" altLang="de-DE" dirty="0" err="1" smtClean="0">
                <a:sym typeface="Wingdings" pitchFamily="2" charset="2"/>
              </a:rPr>
              <a:t>delle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persone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interessate</a:t>
            </a:r>
            <a:r>
              <a:rPr lang="en-US" altLang="de-DE" dirty="0" smtClean="0">
                <a:sym typeface="Wingdings" pitchFamily="2" charset="2"/>
              </a:rPr>
              <a:t>. </a:t>
            </a:r>
          </a:p>
        </p:txBody>
      </p:sp>
      <p:grpSp>
        <p:nvGrpSpPr>
          <p:cNvPr id="24579" name="Group 40"/>
          <p:cNvGrpSpPr>
            <a:grpSpLocks/>
          </p:cNvGrpSpPr>
          <p:nvPr/>
        </p:nvGrpSpPr>
        <p:grpSpPr bwMode="auto">
          <a:xfrm>
            <a:off x="0" y="6167434"/>
            <a:ext cx="2915816" cy="584199"/>
            <a:chOff x="0" y="3957"/>
            <a:chExt cx="1457" cy="368"/>
          </a:xfrm>
        </p:grpSpPr>
        <p:sp>
          <p:nvSpPr>
            <p:cNvPr id="2458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24583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4" name="Text Box 71"/>
            <p:cNvSpPr txBox="1">
              <a:spLocks noChangeArrowheads="1"/>
            </p:cNvSpPr>
            <p:nvPr/>
          </p:nvSpPr>
          <p:spPr bwMode="auto">
            <a:xfrm>
              <a:off x="143" y="4015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300" dirty="0">
                  <a:cs typeface="Times New Roman" pitchFamily="18" charset="0"/>
                  <a:sym typeface="Wingdings" pitchFamily="2" charset="2"/>
                </a:rPr>
                <a:t>  </a:t>
              </a:r>
              <a:r>
                <a:rPr lang="de-DE" altLang="de-DE" sz="1300" dirty="0">
                  <a:cs typeface="Times New Roman" pitchFamily="18" charset="0"/>
                </a:rPr>
                <a:t> </a:t>
              </a:r>
              <a:r>
                <a:rPr lang="de-DE" altLang="de-DE" sz="1300" i="1" dirty="0" err="1" smtClean="0">
                  <a:cs typeface="Times New Roman" pitchFamily="18" charset="0"/>
                </a:rPr>
                <a:t>foglio</a:t>
              </a:r>
              <a:r>
                <a:rPr lang="de-DE" altLang="de-DE" sz="1300" i="1" dirty="0" smtClean="0">
                  <a:cs typeface="Times New Roman" pitchFamily="18" charset="0"/>
                </a:rPr>
                <a:t> di </a:t>
              </a:r>
              <a:r>
                <a:rPr lang="de-DE" altLang="de-DE" sz="1300" i="1" dirty="0" err="1" smtClean="0">
                  <a:cs typeface="Times New Roman" pitchFamily="18" charset="0"/>
                </a:rPr>
                <a:t>lavoro</a:t>
              </a:r>
              <a:r>
                <a:rPr lang="de-DE" altLang="de-DE" sz="1300" dirty="0" smtClean="0">
                  <a:cs typeface="Times New Roman" pitchFamily="18" charset="0"/>
                </a:rPr>
                <a:t> </a:t>
              </a:r>
              <a:r>
                <a:rPr lang="de-DE" altLang="de-DE" sz="1300" dirty="0">
                  <a:cs typeface="Times New Roman" pitchFamily="18" charset="0"/>
                </a:rPr>
                <a:t>11.1</a:t>
              </a:r>
            </a:p>
          </p:txBody>
        </p:sp>
      </p:grpSp>
      <p:sp>
        <p:nvSpPr>
          <p:cNvPr id="24580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(Come)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posso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comunicare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il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mio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disturbo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11.9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Inhaltsplatzhalter 2"/>
          <p:cNvSpPr>
            <a:spLocks noGrp="1"/>
          </p:cNvSpPr>
          <p:nvPr>
            <p:ph idx="1"/>
          </p:nvPr>
        </p:nvSpPr>
        <p:spPr>
          <a:xfrm>
            <a:off x="250825" y="1347788"/>
            <a:ext cx="8640763" cy="4752975"/>
          </a:xfrm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de-DE" altLang="de-DE" dirty="0" err="1" smtClean="0">
                <a:solidFill>
                  <a:srgbClr val="006699"/>
                </a:solidFill>
              </a:rPr>
              <a:t>Suggerimento</a:t>
            </a:r>
            <a:r>
              <a:rPr lang="de-DE" altLang="de-DE" dirty="0" smtClean="0">
                <a:solidFill>
                  <a:srgbClr val="006699"/>
                </a:solidFill>
              </a:rPr>
              <a:t>: </a:t>
            </a:r>
            <a:r>
              <a:rPr lang="en-US" altLang="de-DE" dirty="0" err="1" smtClean="0">
                <a:solidFill>
                  <a:srgbClr val="006699"/>
                </a:solidFill>
              </a:rPr>
              <a:t>spiegare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i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sintomi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invece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di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parlare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della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diagnosi</a:t>
            </a:r>
            <a:endParaRPr lang="en-US" altLang="de-DE" dirty="0" smtClean="0">
              <a:solidFill>
                <a:srgbClr val="006699"/>
              </a:solidFill>
            </a:endParaRP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smtClean="0"/>
              <a:t>In </a:t>
            </a:r>
            <a:r>
              <a:rPr lang="en-US" altLang="de-DE" dirty="0" err="1" smtClean="0"/>
              <a:t>particolare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quando</a:t>
            </a:r>
            <a:r>
              <a:rPr lang="en-US" altLang="de-DE" dirty="0" smtClean="0"/>
              <a:t> non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conosce</a:t>
            </a:r>
            <a:r>
              <a:rPr lang="en-US" altLang="de-DE" dirty="0" smtClean="0"/>
              <a:t> molto </a:t>
            </a:r>
            <a:r>
              <a:rPr lang="en-US" altLang="de-DE" dirty="0" err="1" smtClean="0"/>
              <a:t>bene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persona è </a:t>
            </a:r>
            <a:r>
              <a:rPr lang="en-US" altLang="de-DE" dirty="0" err="1" smtClean="0"/>
              <a:t>preferibile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descrivere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modo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approssimativo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tuoi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sintomi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piuttosto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usare</a:t>
            </a:r>
            <a:r>
              <a:rPr lang="en-US" altLang="de-DE" dirty="0" smtClean="0"/>
              <a:t> termini </a:t>
            </a:r>
            <a:r>
              <a:rPr lang="en-US" altLang="de-DE" dirty="0" err="1" smtClean="0"/>
              <a:t>specifici</a:t>
            </a:r>
            <a:r>
              <a:rPr lang="en-US" altLang="de-DE" dirty="0" smtClean="0"/>
              <a:t> (</a:t>
            </a:r>
            <a:r>
              <a:rPr lang="en-US" altLang="de-DE" dirty="0" err="1" smtClean="0"/>
              <a:t>schizofrenia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psicosi</a:t>
            </a:r>
            <a:r>
              <a:rPr lang="en-US" altLang="de-DE" dirty="0" smtClean="0"/>
              <a:t>) </a:t>
            </a:r>
            <a:r>
              <a:rPr lang="en-US" altLang="de-DE" dirty="0" err="1" smtClean="0"/>
              <a:t>perché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spesso</a:t>
            </a:r>
            <a:r>
              <a:rPr lang="en-US" altLang="de-DE" dirty="0" smtClean="0"/>
              <a:t> non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compresi</a:t>
            </a:r>
            <a:r>
              <a:rPr lang="en-US" altLang="de-DE" dirty="0" smtClean="0"/>
              <a:t>.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smtClean="0">
                <a:cs typeface="Times New Roman" pitchFamily="18" charset="0"/>
              </a:rPr>
              <a:t>Al fine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essere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capaci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spiegare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il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disturbo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agli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altri</a:t>
            </a:r>
            <a:r>
              <a:rPr lang="en-US" altLang="de-DE" dirty="0" smtClean="0">
                <a:cs typeface="Times New Roman" pitchFamily="18" charset="0"/>
              </a:rPr>
              <a:t>, è </a:t>
            </a:r>
            <a:r>
              <a:rPr lang="en-US" altLang="de-DE" dirty="0" err="1" smtClean="0">
                <a:cs typeface="Times New Roman" pitchFamily="18" charset="0"/>
              </a:rPr>
              <a:t>consigliabile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diventare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esperti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se </a:t>
            </a:r>
            <a:r>
              <a:rPr lang="en-US" altLang="de-DE" dirty="0" err="1" smtClean="0">
                <a:cs typeface="Times New Roman" pitchFamily="18" charset="0"/>
              </a:rPr>
              <a:t>stessi</a:t>
            </a:r>
            <a:r>
              <a:rPr lang="en-US" altLang="de-DE" dirty="0" smtClean="0">
                <a:cs typeface="Times New Roman" pitchFamily="18" charset="0"/>
              </a:rPr>
              <a:t>.</a:t>
            </a:r>
            <a:endParaRPr lang="en-US" altLang="de-DE" dirty="0" smtClean="0"/>
          </a:p>
          <a:p>
            <a:pPr marL="179388" indent="0"/>
            <a:endParaRPr lang="de-DE" altLang="de-DE" dirty="0" smtClean="0"/>
          </a:p>
        </p:txBody>
      </p:sp>
      <p:sp>
        <p:nvSpPr>
          <p:cNvPr id="26627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(Come)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posso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comunicare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il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mio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disturbo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11.10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llipse 4"/>
          <p:cNvSpPr>
            <a:spLocks noChangeArrowheads="1"/>
          </p:cNvSpPr>
          <p:nvPr/>
        </p:nvSpPr>
        <p:spPr bwMode="auto">
          <a:xfrm>
            <a:off x="2555875" y="1989138"/>
            <a:ext cx="4824413" cy="273526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de-DE" altLang="de-DE" sz="44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29699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449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I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sintomi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principali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della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psicosi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e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della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schizofrenia</a:t>
            </a:r>
            <a:r>
              <a:rPr lang="en-US" altLang="de-DE" dirty="0">
                <a:solidFill>
                  <a:srgbClr val="006699"/>
                </a:solidFill>
                <a:cs typeface="Times New Roman" pitchFamily="18" charset="0"/>
              </a:rPr>
              <a:t>:</a:t>
            </a:r>
          </a:p>
          <a:p>
            <a:pPr marL="179388" lvl="1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None/>
            </a:pPr>
            <a:r>
              <a:rPr lang="en-US" altLang="de-DE" b="1" dirty="0" err="1" smtClean="0">
                <a:cs typeface="Times New Roman" pitchFamily="18" charset="0"/>
              </a:rPr>
              <a:t>Allucinazioni</a:t>
            </a:r>
            <a:r>
              <a:rPr lang="en-US" altLang="de-DE" b="1" dirty="0" smtClean="0">
                <a:cs typeface="Times New Roman" pitchFamily="18" charset="0"/>
              </a:rPr>
              <a:t>: </a:t>
            </a:r>
            <a:r>
              <a:rPr lang="en-US" altLang="de-DE" dirty="0" err="1" smtClean="0">
                <a:cs typeface="Times New Roman" pitchFamily="18" charset="0"/>
              </a:rPr>
              <a:t>Sentire</a:t>
            </a:r>
            <a:r>
              <a:rPr lang="en-US" altLang="de-DE" dirty="0" smtClean="0">
                <a:cs typeface="Times New Roman" pitchFamily="18" charset="0"/>
              </a:rPr>
              <a:t> o (</a:t>
            </a:r>
            <a:r>
              <a:rPr lang="en-US" altLang="de-DE" dirty="0" err="1" smtClean="0">
                <a:cs typeface="Times New Roman" pitchFamily="18" charset="0"/>
              </a:rPr>
              <a:t>più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raramente</a:t>
            </a:r>
            <a:r>
              <a:rPr lang="en-US" altLang="de-DE" dirty="0" smtClean="0">
                <a:cs typeface="Times New Roman" pitchFamily="18" charset="0"/>
              </a:rPr>
              <a:t>) </a:t>
            </a:r>
            <a:r>
              <a:rPr lang="en-US" altLang="de-DE" dirty="0" err="1" smtClean="0">
                <a:cs typeface="Times New Roman" pitchFamily="18" charset="0"/>
              </a:rPr>
              <a:t>vedere</a:t>
            </a:r>
            <a:r>
              <a:rPr lang="en-US" altLang="de-DE" dirty="0" smtClean="0">
                <a:cs typeface="Times New Roman" pitchFamily="18" charset="0"/>
              </a:rPr>
              <a:t>, </a:t>
            </a:r>
            <a:r>
              <a:rPr lang="en-US" altLang="de-DE" dirty="0" err="1" smtClean="0">
                <a:cs typeface="Times New Roman" pitchFamily="18" charset="0"/>
              </a:rPr>
              <a:t>provare</a:t>
            </a:r>
            <a:r>
              <a:rPr lang="en-US" altLang="de-DE" dirty="0" smtClean="0">
                <a:cs typeface="Times New Roman" pitchFamily="18" charset="0"/>
              </a:rPr>
              <a:t> o </a:t>
            </a:r>
            <a:r>
              <a:rPr lang="en-US" altLang="de-DE" dirty="0" err="1" smtClean="0">
                <a:cs typeface="Times New Roman" pitchFamily="18" charset="0"/>
              </a:rPr>
              <a:t>sentire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il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sapore</a:t>
            </a:r>
            <a:r>
              <a:rPr lang="en-US" altLang="de-DE" dirty="0" smtClean="0">
                <a:cs typeface="Times New Roman" pitchFamily="18" charset="0"/>
              </a:rPr>
              <a:t> di </a:t>
            </a:r>
            <a:r>
              <a:rPr lang="en-US" altLang="de-DE" dirty="0" err="1" smtClean="0">
                <a:cs typeface="Times New Roman" pitchFamily="18" charset="0"/>
              </a:rPr>
              <a:t>cose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che</a:t>
            </a:r>
            <a:r>
              <a:rPr lang="en-US" altLang="de-DE" dirty="0" smtClean="0">
                <a:cs typeface="Times New Roman" pitchFamily="18" charset="0"/>
              </a:rPr>
              <a:t> non </a:t>
            </a:r>
            <a:r>
              <a:rPr lang="en-US" altLang="de-DE" dirty="0" err="1" smtClean="0">
                <a:cs typeface="Times New Roman" pitchFamily="18" charset="0"/>
              </a:rPr>
              <a:t>esistono</a:t>
            </a:r>
            <a:r>
              <a:rPr lang="en-US" altLang="de-DE" dirty="0" smtClean="0">
                <a:cs typeface="Times New Roman" pitchFamily="18" charset="0"/>
              </a:rPr>
              <a:t> (</a:t>
            </a:r>
            <a:r>
              <a:rPr lang="en-US" altLang="de-DE" dirty="0">
                <a:cs typeface="Times New Roman" pitchFamily="18" charset="0"/>
              </a:rPr>
              <a:t>ad </a:t>
            </a:r>
            <a:r>
              <a:rPr lang="en-US" altLang="de-DE" dirty="0" err="1" smtClean="0">
                <a:cs typeface="Times New Roman" pitchFamily="18" charset="0"/>
              </a:rPr>
              <a:t>esempio</a:t>
            </a:r>
            <a:r>
              <a:rPr lang="en-US" altLang="de-DE" dirty="0" smtClean="0">
                <a:cs typeface="Times New Roman" pitchFamily="18" charset="0"/>
              </a:rPr>
              <a:t>, </a:t>
            </a:r>
            <a:r>
              <a:rPr lang="en-US" altLang="de-DE" dirty="0" err="1" smtClean="0">
                <a:cs typeface="Times New Roman" pitchFamily="18" charset="0"/>
              </a:rPr>
              <a:t>sentire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voci</a:t>
            </a:r>
            <a:r>
              <a:rPr lang="en-US" altLang="de-DE" dirty="0" smtClean="0">
                <a:cs typeface="Times New Roman" pitchFamily="18" charset="0"/>
              </a:rPr>
              <a:t> offensive)</a:t>
            </a: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Esempio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di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comunicazione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:</a:t>
            </a:r>
            <a:endParaRPr lang="en-US" altLang="de-DE" dirty="0">
              <a:solidFill>
                <a:srgbClr val="006699"/>
              </a:solidFill>
              <a:cs typeface="Times New Roman" pitchFamily="18" charset="0"/>
            </a:endParaRPr>
          </a:p>
          <a:p>
            <a:pPr marL="179388" lvl="1">
              <a:spcBef>
                <a:spcPts val="1200"/>
              </a:spcBef>
              <a:buClr>
                <a:schemeClr val="accent1"/>
              </a:buClr>
              <a:buSzPct val="85000"/>
              <a:buFont typeface="Courier New" pitchFamily="49" charset="0"/>
              <a:buNone/>
            </a:pP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“Le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allucinazioni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sono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più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comuni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di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quello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che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la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gente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pensa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. Circa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il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>
                <a:solidFill>
                  <a:schemeClr val="bg1"/>
                </a:solidFill>
                <a:cs typeface="Times New Roman" pitchFamily="18" charset="0"/>
              </a:rPr>
              <a:t>15%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della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popolazione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ha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familiarità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con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il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sentire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le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voci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o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altre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allucinazioni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. La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maggior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parte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di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queste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persone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non ha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disturbi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mentali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.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Sentire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le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voci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è un</a:t>
            </a:r>
            <a:r>
              <a:rPr lang="en-US" altLang="de-DE" i="1" dirty="0" smtClean="0">
                <a:cs typeface="Times New Roman" pitchFamily="18" charset="0"/>
              </a:rPr>
              <a:t>???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a forma di “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pensare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a voce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alta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”, simile ad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una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canzone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che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resta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bloccata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in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testa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. È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stato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riportato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che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alcune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madri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sentono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spesso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il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loro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bimbo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piangere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quando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in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realtà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sta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dormendo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beatamente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. Il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classico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caso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è ad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esempio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,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quando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sentiamo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il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nostro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cellulare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squillare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mentre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stiamo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aspettando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una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itchFamily="18" charset="0"/>
              </a:rPr>
              <a:t>chiamata</a:t>
            </a:r>
            <a:r>
              <a:rPr lang="en-US" altLang="de-DE" i="1" dirty="0" smtClean="0">
                <a:solidFill>
                  <a:schemeClr val="bg1"/>
                </a:solidFill>
                <a:cs typeface="Times New Roman" pitchFamily="18" charset="0"/>
              </a:rPr>
              <a:t>.”</a:t>
            </a:r>
            <a:endParaRPr lang="en-US" altLang="de-DE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9700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(Come)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posso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comunicare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il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mio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disturbo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11.11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67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llipse 4"/>
          <p:cNvSpPr>
            <a:spLocks noChangeArrowheads="1"/>
          </p:cNvSpPr>
          <p:nvPr/>
        </p:nvSpPr>
        <p:spPr bwMode="auto">
          <a:xfrm>
            <a:off x="2555875" y="1989138"/>
            <a:ext cx="4824413" cy="273526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de-DE" altLang="de-DE" sz="44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29699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449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I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sintomi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principali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della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psicosi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e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della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schizofrenia</a:t>
            </a:r>
            <a:r>
              <a:rPr lang="en-US" altLang="de-DE" dirty="0">
                <a:solidFill>
                  <a:srgbClr val="006699"/>
                </a:solidFill>
                <a:cs typeface="Times New Roman" pitchFamily="18" charset="0"/>
              </a:rPr>
              <a:t>:</a:t>
            </a:r>
          </a:p>
          <a:p>
            <a:pPr marL="179388" lvl="1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None/>
            </a:pPr>
            <a:r>
              <a:rPr lang="en-US" altLang="de-DE" b="1" dirty="0" err="1" smtClean="0">
                <a:cs typeface="Times New Roman" pitchFamily="18" charset="0"/>
              </a:rPr>
              <a:t>Allucinazioni</a:t>
            </a:r>
            <a:r>
              <a:rPr lang="en-US" altLang="de-DE" b="1" dirty="0" smtClean="0">
                <a:cs typeface="Times New Roman" pitchFamily="18" charset="0"/>
              </a:rPr>
              <a:t>: </a:t>
            </a:r>
            <a:r>
              <a:rPr lang="en-US" altLang="de-DE" dirty="0" err="1" smtClean="0">
                <a:cs typeface="Times New Roman" pitchFamily="18" charset="0"/>
              </a:rPr>
              <a:t>Sentire</a:t>
            </a:r>
            <a:r>
              <a:rPr lang="en-US" altLang="de-DE" dirty="0" smtClean="0">
                <a:cs typeface="Times New Roman" pitchFamily="18" charset="0"/>
              </a:rPr>
              <a:t> o (</a:t>
            </a:r>
            <a:r>
              <a:rPr lang="en-US" altLang="de-DE" dirty="0" err="1" smtClean="0">
                <a:cs typeface="Times New Roman" pitchFamily="18" charset="0"/>
              </a:rPr>
              <a:t>più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raramente</a:t>
            </a:r>
            <a:r>
              <a:rPr lang="en-US" altLang="de-DE" dirty="0" smtClean="0">
                <a:cs typeface="Times New Roman" pitchFamily="18" charset="0"/>
              </a:rPr>
              <a:t>) </a:t>
            </a:r>
            <a:r>
              <a:rPr lang="en-US" altLang="de-DE" dirty="0" err="1" smtClean="0">
                <a:cs typeface="Times New Roman" pitchFamily="18" charset="0"/>
              </a:rPr>
              <a:t>vedere</a:t>
            </a:r>
            <a:r>
              <a:rPr lang="en-US" altLang="de-DE" dirty="0" smtClean="0">
                <a:cs typeface="Times New Roman" pitchFamily="18" charset="0"/>
              </a:rPr>
              <a:t>, </a:t>
            </a:r>
            <a:r>
              <a:rPr lang="en-US" altLang="de-DE" dirty="0" err="1" smtClean="0">
                <a:cs typeface="Times New Roman" pitchFamily="18" charset="0"/>
              </a:rPr>
              <a:t>provare</a:t>
            </a:r>
            <a:r>
              <a:rPr lang="en-US" altLang="de-DE" dirty="0" smtClean="0">
                <a:cs typeface="Times New Roman" pitchFamily="18" charset="0"/>
              </a:rPr>
              <a:t> o </a:t>
            </a:r>
            <a:r>
              <a:rPr lang="en-US" altLang="de-DE" dirty="0" err="1" smtClean="0">
                <a:cs typeface="Times New Roman" pitchFamily="18" charset="0"/>
              </a:rPr>
              <a:t>sentire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il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sapore</a:t>
            </a:r>
            <a:r>
              <a:rPr lang="en-US" altLang="de-DE" dirty="0" smtClean="0">
                <a:cs typeface="Times New Roman" pitchFamily="18" charset="0"/>
              </a:rPr>
              <a:t> di </a:t>
            </a:r>
            <a:r>
              <a:rPr lang="en-US" altLang="de-DE" dirty="0" err="1" smtClean="0">
                <a:cs typeface="Times New Roman" pitchFamily="18" charset="0"/>
              </a:rPr>
              <a:t>cose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che</a:t>
            </a:r>
            <a:r>
              <a:rPr lang="en-US" altLang="de-DE" dirty="0" smtClean="0">
                <a:cs typeface="Times New Roman" pitchFamily="18" charset="0"/>
              </a:rPr>
              <a:t> non </a:t>
            </a:r>
            <a:r>
              <a:rPr lang="en-US" altLang="de-DE" dirty="0" err="1" smtClean="0">
                <a:cs typeface="Times New Roman" pitchFamily="18" charset="0"/>
              </a:rPr>
              <a:t>esistono</a:t>
            </a:r>
            <a:r>
              <a:rPr lang="en-US" altLang="de-DE" dirty="0" smtClean="0">
                <a:cs typeface="Times New Roman" pitchFamily="18" charset="0"/>
              </a:rPr>
              <a:t> (</a:t>
            </a:r>
            <a:r>
              <a:rPr lang="en-US" altLang="de-DE" dirty="0">
                <a:cs typeface="Times New Roman" pitchFamily="18" charset="0"/>
              </a:rPr>
              <a:t>ad </a:t>
            </a:r>
            <a:r>
              <a:rPr lang="en-US" altLang="de-DE" dirty="0" err="1" smtClean="0">
                <a:cs typeface="Times New Roman" pitchFamily="18" charset="0"/>
              </a:rPr>
              <a:t>esempio</a:t>
            </a:r>
            <a:r>
              <a:rPr lang="en-US" altLang="de-DE" dirty="0" smtClean="0">
                <a:cs typeface="Times New Roman" pitchFamily="18" charset="0"/>
              </a:rPr>
              <a:t>, </a:t>
            </a:r>
            <a:r>
              <a:rPr lang="en-US" altLang="de-DE" dirty="0" err="1" smtClean="0">
                <a:cs typeface="Times New Roman" pitchFamily="18" charset="0"/>
              </a:rPr>
              <a:t>sentire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voci</a:t>
            </a:r>
            <a:r>
              <a:rPr lang="en-US" altLang="de-DE" dirty="0" smtClean="0">
                <a:cs typeface="Times New Roman" pitchFamily="18" charset="0"/>
              </a:rPr>
              <a:t> offensive)</a:t>
            </a: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Esempio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di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  <a:cs typeface="Times New Roman" pitchFamily="18" charset="0"/>
              </a:rPr>
              <a:t>comunicazione</a:t>
            </a:r>
            <a:r>
              <a:rPr lang="en-US" altLang="de-DE" dirty="0" smtClean="0">
                <a:solidFill>
                  <a:srgbClr val="006699"/>
                </a:solidFill>
                <a:cs typeface="Times New Roman" pitchFamily="18" charset="0"/>
              </a:rPr>
              <a:t>:</a:t>
            </a:r>
            <a:endParaRPr lang="en-US" altLang="de-DE" dirty="0">
              <a:solidFill>
                <a:srgbClr val="006699"/>
              </a:solidFill>
              <a:cs typeface="Times New Roman" pitchFamily="18" charset="0"/>
            </a:endParaRPr>
          </a:p>
          <a:p>
            <a:pPr marL="179388" lvl="1">
              <a:spcBef>
                <a:spcPts val="1200"/>
              </a:spcBef>
              <a:buClr>
                <a:schemeClr val="accent1"/>
              </a:buClr>
              <a:buSzPct val="85000"/>
              <a:buFont typeface="Courier New" pitchFamily="49" charset="0"/>
              <a:buNone/>
            </a:pPr>
            <a:r>
              <a:rPr lang="en-US" altLang="de-DE" i="1" dirty="0" smtClean="0">
                <a:cs typeface="Times New Roman" pitchFamily="18" charset="0"/>
              </a:rPr>
              <a:t>“Le </a:t>
            </a:r>
            <a:r>
              <a:rPr lang="en-US" altLang="de-DE" i="1" dirty="0" err="1" smtClean="0">
                <a:cs typeface="Times New Roman" pitchFamily="18" charset="0"/>
              </a:rPr>
              <a:t>allucinazioni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sono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più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comuni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di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quello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che</a:t>
            </a:r>
            <a:r>
              <a:rPr lang="en-US" altLang="de-DE" i="1" dirty="0" smtClean="0">
                <a:cs typeface="Times New Roman" pitchFamily="18" charset="0"/>
              </a:rPr>
              <a:t> la </a:t>
            </a:r>
            <a:r>
              <a:rPr lang="en-US" altLang="de-DE" i="1" dirty="0" err="1" smtClean="0">
                <a:cs typeface="Times New Roman" pitchFamily="18" charset="0"/>
              </a:rPr>
              <a:t>gente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pensa</a:t>
            </a:r>
            <a:r>
              <a:rPr lang="en-US" altLang="de-DE" i="1" dirty="0" smtClean="0">
                <a:cs typeface="Times New Roman" pitchFamily="18" charset="0"/>
              </a:rPr>
              <a:t>. Circa </a:t>
            </a:r>
            <a:r>
              <a:rPr lang="en-US" altLang="de-DE" i="1" dirty="0" err="1" smtClean="0">
                <a:cs typeface="Times New Roman" pitchFamily="18" charset="0"/>
              </a:rPr>
              <a:t>il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>
                <a:cs typeface="Times New Roman" pitchFamily="18" charset="0"/>
              </a:rPr>
              <a:t>15% </a:t>
            </a:r>
            <a:r>
              <a:rPr lang="en-US" altLang="de-DE" i="1" dirty="0" err="1" smtClean="0">
                <a:cs typeface="Times New Roman" pitchFamily="18" charset="0"/>
              </a:rPr>
              <a:t>della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popolazione</a:t>
            </a:r>
            <a:r>
              <a:rPr lang="en-US" altLang="de-DE" i="1" dirty="0" smtClean="0">
                <a:cs typeface="Times New Roman" pitchFamily="18" charset="0"/>
              </a:rPr>
              <a:t> ha </a:t>
            </a:r>
            <a:r>
              <a:rPr lang="en-US" altLang="de-DE" i="1" dirty="0" err="1" smtClean="0">
                <a:cs typeface="Times New Roman" pitchFamily="18" charset="0"/>
              </a:rPr>
              <a:t>familiarità</a:t>
            </a:r>
            <a:r>
              <a:rPr lang="en-US" altLang="de-DE" i="1" dirty="0" smtClean="0">
                <a:cs typeface="Times New Roman" pitchFamily="18" charset="0"/>
              </a:rPr>
              <a:t> con </a:t>
            </a:r>
            <a:r>
              <a:rPr lang="en-US" altLang="de-DE" i="1" dirty="0" err="1" smtClean="0">
                <a:cs typeface="Times New Roman" pitchFamily="18" charset="0"/>
              </a:rPr>
              <a:t>il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sentire</a:t>
            </a:r>
            <a:r>
              <a:rPr lang="en-US" altLang="de-DE" i="1" dirty="0" smtClean="0">
                <a:cs typeface="Times New Roman" pitchFamily="18" charset="0"/>
              </a:rPr>
              <a:t> le </a:t>
            </a:r>
            <a:r>
              <a:rPr lang="en-US" altLang="de-DE" i="1" dirty="0" err="1" smtClean="0">
                <a:cs typeface="Times New Roman" pitchFamily="18" charset="0"/>
              </a:rPr>
              <a:t>voci</a:t>
            </a:r>
            <a:r>
              <a:rPr lang="en-US" altLang="de-DE" i="1" dirty="0" smtClean="0">
                <a:cs typeface="Times New Roman" pitchFamily="18" charset="0"/>
              </a:rPr>
              <a:t> o </a:t>
            </a:r>
            <a:r>
              <a:rPr lang="en-US" altLang="de-DE" i="1" dirty="0" err="1" smtClean="0">
                <a:cs typeface="Times New Roman" pitchFamily="18" charset="0"/>
              </a:rPr>
              <a:t>altre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allucinazioni</a:t>
            </a:r>
            <a:r>
              <a:rPr lang="en-US" altLang="de-DE" i="1" dirty="0" smtClean="0">
                <a:cs typeface="Times New Roman" pitchFamily="18" charset="0"/>
              </a:rPr>
              <a:t>. La </a:t>
            </a:r>
            <a:r>
              <a:rPr lang="en-US" altLang="de-DE" i="1" dirty="0" err="1" smtClean="0">
                <a:cs typeface="Times New Roman" pitchFamily="18" charset="0"/>
              </a:rPr>
              <a:t>maggior</a:t>
            </a:r>
            <a:r>
              <a:rPr lang="en-US" altLang="de-DE" i="1" dirty="0" smtClean="0">
                <a:cs typeface="Times New Roman" pitchFamily="18" charset="0"/>
              </a:rPr>
              <a:t> parte </a:t>
            </a:r>
            <a:r>
              <a:rPr lang="en-US" altLang="de-DE" i="1" dirty="0" err="1" smtClean="0">
                <a:cs typeface="Times New Roman" pitchFamily="18" charset="0"/>
              </a:rPr>
              <a:t>di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queste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persone</a:t>
            </a:r>
            <a:r>
              <a:rPr lang="en-US" altLang="de-DE" i="1" dirty="0" smtClean="0">
                <a:cs typeface="Times New Roman" pitchFamily="18" charset="0"/>
              </a:rPr>
              <a:t> non ha </a:t>
            </a:r>
            <a:r>
              <a:rPr lang="en-US" altLang="de-DE" i="1" dirty="0" err="1" smtClean="0">
                <a:cs typeface="Times New Roman" pitchFamily="18" charset="0"/>
              </a:rPr>
              <a:t>disturbi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mentali</a:t>
            </a:r>
            <a:r>
              <a:rPr lang="en-US" altLang="de-DE" i="1" dirty="0" smtClean="0">
                <a:cs typeface="Times New Roman" pitchFamily="18" charset="0"/>
              </a:rPr>
              <a:t>. </a:t>
            </a:r>
            <a:r>
              <a:rPr lang="en-US" altLang="de-DE" i="1" dirty="0" err="1" smtClean="0">
                <a:cs typeface="Times New Roman" pitchFamily="18" charset="0"/>
              </a:rPr>
              <a:t>Sentire</a:t>
            </a:r>
            <a:r>
              <a:rPr lang="en-US" altLang="de-DE" i="1" dirty="0" smtClean="0">
                <a:cs typeface="Times New Roman" pitchFamily="18" charset="0"/>
              </a:rPr>
              <a:t> le </a:t>
            </a:r>
            <a:r>
              <a:rPr lang="en-US" altLang="de-DE" i="1" dirty="0" err="1" smtClean="0">
                <a:cs typeface="Times New Roman" pitchFamily="18" charset="0"/>
              </a:rPr>
              <a:t>voci</a:t>
            </a:r>
            <a:r>
              <a:rPr lang="en-US" altLang="de-DE" i="1" dirty="0" smtClean="0">
                <a:cs typeface="Times New Roman" pitchFamily="18" charset="0"/>
              </a:rPr>
              <a:t> è </a:t>
            </a:r>
            <a:r>
              <a:rPr lang="en-US" altLang="de-DE" i="1" dirty="0" err="1" smtClean="0">
                <a:cs typeface="Times New Roman" pitchFamily="18" charset="0"/>
              </a:rPr>
              <a:t>una</a:t>
            </a:r>
            <a:r>
              <a:rPr lang="en-US" altLang="de-DE" i="1" dirty="0" smtClean="0">
                <a:cs typeface="Times New Roman" pitchFamily="18" charset="0"/>
              </a:rPr>
              <a:t> forma </a:t>
            </a:r>
            <a:r>
              <a:rPr lang="en-US" altLang="de-DE" i="1" dirty="0" err="1" smtClean="0">
                <a:cs typeface="Times New Roman" pitchFamily="18" charset="0"/>
              </a:rPr>
              <a:t>di</a:t>
            </a:r>
            <a:r>
              <a:rPr lang="en-US" altLang="de-DE" i="1" dirty="0" smtClean="0">
                <a:cs typeface="Times New Roman" pitchFamily="18" charset="0"/>
              </a:rPr>
              <a:t> “</a:t>
            </a:r>
            <a:r>
              <a:rPr lang="en-US" altLang="de-DE" i="1" dirty="0" err="1" smtClean="0">
                <a:cs typeface="Times New Roman" pitchFamily="18" charset="0"/>
              </a:rPr>
              <a:t>pensare</a:t>
            </a:r>
            <a:r>
              <a:rPr lang="en-US" altLang="de-DE" i="1" dirty="0" smtClean="0">
                <a:cs typeface="Times New Roman" pitchFamily="18" charset="0"/>
              </a:rPr>
              <a:t> a voce </a:t>
            </a:r>
            <a:r>
              <a:rPr lang="en-US" altLang="de-DE" i="1" dirty="0" err="1" smtClean="0">
                <a:cs typeface="Times New Roman" pitchFamily="18" charset="0"/>
              </a:rPr>
              <a:t>alta</a:t>
            </a:r>
            <a:r>
              <a:rPr lang="en-US" altLang="de-DE" i="1" dirty="0" smtClean="0">
                <a:cs typeface="Times New Roman" pitchFamily="18" charset="0"/>
              </a:rPr>
              <a:t>”, simile ad </a:t>
            </a:r>
            <a:r>
              <a:rPr lang="en-US" altLang="de-DE" i="1" dirty="0" err="1" smtClean="0">
                <a:cs typeface="Times New Roman" pitchFamily="18" charset="0"/>
              </a:rPr>
              <a:t>una</a:t>
            </a:r>
            <a:r>
              <a:rPr lang="en-US" altLang="de-DE" i="1" dirty="0" smtClean="0">
                <a:cs typeface="Times New Roman" pitchFamily="18" charset="0"/>
              </a:rPr>
              <a:t> canzone </a:t>
            </a:r>
            <a:r>
              <a:rPr lang="en-US" altLang="de-DE" i="1" dirty="0" err="1" smtClean="0">
                <a:cs typeface="Times New Roman" pitchFamily="18" charset="0"/>
              </a:rPr>
              <a:t>che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resta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bloccata</a:t>
            </a:r>
            <a:r>
              <a:rPr lang="en-US" altLang="de-DE" i="1" dirty="0" smtClean="0">
                <a:cs typeface="Times New Roman" pitchFamily="18" charset="0"/>
              </a:rPr>
              <a:t> in </a:t>
            </a:r>
            <a:r>
              <a:rPr lang="en-US" altLang="de-DE" i="1" dirty="0" err="1" smtClean="0">
                <a:cs typeface="Times New Roman" pitchFamily="18" charset="0"/>
              </a:rPr>
              <a:t>testa</a:t>
            </a:r>
            <a:r>
              <a:rPr lang="en-US" altLang="de-DE" i="1" dirty="0" smtClean="0">
                <a:cs typeface="Times New Roman" pitchFamily="18" charset="0"/>
              </a:rPr>
              <a:t>. È </a:t>
            </a:r>
            <a:r>
              <a:rPr lang="en-US" altLang="de-DE" i="1" dirty="0" err="1" smtClean="0">
                <a:cs typeface="Times New Roman" pitchFamily="18" charset="0"/>
              </a:rPr>
              <a:t>stato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riportato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che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alcune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madri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sentono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spesso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il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loro</a:t>
            </a:r>
            <a:r>
              <a:rPr lang="en-US" altLang="de-DE" i="1" dirty="0" smtClean="0">
                <a:cs typeface="Times New Roman" pitchFamily="18" charset="0"/>
              </a:rPr>
              <a:t> bimbo </a:t>
            </a:r>
            <a:r>
              <a:rPr lang="en-US" altLang="de-DE" i="1" dirty="0" err="1" smtClean="0">
                <a:cs typeface="Times New Roman" pitchFamily="18" charset="0"/>
              </a:rPr>
              <a:t>piangere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quando</a:t>
            </a:r>
            <a:r>
              <a:rPr lang="en-US" altLang="de-DE" i="1" dirty="0" smtClean="0">
                <a:cs typeface="Times New Roman" pitchFamily="18" charset="0"/>
              </a:rPr>
              <a:t> in </a:t>
            </a:r>
            <a:r>
              <a:rPr lang="en-US" altLang="de-DE" i="1" dirty="0" err="1" smtClean="0">
                <a:cs typeface="Times New Roman" pitchFamily="18" charset="0"/>
              </a:rPr>
              <a:t>realtà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sta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dormendo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beatamente</a:t>
            </a:r>
            <a:r>
              <a:rPr lang="en-US" altLang="de-DE" i="1" dirty="0" smtClean="0">
                <a:cs typeface="Times New Roman" pitchFamily="18" charset="0"/>
              </a:rPr>
              <a:t>. Il </a:t>
            </a:r>
            <a:r>
              <a:rPr lang="en-US" altLang="de-DE" i="1" dirty="0" err="1" smtClean="0">
                <a:cs typeface="Times New Roman" pitchFamily="18" charset="0"/>
              </a:rPr>
              <a:t>classico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caso</a:t>
            </a:r>
            <a:r>
              <a:rPr lang="en-US" altLang="de-DE" i="1" dirty="0" smtClean="0">
                <a:cs typeface="Times New Roman" pitchFamily="18" charset="0"/>
              </a:rPr>
              <a:t> è ad </a:t>
            </a:r>
            <a:r>
              <a:rPr lang="en-US" altLang="de-DE" i="1" dirty="0" err="1" smtClean="0">
                <a:cs typeface="Times New Roman" pitchFamily="18" charset="0"/>
              </a:rPr>
              <a:t>esempio</a:t>
            </a:r>
            <a:r>
              <a:rPr lang="en-US" altLang="de-DE" i="1" dirty="0" smtClean="0">
                <a:cs typeface="Times New Roman" pitchFamily="18" charset="0"/>
              </a:rPr>
              <a:t>, </a:t>
            </a:r>
            <a:r>
              <a:rPr lang="en-US" altLang="de-DE" i="1" dirty="0" err="1" smtClean="0">
                <a:cs typeface="Times New Roman" pitchFamily="18" charset="0"/>
              </a:rPr>
              <a:t>quando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sentiamo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il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nostro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cellulare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squillare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mentre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stiamo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aspettando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una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chiamata</a:t>
            </a:r>
            <a:r>
              <a:rPr lang="en-US" altLang="de-DE" i="1" dirty="0" smtClean="0">
                <a:cs typeface="Times New Roman" pitchFamily="18" charset="0"/>
              </a:rPr>
              <a:t>.”</a:t>
            </a:r>
            <a:endParaRPr lang="en-US" altLang="de-DE" dirty="0">
              <a:solidFill>
                <a:srgbClr val="006699"/>
              </a:solidFill>
              <a:cs typeface="Times New Roman" pitchFamily="18" charset="0"/>
            </a:endParaRPr>
          </a:p>
        </p:txBody>
      </p:sp>
      <p:sp>
        <p:nvSpPr>
          <p:cNvPr id="29700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(Come)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posso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comunicare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il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mio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disturbo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11.12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503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179388">
              <a:spcBef>
                <a:spcPct val="2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lvl="1" eaLnBrk="1" hangingPunct="1">
              <a:spcBef>
                <a:spcPts val="1200"/>
              </a:spcBef>
              <a:buNone/>
              <a:defRPr/>
            </a:pPr>
            <a:r>
              <a:rPr lang="en-US" altLang="de-DE" b="1" dirty="0" err="1" smtClean="0">
                <a:cs typeface="Times New Roman" panose="02020603050405020304" pitchFamily="18" charset="0"/>
              </a:rPr>
              <a:t>Delusioni</a:t>
            </a:r>
            <a:r>
              <a:rPr lang="en-US" altLang="de-DE" b="1" dirty="0" smtClean="0">
                <a:cs typeface="Times New Roman" panose="02020603050405020304" pitchFamily="18" charset="0"/>
              </a:rPr>
              <a:t>: </a:t>
            </a:r>
            <a:r>
              <a:rPr lang="en-US" altLang="de-DE" dirty="0" err="1" smtClean="0">
                <a:cs typeface="Times New Roman" panose="02020603050405020304" pitchFamily="18" charset="0"/>
              </a:rPr>
              <a:t>essere</a:t>
            </a:r>
            <a:r>
              <a:rPr lang="en-US" altLang="de-DE" dirty="0" smtClean="0">
                <a:cs typeface="Times New Roman" panose="02020603050405020304" pitchFamily="18" charset="0"/>
              </a:rPr>
              <a:t> </a:t>
            </a:r>
            <a:r>
              <a:rPr lang="en-US" altLang="de-DE" dirty="0" err="1" smtClean="0">
                <a:cs typeface="Times New Roman" panose="02020603050405020304" pitchFamily="18" charset="0"/>
              </a:rPr>
              <a:t>convinti</a:t>
            </a:r>
            <a:r>
              <a:rPr lang="en-US" altLang="de-DE" dirty="0" smtClean="0">
                <a:cs typeface="Times New Roman" panose="02020603050405020304" pitchFamily="18" charset="0"/>
              </a:rPr>
              <a:t> </a:t>
            </a:r>
            <a:r>
              <a:rPr lang="en-US" altLang="de-DE" dirty="0" err="1" smtClean="0">
                <a:cs typeface="Times New Roman" panose="02020603050405020304" pitchFamily="18" charset="0"/>
              </a:rPr>
              <a:t>di</a:t>
            </a:r>
            <a:r>
              <a:rPr lang="en-US" altLang="de-DE" dirty="0" smtClean="0">
                <a:cs typeface="Times New Roman" panose="02020603050405020304" pitchFamily="18" charset="0"/>
              </a:rPr>
              <a:t> </a:t>
            </a:r>
            <a:r>
              <a:rPr lang="en-US" altLang="de-DE" dirty="0" err="1" smtClean="0">
                <a:cs typeface="Times New Roman" panose="02020603050405020304" pitchFamily="18" charset="0"/>
              </a:rPr>
              <a:t>qualcosa</a:t>
            </a:r>
            <a:r>
              <a:rPr lang="en-US" altLang="de-DE" dirty="0" smtClean="0">
                <a:cs typeface="Times New Roman" panose="02020603050405020304" pitchFamily="18" charset="0"/>
              </a:rPr>
              <a:t> </a:t>
            </a:r>
            <a:r>
              <a:rPr lang="en-US" altLang="de-DE" dirty="0" err="1" smtClean="0">
                <a:cs typeface="Times New Roman" panose="02020603050405020304" pitchFamily="18" charset="0"/>
              </a:rPr>
              <a:t>che</a:t>
            </a:r>
            <a:r>
              <a:rPr lang="en-US" altLang="de-DE" dirty="0" smtClean="0">
                <a:cs typeface="Times New Roman" panose="02020603050405020304" pitchFamily="18" charset="0"/>
              </a:rPr>
              <a:t> non è </a:t>
            </a:r>
            <a:r>
              <a:rPr lang="en-US" altLang="de-DE" dirty="0" err="1" smtClean="0">
                <a:cs typeface="Times New Roman" panose="02020603050405020304" pitchFamily="18" charset="0"/>
              </a:rPr>
              <a:t>vera</a:t>
            </a:r>
            <a:r>
              <a:rPr lang="en-US" altLang="de-DE" dirty="0" smtClean="0">
                <a:cs typeface="Times New Roman" panose="02020603050405020304" pitchFamily="18" charset="0"/>
              </a:rPr>
              <a:t> </a:t>
            </a:r>
            <a:r>
              <a:rPr lang="de-DE" altLang="de-DE" dirty="0" smtClean="0">
                <a:cs typeface="Times New Roman" panose="02020603050405020304" pitchFamily="18" charset="0"/>
              </a:rPr>
              <a:t>(</a:t>
            </a:r>
            <a:r>
              <a:rPr lang="en-US" altLang="de-DE" dirty="0" smtClean="0">
                <a:cs typeface="Times New Roman" panose="02020603050405020304" pitchFamily="18" charset="0"/>
              </a:rPr>
              <a:t>ad </a:t>
            </a:r>
            <a:r>
              <a:rPr lang="en-US" altLang="de-DE" dirty="0" err="1" smtClean="0">
                <a:cs typeface="Times New Roman" panose="02020603050405020304" pitchFamily="18" charset="0"/>
              </a:rPr>
              <a:t>esempio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convinzione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perseguitati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servizi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segreti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l’eletto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salverà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mondo</a:t>
            </a:r>
            <a:r>
              <a:rPr lang="de-DE" altLang="de-DE" dirty="0" smtClean="0">
                <a:cs typeface="Times New Roman" panose="02020603050405020304" pitchFamily="18" charset="0"/>
              </a:rPr>
              <a:t>).</a:t>
            </a:r>
          </a:p>
          <a:p>
            <a:pPr marL="0" indent="0">
              <a:defRPr/>
            </a:pPr>
            <a:endParaRPr lang="de-DE" altLang="de-DE" dirty="0" smtClean="0"/>
          </a:p>
          <a:p>
            <a:pPr indent="-90488">
              <a:spcBef>
                <a:spcPts val="1200"/>
              </a:spcBef>
              <a:defRPr/>
            </a:pPr>
            <a:r>
              <a:rPr lang="en-US" altLang="de-DE" dirty="0" err="1" smtClean="0">
                <a:solidFill>
                  <a:srgbClr val="006699"/>
                </a:solidFill>
              </a:rPr>
              <a:t>Esempio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di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comunicazione</a:t>
            </a:r>
            <a:r>
              <a:rPr lang="de-DE" altLang="de-DE" dirty="0" smtClean="0">
                <a:solidFill>
                  <a:srgbClr val="006699"/>
                </a:solidFill>
                <a:cs typeface="Times New Roman" panose="02020603050405020304" pitchFamily="18" charset="0"/>
              </a:rPr>
              <a:t>:</a:t>
            </a:r>
          </a:p>
          <a:p>
            <a:pPr lvl="1">
              <a:buFont typeface="Courier New" panose="02070309020205020404" pitchFamily="49" charset="0"/>
              <a:buNone/>
              <a:defRPr/>
            </a:pP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“Quasi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tutti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hanno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avuto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a un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certo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punto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la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sensazione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che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il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mondo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intero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fosse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contro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di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loro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o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che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le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persone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in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strada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sono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strane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occhiate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.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Nel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mio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caso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,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queste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sensazioni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diventano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sempre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più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forti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.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Ero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pienamente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convinto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che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smtClean="0">
                <a:cs typeface="Times New Roman" panose="02020603050405020304" pitchFamily="18" charset="0"/>
              </a:rPr>
              <a:t>???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dietro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di me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alcune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persone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cercassero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di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farmi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del male.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Ora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so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che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tutto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questo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non era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vero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.”</a:t>
            </a:r>
          </a:p>
          <a:p>
            <a:pPr lvl="1">
              <a:buFont typeface="Courier New" panose="02070309020205020404" pitchFamily="49" charset="0"/>
              <a:buNone/>
              <a:defRPr/>
            </a:pP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“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Ci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sono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alcuni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giorni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in cui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ti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senti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pronto ad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affrontare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il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mondo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intero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.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Pensi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che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potresti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fare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qualunque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cosa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e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che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non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c’è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nessuno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migliore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di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te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.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Nel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mio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caso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,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questo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stato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è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durato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più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a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lungo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del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normale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e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purtroppo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mi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sono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sovravalutato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e </a:t>
            </a:r>
            <a:r>
              <a:rPr lang="en-US" altLang="de-DE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sforzato</a:t>
            </a:r>
            <a:r>
              <a:rPr lang="en-US" altLang="de-DE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.”</a:t>
            </a:r>
            <a:endParaRPr lang="en-US" altLang="de-DE" sz="2000" i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11.13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(Come)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posso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comunicare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il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mio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disturbo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9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503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179388">
              <a:spcBef>
                <a:spcPct val="2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lvl="1" eaLnBrk="1" hangingPunct="1">
              <a:spcBef>
                <a:spcPts val="1200"/>
              </a:spcBef>
              <a:buNone/>
              <a:defRPr/>
            </a:pPr>
            <a:r>
              <a:rPr lang="en-US" altLang="de-DE" b="1" dirty="0" err="1" smtClean="0">
                <a:cs typeface="Times New Roman" panose="02020603050405020304" pitchFamily="18" charset="0"/>
              </a:rPr>
              <a:t>Delusioni</a:t>
            </a:r>
            <a:r>
              <a:rPr lang="en-US" altLang="de-DE" b="1" dirty="0" smtClean="0">
                <a:cs typeface="Times New Roman" panose="02020603050405020304" pitchFamily="18" charset="0"/>
              </a:rPr>
              <a:t>: </a:t>
            </a:r>
            <a:r>
              <a:rPr lang="en-US" altLang="de-DE" dirty="0" err="1" smtClean="0">
                <a:cs typeface="Times New Roman" panose="02020603050405020304" pitchFamily="18" charset="0"/>
              </a:rPr>
              <a:t>essere</a:t>
            </a:r>
            <a:r>
              <a:rPr lang="en-US" altLang="de-DE" dirty="0" smtClean="0">
                <a:cs typeface="Times New Roman" panose="02020603050405020304" pitchFamily="18" charset="0"/>
              </a:rPr>
              <a:t> </a:t>
            </a:r>
            <a:r>
              <a:rPr lang="en-US" altLang="de-DE" dirty="0" err="1" smtClean="0">
                <a:cs typeface="Times New Roman" panose="02020603050405020304" pitchFamily="18" charset="0"/>
              </a:rPr>
              <a:t>convinti</a:t>
            </a:r>
            <a:r>
              <a:rPr lang="en-US" altLang="de-DE" dirty="0" smtClean="0">
                <a:cs typeface="Times New Roman" panose="02020603050405020304" pitchFamily="18" charset="0"/>
              </a:rPr>
              <a:t> </a:t>
            </a:r>
            <a:r>
              <a:rPr lang="en-US" altLang="de-DE" dirty="0" err="1" smtClean="0">
                <a:cs typeface="Times New Roman" panose="02020603050405020304" pitchFamily="18" charset="0"/>
              </a:rPr>
              <a:t>di</a:t>
            </a:r>
            <a:r>
              <a:rPr lang="en-US" altLang="de-DE" dirty="0" smtClean="0">
                <a:cs typeface="Times New Roman" panose="02020603050405020304" pitchFamily="18" charset="0"/>
              </a:rPr>
              <a:t> </a:t>
            </a:r>
            <a:r>
              <a:rPr lang="en-US" altLang="de-DE" dirty="0" err="1" smtClean="0">
                <a:cs typeface="Times New Roman" panose="02020603050405020304" pitchFamily="18" charset="0"/>
              </a:rPr>
              <a:t>qualcosa</a:t>
            </a:r>
            <a:r>
              <a:rPr lang="en-US" altLang="de-DE" dirty="0" smtClean="0">
                <a:cs typeface="Times New Roman" panose="02020603050405020304" pitchFamily="18" charset="0"/>
              </a:rPr>
              <a:t> </a:t>
            </a:r>
            <a:r>
              <a:rPr lang="en-US" altLang="de-DE" dirty="0" err="1" smtClean="0">
                <a:cs typeface="Times New Roman" panose="02020603050405020304" pitchFamily="18" charset="0"/>
              </a:rPr>
              <a:t>che</a:t>
            </a:r>
            <a:r>
              <a:rPr lang="en-US" altLang="de-DE" dirty="0" smtClean="0">
                <a:cs typeface="Times New Roman" panose="02020603050405020304" pitchFamily="18" charset="0"/>
              </a:rPr>
              <a:t> non è </a:t>
            </a:r>
            <a:r>
              <a:rPr lang="en-US" altLang="de-DE" dirty="0" err="1" smtClean="0">
                <a:cs typeface="Times New Roman" panose="02020603050405020304" pitchFamily="18" charset="0"/>
              </a:rPr>
              <a:t>vera</a:t>
            </a:r>
            <a:r>
              <a:rPr lang="en-US" altLang="de-DE" dirty="0" smtClean="0">
                <a:cs typeface="Times New Roman" panose="02020603050405020304" pitchFamily="18" charset="0"/>
              </a:rPr>
              <a:t> </a:t>
            </a:r>
            <a:r>
              <a:rPr lang="de-DE" altLang="de-DE" dirty="0" smtClean="0">
                <a:cs typeface="Times New Roman" panose="02020603050405020304" pitchFamily="18" charset="0"/>
              </a:rPr>
              <a:t>(</a:t>
            </a:r>
            <a:r>
              <a:rPr lang="en-US" altLang="de-DE" dirty="0" smtClean="0">
                <a:cs typeface="Times New Roman" panose="02020603050405020304" pitchFamily="18" charset="0"/>
              </a:rPr>
              <a:t>ad </a:t>
            </a:r>
            <a:r>
              <a:rPr lang="en-US" altLang="de-DE" dirty="0" err="1" smtClean="0">
                <a:cs typeface="Times New Roman" panose="02020603050405020304" pitchFamily="18" charset="0"/>
              </a:rPr>
              <a:t>esempio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convinzione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perseguitati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servizi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segreti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l’eletto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salverà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mondo</a:t>
            </a:r>
            <a:r>
              <a:rPr lang="de-DE" altLang="de-DE" dirty="0" smtClean="0">
                <a:cs typeface="Times New Roman" panose="02020603050405020304" pitchFamily="18" charset="0"/>
              </a:rPr>
              <a:t>).</a:t>
            </a:r>
          </a:p>
          <a:p>
            <a:pPr marL="0" indent="0">
              <a:defRPr/>
            </a:pPr>
            <a:endParaRPr lang="de-DE" altLang="de-DE" dirty="0" smtClean="0"/>
          </a:p>
          <a:p>
            <a:pPr indent="-90488">
              <a:spcBef>
                <a:spcPts val="1200"/>
              </a:spcBef>
              <a:defRPr/>
            </a:pPr>
            <a:r>
              <a:rPr lang="en-US" altLang="de-DE" dirty="0" err="1" smtClean="0">
                <a:solidFill>
                  <a:srgbClr val="006699"/>
                </a:solidFill>
              </a:rPr>
              <a:t>Esempio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di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comunicazione</a:t>
            </a:r>
            <a:r>
              <a:rPr lang="de-DE" altLang="de-DE" dirty="0" smtClean="0">
                <a:solidFill>
                  <a:srgbClr val="006699"/>
                </a:solidFill>
                <a:cs typeface="Times New Roman" panose="02020603050405020304" pitchFamily="18" charset="0"/>
              </a:rPr>
              <a:t>:</a:t>
            </a:r>
          </a:p>
          <a:p>
            <a:pPr lvl="1">
              <a:buFont typeface="Courier New" panose="02070309020205020404" pitchFamily="49" charset="0"/>
              <a:buNone/>
              <a:defRPr/>
            </a:pPr>
            <a:r>
              <a:rPr lang="en-US" altLang="de-DE" i="1" dirty="0" smtClean="0">
                <a:cs typeface="Times New Roman" panose="02020603050405020304" pitchFamily="18" charset="0"/>
              </a:rPr>
              <a:t>“Quasi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tutti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hanno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avuto</a:t>
            </a:r>
            <a:r>
              <a:rPr lang="en-US" altLang="de-DE" i="1" dirty="0" smtClean="0">
                <a:cs typeface="Times New Roman" panose="02020603050405020304" pitchFamily="18" charset="0"/>
              </a:rPr>
              <a:t> a un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certo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punto</a:t>
            </a:r>
            <a:r>
              <a:rPr lang="en-US" altLang="de-DE" i="1" dirty="0" smtClean="0">
                <a:cs typeface="Times New Roman" panose="02020603050405020304" pitchFamily="18" charset="0"/>
              </a:rPr>
              <a:t> la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sensazione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che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il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mondo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intero</a:t>
            </a:r>
            <a:r>
              <a:rPr lang="en-US" altLang="de-DE" i="1" dirty="0" smtClean="0">
                <a:cs typeface="Times New Roman" panose="02020603050405020304" pitchFamily="18" charset="0"/>
              </a:rPr>
              <a:t> fosse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contro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di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loro</a:t>
            </a:r>
            <a:r>
              <a:rPr lang="en-US" altLang="de-DE" i="1" dirty="0" smtClean="0">
                <a:cs typeface="Times New Roman" panose="02020603050405020304" pitchFamily="18" charset="0"/>
              </a:rPr>
              <a:t> o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che</a:t>
            </a:r>
            <a:r>
              <a:rPr lang="en-US" altLang="de-DE" i="1" dirty="0" smtClean="0">
                <a:cs typeface="Times New Roman" panose="02020603050405020304" pitchFamily="18" charset="0"/>
              </a:rPr>
              <a:t> le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persone</a:t>
            </a:r>
            <a:r>
              <a:rPr lang="en-US" altLang="de-DE" i="1" dirty="0" smtClean="0">
                <a:cs typeface="Times New Roman" panose="02020603050405020304" pitchFamily="18" charset="0"/>
              </a:rPr>
              <a:t> in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strada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sono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strane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occhiate</a:t>
            </a:r>
            <a:r>
              <a:rPr lang="en-US" altLang="de-DE" i="1" dirty="0" smtClean="0">
                <a:cs typeface="Times New Roman" panose="02020603050405020304" pitchFamily="18" charset="0"/>
              </a:rPr>
              <a:t>.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Nel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mio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caso</a:t>
            </a:r>
            <a:r>
              <a:rPr lang="en-US" altLang="de-DE" i="1" dirty="0" smtClean="0">
                <a:cs typeface="Times New Roman" panose="02020603050405020304" pitchFamily="18" charset="0"/>
              </a:rPr>
              <a:t>,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queste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sensazioni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diventano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sempre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più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forti</a:t>
            </a:r>
            <a:r>
              <a:rPr lang="en-US" altLang="de-DE" i="1" dirty="0" smtClean="0">
                <a:cs typeface="Times New Roman" panose="02020603050405020304" pitchFamily="18" charset="0"/>
              </a:rPr>
              <a:t>.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Ero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pienamente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convinto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che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dietro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di</a:t>
            </a:r>
            <a:r>
              <a:rPr lang="en-US" altLang="de-DE" i="1" dirty="0" smtClean="0">
                <a:cs typeface="Times New Roman" panose="02020603050405020304" pitchFamily="18" charset="0"/>
              </a:rPr>
              <a:t> me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alcune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persone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cercassero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di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farmi</a:t>
            </a:r>
            <a:r>
              <a:rPr lang="en-US" altLang="de-DE" i="1" dirty="0" smtClean="0">
                <a:cs typeface="Times New Roman" panose="02020603050405020304" pitchFamily="18" charset="0"/>
              </a:rPr>
              <a:t> del male.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Ora</a:t>
            </a:r>
            <a:r>
              <a:rPr lang="en-US" altLang="de-DE" i="1" dirty="0" smtClean="0">
                <a:cs typeface="Times New Roman" panose="02020603050405020304" pitchFamily="18" charset="0"/>
              </a:rPr>
              <a:t> so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che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tutto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questo</a:t>
            </a:r>
            <a:r>
              <a:rPr lang="en-US" altLang="de-DE" i="1" dirty="0" smtClean="0">
                <a:cs typeface="Times New Roman" panose="02020603050405020304" pitchFamily="18" charset="0"/>
              </a:rPr>
              <a:t> non era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vero</a:t>
            </a:r>
            <a:r>
              <a:rPr lang="en-US" altLang="de-DE" i="1" dirty="0" smtClean="0">
                <a:cs typeface="Times New Roman" panose="02020603050405020304" pitchFamily="18" charset="0"/>
              </a:rPr>
              <a:t>.”</a:t>
            </a:r>
          </a:p>
          <a:p>
            <a:pPr lvl="1">
              <a:buFont typeface="Courier New" panose="02070309020205020404" pitchFamily="49" charset="0"/>
              <a:buNone/>
              <a:defRPr/>
            </a:pPr>
            <a:r>
              <a:rPr lang="en-US" altLang="de-DE" i="1" dirty="0" smtClean="0">
                <a:cs typeface="Times New Roman" panose="02020603050405020304" pitchFamily="18" charset="0"/>
              </a:rPr>
              <a:t>“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Ci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sono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alcuni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giorni</a:t>
            </a:r>
            <a:r>
              <a:rPr lang="en-US" altLang="de-DE" i="1" dirty="0" smtClean="0">
                <a:cs typeface="Times New Roman" panose="02020603050405020304" pitchFamily="18" charset="0"/>
              </a:rPr>
              <a:t> in cui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ti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senti</a:t>
            </a:r>
            <a:r>
              <a:rPr lang="en-US" altLang="de-DE" i="1" dirty="0" smtClean="0">
                <a:cs typeface="Times New Roman" panose="02020603050405020304" pitchFamily="18" charset="0"/>
              </a:rPr>
              <a:t> pronto ad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affrontare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il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mondo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intero</a:t>
            </a:r>
            <a:r>
              <a:rPr lang="en-US" altLang="de-DE" i="1" dirty="0" smtClean="0">
                <a:cs typeface="Times New Roman" panose="02020603050405020304" pitchFamily="18" charset="0"/>
              </a:rPr>
              <a:t>.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Pensi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che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potresti</a:t>
            </a:r>
            <a:r>
              <a:rPr lang="en-US" altLang="de-DE" i="1" dirty="0" smtClean="0">
                <a:cs typeface="Times New Roman" panose="02020603050405020304" pitchFamily="18" charset="0"/>
              </a:rPr>
              <a:t> fare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qualunque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cosa</a:t>
            </a:r>
            <a:r>
              <a:rPr lang="en-US" altLang="de-DE" i="1" dirty="0" smtClean="0">
                <a:cs typeface="Times New Roman" panose="02020603050405020304" pitchFamily="18" charset="0"/>
              </a:rPr>
              <a:t> e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che</a:t>
            </a:r>
            <a:r>
              <a:rPr lang="en-US" altLang="de-DE" i="1" dirty="0" smtClean="0">
                <a:cs typeface="Times New Roman" panose="02020603050405020304" pitchFamily="18" charset="0"/>
              </a:rPr>
              <a:t> non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c’è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nessuno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migliore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di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te</a:t>
            </a:r>
            <a:r>
              <a:rPr lang="en-US" altLang="de-DE" i="1" dirty="0" smtClean="0">
                <a:cs typeface="Times New Roman" panose="02020603050405020304" pitchFamily="18" charset="0"/>
              </a:rPr>
              <a:t>.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Nel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mio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caso</a:t>
            </a:r>
            <a:r>
              <a:rPr lang="en-US" altLang="de-DE" i="1" dirty="0" smtClean="0">
                <a:cs typeface="Times New Roman" panose="02020603050405020304" pitchFamily="18" charset="0"/>
              </a:rPr>
              <a:t>,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questo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stato</a:t>
            </a:r>
            <a:r>
              <a:rPr lang="en-US" altLang="de-DE" i="1" dirty="0" smtClean="0">
                <a:cs typeface="Times New Roman" panose="02020603050405020304" pitchFamily="18" charset="0"/>
              </a:rPr>
              <a:t> è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durato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più</a:t>
            </a:r>
            <a:r>
              <a:rPr lang="en-US" altLang="de-DE" i="1" dirty="0" smtClean="0">
                <a:cs typeface="Times New Roman" panose="02020603050405020304" pitchFamily="18" charset="0"/>
              </a:rPr>
              <a:t> a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lungo</a:t>
            </a:r>
            <a:r>
              <a:rPr lang="en-US" altLang="de-DE" i="1" dirty="0" smtClean="0">
                <a:cs typeface="Times New Roman" panose="02020603050405020304" pitchFamily="18" charset="0"/>
              </a:rPr>
              <a:t> del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normale</a:t>
            </a:r>
            <a:r>
              <a:rPr lang="en-US" altLang="de-DE" i="1" dirty="0" smtClean="0">
                <a:cs typeface="Times New Roman" panose="02020603050405020304" pitchFamily="18" charset="0"/>
              </a:rPr>
              <a:t> e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purtroppo</a:t>
            </a:r>
            <a:r>
              <a:rPr lang="en-US" altLang="de-DE" i="1" dirty="0" smtClean="0">
                <a:cs typeface="Times New Roman" panose="02020603050405020304" pitchFamily="18" charset="0"/>
              </a:rPr>
              <a:t> mi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sono</a:t>
            </a:r>
            <a:r>
              <a:rPr lang="en-US" altLang="de-DE" i="1" dirty="0" smtClean="0">
                <a:cs typeface="Times New Roman" panose="02020603050405020304" pitchFamily="18" charset="0"/>
              </a:rPr>
              <a:t>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sovravalutato</a:t>
            </a:r>
            <a:r>
              <a:rPr lang="en-US" altLang="de-DE" i="1" dirty="0" smtClean="0">
                <a:cs typeface="Times New Roman" panose="02020603050405020304" pitchFamily="18" charset="0"/>
              </a:rPr>
              <a:t> e </a:t>
            </a:r>
            <a:r>
              <a:rPr lang="en-US" altLang="de-DE" i="1" dirty="0" err="1" smtClean="0">
                <a:cs typeface="Times New Roman" panose="02020603050405020304" pitchFamily="18" charset="0"/>
              </a:rPr>
              <a:t>sforzato</a:t>
            </a:r>
            <a:r>
              <a:rPr lang="en-US" altLang="de-DE" i="1" dirty="0" smtClean="0">
                <a:cs typeface="Times New Roman" panose="02020603050405020304" pitchFamily="18" charset="0"/>
              </a:rPr>
              <a:t>.”</a:t>
            </a:r>
            <a:endParaRPr lang="en-US" altLang="de-DE" sz="2000" i="1" dirty="0" smtClean="0">
              <a:cs typeface="Times New Roman" panose="02020603050405020304" pitchFamily="18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11.14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(Come)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posso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comunicare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il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mio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disturbo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Inhaltsplatzhalter 2"/>
          <p:cNvSpPr>
            <a:spLocks noGrp="1"/>
          </p:cNvSpPr>
          <p:nvPr>
            <p:ph idx="1"/>
          </p:nvPr>
        </p:nvSpPr>
        <p:spPr>
          <a:xfrm>
            <a:off x="252413" y="1341438"/>
            <a:ext cx="8639175" cy="4491037"/>
          </a:xfrm>
        </p:spPr>
        <p:txBody>
          <a:bodyPr/>
          <a:lstStyle/>
          <a:p>
            <a:pPr marL="365125" indent="-182563" eaLnBrk="1" hangingPunct="1">
              <a:defRPr/>
            </a:pPr>
            <a:r>
              <a:rPr lang="de-DE" altLang="de-DE" b="1" dirty="0" err="1" smtClean="0">
                <a:cs typeface="Times New Roman" panose="02020603050405020304" pitchFamily="18" charset="0"/>
              </a:rPr>
              <a:t>Altri</a:t>
            </a:r>
            <a:r>
              <a:rPr lang="de-DE" altLang="de-DE" b="1" dirty="0" smtClean="0">
                <a:cs typeface="Times New Roman" panose="02020603050405020304" pitchFamily="18" charset="0"/>
              </a:rPr>
              <a:t> </a:t>
            </a:r>
            <a:r>
              <a:rPr lang="de-DE" altLang="de-DE" b="1" dirty="0" err="1" smtClean="0">
                <a:cs typeface="Times New Roman" panose="02020603050405020304" pitchFamily="18" charset="0"/>
              </a:rPr>
              <a:t>sintomi</a:t>
            </a:r>
            <a:r>
              <a:rPr lang="de-DE" altLang="de-DE" b="1" dirty="0" smtClean="0">
                <a:cs typeface="Times New Roman" panose="02020603050405020304" pitchFamily="18" charset="0"/>
              </a:rPr>
              <a:t> </a:t>
            </a:r>
            <a:r>
              <a:rPr lang="en-US" altLang="de-DE" b="1" dirty="0" smtClean="0">
                <a:cs typeface="Times New Roman" panose="02020603050405020304" pitchFamily="18" charset="0"/>
              </a:rPr>
              <a:t>(non </a:t>
            </a:r>
            <a:r>
              <a:rPr lang="en-US" altLang="de-DE" b="1" dirty="0" err="1" smtClean="0">
                <a:cs typeface="Times New Roman" panose="02020603050405020304" pitchFamily="18" charset="0"/>
              </a:rPr>
              <a:t>specificati</a:t>
            </a:r>
            <a:r>
              <a:rPr lang="en-US" altLang="de-DE" b="1" dirty="0" smtClean="0">
                <a:cs typeface="Times New Roman" panose="02020603050405020304" pitchFamily="18" charset="0"/>
              </a:rPr>
              <a:t>)</a:t>
            </a:r>
            <a:r>
              <a:rPr lang="de-DE" altLang="de-DE" b="1" dirty="0" smtClean="0">
                <a:cs typeface="Times New Roman" panose="02020603050405020304" pitchFamily="18" charset="0"/>
              </a:rPr>
              <a:t>: </a:t>
            </a:r>
            <a:r>
              <a:rPr lang="en-US" altLang="de-DE" dirty="0" smtClean="0">
                <a:cs typeface="Times New Roman" panose="02020603050405020304" pitchFamily="18" charset="0"/>
              </a:rPr>
              <a:t>ad </a:t>
            </a:r>
            <a:r>
              <a:rPr lang="en-US" altLang="de-DE" dirty="0" err="1" smtClean="0">
                <a:cs typeface="Times New Roman" panose="02020603050405020304" pitchFamily="18" charset="0"/>
              </a:rPr>
              <a:t>esempio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depressione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disturbi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sonno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difficoltà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attenzione</a:t>
            </a:r>
            <a:endParaRPr lang="en-US" altLang="de-DE" dirty="0" smtClean="0"/>
          </a:p>
          <a:p>
            <a:pPr>
              <a:buFont typeface="Wingdings" panose="05000000000000000000" pitchFamily="2" charset="2"/>
              <a:buChar char="Ø"/>
              <a:tabLst>
                <a:tab pos="722313" algn="l"/>
              </a:tabLst>
              <a:defRPr/>
            </a:pPr>
            <a:endParaRPr lang="de-DE" altLang="de-DE" dirty="0" smtClean="0"/>
          </a:p>
          <a:p>
            <a:pPr indent="-90488">
              <a:spcBef>
                <a:spcPts val="1200"/>
              </a:spcBef>
              <a:tabLst>
                <a:tab pos="722313" algn="l"/>
              </a:tabLst>
              <a:defRPr/>
            </a:pPr>
            <a:r>
              <a:rPr lang="en-US" altLang="de-DE" dirty="0" err="1" smtClean="0">
                <a:solidFill>
                  <a:srgbClr val="006699"/>
                </a:solidFill>
              </a:rPr>
              <a:t>Esempio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di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comunicazione</a:t>
            </a:r>
            <a:r>
              <a:rPr lang="en-US" altLang="de-DE" dirty="0" smtClean="0">
                <a:solidFill>
                  <a:srgbClr val="006699"/>
                </a:solidFill>
              </a:rPr>
              <a:t>:</a:t>
            </a:r>
          </a:p>
          <a:p>
            <a:pPr>
              <a:tabLst>
                <a:tab pos="722313" algn="l"/>
              </a:tabLst>
              <a:defRPr/>
            </a:pPr>
            <a:endParaRPr lang="de-DE" altLang="de-DE" dirty="0" smtClean="0">
              <a:solidFill>
                <a:srgbClr val="006699"/>
              </a:solidFill>
            </a:endParaRPr>
          </a:p>
          <a:p>
            <a:pPr>
              <a:tabLst>
                <a:tab pos="722313" algn="l"/>
              </a:tabLst>
              <a:defRPr/>
            </a:pPr>
            <a:endParaRPr lang="de-DE" altLang="de-DE" dirty="0" smtClean="0">
              <a:solidFill>
                <a:srgbClr val="006699"/>
              </a:solidFill>
            </a:endParaRPr>
          </a:p>
          <a:p>
            <a:pPr algn="ctr">
              <a:tabLst>
                <a:tab pos="722313" algn="l"/>
              </a:tabLst>
              <a:defRPr/>
            </a:pPr>
            <a:r>
              <a:rPr lang="de-DE" altLang="de-DE" dirty="0" smtClean="0"/>
              <a:t>???</a:t>
            </a:r>
          </a:p>
          <a:p>
            <a:pPr>
              <a:spcBef>
                <a:spcPts val="1200"/>
              </a:spcBef>
              <a:tabLst>
                <a:tab pos="722313" algn="l"/>
              </a:tabLst>
              <a:defRPr/>
            </a:pPr>
            <a:endParaRPr lang="de-DE" altLang="de-DE" dirty="0" smtClean="0"/>
          </a:p>
        </p:txBody>
      </p:sp>
      <p:sp>
        <p:nvSpPr>
          <p:cNvPr id="35843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(Come)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posso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comunicare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il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mio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disturbo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11.15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Inhaltsplatzhalter 2"/>
          <p:cNvSpPr>
            <a:spLocks noGrp="1"/>
          </p:cNvSpPr>
          <p:nvPr>
            <p:ph idx="1"/>
          </p:nvPr>
        </p:nvSpPr>
        <p:spPr>
          <a:xfrm>
            <a:off x="252413" y="1341438"/>
            <a:ext cx="8639175" cy="4491037"/>
          </a:xfrm>
        </p:spPr>
        <p:txBody>
          <a:bodyPr/>
          <a:lstStyle/>
          <a:p>
            <a:pPr marL="365125" indent="-182563" eaLnBrk="1" hangingPunct="1">
              <a:defRPr/>
            </a:pPr>
            <a:r>
              <a:rPr lang="de-DE" altLang="de-DE" b="1" dirty="0" err="1" smtClean="0">
                <a:cs typeface="Times New Roman" panose="02020603050405020304" pitchFamily="18" charset="0"/>
              </a:rPr>
              <a:t>Altri</a:t>
            </a:r>
            <a:r>
              <a:rPr lang="de-DE" altLang="de-DE" b="1" dirty="0" smtClean="0">
                <a:cs typeface="Times New Roman" panose="02020603050405020304" pitchFamily="18" charset="0"/>
              </a:rPr>
              <a:t> </a:t>
            </a:r>
            <a:r>
              <a:rPr lang="de-DE" altLang="de-DE" b="1" dirty="0" err="1" smtClean="0">
                <a:cs typeface="Times New Roman" panose="02020603050405020304" pitchFamily="18" charset="0"/>
              </a:rPr>
              <a:t>sintomi</a:t>
            </a:r>
            <a:r>
              <a:rPr lang="de-DE" altLang="de-DE" b="1" dirty="0" smtClean="0">
                <a:cs typeface="Times New Roman" panose="02020603050405020304" pitchFamily="18" charset="0"/>
              </a:rPr>
              <a:t> </a:t>
            </a:r>
            <a:r>
              <a:rPr lang="en-US" altLang="de-DE" b="1" dirty="0" smtClean="0">
                <a:cs typeface="Times New Roman" panose="02020603050405020304" pitchFamily="18" charset="0"/>
              </a:rPr>
              <a:t>(non </a:t>
            </a:r>
            <a:r>
              <a:rPr lang="en-US" altLang="de-DE" b="1" dirty="0" err="1" smtClean="0">
                <a:cs typeface="Times New Roman" panose="02020603050405020304" pitchFamily="18" charset="0"/>
              </a:rPr>
              <a:t>specificati</a:t>
            </a:r>
            <a:r>
              <a:rPr lang="en-US" altLang="de-DE" b="1" dirty="0" smtClean="0">
                <a:cs typeface="Times New Roman" panose="02020603050405020304" pitchFamily="18" charset="0"/>
              </a:rPr>
              <a:t>)</a:t>
            </a:r>
            <a:r>
              <a:rPr lang="de-DE" altLang="de-DE" b="1" dirty="0" smtClean="0">
                <a:cs typeface="Times New Roman" panose="02020603050405020304" pitchFamily="18" charset="0"/>
              </a:rPr>
              <a:t>: </a:t>
            </a:r>
            <a:r>
              <a:rPr lang="en-US" altLang="de-DE" dirty="0" smtClean="0">
                <a:cs typeface="Times New Roman" panose="02020603050405020304" pitchFamily="18" charset="0"/>
              </a:rPr>
              <a:t>ad </a:t>
            </a:r>
            <a:r>
              <a:rPr lang="en-US" altLang="de-DE" dirty="0" err="1" smtClean="0">
                <a:cs typeface="Times New Roman" panose="02020603050405020304" pitchFamily="18" charset="0"/>
              </a:rPr>
              <a:t>esempio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depressione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disturbi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sonno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difficoltà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attenzione</a:t>
            </a:r>
            <a:endParaRPr lang="en-US" altLang="de-DE" dirty="0" smtClean="0"/>
          </a:p>
          <a:p>
            <a:pPr>
              <a:buFont typeface="Wingdings" panose="05000000000000000000" pitchFamily="2" charset="2"/>
              <a:buChar char="Ø"/>
              <a:tabLst>
                <a:tab pos="722313" algn="l"/>
              </a:tabLst>
              <a:defRPr/>
            </a:pPr>
            <a:endParaRPr lang="de-DE" altLang="de-DE" dirty="0" smtClean="0"/>
          </a:p>
          <a:p>
            <a:pPr indent="-90488">
              <a:spcBef>
                <a:spcPts val="1200"/>
              </a:spcBef>
              <a:tabLst>
                <a:tab pos="722313" algn="l"/>
              </a:tabLst>
              <a:defRPr/>
            </a:pPr>
            <a:r>
              <a:rPr lang="en-US" altLang="de-DE" dirty="0" err="1" smtClean="0">
                <a:solidFill>
                  <a:srgbClr val="006699"/>
                </a:solidFill>
              </a:rPr>
              <a:t>Esempio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di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comunicazione</a:t>
            </a:r>
            <a:r>
              <a:rPr lang="de-DE" altLang="de-DE" dirty="0" smtClean="0">
                <a:solidFill>
                  <a:srgbClr val="006699"/>
                </a:solidFill>
              </a:rPr>
              <a:t>:</a:t>
            </a:r>
            <a:endParaRPr lang="de-DE" altLang="de-DE" i="1" dirty="0" smtClean="0"/>
          </a:p>
          <a:p>
            <a:pPr marL="179388" lvl="1" indent="0">
              <a:buFont typeface="Courier New" pitchFamily="49" charset="0"/>
              <a:buNone/>
              <a:tabLst>
                <a:tab pos="722313" algn="l"/>
              </a:tabLst>
              <a:defRPr/>
            </a:pPr>
            <a:r>
              <a:rPr lang="en-US" altLang="de-DE" i="1" dirty="0" smtClean="0"/>
              <a:t>“</a:t>
            </a:r>
            <a:r>
              <a:rPr lang="en-US" altLang="de-DE" i="1" dirty="0" err="1" smtClean="0"/>
              <a:t>Tutti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hanno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dei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momenti</a:t>
            </a:r>
            <a:r>
              <a:rPr lang="en-US" altLang="de-DE" i="1" dirty="0" smtClean="0"/>
              <a:t> in cui </a:t>
            </a:r>
            <a:r>
              <a:rPr lang="en-US" altLang="de-DE" i="1" dirty="0" err="1" smtClean="0"/>
              <a:t>si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sentono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tristi</a:t>
            </a:r>
            <a:r>
              <a:rPr lang="en-US" altLang="de-DE" i="1" dirty="0" smtClean="0"/>
              <a:t>. </a:t>
            </a:r>
            <a:r>
              <a:rPr lang="en-US" altLang="de-DE" i="1" dirty="0" err="1" smtClean="0"/>
              <a:t>Sfortunatamente</a:t>
            </a:r>
            <a:r>
              <a:rPr lang="en-US" altLang="de-DE" i="1" dirty="0" smtClean="0"/>
              <a:t>, la </a:t>
            </a:r>
            <a:r>
              <a:rPr lang="en-US" altLang="de-DE" i="1" dirty="0" err="1" smtClean="0"/>
              <a:t>mia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tristezza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durò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tanto</a:t>
            </a:r>
            <a:r>
              <a:rPr lang="en-US" altLang="de-DE" i="1" dirty="0" smtClean="0"/>
              <a:t> tempo. Mi </a:t>
            </a:r>
            <a:r>
              <a:rPr lang="en-US" altLang="de-DE" i="1" dirty="0" err="1" smtClean="0"/>
              <a:t>sentivo</a:t>
            </a:r>
            <a:r>
              <a:rPr lang="en-US" altLang="de-DE" i="1" dirty="0" smtClean="0"/>
              <a:t> molto </a:t>
            </a:r>
            <a:r>
              <a:rPr lang="en-US" altLang="de-DE" i="1" dirty="0" err="1" smtClean="0"/>
              <a:t>giù</a:t>
            </a:r>
            <a:r>
              <a:rPr lang="en-US" altLang="de-DE" i="1" dirty="0" smtClean="0"/>
              <a:t> e </a:t>
            </a:r>
            <a:r>
              <a:rPr lang="en-US" altLang="de-DE" i="1" dirty="0" err="1" smtClean="0"/>
              <a:t>senza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speranze</a:t>
            </a:r>
            <a:r>
              <a:rPr lang="en-US" altLang="de-DE" i="1" dirty="0" smtClean="0"/>
              <a:t> e </a:t>
            </a:r>
            <a:r>
              <a:rPr lang="en-US" altLang="de-DE" i="1" dirty="0" err="1" smtClean="0"/>
              <a:t>pensavo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che</a:t>
            </a:r>
            <a:r>
              <a:rPr lang="en-US" altLang="de-DE" i="1" dirty="0" smtClean="0"/>
              <a:t> non </a:t>
            </a:r>
            <a:r>
              <a:rPr lang="en-US" altLang="de-DE" i="1" dirty="0" err="1" smtClean="0"/>
              <a:t>sarebbe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mai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finito</a:t>
            </a:r>
            <a:r>
              <a:rPr lang="en-US" altLang="de-DE" i="1" dirty="0" smtClean="0"/>
              <a:t>. </a:t>
            </a:r>
            <a:r>
              <a:rPr lang="en-US" altLang="de-DE" i="1" dirty="0" err="1" smtClean="0"/>
              <a:t>Niente</a:t>
            </a:r>
            <a:r>
              <a:rPr lang="en-US" altLang="de-DE" i="1" dirty="0" smtClean="0"/>
              <a:t> mi </a:t>
            </a:r>
            <a:r>
              <a:rPr lang="en-US" altLang="de-DE" i="1" dirty="0" err="1" smtClean="0"/>
              <a:t>rallegrava</a:t>
            </a:r>
            <a:r>
              <a:rPr lang="en-US" altLang="de-DE" i="1" dirty="0" smtClean="0"/>
              <a:t>, </a:t>
            </a:r>
            <a:r>
              <a:rPr lang="en-US" altLang="de-DE" i="1" dirty="0" err="1" smtClean="0"/>
              <a:t>ero</a:t>
            </a:r>
            <a:r>
              <a:rPr lang="en-US" altLang="de-DE" i="1" dirty="0" smtClean="0"/>
              <a:t> a </a:t>
            </a:r>
            <a:r>
              <a:rPr lang="en-US" altLang="de-DE" i="1" dirty="0" err="1" smtClean="0"/>
              <a:t>malapena</a:t>
            </a:r>
            <a:r>
              <a:rPr lang="en-US" altLang="de-DE" i="1" dirty="0" smtClean="0"/>
              <a:t> in </a:t>
            </a:r>
            <a:r>
              <a:rPr lang="en-US" altLang="de-DE" i="1" dirty="0" err="1" smtClean="0"/>
              <a:t>grado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di</a:t>
            </a:r>
            <a:r>
              <a:rPr lang="en-US" altLang="de-DE" i="1" dirty="0" smtClean="0"/>
              <a:t> fare </a:t>
            </a:r>
            <a:r>
              <a:rPr lang="en-US" altLang="de-DE" i="1" dirty="0" err="1" smtClean="0"/>
              <a:t>qualsiasi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cosa</a:t>
            </a:r>
            <a:r>
              <a:rPr lang="en-US" altLang="de-DE" i="1" dirty="0" smtClean="0"/>
              <a:t> e mi </a:t>
            </a:r>
            <a:r>
              <a:rPr lang="en-US" altLang="de-DE" i="1" dirty="0" err="1" smtClean="0"/>
              <a:t>rintanavo</a:t>
            </a:r>
            <a:r>
              <a:rPr lang="en-US" altLang="de-DE" i="1" dirty="0" smtClean="0"/>
              <a:t> a casa. La </a:t>
            </a:r>
            <a:r>
              <a:rPr lang="en-US" altLang="de-DE" i="1" dirty="0" err="1" smtClean="0"/>
              <a:t>mia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autostima</a:t>
            </a:r>
            <a:r>
              <a:rPr lang="en-US" altLang="de-DE" i="1" dirty="0" smtClean="0"/>
              <a:t> era </a:t>
            </a:r>
            <a:r>
              <a:rPr lang="en-US" altLang="de-DE" i="1" dirty="0" err="1" smtClean="0"/>
              <a:t>davvero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bassa</a:t>
            </a:r>
            <a:r>
              <a:rPr lang="en-US" altLang="de-DE" i="1" dirty="0" smtClean="0"/>
              <a:t>. </a:t>
            </a:r>
            <a:r>
              <a:rPr lang="en-US" altLang="de-DE" i="1" dirty="0" err="1" smtClean="0"/>
              <a:t>Fortunatamente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dopo</a:t>
            </a:r>
            <a:r>
              <a:rPr lang="en-US" altLang="de-DE" i="1" dirty="0" smtClean="0"/>
              <a:t> un </a:t>
            </a:r>
            <a:r>
              <a:rPr lang="en-US" altLang="de-DE" i="1" dirty="0" err="1" smtClean="0"/>
              <a:t>po</a:t>
            </a:r>
            <a:r>
              <a:rPr lang="en-US" altLang="de-DE" i="1" dirty="0" smtClean="0"/>
              <a:t>’ </a:t>
            </a:r>
            <a:r>
              <a:rPr lang="en-US" altLang="de-DE" i="1" dirty="0" err="1" smtClean="0"/>
              <a:t>andò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meglio</a:t>
            </a:r>
            <a:r>
              <a:rPr lang="en-US" altLang="de-DE" i="1" dirty="0" smtClean="0"/>
              <a:t>!”</a:t>
            </a:r>
          </a:p>
        </p:txBody>
      </p:sp>
      <p:sp>
        <p:nvSpPr>
          <p:cNvPr id="37891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(Come)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posso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comunicare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il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mio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disturbo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11.16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27" name="Group 47"/>
          <p:cNvGraphicFramePr>
            <a:graphicFrameLocks noGrp="1"/>
          </p:cNvGraphicFramePr>
          <p:nvPr>
            <p:ph idx="4294967295"/>
          </p:nvPr>
        </p:nvGraphicFramePr>
        <p:xfrm>
          <a:off x="107950" y="2287588"/>
          <a:ext cx="8928100" cy="3700112"/>
        </p:xfrm>
        <a:graphic>
          <a:graphicData uri="http://schemas.openxmlformats.org/drawingml/2006/table">
            <a:tbl>
              <a:tblPr/>
              <a:tblGrid>
                <a:gridCol w="7789863"/>
                <a:gridCol w="1138237"/>
              </a:tblGrid>
              <a:tr h="518018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Dichiarazioni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supportate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da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persone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senza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disturbo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psicotico</a:t>
                      </a:r>
                      <a:endParaRPr kumimoji="0" lang="en-US" sz="14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sì-risposte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pensato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le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persone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possano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comunicare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telepaticamente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406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Credi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nel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potere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della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stregoneria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il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voodoo o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l’occulto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Avete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avuto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l’impressione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altre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persone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potessero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leggere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la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vostra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mente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Avete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pensato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tutti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sparlassero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avuto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esperienze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paranormale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</a:t>
                      </a:r>
                    </a:p>
                  </a:txBody>
                  <a:tcPr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  <a:endParaRPr kumimoji="0" lang="de-DE" altLang="de-DE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80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avuto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la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sensazione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le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cose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intorno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fossero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irreali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, come se fosse parte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un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esperimento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avuto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la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sensazione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essere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perseguitato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in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qualche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modo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01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Ti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sei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sentito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come se le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cose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nelle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riviste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o in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televisione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sono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state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scritte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proprio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per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Senti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le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voci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occasionalmente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anche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se non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c’è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nessuno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73" name="Rectangle 3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Risultati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di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un’indagine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nella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popolazione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generale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*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39974" name="Text Box 38"/>
          <p:cNvSpPr txBox="1">
            <a:spLocks noChangeArrowheads="1"/>
          </p:cNvSpPr>
          <p:nvPr/>
        </p:nvSpPr>
        <p:spPr bwMode="auto">
          <a:xfrm>
            <a:off x="34925" y="6381750"/>
            <a:ext cx="48244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latin typeface="Arial" charset="0"/>
                <a:cs typeface="Times New Roman" pitchFamily="18" charset="0"/>
              </a:rPr>
              <a:t>* </a:t>
            </a:r>
            <a:r>
              <a:rPr lang="de-DE" altLang="de-DE" sz="800" i="1">
                <a:cs typeface="Times New Roman" pitchFamily="18" charset="0"/>
              </a:rPr>
              <a:t>Sources: Emmanuelle R. Peters (Instrument: PDI), Steffen Moritz (Instrument: KSF)</a:t>
            </a:r>
          </a:p>
        </p:txBody>
      </p:sp>
      <p:sp>
        <p:nvSpPr>
          <p:cNvPr id="39975" name="Text Box 39"/>
          <p:cNvSpPr txBox="1">
            <a:spLocks noChangeArrowheads="1"/>
          </p:cNvSpPr>
          <p:nvPr/>
        </p:nvSpPr>
        <p:spPr bwMode="auto">
          <a:xfrm>
            <a:off x="107950" y="1052513"/>
            <a:ext cx="8928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US" altLang="de-DE" dirty="0" err="1" smtClean="0">
                <a:cs typeface="Times New Roman" pitchFamily="18" charset="0"/>
              </a:rPr>
              <a:t>Certe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esperienze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simil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psicotiche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sono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abbastanza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comuni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nella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popolazione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generale</a:t>
            </a:r>
            <a:r>
              <a:rPr lang="en-US" altLang="de-DE" dirty="0" smtClean="0">
                <a:cs typeface="Times New Roman" pitchFamily="18" charset="0"/>
              </a:rPr>
              <a:t>. </a:t>
            </a:r>
            <a:r>
              <a:rPr lang="en-US" altLang="de-DE" dirty="0" err="1" smtClean="0">
                <a:cs typeface="Times New Roman" pitchFamily="18" charset="0"/>
              </a:rPr>
              <a:t>Contrariamente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alle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persone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affette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psicosi</a:t>
            </a:r>
            <a:r>
              <a:rPr lang="en-US" altLang="de-DE" dirty="0" smtClean="0">
                <a:cs typeface="Times New Roman" pitchFamily="18" charset="0"/>
              </a:rPr>
              <a:t>, </a:t>
            </a:r>
            <a:r>
              <a:rPr lang="en-US" altLang="de-DE" dirty="0" err="1" smtClean="0">
                <a:cs typeface="Times New Roman" pitchFamily="18" charset="0"/>
              </a:rPr>
              <a:t>queste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esperienze</a:t>
            </a:r>
            <a:r>
              <a:rPr lang="en-US" altLang="de-DE" dirty="0" smtClean="0">
                <a:cs typeface="Times New Roman" pitchFamily="18" charset="0"/>
              </a:rPr>
              <a:t> non </a:t>
            </a:r>
            <a:r>
              <a:rPr lang="en-US" altLang="de-DE" dirty="0" err="1" smtClean="0">
                <a:cs typeface="Times New Roman" pitchFamily="18" charset="0"/>
              </a:rPr>
              <a:t>portano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un’invalidità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nella</a:t>
            </a:r>
            <a:r>
              <a:rPr lang="en-US" altLang="de-DE" dirty="0" smtClean="0">
                <a:cs typeface="Times New Roman" pitchFamily="18" charset="0"/>
              </a:rPr>
              <a:t> vita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tutti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giorni</a:t>
            </a:r>
            <a:r>
              <a:rPr lang="en-US" altLang="de-DE" dirty="0" smtClean="0">
                <a:cs typeface="Times New Roman" pitchFamily="18" charset="0"/>
              </a:rPr>
              <a:t> e </a:t>
            </a:r>
            <a:r>
              <a:rPr lang="en-US" altLang="de-DE" dirty="0" err="1" smtClean="0">
                <a:cs typeface="Times New Roman" pitchFamily="18" charset="0"/>
              </a:rPr>
              <a:t>sono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raramente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giudicati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veri</a:t>
            </a:r>
            <a:r>
              <a:rPr lang="en-US" altLang="de-DE" dirty="0" smtClean="0">
                <a:cs typeface="Times New Roman" pitchFamily="18" charset="0"/>
              </a:rPr>
              <a:t> al 100 %. </a:t>
            </a:r>
            <a:endParaRPr lang="en-US" altLang="de-DE" dirty="0">
              <a:cs typeface="Times New Roman" pitchFamily="18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11.17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27" name="Group 47"/>
          <p:cNvGraphicFramePr>
            <a:graphicFrameLocks noGrp="1"/>
          </p:cNvGraphicFramePr>
          <p:nvPr>
            <p:ph idx="4294967295"/>
          </p:nvPr>
        </p:nvGraphicFramePr>
        <p:xfrm>
          <a:off x="107950" y="2287588"/>
          <a:ext cx="8928100" cy="3700112"/>
        </p:xfrm>
        <a:graphic>
          <a:graphicData uri="http://schemas.openxmlformats.org/drawingml/2006/table">
            <a:tbl>
              <a:tblPr/>
              <a:tblGrid>
                <a:gridCol w="7789863"/>
                <a:gridCol w="1138237"/>
              </a:tblGrid>
              <a:tr h="518018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Dichiarazioni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supportate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da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persone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senza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disturbo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psicotico</a:t>
                      </a:r>
                      <a:endParaRPr kumimoji="0" lang="en-US" sz="14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cs typeface="Arial" charset="0"/>
                      </a:endParaRP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sì-risposte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Hai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mai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pensato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le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persone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possano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comunicare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telepaticamente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61%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406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Credi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nel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potere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della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stregoneria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il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voodoo o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l’occulto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44%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Avete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mai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avuto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l’impressione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altre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persone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potessero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leggere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la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vostra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mente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33%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Avete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mai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pensato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tutti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sparlassero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di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32%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Hai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mai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avuto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esperienze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con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il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paranormale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?</a:t>
                      </a:r>
                    </a:p>
                  </a:txBody>
                  <a:tcPr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26%</a:t>
                      </a:r>
                    </a:p>
                  </a:txBody>
                  <a:tcPr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80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Hai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avuto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la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sensazione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le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cose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intorno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fossero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irreali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, come se fosse parte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di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un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esperimento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26%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Hai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mai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avuto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la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sensazione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di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essere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perseguitato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in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qualche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modo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01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Ti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sei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mai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sentito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come se le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cose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nelle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riviste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o in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televisione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sono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state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scritte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proprio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per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16%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Senti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le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voci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occasionalmente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anche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se non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c’è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nessuno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15%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998" name="Text Box 38"/>
          <p:cNvSpPr txBox="1">
            <a:spLocks noChangeArrowheads="1"/>
          </p:cNvSpPr>
          <p:nvPr/>
        </p:nvSpPr>
        <p:spPr bwMode="auto">
          <a:xfrm>
            <a:off x="34925" y="6381750"/>
            <a:ext cx="48244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latin typeface="Arial" charset="0"/>
                <a:cs typeface="Times New Roman" pitchFamily="18" charset="0"/>
              </a:rPr>
              <a:t>* </a:t>
            </a:r>
            <a:r>
              <a:rPr lang="de-DE" altLang="de-DE" sz="800" i="1">
                <a:cs typeface="Times New Roman" pitchFamily="18" charset="0"/>
              </a:rPr>
              <a:t>Sources: Emmanuelle R. Peters (Instrument: PDI), Steffen Moritz (Instrument: KSF)</a:t>
            </a:r>
          </a:p>
        </p:txBody>
      </p:sp>
      <p:sp>
        <p:nvSpPr>
          <p:cNvPr id="40999" name="Text Box 39"/>
          <p:cNvSpPr txBox="1">
            <a:spLocks noChangeArrowheads="1"/>
          </p:cNvSpPr>
          <p:nvPr/>
        </p:nvSpPr>
        <p:spPr bwMode="auto">
          <a:xfrm>
            <a:off x="107950" y="1052513"/>
            <a:ext cx="8928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US" altLang="de-DE" dirty="0" err="1" smtClean="0">
                <a:cs typeface="Times New Roman" pitchFamily="18" charset="0"/>
              </a:rPr>
              <a:t>Certe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esperienze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simil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psicotiche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sono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abbastanza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comuni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nella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popolazione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generale</a:t>
            </a:r>
            <a:r>
              <a:rPr lang="en-US" altLang="de-DE" dirty="0" smtClean="0">
                <a:cs typeface="Times New Roman" pitchFamily="18" charset="0"/>
              </a:rPr>
              <a:t>. </a:t>
            </a:r>
            <a:r>
              <a:rPr lang="en-US" altLang="de-DE" dirty="0" err="1" smtClean="0">
                <a:cs typeface="Times New Roman" pitchFamily="18" charset="0"/>
              </a:rPr>
              <a:t>Contrariamente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alle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persone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affette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psicosi</a:t>
            </a:r>
            <a:r>
              <a:rPr lang="en-US" altLang="de-DE" dirty="0" smtClean="0">
                <a:cs typeface="Times New Roman" pitchFamily="18" charset="0"/>
              </a:rPr>
              <a:t>, </a:t>
            </a:r>
            <a:r>
              <a:rPr lang="en-US" altLang="de-DE" dirty="0" err="1" smtClean="0">
                <a:cs typeface="Times New Roman" pitchFamily="18" charset="0"/>
              </a:rPr>
              <a:t>queste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esperienze</a:t>
            </a:r>
            <a:r>
              <a:rPr lang="en-US" altLang="de-DE" dirty="0" smtClean="0">
                <a:cs typeface="Times New Roman" pitchFamily="18" charset="0"/>
              </a:rPr>
              <a:t> non </a:t>
            </a:r>
            <a:r>
              <a:rPr lang="en-US" altLang="de-DE" dirty="0" err="1" smtClean="0">
                <a:cs typeface="Times New Roman" pitchFamily="18" charset="0"/>
              </a:rPr>
              <a:t>portano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un’invalidità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nella</a:t>
            </a:r>
            <a:r>
              <a:rPr lang="en-US" altLang="de-DE" dirty="0" smtClean="0">
                <a:cs typeface="Times New Roman" pitchFamily="18" charset="0"/>
              </a:rPr>
              <a:t> vita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tutti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giorni</a:t>
            </a:r>
            <a:r>
              <a:rPr lang="en-US" altLang="de-DE" dirty="0" smtClean="0">
                <a:cs typeface="Times New Roman" pitchFamily="18" charset="0"/>
              </a:rPr>
              <a:t> e </a:t>
            </a:r>
            <a:r>
              <a:rPr lang="en-US" altLang="de-DE" dirty="0" err="1" smtClean="0">
                <a:cs typeface="Times New Roman" pitchFamily="18" charset="0"/>
              </a:rPr>
              <a:t>sono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raramente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giudicati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veri</a:t>
            </a:r>
            <a:r>
              <a:rPr lang="en-US" altLang="de-DE" dirty="0" smtClean="0">
                <a:cs typeface="Times New Roman" pitchFamily="18" charset="0"/>
              </a:rPr>
              <a:t> al 100 %. </a:t>
            </a:r>
            <a:endParaRPr lang="en-US" altLang="de-DE" dirty="0">
              <a:cs typeface="Times New Roman" pitchFamily="18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11.18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  <p:sp>
        <p:nvSpPr>
          <p:cNvPr id="8" name="Rectangle 3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Risultati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di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un’indagine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nella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popolazione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generale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*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Prevenzione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ricaduta</a:t>
            </a:r>
            <a:endParaRPr lang="en-US" altLang="de-DE" dirty="0" smtClean="0"/>
          </a:p>
        </p:txBody>
      </p:sp>
      <p:grpSp>
        <p:nvGrpSpPr>
          <p:cNvPr id="41987" name="Gruppierung 1"/>
          <p:cNvGrpSpPr>
            <a:grpSpLocks/>
          </p:cNvGrpSpPr>
          <p:nvPr/>
        </p:nvGrpSpPr>
        <p:grpSpPr bwMode="auto">
          <a:xfrm>
            <a:off x="0" y="1196975"/>
            <a:ext cx="5761038" cy="5416550"/>
            <a:chOff x="0" y="1323752"/>
            <a:chExt cx="5761038" cy="5416550"/>
          </a:xfrm>
        </p:grpSpPr>
        <p:graphicFrame>
          <p:nvGraphicFramePr>
            <p:cNvPr id="41995" name="Object 47"/>
            <p:cNvGraphicFramePr>
              <a:graphicFrameLocks noChangeAspect="1"/>
            </p:cNvGraphicFramePr>
            <p:nvPr/>
          </p:nvGraphicFramePr>
          <p:xfrm>
            <a:off x="0" y="1339627"/>
            <a:ext cx="5761038" cy="540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10" name="Acrobat Document" r:id="rId4" imgW="5355000" imgH="7578000" progId="AcroExch.Document.7">
                    <p:embed/>
                  </p:oleObj>
                </mc:Choice>
                <mc:Fallback>
                  <p:oleObj name="Acrobat Document" r:id="rId4" imgW="5355000" imgH="7578000" progId="AcroExch.Document.7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6502" r="9895" b="42929"/>
                        <a:stretch>
                          <a:fillRect/>
                        </a:stretch>
                      </p:blipFill>
                      <p:spPr bwMode="auto">
                        <a:xfrm>
                          <a:off x="0" y="1339627"/>
                          <a:ext cx="5761038" cy="54006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41996" name="Picture 5" descr="Wanderer03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47813" y="1323752"/>
              <a:ext cx="307975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997" name="Picture 6" descr="Wanderer03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744663" y="4214589"/>
              <a:ext cx="307975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998" name="Picture 8" descr="Wanderer03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95438" y="2849339"/>
              <a:ext cx="307975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999" name="Picture 9" descr="Wanderer03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43213" y="5494114"/>
              <a:ext cx="307975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988" name="Text Box 10"/>
          <p:cNvSpPr txBox="1">
            <a:spLocks noChangeArrowheads="1"/>
          </p:cNvSpPr>
          <p:nvPr/>
        </p:nvSpPr>
        <p:spPr bwMode="auto">
          <a:xfrm>
            <a:off x="2195513" y="1362075"/>
            <a:ext cx="22894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de-DE" b="1" dirty="0" err="1" smtClean="0">
                <a:cs typeface="Times New Roman" pitchFamily="18" charset="0"/>
              </a:rPr>
              <a:t>singolo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r>
              <a:rPr lang="en-US" altLang="de-DE" b="1" dirty="0" err="1" smtClean="0">
                <a:cs typeface="Times New Roman" pitchFamily="18" charset="0"/>
              </a:rPr>
              <a:t>episodio</a:t>
            </a:r>
            <a:endParaRPr lang="en-US" altLang="de-DE" b="1" dirty="0">
              <a:cs typeface="Times New Roman" pitchFamily="18" charset="0"/>
            </a:endParaRPr>
          </a:p>
        </p:txBody>
      </p:sp>
      <p:sp>
        <p:nvSpPr>
          <p:cNvPr id="41989" name="Text Box 11"/>
          <p:cNvSpPr txBox="1">
            <a:spLocks noChangeArrowheads="1"/>
          </p:cNvSpPr>
          <p:nvPr/>
        </p:nvSpPr>
        <p:spPr bwMode="auto">
          <a:xfrm>
            <a:off x="2195513" y="2414588"/>
            <a:ext cx="15985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de-DE" b="1" dirty="0" err="1" smtClean="0">
                <a:cs typeface="Times New Roman" pitchFamily="18" charset="0"/>
              </a:rPr>
              <a:t>più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r>
              <a:rPr lang="en-US" altLang="de-DE" b="1" dirty="0" err="1" smtClean="0">
                <a:cs typeface="Times New Roman" pitchFamily="18" charset="0"/>
              </a:rPr>
              <a:t>episodi</a:t>
            </a:r>
            <a:endParaRPr lang="en-US" altLang="de-DE" b="1" dirty="0">
              <a:cs typeface="Times New Roman" pitchFamily="18" charset="0"/>
            </a:endParaRPr>
          </a:p>
        </p:txBody>
      </p:sp>
      <p:sp>
        <p:nvSpPr>
          <p:cNvPr id="41990" name="Text Box 12"/>
          <p:cNvSpPr txBox="1">
            <a:spLocks noChangeArrowheads="1"/>
          </p:cNvSpPr>
          <p:nvPr/>
        </p:nvSpPr>
        <p:spPr bwMode="auto">
          <a:xfrm>
            <a:off x="1763713" y="3786188"/>
            <a:ext cx="45079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de-DE" b="1" dirty="0" err="1" smtClean="0">
                <a:cs typeface="Times New Roman" pitchFamily="18" charset="0"/>
              </a:rPr>
              <a:t>diversi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r>
              <a:rPr lang="en-US" altLang="de-DE" b="1" dirty="0" err="1" smtClean="0">
                <a:cs typeface="Times New Roman" pitchFamily="18" charset="0"/>
              </a:rPr>
              <a:t>episodi</a:t>
            </a:r>
            <a:r>
              <a:rPr lang="en-US" altLang="de-DE" b="1" dirty="0" smtClean="0">
                <a:cs typeface="Times New Roman" pitchFamily="18" charset="0"/>
              </a:rPr>
              <a:t> con </a:t>
            </a:r>
            <a:r>
              <a:rPr lang="en-US" altLang="de-DE" b="1" dirty="0" err="1" smtClean="0">
                <a:cs typeface="Times New Roman" pitchFamily="18" charset="0"/>
              </a:rPr>
              <a:t>alcuni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r>
              <a:rPr lang="en-US" altLang="de-DE" b="1" dirty="0" err="1" smtClean="0">
                <a:cs typeface="Times New Roman" pitchFamily="18" charset="0"/>
              </a:rPr>
              <a:t>sintomi</a:t>
            </a:r>
            <a:endParaRPr lang="en-US" altLang="de-DE" b="1" dirty="0" smtClean="0">
              <a:cs typeface="Times New Roman" pitchFamily="18" charset="0"/>
            </a:endParaRPr>
          </a:p>
        </p:txBody>
      </p:sp>
      <p:sp>
        <p:nvSpPr>
          <p:cNvPr id="41991" name="Text Box 13"/>
          <p:cNvSpPr txBox="1">
            <a:spLocks noChangeArrowheads="1"/>
          </p:cNvSpPr>
          <p:nvPr/>
        </p:nvSpPr>
        <p:spPr bwMode="auto">
          <a:xfrm>
            <a:off x="1763713" y="5157788"/>
            <a:ext cx="57615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altLang="de-DE" b="1" dirty="0" err="1" smtClean="0">
                <a:cs typeface="Times New Roman" pitchFamily="18" charset="0"/>
              </a:rPr>
              <a:t>diversi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r>
              <a:rPr lang="en-US" altLang="de-DE" b="1" dirty="0" err="1" smtClean="0">
                <a:cs typeface="Times New Roman" pitchFamily="18" charset="0"/>
              </a:rPr>
              <a:t>episodi</a:t>
            </a:r>
            <a:r>
              <a:rPr lang="en-US" altLang="de-DE" b="1" dirty="0" smtClean="0">
                <a:cs typeface="Times New Roman" pitchFamily="18" charset="0"/>
              </a:rPr>
              <a:t> con un </a:t>
            </a:r>
            <a:r>
              <a:rPr lang="en-US" altLang="de-DE" b="1" dirty="0" err="1" smtClean="0">
                <a:cs typeface="Times New Roman" pitchFamily="18" charset="0"/>
              </a:rPr>
              <a:t>aumento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r>
              <a:rPr lang="en-US" altLang="de-DE" b="1" dirty="0" err="1" smtClean="0">
                <a:cs typeface="Times New Roman" pitchFamily="18" charset="0"/>
              </a:rPr>
              <a:t>di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r>
              <a:rPr lang="en-US" altLang="de-DE" b="1" dirty="0" err="1" smtClean="0">
                <a:cs typeface="Times New Roman" pitchFamily="18" charset="0"/>
              </a:rPr>
              <a:t>sintomi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endParaRPr lang="en-US" altLang="de-DE" b="1" dirty="0">
              <a:cs typeface="Times New Roman" pitchFamily="18" charset="0"/>
            </a:endParaRPr>
          </a:p>
        </p:txBody>
      </p:sp>
      <p:sp>
        <p:nvSpPr>
          <p:cNvPr id="41992" name="Text Box 15"/>
          <p:cNvSpPr txBox="1">
            <a:spLocks noChangeArrowheads="1"/>
          </p:cNvSpPr>
          <p:nvPr/>
        </p:nvSpPr>
        <p:spPr bwMode="auto">
          <a:xfrm>
            <a:off x="-71438" y="6670675"/>
            <a:ext cx="2339976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de-DE" sz="800" i="1">
                <a:cs typeface="Times New Roman" pitchFamily="18" charset="0"/>
              </a:rPr>
              <a:t>(</a:t>
            </a:r>
            <a:r>
              <a:rPr lang="en-US" altLang="de-DE" sz="800" i="1">
                <a:latin typeface="Arial" charset="0"/>
                <a:cs typeface="Times New Roman" pitchFamily="18" charset="0"/>
              </a:rPr>
              <a:t>“</a:t>
            </a:r>
            <a:r>
              <a:rPr lang="en-US" altLang="de-DE" sz="800" i="1">
                <a:cs typeface="Times New Roman" pitchFamily="18" charset="0"/>
              </a:rPr>
              <a:t>Verlauf Symptomatik” by</a:t>
            </a:r>
            <a:r>
              <a:rPr lang="en-US" altLang="ja-JP" sz="800" i="1">
                <a:cs typeface="Times New Roman" pitchFamily="18" charset="0"/>
              </a:rPr>
              <a:t> Ruth Klinge)</a:t>
            </a:r>
            <a:endParaRPr lang="en-US" altLang="de-DE" sz="800" i="1">
              <a:cs typeface="Times New Roman" pitchFamily="18" charset="0"/>
            </a:endParaRPr>
          </a:p>
        </p:txBody>
      </p:sp>
      <p:sp>
        <p:nvSpPr>
          <p:cNvPr id="41993" name="Text Box 7"/>
          <p:cNvSpPr txBox="1">
            <a:spLocks noChangeArrowheads="1"/>
          </p:cNvSpPr>
          <p:nvPr/>
        </p:nvSpPr>
        <p:spPr bwMode="auto">
          <a:xfrm>
            <a:off x="5219700" y="1341438"/>
            <a:ext cx="367347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336699"/>
              </a:buClr>
              <a:buSzPct val="85000"/>
              <a:buFont typeface="Wingdings 2" pitchFamily="18" charset="2"/>
              <a:buNone/>
            </a:pPr>
            <a:r>
              <a:rPr lang="en-US" altLang="de-DE" dirty="0" err="1" smtClean="0">
                <a:cs typeface="Times New Roman" pitchFamily="18" charset="0"/>
              </a:rPr>
              <a:t>Disturbi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mentali</a:t>
            </a:r>
            <a:r>
              <a:rPr lang="en-US" altLang="de-DE" dirty="0" smtClean="0">
                <a:cs typeface="Times New Roman" pitchFamily="18" charset="0"/>
              </a:rPr>
              <a:t> (ad </a:t>
            </a:r>
            <a:r>
              <a:rPr lang="en-US" altLang="de-DE" dirty="0" err="1" smtClean="0">
                <a:cs typeface="Times New Roman" pitchFamily="18" charset="0"/>
              </a:rPr>
              <a:t>esempio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psicosi</a:t>
            </a:r>
            <a:r>
              <a:rPr lang="en-US" altLang="de-DE" dirty="0" smtClean="0">
                <a:cs typeface="Times New Roman" pitchFamily="18" charset="0"/>
              </a:rPr>
              <a:t>) </a:t>
            </a:r>
            <a:r>
              <a:rPr lang="en-US" altLang="de-DE" dirty="0" err="1" smtClean="0">
                <a:cs typeface="Times New Roman" pitchFamily="18" charset="0"/>
              </a:rPr>
              <a:t>possono</a:t>
            </a:r>
            <a:r>
              <a:rPr lang="en-US" altLang="de-DE" dirty="0" smtClean="0">
                <a:cs typeface="Times New Roman" pitchFamily="18" charset="0"/>
              </a:rPr>
              <a:t> o non </a:t>
            </a:r>
            <a:r>
              <a:rPr lang="en-US" altLang="de-DE" dirty="0" err="1" smtClean="0">
                <a:cs typeface="Times New Roman" pitchFamily="18" charset="0"/>
              </a:rPr>
              <a:t>possono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ripresentarsi</a:t>
            </a:r>
            <a:r>
              <a:rPr lang="en-US" altLang="de-DE" dirty="0" smtClean="0">
                <a:cs typeface="Times New Roman" pitchFamily="18" charset="0"/>
              </a:rPr>
              <a:t>. </a:t>
            </a:r>
            <a:r>
              <a:rPr lang="en-US" altLang="de-DE" dirty="0" err="1" smtClean="0">
                <a:cs typeface="Times New Roman" pitchFamily="18" charset="0"/>
              </a:rPr>
              <a:t>Gli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andamenti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individuali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sono</a:t>
            </a:r>
            <a:r>
              <a:rPr lang="en-US" altLang="de-DE" dirty="0" smtClean="0">
                <a:cs typeface="Times New Roman" pitchFamily="18" charset="0"/>
              </a:rPr>
              <a:t> molto </a:t>
            </a:r>
            <a:r>
              <a:rPr lang="en-US" altLang="de-DE" dirty="0" err="1" smtClean="0">
                <a:cs typeface="Times New Roman" pitchFamily="18" charset="0"/>
              </a:rPr>
              <a:t>variabili</a:t>
            </a:r>
            <a:r>
              <a:rPr lang="en-US" altLang="de-DE" dirty="0" smtClean="0">
                <a:cs typeface="Times New Roman" pitchFamily="18" charset="0"/>
              </a:rPr>
              <a:t>:</a:t>
            </a:r>
            <a:endParaRPr lang="en-US" altLang="de-DE" dirty="0">
              <a:cs typeface="Times New Roman" pitchFamily="18" charset="0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11.19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</p:spPr>
        <p:txBody>
          <a:bodyPr anchor="ctr"/>
          <a:lstStyle/>
          <a:p>
            <a:pPr eaLnBrk="1" hangingPunct="1"/>
            <a:r>
              <a:rPr lang="en-US" altLang="de-DE" dirty="0" smtClean="0"/>
              <a:t>La </a:t>
            </a:r>
            <a:r>
              <a:rPr lang="en-US" altLang="de-DE" dirty="0" err="1" smtClean="0"/>
              <a:t>bilanciadello</a:t>
            </a:r>
            <a:r>
              <a:rPr lang="en-US" altLang="de-DE" dirty="0" smtClean="0"/>
              <a:t> stress</a:t>
            </a:r>
          </a:p>
        </p:txBody>
      </p:sp>
      <p:sp>
        <p:nvSpPr>
          <p:cNvPr id="44035" name="Rectangle 27"/>
          <p:cNvSpPr>
            <a:spLocks noChangeArrowheads="1"/>
          </p:cNvSpPr>
          <p:nvPr/>
        </p:nvSpPr>
        <p:spPr bwMode="auto">
          <a:xfrm>
            <a:off x="0" y="6643688"/>
            <a:ext cx="18161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800">
                <a:cs typeface="Times New Roman" pitchFamily="18" charset="0"/>
              </a:rPr>
              <a:t>(</a:t>
            </a:r>
            <a:r>
              <a:rPr lang="de-DE" altLang="de-DE" sz="800" i="1">
                <a:cs typeface="Times New Roman" pitchFamily="18" charset="0"/>
              </a:rPr>
              <a:t>adapted from Behrendt, 2001)</a:t>
            </a:r>
            <a:endParaRPr lang="en-US" altLang="de-DE" sz="800" i="1">
              <a:cs typeface="Times New Roman" pitchFamily="18" charset="0"/>
            </a:endParaRPr>
          </a:p>
        </p:txBody>
      </p:sp>
      <p:sp>
        <p:nvSpPr>
          <p:cNvPr id="44036" name="Text Box 28"/>
          <p:cNvSpPr txBox="1">
            <a:spLocks noChangeArrowheads="1"/>
          </p:cNvSpPr>
          <p:nvPr/>
        </p:nvSpPr>
        <p:spPr bwMode="auto">
          <a:xfrm>
            <a:off x="250825" y="1268413"/>
            <a:ext cx="86407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eaLnBrk="1" hangingPunct="1">
              <a:buFont typeface="Wingdings 2" pitchFamily="18" charset="2"/>
              <a:buNone/>
            </a:pPr>
            <a:r>
              <a:rPr lang="en-US" altLang="de-DE" dirty="0" smtClean="0">
                <a:cs typeface="Times New Roman" pitchFamily="18" charset="0"/>
              </a:rPr>
              <a:t>Per stare </a:t>
            </a:r>
            <a:r>
              <a:rPr lang="en-US" altLang="de-DE" dirty="0" err="1" smtClean="0">
                <a:cs typeface="Times New Roman" pitchFamily="18" charset="0"/>
              </a:rPr>
              <a:t>bene</a:t>
            </a:r>
            <a:r>
              <a:rPr lang="en-US" altLang="de-DE" dirty="0" smtClean="0">
                <a:cs typeface="Times New Roman" pitchFamily="18" charset="0"/>
              </a:rPr>
              <a:t>, stress e </a:t>
            </a:r>
            <a:r>
              <a:rPr lang="en-US" altLang="de-DE" dirty="0" err="1" smtClean="0">
                <a:cs typeface="Times New Roman" pitchFamily="18" charset="0"/>
              </a:rPr>
              <a:t>riposo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dovrebbero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essere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bilanciati</a:t>
            </a:r>
            <a:r>
              <a:rPr lang="en-US" altLang="de-DE" dirty="0" smtClean="0">
                <a:cs typeface="Times New Roman" pitchFamily="18" charset="0"/>
              </a:rPr>
              <a:t>. Se lo </a:t>
            </a:r>
            <a:r>
              <a:rPr lang="en-US" altLang="de-DE" dirty="0" err="1" smtClean="0">
                <a:cs typeface="Times New Roman" pitchFamily="18" charset="0"/>
              </a:rPr>
              <a:t>sforzo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prevale</a:t>
            </a:r>
            <a:r>
              <a:rPr lang="en-US" altLang="de-DE" dirty="0" smtClean="0">
                <a:cs typeface="Times New Roman" pitchFamily="18" charset="0"/>
              </a:rPr>
              <a:t>, la </a:t>
            </a:r>
            <a:r>
              <a:rPr lang="en-US" altLang="de-DE" dirty="0" err="1" smtClean="0">
                <a:cs typeface="Times New Roman" pitchFamily="18" charset="0"/>
              </a:rPr>
              <a:t>scala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diventa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sbilanciata</a:t>
            </a:r>
            <a:r>
              <a:rPr lang="en-US" altLang="de-DE" dirty="0" smtClean="0">
                <a:cs typeface="Times New Roman" pitchFamily="18" charset="0"/>
              </a:rPr>
              <a:t>. </a:t>
            </a:r>
            <a:r>
              <a:rPr lang="en-US" altLang="de-DE" dirty="0" err="1" smtClean="0">
                <a:cs typeface="Times New Roman" pitchFamily="18" charset="0"/>
              </a:rPr>
              <a:t>Questo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aumenta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il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rischio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ricaduta</a:t>
            </a:r>
            <a:r>
              <a:rPr lang="en-US" altLang="de-DE" dirty="0" smtClean="0">
                <a:cs typeface="Times New Roman" pitchFamily="18" charset="0"/>
              </a:rPr>
              <a:t>.</a:t>
            </a:r>
            <a:endParaRPr lang="en-US" altLang="de-DE" dirty="0">
              <a:cs typeface="Times New Roman" pitchFamily="18" charset="0"/>
            </a:endParaRPr>
          </a:p>
        </p:txBody>
      </p:sp>
      <p:grpSp>
        <p:nvGrpSpPr>
          <p:cNvPr id="44037" name="Gruppierung 1"/>
          <p:cNvGrpSpPr>
            <a:grpSpLocks/>
          </p:cNvGrpSpPr>
          <p:nvPr/>
        </p:nvGrpSpPr>
        <p:grpSpPr bwMode="auto">
          <a:xfrm>
            <a:off x="1028700" y="2565400"/>
            <a:ext cx="6999685" cy="3419475"/>
            <a:chOff x="900113" y="2924175"/>
            <a:chExt cx="6999310" cy="3419475"/>
          </a:xfrm>
        </p:grpSpPr>
        <p:sp>
          <p:nvSpPr>
            <p:cNvPr id="44043" name="AutoShape 37"/>
            <p:cNvSpPr>
              <a:spLocks noChangeAspect="1" noChangeArrowheads="1"/>
            </p:cNvSpPr>
            <p:nvPr/>
          </p:nvSpPr>
          <p:spPr bwMode="auto">
            <a:xfrm>
              <a:off x="900113" y="3024188"/>
              <a:ext cx="6913562" cy="3319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44" name="Line 38"/>
            <p:cNvSpPr>
              <a:spLocks noChangeShapeType="1"/>
            </p:cNvSpPr>
            <p:nvPr/>
          </p:nvSpPr>
          <p:spPr bwMode="auto">
            <a:xfrm>
              <a:off x="900113" y="5751513"/>
              <a:ext cx="6913562" cy="1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grpSp>
          <p:nvGrpSpPr>
            <p:cNvPr id="44045" name="Group 39"/>
            <p:cNvGrpSpPr>
              <a:grpSpLocks/>
            </p:cNvGrpSpPr>
            <p:nvPr/>
          </p:nvGrpSpPr>
          <p:grpSpPr bwMode="auto">
            <a:xfrm>
              <a:off x="3924300" y="5751513"/>
              <a:ext cx="865188" cy="492125"/>
              <a:chOff x="1248" y="240"/>
              <a:chExt cx="4176" cy="3600"/>
            </a:xfrm>
          </p:grpSpPr>
          <p:sp>
            <p:nvSpPr>
              <p:cNvPr id="44064" name="Pyr1"/>
              <p:cNvSpPr>
                <a:spLocks noEditPoints="1" noChangeArrowheads="1"/>
              </p:cNvSpPr>
              <p:nvPr/>
            </p:nvSpPr>
            <p:spPr bwMode="auto">
              <a:xfrm>
                <a:off x="2873" y="240"/>
                <a:ext cx="936" cy="79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5400 w 21600"/>
                  <a:gd name="T10" fmla="*/ 11802 h 21600"/>
                  <a:gd name="T11" fmla="*/ 16200 w 21600"/>
                  <a:gd name="T12" fmla="*/ 20598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44065" name="Pyr2"/>
              <p:cNvSpPr>
                <a:spLocks noEditPoints="1" noChangeArrowheads="1"/>
              </p:cNvSpPr>
              <p:nvPr/>
            </p:nvSpPr>
            <p:spPr bwMode="auto">
              <a:xfrm>
                <a:off x="2331" y="1038"/>
                <a:ext cx="2015" cy="9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789 w 21600"/>
                  <a:gd name="T13" fmla="*/ 508 h 21600"/>
                  <a:gd name="T14" fmla="*/ 15811 w 21600"/>
                  <a:gd name="T15" fmla="*/ 2109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787" y="0"/>
                    </a:moveTo>
                    <a:lnTo>
                      <a:pt x="15812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5787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44066" name="Pyr3"/>
              <p:cNvSpPr>
                <a:spLocks noEditPoints="1" noChangeArrowheads="1"/>
              </p:cNvSpPr>
              <p:nvPr/>
            </p:nvSpPr>
            <p:spPr bwMode="auto">
              <a:xfrm>
                <a:off x="1795" y="1974"/>
                <a:ext cx="3087" cy="93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290 w 21600"/>
                  <a:gd name="T13" fmla="*/ 508 h 21600"/>
                  <a:gd name="T14" fmla="*/ 16310 w 21600"/>
                  <a:gd name="T15" fmla="*/ 2109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68" y="0"/>
                    </a:moveTo>
                    <a:lnTo>
                      <a:pt x="17831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3768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44067" name="Pyr4"/>
              <p:cNvSpPr>
                <a:spLocks noEditPoints="1" noChangeArrowheads="1"/>
              </p:cNvSpPr>
              <p:nvPr/>
            </p:nvSpPr>
            <p:spPr bwMode="auto">
              <a:xfrm>
                <a:off x="1248" y="2904"/>
                <a:ext cx="4176" cy="9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284 w 21600"/>
                  <a:gd name="T13" fmla="*/ 508 h 21600"/>
                  <a:gd name="T14" fmla="*/ 17312 w 21600"/>
                  <a:gd name="T15" fmla="*/ 2109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793" y="0"/>
                    </a:moveTo>
                    <a:lnTo>
                      <a:pt x="18806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2793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44046" name="Rectangle 44"/>
            <p:cNvSpPr>
              <a:spLocks noChangeArrowheads="1"/>
            </p:cNvSpPr>
            <p:nvPr/>
          </p:nvSpPr>
          <p:spPr bwMode="auto">
            <a:xfrm>
              <a:off x="957263" y="5068888"/>
              <a:ext cx="1325562" cy="6826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47" name="Rectangle 45"/>
            <p:cNvSpPr>
              <a:spLocks noChangeArrowheads="1"/>
            </p:cNvSpPr>
            <p:nvPr/>
          </p:nvSpPr>
          <p:spPr bwMode="auto">
            <a:xfrm>
              <a:off x="2339975" y="4503738"/>
              <a:ext cx="865188" cy="1247775"/>
            </a:xfrm>
            <a:prstGeom prst="rect">
              <a:avLst/>
            </a:prstGeom>
            <a:solidFill>
              <a:srgbClr val="FFF8C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>
                <a:latin typeface="Georgia" pitchFamily="18" charset="0"/>
                <a:cs typeface="Times New Roman" pitchFamily="18" charset="0"/>
              </a:endParaRPr>
            </a:p>
          </p:txBody>
        </p:sp>
        <p:sp>
          <p:nvSpPr>
            <p:cNvPr id="44048" name="Rectangle 46"/>
            <p:cNvSpPr>
              <a:spLocks noChangeArrowheads="1"/>
            </p:cNvSpPr>
            <p:nvPr/>
          </p:nvSpPr>
          <p:spPr bwMode="auto">
            <a:xfrm>
              <a:off x="1131888" y="4389438"/>
              <a:ext cx="1208087" cy="679450"/>
            </a:xfrm>
            <a:prstGeom prst="rect">
              <a:avLst/>
            </a:prstGeom>
            <a:solidFill>
              <a:srgbClr val="D1634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49" name="Rectangle 47"/>
            <p:cNvSpPr>
              <a:spLocks noChangeArrowheads="1"/>
            </p:cNvSpPr>
            <p:nvPr/>
          </p:nvSpPr>
          <p:spPr bwMode="auto">
            <a:xfrm>
              <a:off x="3205163" y="5033963"/>
              <a:ext cx="1090612" cy="71755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0" name="Rectangle 48"/>
            <p:cNvSpPr>
              <a:spLocks noChangeArrowheads="1"/>
            </p:cNvSpPr>
            <p:nvPr/>
          </p:nvSpPr>
          <p:spPr bwMode="auto">
            <a:xfrm>
              <a:off x="3205163" y="3840163"/>
              <a:ext cx="1036637" cy="11922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1" name="Rectangle 49"/>
            <p:cNvSpPr>
              <a:spLocks noChangeArrowheads="1"/>
            </p:cNvSpPr>
            <p:nvPr/>
          </p:nvSpPr>
          <p:spPr bwMode="auto">
            <a:xfrm>
              <a:off x="1247775" y="3835400"/>
              <a:ext cx="1841500" cy="55403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2" name="Rectangle 50"/>
            <p:cNvSpPr>
              <a:spLocks noChangeArrowheads="1"/>
            </p:cNvSpPr>
            <p:nvPr/>
          </p:nvSpPr>
          <p:spPr bwMode="auto">
            <a:xfrm>
              <a:off x="1533525" y="3319463"/>
              <a:ext cx="1154113" cy="51276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3" name="Rectangle 51"/>
            <p:cNvSpPr>
              <a:spLocks noChangeArrowheads="1"/>
            </p:cNvSpPr>
            <p:nvPr/>
          </p:nvSpPr>
          <p:spPr bwMode="auto">
            <a:xfrm>
              <a:off x="2801938" y="2924175"/>
              <a:ext cx="1150937" cy="908050"/>
            </a:xfrm>
            <a:prstGeom prst="rect">
              <a:avLst/>
            </a:prstGeom>
            <a:solidFill>
              <a:srgbClr val="0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4" name="Rectangle 52"/>
            <p:cNvSpPr>
              <a:spLocks noChangeArrowheads="1"/>
            </p:cNvSpPr>
            <p:nvPr/>
          </p:nvSpPr>
          <p:spPr bwMode="auto">
            <a:xfrm>
              <a:off x="4416425" y="5068888"/>
              <a:ext cx="1327150" cy="682625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5" name="Rectangle 53"/>
            <p:cNvSpPr>
              <a:spLocks noChangeArrowheads="1"/>
            </p:cNvSpPr>
            <p:nvPr/>
          </p:nvSpPr>
          <p:spPr bwMode="auto">
            <a:xfrm>
              <a:off x="5800725" y="4503738"/>
              <a:ext cx="865188" cy="1247775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6" name="Rectangle 54"/>
            <p:cNvSpPr>
              <a:spLocks noChangeArrowheads="1"/>
            </p:cNvSpPr>
            <p:nvPr/>
          </p:nvSpPr>
          <p:spPr bwMode="auto">
            <a:xfrm>
              <a:off x="4591050" y="4389438"/>
              <a:ext cx="1209675" cy="67945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7" name="Rectangle 55"/>
            <p:cNvSpPr>
              <a:spLocks noChangeArrowheads="1"/>
            </p:cNvSpPr>
            <p:nvPr/>
          </p:nvSpPr>
          <p:spPr bwMode="auto">
            <a:xfrm>
              <a:off x="6665913" y="5033963"/>
              <a:ext cx="1090612" cy="71755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8" name="Rectangle 56"/>
            <p:cNvSpPr>
              <a:spLocks noChangeArrowheads="1"/>
            </p:cNvSpPr>
            <p:nvPr/>
          </p:nvSpPr>
          <p:spPr bwMode="auto">
            <a:xfrm>
              <a:off x="6665913" y="3840163"/>
              <a:ext cx="1036637" cy="11922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9" name="Rectangle 57"/>
            <p:cNvSpPr>
              <a:spLocks noChangeArrowheads="1"/>
            </p:cNvSpPr>
            <p:nvPr/>
          </p:nvSpPr>
          <p:spPr bwMode="auto">
            <a:xfrm>
              <a:off x="4708525" y="3835400"/>
              <a:ext cx="1841500" cy="554038"/>
            </a:xfrm>
            <a:prstGeom prst="rect">
              <a:avLst/>
            </a:prstGeom>
            <a:solidFill>
              <a:srgbClr val="8CADAE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60" name="Rectangle 58"/>
            <p:cNvSpPr>
              <a:spLocks noChangeArrowheads="1"/>
            </p:cNvSpPr>
            <p:nvPr/>
          </p:nvSpPr>
          <p:spPr bwMode="auto">
            <a:xfrm>
              <a:off x="4994275" y="3319463"/>
              <a:ext cx="1154113" cy="51276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61" name="Rectangle 59"/>
            <p:cNvSpPr>
              <a:spLocks noChangeArrowheads="1"/>
            </p:cNvSpPr>
            <p:nvPr/>
          </p:nvSpPr>
          <p:spPr bwMode="auto">
            <a:xfrm>
              <a:off x="6261100" y="2924175"/>
              <a:ext cx="1152525" cy="90805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62" name="Text Box 60"/>
            <p:cNvSpPr txBox="1">
              <a:spLocks noChangeArrowheads="1"/>
            </p:cNvSpPr>
            <p:nvPr/>
          </p:nvSpPr>
          <p:spPr bwMode="auto">
            <a:xfrm>
              <a:off x="927100" y="5784850"/>
              <a:ext cx="1123950" cy="312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de-DE" altLang="de-DE">
                  <a:solidFill>
                    <a:srgbClr val="000000"/>
                  </a:solidFill>
                  <a:cs typeface="Times New Roman" pitchFamily="18" charset="0"/>
                </a:rPr>
                <a:t>Stress</a:t>
              </a:r>
              <a:endParaRPr lang="en-US" altLang="de-DE">
                <a:cs typeface="Times New Roman" pitchFamily="18" charset="0"/>
              </a:endParaRPr>
            </a:p>
          </p:txBody>
        </p:sp>
        <p:sp>
          <p:nvSpPr>
            <p:cNvPr id="44063" name="Text Box 61"/>
            <p:cNvSpPr txBox="1">
              <a:spLocks noChangeArrowheads="1"/>
            </p:cNvSpPr>
            <p:nvPr/>
          </p:nvSpPr>
          <p:spPr bwMode="auto">
            <a:xfrm>
              <a:off x="6099319" y="5803999"/>
              <a:ext cx="1800104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en-US" altLang="de-DE" dirty="0" err="1" smtClean="0">
                  <a:solidFill>
                    <a:srgbClr val="000000"/>
                  </a:solidFill>
                  <a:cs typeface="Times New Roman" pitchFamily="18" charset="0"/>
                </a:rPr>
                <a:t>Riposo</a:t>
              </a:r>
              <a:endParaRPr lang="en-US" altLang="de-DE" dirty="0">
                <a:cs typeface="Times New Roman" pitchFamily="18" charset="0"/>
              </a:endParaRPr>
            </a:p>
          </p:txBody>
        </p:sp>
      </p:grpSp>
      <p:grpSp>
        <p:nvGrpSpPr>
          <p:cNvPr id="44038" name="Group 38"/>
          <p:cNvGrpSpPr>
            <a:grpSpLocks/>
          </p:cNvGrpSpPr>
          <p:nvPr/>
        </p:nvGrpSpPr>
        <p:grpSpPr bwMode="auto">
          <a:xfrm>
            <a:off x="0" y="6167438"/>
            <a:ext cx="3059832" cy="474662"/>
            <a:chOff x="0" y="3957"/>
            <a:chExt cx="1424" cy="299"/>
          </a:xfrm>
        </p:grpSpPr>
        <p:sp>
          <p:nvSpPr>
            <p:cNvPr id="44040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44041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42" name="Text Box 71"/>
            <p:cNvSpPr txBox="1">
              <a:spLocks noChangeArrowheads="1"/>
            </p:cNvSpPr>
            <p:nvPr/>
          </p:nvSpPr>
          <p:spPr bwMode="auto">
            <a:xfrm>
              <a:off x="110" y="4001"/>
              <a:ext cx="131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de-DE" sz="1400" dirty="0">
                  <a:cs typeface="Times New Roman" pitchFamily="18" charset="0"/>
                  <a:sym typeface="Wingdings" pitchFamily="2" charset="2"/>
                </a:rPr>
                <a:t>  </a:t>
              </a:r>
              <a:r>
                <a:rPr lang="en-US" altLang="de-DE" sz="1400" dirty="0" smtClean="0">
                  <a:cs typeface="Times New Roman" pitchFamily="18" charset="0"/>
                  <a:sym typeface="Wingdings" pitchFamily="2" charset="2"/>
                </a:rPr>
                <a:t>  </a:t>
              </a:r>
              <a:r>
                <a:rPr lang="en-US" altLang="de-DE" sz="1200" dirty="0" smtClean="0">
                  <a:cs typeface="Times New Roman" pitchFamily="18" charset="0"/>
                  <a:sym typeface="Wingdings" pitchFamily="2" charset="2"/>
                </a:rPr>
                <a:t></a:t>
              </a:r>
              <a:r>
                <a:rPr lang="en-US" altLang="de-DE" sz="1200" dirty="0" smtClean="0">
                  <a:cs typeface="Times New Roman" pitchFamily="18" charset="0"/>
                </a:rPr>
                <a:t> </a:t>
              </a:r>
              <a:r>
                <a:rPr lang="de-DE" altLang="de-DE" sz="1300" i="1" dirty="0" err="1" smtClean="0">
                  <a:cs typeface="Times New Roman" pitchFamily="18" charset="0"/>
                </a:rPr>
                <a:t>foglio</a:t>
              </a:r>
              <a:r>
                <a:rPr lang="de-DE" altLang="de-DE" sz="1300" i="1" dirty="0" smtClean="0">
                  <a:cs typeface="Times New Roman" pitchFamily="18" charset="0"/>
                </a:rPr>
                <a:t> </a:t>
              </a:r>
              <a:r>
                <a:rPr lang="de-DE" altLang="de-DE" sz="1300" i="1" dirty="0">
                  <a:cs typeface="Times New Roman" pitchFamily="18" charset="0"/>
                </a:rPr>
                <a:t>di </a:t>
              </a:r>
              <a:r>
                <a:rPr lang="de-DE" altLang="de-DE" sz="1300" i="1" dirty="0" err="1">
                  <a:cs typeface="Times New Roman" pitchFamily="18" charset="0"/>
                </a:rPr>
                <a:t>lavoro</a:t>
              </a:r>
              <a:r>
                <a:rPr lang="en-US" altLang="de-DE" sz="1300" i="1" dirty="0" smtClean="0">
                  <a:cs typeface="Times New Roman" pitchFamily="18" charset="0"/>
                </a:rPr>
                <a:t> </a:t>
              </a:r>
              <a:r>
                <a:rPr lang="en-US" altLang="de-DE" sz="1300" dirty="0">
                  <a:cs typeface="Times New Roman" pitchFamily="18" charset="0"/>
                </a:rPr>
                <a:t>11.2</a:t>
              </a:r>
            </a:p>
          </p:txBody>
        </p:sp>
      </p:grpSp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11.20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n-US" altLang="de-DE" dirty="0" err="1" smtClean="0">
                <a:sym typeface="Wingdings" pitchFamily="2" charset="2"/>
              </a:rPr>
              <a:t>Riduzione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dello</a:t>
            </a:r>
            <a:r>
              <a:rPr lang="en-US" altLang="de-DE" dirty="0" smtClean="0">
                <a:sym typeface="Wingdings" pitchFamily="2" charset="2"/>
              </a:rPr>
              <a:t> stress</a:t>
            </a:r>
            <a:endParaRPr lang="en-US" altLang="de-DE" dirty="0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4221163"/>
            <a:ext cx="8280400" cy="2160587"/>
          </a:xfrm>
        </p:spPr>
        <p:txBody>
          <a:bodyPr lIns="92075" tIns="46038" rIns="92075" bIns="46038"/>
          <a:lstStyle/>
          <a:p>
            <a:pPr marL="714375" indent="-352425" eaLnBrk="1" hangingPunct="1">
              <a:lnSpc>
                <a:spcPct val="80000"/>
              </a:lnSpc>
              <a:defRPr/>
            </a:pPr>
            <a:endParaRPr lang="en-US" altLang="de-DE" sz="1200" dirty="0" smtClean="0"/>
          </a:p>
          <a:p>
            <a:pPr marL="363538" indent="-363538" eaLnBrk="1" hangingPunct="1">
              <a:buClr>
                <a:srgbClr val="8CADAE"/>
              </a:buClr>
              <a:buFontTx/>
              <a:buChar char="o"/>
              <a:defRPr/>
            </a:pPr>
            <a:r>
              <a:rPr lang="en-US" altLang="de-DE" dirty="0" err="1" smtClean="0"/>
              <a:t>Concediti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delle</a:t>
            </a:r>
            <a:r>
              <a:rPr lang="en-US" altLang="de-DE" dirty="0" smtClean="0"/>
              <a:t> pause</a:t>
            </a:r>
          </a:p>
          <a:p>
            <a:pPr marL="363538" indent="-363538" eaLnBrk="1" hangingPunct="1">
              <a:buClr>
                <a:srgbClr val="8CADAE"/>
              </a:buClr>
              <a:buFontTx/>
              <a:buChar char="o"/>
              <a:defRPr/>
            </a:pPr>
            <a:r>
              <a:rPr lang="en-US" altLang="de-DE" dirty="0" smtClean="0"/>
              <a:t>Fai le </a:t>
            </a:r>
            <a:r>
              <a:rPr lang="en-US" altLang="de-DE" dirty="0" err="1" smtClean="0"/>
              <a:t>cose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piacciono</a:t>
            </a:r>
            <a:endParaRPr lang="en-US" altLang="de-DE" dirty="0" smtClean="0"/>
          </a:p>
          <a:p>
            <a:pPr marL="363538" indent="-363538" eaLnBrk="1" hangingPunct="1">
              <a:buClr>
                <a:srgbClr val="8CADAE"/>
              </a:buClr>
              <a:buFontTx/>
              <a:buChar char="o"/>
              <a:defRPr/>
            </a:pPr>
            <a:r>
              <a:rPr lang="en-US" altLang="de-DE" dirty="0" err="1" smtClean="0"/>
              <a:t>Impara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tecniche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rilassamento</a:t>
            </a:r>
            <a:endParaRPr lang="en-US" altLang="de-DE" dirty="0" smtClean="0"/>
          </a:p>
          <a:p>
            <a:pPr marL="363538" indent="-363538" eaLnBrk="1" hangingPunct="1">
              <a:buClr>
                <a:srgbClr val="8CADAE"/>
              </a:buClr>
              <a:buFontTx/>
              <a:buChar char="o"/>
              <a:defRPr/>
            </a:pPr>
            <a:r>
              <a:rPr lang="en-US" altLang="de-DE" dirty="0" err="1" smtClean="0"/>
              <a:t>Permettere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amici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aiutarti</a:t>
            </a:r>
            <a:endParaRPr lang="en-US" altLang="de-DE" dirty="0" smtClean="0"/>
          </a:p>
          <a:p>
            <a:pPr marL="363538" indent="-363538" eaLnBrk="1" hangingPunct="1">
              <a:buClr>
                <a:srgbClr val="8CADAE"/>
              </a:buClr>
              <a:buFontTx/>
              <a:buChar char="o"/>
              <a:defRPr/>
            </a:pPr>
            <a:r>
              <a:rPr lang="en-US" altLang="de-DE" dirty="0" smtClean="0"/>
              <a:t>Fai </a:t>
            </a:r>
            <a:r>
              <a:rPr lang="en-US" altLang="de-DE" dirty="0" err="1" smtClean="0"/>
              <a:t>dei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progetti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pensa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intenzioni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dalla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alla</a:t>
            </a:r>
            <a:r>
              <a:rPr lang="en-US" altLang="de-DE" dirty="0" smtClean="0"/>
              <a:t> Z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-36513" y="6670675"/>
            <a:ext cx="2520951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800" i="1">
                <a:cs typeface="Times New Roman" pitchFamily="18" charset="0"/>
              </a:rPr>
              <a:t>(</a:t>
            </a:r>
            <a:r>
              <a:rPr lang="en-US" altLang="de-DE" sz="800" i="1">
                <a:latin typeface="Arial" charset="0"/>
                <a:cs typeface="Times New Roman" pitchFamily="18" charset="0"/>
              </a:rPr>
              <a:t>“</a:t>
            </a:r>
            <a:r>
              <a:rPr lang="en-US" altLang="de-DE" sz="800" i="1">
                <a:cs typeface="Times New Roman" pitchFamily="18" charset="0"/>
              </a:rPr>
              <a:t>A Spot to Relax</a:t>
            </a:r>
            <a:r>
              <a:rPr lang="en-US" altLang="de-DE" sz="800" i="1">
                <a:latin typeface="Arial" charset="0"/>
                <a:cs typeface="Times New Roman" pitchFamily="18" charset="0"/>
              </a:rPr>
              <a:t>” by</a:t>
            </a:r>
            <a:r>
              <a:rPr lang="en-US" altLang="de-DE" sz="800" i="1">
                <a:cs typeface="Times New Roman" pitchFamily="18" charset="0"/>
              </a:rPr>
              <a:t> xtacocorex)</a:t>
            </a:r>
          </a:p>
        </p:txBody>
      </p:sp>
      <p:pic>
        <p:nvPicPr>
          <p:cNvPr id="45061" name="Picture 5" descr="A Spot to Relax - xtacocorex - flickr - 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2388" y="1341438"/>
            <a:ext cx="3960812" cy="26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11.21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2725" y="943341"/>
            <a:ext cx="3750930" cy="520562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58" y="960227"/>
            <a:ext cx="3953058" cy="5085184"/>
          </a:xfrm>
          <a:prstGeom prst="rect">
            <a:avLst/>
          </a:prstGeom>
        </p:spPr>
      </p:pic>
      <p:sp>
        <p:nvSpPr>
          <p:cNvPr id="47108" name="Text Box 2"/>
          <p:cNvSpPr txBox="1">
            <a:spLocks noChangeArrowheads="1"/>
          </p:cNvSpPr>
          <p:nvPr/>
        </p:nvSpPr>
        <p:spPr bwMode="auto">
          <a:xfrm>
            <a:off x="1066800" y="2451100"/>
            <a:ext cx="7239000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de-DE" altLang="de-DE" sz="4400" dirty="0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en-US" altLang="de-DE" sz="2400" dirty="0">
              <a:cs typeface="Times New Roman" pitchFamily="18" charset="0"/>
            </a:endParaRPr>
          </a:p>
        </p:txBody>
      </p:sp>
      <p:sp>
        <p:nvSpPr>
          <p:cNvPr id="47109" name="Text Box 11"/>
          <p:cNvSpPr txBox="1">
            <a:spLocks noChangeArrowheads="1"/>
          </p:cNvSpPr>
          <p:nvPr/>
        </p:nvSpPr>
        <p:spPr bwMode="auto">
          <a:xfrm>
            <a:off x="0" y="195263"/>
            <a:ext cx="914400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Sintomi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precoci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: </a:t>
            </a:r>
            <a:r>
              <a:rPr lang="en-US" altLang="de-DE" sz="2000" dirty="0" err="1" smtClean="0">
                <a:solidFill>
                  <a:schemeClr val="accent1"/>
                </a:solidFill>
                <a:cs typeface="Times New Roman" pitchFamily="18" charset="0"/>
              </a:rPr>
              <a:t>visualizzarli</a:t>
            </a:r>
            <a:r>
              <a:rPr lang="en-US" altLang="de-DE" sz="2000" dirty="0" smtClean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  <a:cs typeface="Times New Roman" pitchFamily="18" charset="0"/>
              </a:rPr>
              <a:t>sulla</a:t>
            </a:r>
            <a:r>
              <a:rPr lang="en-US" altLang="de-DE" sz="2000" dirty="0" smtClean="0">
                <a:solidFill>
                  <a:schemeClr val="accent1"/>
                </a:solidFill>
                <a:cs typeface="Times New Roman" pitchFamily="18" charset="0"/>
              </a:rPr>
              <a:t> checklist</a:t>
            </a:r>
            <a:endParaRPr lang="en-US" altLang="de-DE" sz="2000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47110" name="Rectangle 13"/>
          <p:cNvSpPr>
            <a:spLocks noChangeArrowheads="1"/>
          </p:cNvSpPr>
          <p:nvPr/>
        </p:nvSpPr>
        <p:spPr bwMode="auto">
          <a:xfrm>
            <a:off x="-57150" y="6662738"/>
            <a:ext cx="39179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de-DE" sz="800" i="1">
                <a:cs typeface="Times New Roman" pitchFamily="18" charset="0"/>
              </a:rPr>
              <a:t>(Checklist in dependence on Dr. med. T. Wobrock, </a:t>
            </a:r>
            <a:r>
              <a:rPr lang="en-US" altLang="de-DE" sz="800" i="1">
                <a:latin typeface="Arial" charset="0"/>
                <a:cs typeface="Times New Roman" pitchFamily="18" charset="0"/>
              </a:rPr>
              <a:t>“Checklist” by akaalias</a:t>
            </a:r>
            <a:r>
              <a:rPr lang="en-US" altLang="de-DE" sz="800" i="1">
                <a:cs typeface="Times New Roman" pitchFamily="18" charset="0"/>
              </a:rPr>
              <a:t>)</a:t>
            </a:r>
            <a:r>
              <a:rPr lang="en-US" altLang="de-DE" sz="800" b="1" i="1">
                <a:cs typeface="Times New Roman" pitchFamily="18" charset="0"/>
              </a:rPr>
              <a:t> </a:t>
            </a:r>
          </a:p>
        </p:txBody>
      </p:sp>
      <p:pic>
        <p:nvPicPr>
          <p:cNvPr id="47111" name="Picture 19" descr="Checklist - akaalias - flickr - ccc"/>
          <p:cNvPicPr>
            <a:picLocks noGrp="1" noChangeAspect="1" noChangeArrowheads="1"/>
          </p:cNvPicPr>
          <p:nvPr>
            <p:ph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793118" y="4797152"/>
            <a:ext cx="1350882" cy="1871936"/>
          </a:xfrm>
        </p:spPr>
      </p:pic>
      <p:grpSp>
        <p:nvGrpSpPr>
          <p:cNvPr id="47112" name="Group 30"/>
          <p:cNvGrpSpPr>
            <a:grpSpLocks/>
          </p:cNvGrpSpPr>
          <p:nvPr/>
        </p:nvGrpSpPr>
        <p:grpSpPr bwMode="auto">
          <a:xfrm>
            <a:off x="0" y="6165850"/>
            <a:ext cx="2843808" cy="531813"/>
            <a:chOff x="0" y="3957"/>
            <a:chExt cx="1474" cy="335"/>
          </a:xfrm>
        </p:grpSpPr>
        <p:sp>
          <p:nvSpPr>
            <p:cNvPr id="47117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47118" name="Picture 70" descr="Notizen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119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>
                  <a:cs typeface="Times New Roman" pitchFamily="18" charset="0"/>
                  <a:sym typeface="Wingdings" pitchFamily="2" charset="2"/>
                </a:rPr>
                <a:t>  </a:t>
              </a:r>
              <a:endParaRPr lang="de-DE" altLang="de-DE" sz="1200">
                <a:cs typeface="Times New Roman" pitchFamily="18" charset="0"/>
              </a:endParaRPr>
            </a:p>
            <a:p>
              <a:pPr eaLnBrk="1" hangingPunct="1"/>
              <a:r>
                <a:rPr lang="de-DE" altLang="de-DE" sz="1200">
                  <a:cs typeface="Times New Roman" pitchFamily="18" charset="0"/>
                </a:rPr>
                <a:t>     </a:t>
              </a:r>
            </a:p>
          </p:txBody>
        </p:sp>
      </p:grpSp>
      <p:sp>
        <p:nvSpPr>
          <p:cNvPr id="47113" name="Text Box 35"/>
          <p:cNvSpPr txBox="1">
            <a:spLocks noChangeArrowheads="1"/>
          </p:cNvSpPr>
          <p:nvPr/>
        </p:nvSpPr>
        <p:spPr bwMode="auto">
          <a:xfrm>
            <a:off x="477838" y="6184900"/>
            <a:ext cx="177003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de-DE" sz="1300" dirty="0" smtClean="0">
                <a:cs typeface="Times New Roman" pitchFamily="18" charset="0"/>
                <a:sym typeface="Wingdings" pitchFamily="2" charset="2"/>
              </a:rPr>
              <a:t></a:t>
            </a:r>
            <a:r>
              <a:rPr lang="de-DE" altLang="de-DE" sz="1300" dirty="0" smtClean="0">
                <a:cs typeface="Times New Roman" pitchFamily="18" charset="0"/>
              </a:rPr>
              <a:t> </a:t>
            </a:r>
            <a:r>
              <a:rPr lang="de-DE" altLang="de-DE" sz="1300" i="1" dirty="0" err="1">
                <a:cs typeface="Times New Roman" pitchFamily="18" charset="0"/>
              </a:rPr>
              <a:t>foglio</a:t>
            </a:r>
            <a:r>
              <a:rPr lang="de-DE" altLang="de-DE" sz="1300" i="1" dirty="0">
                <a:cs typeface="Times New Roman" pitchFamily="18" charset="0"/>
              </a:rPr>
              <a:t> di </a:t>
            </a:r>
            <a:r>
              <a:rPr lang="de-DE" altLang="de-DE" sz="1300" i="1" dirty="0" err="1">
                <a:cs typeface="Times New Roman" pitchFamily="18" charset="0"/>
              </a:rPr>
              <a:t>lavoro</a:t>
            </a:r>
            <a:r>
              <a:rPr lang="en-US" altLang="de-DE" sz="1300" dirty="0" smtClean="0">
                <a:cs typeface="Times New Roman" pitchFamily="18" charset="0"/>
              </a:rPr>
              <a:t> </a:t>
            </a:r>
            <a:endParaRPr lang="en-US" altLang="de-DE" sz="1300" dirty="0">
              <a:cs typeface="Times New Roman" pitchFamily="18" charset="0"/>
            </a:endParaRPr>
          </a:p>
          <a:p>
            <a:pPr eaLnBrk="1" hangingPunct="1"/>
            <a:r>
              <a:rPr lang="en-US" altLang="de-DE" sz="1300" dirty="0">
                <a:cs typeface="Times New Roman" pitchFamily="18" charset="0"/>
              </a:rPr>
              <a:t>     11.3 a, b</a:t>
            </a:r>
          </a:p>
        </p:txBody>
      </p:sp>
      <p:sp>
        <p:nvSpPr>
          <p:cNvPr id="15" name="Textfeld 3"/>
          <p:cNvSpPr txBox="1"/>
          <p:nvPr/>
        </p:nvSpPr>
        <p:spPr>
          <a:xfrm rot="19806148">
            <a:off x="1114425" y="3087321"/>
            <a:ext cx="2274888" cy="83099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de-DE" b="1" dirty="0" err="1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f</a:t>
            </a:r>
            <a:r>
              <a:rPr lang="en-US" altLang="de-DE" b="1" dirty="0" err="1" smtClean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oglio</a:t>
            </a:r>
            <a:r>
              <a:rPr lang="en-US" altLang="de-DE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 di </a:t>
            </a:r>
            <a:r>
              <a:rPr lang="en-US" altLang="de-DE" b="1" dirty="0" err="1" smtClean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lavoro</a:t>
            </a:r>
            <a:endParaRPr lang="en-US" altLang="de-DE" b="1" dirty="0" smtClean="0">
              <a:solidFill>
                <a:srgbClr val="D9D9D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6" name="Textfeld 3"/>
          <p:cNvSpPr txBox="1"/>
          <p:nvPr/>
        </p:nvSpPr>
        <p:spPr>
          <a:xfrm rot="19806148">
            <a:off x="4840747" y="3087320"/>
            <a:ext cx="2274887" cy="83099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de-DE" b="1" dirty="0" err="1" smtClean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Foglio</a:t>
            </a:r>
            <a:r>
              <a:rPr lang="en-US" altLang="de-DE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 di </a:t>
            </a:r>
            <a:r>
              <a:rPr lang="en-US" altLang="de-DE" b="1" dirty="0" err="1" smtClean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lavoro</a:t>
            </a:r>
            <a:endParaRPr lang="en-US" altLang="de-DE" b="1" dirty="0" smtClean="0">
              <a:solidFill>
                <a:srgbClr val="D9D9D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	11.22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</p:spPr>
        <p:txBody>
          <a:bodyPr anchor="ctr"/>
          <a:lstStyle/>
          <a:p>
            <a:pPr eaLnBrk="1" hangingPunct="1"/>
            <a:r>
              <a:rPr lang="en-US" altLang="de-DE" dirty="0" smtClean="0"/>
              <a:t>Piano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emergenza</a:t>
            </a: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en-US" altLang="de-DE" sz="1600" dirty="0" err="1" smtClean="0"/>
              <a:t>Cosa</a:t>
            </a:r>
            <a:r>
              <a:rPr lang="en-US" altLang="de-DE" sz="1600" dirty="0" smtClean="0"/>
              <a:t> </a:t>
            </a:r>
            <a:r>
              <a:rPr lang="en-US" altLang="de-DE" sz="1600" dirty="0" err="1" smtClean="0"/>
              <a:t>faccio</a:t>
            </a:r>
            <a:r>
              <a:rPr lang="en-US" altLang="de-DE" sz="1600" dirty="0" smtClean="0"/>
              <a:t> </a:t>
            </a:r>
            <a:r>
              <a:rPr lang="en-US" altLang="de-DE" sz="1600" dirty="0" err="1" smtClean="0"/>
              <a:t>quando</a:t>
            </a:r>
            <a:r>
              <a:rPr lang="en-US" altLang="de-DE" sz="1600" dirty="0" smtClean="0"/>
              <a:t> </a:t>
            </a:r>
            <a:r>
              <a:rPr lang="en-US" altLang="de-DE" sz="1600" dirty="0" err="1" smtClean="0"/>
              <a:t>noto</a:t>
            </a:r>
            <a:r>
              <a:rPr lang="en-US" altLang="de-DE" sz="1600" dirty="0" smtClean="0"/>
              <a:t> </a:t>
            </a:r>
            <a:r>
              <a:rPr lang="en-US" altLang="de-DE" sz="1600" dirty="0" err="1" smtClean="0"/>
              <a:t>dei</a:t>
            </a:r>
            <a:r>
              <a:rPr lang="en-US" altLang="de-DE" sz="1600" dirty="0" smtClean="0"/>
              <a:t> </a:t>
            </a:r>
            <a:r>
              <a:rPr lang="en-US" altLang="de-DE" sz="1600" dirty="0" err="1" smtClean="0"/>
              <a:t>segnali</a:t>
            </a:r>
            <a:r>
              <a:rPr lang="en-US" altLang="de-DE" sz="1600" dirty="0" smtClean="0"/>
              <a:t> </a:t>
            </a:r>
            <a:r>
              <a:rPr lang="en-US" altLang="de-DE" sz="1600" dirty="0" err="1" smtClean="0"/>
              <a:t>d’allerta</a:t>
            </a:r>
            <a:r>
              <a:rPr lang="en-US" altLang="de-DE" sz="1600" dirty="0" smtClean="0"/>
              <a:t> </a:t>
            </a:r>
            <a:r>
              <a:rPr lang="en-US" altLang="de-DE" sz="1600" dirty="0" err="1" smtClean="0"/>
              <a:t>della</a:t>
            </a:r>
            <a:r>
              <a:rPr lang="en-US" altLang="de-DE" sz="1600" dirty="0" smtClean="0"/>
              <a:t> </a:t>
            </a:r>
            <a:r>
              <a:rPr lang="en-US" altLang="de-DE" sz="1600" dirty="0" err="1" smtClean="0"/>
              <a:t>psicosi</a:t>
            </a:r>
            <a:r>
              <a:rPr lang="en-US" altLang="de-DE" sz="1600" dirty="0" smtClean="0"/>
              <a:t>?</a:t>
            </a:r>
          </a:p>
        </p:txBody>
      </p:sp>
      <p:graphicFrame>
        <p:nvGraphicFramePr>
          <p:cNvPr id="78914" name="Group 66"/>
          <p:cNvGraphicFramePr>
            <a:graphicFrameLocks noGrp="1"/>
          </p:cNvGraphicFramePr>
          <p:nvPr/>
        </p:nvGraphicFramePr>
        <p:xfrm>
          <a:off x="250825" y="1339850"/>
          <a:ext cx="8640763" cy="4257628"/>
        </p:xfrm>
        <a:graphic>
          <a:graphicData uri="http://schemas.openxmlformats.org/drawingml/2006/table">
            <a:tbl>
              <a:tblPr/>
              <a:tblGrid>
                <a:gridCol w="3910013"/>
                <a:gridCol w="4730750"/>
              </a:tblGrid>
              <a:tr h="3428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+mn-cs"/>
                        </a:rPr>
                        <a:t>Sintomi</a:t>
                      </a:r>
                      <a:endParaRPr kumimoji="0" lang="de-DE" altLang="de-D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Cosa </a:t>
                      </a:r>
                      <a:r>
                        <a:rPr kumimoji="0" lang="de-DE" altLang="de-DE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fare</a:t>
                      </a:r>
                      <a:r>
                        <a:rPr kumimoji="0" lang="de-DE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:</a:t>
                      </a:r>
                      <a:endParaRPr kumimoji="0" lang="de-DE" altLang="de-D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598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Sintomi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iniziali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ad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es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.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nervosismo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, non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essere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in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grado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andare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al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lavoro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,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litigare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con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altri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sempre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più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spesso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.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ad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es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. mi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occupo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meglio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me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stesso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,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cerco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ridurre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lo stress 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pratico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tecniche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rilassamento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.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Chiedo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alle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persone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fiducia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se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notano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dei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cambiamenti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in me.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9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Sintomi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tardivi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ad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es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.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disturbi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del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sonno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, la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sensazione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che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altri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stiano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ridendo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o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parlando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qualcuno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.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ad </a:t>
                      </a:r>
                      <a:r>
                        <a:rPr kumimoji="0" lang="de-DE" altLang="de-DE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esempio</a:t>
                      </a: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: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rileggo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il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materiale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la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Terapia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Metacognitiva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(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es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. la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scheda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gialla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) 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penso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alle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possibili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spiegazioni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alternative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sulle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mie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assunzioni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.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50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Primi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sintomi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psicotici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ad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es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.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sentire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voci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offensive.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ad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esempio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: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chiamo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il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mio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terapista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chiedo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un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appuntamento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.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439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Gravi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sintomi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psicotici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ad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es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. la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convinzione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essere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osservati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in casa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dalle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videocamere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.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ad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esempio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mi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rivolgo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ad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persona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fiducia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informata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sulla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condizione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modo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venga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ricoverato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ospedale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Un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trattamento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(un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aumento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del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dosaggio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neurolettici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può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indicato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9175" name="Group 40"/>
          <p:cNvGrpSpPr>
            <a:grpSpLocks/>
          </p:cNvGrpSpPr>
          <p:nvPr/>
        </p:nvGrpSpPr>
        <p:grpSpPr bwMode="auto">
          <a:xfrm>
            <a:off x="0" y="6167438"/>
            <a:ext cx="2771800" cy="474662"/>
            <a:chOff x="0" y="3957"/>
            <a:chExt cx="1424" cy="299"/>
          </a:xfrm>
        </p:grpSpPr>
        <p:sp>
          <p:nvSpPr>
            <p:cNvPr id="49177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49178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79" name="Text Box 71"/>
            <p:cNvSpPr txBox="1">
              <a:spLocks noChangeArrowheads="1"/>
            </p:cNvSpPr>
            <p:nvPr/>
          </p:nvSpPr>
          <p:spPr bwMode="auto">
            <a:xfrm>
              <a:off x="110" y="4001"/>
              <a:ext cx="1314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300" dirty="0">
                  <a:cs typeface="Times New Roman" pitchFamily="18" charset="0"/>
                  <a:sym typeface="Wingdings" pitchFamily="2" charset="2"/>
                </a:rPr>
                <a:t>  </a:t>
              </a:r>
              <a:r>
                <a:rPr lang="de-DE" altLang="de-DE" sz="1300" dirty="0" smtClean="0">
                  <a:cs typeface="Times New Roman" pitchFamily="18" charset="0"/>
                  <a:sym typeface="Wingdings" pitchFamily="2" charset="2"/>
                </a:rPr>
                <a:t> </a:t>
              </a:r>
              <a:r>
                <a:rPr lang="de-DE" altLang="de-DE" sz="1300" dirty="0" smtClean="0">
                  <a:cs typeface="Times New Roman" pitchFamily="18" charset="0"/>
                </a:rPr>
                <a:t> </a:t>
              </a:r>
              <a:r>
                <a:rPr lang="en-US" altLang="de-DE" sz="1300" i="1" dirty="0" err="1" smtClean="0">
                  <a:cs typeface="Times New Roman" pitchFamily="18" charset="0"/>
                </a:rPr>
                <a:t>foglio</a:t>
              </a:r>
              <a:r>
                <a:rPr lang="en-US" altLang="de-DE" sz="1300" i="1" dirty="0" smtClean="0">
                  <a:cs typeface="Times New Roman" pitchFamily="18" charset="0"/>
                </a:rPr>
                <a:t> di </a:t>
              </a:r>
              <a:r>
                <a:rPr lang="en-US" altLang="de-DE" sz="1300" i="1" dirty="0" err="1" smtClean="0">
                  <a:cs typeface="Times New Roman" pitchFamily="18" charset="0"/>
                </a:rPr>
                <a:t>lavoro</a:t>
              </a:r>
              <a:r>
                <a:rPr lang="de-DE" altLang="de-DE" sz="1300" dirty="0" smtClean="0">
                  <a:cs typeface="Times New Roman" pitchFamily="18" charset="0"/>
                </a:rPr>
                <a:t> </a:t>
              </a:r>
              <a:r>
                <a:rPr lang="de-DE" altLang="de-DE" sz="1300" dirty="0">
                  <a:cs typeface="Times New Roman" pitchFamily="18" charset="0"/>
                </a:rPr>
                <a:t>11.4</a:t>
              </a:r>
            </a:p>
          </p:txBody>
        </p:sp>
      </p:grp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	11.23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Applicazione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alla</a:t>
            </a:r>
            <a:r>
              <a:rPr lang="en-US" altLang="de-DE" dirty="0" smtClean="0"/>
              <a:t> vita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tutti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giorni</a:t>
            </a:r>
            <a:r>
              <a:rPr lang="en-US" altLang="de-DE" dirty="0" smtClean="0"/>
              <a:t>– </a:t>
            </a:r>
            <a:r>
              <a:rPr lang="en-US" altLang="de-DE" dirty="0" err="1" smtClean="0"/>
              <a:t>fronteggiare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stereotipi</a:t>
            </a:r>
            <a:endParaRPr lang="en-US" altLang="de-DE" dirty="0" smtClean="0"/>
          </a:p>
        </p:txBody>
      </p:sp>
      <p:sp>
        <p:nvSpPr>
          <p:cNvPr id="50179" name="Inhaltsplatzhalter 2"/>
          <p:cNvSpPr txBox="1">
            <a:spLocks/>
          </p:cNvSpPr>
          <p:nvPr/>
        </p:nvSpPr>
        <p:spPr bwMode="auto">
          <a:xfrm>
            <a:off x="252413" y="1330325"/>
            <a:ext cx="86391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ts val="1200"/>
              </a:spcBef>
              <a:buClr>
                <a:srgbClr val="D16349"/>
              </a:buClr>
              <a:buSzPct val="85000"/>
              <a:buFont typeface="Wingdings 2" pitchFamily="18" charset="2"/>
              <a:buNone/>
            </a:pPr>
            <a:r>
              <a:rPr lang="en-US" altLang="de-DE" b="1" dirty="0" err="1" smtClean="0">
                <a:solidFill>
                  <a:srgbClr val="000000"/>
                </a:solidFill>
                <a:cs typeface="Times New Roman" pitchFamily="18" charset="0"/>
              </a:rPr>
              <a:t>Obiettivi</a:t>
            </a:r>
            <a:r>
              <a:rPr lang="en-US" altLang="de-DE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b="1" dirty="0" err="1" smtClean="0">
                <a:solidFill>
                  <a:srgbClr val="000000"/>
                </a:solidFill>
                <a:cs typeface="Times New Roman" pitchFamily="18" charset="0"/>
              </a:rPr>
              <a:t>di</a:t>
            </a:r>
            <a:r>
              <a:rPr lang="en-US" altLang="de-DE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b="1" dirty="0" err="1" smtClean="0">
                <a:solidFill>
                  <a:srgbClr val="000000"/>
                </a:solidFill>
                <a:cs typeface="Times New Roman" pitchFamily="18" charset="0"/>
              </a:rPr>
              <a:t>apprendimento</a:t>
            </a:r>
            <a:r>
              <a:rPr lang="en-US" altLang="de-DE" b="1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  <a:endParaRPr lang="en-US" altLang="de-DE" b="1" dirty="0">
              <a:solidFill>
                <a:srgbClr val="646B86"/>
              </a:solidFill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dirty="0" err="1" smtClean="0">
                <a:cs typeface="Times New Roman" pitchFamily="18" charset="0"/>
              </a:rPr>
              <a:t>Psicosi</a:t>
            </a:r>
            <a:r>
              <a:rPr lang="en-US" altLang="de-DE" dirty="0" smtClean="0">
                <a:cs typeface="Times New Roman" pitchFamily="18" charset="0"/>
              </a:rPr>
              <a:t>/</a:t>
            </a:r>
            <a:r>
              <a:rPr lang="en-US" altLang="de-DE" dirty="0" err="1" smtClean="0">
                <a:cs typeface="Times New Roman" pitchFamily="18" charset="0"/>
              </a:rPr>
              <a:t>schizofrenia</a:t>
            </a:r>
            <a:r>
              <a:rPr lang="en-US" altLang="de-DE" dirty="0" smtClean="0">
                <a:cs typeface="Times New Roman" pitchFamily="18" charset="0"/>
              </a:rPr>
              <a:t> non </a:t>
            </a:r>
            <a:r>
              <a:rPr lang="en-US" altLang="de-DE" dirty="0" err="1" smtClean="0">
                <a:cs typeface="Times New Roman" pitchFamily="18" charset="0"/>
              </a:rPr>
              <a:t>sono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malattie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riferire</a:t>
            </a:r>
            <a:r>
              <a:rPr lang="en-US" altLang="de-DE" dirty="0" smtClean="0">
                <a:cs typeface="Times New Roman" pitchFamily="18" charset="0"/>
              </a:rPr>
              <a:t>. È </a:t>
            </a:r>
            <a:r>
              <a:rPr lang="en-US" altLang="de-DE" dirty="0" err="1" smtClean="0">
                <a:cs typeface="Times New Roman" pitchFamily="18" charset="0"/>
              </a:rPr>
              <a:t>una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tua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decisione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scegliere</a:t>
            </a:r>
            <a:r>
              <a:rPr lang="en-US" altLang="de-DE" dirty="0" smtClean="0">
                <a:cs typeface="Times New Roman" pitchFamily="18" charset="0"/>
              </a:rPr>
              <a:t> a chi e </a:t>
            </a:r>
            <a:r>
              <a:rPr lang="en-US" altLang="de-DE" dirty="0" err="1" smtClean="0">
                <a:cs typeface="Times New Roman" pitchFamily="18" charset="0"/>
              </a:rPr>
              <a:t>quanto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raccontare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il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tuo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disturbo</a:t>
            </a:r>
            <a:r>
              <a:rPr lang="en-US" altLang="de-DE" dirty="0" smtClean="0">
                <a:cs typeface="Times New Roman" pitchFamily="18" charset="0"/>
              </a:rPr>
              <a:t>. Ma </a:t>
            </a:r>
            <a:r>
              <a:rPr lang="en-US" altLang="de-DE" dirty="0" err="1" smtClean="0">
                <a:cs typeface="Times New Roman" pitchFamily="18" charset="0"/>
              </a:rPr>
              <a:t>sii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onesto</a:t>
            </a:r>
            <a:r>
              <a:rPr lang="en-US" altLang="de-DE" dirty="0" smtClean="0">
                <a:cs typeface="Times New Roman" pitchFamily="18" charset="0"/>
              </a:rPr>
              <a:t> con </a:t>
            </a:r>
            <a:r>
              <a:rPr lang="en-US" altLang="de-DE" dirty="0" err="1" smtClean="0">
                <a:cs typeface="Times New Roman" pitchFamily="18" charset="0"/>
              </a:rPr>
              <a:t>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professionisti</a:t>
            </a:r>
            <a:r>
              <a:rPr lang="en-US" altLang="de-DE" dirty="0" smtClean="0">
                <a:cs typeface="Times New Roman" pitchFamily="18" charset="0"/>
              </a:rPr>
              <a:t> per </a:t>
            </a:r>
            <a:r>
              <a:rPr lang="en-US" altLang="de-DE" dirty="0" err="1" smtClean="0">
                <a:cs typeface="Times New Roman" pitchFamily="18" charset="0"/>
              </a:rPr>
              <a:t>poterti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garantire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il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miglior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aiuto</a:t>
            </a:r>
            <a:r>
              <a:rPr lang="en-US" altLang="de-DE" dirty="0" smtClean="0">
                <a:cs typeface="Times New Roman" pitchFamily="18" charset="0"/>
              </a:rPr>
              <a:t> e </a:t>
            </a:r>
            <a:r>
              <a:rPr lang="en-US" altLang="de-DE" dirty="0" err="1" smtClean="0">
                <a:cs typeface="Times New Roman" pitchFamily="18" charset="0"/>
              </a:rPr>
              <a:t>supporto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possibile</a:t>
            </a:r>
            <a:r>
              <a:rPr lang="en-US" altLang="de-DE" dirty="0" smtClean="0">
                <a:cs typeface="Times New Roman" pitchFamily="18" charset="0"/>
              </a:rPr>
              <a:t>.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I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disturbi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mentali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si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verificano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più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spesso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di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quanto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ci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aspetta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,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nondimeno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ci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sono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dei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pregiudizi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su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di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loro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e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sulle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persone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affette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Correggere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gli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stereotipi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e le false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informazioni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riguardanti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il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disturbo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fino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a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quanto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si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vuole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e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senti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che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dirty="0" err="1" smtClean="0">
                <a:solidFill>
                  <a:srgbClr val="000000"/>
                </a:solidFill>
                <a:cs typeface="Times New Roman" pitchFamily="18" charset="0"/>
              </a:rPr>
              <a:t>sia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 utile. </a:t>
            </a: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273050" indent="-273050">
              <a:spcBef>
                <a:spcPts val="1200"/>
              </a:spcBef>
              <a:buClr>
                <a:srgbClr val="D16349"/>
              </a:buClr>
              <a:buSzPct val="85000"/>
              <a:buFont typeface="Arial" charset="0"/>
              <a:buChar char="•"/>
            </a:pPr>
            <a:endParaRPr lang="de-DE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273050" indent="-273050">
              <a:spcBef>
                <a:spcPts val="1200"/>
              </a:spcBef>
              <a:buClr>
                <a:srgbClr val="D16349"/>
              </a:buClr>
              <a:buSzPct val="85000"/>
              <a:buFont typeface="Wingdings 2" pitchFamily="18" charset="2"/>
              <a:buChar char=""/>
            </a:pPr>
            <a:endParaRPr lang="de-DE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273050" indent="-273050">
              <a:spcBef>
                <a:spcPts val="1200"/>
              </a:spcBef>
              <a:buClr>
                <a:srgbClr val="D16349"/>
              </a:buClr>
              <a:buSzPct val="85000"/>
              <a:buFont typeface="Wingdings 2" pitchFamily="18" charset="2"/>
              <a:buChar char=""/>
            </a:pPr>
            <a:endParaRPr lang="de-DE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	11.24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Applicazione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alla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vita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di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tutti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i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giorni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–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prevenire</a:t>
            </a:r>
            <a:r>
              <a:rPr lang="en-US" altLang="de-DE" sz="2000" dirty="0" smtClean="0">
                <a:solidFill>
                  <a:srgbClr val="D16349"/>
                </a:solidFill>
                <a:cs typeface="Times New Roman" pitchFamily="18" charset="0"/>
              </a:rPr>
              <a:t> la </a:t>
            </a:r>
            <a:r>
              <a:rPr lang="en-US" altLang="de-DE" sz="2000" dirty="0" err="1" smtClean="0">
                <a:solidFill>
                  <a:srgbClr val="D16349"/>
                </a:solidFill>
                <a:cs typeface="Times New Roman" pitchFamily="18" charset="0"/>
              </a:rPr>
              <a:t>ricaduta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51203" name="Inhaltsplatzhalter 2"/>
          <p:cNvSpPr txBox="1">
            <a:spLocks/>
          </p:cNvSpPr>
          <p:nvPr/>
        </p:nvSpPr>
        <p:spPr bwMode="auto">
          <a:xfrm>
            <a:off x="252413" y="1330325"/>
            <a:ext cx="86391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ts val="1200"/>
              </a:spcBef>
              <a:buClr>
                <a:srgbClr val="D16349"/>
              </a:buClr>
              <a:buSzPct val="85000"/>
              <a:buFont typeface="Wingdings 2" pitchFamily="18" charset="2"/>
              <a:buNone/>
            </a:pPr>
            <a:r>
              <a:rPr lang="en-US" altLang="de-DE" b="1" dirty="0" err="1" smtClean="0">
                <a:solidFill>
                  <a:srgbClr val="000000"/>
                </a:solidFill>
                <a:cs typeface="Times New Roman" pitchFamily="18" charset="0"/>
              </a:rPr>
              <a:t>Obiettivi</a:t>
            </a:r>
            <a:r>
              <a:rPr lang="en-US" altLang="de-DE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b="1" dirty="0" err="1" smtClean="0">
                <a:solidFill>
                  <a:srgbClr val="000000"/>
                </a:solidFill>
                <a:cs typeface="Times New Roman" pitchFamily="18" charset="0"/>
              </a:rPr>
              <a:t>di</a:t>
            </a:r>
            <a:r>
              <a:rPr lang="en-US" altLang="de-DE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b="1" dirty="0" err="1" smtClean="0">
                <a:solidFill>
                  <a:srgbClr val="000000"/>
                </a:solidFill>
                <a:cs typeface="Times New Roman" pitchFamily="18" charset="0"/>
              </a:rPr>
              <a:t>apprendimento</a:t>
            </a:r>
            <a:r>
              <a:rPr lang="en-US" altLang="de-DE" b="1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  <a:endParaRPr lang="en-US" altLang="de-DE" b="1" dirty="0">
              <a:solidFill>
                <a:srgbClr val="646B86"/>
              </a:solidFill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dirty="0" smtClean="0">
                <a:cs typeface="Times New Roman" pitchFamily="18" charset="0"/>
              </a:rPr>
              <a:t>Fare </a:t>
            </a:r>
            <a:r>
              <a:rPr lang="en-US" altLang="de-DE" dirty="0" err="1" smtClean="0">
                <a:cs typeface="Times New Roman" pitchFamily="18" charset="0"/>
              </a:rPr>
              <a:t>attenzione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sintomi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stress </a:t>
            </a:r>
            <a:r>
              <a:rPr lang="en-US" altLang="de-DE" dirty="0" err="1" smtClean="0">
                <a:cs typeface="Times New Roman" pitchFamily="18" charset="0"/>
              </a:rPr>
              <a:t>che</a:t>
            </a:r>
            <a:r>
              <a:rPr lang="en-US" altLang="de-DE" dirty="0" smtClean="0">
                <a:cs typeface="Times New Roman" pitchFamily="18" charset="0"/>
              </a:rPr>
              <a:t>, in </a:t>
            </a:r>
            <a:r>
              <a:rPr lang="en-US" altLang="de-DE" dirty="0" err="1" smtClean="0">
                <a:cs typeface="Times New Roman" pitchFamily="18" charset="0"/>
              </a:rPr>
              <a:t>casi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estremi</a:t>
            </a:r>
            <a:r>
              <a:rPr lang="en-US" altLang="de-DE" dirty="0" smtClean="0">
                <a:cs typeface="Times New Roman" pitchFamily="18" charset="0"/>
              </a:rPr>
              <a:t>, </a:t>
            </a:r>
            <a:r>
              <a:rPr lang="en-US" altLang="de-DE" dirty="0" err="1" smtClean="0">
                <a:cs typeface="Times New Roman" pitchFamily="18" charset="0"/>
              </a:rPr>
              <a:t>possono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contribuire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allo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sviluppo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un </a:t>
            </a:r>
            <a:r>
              <a:rPr lang="en-US" altLang="de-DE" dirty="0" err="1" smtClean="0">
                <a:cs typeface="Times New Roman" pitchFamily="18" charset="0"/>
              </a:rPr>
              <a:t>disturbo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mentale</a:t>
            </a:r>
            <a:r>
              <a:rPr lang="en-US" altLang="de-DE" dirty="0" smtClean="0">
                <a:cs typeface="Times New Roman" pitchFamily="18" charset="0"/>
              </a:rPr>
              <a:t>.</a:t>
            </a: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dirty="0" err="1" smtClean="0">
                <a:cs typeface="Times New Roman" pitchFamily="18" charset="0"/>
              </a:rPr>
              <a:t>Concedersi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delle</a:t>
            </a:r>
            <a:r>
              <a:rPr lang="en-US" altLang="de-DE" dirty="0" smtClean="0">
                <a:cs typeface="Times New Roman" pitchFamily="18" charset="0"/>
              </a:rPr>
              <a:t> pause a </a:t>
            </a:r>
            <a:r>
              <a:rPr lang="en-US" altLang="de-DE" dirty="0" err="1" smtClean="0">
                <a:cs typeface="Times New Roman" pitchFamily="18" charset="0"/>
              </a:rPr>
              <a:t>sufficienza</a:t>
            </a:r>
            <a:r>
              <a:rPr lang="en-US" altLang="de-DE" dirty="0" smtClean="0">
                <a:cs typeface="Times New Roman" pitchFamily="18" charset="0"/>
              </a:rPr>
              <a:t> e </a:t>
            </a:r>
            <a:r>
              <a:rPr lang="en-US" altLang="de-DE" dirty="0" err="1" smtClean="0">
                <a:cs typeface="Times New Roman" pitchFamily="18" charset="0"/>
              </a:rPr>
              <a:t>pensare</a:t>
            </a:r>
            <a:r>
              <a:rPr lang="en-US" altLang="de-DE" dirty="0" smtClean="0">
                <a:cs typeface="Times New Roman" pitchFamily="18" charset="0"/>
              </a:rPr>
              <a:t> a </a:t>
            </a:r>
            <a:r>
              <a:rPr lang="en-US" altLang="de-DE" dirty="0" err="1" smtClean="0">
                <a:cs typeface="Times New Roman" pitchFamily="18" charset="0"/>
              </a:rPr>
              <a:t>delle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strategie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che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aiutano</a:t>
            </a:r>
            <a:r>
              <a:rPr lang="en-US" altLang="de-DE" dirty="0" smtClean="0">
                <a:cs typeface="Times New Roman" pitchFamily="18" charset="0"/>
              </a:rPr>
              <a:t> a </a:t>
            </a:r>
            <a:r>
              <a:rPr lang="en-US" altLang="de-DE" dirty="0" err="1" smtClean="0">
                <a:cs typeface="Times New Roman" pitchFamily="18" charset="0"/>
              </a:rPr>
              <a:t>ridurre</a:t>
            </a:r>
            <a:r>
              <a:rPr lang="en-US" altLang="de-DE" dirty="0" smtClean="0">
                <a:cs typeface="Times New Roman" pitchFamily="18" charset="0"/>
              </a:rPr>
              <a:t> lo stress. </a:t>
            </a: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US" altLang="de-DE" dirty="0" err="1" smtClean="0">
                <a:cs typeface="Times New Roman" pitchFamily="18" charset="0"/>
              </a:rPr>
              <a:t>Una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ricaduta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psicosi</a:t>
            </a:r>
            <a:r>
              <a:rPr lang="en-US" altLang="de-DE" dirty="0" smtClean="0">
                <a:cs typeface="Times New Roman" pitchFamily="18" charset="0"/>
              </a:rPr>
              <a:t> non </a:t>
            </a:r>
            <a:r>
              <a:rPr lang="en-US" altLang="de-DE" dirty="0" err="1" smtClean="0">
                <a:cs typeface="Times New Roman" pitchFamily="18" charset="0"/>
              </a:rPr>
              <a:t>arriva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all’improvviso</a:t>
            </a:r>
            <a:r>
              <a:rPr lang="en-US" altLang="de-DE" dirty="0" smtClean="0">
                <a:cs typeface="Times New Roman" pitchFamily="18" charset="0"/>
              </a:rPr>
              <a:t> ma è </a:t>
            </a:r>
            <a:r>
              <a:rPr lang="en-US" altLang="de-DE" dirty="0" err="1" smtClean="0">
                <a:cs typeface="Times New Roman" pitchFamily="18" charset="0"/>
              </a:rPr>
              <a:t>preceduta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diversi</a:t>
            </a:r>
            <a:r>
              <a:rPr lang="en-US" altLang="de-DE" dirty="0" smtClean="0">
                <a:cs typeface="Times New Roman" pitchFamily="18" charset="0"/>
              </a:rPr>
              <a:t> (e </a:t>
            </a:r>
            <a:r>
              <a:rPr lang="en-US" altLang="de-DE" dirty="0" err="1" smtClean="0">
                <a:cs typeface="Times New Roman" pitchFamily="18" charset="0"/>
              </a:rPr>
              <a:t>precoci</a:t>
            </a:r>
            <a:r>
              <a:rPr lang="en-US" altLang="de-DE" dirty="0" smtClean="0">
                <a:cs typeface="Times New Roman" pitchFamily="18" charset="0"/>
              </a:rPr>
              <a:t>) </a:t>
            </a:r>
            <a:r>
              <a:rPr lang="en-US" altLang="de-DE" dirty="0" err="1" smtClean="0">
                <a:cs typeface="Times New Roman" pitchFamily="18" charset="0"/>
              </a:rPr>
              <a:t>segnali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d’allerta</a:t>
            </a:r>
            <a:r>
              <a:rPr lang="en-US" altLang="de-DE" dirty="0" smtClean="0">
                <a:cs typeface="Times New Roman" pitchFamily="18" charset="0"/>
              </a:rPr>
              <a:t> (ad </a:t>
            </a:r>
            <a:r>
              <a:rPr lang="en-US" altLang="de-DE" dirty="0" err="1" smtClean="0">
                <a:cs typeface="Times New Roman" pitchFamily="18" charset="0"/>
              </a:rPr>
              <a:t>es</a:t>
            </a:r>
            <a:r>
              <a:rPr lang="en-US" altLang="de-DE" dirty="0" smtClean="0">
                <a:cs typeface="Times New Roman" pitchFamily="18" charset="0"/>
              </a:rPr>
              <a:t>. </a:t>
            </a:r>
            <a:r>
              <a:rPr lang="en-US" altLang="de-DE" dirty="0" err="1" smtClean="0">
                <a:cs typeface="Times New Roman" pitchFamily="18" charset="0"/>
              </a:rPr>
              <a:t>disturbi</a:t>
            </a:r>
            <a:r>
              <a:rPr lang="en-US" altLang="de-DE" dirty="0" smtClean="0">
                <a:cs typeface="Times New Roman" pitchFamily="18" charset="0"/>
              </a:rPr>
              <a:t> del </a:t>
            </a:r>
            <a:r>
              <a:rPr lang="en-US" altLang="de-DE" dirty="0" err="1" smtClean="0">
                <a:cs typeface="Times New Roman" pitchFamily="18" charset="0"/>
              </a:rPr>
              <a:t>sonno</a:t>
            </a:r>
            <a:r>
              <a:rPr lang="en-US" altLang="de-DE" dirty="0" smtClean="0">
                <a:cs typeface="Times New Roman" pitchFamily="18" charset="0"/>
              </a:rPr>
              <a:t>, </a:t>
            </a:r>
            <a:r>
              <a:rPr lang="en-US" altLang="de-DE" dirty="0" err="1" smtClean="0">
                <a:cs typeface="Times New Roman" pitchFamily="18" charset="0"/>
              </a:rPr>
              <a:t>irritabilità</a:t>
            </a:r>
            <a:r>
              <a:rPr lang="en-US" altLang="de-DE" dirty="0" smtClean="0">
                <a:cs typeface="Times New Roman" pitchFamily="18" charset="0"/>
              </a:rPr>
              <a:t>). Fare </a:t>
            </a:r>
            <a:r>
              <a:rPr lang="en-US" altLang="de-DE" dirty="0" err="1" smtClean="0">
                <a:cs typeface="Times New Roman" pitchFamily="18" charset="0"/>
              </a:rPr>
              <a:t>caso</a:t>
            </a:r>
            <a:r>
              <a:rPr lang="en-US" altLang="de-DE" dirty="0" smtClean="0">
                <a:cs typeface="Times New Roman" pitchFamily="18" charset="0"/>
              </a:rPr>
              <a:t> a </a:t>
            </a:r>
            <a:r>
              <a:rPr lang="en-US" altLang="de-DE" dirty="0" err="1" smtClean="0">
                <a:cs typeface="Times New Roman" pitchFamily="18" charset="0"/>
              </a:rPr>
              <a:t>questi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segnali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d’allerta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usare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il</a:t>
            </a:r>
            <a:r>
              <a:rPr lang="en-US" altLang="de-DE" dirty="0" smtClean="0">
                <a:cs typeface="Times New Roman" pitchFamily="18" charset="0"/>
              </a:rPr>
              <a:t> piano </a:t>
            </a:r>
            <a:r>
              <a:rPr lang="en-US" altLang="de-DE" dirty="0" err="1" smtClean="0">
                <a:cs typeface="Times New Roman" pitchFamily="18" charset="0"/>
              </a:rPr>
              <a:t>di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emergenza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individuale</a:t>
            </a:r>
            <a:r>
              <a:rPr lang="en-US" altLang="de-DE" dirty="0" smtClean="0">
                <a:cs typeface="Times New Roman" pitchFamily="18" charset="0"/>
              </a:rPr>
              <a:t>.</a:t>
            </a:r>
            <a:endParaRPr lang="en-US" altLang="de-DE" dirty="0"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Wingdings" pitchFamily="2" charset="2"/>
              <a:buNone/>
            </a:pP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273050" indent="-273050">
              <a:spcBef>
                <a:spcPts val="1200"/>
              </a:spcBef>
              <a:buClr>
                <a:srgbClr val="D16349"/>
              </a:buClr>
              <a:buSzPct val="85000"/>
              <a:buFont typeface="Arial" charset="0"/>
              <a:buChar char="•"/>
            </a:pPr>
            <a:endParaRPr lang="de-DE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273050" indent="-273050">
              <a:spcBef>
                <a:spcPts val="1200"/>
              </a:spcBef>
              <a:buClr>
                <a:srgbClr val="D16349"/>
              </a:buClr>
              <a:buSzPct val="85000"/>
              <a:buFont typeface="Wingdings 2" pitchFamily="18" charset="2"/>
              <a:buChar char=""/>
            </a:pPr>
            <a:endParaRPr lang="de-DE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273050" indent="-273050">
              <a:spcBef>
                <a:spcPts val="1200"/>
              </a:spcBef>
              <a:buClr>
                <a:srgbClr val="D16349"/>
              </a:buClr>
              <a:buSzPct val="85000"/>
              <a:buFont typeface="Wingdings 2" pitchFamily="18" charset="2"/>
              <a:buChar char=""/>
            </a:pPr>
            <a:endParaRPr lang="de-DE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	11.25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7"/>
          <p:cNvSpPr txBox="1">
            <a:spLocks noChangeArrowheads="1"/>
          </p:cNvSpPr>
          <p:nvPr/>
        </p:nvSpPr>
        <p:spPr bwMode="auto">
          <a:xfrm>
            <a:off x="0" y="195263"/>
            <a:ext cx="914400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de-DE" sz="2000" dirty="0" err="1" smtClean="0">
                <a:solidFill>
                  <a:schemeClr val="accent1"/>
                </a:solidFill>
                <a:cs typeface="Times New Roman" pitchFamily="18" charset="0"/>
              </a:rPr>
              <a:t>Cosa</a:t>
            </a:r>
            <a:r>
              <a:rPr lang="en-US" altLang="de-DE" sz="2000" dirty="0" smtClean="0">
                <a:solidFill>
                  <a:schemeClr val="accent1"/>
                </a:solidFill>
                <a:cs typeface="Times New Roman" pitchFamily="18" charset="0"/>
              </a:rPr>
              <a:t> ha a </a:t>
            </a:r>
            <a:r>
              <a:rPr lang="en-US" altLang="de-DE" sz="2000" dirty="0" err="1" smtClean="0">
                <a:solidFill>
                  <a:schemeClr val="accent1"/>
                </a:solidFill>
                <a:cs typeface="Times New Roman" pitchFamily="18" charset="0"/>
              </a:rPr>
              <a:t>che</a:t>
            </a:r>
            <a:r>
              <a:rPr lang="en-US" altLang="de-DE" sz="2000" dirty="0" smtClean="0">
                <a:solidFill>
                  <a:schemeClr val="accent1"/>
                </a:solidFill>
                <a:cs typeface="Times New Roman" pitchFamily="18" charset="0"/>
              </a:rPr>
              <a:t> fare con la </a:t>
            </a:r>
            <a:r>
              <a:rPr lang="en-US" altLang="de-DE" sz="2000" dirty="0" err="1" smtClean="0">
                <a:solidFill>
                  <a:schemeClr val="accent1"/>
                </a:solidFill>
                <a:cs typeface="Times New Roman" pitchFamily="18" charset="0"/>
              </a:rPr>
              <a:t>psicosi</a:t>
            </a:r>
            <a:r>
              <a:rPr lang="en-US" altLang="de-DE" sz="2000" dirty="0" smtClean="0">
                <a:solidFill>
                  <a:schemeClr val="accent1"/>
                </a:solidFill>
                <a:cs typeface="Times New Roman" pitchFamily="18" charset="0"/>
              </a:rPr>
              <a:t>?</a:t>
            </a:r>
            <a:endParaRPr lang="en-US" altLang="de-DE" sz="2000" b="1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grpSp>
        <p:nvGrpSpPr>
          <p:cNvPr id="52227" name="Group 40"/>
          <p:cNvGrpSpPr>
            <a:grpSpLocks/>
          </p:cNvGrpSpPr>
          <p:nvPr/>
        </p:nvGrpSpPr>
        <p:grpSpPr bwMode="auto">
          <a:xfrm>
            <a:off x="0" y="6167444"/>
            <a:ext cx="2771800" cy="547688"/>
            <a:chOff x="0" y="3957"/>
            <a:chExt cx="1424" cy="345"/>
          </a:xfrm>
        </p:grpSpPr>
        <p:sp>
          <p:nvSpPr>
            <p:cNvPr id="52230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52231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32" name="Text Box 71"/>
            <p:cNvSpPr txBox="1">
              <a:spLocks noChangeArrowheads="1"/>
            </p:cNvSpPr>
            <p:nvPr/>
          </p:nvSpPr>
          <p:spPr bwMode="auto">
            <a:xfrm>
              <a:off x="110" y="4001"/>
              <a:ext cx="1314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de-DE" sz="1300" dirty="0">
                  <a:cs typeface="Times New Roman" pitchFamily="18" charset="0"/>
                  <a:sym typeface="Wingdings" pitchFamily="2" charset="2"/>
                </a:rPr>
                <a:t>  </a:t>
              </a:r>
              <a:r>
                <a:rPr lang="en-US" altLang="de-DE" sz="1300" dirty="0" smtClean="0">
                  <a:cs typeface="Times New Roman" pitchFamily="18" charset="0"/>
                  <a:sym typeface="Wingdings" pitchFamily="2" charset="2"/>
                </a:rPr>
                <a:t> </a:t>
              </a:r>
              <a:r>
                <a:rPr lang="en-US" altLang="de-DE" sz="1300" dirty="0" smtClean="0">
                  <a:cs typeface="Times New Roman" pitchFamily="18" charset="0"/>
                </a:rPr>
                <a:t> </a:t>
              </a:r>
              <a:r>
                <a:rPr lang="en-US" altLang="de-DE" sz="1300" i="1" dirty="0" err="1">
                  <a:cs typeface="Times New Roman" pitchFamily="18" charset="0"/>
                </a:rPr>
                <a:t>foglio</a:t>
              </a:r>
              <a:r>
                <a:rPr lang="en-US" altLang="de-DE" sz="1300" i="1" dirty="0">
                  <a:cs typeface="Times New Roman" pitchFamily="18" charset="0"/>
                </a:rPr>
                <a:t> di </a:t>
              </a:r>
              <a:r>
                <a:rPr lang="en-US" altLang="de-DE" sz="1300" i="1" dirty="0" err="1">
                  <a:cs typeface="Times New Roman" pitchFamily="18" charset="0"/>
                </a:rPr>
                <a:t>lavoro</a:t>
              </a:r>
              <a:r>
                <a:rPr lang="en-US" altLang="de-DE" sz="1300" dirty="0" smtClean="0">
                  <a:cs typeface="Times New Roman" pitchFamily="18" charset="0"/>
                </a:rPr>
                <a:t> </a:t>
              </a:r>
              <a:r>
                <a:rPr lang="en-US" altLang="de-DE" sz="1300" dirty="0">
                  <a:cs typeface="Times New Roman" pitchFamily="18" charset="0"/>
                </a:rPr>
                <a:t>11.5</a:t>
              </a:r>
            </a:p>
            <a:p>
              <a:pPr eaLnBrk="1" hangingPunct="1"/>
              <a:r>
                <a:rPr lang="de-DE" altLang="de-DE" sz="1200" dirty="0">
                  <a:cs typeface="Times New Roman" pitchFamily="18" charset="0"/>
                </a:rPr>
                <a:t>     </a:t>
              </a:r>
            </a:p>
          </p:txBody>
        </p:sp>
      </p:grpSp>
      <p:sp>
        <p:nvSpPr>
          <p:cNvPr id="52228" name="Textfeld 11"/>
          <p:cNvSpPr txBox="1">
            <a:spLocks noChangeArrowheads="1"/>
          </p:cNvSpPr>
          <p:nvPr/>
        </p:nvSpPr>
        <p:spPr bwMode="auto">
          <a:xfrm>
            <a:off x="250825" y="1323975"/>
            <a:ext cx="8640763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eaLnBrk="1" hangingPunct="1">
              <a:spcBef>
                <a:spcPts val="1200"/>
              </a:spcBef>
            </a:pPr>
            <a:r>
              <a:rPr lang="en-US" altLang="de-DE" dirty="0" smtClean="0">
                <a:cs typeface="Times New Roman" pitchFamily="18" charset="0"/>
              </a:rPr>
              <a:t>Parole come </a:t>
            </a:r>
            <a:r>
              <a:rPr lang="en-US" altLang="de-DE" dirty="0" err="1" smtClean="0">
                <a:cs typeface="Times New Roman" pitchFamily="18" charset="0"/>
              </a:rPr>
              <a:t>schizofrenia</a:t>
            </a:r>
            <a:r>
              <a:rPr lang="en-US" altLang="de-DE" dirty="0" smtClean="0">
                <a:cs typeface="Times New Roman" pitchFamily="18" charset="0"/>
              </a:rPr>
              <a:t> e </a:t>
            </a:r>
            <a:r>
              <a:rPr lang="en-US" altLang="de-DE" dirty="0" err="1" smtClean="0">
                <a:cs typeface="Times New Roman" pitchFamily="18" charset="0"/>
              </a:rPr>
              <a:t>psicosi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suscitano</a:t>
            </a:r>
            <a:r>
              <a:rPr lang="en-US" altLang="de-DE" dirty="0" smtClean="0">
                <a:cs typeface="Times New Roman" pitchFamily="18" charset="0"/>
              </a:rPr>
              <a:t> false </a:t>
            </a:r>
            <a:r>
              <a:rPr lang="en-US" altLang="de-DE" dirty="0" err="1" smtClean="0">
                <a:cs typeface="Times New Roman" pitchFamily="18" charset="0"/>
              </a:rPr>
              <a:t>impressioni</a:t>
            </a:r>
            <a:r>
              <a:rPr lang="en-US" altLang="de-DE" dirty="0" smtClean="0">
                <a:cs typeface="Times New Roman" pitchFamily="18" charset="0"/>
              </a:rPr>
              <a:t> in </a:t>
            </a:r>
            <a:r>
              <a:rPr lang="en-US" altLang="de-DE" dirty="0" err="1" smtClean="0">
                <a:cs typeface="Times New Roman" pitchFamily="18" charset="0"/>
              </a:rPr>
              <a:t>molte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persone</a:t>
            </a:r>
            <a:r>
              <a:rPr lang="en-US" altLang="de-DE" dirty="0" smtClean="0">
                <a:cs typeface="Times New Roman" pitchFamily="18" charset="0"/>
              </a:rPr>
              <a:t>. </a:t>
            </a:r>
            <a:r>
              <a:rPr lang="en-US" altLang="de-DE" dirty="0" err="1" smtClean="0">
                <a:cs typeface="Times New Roman" pitchFamily="18" charset="0"/>
              </a:rPr>
              <a:t>Diventa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esperto</a:t>
            </a:r>
            <a:r>
              <a:rPr lang="en-US" altLang="de-DE" dirty="0" smtClean="0">
                <a:cs typeface="Times New Roman" pitchFamily="18" charset="0"/>
              </a:rPr>
              <a:t> del </a:t>
            </a:r>
            <a:r>
              <a:rPr lang="en-US" altLang="de-DE" dirty="0" err="1" smtClean="0">
                <a:cs typeface="Times New Roman" pitchFamily="18" charset="0"/>
              </a:rPr>
              <a:t>tuo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disturbo</a:t>
            </a:r>
            <a:r>
              <a:rPr lang="en-US" altLang="de-DE" dirty="0" smtClean="0">
                <a:cs typeface="Times New Roman" pitchFamily="18" charset="0"/>
              </a:rPr>
              <a:t>. </a:t>
            </a:r>
            <a:endParaRPr lang="en-US" altLang="de-DE" dirty="0">
              <a:cs typeface="Times New Roman" pitchFamily="18" charset="0"/>
            </a:endParaRPr>
          </a:p>
          <a:p>
            <a:pPr marL="179388" eaLnBrk="1" hangingPunct="1">
              <a:spcBef>
                <a:spcPts val="1200"/>
              </a:spcBef>
            </a:pPr>
            <a:r>
              <a:rPr lang="en-US" altLang="de-DE" dirty="0" err="1" smtClean="0">
                <a:cs typeface="Times New Roman" pitchFamily="18" charset="0"/>
              </a:rPr>
              <a:t>Questo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può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essere</a:t>
            </a:r>
            <a:r>
              <a:rPr lang="en-US" altLang="de-DE" dirty="0" smtClean="0">
                <a:cs typeface="Times New Roman" pitchFamily="18" charset="0"/>
              </a:rPr>
              <a:t> utile per </a:t>
            </a:r>
            <a:r>
              <a:rPr lang="en-US" altLang="de-DE" dirty="0" err="1" smtClean="0">
                <a:cs typeface="Times New Roman" pitchFamily="18" charset="0"/>
              </a:rPr>
              <a:t>affrontare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i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pregiudizi</a:t>
            </a:r>
            <a:r>
              <a:rPr lang="en-US" altLang="de-DE" dirty="0" smtClean="0">
                <a:cs typeface="Times New Roman" pitchFamily="18" charset="0"/>
              </a:rPr>
              <a:t> e la </a:t>
            </a:r>
            <a:r>
              <a:rPr lang="en-US" altLang="de-DE" dirty="0" err="1" smtClean="0">
                <a:cs typeface="Times New Roman" pitchFamily="18" charset="0"/>
              </a:rPr>
              <a:t>stigmatizzazione</a:t>
            </a:r>
            <a:r>
              <a:rPr lang="en-US" altLang="de-DE" dirty="0" smtClean="0">
                <a:cs typeface="Times New Roman" pitchFamily="18" charset="0"/>
              </a:rPr>
              <a:t>, </a:t>
            </a:r>
            <a:r>
              <a:rPr lang="en-US" altLang="de-DE" dirty="0" err="1" smtClean="0">
                <a:cs typeface="Times New Roman" pitchFamily="18" charset="0"/>
              </a:rPr>
              <a:t>nonché</a:t>
            </a:r>
            <a:r>
              <a:rPr lang="en-US" altLang="de-DE" dirty="0" smtClean="0">
                <a:cs typeface="Times New Roman" pitchFamily="18" charset="0"/>
              </a:rPr>
              <a:t> per la </a:t>
            </a:r>
            <a:r>
              <a:rPr lang="en-US" altLang="de-DE" dirty="0" err="1" smtClean="0">
                <a:cs typeface="Times New Roman" pitchFamily="18" charset="0"/>
              </a:rPr>
              <a:t>prevenzione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delle</a:t>
            </a:r>
            <a:r>
              <a:rPr lang="en-US" altLang="de-DE" dirty="0" smtClean="0">
                <a:cs typeface="Times New Roman" pitchFamily="18" charset="0"/>
              </a:rPr>
              <a:t> </a:t>
            </a:r>
            <a:r>
              <a:rPr lang="en-US" altLang="de-DE" dirty="0" err="1" smtClean="0">
                <a:cs typeface="Times New Roman" pitchFamily="18" charset="0"/>
              </a:rPr>
              <a:t>ricadute</a:t>
            </a:r>
            <a:r>
              <a:rPr lang="en-US" altLang="de-DE" dirty="0" smtClean="0">
                <a:cs typeface="Times New Roman" pitchFamily="18" charset="0"/>
              </a:rPr>
              <a:t>.</a:t>
            </a:r>
            <a:endParaRPr lang="en-US" altLang="de-DE" dirty="0">
              <a:cs typeface="Times New Roman" pitchFamily="18" charset="0"/>
            </a:endParaRPr>
          </a:p>
          <a:p>
            <a:pPr marL="179388" eaLnBrk="1" hangingPunct="1">
              <a:spcBef>
                <a:spcPts val="1200"/>
              </a:spcBef>
            </a:pPr>
            <a:endParaRPr lang="en-US" altLang="de-DE" dirty="0">
              <a:cs typeface="Times New Roman" pitchFamily="18" charset="0"/>
            </a:endParaRPr>
          </a:p>
          <a:p>
            <a:pPr marL="179388" eaLnBrk="1" hangingPunct="1">
              <a:spcBef>
                <a:spcPts val="1200"/>
              </a:spcBef>
            </a:pPr>
            <a:endParaRPr lang="en-US" altLang="de-DE" dirty="0">
              <a:cs typeface="Times New Roman" pitchFamily="18" charset="0"/>
            </a:endParaRPr>
          </a:p>
          <a:p>
            <a:pPr marL="179388" eaLnBrk="1" hangingPunct="1">
              <a:spcBef>
                <a:spcPts val="1200"/>
              </a:spcBef>
            </a:pPr>
            <a:r>
              <a:rPr lang="en-US" altLang="de-DE" i="1" dirty="0" err="1" smtClean="0">
                <a:cs typeface="Times New Roman" pitchFamily="18" charset="0"/>
              </a:rPr>
              <a:t>Quali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aspetti</a:t>
            </a:r>
            <a:r>
              <a:rPr lang="en-US" altLang="de-DE" i="1" dirty="0" smtClean="0">
                <a:cs typeface="Times New Roman" pitchFamily="18" charset="0"/>
              </a:rPr>
              <a:t> del modulo “</a:t>
            </a:r>
            <a:r>
              <a:rPr lang="en-US" altLang="de-DE" dirty="0" err="1" smtClean="0">
                <a:cs typeface="Times New Roman" pitchFamily="18" charset="0"/>
              </a:rPr>
              <a:t>Vivere</a:t>
            </a:r>
            <a:r>
              <a:rPr lang="en-US" altLang="de-DE" dirty="0" smtClean="0">
                <a:cs typeface="Times New Roman" pitchFamily="18" charset="0"/>
              </a:rPr>
              <a:t> con la </a:t>
            </a:r>
            <a:r>
              <a:rPr lang="en-US" altLang="de-DE" dirty="0" err="1" smtClean="0">
                <a:cs typeface="Times New Roman" pitchFamily="18" charset="0"/>
              </a:rPr>
              <a:t>psicosi</a:t>
            </a:r>
            <a:r>
              <a:rPr lang="en-US" altLang="de-DE" dirty="0" smtClean="0">
                <a:cs typeface="Times New Roman" pitchFamily="18" charset="0"/>
              </a:rPr>
              <a:t> e </a:t>
            </a:r>
            <a:r>
              <a:rPr lang="en-US" altLang="de-DE" dirty="0" err="1" smtClean="0">
                <a:cs typeface="Times New Roman" pitchFamily="18" charset="0"/>
              </a:rPr>
              <a:t>prevenirne</a:t>
            </a:r>
            <a:r>
              <a:rPr lang="en-US" altLang="de-DE" dirty="0" smtClean="0">
                <a:cs typeface="Times New Roman" pitchFamily="18" charset="0"/>
              </a:rPr>
              <a:t> la </a:t>
            </a:r>
            <a:r>
              <a:rPr lang="en-US" altLang="de-DE" dirty="0" err="1" smtClean="0">
                <a:cs typeface="Times New Roman" pitchFamily="18" charset="0"/>
              </a:rPr>
              <a:t>ricaduta</a:t>
            </a:r>
            <a:r>
              <a:rPr lang="en-US" altLang="de-DE" dirty="0" smtClean="0">
                <a:cs typeface="Times New Roman" pitchFamily="18" charset="0"/>
              </a:rPr>
              <a:t>” </a:t>
            </a:r>
            <a:r>
              <a:rPr lang="en-US" altLang="de-DE" i="1" dirty="0" err="1" smtClean="0">
                <a:cs typeface="Times New Roman" pitchFamily="18" charset="0"/>
              </a:rPr>
              <a:t>trovo</a:t>
            </a:r>
            <a:r>
              <a:rPr lang="en-US" altLang="de-DE" i="1" dirty="0" smtClean="0">
                <a:cs typeface="Times New Roman" pitchFamily="18" charset="0"/>
              </a:rPr>
              <a:t> </a:t>
            </a:r>
            <a:r>
              <a:rPr lang="en-US" altLang="de-DE" i="1" dirty="0" err="1" smtClean="0">
                <a:cs typeface="Times New Roman" pitchFamily="18" charset="0"/>
              </a:rPr>
              <a:t>particolarmente</a:t>
            </a:r>
            <a:r>
              <a:rPr lang="en-US" altLang="de-DE" i="1" dirty="0" smtClean="0">
                <a:cs typeface="Times New Roman" pitchFamily="18" charset="0"/>
              </a:rPr>
              <a:t> utile? </a:t>
            </a:r>
            <a:endParaRPr lang="en-US" altLang="de-DE" i="1" dirty="0">
              <a:cs typeface="Times New Roman" pitchFamily="18" charset="0"/>
            </a:endParaRPr>
          </a:p>
          <a:p>
            <a:pPr marL="180000">
              <a:spcBef>
                <a:spcPts val="1200"/>
              </a:spcBef>
              <a:defRPr/>
            </a:pPr>
            <a:r>
              <a:rPr lang="en-US" altLang="de-DE" i="1" dirty="0" err="1" smtClean="0"/>
              <a:t>Quando</a:t>
            </a:r>
            <a:r>
              <a:rPr lang="en-US" altLang="de-DE" i="1" dirty="0" smtClean="0"/>
              <a:t> e in </a:t>
            </a:r>
            <a:r>
              <a:rPr lang="en-US" altLang="de-DE" i="1" dirty="0" err="1" smtClean="0"/>
              <a:t>quale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specifica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situazione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futura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potrei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applicare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ciò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che</a:t>
            </a:r>
            <a:r>
              <a:rPr lang="en-US" altLang="de-DE" i="1" dirty="0" smtClean="0"/>
              <a:t> ho </a:t>
            </a:r>
            <a:r>
              <a:rPr lang="en-US" altLang="de-DE" i="1" dirty="0" err="1" smtClean="0"/>
              <a:t>appreso</a:t>
            </a:r>
            <a:r>
              <a:rPr lang="en-US" altLang="de-DE" i="1" dirty="0" smtClean="0"/>
              <a:t>? </a:t>
            </a:r>
            <a:r>
              <a:rPr lang="en-US" altLang="de-DE" i="1" dirty="0" err="1" smtClean="0"/>
              <a:t>Cosa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potrebbe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aiutarmi</a:t>
            </a:r>
            <a:r>
              <a:rPr lang="en-US" altLang="de-DE" i="1" dirty="0" smtClean="0"/>
              <a:t> con (ad </a:t>
            </a:r>
            <a:r>
              <a:rPr lang="en-US" altLang="de-DE" i="1" dirty="0" err="1" smtClean="0"/>
              <a:t>es</a:t>
            </a:r>
            <a:r>
              <a:rPr lang="en-US" altLang="de-DE" i="1" smtClean="0"/>
              <a:t>. </a:t>
            </a:r>
            <a:r>
              <a:rPr lang="en-US" altLang="de-DE" i="1" dirty="0" err="1" smtClean="0"/>
              <a:t>sentirmi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meno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nervoso</a:t>
            </a:r>
            <a:r>
              <a:rPr lang="en-US" altLang="de-DE" i="1" dirty="0" smtClean="0"/>
              <a:t>)?</a:t>
            </a:r>
          </a:p>
          <a:p>
            <a:pPr marL="179388" eaLnBrk="1" hangingPunct="1"/>
            <a:endParaRPr lang="de-DE" altLang="de-DE" dirty="0">
              <a:cs typeface="Times New Roman" pitchFamily="18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Vivere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con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psicosi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e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prevenirne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la </a:t>
            </a:r>
            <a:r>
              <a:rPr lang="en-US" altLang="de-DE" sz="1200" b="1" dirty="0" err="1" smtClean="0">
                <a:solidFill>
                  <a:srgbClr val="646B86"/>
                </a:solidFill>
                <a:cs typeface="Times New Roman" pitchFamily="18" charset="0"/>
              </a:rPr>
              <a:t>ricaduta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 	11.26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2822</Words>
  <Application>Microsoft Office PowerPoint</Application>
  <PresentationFormat>Bildschirmpräsentation (4:3)</PresentationFormat>
  <Paragraphs>260</Paragraphs>
  <Slides>26</Slides>
  <Notes>16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8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44" baseType="lpstr">
      <vt:lpstr>MS PGothic</vt:lpstr>
      <vt:lpstr>MS PGothic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1_Standarddesign</vt:lpstr>
      <vt:lpstr>5_Standarddesign</vt:lpstr>
      <vt:lpstr>6_Standarddesign</vt:lpstr>
      <vt:lpstr>3_Cronus</vt:lpstr>
      <vt:lpstr>2_Cronus</vt:lpstr>
      <vt:lpstr>Acrobat Document</vt:lpstr>
      <vt:lpstr>MODULO 11: VIVERE CON LA PSICOSI E PREVENZIONE DELLA RICADUTA </vt:lpstr>
      <vt:lpstr>È normale avere problemi psicologici?</vt:lpstr>
      <vt:lpstr>È normale avere problemi psicologici?</vt:lpstr>
      <vt:lpstr>Cos’è lo stigma e l’auto-stigmatizzarsi?</vt:lpstr>
      <vt:lpstr>La psicosi come stigma</vt:lpstr>
      <vt:lpstr>La psicosi come stigma</vt:lpstr>
      <vt:lpstr>La psicosi come stigma</vt:lpstr>
      <vt:lpstr>Stigmatizzazione – Cosa fare?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Prevenzione delle ricaduta</vt:lpstr>
      <vt:lpstr>La bilanciadello stress</vt:lpstr>
      <vt:lpstr>Riduzione dello stress</vt:lpstr>
      <vt:lpstr>PowerPoint-Präsentation</vt:lpstr>
      <vt:lpstr>Piano di emergenza Cosa faccio quando noto dei segnali d’allerta della psicosi?</vt:lpstr>
      <vt:lpstr>Applicazione alla vita di tutti i giorni– fronteggiare gli stereotipi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1133</cp:revision>
  <dcterms:created xsi:type="dcterms:W3CDTF">2010-08-11T09:59:54Z</dcterms:created>
  <dcterms:modified xsi:type="dcterms:W3CDTF">2018-09-07T12:49:46Z</dcterms:modified>
</cp:coreProperties>
</file>