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8" r:id="rId1"/>
    <p:sldMasterId id="2147483884" r:id="rId2"/>
    <p:sldMasterId id="2147483897" r:id="rId3"/>
  </p:sldMasterIdLst>
  <p:notesMasterIdLst>
    <p:notesMasterId r:id="rId159"/>
  </p:notesMasterIdLst>
  <p:sldIdLst>
    <p:sldId id="417" r:id="rId4"/>
    <p:sldId id="261" r:id="rId5"/>
    <p:sldId id="418" r:id="rId6"/>
    <p:sldId id="421" r:id="rId7"/>
    <p:sldId id="419" r:id="rId8"/>
    <p:sldId id="420" r:id="rId9"/>
    <p:sldId id="262" r:id="rId10"/>
    <p:sldId id="263" r:id="rId11"/>
    <p:sldId id="264" r:id="rId12"/>
    <p:sldId id="507" r:id="rId13"/>
    <p:sldId id="519" r:id="rId14"/>
    <p:sldId id="518" r:id="rId15"/>
    <p:sldId id="402" r:id="rId16"/>
    <p:sldId id="404" r:id="rId17"/>
    <p:sldId id="422" r:id="rId18"/>
    <p:sldId id="405" r:id="rId19"/>
    <p:sldId id="272" r:id="rId20"/>
    <p:sldId id="273" r:id="rId21"/>
    <p:sldId id="274" r:id="rId22"/>
    <p:sldId id="423" r:id="rId23"/>
    <p:sldId id="276" r:id="rId24"/>
    <p:sldId id="277" r:id="rId25"/>
    <p:sldId id="280" r:id="rId26"/>
    <p:sldId id="424" r:id="rId27"/>
    <p:sldId id="425" r:id="rId28"/>
    <p:sldId id="281" r:id="rId29"/>
    <p:sldId id="282" r:id="rId30"/>
    <p:sldId id="426" r:id="rId31"/>
    <p:sldId id="427" r:id="rId32"/>
    <p:sldId id="428" r:id="rId33"/>
    <p:sldId id="429" r:id="rId34"/>
    <p:sldId id="430" r:id="rId35"/>
    <p:sldId id="431" r:id="rId36"/>
    <p:sldId id="432" r:id="rId37"/>
    <p:sldId id="290" r:id="rId38"/>
    <p:sldId id="292" r:id="rId39"/>
    <p:sldId id="510" r:id="rId40"/>
    <p:sldId id="511" r:id="rId41"/>
    <p:sldId id="512" r:id="rId42"/>
    <p:sldId id="513" r:id="rId43"/>
    <p:sldId id="514" r:id="rId44"/>
    <p:sldId id="515" r:id="rId45"/>
    <p:sldId id="516" r:id="rId46"/>
    <p:sldId id="517" r:id="rId47"/>
    <p:sldId id="509" r:id="rId48"/>
    <p:sldId id="433" r:id="rId49"/>
    <p:sldId id="434" r:id="rId50"/>
    <p:sldId id="435" r:id="rId51"/>
    <p:sldId id="436" r:id="rId52"/>
    <p:sldId id="437" r:id="rId53"/>
    <p:sldId id="438" r:id="rId54"/>
    <p:sldId id="439" r:id="rId55"/>
    <p:sldId id="299" r:id="rId56"/>
    <p:sldId id="300" r:id="rId57"/>
    <p:sldId id="461" r:id="rId58"/>
    <p:sldId id="462" r:id="rId59"/>
    <p:sldId id="463" r:id="rId60"/>
    <p:sldId id="464" r:id="rId61"/>
    <p:sldId id="465" r:id="rId62"/>
    <p:sldId id="466" r:id="rId63"/>
    <p:sldId id="467" r:id="rId64"/>
    <p:sldId id="308" r:id="rId65"/>
    <p:sldId id="309" r:id="rId66"/>
    <p:sldId id="447" r:id="rId67"/>
    <p:sldId id="448" r:id="rId68"/>
    <p:sldId id="449" r:id="rId69"/>
    <p:sldId id="450" r:id="rId70"/>
    <p:sldId id="451" r:id="rId71"/>
    <p:sldId id="452" r:id="rId72"/>
    <p:sldId id="453" r:id="rId73"/>
    <p:sldId id="454" r:id="rId74"/>
    <p:sldId id="318" r:id="rId75"/>
    <p:sldId id="319" r:id="rId76"/>
    <p:sldId id="455" r:id="rId77"/>
    <p:sldId id="456" r:id="rId78"/>
    <p:sldId id="458" r:id="rId79"/>
    <p:sldId id="459" r:id="rId80"/>
    <p:sldId id="460" r:id="rId81"/>
    <p:sldId id="457" r:id="rId82"/>
    <p:sldId id="326" r:id="rId83"/>
    <p:sldId id="327" r:id="rId84"/>
    <p:sldId id="468" r:id="rId85"/>
    <p:sldId id="469" r:id="rId86"/>
    <p:sldId id="470" r:id="rId87"/>
    <p:sldId id="471" r:id="rId88"/>
    <p:sldId id="472" r:id="rId89"/>
    <p:sldId id="473" r:id="rId90"/>
    <p:sldId id="474" r:id="rId91"/>
    <p:sldId id="335" r:id="rId92"/>
    <p:sldId id="336" r:id="rId93"/>
    <p:sldId id="475" r:id="rId94"/>
    <p:sldId id="476" r:id="rId95"/>
    <p:sldId id="477" r:id="rId96"/>
    <p:sldId id="478" r:id="rId97"/>
    <p:sldId id="479" r:id="rId98"/>
    <p:sldId id="480" r:id="rId99"/>
    <p:sldId id="481" r:id="rId100"/>
    <p:sldId id="344" r:id="rId101"/>
    <p:sldId id="345" r:id="rId102"/>
    <p:sldId id="482" r:id="rId103"/>
    <p:sldId id="483" r:id="rId104"/>
    <p:sldId id="484" r:id="rId105"/>
    <p:sldId id="485" r:id="rId106"/>
    <p:sldId id="486" r:id="rId107"/>
    <p:sldId id="487" r:id="rId108"/>
    <p:sldId id="488" r:id="rId109"/>
    <p:sldId id="353" r:id="rId110"/>
    <p:sldId id="354" r:id="rId111"/>
    <p:sldId id="489" r:id="rId112"/>
    <p:sldId id="490" r:id="rId113"/>
    <p:sldId id="491" r:id="rId114"/>
    <p:sldId id="492" r:id="rId115"/>
    <p:sldId id="493" r:id="rId116"/>
    <p:sldId id="494" r:id="rId117"/>
    <p:sldId id="495" r:id="rId118"/>
    <p:sldId id="362" r:id="rId119"/>
    <p:sldId id="363" r:id="rId120"/>
    <p:sldId id="364" r:id="rId121"/>
    <p:sldId id="365" r:id="rId122"/>
    <p:sldId id="366" r:id="rId123"/>
    <p:sldId id="367" r:id="rId124"/>
    <p:sldId id="496" r:id="rId125"/>
    <p:sldId id="369" r:id="rId126"/>
    <p:sldId id="370" r:id="rId127"/>
    <p:sldId id="371" r:id="rId128"/>
    <p:sldId id="372" r:id="rId129"/>
    <p:sldId id="373" r:id="rId130"/>
    <p:sldId id="374" r:id="rId131"/>
    <p:sldId id="375" r:id="rId132"/>
    <p:sldId id="376" r:id="rId133"/>
    <p:sldId id="377" r:id="rId134"/>
    <p:sldId id="378" r:id="rId135"/>
    <p:sldId id="379" r:id="rId136"/>
    <p:sldId id="380" r:id="rId137"/>
    <p:sldId id="381" r:id="rId138"/>
    <p:sldId id="382" r:id="rId139"/>
    <p:sldId id="387" r:id="rId140"/>
    <p:sldId id="497" r:id="rId141"/>
    <p:sldId id="498" r:id="rId142"/>
    <p:sldId id="499" r:id="rId143"/>
    <p:sldId id="500" r:id="rId144"/>
    <p:sldId id="388" r:id="rId145"/>
    <p:sldId id="501" r:id="rId146"/>
    <p:sldId id="502" r:id="rId147"/>
    <p:sldId id="503" r:id="rId148"/>
    <p:sldId id="392" r:id="rId149"/>
    <p:sldId id="406" r:id="rId150"/>
    <p:sldId id="504" r:id="rId151"/>
    <p:sldId id="408" r:id="rId152"/>
    <p:sldId id="409" r:id="rId153"/>
    <p:sldId id="410" r:id="rId154"/>
    <p:sldId id="411" r:id="rId155"/>
    <p:sldId id="412" r:id="rId156"/>
    <p:sldId id="400" r:id="rId157"/>
    <p:sldId id="401" r:id="rId158"/>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00" autoAdjust="0"/>
    <p:restoredTop sz="94660"/>
  </p:normalViewPr>
  <p:slideViewPr>
    <p:cSldViewPr>
      <p:cViewPr varScale="1">
        <p:scale>
          <a:sx n="62" d="100"/>
          <a:sy n="62" d="100"/>
        </p:scale>
        <p:origin x="912" y="7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38" Type="http://schemas.openxmlformats.org/officeDocument/2006/relationships/slide" Target="slides/slide135.xml"/><Relationship Id="rId154" Type="http://schemas.openxmlformats.org/officeDocument/2006/relationships/slide" Target="slides/slide151.xml"/><Relationship Id="rId159" Type="http://schemas.openxmlformats.org/officeDocument/2006/relationships/notesMaster" Target="notesMasters/notesMaster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144" Type="http://schemas.openxmlformats.org/officeDocument/2006/relationships/slide" Target="slides/slide141.xml"/><Relationship Id="rId149" Type="http://schemas.openxmlformats.org/officeDocument/2006/relationships/slide" Target="slides/slide14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60"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slide" Target="slides/slide147.xml"/><Relationship Id="rId155" Type="http://schemas.openxmlformats.org/officeDocument/2006/relationships/slide" Target="slides/slide15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slide" Target="slides/slide127.xml"/><Relationship Id="rId135" Type="http://schemas.openxmlformats.org/officeDocument/2006/relationships/slide" Target="slides/slide132.xml"/><Relationship Id="rId143" Type="http://schemas.openxmlformats.org/officeDocument/2006/relationships/slide" Target="slides/slide140.xml"/><Relationship Id="rId148" Type="http://schemas.openxmlformats.org/officeDocument/2006/relationships/slide" Target="slides/slide145.xml"/><Relationship Id="rId151" Type="http://schemas.openxmlformats.org/officeDocument/2006/relationships/slide" Target="slides/slide148.xml"/><Relationship Id="rId156" Type="http://schemas.openxmlformats.org/officeDocument/2006/relationships/slide" Target="slides/slide15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B8BE248-4F7D-4A8D-8E75-1F494BF9E278}" type="datetimeFigureOut">
              <a:rPr lang="en-US" smtClean="0"/>
              <a:t>7/20/2022</a:t>
            </a:fld>
            <a:endParaRPr lang="en-US"/>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BA15430-253C-49CF-96B3-A8247160E6F8}" type="slidenum">
              <a:rPr lang="en-US" smtClean="0"/>
              <a:t>‹Nr.›</a:t>
            </a:fld>
            <a:endParaRPr lang="en-US"/>
          </a:p>
        </p:txBody>
      </p:sp>
    </p:spTree>
    <p:extLst>
      <p:ext uri="{BB962C8B-B14F-4D97-AF65-F5344CB8AC3E}">
        <p14:creationId xmlns:p14="http://schemas.microsoft.com/office/powerpoint/2010/main" val="2693832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10</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03441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11</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03990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12</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41150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5C22AFC-5BF2-4735-8B2B-AF2D95605DDF}" type="slidenum">
              <a:rPr lang="de-DE" altLang="de-DE" sz="1300">
                <a:solidFill>
                  <a:srgbClr val="000000"/>
                </a:solidFill>
              </a:rPr>
              <a:pPr eaLnBrk="1" hangingPunct="1">
                <a:spcBef>
                  <a:spcPct val="0"/>
                </a:spcBef>
              </a:pPr>
              <a:t>13</a:t>
            </a:fld>
            <a:endParaRPr lang="de-DE" altLang="de-DE" sz="1300">
              <a:solidFill>
                <a:srgbClr val="000000"/>
              </a:solidFill>
            </a:endParaRPr>
          </a:p>
        </p:txBody>
      </p:sp>
      <p:sp>
        <p:nvSpPr>
          <p:cNvPr id="164867" name="Rectangle 2"/>
          <p:cNvSpPr>
            <a:spLocks noGrp="1" noRot="1" noChangeAspect="1" noChangeArrowheads="1" noTextEdit="1"/>
          </p:cNvSpPr>
          <p:nvPr>
            <p:ph type="sldImg"/>
          </p:nvPr>
        </p:nvSpPr>
        <p:spPr>
          <a:xfrm>
            <a:off x="2514600" y="857250"/>
            <a:ext cx="4114800" cy="2314575"/>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3566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1FED225-A08E-4726-A3FD-098A2F141710}" type="slidenum">
              <a:rPr lang="de-DE" altLang="de-DE" sz="1300">
                <a:solidFill>
                  <a:srgbClr val="000000"/>
                </a:solidFill>
              </a:rPr>
              <a:pPr eaLnBrk="1" hangingPunct="1">
                <a:spcBef>
                  <a:spcPct val="0"/>
                </a:spcBef>
              </a:pPr>
              <a:t>14</a:t>
            </a:fld>
            <a:endParaRPr lang="de-DE" altLang="de-DE" sz="1300">
              <a:solidFill>
                <a:srgbClr val="000000"/>
              </a:solidFill>
            </a:endParaRPr>
          </a:p>
        </p:txBody>
      </p:sp>
      <p:sp>
        <p:nvSpPr>
          <p:cNvPr id="166915" name="Rectangle 2"/>
          <p:cNvSpPr>
            <a:spLocks noGrp="1" noRot="1" noChangeAspect="1" noChangeArrowheads="1" noTextEdit="1"/>
          </p:cNvSpPr>
          <p:nvPr>
            <p:ph type="sldImg"/>
          </p:nvPr>
        </p:nvSpPr>
        <p:spPr>
          <a:xfrm>
            <a:off x="2514600" y="857250"/>
            <a:ext cx="4114800" cy="2314575"/>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15573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1FED225-A08E-4726-A3FD-098A2F141710}" type="slidenum">
              <a:rPr lang="de-DE" altLang="de-DE" sz="1300">
                <a:solidFill>
                  <a:srgbClr val="000000"/>
                </a:solidFill>
              </a:rPr>
              <a:pPr eaLnBrk="1" hangingPunct="1">
                <a:spcBef>
                  <a:spcPct val="0"/>
                </a:spcBef>
              </a:pPr>
              <a:t>15</a:t>
            </a:fld>
            <a:endParaRPr lang="de-DE" altLang="de-DE" sz="1300">
              <a:solidFill>
                <a:srgbClr val="000000"/>
              </a:solidFill>
            </a:endParaRPr>
          </a:p>
        </p:txBody>
      </p:sp>
      <p:sp>
        <p:nvSpPr>
          <p:cNvPr id="166915" name="Rectangle 2"/>
          <p:cNvSpPr>
            <a:spLocks noGrp="1" noRot="1" noChangeAspect="1" noChangeArrowheads="1" noTextEdit="1"/>
          </p:cNvSpPr>
          <p:nvPr>
            <p:ph type="sldImg"/>
          </p:nvPr>
        </p:nvSpPr>
        <p:spPr>
          <a:xfrm>
            <a:off x="2514600" y="857250"/>
            <a:ext cx="4114800" cy="2314575"/>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15573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416B92-4805-4D60-AA85-FA5ED2CE6CDE}" type="slidenum">
              <a:rPr lang="de-DE" altLang="de-DE" sz="1300">
                <a:solidFill>
                  <a:srgbClr val="000000"/>
                </a:solidFill>
              </a:rPr>
              <a:pPr eaLnBrk="1" hangingPunct="1">
                <a:spcBef>
                  <a:spcPct val="0"/>
                </a:spcBef>
              </a:pPr>
              <a:t>16</a:t>
            </a:fld>
            <a:endParaRPr lang="de-DE" altLang="de-DE" sz="1300">
              <a:solidFill>
                <a:srgbClr val="000000"/>
              </a:solidFill>
            </a:endParaRPr>
          </a:p>
        </p:txBody>
      </p:sp>
      <p:sp>
        <p:nvSpPr>
          <p:cNvPr id="167939" name="Rectangle 2"/>
          <p:cNvSpPr>
            <a:spLocks noGrp="1" noRot="1" noChangeAspect="1" noChangeArrowheads="1" noTextEdit="1"/>
          </p:cNvSpPr>
          <p:nvPr>
            <p:ph type="sldImg"/>
          </p:nvPr>
        </p:nvSpPr>
        <p:spPr>
          <a:xfrm>
            <a:off x="2514600" y="857250"/>
            <a:ext cx="4114800" cy="2314575"/>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78412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147</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148</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149</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2514600" y="857250"/>
            <a:ext cx="4114800" cy="2314575"/>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150</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2514600" y="857250"/>
            <a:ext cx="4114800" cy="2314575"/>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151</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2514600" y="857250"/>
            <a:ext cx="4114800" cy="2314575"/>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152</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2514600" y="857250"/>
            <a:ext cx="4114800" cy="2314575"/>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153</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2514600" y="857250"/>
            <a:ext cx="4114800" cy="2314575"/>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n-US"/>
              <a:t>Metacognitive Training 2 - Jumping to Conclusions I</a:t>
            </a:r>
          </a:p>
        </p:txBody>
      </p:sp>
      <p:sp>
        <p:nvSpPr>
          <p:cNvPr id="4" name="Slide Number Placeholder 3"/>
          <p:cNvSpPr>
            <a:spLocks noGrp="1"/>
          </p:cNvSpPr>
          <p:nvPr>
            <p:ph type="sldNum" sz="quarter" idx="12"/>
          </p:nvPr>
        </p:nvSpPr>
        <p:spPr bwMode="gray"/>
        <p:txBody>
          <a:bodyPr/>
          <a:lstStyle/>
          <a:p>
            <a:fld id="{B6F15528-21DE-4FAA-801E-634DDDAF4B2B}" type="slidenum">
              <a:rPr lang="en-US" smtClean="0"/>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000000"/>
                </a:solidFill>
              </a:rPr>
              <a:t>Metacognitive Training 2 - Jumping to Conclusions I</a:t>
            </a:r>
            <a:endParaRPr lang="de-DE">
              <a:solidFill>
                <a:srgbClr val="000000"/>
              </a:solidFill>
            </a:endParaRPr>
          </a:p>
        </p:txBody>
      </p:sp>
      <p:sp>
        <p:nvSpPr>
          <p:cNvPr id="6" name="Slide Number Placeholder 5"/>
          <p:cNvSpPr>
            <a:spLocks noGrp="1"/>
          </p:cNvSpPr>
          <p:nvPr>
            <p:ph type="sldNum" sz="quarter" idx="12"/>
          </p:nvPr>
        </p:nvSpPr>
        <p:spPr bwMode="gray"/>
        <p:txBody>
          <a:bodyPr>
            <a:noAutofit/>
          </a:bodyPr>
          <a:lstStyle/>
          <a:p>
            <a:fld id="{1651D8F4-FEBA-467B-A78E-50CBC02B5F5A}" type="slidenum">
              <a:rPr lang="de-DE" altLang="de-DE" smtClean="0">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7" name="Slide Number Placeholder 6"/>
          <p:cNvSpPr>
            <a:spLocks noGrp="1"/>
          </p:cNvSpPr>
          <p:nvPr>
            <p:ph type="sldNum" sz="quarter" idx="12"/>
          </p:nvPr>
        </p:nvSpPr>
        <p:spPr bwMode="gray"/>
        <p:txBody>
          <a:bodyPr/>
          <a:lstStyle/>
          <a:p>
            <a:fld id="{653FE125-D880-4D15-ABEB-795916EE1B91}" type="slidenum">
              <a:rPr lang="de-DE" altLang="de-DE" smtClean="0">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n-US"/>
              <a:t>Metacognitive Training 2 - Jumping to Conclusions I</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n-US"/>
              <a:t>Metacognitive Training 2 - Jumping to Conclusions I</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5" name="Slide Number Placeholder 4"/>
          <p:cNvSpPr>
            <a:spLocks noGrp="1"/>
          </p:cNvSpPr>
          <p:nvPr>
            <p:ph type="sldNum" sz="quarter" idx="12"/>
          </p:nvPr>
        </p:nvSpPr>
        <p:spPr bwMode="gray"/>
        <p:txBody>
          <a:bodyPr/>
          <a:lstStyle/>
          <a:p>
            <a:fld id="{E0F17398-395A-41BE-9AA8-D348D3D2DAC9}" type="slidenum">
              <a:rPr lang="de-DE" altLang="de-DE" smtClean="0">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4" name="Slide Number Placeholder 3"/>
          <p:cNvSpPr>
            <a:spLocks noGrp="1"/>
          </p:cNvSpPr>
          <p:nvPr>
            <p:ph type="sldNum" sz="quarter" idx="12"/>
          </p:nvPr>
        </p:nvSpPr>
        <p:spPr bwMode="gray"/>
        <p:txBody>
          <a:bodyPr/>
          <a:lstStyle/>
          <a:p>
            <a:fld id="{5CBE7A1A-1CF8-4EC4-B78C-1889E4957930}" type="slidenum">
              <a:rPr lang="de-DE" altLang="de-DE" smtClean="0">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n-US"/>
              <a:t>Metacognitive Training 2 - Jumping to Conclusions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F15528-21DE-4FAA-801E-634DDDAF4B2B}" type="slidenum">
              <a:rPr lang="en-US" smtClean="0"/>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2.xml"/></Relationships>
</file>

<file path=ppt/slides/_rels/slide8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2.xml"/></Relationships>
</file>

<file path=ppt/slides/_rels/slide8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2.xml"/></Relationships>
</file>

<file path=ppt/slides/_rels/slide10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2.xml"/></Relationships>
</file>

<file path=ppt/slides/_rels/slide10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2.xml"/></Relationships>
</file>

<file path=ppt/slides/_rels/slide10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2.xml"/></Relationships>
</file>

<file path=ppt/slides/_rels/slide10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2.xml"/></Relationships>
</file>

<file path=ppt/slides/_rels/slide10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2.xml"/></Relationships>
</file>

<file path=ppt/slides/_rels/slide10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2.xml"/></Relationships>
</file>

<file path=ppt/slides/_rels/slide11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2.xml"/></Relationships>
</file>

<file path=ppt/slides/_rels/slide11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2.xml"/></Relationships>
</file>

<file path=ppt/slides/_rels/slide12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3.xml"/></Relationships>
</file>

<file path=ppt/slides/_rels/slide12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3.xml"/></Relationships>
</file>

<file path=ppt/slides/_rels/slide12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3.xml"/></Relationships>
</file>

<file path=ppt/slides/_rels/slide12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3.xml"/></Relationships>
</file>

<file path=ppt/slides/_rels/slide12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3.xml"/></Relationships>
</file>

<file path=ppt/slides/_rels/slide12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3.xml"/></Relationships>
</file>

<file path=ppt/slides/_rels/slide13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3.xml"/></Relationships>
</file>

<file path=ppt/slides/_rels/slide13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3.xml"/></Relationships>
</file>

<file path=ppt/slides/_rels/slide13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3.xml"/></Relationships>
</file>

<file path=ppt/slides/_rels/slide13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3.xml"/></Relationships>
</file>

<file path=ppt/slides/_rels/slide13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A – Jumping to Conclusions I</a:t>
            </a:r>
          </a:p>
        </p:txBody>
      </p:sp>
      <p:sp>
        <p:nvSpPr>
          <p:cNvPr id="5" name="Textplatzhalter 7"/>
          <p:cNvSpPr txBox="1">
            <a:spLocks/>
          </p:cNvSpPr>
          <p:nvPr/>
        </p:nvSpPr>
        <p:spPr bwMode="gray">
          <a:xfrm>
            <a:off x="408955" y="580541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7|22</a:t>
            </a: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3886966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a:t>
            </a:fld>
            <a:endParaRPr lang="de-DE" altLang="de-DE">
              <a:solidFill>
                <a:srgbClr val="000000"/>
              </a:solidFill>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a:t>
            </a:fld>
            <a:endParaRPr lang="de-DE" altLang="de-DE">
              <a:solidFill>
                <a:srgbClr val="000000"/>
              </a:solidFill>
              <a:latin typeface="Calibri Light"/>
            </a:endParaRPr>
          </a:p>
        </p:txBody>
      </p:sp>
    </p:spTree>
    <p:extLst>
      <p:ext uri="{BB962C8B-B14F-4D97-AF65-F5344CB8AC3E}">
        <p14:creationId xmlns:p14="http://schemas.microsoft.com/office/powerpoint/2010/main" val="2746015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a:t>
            </a:fld>
            <a:endParaRPr lang="de-DE" altLang="de-DE">
              <a:solidFill>
                <a:srgbClr val="000000"/>
              </a:solidFill>
              <a:latin typeface="Calibri Light"/>
            </a:endParaRPr>
          </a:p>
        </p:txBody>
      </p:sp>
    </p:spTree>
    <p:extLst>
      <p:ext uri="{BB962C8B-B14F-4D97-AF65-F5344CB8AC3E}">
        <p14:creationId xmlns:p14="http://schemas.microsoft.com/office/powerpoint/2010/main" val="81273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making a hasty </a:t>
            </a:r>
            <a:r>
              <a:rPr lang="en-US" sz="2400" spc="-5" dirty="0">
                <a:solidFill>
                  <a:srgbClr val="333333"/>
                </a:solidFill>
                <a:latin typeface="Calibri Light"/>
                <a:cs typeface="Verdana"/>
              </a:rPr>
              <a:t>decision </a:t>
            </a:r>
            <a:r>
              <a:rPr lang="en-US" sz="2400" dirty="0">
                <a:solidFill>
                  <a:srgbClr val="333333"/>
                </a:solidFill>
                <a:latin typeface="Calibri Light"/>
                <a:cs typeface="Verdana"/>
              </a:rPr>
              <a:t>(</a:t>
            </a:r>
            <a:r>
              <a:rPr lang="en-US" sz="2400" dirty="0">
                <a:solidFill>
                  <a:srgbClr val="004992"/>
                </a:solidFill>
                <a:latin typeface="Calibri Light"/>
                <a:cs typeface="Verdana"/>
              </a:rPr>
              <a:t>risk: </a:t>
            </a:r>
            <a:r>
              <a:rPr lang="en-US" sz="2400" spc="-5" dirty="0">
                <a:solidFill>
                  <a:srgbClr val="333333"/>
                </a:solidFill>
                <a:latin typeface="Calibri Light"/>
                <a:cs typeface="Verdana"/>
              </a:rPr>
              <a:t>poor</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br>
              <a:rPr lang="en-US" sz="2400" spc="-5" dirty="0">
                <a:solidFill>
                  <a:srgbClr val="333333"/>
                </a:solidFill>
                <a:latin typeface="Calibri Light"/>
                <a:cs typeface="Verdana"/>
              </a:rPr>
            </a:br>
            <a:r>
              <a:rPr lang="en-US" sz="2400" i="1" dirty="0">
                <a:solidFill>
                  <a:srgbClr val="333333"/>
                </a:solidFill>
                <a:latin typeface="Calibri Light"/>
                <a:cs typeface="Verdana"/>
              </a:rPr>
              <a:t>and</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a:t>
            </a:fld>
            <a:endParaRPr lang="de-DE" altLang="de-DE">
              <a:solidFill>
                <a:srgbClr val="000000"/>
              </a:solidFill>
              <a:latin typeface="Calibri Light"/>
            </a:endParaRPr>
          </a:p>
        </p:txBody>
      </p:sp>
    </p:spTree>
    <p:extLst>
      <p:ext uri="{BB962C8B-B14F-4D97-AF65-F5344CB8AC3E}">
        <p14:creationId xmlns:p14="http://schemas.microsoft.com/office/powerpoint/2010/main" val="2947897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making a hasty </a:t>
            </a:r>
            <a:r>
              <a:rPr lang="en-US" sz="2400" spc="-5" dirty="0">
                <a:solidFill>
                  <a:srgbClr val="333333"/>
                </a:solidFill>
                <a:latin typeface="Calibri Light"/>
                <a:cs typeface="Verdana"/>
              </a:rPr>
              <a:t>decision </a:t>
            </a:r>
            <a:r>
              <a:rPr lang="en-US" sz="2400" dirty="0">
                <a:solidFill>
                  <a:srgbClr val="333333"/>
                </a:solidFill>
                <a:latin typeface="Calibri Light"/>
                <a:cs typeface="Verdana"/>
              </a:rPr>
              <a:t>(</a:t>
            </a:r>
            <a:r>
              <a:rPr lang="en-US" sz="2400" dirty="0">
                <a:solidFill>
                  <a:srgbClr val="004992"/>
                </a:solidFill>
                <a:latin typeface="Calibri Light"/>
                <a:cs typeface="Verdana"/>
              </a:rPr>
              <a:t>risk: </a:t>
            </a:r>
            <a:r>
              <a:rPr lang="en-US" sz="2400" spc="-5" dirty="0">
                <a:solidFill>
                  <a:srgbClr val="333333"/>
                </a:solidFill>
                <a:latin typeface="Calibri Light"/>
                <a:cs typeface="Verdana"/>
              </a:rPr>
              <a:t>poor</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br>
              <a:rPr lang="en-US" sz="2400" spc="-5" dirty="0">
                <a:solidFill>
                  <a:srgbClr val="333333"/>
                </a:solidFill>
                <a:latin typeface="Calibri Light"/>
                <a:cs typeface="Verdana"/>
              </a:rPr>
            </a:br>
            <a:r>
              <a:rPr lang="en-US" sz="2400" i="1" dirty="0">
                <a:solidFill>
                  <a:srgbClr val="333333"/>
                </a:solidFill>
                <a:latin typeface="Calibri Light"/>
                <a:cs typeface="Verdana"/>
              </a:rPr>
              <a:t>and</a:t>
            </a:r>
          </a:p>
          <a:p>
            <a:pPr marL="558863" lvl="2" indent="-342900" defTabSz="914400">
              <a:spcBef>
                <a:spcPts val="1999"/>
              </a:spcBef>
              <a:buClr>
                <a:srgbClr val="333333"/>
              </a:buClr>
              <a:tabLst>
                <a:tab pos="393065" algn="l"/>
                <a:tab pos="393700" algn="l"/>
              </a:tabLst>
            </a:pPr>
            <a:r>
              <a:rPr lang="en-US" sz="2400" spc="-5" dirty="0">
                <a:solidFill>
                  <a:srgbClr val="333333"/>
                </a:solidFill>
                <a:latin typeface="Calibri Light"/>
                <a:cs typeface="Verdana"/>
              </a:rPr>
              <a:t>being overly accurate (</a:t>
            </a:r>
            <a:r>
              <a:rPr lang="en-US" sz="2400" spc="-5" dirty="0">
                <a:solidFill>
                  <a:srgbClr val="004992"/>
                </a:solidFill>
                <a:latin typeface="Calibri Light"/>
                <a:cs typeface="Verdana"/>
              </a:rPr>
              <a:t>disadvantage:</a:t>
            </a:r>
            <a:r>
              <a:rPr lang="en-US" sz="2400" spc="-5" dirty="0">
                <a:solidFill>
                  <a:srgbClr val="333333"/>
                </a:solidFill>
                <a:latin typeface="Calibri Light"/>
                <a:cs typeface="Verdana"/>
              </a:rPr>
              <a:t> takes</a:t>
            </a:r>
            <a:r>
              <a:rPr lang="en-US" sz="2400" spc="105" dirty="0">
                <a:solidFill>
                  <a:srgbClr val="333333"/>
                </a:solidFill>
                <a:latin typeface="Calibri Light"/>
                <a:cs typeface="Verdana"/>
              </a:rPr>
              <a:t> </a:t>
            </a:r>
            <a:r>
              <a:rPr lang="en-US" sz="2400" spc="-5" dirty="0">
                <a:solidFill>
                  <a:srgbClr val="333333"/>
                </a:solidFill>
                <a:latin typeface="Calibri Light"/>
                <a:cs typeface="Verdana"/>
              </a:rPr>
              <a:t>too </a:t>
            </a:r>
            <a:r>
              <a:rPr lang="en-US" sz="2400" dirty="0">
                <a:solidFill>
                  <a:srgbClr val="333333"/>
                </a:solidFill>
                <a:latin typeface="Calibri Light"/>
                <a:cs typeface="Verdana"/>
              </a:rPr>
              <a:t>much time).</a:t>
            </a:r>
          </a:p>
          <a:p>
            <a:pPr marL="342900" indent="-342900">
              <a:buFont typeface="Arial" panose="020B0604020202020204" pitchFamily="34" charset="0"/>
              <a:buChar char="•"/>
            </a:pP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a:t>
            </a:fld>
            <a:endParaRPr lang="de-DE" altLang="de-DE">
              <a:solidFill>
                <a:srgbClr val="000000"/>
              </a:solidFill>
              <a:latin typeface="Calibri Light"/>
            </a:endParaRPr>
          </a:p>
        </p:txBody>
      </p:sp>
    </p:spTree>
    <p:extLst>
      <p:ext uri="{BB962C8B-B14F-4D97-AF65-F5344CB8AC3E}">
        <p14:creationId xmlns:p14="http://schemas.microsoft.com/office/powerpoint/2010/main" val="2255213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Inferences without 100% proof</a:t>
            </a:r>
            <a:endParaRPr sz="360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a:t>
            </a:fld>
            <a:endParaRPr lang="de-DE" altLang="de-DE">
              <a:solidFill>
                <a:srgbClr val="000000"/>
              </a:solidFill>
              <a:latin typeface="Calibri Light"/>
            </a:endParaRPr>
          </a:p>
        </p:txBody>
      </p:sp>
      <p:graphicFrame>
        <p:nvGraphicFramePr>
          <p:cNvPr id="8" name="Group 27"/>
          <p:cNvGraphicFramePr>
            <a:graphicFrameLocks noGrp="1"/>
          </p:cNvGraphicFramePr>
          <p:nvPr>
            <p:extLst>
              <p:ext uri="{D42A27DB-BD31-4B8C-83A1-F6EECF244321}">
                <p14:modId xmlns:p14="http://schemas.microsoft.com/office/powerpoint/2010/main" val="116408331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Explanation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Smoke is coming out of a window.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fire?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004992"/>
                          </a:solidFill>
                          <a:effectLst/>
                          <a:latin typeface="Calibri Light"/>
                        </a:rPr>
                        <a:t>???</a:t>
                      </a:r>
                      <a:r>
                        <a:rPr kumimoji="0" lang="de-DE" sz="2000" b="1" i="0" u="none" strike="noStrike" cap="none" normalizeH="0" baseline="0">
                          <a:ln>
                            <a:noFill/>
                          </a:ln>
                          <a:solidFill>
                            <a:srgbClr val="333333"/>
                          </a:solidFill>
                          <a:effectLst/>
                          <a:latin typeface="Calibri Light"/>
                        </a:rPr>
                        <a:t> – What would you do? </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A man is babbling.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drunk?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Inferences without 100% proof</a:t>
            </a:r>
            <a:endParaRPr sz="360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a:t>
            </a:fld>
            <a:endParaRPr lang="de-DE" altLang="de-DE">
              <a:solidFill>
                <a:srgbClr val="000000"/>
              </a:solidFill>
              <a:latin typeface="Calibri Light"/>
            </a:endParaRPr>
          </a:p>
        </p:txBody>
      </p:sp>
      <p:graphicFrame>
        <p:nvGraphicFramePr>
          <p:cNvPr id="8" name="Group 24"/>
          <p:cNvGraphicFramePr>
            <a:graphicFrameLocks noGrp="1"/>
          </p:cNvGraphicFramePr>
          <p:nvPr>
            <p:extLst>
              <p:ext uri="{D42A27DB-BD31-4B8C-83A1-F6EECF244321}">
                <p14:modId xmlns:p14="http://schemas.microsoft.com/office/powerpoint/2010/main" val="248554182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Explanation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justified?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Smoke is coming out of a window.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fire?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rPr>
                        <a:t>probably – </a:t>
                      </a:r>
                      <a:r>
                        <a:rPr kumimoji="0" lang="en-US" sz="2000" b="0" i="0" u="none" strike="noStrike" cap="none" normalizeH="0" baseline="0" dirty="0">
                          <a:ln>
                            <a:noFill/>
                          </a:ln>
                          <a:solidFill>
                            <a:srgbClr val="333333"/>
                          </a:solidFill>
                          <a:effectLst/>
                          <a:latin typeface="Calibri Light"/>
                        </a:rPr>
                        <a:t>saying: “No smoke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without a fire!”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Call the fire department: negligence may be worse than a false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A man is babbling.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drunk?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Inferences without 100% proof</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a:t>
            </a:fld>
            <a:endParaRPr lang="de-DE" altLang="de-DE">
              <a:solidFill>
                <a:srgbClr val="000000"/>
              </a:solidFill>
              <a:latin typeface="Calibri Light"/>
            </a:endParaRPr>
          </a:p>
        </p:txBody>
      </p:sp>
      <p:graphicFrame>
        <p:nvGraphicFramePr>
          <p:cNvPr id="8" name="Group 25"/>
          <p:cNvGraphicFramePr>
            <a:graphicFrameLocks noGrp="1"/>
          </p:cNvGraphicFramePr>
          <p:nvPr>
            <p:extLst>
              <p:ext uri="{D42A27DB-BD31-4B8C-83A1-F6EECF244321}">
                <p14:modId xmlns:p14="http://schemas.microsoft.com/office/powerpoint/2010/main" val="64387089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Explanation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Smoke is coming out of a window.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fire?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rPr>
                        <a:t>probably – </a:t>
                      </a:r>
                      <a:r>
                        <a:rPr kumimoji="0" lang="en-US" sz="2000" b="0" i="0" u="none" strike="noStrike" cap="none" normalizeH="0" baseline="0" dirty="0">
                          <a:ln>
                            <a:noFill/>
                          </a:ln>
                          <a:solidFill>
                            <a:srgbClr val="333333"/>
                          </a:solidFill>
                          <a:effectLst/>
                          <a:latin typeface="Calibri Light"/>
                        </a:rPr>
                        <a:t>saying: “No smoke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without a fire!”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Call the fire department: negligence may be worse than a false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A man is babbling.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drunk?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rPr>
                        <a:t>could be – </a:t>
                      </a:r>
                      <a:r>
                        <a:rPr kumimoji="0" lang="en-US" sz="2000" b="0" i="0" u="none" strike="noStrike" cap="none" normalizeH="0" baseline="0" dirty="0">
                          <a:ln>
                            <a:noFill/>
                          </a:ln>
                          <a:solidFill>
                            <a:srgbClr val="333333"/>
                          </a:solidFill>
                          <a:effectLst/>
                          <a:latin typeface="Calibri Light"/>
                        </a:rPr>
                        <a:t>but there are a number of other explanations (e.g. dementia, stroke). If you don’t consider other explanations, you may insult him (e.g. showing disgust).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a:t>
            </a:fld>
            <a:endParaRPr lang="de-DE" altLang="de-DE">
              <a:solidFill>
                <a:srgbClr val="000000"/>
              </a:solidFill>
              <a:latin typeface="Calibri Light"/>
            </a:endParaRPr>
          </a:p>
        </p:txBody>
      </p:sp>
      <p:graphicFrame>
        <p:nvGraphicFramePr>
          <p:cNvPr id="8" name="Group 3"/>
          <p:cNvGraphicFramePr>
            <a:graphicFrameLocks noGrp="1"/>
          </p:cNvGraphicFramePr>
          <p:nvPr>
            <p:extLst>
              <p:ext uri="{D42A27DB-BD31-4B8C-83A1-F6EECF244321}">
                <p14:modId xmlns:p14="http://schemas.microsoft.com/office/powerpoint/2010/main" val="1254210523"/>
              </p:ext>
            </p:extLst>
          </p:nvPr>
        </p:nvGraphicFramePr>
        <p:xfrm>
          <a:off x="408955" y="1844744"/>
          <a:ext cx="11376000" cy="451105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domain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example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politics</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chemeClr val="accent1"/>
                          </a:solidFill>
                          <a:effectLst/>
                          <a:latin typeface="+mj-lt"/>
                          <a:ea typeface="+mn-ea"/>
                          <a:cs typeface="+mn-cs"/>
                        </a:rPr>
                        <a:t>???</a:t>
                      </a:r>
                      <a:r>
                        <a:rPr kumimoji="0" lang="en-US" sz="1800" b="0" i="0" u="none" strike="noStrike" kern="1200" cap="none" normalizeH="0" baseline="0" dirty="0">
                          <a:ln>
                            <a:noFill/>
                          </a:ln>
                          <a:solidFill>
                            <a:srgbClr val="333333"/>
                          </a:solidFill>
                          <a:effectLst/>
                          <a:latin typeface="+mj-lt"/>
                          <a:ea typeface="+mn-ea"/>
                          <a:cs typeface="+mn-cs"/>
                        </a:rPr>
                        <a:t>  </a:t>
                      </a:r>
                      <a:r>
                        <a:rPr kumimoji="0" lang="en-US" sz="1800" b="0" i="0" u="none" strike="noStrike" kern="1200" cap="none" normalizeH="0" baseline="0" dirty="0">
                          <a:ln>
                            <a:noFill/>
                          </a:ln>
                          <a:solidFill>
                            <a:schemeClr val="bg1"/>
                          </a:solidFill>
                          <a:effectLst/>
                          <a:latin typeface="+mj-lt"/>
                          <a:ea typeface="+mn-ea"/>
                          <a:cs typeface="+mn-cs"/>
                        </a:rPr>
                        <a:t>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chemeClr val="bg1"/>
                        </a:solidFill>
                        <a:effectLst/>
                        <a:latin typeface="+mj-lt"/>
                        <a:ea typeface="+mn-ea"/>
                        <a:cs typeface="+mn-cs"/>
                      </a:endParaRPr>
                    </a:p>
                    <a:p>
                      <a:r>
                        <a:rPr kumimoji="0" lang="en-US" sz="1800" b="0" i="0" u="none" strike="noStrike" kern="1200" cap="none" normalizeH="0" baseline="0" dirty="0">
                          <a:ln>
                            <a:noFill/>
                          </a:ln>
                          <a:solidFill>
                            <a:schemeClr val="bg1"/>
                          </a:solidFill>
                          <a:effectLst/>
                          <a:latin typeface="+mj-lt"/>
                          <a:ea typeface="+mn-ea"/>
                          <a:cs typeface="+mn-cs"/>
                        </a:rPr>
                        <a:t>Example:</a:t>
                      </a:r>
                    </a:p>
                    <a:p>
                      <a:r>
                        <a:rPr kumimoji="0" lang="en-US" sz="1800" b="0" i="0" u="none" strike="noStrike" kern="1200" cap="none" normalizeH="0" baseline="0" dirty="0">
                          <a:ln>
                            <a:noFill/>
                          </a:ln>
                          <a:solidFill>
                            <a:schemeClr val="bg1"/>
                          </a:solidFill>
                          <a:effectLst/>
                          <a:latin typeface="+mj-l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chemeClr val="bg1"/>
                        </a:solidFill>
                        <a:effectLst/>
                        <a:latin typeface="+mj-lt"/>
                        <a:ea typeface="+mn-ea"/>
                        <a:cs typeface="+mn-cs"/>
                      </a:endParaRPr>
                    </a:p>
                    <a:p>
                      <a:r>
                        <a:rPr kumimoji="0" lang="en-US" sz="1800" b="0" i="0" u="none" strike="noStrike" kern="1200" cap="none" normalizeH="0" baseline="0" dirty="0">
                          <a:ln>
                            <a:noFill/>
                          </a:ln>
                          <a:solidFill>
                            <a:schemeClr val="bg1"/>
                          </a:solidFill>
                          <a:effectLst/>
                          <a:latin typeface="+mj-lt"/>
                          <a:ea typeface="+mn-ea"/>
                          <a:cs typeface="+mn-cs"/>
                        </a:rPr>
                        <a:t>Sometimes, these allegations do turn out to be true. In the public discussion, however, such assumptions are often made too quickly and alternative views are rarely considered</a:t>
                      </a:r>
                      <a:r>
                        <a:rPr kumimoji="0" lang="en-US" sz="1800" b="0" i="0" u="none" strike="noStrike" kern="1200" cap="none" normalizeH="0" baseline="0" dirty="0">
                          <a:ln>
                            <a:noFill/>
                          </a:ln>
                          <a:solidFill>
                            <a:srgbClr val="333333"/>
                          </a:solidFill>
                          <a:effectLst/>
                          <a:latin typeface="+mj-lt"/>
                          <a:ea typeface="+mn-ea"/>
                          <a:cs typeface="+mn-cs"/>
                        </a:rPr>
                        <a:t>.</a:t>
                      </a:r>
                      <a:endParaRPr kumimoji="0" lang="de-DE" sz="1800" b="0" i="0" u="none" strike="noStrike" kern="1200" cap="none" normalizeH="0" baseline="0" dirty="0">
                        <a:ln>
                          <a:noFill/>
                        </a:ln>
                        <a:solidFill>
                          <a:srgbClr val="333333"/>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chemeClr val="accent1"/>
                          </a:solidFill>
                          <a:effectLst/>
                          <a:latin typeface="Calibri Light"/>
                        </a:rPr>
                        <a:t>???</a:t>
                      </a:r>
                      <a:r>
                        <a:rPr kumimoji="0" lang="en-US" sz="1800" b="0" i="0" u="none" strike="noStrike" cap="none" normalizeH="0" baseline="0" dirty="0">
                          <a:ln>
                            <a:noFill/>
                          </a:ln>
                          <a:solidFill>
                            <a:srgbClr val="E3EFF8"/>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E3EFF8"/>
                          </a:solidFill>
                          <a:effectLst/>
                          <a:latin typeface="Calibri Light"/>
                        </a:rPr>
                        <a:t>A single seizure is sometimes mistaken as epilepsy (seizures can also occur after alcohol withdrawal and high fever).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E3EFF8"/>
                          </a:solidFill>
                          <a:effectLst/>
                          <a:latin typeface="Calibri Light"/>
                        </a:rPr>
                        <a:t>On the other hand, some diagnoses are overlooked because an in depth diagnostic evaluation is not carried out (e.g. cancer).</a:t>
                      </a:r>
                      <a:endParaRPr kumimoji="0" lang="de-DE" sz="18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80561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a:t>
            </a:fld>
            <a:endParaRPr lang="de-DE" altLang="de-DE">
              <a:solidFill>
                <a:srgbClr val="000000"/>
              </a:solidFill>
              <a:latin typeface="Calibri Light"/>
            </a:endParaRPr>
          </a:p>
        </p:txBody>
      </p:sp>
      <p:graphicFrame>
        <p:nvGraphicFramePr>
          <p:cNvPr id="8" name="Group 3"/>
          <p:cNvGraphicFramePr>
            <a:graphicFrameLocks noGrp="1"/>
          </p:cNvGraphicFramePr>
          <p:nvPr/>
        </p:nvGraphicFramePr>
        <p:xfrm>
          <a:off x="408955" y="1844744"/>
          <a:ext cx="11376000" cy="451105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domain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example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politics</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rgbClr val="333333"/>
                          </a:solidFill>
                          <a:effectLst/>
                          <a:latin typeface="+mj-lt"/>
                          <a:ea typeface="+mn-ea"/>
                          <a:cs typeface="+mn-cs"/>
                        </a:rPr>
                        <a:t>People 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rgbClr val="333333"/>
                        </a:solidFill>
                        <a:effectLst/>
                        <a:latin typeface="+mj-lt"/>
                        <a:ea typeface="+mn-ea"/>
                        <a:cs typeface="+mn-cs"/>
                      </a:endParaRPr>
                    </a:p>
                    <a:p>
                      <a:r>
                        <a:rPr kumimoji="0" lang="en-US" sz="1800" b="0" i="0" u="none" strike="noStrike" kern="1200" cap="none" normalizeH="0" baseline="0" dirty="0">
                          <a:ln>
                            <a:noFill/>
                          </a:ln>
                          <a:solidFill>
                            <a:srgbClr val="333333"/>
                          </a:solidFill>
                          <a:effectLst/>
                          <a:latin typeface="+mj-lt"/>
                          <a:ea typeface="+mn-ea"/>
                          <a:cs typeface="+mn-cs"/>
                        </a:rPr>
                        <a:t>Example:</a:t>
                      </a:r>
                    </a:p>
                    <a:p>
                      <a:r>
                        <a:rPr kumimoji="0" lang="en-US" sz="1800" b="0" i="0" u="none" strike="noStrike" kern="1200" cap="none" normalizeH="0" baseline="0" dirty="0">
                          <a:ln>
                            <a:noFill/>
                          </a:ln>
                          <a:solidFill>
                            <a:srgbClr val="333333"/>
                          </a:solidFill>
                          <a:effectLst/>
                          <a:latin typeface="+mj-l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rgbClr val="333333"/>
                        </a:solidFill>
                        <a:effectLst/>
                        <a:latin typeface="+mj-lt"/>
                        <a:ea typeface="+mn-ea"/>
                        <a:cs typeface="+mn-cs"/>
                      </a:endParaRPr>
                    </a:p>
                    <a:p>
                      <a:r>
                        <a:rPr kumimoji="0" lang="en-US" sz="1800" b="0" i="0" u="none" strike="noStrike" kern="1200" cap="none" normalizeH="0" baseline="0" dirty="0">
                          <a:ln>
                            <a:noFill/>
                          </a:ln>
                          <a:solidFill>
                            <a:srgbClr val="333333"/>
                          </a:solidFill>
                          <a:effectLst/>
                          <a:latin typeface="+mj-l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rgbClr val="333333"/>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chemeClr val="accent1"/>
                          </a:solidFill>
                          <a:effectLst/>
                          <a:latin typeface="Calibri Light"/>
                        </a:rPr>
                        <a:t>???</a:t>
                      </a:r>
                      <a:r>
                        <a:rPr kumimoji="0" lang="en-US" sz="1800" b="0" i="0" u="none" strike="noStrike" cap="none" normalizeH="0" baseline="0" dirty="0">
                          <a:ln>
                            <a:noFill/>
                          </a:ln>
                          <a:solidFill>
                            <a:srgbClr val="E3EFF8"/>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E3EFF8"/>
                          </a:solidFill>
                          <a:effectLst/>
                          <a:latin typeface="Calibri Light"/>
                        </a:rPr>
                        <a:t>A single seizure is sometimes mistaken as epilepsy (seizures can also occur after alcohol withdrawal and high fever).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E3EFF8"/>
                          </a:solidFill>
                          <a:effectLst/>
                          <a:latin typeface="Calibri Light"/>
                        </a:rPr>
                        <a:t>On the other hand, some diagnoses are overlooked because an in depth diagnostic evaluation is not carried out (e.g. cancer).</a:t>
                      </a:r>
                      <a:endParaRPr kumimoji="0" lang="de-DE" sz="18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19810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a:t>
            </a:fld>
            <a:endParaRPr lang="de-DE" altLang="de-DE">
              <a:solidFill>
                <a:srgbClr val="000000"/>
              </a:solidFill>
              <a:latin typeface="Calibri Light"/>
            </a:endParaRPr>
          </a:p>
        </p:txBody>
      </p:sp>
      <p:graphicFrame>
        <p:nvGraphicFramePr>
          <p:cNvPr id="8" name="Group 3"/>
          <p:cNvGraphicFramePr>
            <a:graphicFrameLocks noGrp="1"/>
          </p:cNvGraphicFramePr>
          <p:nvPr>
            <p:extLst>
              <p:ext uri="{D42A27DB-BD31-4B8C-83A1-F6EECF244321}">
                <p14:modId xmlns:p14="http://schemas.microsoft.com/office/powerpoint/2010/main" val="4186503984"/>
              </p:ext>
            </p:extLst>
          </p:nvPr>
        </p:nvGraphicFramePr>
        <p:xfrm>
          <a:off x="408955" y="1844744"/>
          <a:ext cx="11376000" cy="451105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domain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example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politics</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rgbClr val="333333"/>
                          </a:solidFill>
                          <a:effectLst/>
                          <a:latin typeface="+mj-lt"/>
                          <a:ea typeface="+mn-ea"/>
                          <a:cs typeface="+mn-cs"/>
                        </a:rPr>
                        <a:t>People 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rgbClr val="333333"/>
                        </a:solidFill>
                        <a:effectLst/>
                        <a:latin typeface="+mj-lt"/>
                        <a:ea typeface="+mn-ea"/>
                        <a:cs typeface="+mn-cs"/>
                      </a:endParaRPr>
                    </a:p>
                    <a:p>
                      <a:r>
                        <a:rPr kumimoji="0" lang="en-US" sz="1800" b="0" i="0" u="none" strike="noStrike" kern="1200" cap="none" normalizeH="0" baseline="0" dirty="0">
                          <a:ln>
                            <a:noFill/>
                          </a:ln>
                          <a:solidFill>
                            <a:srgbClr val="333333"/>
                          </a:solidFill>
                          <a:effectLst/>
                          <a:latin typeface="+mj-lt"/>
                          <a:ea typeface="+mn-ea"/>
                          <a:cs typeface="+mn-cs"/>
                        </a:rPr>
                        <a:t>Example:</a:t>
                      </a:r>
                    </a:p>
                    <a:p>
                      <a:r>
                        <a:rPr kumimoji="0" lang="en-US" sz="1800" b="0" i="0" u="none" strike="noStrike" kern="1200" cap="none" normalizeH="0" baseline="0" dirty="0">
                          <a:ln>
                            <a:noFill/>
                          </a:ln>
                          <a:solidFill>
                            <a:srgbClr val="333333"/>
                          </a:solidFill>
                          <a:effectLst/>
                          <a:latin typeface="+mj-l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rgbClr val="333333"/>
                        </a:solidFill>
                        <a:effectLst/>
                        <a:latin typeface="+mj-lt"/>
                        <a:ea typeface="+mn-ea"/>
                        <a:cs typeface="+mn-cs"/>
                      </a:endParaRPr>
                    </a:p>
                    <a:p>
                      <a:r>
                        <a:rPr kumimoji="0" lang="en-US" sz="1800" b="0" i="0" u="none" strike="noStrike" kern="1200" cap="none" normalizeH="0" baseline="0" dirty="0">
                          <a:ln>
                            <a:noFill/>
                          </a:ln>
                          <a:solidFill>
                            <a:srgbClr val="333333"/>
                          </a:solidFill>
                          <a:effectLst/>
                          <a:latin typeface="+mj-l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rgbClr val="333333"/>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rPr>
                        <a:t>Single symptom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diagnosis?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single seizure is sometimes mistaken as epilepsy (seizures can also occur after alcohol withdrawal and high fever).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On the other hand, some diagnoses are overlooked because an in depth diagnostic evaluation is not carried out (e.g. cancer).</a:t>
                      </a:r>
                      <a:r>
                        <a:rPr kumimoji="0" lang="en-US" sz="1800" b="0" i="0" u="none" strike="noStrike" cap="none" normalizeH="0" baseline="0" dirty="0">
                          <a:ln>
                            <a:noFill/>
                          </a:ln>
                          <a:solidFill>
                            <a:srgbClr val="E3EFF8"/>
                          </a:solidFill>
                          <a:effectLst/>
                          <a:latin typeface="Calibri Light"/>
                        </a:rPr>
                        <a:t>A single seizure is sometimes mistaken as</a:t>
                      </a:r>
                      <a:endParaRPr kumimoji="0" lang="de-DE" sz="18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9019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365899225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died in 1966 in an accident and was replaced by a double.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800" b="1" i="0" u="none" strike="noStrike" cap="none" normalizeH="0" baseline="0" dirty="0">
                          <a:ln>
                            <a:noFill/>
                          </a:ln>
                          <a:solidFill>
                            <a:srgbClr val="333333"/>
                          </a:solidFill>
                          <a:effectLst/>
                          <a:latin typeface="Calibri Light"/>
                        </a:rPr>
                        <a:t>For: </a:t>
                      </a:r>
                      <a:r>
                        <a:rPr kumimoji="0" lang="en-US" sz="1800" b="1"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FFFFFF"/>
                          </a:solidFill>
                          <a:effectLst/>
                          <a:latin typeface="Calibri Light"/>
                        </a:rPr>
                        <a:t>allegedly over 70 hidden clues, some on the “Abbey Road-Cover” (on the right):</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600" b="0" i="0" u="none" strike="noStrike" cap="none" normalizeH="0" baseline="0" dirty="0">
                          <a:ln>
                            <a:noFill/>
                          </a:ln>
                          <a:solidFill>
                            <a:srgbClr val="FFFFFF"/>
                          </a:solidFill>
                          <a:effectLst/>
                          <a:latin typeface="Calibri Light"/>
                        </a:rPr>
                        <a:t>Paul is barefoot and deathly pale.</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600" b="0" i="0" u="none" strike="noStrike" cap="none" normalizeH="0" baseline="0" dirty="0">
                          <a:ln>
                            <a:noFill/>
                          </a:ln>
                          <a:solidFill>
                            <a:srgbClr val="FFFFFF"/>
                          </a:solidFill>
                          <a:effectLst/>
                          <a:latin typeface="Calibri Light"/>
                        </a:rPr>
                        <a:t>Paul is left-handed, but is holding his cigarette with his right hand!</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600" b="0" i="0" u="none" strike="noStrike" cap="none" normalizeH="0" baseline="0" dirty="0" err="1">
                          <a:ln>
                            <a:noFill/>
                          </a:ln>
                          <a:solidFill>
                            <a:srgbClr val="FFFFFF"/>
                          </a:solidFill>
                          <a:effectLst/>
                          <a:latin typeface="Calibri Light"/>
                        </a:rPr>
                        <a:t>Licence</a:t>
                      </a:r>
                      <a:r>
                        <a:rPr kumimoji="0" lang="en-US" sz="1600" b="0" i="0" u="none" strike="noStrike" cap="none" normalizeH="0" baseline="0" dirty="0">
                          <a:ln>
                            <a:noFill/>
                          </a:ln>
                          <a:solidFill>
                            <a:srgbClr val="FFFFFF"/>
                          </a:solidFill>
                          <a:effectLst/>
                          <a:latin typeface="Calibri Light"/>
                        </a:rPr>
                        <a:t> plate “LMW” (see arrow): “Linda McCartney Weeping”.</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600" b="0" i="0" u="none" strike="noStrike" cap="none" normalizeH="0" baseline="0" dirty="0">
                          <a:ln>
                            <a:noFill/>
                          </a:ln>
                          <a:solidFill>
                            <a:srgbClr val="FFFFFF"/>
                          </a:solidFill>
                          <a:effectLst/>
                          <a:latin typeface="Calibri Light"/>
                        </a:rPr>
                        <a:t>Also, his bass playing is said to have changed since 1966.</a:t>
                      </a:r>
                      <a:endParaRPr kumimoji="0" lang="en-US" sz="1800" b="0"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5000"/>
                        </a:lnSpc>
                        <a:spcBef>
                          <a:spcPts val="1999"/>
                        </a:spcBef>
                        <a:spcAft>
                          <a:spcPct val="0"/>
                        </a:spcAft>
                        <a:buClr>
                          <a:schemeClr val="bg1"/>
                        </a:buClr>
                        <a:buSzTx/>
                        <a:buFontTx/>
                        <a:buNone/>
                        <a:tabLst/>
                      </a:pPr>
                      <a:r>
                        <a:rPr kumimoji="0" lang="en-US" sz="1800" b="1" i="0" u="none" strike="noStrike" cap="none" normalizeH="0" baseline="0" dirty="0">
                          <a:ln>
                            <a:noFill/>
                          </a:ln>
                          <a:solidFill>
                            <a:srgbClr val="333333"/>
                          </a:solidFill>
                          <a:effectLst/>
                          <a:latin typeface="Calibri Light"/>
                        </a:rPr>
                        <a:t>Against: </a:t>
                      </a:r>
                      <a:r>
                        <a:rPr kumimoji="0" lang="en-US" sz="18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800" b="0" i="0" u="none" strike="noStrike" cap="none" normalizeH="0" baseline="0" dirty="0">
                          <a:ln>
                            <a:noFill/>
                          </a:ln>
                          <a:solidFill>
                            <a:srgbClr val="FFFFFF"/>
                          </a:solidFill>
                          <a:effectLst/>
                          <a:latin typeface="Calibri Light"/>
                        </a:rPr>
                        <a:t>Same appearance and voice.</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800" b="0" i="0" u="none" strike="noStrike" cap="none" normalizeH="0" baseline="0" dirty="0">
                          <a:ln>
                            <a:noFill/>
                          </a:ln>
                          <a:solidFill>
                            <a:srgbClr val="FFFFFF"/>
                          </a:solidFill>
                          <a:effectLst/>
                          <a:latin typeface="Calibri Light"/>
                        </a:rPr>
                        <a:t>Evidence seems made up, LMW could mean anything.</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800" b="0" i="0" u="none" strike="noStrike" cap="none" normalizeH="0" baseline="0" dirty="0">
                          <a:ln>
                            <a:noFill/>
                          </a:ln>
                          <a:solidFill>
                            <a:srgbClr val="FFFFFF"/>
                          </a:solidFill>
                          <a:effectLst/>
                          <a:latin typeface="Calibri Light"/>
                        </a:rPr>
                        <a:t>Origin: legend emerged in 1969 from a well directed newspaper hoax.</a:t>
                      </a:r>
                      <a:endParaRPr kumimoji="0" lang="de-DE" sz="18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br>
              <a:rPr lang="en-US" dirty="0">
                <a:latin typeface="Calibri Light"/>
              </a:rPr>
            </a:br>
            <a:r>
              <a:rPr lang="en-US" sz="2400" dirty="0">
                <a:latin typeface="Calibri Light"/>
              </a:rPr>
              <a:t>(for an alternative exercise, see end of presentation)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a:t>
            </a:fld>
            <a:endParaRPr lang="de-DE" altLang="de-DE">
              <a:solidFill>
                <a:srgbClr val="000000"/>
              </a:solidFill>
              <a:latin typeface="Calibri Light"/>
            </a:endParaRPr>
          </a:p>
        </p:txBody>
      </p:sp>
      <p:pic>
        <p:nvPicPr>
          <p:cNvPr id="1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173834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340878395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Paul McCartney (Beatles) died in 1966 in an accident and was replaced by a double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 </a:t>
                      </a:r>
                      <a:r>
                        <a:rPr kumimoji="0" lang="en-US" sz="1800" b="0" i="0" u="none" strike="noStrike" cap="none" normalizeH="0" baseline="0" dirty="0">
                          <a:ln>
                            <a:noFill/>
                          </a:ln>
                          <a:solidFill>
                            <a:srgbClr val="333333"/>
                          </a:solidFill>
                          <a:effectLst/>
                          <a:latin typeface="Calibri Light"/>
                        </a:rPr>
                        <a:t>allegedly over 70 hidden clues, some on the “Abbey Road-Cover” (on the right):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is barefoot and deathly pale.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Licence</a:t>
                      </a:r>
                      <a:r>
                        <a:rPr kumimoji="0" lang="en-US" sz="1600" b="0" i="0" u="none" strike="noStrike" cap="none" normalizeH="0" baseline="0" dirty="0">
                          <a:ln>
                            <a:noFill/>
                          </a:ln>
                          <a:solidFill>
                            <a:srgbClr val="333333"/>
                          </a:solidFill>
                          <a:effectLst/>
                          <a:latin typeface="Calibri Light"/>
                        </a:rPr>
                        <a:t> plate “LMW” (see arrow): “Linda McCartney Weeping”.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Also, his bass playing is said to have changed since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 </a:t>
                      </a:r>
                      <a:r>
                        <a:rPr kumimoji="0" lang="en-US" sz="18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FFFFFF"/>
                          </a:solidFill>
                          <a:effectLst/>
                          <a:latin typeface="Calibri Light"/>
                        </a:rPr>
                        <a:t>Same appearance and voice.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FFFFFF"/>
                          </a:solidFill>
                          <a:effectLst/>
                          <a:latin typeface="Calibri Light"/>
                        </a:rPr>
                        <a:t>Evidence seems made up, LMW could mean anything.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FFFFFF"/>
                          </a:solidFill>
                          <a:effectLst/>
                          <a:latin typeface="Calibri Light"/>
                        </a:rPr>
                        <a:t>Origin: legend emerged in 1969 from a well directed newspaper hoax.</a:t>
                      </a:r>
                      <a:endParaRPr kumimoji="0" lang="de-DE" sz="18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a:t>
            </a:fld>
            <a:endParaRPr lang="de-DE" altLang="de-DE">
              <a:solidFill>
                <a:srgbClr val="000000"/>
              </a:solidFill>
              <a:latin typeface="Calibri Light"/>
            </a:endParaRPr>
          </a:p>
        </p:txBody>
      </p:sp>
      <p:pic>
        <p:nvPicPr>
          <p:cNvPr id="1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67470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289160916"/>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Paul McCartney (Beatles) died in 1966 in an accident and was replaced by a double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 </a:t>
                      </a:r>
                      <a:r>
                        <a:rPr kumimoji="0" lang="en-US" sz="1800" b="0" i="0" u="none" strike="noStrike" cap="none" normalizeH="0" baseline="0" dirty="0">
                          <a:ln>
                            <a:noFill/>
                          </a:ln>
                          <a:solidFill>
                            <a:srgbClr val="333333"/>
                          </a:solidFill>
                          <a:effectLst/>
                          <a:latin typeface="Calibri Light"/>
                        </a:rPr>
                        <a:t>allegedly over 70 hidden clues, some on the “Abbey Road-Cover” (on the right):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is barefoot and deathly pale.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Licence</a:t>
                      </a:r>
                      <a:r>
                        <a:rPr kumimoji="0" lang="en-US" sz="1600" b="0" i="0" u="none" strike="noStrike" cap="none" normalizeH="0" baseline="0" dirty="0">
                          <a:ln>
                            <a:noFill/>
                          </a:ln>
                          <a:solidFill>
                            <a:srgbClr val="333333"/>
                          </a:solidFill>
                          <a:effectLst/>
                          <a:latin typeface="Calibri Light"/>
                        </a:rPr>
                        <a:t> plate “LMW” (see arrow): “Linda McCartney Weeping”.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Also, his bass playing is said to have changed since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Same appearance and voice.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Evidence seems made up, LMW could mean anything.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Origin: legend emerged in 1969 from a well directed newspaper hoax.</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a:t>
            </a:fld>
            <a:endParaRPr lang="de-DE" altLang="de-DE">
              <a:solidFill>
                <a:srgbClr val="000000"/>
              </a:solidFill>
              <a:latin typeface="Calibri Ligh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569602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a:t>
            </a:fld>
            <a:endParaRPr lang="de-DE" altLang="de-DE">
              <a:solidFill>
                <a:srgbClr val="000000"/>
              </a:solidFill>
              <a:latin typeface="Calibri Light"/>
            </a:endParaRPr>
          </a:p>
        </p:txBody>
      </p:sp>
      <p:sp>
        <p:nvSpPr>
          <p:cNvPr id="17410"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de-DE" altLang="de-DE" sz="2400" dirty="0">
                <a:solidFill>
                  <a:srgbClr val="333333"/>
                </a:solidFill>
                <a:latin typeface="Calibri Light"/>
              </a:rPr>
              <a:t>Was Paul McCartney replaced by a double?</a:t>
            </a:r>
          </a:p>
        </p:txBody>
      </p:sp>
      <p:sp>
        <p:nvSpPr>
          <p:cNvPr id="21"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McCartney’s humorous response to the rumors relating to his death: a solo album with the title “Paul is live”. Note, the cover is similar to the Abbey road cover shown before. </a:t>
            </a:r>
            <a:endParaRPr lang="de-DE" altLang="de-DE" sz="2400" dirty="0">
              <a:solidFill>
                <a:srgbClr val="333333"/>
              </a:solidFill>
              <a:latin typeface="Calibri Light"/>
            </a:endParaRPr>
          </a:p>
        </p:txBody>
      </p:sp>
      <p:sp>
        <p:nvSpPr>
          <p:cNvPr id="22"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No! </a:t>
            </a:r>
            <a:endParaRPr lang="de-DE" altLang="de-DE" sz="4000" dirty="0">
              <a:latin typeface="Calibri Light"/>
            </a:endParaRPr>
          </a:p>
        </p:txBody>
      </p:sp>
      <p:pic>
        <p:nvPicPr>
          <p:cNvPr id="2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266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a:t>
            </a:fld>
            <a:endParaRPr lang="de-DE" altLang="de-DE">
              <a:solidFill>
                <a:srgbClr val="000000"/>
              </a:solidFill>
              <a:latin typeface="Calibri Light"/>
            </a:endParaRPr>
          </a:p>
        </p:txBody>
      </p:sp>
      <p:sp>
        <p:nvSpPr>
          <p:cNvPr id="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8"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9" name="Title 8"/>
          <p:cNvSpPr>
            <a:spLocks noGrp="1"/>
          </p:cNvSpPr>
          <p:nvPr>
            <p:ph type="title"/>
          </p:nvPr>
        </p:nvSpPr>
        <p:spPr/>
        <p:txBody>
          <a:bodyPr/>
          <a:lstStyle/>
          <a:p>
            <a:r>
              <a:rPr lang="en-US" sz="3600"/>
              <a:t>How did this urban legend and other conspiracy theories arise?</a:t>
            </a:r>
          </a:p>
        </p:txBody>
      </p:sp>
      <p:sp>
        <p:nvSpPr>
          <p:cNvPr id="10"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11"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They are </a:t>
            </a:r>
            <a:r>
              <a:rPr lang="en-US" sz="2400" dirty="0">
                <a:solidFill>
                  <a:srgbClr val="333333"/>
                </a:solidFill>
                <a:latin typeface="Calibri Light"/>
                <a:cs typeface="Verdana"/>
              </a:rPr>
              <a:t>often more </a:t>
            </a:r>
            <a:r>
              <a:rPr lang="en-US" sz="2400" spc="-5" dirty="0">
                <a:solidFill>
                  <a:srgbClr val="333333"/>
                </a:solidFill>
                <a:latin typeface="Calibri Light"/>
                <a:cs typeface="Verdana"/>
              </a:rPr>
              <a:t>exciting </a:t>
            </a:r>
            <a:r>
              <a:rPr lang="en-US" sz="2400" dirty="0">
                <a:solidFill>
                  <a:srgbClr val="333333"/>
                </a:solidFill>
                <a:latin typeface="Calibri Light"/>
                <a:cs typeface="Verdana"/>
              </a:rPr>
              <a:t>than</a:t>
            </a:r>
            <a:r>
              <a:rPr lang="en-US" sz="2400" spc="-90" dirty="0">
                <a:solidFill>
                  <a:srgbClr val="333333"/>
                </a:solidFill>
                <a:latin typeface="Calibri Light"/>
                <a:cs typeface="Verdana"/>
              </a:rPr>
              <a:t> </a:t>
            </a:r>
            <a:r>
              <a:rPr lang="en-US" sz="2400" spc="-10" dirty="0">
                <a:solidFill>
                  <a:srgbClr val="333333"/>
                </a:solidFill>
                <a:latin typeface="Calibri Light"/>
                <a:cs typeface="Verdana"/>
              </a:rPr>
              <a:t>reality!</a:t>
            </a:r>
            <a:endParaRPr lang="en-US" sz="2400" dirty="0">
              <a:solidFill>
                <a:srgbClr val="333333"/>
              </a:solidFill>
              <a:latin typeface="Calibri Light"/>
              <a:cs typeface="Verdana"/>
            </a:endParaRPr>
          </a:p>
          <a:p>
            <a:pPr marL="342900" marR="448945"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They are based </a:t>
            </a:r>
            <a:r>
              <a:rPr lang="en-US" sz="2400" dirty="0">
                <a:solidFill>
                  <a:srgbClr val="333333"/>
                </a:solidFill>
                <a:latin typeface="Calibri Light"/>
                <a:cs typeface="Verdana"/>
              </a:rPr>
              <a:t>on </a:t>
            </a:r>
            <a:r>
              <a:rPr lang="en-US" sz="2400" spc="-5" dirty="0">
                <a:solidFill>
                  <a:srgbClr val="333333"/>
                </a:solidFill>
                <a:latin typeface="Calibri Light"/>
                <a:cs typeface="Verdana"/>
              </a:rPr>
              <a:t>statements that are difficult to </a:t>
            </a:r>
            <a:r>
              <a:rPr lang="en-US" sz="2400" dirty="0">
                <a:solidFill>
                  <a:srgbClr val="333333"/>
                </a:solidFill>
                <a:latin typeface="Calibri Light"/>
                <a:cs typeface="Verdana"/>
              </a:rPr>
              <a:t>check or </a:t>
            </a:r>
            <a:r>
              <a:rPr lang="en-US" sz="2400" spc="-10" dirty="0">
                <a:solidFill>
                  <a:srgbClr val="333333"/>
                </a:solidFill>
                <a:latin typeface="Calibri Light"/>
                <a:cs typeface="Verdana"/>
              </a:rPr>
              <a:t>prove </a:t>
            </a:r>
            <a:r>
              <a:rPr lang="en-US" sz="2400" dirty="0">
                <a:solidFill>
                  <a:srgbClr val="333333"/>
                </a:solidFill>
                <a:latin typeface="Calibri Light"/>
                <a:cs typeface="Verdana"/>
              </a:rPr>
              <a:t>(e.g. </a:t>
            </a:r>
            <a:r>
              <a:rPr lang="en-US" sz="2400" spc="-5" dirty="0">
                <a:solidFill>
                  <a:srgbClr val="333333"/>
                </a:solidFill>
                <a:latin typeface="Calibri Light"/>
                <a:cs typeface="Verdana"/>
              </a:rPr>
              <a:t>that </a:t>
            </a:r>
            <a:r>
              <a:rPr lang="en-US" sz="2400" dirty="0">
                <a:solidFill>
                  <a:srgbClr val="333333"/>
                </a:solidFill>
                <a:latin typeface="Calibri Light"/>
                <a:cs typeface="Verdana"/>
              </a:rPr>
              <a:t>the </a:t>
            </a:r>
            <a:r>
              <a:rPr lang="en-US" sz="2400" spc="-5" dirty="0">
                <a:solidFill>
                  <a:srgbClr val="333333"/>
                </a:solidFill>
                <a:latin typeface="Calibri Light"/>
                <a:cs typeface="Verdana"/>
              </a:rPr>
              <a:t>bass playing style </a:t>
            </a:r>
            <a:r>
              <a:rPr lang="en-US" sz="2400" dirty="0">
                <a:solidFill>
                  <a:srgbClr val="333333"/>
                </a:solidFill>
                <a:latin typeface="Calibri Light"/>
                <a:cs typeface="Verdana"/>
              </a:rPr>
              <a:t>of </a:t>
            </a:r>
            <a:r>
              <a:rPr lang="en-US" sz="2400" spc="-10" dirty="0">
                <a:solidFill>
                  <a:srgbClr val="333333"/>
                </a:solidFill>
                <a:latin typeface="Calibri Light"/>
                <a:cs typeface="Verdana"/>
              </a:rPr>
              <a:t>Paul </a:t>
            </a:r>
            <a:r>
              <a:rPr lang="en-US" sz="2400" dirty="0">
                <a:solidFill>
                  <a:srgbClr val="333333"/>
                </a:solidFill>
                <a:latin typeface="Calibri Light"/>
                <a:cs typeface="Verdana"/>
              </a:rPr>
              <a:t>McCartney</a:t>
            </a:r>
            <a:r>
              <a:rPr lang="en-US" sz="2400" spc="-150" dirty="0">
                <a:solidFill>
                  <a:srgbClr val="333333"/>
                </a:solidFill>
                <a:latin typeface="Calibri Light"/>
                <a:cs typeface="Verdana"/>
              </a:rPr>
              <a:t> </a:t>
            </a:r>
            <a:r>
              <a:rPr lang="en-US" sz="2400" dirty="0">
                <a:solidFill>
                  <a:srgbClr val="333333"/>
                </a:solidFill>
                <a:latin typeface="Calibri Light"/>
                <a:cs typeface="Verdana"/>
              </a:rPr>
              <a:t>had changed).</a:t>
            </a:r>
          </a:p>
          <a:p>
            <a:pPr marL="342900" marR="13589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They </a:t>
            </a:r>
            <a:r>
              <a:rPr lang="en-US" sz="2400" dirty="0">
                <a:solidFill>
                  <a:srgbClr val="333333"/>
                </a:solidFill>
                <a:latin typeface="Calibri Light"/>
                <a:cs typeface="Verdana"/>
              </a:rPr>
              <a:t>conceal </a:t>
            </a:r>
            <a:r>
              <a:rPr lang="en-US" sz="2400" spc="-5" dirty="0">
                <a:solidFill>
                  <a:srgbClr val="333333"/>
                </a:solidFill>
                <a:latin typeface="Calibri Light"/>
                <a:cs typeface="Verdana"/>
              </a:rPr>
              <a:t>alternative explanations (e.g. that </a:t>
            </a:r>
            <a:r>
              <a:rPr lang="en-US" sz="2400" dirty="0">
                <a:solidFill>
                  <a:srgbClr val="333333"/>
                </a:solidFill>
                <a:latin typeface="Calibri Light"/>
                <a:cs typeface="Verdana"/>
              </a:rPr>
              <a:t>LMW can </a:t>
            </a:r>
            <a:r>
              <a:rPr lang="en-US" sz="2400" spc="-5" dirty="0">
                <a:solidFill>
                  <a:srgbClr val="333333"/>
                </a:solidFill>
                <a:latin typeface="Calibri Light"/>
                <a:cs typeface="Verdana"/>
              </a:rPr>
              <a:t>mean anything).</a:t>
            </a:r>
            <a:endParaRPr lang="en-US" sz="2400" dirty="0">
              <a:solidFill>
                <a:srgbClr val="333333"/>
              </a:solidFill>
              <a:latin typeface="Calibri Light"/>
              <a:cs typeface="Verdana"/>
            </a:endParaRPr>
          </a:p>
          <a:p>
            <a:pPr marL="342900" marR="508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Legends are sometimes based </a:t>
            </a:r>
            <a:r>
              <a:rPr lang="en-US" sz="2400" dirty="0">
                <a:solidFill>
                  <a:srgbClr val="333333"/>
                </a:solidFill>
                <a:latin typeface="Calibri Light"/>
                <a:cs typeface="Verdana"/>
              </a:rPr>
              <a:t>on facts </a:t>
            </a:r>
            <a:r>
              <a:rPr lang="en-US" sz="2400" spc="-5" dirty="0">
                <a:solidFill>
                  <a:srgbClr val="333333"/>
                </a:solidFill>
                <a:latin typeface="Calibri Light"/>
                <a:cs typeface="Verdana"/>
              </a:rPr>
              <a:t>that are </a:t>
            </a:r>
            <a:r>
              <a:rPr lang="en-US" sz="2400" spc="-10" dirty="0">
                <a:solidFill>
                  <a:srgbClr val="333333"/>
                </a:solidFill>
                <a:latin typeface="Calibri Light"/>
                <a:cs typeface="Verdana"/>
              </a:rPr>
              <a:t>taken </a:t>
            </a:r>
            <a:r>
              <a:rPr lang="en-US" sz="2400" dirty="0">
                <a:solidFill>
                  <a:srgbClr val="333333"/>
                </a:solidFill>
                <a:latin typeface="Calibri Light"/>
                <a:cs typeface="Verdana"/>
              </a:rPr>
              <a:t>out of context. </a:t>
            </a:r>
            <a:r>
              <a:rPr lang="en-US" sz="2400" spc="-5" dirty="0">
                <a:solidFill>
                  <a:srgbClr val="333333"/>
                </a:solidFill>
                <a:latin typeface="Calibri Light"/>
                <a:cs typeface="Verdana"/>
              </a:rPr>
              <a:t>The significance </a:t>
            </a:r>
            <a:r>
              <a:rPr lang="en-US" sz="2400" dirty="0">
                <a:solidFill>
                  <a:srgbClr val="333333"/>
                </a:solidFill>
                <a:latin typeface="Calibri Light"/>
                <a:cs typeface="Verdana"/>
              </a:rPr>
              <a:t>of </a:t>
            </a:r>
            <a:r>
              <a:rPr lang="en-US" sz="2400" spc="-5" dirty="0">
                <a:solidFill>
                  <a:srgbClr val="333333"/>
                </a:solidFill>
                <a:latin typeface="Calibri Light"/>
                <a:cs typeface="Verdana"/>
              </a:rPr>
              <a:t>these </a:t>
            </a:r>
            <a:r>
              <a:rPr lang="en-US" sz="2400" spc="-10" dirty="0">
                <a:solidFill>
                  <a:srgbClr val="333333"/>
                </a:solidFill>
                <a:latin typeface="Calibri Light"/>
                <a:cs typeface="Verdana"/>
              </a:rPr>
              <a:t>details </a:t>
            </a:r>
            <a:r>
              <a:rPr lang="en-US" sz="2400" spc="-5" dirty="0">
                <a:solidFill>
                  <a:srgbClr val="333333"/>
                </a:solidFill>
                <a:latin typeface="Calibri Light"/>
                <a:cs typeface="Verdana"/>
              </a:rPr>
              <a:t>is also </a:t>
            </a:r>
            <a:r>
              <a:rPr lang="en-US" sz="2400" spc="-10" dirty="0">
                <a:solidFill>
                  <a:srgbClr val="333333"/>
                </a:solidFill>
                <a:latin typeface="Calibri Light"/>
                <a:cs typeface="Verdana"/>
              </a:rPr>
              <a:t>largely </a:t>
            </a:r>
            <a:r>
              <a:rPr lang="en-US" sz="2400" spc="-5" dirty="0">
                <a:solidFill>
                  <a:srgbClr val="333333"/>
                </a:solidFill>
                <a:latin typeface="Calibri Light"/>
                <a:cs typeface="Verdana"/>
              </a:rPr>
              <a:t>exaggerated (McCartney really </a:t>
            </a:r>
            <a:r>
              <a:rPr lang="en-US" sz="2400" spc="-10" dirty="0">
                <a:solidFill>
                  <a:srgbClr val="333333"/>
                </a:solidFill>
                <a:latin typeface="Calibri Light"/>
                <a:cs typeface="Verdana"/>
              </a:rPr>
              <a:t>is </a:t>
            </a:r>
            <a:r>
              <a:rPr lang="en-US" sz="2400" spc="-5" dirty="0">
                <a:solidFill>
                  <a:srgbClr val="333333"/>
                </a:solidFill>
                <a:latin typeface="Calibri Light"/>
                <a:cs typeface="Verdana"/>
              </a:rPr>
              <a:t>left-handed, </a:t>
            </a:r>
            <a:r>
              <a:rPr lang="en-US" sz="2400" spc="-40" dirty="0">
                <a:solidFill>
                  <a:srgbClr val="333333"/>
                </a:solidFill>
                <a:latin typeface="Calibri Light"/>
                <a:cs typeface="Verdana"/>
              </a:rPr>
              <a:t>however, </a:t>
            </a:r>
            <a:r>
              <a:rPr lang="en-US" sz="2400" spc="-5" dirty="0">
                <a:solidFill>
                  <a:srgbClr val="333333"/>
                </a:solidFill>
                <a:latin typeface="Calibri Light"/>
                <a:cs typeface="Verdana"/>
              </a:rPr>
              <a:t>that does </a:t>
            </a:r>
            <a:r>
              <a:rPr lang="en-US" sz="2400" dirty="0">
                <a:solidFill>
                  <a:srgbClr val="333333"/>
                </a:solidFill>
                <a:latin typeface="Calibri Light"/>
                <a:cs typeface="Verdana"/>
              </a:rPr>
              <a:t>not </a:t>
            </a:r>
            <a:r>
              <a:rPr lang="en-US" sz="2400" spc="-5" dirty="0">
                <a:solidFill>
                  <a:srgbClr val="333333"/>
                </a:solidFill>
                <a:latin typeface="Calibri Light"/>
                <a:cs typeface="Verdana"/>
              </a:rPr>
              <a:t>exclude </a:t>
            </a:r>
            <a:r>
              <a:rPr lang="en-US" sz="2400" dirty="0">
                <a:solidFill>
                  <a:srgbClr val="333333"/>
                </a:solidFill>
                <a:latin typeface="Calibri Light"/>
                <a:cs typeface="Verdana"/>
              </a:rPr>
              <a:t>the </a:t>
            </a:r>
            <a:r>
              <a:rPr lang="en-US" sz="2400" spc="-10" dirty="0">
                <a:solidFill>
                  <a:srgbClr val="333333"/>
                </a:solidFill>
                <a:latin typeface="Calibri Light"/>
                <a:cs typeface="Verdana"/>
              </a:rPr>
              <a:t>possibility </a:t>
            </a:r>
            <a:r>
              <a:rPr lang="en-US" sz="2400" dirty="0">
                <a:solidFill>
                  <a:srgbClr val="333333"/>
                </a:solidFill>
                <a:latin typeface="Calibri Light"/>
                <a:cs typeface="Verdana"/>
              </a:rPr>
              <a:t>of </a:t>
            </a:r>
            <a:r>
              <a:rPr lang="en-US" sz="2400" spc="-5" dirty="0">
                <a:solidFill>
                  <a:srgbClr val="333333"/>
                </a:solidFill>
                <a:latin typeface="Calibri Light"/>
                <a:cs typeface="Verdana"/>
              </a:rPr>
              <a:t>holding </a:t>
            </a:r>
            <a:r>
              <a:rPr lang="en-US" sz="2400" dirty="0">
                <a:solidFill>
                  <a:srgbClr val="333333"/>
                </a:solidFill>
                <a:latin typeface="Calibri Light"/>
                <a:cs typeface="Verdana"/>
              </a:rPr>
              <a:t>a </a:t>
            </a:r>
            <a:r>
              <a:rPr lang="en-US" sz="2400" spc="-5" dirty="0">
                <a:solidFill>
                  <a:srgbClr val="333333"/>
                </a:solidFill>
                <a:latin typeface="Calibri Light"/>
                <a:cs typeface="Verdana"/>
              </a:rPr>
              <a:t>cigarette in his right </a:t>
            </a:r>
            <a:r>
              <a:rPr lang="en-US" sz="2400" dirty="0">
                <a:solidFill>
                  <a:srgbClr val="333333"/>
                </a:solidFill>
                <a:latin typeface="Calibri Light"/>
                <a:cs typeface="Verdana"/>
              </a:rPr>
              <a:t>hand, </a:t>
            </a:r>
            <a:r>
              <a:rPr lang="en-US" sz="2400" spc="-5" dirty="0">
                <a:solidFill>
                  <a:srgbClr val="333333"/>
                </a:solidFill>
                <a:latin typeface="Calibri Light"/>
                <a:cs typeface="Verdana"/>
              </a:rPr>
              <a:t>e.g. because the photographer </a:t>
            </a:r>
            <a:r>
              <a:rPr lang="en-US" sz="2400" spc="-10" dirty="0">
                <a:solidFill>
                  <a:srgbClr val="333333"/>
                </a:solidFill>
                <a:latin typeface="Calibri Light"/>
                <a:cs typeface="Verdana"/>
              </a:rPr>
              <a:t>asked </a:t>
            </a:r>
            <a:r>
              <a:rPr lang="en-US" sz="2400" dirty="0">
                <a:solidFill>
                  <a:srgbClr val="333333"/>
                </a:solidFill>
                <a:latin typeface="Calibri Light"/>
                <a:cs typeface="Verdana"/>
              </a:rPr>
              <a:t>him</a:t>
            </a:r>
            <a:r>
              <a:rPr lang="en-US" sz="2400" spc="-100" dirty="0">
                <a:solidFill>
                  <a:srgbClr val="333333"/>
                </a:solidFill>
                <a:latin typeface="Calibri Light"/>
                <a:cs typeface="Verdana"/>
              </a:rPr>
              <a:t> </a:t>
            </a:r>
            <a:r>
              <a:rPr lang="en-US" sz="2400" spc="-5" dirty="0">
                <a:solidFill>
                  <a:srgbClr val="333333"/>
                </a:solidFill>
                <a:latin typeface="Calibri Light"/>
                <a:cs typeface="Verdana"/>
              </a:rPr>
              <a:t>to).</a:t>
            </a:r>
            <a:endParaRPr lang="en-US" sz="2400" dirty="0">
              <a:solidFill>
                <a:srgbClr val="333333"/>
              </a:solidFill>
              <a:latin typeface="Calibri Light"/>
              <a:cs typeface="Verdana"/>
            </a:endParaRPr>
          </a:p>
          <a:p>
            <a:endParaRPr lang="en-US" sz="2400" dirty="0">
              <a:solidFill>
                <a:srgbClr val="333333"/>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How did this urban legend and other conspiracy theories arise?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18</a:t>
            </a:fld>
            <a:endParaRPr lang="de-DE" altLang="de-DE">
              <a:solidFill>
                <a:srgbClr val="000000"/>
              </a:solidFill>
              <a:latin typeface="Calibri Light"/>
            </a:endParaRPr>
          </a:p>
        </p:txBody>
      </p:sp>
      <p:sp>
        <p:nvSpPr>
          <p:cNvPr id="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8"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9"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10"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marR="508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There are numerous examples </a:t>
            </a:r>
            <a:r>
              <a:rPr lang="en-US" sz="2400" spc="-10" dirty="0">
                <a:solidFill>
                  <a:srgbClr val="333333"/>
                </a:solidFill>
                <a:latin typeface="Calibri Light"/>
                <a:cs typeface="Verdana"/>
              </a:rPr>
              <a:t>in </a:t>
            </a:r>
            <a:r>
              <a:rPr lang="en-US" sz="2400" dirty="0">
                <a:solidFill>
                  <a:srgbClr val="333333"/>
                </a:solidFill>
                <a:latin typeface="Calibri Light"/>
                <a:cs typeface="Verdana"/>
              </a:rPr>
              <a:t>history where </a:t>
            </a:r>
            <a:r>
              <a:rPr lang="en-US" sz="2400" spc="-5" dirty="0">
                <a:solidFill>
                  <a:srgbClr val="333333"/>
                </a:solidFill>
                <a:latin typeface="Calibri Light"/>
                <a:cs typeface="Verdana"/>
              </a:rPr>
              <a:t>minorities </a:t>
            </a:r>
            <a:r>
              <a:rPr lang="en-US" sz="2400" dirty="0">
                <a:solidFill>
                  <a:srgbClr val="333333"/>
                </a:solidFill>
                <a:latin typeface="Calibri Light"/>
                <a:cs typeface="Verdana"/>
              </a:rPr>
              <a:t>and outcasts </a:t>
            </a:r>
            <a:r>
              <a:rPr lang="en-US" sz="2400" spc="-5" dirty="0">
                <a:solidFill>
                  <a:srgbClr val="333333"/>
                </a:solidFill>
                <a:latin typeface="Calibri Light"/>
                <a:cs typeface="Verdana"/>
              </a:rPr>
              <a:t>were falsely blamed </a:t>
            </a:r>
            <a:r>
              <a:rPr lang="en-US" sz="2400" dirty="0">
                <a:solidFill>
                  <a:srgbClr val="333333"/>
                </a:solidFill>
                <a:latin typeface="Calibri Light"/>
                <a:cs typeface="Verdana"/>
              </a:rPr>
              <a:t>for </a:t>
            </a:r>
            <a:r>
              <a:rPr lang="en-US" sz="2400" spc="-5" dirty="0">
                <a:solidFill>
                  <a:srgbClr val="333333"/>
                </a:solidFill>
                <a:latin typeface="Calibri Light"/>
                <a:cs typeface="Verdana"/>
              </a:rPr>
              <a:t>uncontrollable, </a:t>
            </a:r>
            <a:r>
              <a:rPr lang="en-US" sz="2400" dirty="0">
                <a:solidFill>
                  <a:srgbClr val="333333"/>
                </a:solidFill>
                <a:latin typeface="Calibri Light"/>
                <a:cs typeface="Verdana"/>
              </a:rPr>
              <a:t>catastrophic </a:t>
            </a:r>
            <a:r>
              <a:rPr lang="en-US" sz="2400" spc="-5" dirty="0">
                <a:solidFill>
                  <a:srgbClr val="333333"/>
                </a:solidFill>
                <a:latin typeface="Calibri Light"/>
                <a:cs typeface="Verdana"/>
              </a:rPr>
              <a:t>events. </a:t>
            </a:r>
            <a:r>
              <a:rPr lang="en-US" sz="2400" spc="-15" dirty="0">
                <a:solidFill>
                  <a:srgbClr val="333333"/>
                </a:solidFill>
                <a:latin typeface="Calibri Light"/>
                <a:cs typeface="Verdana"/>
              </a:rPr>
              <a:t>For </a:t>
            </a:r>
            <a:r>
              <a:rPr lang="en-US" sz="2400" spc="-5" dirty="0">
                <a:solidFill>
                  <a:srgbClr val="333333"/>
                </a:solidFill>
                <a:latin typeface="Calibri Light"/>
                <a:cs typeface="Verdana"/>
              </a:rPr>
              <a:t>example, </a:t>
            </a:r>
            <a:r>
              <a:rPr lang="en-US" sz="2400" spc="-10" dirty="0">
                <a:solidFill>
                  <a:srgbClr val="333333"/>
                </a:solidFill>
                <a:latin typeface="Calibri Light"/>
                <a:cs typeface="Verdana"/>
              </a:rPr>
              <a:t>in medieval </a:t>
            </a:r>
            <a:r>
              <a:rPr lang="en-US" sz="2400" spc="-5" dirty="0">
                <a:solidFill>
                  <a:srgbClr val="333333"/>
                </a:solidFill>
                <a:latin typeface="Calibri Light"/>
                <a:cs typeface="Verdana"/>
              </a:rPr>
              <a:t>times </a:t>
            </a:r>
            <a:r>
              <a:rPr lang="en-US" sz="2400" dirty="0">
                <a:solidFill>
                  <a:srgbClr val="333333"/>
                </a:solidFill>
                <a:latin typeface="Calibri Light"/>
                <a:cs typeface="Verdana"/>
              </a:rPr>
              <a:t>a </a:t>
            </a:r>
            <a:r>
              <a:rPr lang="en-US" sz="2400" spc="-5" dirty="0">
                <a:solidFill>
                  <a:srgbClr val="333333"/>
                </a:solidFill>
                <a:latin typeface="Calibri Light"/>
                <a:cs typeface="Verdana"/>
              </a:rPr>
              <a:t>poor harvest </a:t>
            </a:r>
            <a:r>
              <a:rPr lang="en-US" sz="2400" spc="-10" dirty="0">
                <a:solidFill>
                  <a:srgbClr val="333333"/>
                </a:solidFill>
                <a:latin typeface="Calibri Light"/>
                <a:cs typeface="Verdana"/>
              </a:rPr>
              <a:t>was </a:t>
            </a:r>
            <a:r>
              <a:rPr lang="en-US" sz="2400" dirty="0">
                <a:solidFill>
                  <a:srgbClr val="333333"/>
                </a:solidFill>
                <a:latin typeface="Calibri Light"/>
                <a:cs typeface="Verdana"/>
              </a:rPr>
              <a:t>often </a:t>
            </a:r>
            <a:r>
              <a:rPr lang="en-US" sz="2400" spc="-5" dirty="0">
                <a:solidFill>
                  <a:srgbClr val="333333"/>
                </a:solidFill>
                <a:latin typeface="Calibri Light"/>
                <a:cs typeface="Verdana"/>
              </a:rPr>
              <a:t>blamed </a:t>
            </a:r>
            <a:r>
              <a:rPr lang="en-US" sz="2400" dirty="0">
                <a:solidFill>
                  <a:srgbClr val="333333"/>
                </a:solidFill>
                <a:latin typeface="Calibri Light"/>
                <a:cs typeface="Verdana"/>
              </a:rPr>
              <a:t>on </a:t>
            </a:r>
            <a:r>
              <a:rPr lang="en-US" sz="2400" spc="-5" dirty="0">
                <a:solidFill>
                  <a:srgbClr val="333333"/>
                </a:solidFill>
                <a:latin typeface="Calibri Light"/>
                <a:cs typeface="Verdana"/>
              </a:rPr>
              <a:t>witchcraft or religious</a:t>
            </a:r>
            <a:r>
              <a:rPr lang="en-US" sz="2400" spc="-60" dirty="0">
                <a:solidFill>
                  <a:srgbClr val="333333"/>
                </a:solidFill>
                <a:latin typeface="Calibri Light"/>
                <a:cs typeface="Verdana"/>
              </a:rPr>
              <a:t> </a:t>
            </a:r>
            <a:r>
              <a:rPr lang="en-US" sz="2400" spc="-5" dirty="0">
                <a:solidFill>
                  <a:srgbClr val="333333"/>
                </a:solidFill>
                <a:latin typeface="Calibri Light"/>
                <a:cs typeface="Verdana"/>
              </a:rPr>
              <a:t>minorities.</a:t>
            </a:r>
            <a:endParaRPr lang="en-US" sz="2400" dirty="0">
              <a:solidFill>
                <a:srgbClr val="333333"/>
              </a:solidFill>
              <a:latin typeface="Calibri Light"/>
              <a:cs typeface="Verdana"/>
            </a:endParaRPr>
          </a:p>
          <a:p>
            <a:pPr marL="342900" marR="75311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These simple explanations reduced tension </a:t>
            </a:r>
            <a:r>
              <a:rPr lang="en-US" sz="2400" dirty="0">
                <a:solidFill>
                  <a:srgbClr val="333333"/>
                </a:solidFill>
                <a:latin typeface="Calibri Light"/>
                <a:cs typeface="Verdana"/>
              </a:rPr>
              <a:t>and </a:t>
            </a:r>
            <a:r>
              <a:rPr lang="en-US" sz="2400" spc="-5" dirty="0">
                <a:solidFill>
                  <a:srgbClr val="333333"/>
                </a:solidFill>
                <a:latin typeface="Calibri Light"/>
                <a:cs typeface="Verdana"/>
              </a:rPr>
              <a:t>fear </a:t>
            </a:r>
            <a:r>
              <a:rPr lang="en-US" sz="2400" dirty="0">
                <a:solidFill>
                  <a:srgbClr val="333333"/>
                </a:solidFill>
                <a:latin typeface="Calibri Light"/>
                <a:cs typeface="Verdana"/>
              </a:rPr>
              <a:t>and </a:t>
            </a:r>
            <a:r>
              <a:rPr lang="en-US" sz="2400" spc="-10" dirty="0">
                <a:solidFill>
                  <a:srgbClr val="333333"/>
                </a:solidFill>
                <a:latin typeface="Calibri Light"/>
                <a:cs typeface="Verdana"/>
              </a:rPr>
              <a:t>provided </a:t>
            </a:r>
            <a:r>
              <a:rPr lang="en-US" sz="2400" spc="-5" dirty="0">
                <a:solidFill>
                  <a:srgbClr val="333333"/>
                </a:solidFill>
                <a:latin typeface="Calibri Light"/>
                <a:cs typeface="Verdana"/>
              </a:rPr>
              <a:t>the </a:t>
            </a:r>
            <a:r>
              <a:rPr lang="en-US" sz="2400" spc="-10" dirty="0">
                <a:solidFill>
                  <a:srgbClr val="333333"/>
                </a:solidFill>
                <a:latin typeface="Calibri Light"/>
                <a:cs typeface="Verdana"/>
              </a:rPr>
              <a:t>illusion </a:t>
            </a:r>
            <a:r>
              <a:rPr lang="en-US" sz="2400" spc="-5" dirty="0">
                <a:solidFill>
                  <a:srgbClr val="333333"/>
                </a:solidFill>
                <a:latin typeface="Calibri Light"/>
                <a:cs typeface="Verdana"/>
              </a:rPr>
              <a:t>of</a:t>
            </a:r>
            <a:r>
              <a:rPr lang="en-US" sz="2400" spc="25" dirty="0">
                <a:solidFill>
                  <a:srgbClr val="333333"/>
                </a:solidFill>
                <a:latin typeface="Calibri Light"/>
                <a:cs typeface="Verdana"/>
              </a:rPr>
              <a:t> </a:t>
            </a:r>
            <a:r>
              <a:rPr lang="en-US" sz="2400" spc="-5" dirty="0">
                <a:solidFill>
                  <a:srgbClr val="333333"/>
                </a:solidFill>
                <a:latin typeface="Calibri Light"/>
                <a:cs typeface="Verdana"/>
              </a:rPr>
              <a:t>control.</a:t>
            </a:r>
            <a:endParaRPr lang="en-US" sz="2400" dirty="0">
              <a:solidFill>
                <a:srgbClr val="333333"/>
              </a:solidFill>
              <a:latin typeface="Calibri Light"/>
              <a:cs typeface="Verdana"/>
            </a:endParaRPr>
          </a:p>
          <a:p>
            <a:endParaRPr lang="en-US" sz="2400" dirty="0">
              <a:solidFill>
                <a:srgbClr val="333333"/>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19</a:t>
            </a:fld>
            <a:endParaRPr lang="de-DE" altLang="de-DE">
              <a:solidFill>
                <a:srgbClr val="000000"/>
              </a:solidFill>
              <a:latin typeface="Calibri Light"/>
            </a:endParaRPr>
          </a:p>
        </p:txBody>
      </p:sp>
      <p:sp>
        <p:nvSpPr>
          <p:cNvPr id="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8"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9"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10"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a:t>
            </a:r>
            <a:r>
              <a:rPr lang="de-DE" altLang="de-DE" sz="2400" dirty="0">
                <a:solidFill>
                  <a:srgbClr val="333333"/>
                </a:solidFill>
                <a:latin typeface="Calibri Light"/>
                <a:cs typeface="Times New Roman" panose="02020603050405020304" pitchFamily="18" charset="0"/>
              </a:rPr>
              <a:t>people</a:t>
            </a:r>
            <a:r>
              <a:rPr lang="en-US" altLang="de-DE" sz="2400" dirty="0">
                <a:solidFill>
                  <a:srgbClr val="333333"/>
                </a:solidFill>
                <a:latin typeface="Calibri Light"/>
                <a:cs typeface="Times New Roman" panose="02020603050405020304" pitchFamily="18" charset="0"/>
              </a:rPr>
              <a:t> with psychosis (but not all!) </a:t>
            </a:r>
            <a:r>
              <a:rPr lang="en-US" altLang="de-DE" sz="2400" dirty="0">
                <a:solidFill>
                  <a:srgbClr val="004992"/>
                </a:solidFill>
                <a:latin typeface="Calibri Light"/>
                <a:cs typeface="Times New Roman" panose="02020603050405020304" pitchFamily="18" charset="0"/>
              </a:rPr>
              <a:t>make decisions on the basis of little information.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20</a:t>
            </a:fld>
            <a:endParaRPr lang="de-DE" altLang="de-DE">
              <a:solidFill>
                <a:srgbClr val="000000"/>
              </a:solidFill>
              <a:latin typeface="Calibri Light"/>
            </a:endParaRPr>
          </a:p>
        </p:txBody>
      </p:sp>
      <p:sp>
        <p:nvSpPr>
          <p:cNvPr id="7"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8"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Tree>
    <p:extLst>
      <p:ext uri="{BB962C8B-B14F-4D97-AF65-F5344CB8AC3E}">
        <p14:creationId xmlns:p14="http://schemas.microsoft.com/office/powerpoint/2010/main" val="1330583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a:t>
            </a:r>
            <a:r>
              <a:rPr lang="de-DE" altLang="de-DE" sz="2400" dirty="0">
                <a:solidFill>
                  <a:srgbClr val="333333"/>
                </a:solidFill>
                <a:latin typeface="Calibri Light"/>
                <a:cs typeface="Times New Roman" panose="02020603050405020304" pitchFamily="18" charset="0"/>
              </a:rPr>
              <a:t>people</a:t>
            </a:r>
            <a:r>
              <a:rPr lang="en-US" altLang="de-DE" sz="2400" dirty="0">
                <a:solidFill>
                  <a:srgbClr val="333333"/>
                </a:solidFill>
                <a:latin typeface="Calibri Light"/>
                <a:cs typeface="Times New Roman" panose="02020603050405020304" pitchFamily="18" charset="0"/>
              </a:rPr>
              <a:t> with psychosis (but not all!) </a:t>
            </a:r>
            <a:r>
              <a:rPr lang="en-US" altLang="de-DE" sz="2400" dirty="0">
                <a:solidFill>
                  <a:srgbClr val="004992"/>
                </a:solidFill>
                <a:latin typeface="Calibri Light"/>
                <a:cs typeface="Times New Roman" panose="02020603050405020304" pitchFamily="18" charset="0"/>
              </a:rPr>
              <a:t>make decisions on the basis of little information.</a:t>
            </a:r>
          </a:p>
          <a:p>
            <a:pPr marL="342900" lvl="0" indent="-342900" defTabSz="914400">
              <a:buClr>
                <a:srgbClr val="333333"/>
              </a:buClr>
              <a:buFont typeface="WingDings"/>
              <a:buChar char=""/>
            </a:pPr>
            <a:r>
              <a:rPr lang="en-US" altLang="de-DE" sz="2400" dirty="0">
                <a:solidFill>
                  <a:srgbClr val="333333"/>
                </a:solidFill>
                <a:latin typeface="Calibri Light"/>
                <a:cs typeface="Times New Roman" panose="02020603050405020304" pitchFamily="18" charset="0"/>
              </a:rPr>
              <a:t>This style of decision making can easily lead to errors.</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Therefore, it is better to use a decision- making style that </a:t>
            </a:r>
            <a:r>
              <a:rPr lang="en-US" altLang="de-DE" sz="2400" dirty="0">
                <a:solidFill>
                  <a:srgbClr val="004992"/>
                </a:solidFill>
                <a:latin typeface="Calibri Light"/>
                <a:cs typeface="Times New Roman" panose="02020603050405020304" pitchFamily="18" charset="0"/>
              </a:rPr>
              <a:t>takes into account all available information.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21</a:t>
            </a:fld>
            <a:endParaRPr lang="de-DE" altLang="de-DE">
              <a:solidFill>
                <a:srgbClr val="000000"/>
              </a:solidFill>
              <a:latin typeface="Calibri Light"/>
            </a:endParaRPr>
          </a:p>
        </p:txBody>
      </p:sp>
      <p:sp>
        <p:nvSpPr>
          <p:cNvPr id="7"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 promotes misinterpretations during psychosis – examples</a:t>
            </a:r>
          </a:p>
        </p:txBody>
      </p:sp>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22</a:t>
            </a:fld>
            <a:endParaRPr lang="de-DE" altLang="de-DE">
              <a:solidFill>
                <a:srgbClr val="000000"/>
              </a:solidFill>
              <a:latin typeface="Calibri Light"/>
            </a:endParaRPr>
          </a:p>
        </p:txBody>
      </p:sp>
      <p:graphicFrame>
        <p:nvGraphicFramePr>
          <p:cNvPr id="11" name="Table 10"/>
          <p:cNvGraphicFramePr>
            <a:graphicFrameLocks noGrp="1"/>
          </p:cNvGraphicFramePr>
          <p:nvPr>
            <p:extLst>
              <p:ext uri="{D42A27DB-BD31-4B8C-83A1-F6EECF244321}">
                <p14:modId xmlns:p14="http://schemas.microsoft.com/office/powerpoint/2010/main" val="574035585"/>
              </p:ext>
            </p:extLst>
          </p:nvPr>
        </p:nvGraphicFramePr>
        <p:xfrm>
          <a:off x="408954" y="2204864"/>
          <a:ext cx="11376000" cy="338836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Event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Explanation during psychosis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Other explanations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You hear a crackling noise on the phone line.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The CIA is eavesdropping on you.</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Wire damage; typical sounds of a distant call; dead spot during cell phone call.</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Radio plays “Toxic”</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by Britney Spears.</a:t>
                      </a:r>
                      <a:endParaRPr kumimoji="0" lang="de-DE" sz="18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Secret sign for an upcoming toxic chemical attack.</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Radio station specializes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in pop music.</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White dust on the kitchen table, wasn't there before.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An attempt to poison you with anthrax has been made; the police planted drugs to frame you.</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Someone has just been baking; no one has dusted for a while.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2" name="Rechteck 1"/>
          <p:cNvSpPr>
            <a:spLocks noChangeArrowheads="1"/>
          </p:cNvSpPr>
          <p:nvPr/>
        </p:nvSpPr>
        <p:spPr bwMode="auto">
          <a:xfrm>
            <a:off x="408955" y="595153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en-US" altLang="de-DE" sz="1800">
                <a:solidFill>
                  <a:srgbClr val="004992"/>
                </a:solidFill>
                <a:latin typeface="Calibri Light"/>
              </a:rPr>
              <a:t>Can anyone contribute a short personal experience?</a:t>
            </a:r>
            <a:endParaRPr lang="de-DE" altLang="de-DE" sz="1800" dirty="0">
              <a:solidFill>
                <a:srgbClr val="004992"/>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Task (1)</a:t>
            </a:r>
            <a:endParaRPr sz="3600">
              <a:latin typeface="Calibri Light"/>
            </a:endParaRPr>
          </a:p>
        </p:txBody>
      </p:sp>
      <p:sp>
        <p:nvSpPr>
          <p:cNvPr id="6" name="Content Placeholder 5"/>
          <p:cNvSpPr>
            <a:spLocks noGrp="1"/>
          </p:cNvSpPr>
          <p:nvPr>
            <p:ph idx="1"/>
          </p:nvPr>
        </p:nvSpPr>
        <p:spPr/>
        <p:txBody>
          <a:bodyPr/>
          <a:lstStyle/>
          <a:p>
            <a:pPr marR="5080" lvl="0" defTabSz="914400"/>
            <a:r>
              <a:rPr lang="en-US" sz="2400" dirty="0">
                <a:solidFill>
                  <a:srgbClr val="333333"/>
                </a:solidFill>
                <a:latin typeface="Calibri Light"/>
                <a:cs typeface="Verdana"/>
              </a:rPr>
              <a:t>In </a:t>
            </a:r>
            <a:r>
              <a:rPr lang="en-US" sz="2400" spc="-5" dirty="0">
                <a:solidFill>
                  <a:srgbClr val="333333"/>
                </a:solidFill>
                <a:latin typeface="Calibri Light"/>
                <a:cs typeface="Verdana"/>
              </a:rPr>
              <a:t>the </a:t>
            </a:r>
            <a:r>
              <a:rPr lang="en-US" sz="2400" dirty="0">
                <a:solidFill>
                  <a:srgbClr val="333333"/>
                </a:solidFill>
                <a:latin typeface="Calibri Light"/>
                <a:cs typeface="Verdana"/>
              </a:rPr>
              <a:t>following </a:t>
            </a:r>
            <a:r>
              <a:rPr lang="en-US" sz="2400" spc="-5" dirty="0">
                <a:solidFill>
                  <a:srgbClr val="333333"/>
                </a:solidFill>
                <a:latin typeface="Calibri Light"/>
                <a:cs typeface="Verdana"/>
              </a:rPr>
              <a:t>you will </a:t>
            </a:r>
            <a:r>
              <a:rPr lang="en-US" sz="2400" dirty="0">
                <a:solidFill>
                  <a:srgbClr val="333333"/>
                </a:solidFill>
                <a:latin typeface="Calibri Light"/>
                <a:cs typeface="Verdana"/>
              </a:rPr>
              <a:t>see a </a:t>
            </a:r>
            <a:r>
              <a:rPr lang="en-US" sz="2400" spc="-5" dirty="0">
                <a:solidFill>
                  <a:srgbClr val="333333"/>
                </a:solidFill>
                <a:latin typeface="Calibri Light"/>
                <a:cs typeface="Verdana"/>
              </a:rPr>
              <a:t>series </a:t>
            </a:r>
            <a:r>
              <a:rPr lang="en-US" sz="2400" dirty="0">
                <a:solidFill>
                  <a:srgbClr val="333333"/>
                </a:solidFill>
                <a:latin typeface="Calibri Light"/>
                <a:cs typeface="Verdana"/>
              </a:rPr>
              <a:t>of </a:t>
            </a:r>
            <a:r>
              <a:rPr lang="en-US" sz="2400" spc="-5" dirty="0">
                <a:solidFill>
                  <a:srgbClr val="333333"/>
                </a:solidFill>
                <a:latin typeface="Calibri Light"/>
                <a:cs typeface="Verdana"/>
              </a:rPr>
              <a:t>pictures. </a:t>
            </a:r>
            <a:r>
              <a:rPr lang="en-US" sz="2400" dirty="0">
                <a:solidFill>
                  <a:srgbClr val="333333"/>
                </a:solidFill>
                <a:latin typeface="Calibri Light"/>
                <a:cs typeface="Verdana"/>
              </a:rPr>
              <a:t>It </a:t>
            </a:r>
            <a:r>
              <a:rPr lang="en-US" sz="2400" spc="-5" dirty="0">
                <a:solidFill>
                  <a:srgbClr val="333333"/>
                </a:solidFill>
                <a:latin typeface="Calibri Light"/>
                <a:cs typeface="Verdana"/>
              </a:rPr>
              <a:t>starts with </a:t>
            </a:r>
            <a:r>
              <a:rPr lang="en-US" sz="2400" dirty="0">
                <a:solidFill>
                  <a:srgbClr val="333333"/>
                </a:solidFill>
                <a:latin typeface="Calibri Light"/>
                <a:cs typeface="Verdana"/>
              </a:rPr>
              <a:t>only one detail of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picture.</a:t>
            </a:r>
            <a:endParaRPr lang="en-US" sz="2400" dirty="0">
              <a:solidFill>
                <a:srgbClr val="333333"/>
              </a:solidFill>
              <a:latin typeface="Calibri Light"/>
              <a:cs typeface="Verdana"/>
            </a:endParaRPr>
          </a:p>
          <a:p>
            <a:pPr marR="527685" lvl="0" defTabSz="914400"/>
            <a:r>
              <a:rPr lang="en-US" sz="2400" spc="-5" dirty="0">
                <a:solidFill>
                  <a:srgbClr val="333333"/>
                </a:solidFill>
                <a:latin typeface="Calibri Light"/>
                <a:cs typeface="Verdana"/>
              </a:rPr>
              <a:t>Then, </a:t>
            </a:r>
            <a:r>
              <a:rPr lang="en-US" sz="2400" dirty="0">
                <a:solidFill>
                  <a:srgbClr val="333333"/>
                </a:solidFill>
                <a:latin typeface="Calibri Light"/>
                <a:cs typeface="Verdana"/>
              </a:rPr>
              <a:t>another </a:t>
            </a:r>
            <a:r>
              <a:rPr lang="en-US" sz="2400" spc="-5" dirty="0">
                <a:solidFill>
                  <a:srgbClr val="333333"/>
                </a:solidFill>
                <a:latin typeface="Calibri Light"/>
                <a:cs typeface="Verdana"/>
              </a:rPr>
              <a:t>detail is added. This </a:t>
            </a:r>
            <a:r>
              <a:rPr lang="en-US" sz="2400" dirty="0">
                <a:solidFill>
                  <a:srgbClr val="333333"/>
                </a:solidFill>
                <a:latin typeface="Calibri Light"/>
                <a:cs typeface="Verdana"/>
              </a:rPr>
              <a:t>continues </a:t>
            </a:r>
            <a:r>
              <a:rPr lang="en-US" sz="2400" spc="-5" dirty="0">
                <a:solidFill>
                  <a:srgbClr val="333333"/>
                </a:solidFill>
                <a:latin typeface="Calibri Light"/>
                <a:cs typeface="Verdana"/>
              </a:rPr>
              <a:t>until the </a:t>
            </a:r>
            <a:r>
              <a:rPr lang="en-US" sz="2400" dirty="0">
                <a:solidFill>
                  <a:srgbClr val="333333"/>
                </a:solidFill>
                <a:latin typeface="Calibri Light"/>
                <a:cs typeface="Verdana"/>
              </a:rPr>
              <a:t>whole </a:t>
            </a:r>
            <a:r>
              <a:rPr lang="en-US" sz="2400" spc="-5" dirty="0">
                <a:solidFill>
                  <a:srgbClr val="333333"/>
                </a:solidFill>
                <a:latin typeface="Calibri Light"/>
                <a:cs typeface="Verdana"/>
              </a:rPr>
              <a:t>picture is</a:t>
            </a:r>
            <a:r>
              <a:rPr lang="en-US" sz="2400" spc="45" dirty="0">
                <a:solidFill>
                  <a:srgbClr val="333333"/>
                </a:solidFill>
                <a:latin typeface="Calibri Light"/>
                <a:cs typeface="Verdana"/>
              </a:rPr>
              <a:t> </a:t>
            </a:r>
            <a:r>
              <a:rPr lang="en-US" sz="2400" spc="-5" dirty="0">
                <a:solidFill>
                  <a:srgbClr val="333333"/>
                </a:solidFill>
                <a:latin typeface="Calibri Light"/>
                <a:cs typeface="Verdana"/>
              </a:rPr>
              <a:t>revealed.</a:t>
            </a:r>
            <a:endParaRPr lang="en-US" sz="2400" dirty="0">
              <a:solidFill>
                <a:srgbClr val="333333"/>
              </a:solidFill>
              <a:latin typeface="Calibri Light"/>
              <a:cs typeface="Verdana"/>
            </a:endParaRPr>
          </a:p>
          <a:p>
            <a:pPr marL="342900" lvl="0" indent="-342900" defTabSz="914400">
              <a:buClr>
                <a:srgbClr val="004992"/>
              </a:buClr>
              <a:buFont typeface="WingDings"/>
              <a:buChar char=""/>
              <a:tabLst>
                <a:tab pos="356235" algn="l"/>
              </a:tabLst>
            </a:pPr>
            <a:r>
              <a:rPr lang="en-US" sz="2400" spc="-5" dirty="0">
                <a:solidFill>
                  <a:srgbClr val="004992"/>
                </a:solidFill>
                <a:latin typeface="Calibri Light"/>
                <a:cs typeface="Verdana"/>
              </a:rPr>
              <a:t>Your task is </a:t>
            </a:r>
            <a:r>
              <a:rPr lang="en-US" sz="2400" dirty="0">
                <a:solidFill>
                  <a:srgbClr val="004992"/>
                </a:solidFill>
                <a:latin typeface="Calibri Light"/>
                <a:cs typeface="Verdana"/>
              </a:rPr>
              <a:t>to </a:t>
            </a:r>
            <a:r>
              <a:rPr lang="en-US" sz="2400" spc="-5" dirty="0">
                <a:solidFill>
                  <a:srgbClr val="004992"/>
                </a:solidFill>
                <a:latin typeface="Calibri Light"/>
                <a:cs typeface="Verdana"/>
              </a:rPr>
              <a:t>identify the</a:t>
            </a:r>
            <a:r>
              <a:rPr lang="en-US" sz="2400" spc="50" dirty="0">
                <a:solidFill>
                  <a:srgbClr val="004992"/>
                </a:solidFill>
                <a:latin typeface="Calibri Light"/>
                <a:cs typeface="Verdana"/>
              </a:rPr>
              <a:t> </a:t>
            </a:r>
            <a:r>
              <a:rPr lang="en-US" sz="2400" dirty="0">
                <a:solidFill>
                  <a:srgbClr val="004992"/>
                </a:solidFill>
                <a:latin typeface="Calibri Light"/>
                <a:cs typeface="Verdana"/>
              </a:rPr>
              <a:t>object.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23</a:t>
            </a:fld>
            <a:endParaRPr lang="de-DE" altLang="de-DE">
              <a:solidFill>
                <a:srgbClr val="000000"/>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Task (1)</a:t>
            </a:r>
            <a:endParaRPr sz="3600">
              <a:latin typeface="Calibri Light"/>
            </a:endParaRPr>
          </a:p>
        </p:txBody>
      </p:sp>
      <p:sp>
        <p:nvSpPr>
          <p:cNvPr id="6" name="Content Placeholder 5"/>
          <p:cNvSpPr>
            <a:spLocks noGrp="1"/>
          </p:cNvSpPr>
          <p:nvPr>
            <p:ph idx="1"/>
          </p:nvPr>
        </p:nvSpPr>
        <p:spPr/>
        <p:txBody>
          <a:bodyPr/>
          <a:lstStyle/>
          <a:p>
            <a:pPr marR="5080" lvl="0" defTabSz="914400"/>
            <a:r>
              <a:rPr lang="en-US" sz="2400" dirty="0">
                <a:solidFill>
                  <a:srgbClr val="333333"/>
                </a:solidFill>
                <a:latin typeface="Calibri Light"/>
                <a:cs typeface="Verdana"/>
              </a:rPr>
              <a:t>In </a:t>
            </a:r>
            <a:r>
              <a:rPr lang="en-US" sz="2400" spc="-5" dirty="0">
                <a:solidFill>
                  <a:srgbClr val="333333"/>
                </a:solidFill>
                <a:latin typeface="Calibri Light"/>
                <a:cs typeface="Verdana"/>
              </a:rPr>
              <a:t>the </a:t>
            </a:r>
            <a:r>
              <a:rPr lang="en-US" sz="2400" dirty="0">
                <a:solidFill>
                  <a:srgbClr val="333333"/>
                </a:solidFill>
                <a:latin typeface="Calibri Light"/>
                <a:cs typeface="Verdana"/>
              </a:rPr>
              <a:t>following </a:t>
            </a:r>
            <a:r>
              <a:rPr lang="en-US" sz="2400" spc="-5" dirty="0">
                <a:solidFill>
                  <a:srgbClr val="333333"/>
                </a:solidFill>
                <a:latin typeface="Calibri Light"/>
                <a:cs typeface="Verdana"/>
              </a:rPr>
              <a:t>you will </a:t>
            </a:r>
            <a:r>
              <a:rPr lang="en-US" sz="2400" dirty="0">
                <a:solidFill>
                  <a:srgbClr val="333333"/>
                </a:solidFill>
                <a:latin typeface="Calibri Light"/>
                <a:cs typeface="Verdana"/>
              </a:rPr>
              <a:t>see a </a:t>
            </a:r>
            <a:r>
              <a:rPr lang="en-US" sz="2400" spc="-5" dirty="0">
                <a:solidFill>
                  <a:srgbClr val="333333"/>
                </a:solidFill>
                <a:latin typeface="Calibri Light"/>
                <a:cs typeface="Verdana"/>
              </a:rPr>
              <a:t>series </a:t>
            </a:r>
            <a:r>
              <a:rPr lang="en-US" sz="2400" dirty="0">
                <a:solidFill>
                  <a:srgbClr val="333333"/>
                </a:solidFill>
                <a:latin typeface="Calibri Light"/>
                <a:cs typeface="Verdana"/>
              </a:rPr>
              <a:t>of </a:t>
            </a:r>
            <a:r>
              <a:rPr lang="en-US" sz="2400" spc="-5" dirty="0">
                <a:solidFill>
                  <a:srgbClr val="333333"/>
                </a:solidFill>
                <a:latin typeface="Calibri Light"/>
                <a:cs typeface="Verdana"/>
              </a:rPr>
              <a:t>pictures. </a:t>
            </a:r>
            <a:r>
              <a:rPr lang="en-US" sz="2400" dirty="0">
                <a:solidFill>
                  <a:srgbClr val="333333"/>
                </a:solidFill>
                <a:latin typeface="Calibri Light"/>
                <a:cs typeface="Verdana"/>
              </a:rPr>
              <a:t>It </a:t>
            </a:r>
            <a:r>
              <a:rPr lang="en-US" sz="2400" spc="-5" dirty="0">
                <a:solidFill>
                  <a:srgbClr val="333333"/>
                </a:solidFill>
                <a:latin typeface="Calibri Light"/>
                <a:cs typeface="Verdana"/>
              </a:rPr>
              <a:t>starts with </a:t>
            </a:r>
            <a:r>
              <a:rPr lang="en-US" sz="2400" dirty="0">
                <a:solidFill>
                  <a:srgbClr val="333333"/>
                </a:solidFill>
                <a:latin typeface="Calibri Light"/>
                <a:cs typeface="Verdana"/>
              </a:rPr>
              <a:t>only one detail of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picture.</a:t>
            </a:r>
            <a:endParaRPr lang="en-US" sz="2400" dirty="0">
              <a:solidFill>
                <a:srgbClr val="333333"/>
              </a:solidFill>
              <a:latin typeface="Calibri Light"/>
              <a:cs typeface="Verdana"/>
            </a:endParaRPr>
          </a:p>
          <a:p>
            <a:pPr marR="527685" lvl="0" defTabSz="914400"/>
            <a:r>
              <a:rPr lang="en-US" sz="2400" spc="-5" dirty="0">
                <a:solidFill>
                  <a:srgbClr val="333333"/>
                </a:solidFill>
                <a:latin typeface="Calibri Light"/>
                <a:cs typeface="Verdana"/>
              </a:rPr>
              <a:t>Then, </a:t>
            </a:r>
            <a:r>
              <a:rPr lang="en-US" sz="2400" dirty="0">
                <a:solidFill>
                  <a:srgbClr val="333333"/>
                </a:solidFill>
                <a:latin typeface="Calibri Light"/>
                <a:cs typeface="Verdana"/>
              </a:rPr>
              <a:t>another </a:t>
            </a:r>
            <a:r>
              <a:rPr lang="en-US" sz="2400" spc="-5" dirty="0">
                <a:solidFill>
                  <a:srgbClr val="333333"/>
                </a:solidFill>
                <a:latin typeface="Calibri Light"/>
                <a:cs typeface="Verdana"/>
              </a:rPr>
              <a:t>detail is added. This </a:t>
            </a:r>
            <a:r>
              <a:rPr lang="en-US" sz="2400" dirty="0">
                <a:solidFill>
                  <a:srgbClr val="333333"/>
                </a:solidFill>
                <a:latin typeface="Calibri Light"/>
                <a:cs typeface="Verdana"/>
              </a:rPr>
              <a:t>continues </a:t>
            </a:r>
            <a:r>
              <a:rPr lang="en-US" sz="2400" spc="-5" dirty="0">
                <a:solidFill>
                  <a:srgbClr val="333333"/>
                </a:solidFill>
                <a:latin typeface="Calibri Light"/>
                <a:cs typeface="Verdana"/>
              </a:rPr>
              <a:t>until the </a:t>
            </a:r>
            <a:r>
              <a:rPr lang="en-US" sz="2400" dirty="0">
                <a:solidFill>
                  <a:srgbClr val="333333"/>
                </a:solidFill>
                <a:latin typeface="Calibri Light"/>
                <a:cs typeface="Verdana"/>
              </a:rPr>
              <a:t>whole </a:t>
            </a:r>
            <a:r>
              <a:rPr lang="en-US" sz="2400" spc="-5" dirty="0">
                <a:solidFill>
                  <a:srgbClr val="333333"/>
                </a:solidFill>
                <a:latin typeface="Calibri Light"/>
                <a:cs typeface="Verdana"/>
              </a:rPr>
              <a:t>picture is</a:t>
            </a:r>
            <a:r>
              <a:rPr lang="en-US" sz="2400" spc="45" dirty="0">
                <a:solidFill>
                  <a:srgbClr val="333333"/>
                </a:solidFill>
                <a:latin typeface="Calibri Light"/>
                <a:cs typeface="Verdana"/>
              </a:rPr>
              <a:t> </a:t>
            </a:r>
            <a:r>
              <a:rPr lang="en-US" sz="2400" spc="-5" dirty="0">
                <a:solidFill>
                  <a:srgbClr val="333333"/>
                </a:solidFill>
                <a:latin typeface="Calibri Light"/>
                <a:cs typeface="Verdana"/>
              </a:rPr>
              <a:t>revealed.</a:t>
            </a:r>
            <a:endParaRPr lang="en-US" sz="2400" dirty="0">
              <a:solidFill>
                <a:srgbClr val="333333"/>
              </a:solidFill>
              <a:latin typeface="Calibri Light"/>
              <a:cs typeface="Verdana"/>
            </a:endParaRPr>
          </a:p>
          <a:p>
            <a:pPr marL="342900" lvl="0" indent="-342900" defTabSz="914400">
              <a:buClr>
                <a:srgbClr val="004992"/>
              </a:buClr>
              <a:buFont typeface="WingDings"/>
              <a:buChar char=""/>
              <a:tabLst>
                <a:tab pos="356235" algn="l"/>
              </a:tabLst>
            </a:pPr>
            <a:r>
              <a:rPr lang="en-US" sz="2400" spc="-5" dirty="0">
                <a:solidFill>
                  <a:srgbClr val="004992"/>
                </a:solidFill>
                <a:latin typeface="Calibri Light"/>
                <a:cs typeface="Verdana"/>
              </a:rPr>
              <a:t>Your task is </a:t>
            </a:r>
            <a:r>
              <a:rPr lang="en-US" sz="2400" dirty="0">
                <a:solidFill>
                  <a:srgbClr val="004992"/>
                </a:solidFill>
                <a:latin typeface="Calibri Light"/>
                <a:cs typeface="Verdana"/>
              </a:rPr>
              <a:t>to </a:t>
            </a:r>
            <a:r>
              <a:rPr lang="en-US" sz="2400" spc="-5" dirty="0">
                <a:solidFill>
                  <a:srgbClr val="004992"/>
                </a:solidFill>
                <a:latin typeface="Calibri Light"/>
                <a:cs typeface="Verdana"/>
              </a:rPr>
              <a:t>identify the</a:t>
            </a:r>
            <a:r>
              <a:rPr lang="en-US" sz="2400" spc="50" dirty="0">
                <a:solidFill>
                  <a:srgbClr val="004992"/>
                </a:solidFill>
                <a:latin typeface="Calibri Light"/>
                <a:cs typeface="Verdana"/>
              </a:rPr>
              <a:t> </a:t>
            </a:r>
            <a:r>
              <a:rPr lang="en-US" sz="2400" dirty="0">
                <a:solidFill>
                  <a:srgbClr val="004992"/>
                </a:solidFill>
                <a:latin typeface="Calibri Light"/>
                <a:cs typeface="Verdana"/>
              </a:rPr>
              <a:t>object.</a:t>
            </a:r>
          </a:p>
          <a:p>
            <a:pPr marL="342900" lvl="0" indent="-342900" defTabSz="914400">
              <a:buClr>
                <a:srgbClr val="004992"/>
              </a:buClr>
              <a:buFont typeface="WingDings"/>
              <a:buChar char=""/>
              <a:tabLst>
                <a:tab pos="356235" algn="l"/>
              </a:tabLst>
            </a:pPr>
            <a:r>
              <a:rPr lang="en-US" sz="2400" spc="-10" dirty="0">
                <a:solidFill>
                  <a:srgbClr val="004992"/>
                </a:solidFill>
                <a:latin typeface="Calibri Light"/>
                <a:cs typeface="Verdana"/>
              </a:rPr>
              <a:t>Try </a:t>
            </a:r>
            <a:r>
              <a:rPr lang="en-US" sz="2400" spc="-5" dirty="0">
                <a:solidFill>
                  <a:srgbClr val="004992"/>
                </a:solidFill>
                <a:latin typeface="Calibri Light"/>
                <a:cs typeface="Verdana"/>
              </a:rPr>
              <a:t>to avoid </a:t>
            </a:r>
            <a:r>
              <a:rPr lang="en-US" sz="2400" dirty="0">
                <a:solidFill>
                  <a:srgbClr val="004992"/>
                </a:solidFill>
                <a:latin typeface="Calibri Light"/>
                <a:cs typeface="Verdana"/>
              </a:rPr>
              <a:t>hasty as well </a:t>
            </a:r>
            <a:r>
              <a:rPr lang="en-US" sz="2400" spc="-5" dirty="0">
                <a:solidFill>
                  <a:srgbClr val="004992"/>
                </a:solidFill>
                <a:latin typeface="Calibri Light"/>
                <a:cs typeface="Verdana"/>
              </a:rPr>
              <a:t>as</a:t>
            </a:r>
            <a:r>
              <a:rPr lang="en-US" sz="2400" spc="50" dirty="0">
                <a:solidFill>
                  <a:srgbClr val="004992"/>
                </a:solidFill>
                <a:latin typeface="Calibri Light"/>
                <a:cs typeface="Verdana"/>
              </a:rPr>
              <a:t> </a:t>
            </a:r>
            <a:r>
              <a:rPr lang="en-US" sz="2400" spc="-5" dirty="0">
                <a:solidFill>
                  <a:srgbClr val="004992"/>
                </a:solidFill>
                <a:latin typeface="Calibri Light"/>
                <a:cs typeface="Verdana"/>
              </a:rPr>
              <a:t>prolonged decision-making.</a:t>
            </a:r>
            <a:endParaRPr lang="en-US" sz="2400" dirty="0">
              <a:solidFill>
                <a:srgbClr val="004992"/>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24</a:t>
            </a:fld>
            <a:endParaRPr lang="de-DE" altLang="de-DE">
              <a:solidFill>
                <a:srgbClr val="000000"/>
              </a:solidFill>
              <a:latin typeface="Calibri Light"/>
            </a:endParaRPr>
          </a:p>
        </p:txBody>
      </p:sp>
    </p:spTree>
    <p:extLst>
      <p:ext uri="{BB962C8B-B14F-4D97-AF65-F5344CB8AC3E}">
        <p14:creationId xmlns:p14="http://schemas.microsoft.com/office/powerpoint/2010/main" val="1696733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Task (1)</a:t>
            </a:r>
            <a:endParaRPr sz="3600">
              <a:latin typeface="Calibri Light"/>
            </a:endParaRPr>
          </a:p>
        </p:txBody>
      </p:sp>
      <p:sp>
        <p:nvSpPr>
          <p:cNvPr id="6" name="Content Placeholder 5"/>
          <p:cNvSpPr>
            <a:spLocks noGrp="1"/>
          </p:cNvSpPr>
          <p:nvPr>
            <p:ph idx="1"/>
          </p:nvPr>
        </p:nvSpPr>
        <p:spPr/>
        <p:txBody>
          <a:bodyPr/>
          <a:lstStyle/>
          <a:p>
            <a:pPr marR="5080" lvl="0" defTabSz="914400"/>
            <a:r>
              <a:rPr lang="en-US" sz="2400" dirty="0">
                <a:solidFill>
                  <a:srgbClr val="333333"/>
                </a:solidFill>
                <a:latin typeface="Calibri Light"/>
                <a:cs typeface="Verdana"/>
              </a:rPr>
              <a:t>In </a:t>
            </a:r>
            <a:r>
              <a:rPr lang="en-US" sz="2400" spc="-5" dirty="0">
                <a:solidFill>
                  <a:srgbClr val="333333"/>
                </a:solidFill>
                <a:latin typeface="Calibri Light"/>
                <a:cs typeface="Verdana"/>
              </a:rPr>
              <a:t>the </a:t>
            </a:r>
            <a:r>
              <a:rPr lang="en-US" sz="2400" dirty="0">
                <a:solidFill>
                  <a:srgbClr val="333333"/>
                </a:solidFill>
                <a:latin typeface="Calibri Light"/>
                <a:cs typeface="Verdana"/>
              </a:rPr>
              <a:t>following </a:t>
            </a:r>
            <a:r>
              <a:rPr lang="en-US" sz="2400" spc="-5" dirty="0">
                <a:solidFill>
                  <a:srgbClr val="333333"/>
                </a:solidFill>
                <a:latin typeface="Calibri Light"/>
                <a:cs typeface="Verdana"/>
              </a:rPr>
              <a:t>you will </a:t>
            </a:r>
            <a:r>
              <a:rPr lang="en-US" sz="2400" dirty="0">
                <a:solidFill>
                  <a:srgbClr val="333333"/>
                </a:solidFill>
                <a:latin typeface="Calibri Light"/>
                <a:cs typeface="Verdana"/>
              </a:rPr>
              <a:t>see a </a:t>
            </a:r>
            <a:r>
              <a:rPr lang="en-US" sz="2400" spc="-5" dirty="0">
                <a:solidFill>
                  <a:srgbClr val="333333"/>
                </a:solidFill>
                <a:latin typeface="Calibri Light"/>
                <a:cs typeface="Verdana"/>
              </a:rPr>
              <a:t>series </a:t>
            </a:r>
            <a:r>
              <a:rPr lang="en-US" sz="2400" dirty="0">
                <a:solidFill>
                  <a:srgbClr val="333333"/>
                </a:solidFill>
                <a:latin typeface="Calibri Light"/>
                <a:cs typeface="Verdana"/>
              </a:rPr>
              <a:t>of </a:t>
            </a:r>
            <a:r>
              <a:rPr lang="en-US" sz="2400" spc="-5" dirty="0">
                <a:solidFill>
                  <a:srgbClr val="333333"/>
                </a:solidFill>
                <a:latin typeface="Calibri Light"/>
                <a:cs typeface="Verdana"/>
              </a:rPr>
              <a:t>pictures. </a:t>
            </a:r>
            <a:r>
              <a:rPr lang="en-US" sz="2400" dirty="0">
                <a:solidFill>
                  <a:srgbClr val="333333"/>
                </a:solidFill>
                <a:latin typeface="Calibri Light"/>
                <a:cs typeface="Verdana"/>
              </a:rPr>
              <a:t>It </a:t>
            </a:r>
            <a:r>
              <a:rPr lang="en-US" sz="2400" spc="-5" dirty="0">
                <a:solidFill>
                  <a:srgbClr val="333333"/>
                </a:solidFill>
                <a:latin typeface="Calibri Light"/>
                <a:cs typeface="Verdana"/>
              </a:rPr>
              <a:t>starts with </a:t>
            </a:r>
            <a:r>
              <a:rPr lang="en-US" sz="2400" dirty="0">
                <a:solidFill>
                  <a:srgbClr val="333333"/>
                </a:solidFill>
                <a:latin typeface="Calibri Light"/>
                <a:cs typeface="Verdana"/>
              </a:rPr>
              <a:t>only one detail of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picture.</a:t>
            </a:r>
            <a:endParaRPr lang="en-US" sz="2400" dirty="0">
              <a:solidFill>
                <a:srgbClr val="333333"/>
              </a:solidFill>
              <a:latin typeface="Calibri Light"/>
              <a:cs typeface="Verdana"/>
            </a:endParaRPr>
          </a:p>
          <a:p>
            <a:pPr marR="527685" lvl="0" defTabSz="914400"/>
            <a:r>
              <a:rPr lang="en-US" sz="2400" spc="-5" dirty="0">
                <a:solidFill>
                  <a:srgbClr val="333333"/>
                </a:solidFill>
                <a:latin typeface="Calibri Light"/>
                <a:cs typeface="Verdana"/>
              </a:rPr>
              <a:t>Then, </a:t>
            </a:r>
            <a:r>
              <a:rPr lang="en-US" sz="2400" dirty="0">
                <a:solidFill>
                  <a:srgbClr val="333333"/>
                </a:solidFill>
                <a:latin typeface="Calibri Light"/>
                <a:cs typeface="Verdana"/>
              </a:rPr>
              <a:t>another </a:t>
            </a:r>
            <a:r>
              <a:rPr lang="en-US" sz="2400" spc="-5" dirty="0">
                <a:solidFill>
                  <a:srgbClr val="333333"/>
                </a:solidFill>
                <a:latin typeface="Calibri Light"/>
                <a:cs typeface="Verdana"/>
              </a:rPr>
              <a:t>detail is added. This </a:t>
            </a:r>
            <a:r>
              <a:rPr lang="en-US" sz="2400" dirty="0">
                <a:solidFill>
                  <a:srgbClr val="333333"/>
                </a:solidFill>
                <a:latin typeface="Calibri Light"/>
                <a:cs typeface="Verdana"/>
              </a:rPr>
              <a:t>continues </a:t>
            </a:r>
            <a:r>
              <a:rPr lang="en-US" sz="2400" spc="-5" dirty="0">
                <a:solidFill>
                  <a:srgbClr val="333333"/>
                </a:solidFill>
                <a:latin typeface="Calibri Light"/>
                <a:cs typeface="Verdana"/>
              </a:rPr>
              <a:t>until the </a:t>
            </a:r>
            <a:r>
              <a:rPr lang="en-US" sz="2400" dirty="0">
                <a:solidFill>
                  <a:srgbClr val="333333"/>
                </a:solidFill>
                <a:latin typeface="Calibri Light"/>
                <a:cs typeface="Verdana"/>
              </a:rPr>
              <a:t>whole </a:t>
            </a:r>
            <a:r>
              <a:rPr lang="en-US" sz="2400" spc="-5" dirty="0">
                <a:solidFill>
                  <a:srgbClr val="333333"/>
                </a:solidFill>
                <a:latin typeface="Calibri Light"/>
                <a:cs typeface="Verdana"/>
              </a:rPr>
              <a:t>picture is</a:t>
            </a:r>
            <a:r>
              <a:rPr lang="en-US" sz="2400" spc="45" dirty="0">
                <a:solidFill>
                  <a:srgbClr val="333333"/>
                </a:solidFill>
                <a:latin typeface="Calibri Light"/>
                <a:cs typeface="Verdana"/>
              </a:rPr>
              <a:t> </a:t>
            </a:r>
            <a:r>
              <a:rPr lang="en-US" sz="2400" spc="-5" dirty="0">
                <a:solidFill>
                  <a:srgbClr val="333333"/>
                </a:solidFill>
                <a:latin typeface="Calibri Light"/>
                <a:cs typeface="Verdana"/>
              </a:rPr>
              <a:t>revealed.</a:t>
            </a:r>
            <a:endParaRPr lang="en-US" sz="2400" dirty="0">
              <a:solidFill>
                <a:srgbClr val="333333"/>
              </a:solidFill>
              <a:latin typeface="Calibri Light"/>
              <a:cs typeface="Verdana"/>
            </a:endParaRPr>
          </a:p>
          <a:p>
            <a:pPr marL="342900" lvl="0" indent="-342900" defTabSz="914400">
              <a:buClr>
                <a:srgbClr val="004992"/>
              </a:buClr>
              <a:buFont typeface="WingDings"/>
              <a:buChar char=""/>
              <a:tabLst>
                <a:tab pos="356235" algn="l"/>
              </a:tabLst>
            </a:pPr>
            <a:r>
              <a:rPr lang="en-US" sz="2400" spc="-5" dirty="0">
                <a:solidFill>
                  <a:srgbClr val="004992"/>
                </a:solidFill>
                <a:latin typeface="Calibri Light"/>
                <a:cs typeface="Verdana"/>
              </a:rPr>
              <a:t>Your task is </a:t>
            </a:r>
            <a:r>
              <a:rPr lang="en-US" sz="2400" dirty="0">
                <a:solidFill>
                  <a:srgbClr val="004992"/>
                </a:solidFill>
                <a:latin typeface="Calibri Light"/>
                <a:cs typeface="Verdana"/>
              </a:rPr>
              <a:t>to </a:t>
            </a:r>
            <a:r>
              <a:rPr lang="en-US" sz="2400" spc="-5" dirty="0">
                <a:solidFill>
                  <a:srgbClr val="004992"/>
                </a:solidFill>
                <a:latin typeface="Calibri Light"/>
                <a:cs typeface="Verdana"/>
              </a:rPr>
              <a:t>identify the</a:t>
            </a:r>
            <a:r>
              <a:rPr lang="en-US" sz="2400" spc="50" dirty="0">
                <a:solidFill>
                  <a:srgbClr val="004992"/>
                </a:solidFill>
                <a:latin typeface="Calibri Light"/>
                <a:cs typeface="Verdana"/>
              </a:rPr>
              <a:t> </a:t>
            </a:r>
            <a:r>
              <a:rPr lang="en-US" sz="2400" dirty="0">
                <a:solidFill>
                  <a:srgbClr val="004992"/>
                </a:solidFill>
                <a:latin typeface="Calibri Light"/>
                <a:cs typeface="Verdana"/>
              </a:rPr>
              <a:t>object.</a:t>
            </a:r>
          </a:p>
          <a:p>
            <a:pPr marL="342900" lvl="0" indent="-342900" defTabSz="914400">
              <a:buClr>
                <a:srgbClr val="004992"/>
              </a:buClr>
              <a:buFont typeface="WingDings"/>
              <a:buChar char=""/>
              <a:tabLst>
                <a:tab pos="356235" algn="l"/>
              </a:tabLst>
            </a:pPr>
            <a:r>
              <a:rPr lang="en-US" sz="2400" spc="-10" dirty="0">
                <a:solidFill>
                  <a:srgbClr val="004992"/>
                </a:solidFill>
                <a:latin typeface="Calibri Light"/>
                <a:cs typeface="Verdana"/>
              </a:rPr>
              <a:t>Try </a:t>
            </a:r>
            <a:r>
              <a:rPr lang="en-US" sz="2400" spc="-5" dirty="0">
                <a:solidFill>
                  <a:srgbClr val="004992"/>
                </a:solidFill>
                <a:latin typeface="Calibri Light"/>
                <a:cs typeface="Verdana"/>
              </a:rPr>
              <a:t>to avoid </a:t>
            </a:r>
            <a:r>
              <a:rPr lang="en-US" sz="2400" dirty="0">
                <a:solidFill>
                  <a:srgbClr val="004992"/>
                </a:solidFill>
                <a:latin typeface="Calibri Light"/>
                <a:cs typeface="Verdana"/>
              </a:rPr>
              <a:t>hasty as well </a:t>
            </a:r>
            <a:r>
              <a:rPr lang="en-US" sz="2400" spc="-5" dirty="0">
                <a:solidFill>
                  <a:srgbClr val="004992"/>
                </a:solidFill>
                <a:latin typeface="Calibri Light"/>
                <a:cs typeface="Verdana"/>
              </a:rPr>
              <a:t>as</a:t>
            </a:r>
            <a:r>
              <a:rPr lang="en-US" sz="2400" spc="50" dirty="0">
                <a:solidFill>
                  <a:srgbClr val="004992"/>
                </a:solidFill>
                <a:latin typeface="Calibri Light"/>
                <a:cs typeface="Verdana"/>
              </a:rPr>
              <a:t> </a:t>
            </a:r>
            <a:r>
              <a:rPr lang="en-US" sz="2400" spc="-5" dirty="0">
                <a:solidFill>
                  <a:srgbClr val="004992"/>
                </a:solidFill>
                <a:latin typeface="Calibri Light"/>
                <a:cs typeface="Verdana"/>
              </a:rPr>
              <a:t>prolonged decision-making.</a:t>
            </a:r>
            <a:endParaRPr lang="en-US" sz="2400" dirty="0">
              <a:solidFill>
                <a:srgbClr val="004992"/>
              </a:solidFill>
              <a:latin typeface="Calibri Light"/>
              <a:cs typeface="Verdana"/>
            </a:endParaRPr>
          </a:p>
          <a:p>
            <a:pPr marL="342900" lvl="0" indent="-342900" defTabSz="914400">
              <a:buClr>
                <a:srgbClr val="004992"/>
              </a:buClr>
              <a:buFont typeface="WingDings"/>
              <a:buChar char=""/>
              <a:tabLst>
                <a:tab pos="356235" algn="l"/>
              </a:tabLst>
            </a:pPr>
            <a:r>
              <a:rPr lang="en-US" sz="2400" spc="-5" dirty="0">
                <a:solidFill>
                  <a:srgbClr val="004992"/>
                </a:solidFill>
                <a:latin typeface="Calibri Light"/>
                <a:cs typeface="Verdana"/>
              </a:rPr>
              <a:t>Discuss evidence for </a:t>
            </a:r>
            <a:r>
              <a:rPr lang="en-US" sz="2400" dirty="0">
                <a:solidFill>
                  <a:srgbClr val="004992"/>
                </a:solidFill>
                <a:latin typeface="Calibri Light"/>
                <a:cs typeface="Verdana"/>
              </a:rPr>
              <a:t>and against</a:t>
            </a:r>
            <a:r>
              <a:rPr lang="en-US" sz="2400" spc="40" dirty="0">
                <a:solidFill>
                  <a:srgbClr val="004992"/>
                </a:solidFill>
                <a:latin typeface="Calibri Light"/>
                <a:cs typeface="Verdana"/>
              </a:rPr>
              <a:t> </a:t>
            </a:r>
            <a:r>
              <a:rPr lang="en-US" sz="2400" dirty="0">
                <a:solidFill>
                  <a:srgbClr val="004992"/>
                </a:solidFill>
                <a:latin typeface="Calibri Light"/>
                <a:cs typeface="Verdana"/>
              </a:rPr>
              <a:t>each alternative.</a:t>
            </a: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25</a:t>
            </a:fld>
            <a:endParaRPr lang="de-DE" altLang="de-DE">
              <a:solidFill>
                <a:srgbClr val="000000"/>
              </a:solidFill>
              <a:latin typeface="Calibri Light"/>
            </a:endParaRPr>
          </a:p>
        </p:txBody>
      </p:sp>
    </p:spTree>
    <p:extLst>
      <p:ext uri="{BB962C8B-B14F-4D97-AF65-F5344CB8AC3E}">
        <p14:creationId xmlns:p14="http://schemas.microsoft.com/office/powerpoint/2010/main" val="798526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Picture 1</a:t>
            </a:r>
            <a:endParaRPr sz="3600">
              <a:latin typeface="Calibri Light"/>
            </a:endParaRPr>
          </a:p>
        </p:txBody>
      </p:sp>
      <p:sp>
        <p:nvSpPr>
          <p:cNvPr id="6" name="Content Placeholder 5"/>
          <p:cNvSpPr>
            <a:spLocks noGrp="1"/>
          </p:cNvSpPr>
          <p:nvPr>
            <p:ph idx="1"/>
          </p:nvPr>
        </p:nvSpPr>
        <p:spPr/>
        <p:txBody>
          <a:bodyPr/>
          <a:lstStyle/>
          <a:p>
            <a:pPr lvl="0" defTabSz="914400"/>
            <a:r>
              <a:rPr lang="en-US" sz="2400" spc="-10" dirty="0">
                <a:solidFill>
                  <a:srgbClr val="333333"/>
                </a:solidFill>
                <a:latin typeface="Calibri Light"/>
                <a:cs typeface="Verdana"/>
              </a:rPr>
              <a:t>Several </a:t>
            </a:r>
            <a:r>
              <a:rPr lang="en-US" sz="2400" spc="-5" dirty="0">
                <a:solidFill>
                  <a:srgbClr val="333333"/>
                </a:solidFill>
                <a:latin typeface="Calibri Light"/>
                <a:cs typeface="Verdana"/>
              </a:rPr>
              <a:t>alternative interpretations </a:t>
            </a:r>
            <a:r>
              <a:rPr lang="en-US" sz="2400" dirty="0">
                <a:solidFill>
                  <a:srgbClr val="333333"/>
                </a:solidFill>
                <a:latin typeface="Calibri Light"/>
                <a:cs typeface="Verdana"/>
              </a:rPr>
              <a:t>are</a:t>
            </a:r>
            <a:r>
              <a:rPr lang="en-US" sz="2400" spc="90" dirty="0">
                <a:solidFill>
                  <a:srgbClr val="333333"/>
                </a:solidFill>
                <a:latin typeface="Calibri Light"/>
                <a:cs typeface="Verdana"/>
              </a:rPr>
              <a:t> </a:t>
            </a:r>
            <a:r>
              <a:rPr lang="en-US" sz="2400" spc="-5" dirty="0">
                <a:solidFill>
                  <a:srgbClr val="333333"/>
                </a:solidFill>
                <a:latin typeface="Calibri Light"/>
                <a:cs typeface="Verdana"/>
              </a:rPr>
              <a:t>provided.</a:t>
            </a:r>
            <a:endParaRPr lang="en-US" sz="2400" dirty="0">
              <a:solidFill>
                <a:srgbClr val="333333"/>
              </a:solidFill>
              <a:latin typeface="Calibri Light"/>
              <a:cs typeface="Verdana"/>
            </a:endParaRPr>
          </a:p>
          <a:p>
            <a:pPr marR="5080" lvl="0" defTabSz="914400"/>
            <a:r>
              <a:rPr lang="en-US" sz="2400" spc="-5" dirty="0">
                <a:solidFill>
                  <a:srgbClr val="333333"/>
                </a:solidFill>
                <a:latin typeface="Calibri Light"/>
                <a:cs typeface="Verdana"/>
              </a:rPr>
              <a:t>Please discuss with </a:t>
            </a:r>
            <a:r>
              <a:rPr lang="en-US" sz="2400" dirty="0">
                <a:solidFill>
                  <a:srgbClr val="333333"/>
                </a:solidFill>
                <a:latin typeface="Calibri Light"/>
                <a:cs typeface="Verdana"/>
              </a:rPr>
              <a:t>the </a:t>
            </a:r>
            <a:r>
              <a:rPr lang="en-US" sz="2400" spc="-5" dirty="0">
                <a:solidFill>
                  <a:srgbClr val="333333"/>
                </a:solidFill>
                <a:latin typeface="Calibri Light"/>
                <a:cs typeface="Verdana"/>
              </a:rPr>
              <a:t>group </a:t>
            </a:r>
            <a:r>
              <a:rPr lang="en-US" sz="2400" dirty="0">
                <a:solidFill>
                  <a:srgbClr val="333333"/>
                </a:solidFill>
                <a:latin typeface="Calibri Light"/>
                <a:cs typeface="Verdana"/>
              </a:rPr>
              <a:t>how </a:t>
            </a:r>
            <a:r>
              <a:rPr lang="en-US" sz="2400" spc="-10" dirty="0">
                <a:solidFill>
                  <a:srgbClr val="333333"/>
                </a:solidFill>
                <a:latin typeface="Calibri Light"/>
                <a:cs typeface="Verdana"/>
              </a:rPr>
              <a:t>likely you </a:t>
            </a:r>
            <a:r>
              <a:rPr lang="en-US" sz="2400" dirty="0">
                <a:solidFill>
                  <a:srgbClr val="333333"/>
                </a:solidFill>
                <a:latin typeface="Calibri Light"/>
                <a:cs typeface="Verdana"/>
              </a:rPr>
              <a:t>find each </a:t>
            </a:r>
            <a:r>
              <a:rPr lang="en-US" sz="2400" spc="-5" dirty="0">
                <a:solidFill>
                  <a:srgbClr val="333333"/>
                </a:solidFill>
                <a:latin typeface="Calibri Light"/>
                <a:cs typeface="Verdana"/>
              </a:rPr>
              <a:t>option </a:t>
            </a:r>
            <a:r>
              <a:rPr lang="en-US" sz="2400" dirty="0">
                <a:solidFill>
                  <a:srgbClr val="333333"/>
                </a:solidFill>
                <a:latin typeface="Calibri Light"/>
                <a:cs typeface="Verdana"/>
              </a:rPr>
              <a:t>and whether </a:t>
            </a:r>
            <a:r>
              <a:rPr lang="en-US" sz="2400" spc="-10" dirty="0">
                <a:solidFill>
                  <a:srgbClr val="333333"/>
                </a:solidFill>
                <a:latin typeface="Calibri Light"/>
                <a:cs typeface="Verdana"/>
              </a:rPr>
              <a:t>you </a:t>
            </a:r>
            <a:r>
              <a:rPr lang="en-US" sz="2400" dirty="0">
                <a:solidFill>
                  <a:srgbClr val="333333"/>
                </a:solidFill>
                <a:latin typeface="Calibri Light"/>
                <a:cs typeface="Verdana"/>
              </a:rPr>
              <a:t>feel confident enough </a:t>
            </a:r>
            <a:r>
              <a:rPr lang="en-US" sz="2400" spc="-5" dirty="0">
                <a:solidFill>
                  <a:srgbClr val="333333"/>
                </a:solidFill>
                <a:latin typeface="Calibri Light"/>
                <a:cs typeface="Verdana"/>
              </a:rPr>
              <a:t>to make </a:t>
            </a:r>
            <a:r>
              <a:rPr lang="en-US" sz="2400" dirty="0">
                <a:solidFill>
                  <a:srgbClr val="333333"/>
                </a:solidFill>
                <a:latin typeface="Calibri Light"/>
                <a:cs typeface="Verdana"/>
              </a:rPr>
              <a:t>a</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endParaRPr lang="en-US" sz="2400" dirty="0">
              <a:solidFill>
                <a:srgbClr val="333333"/>
              </a:solidFill>
              <a:latin typeface="Calibri Light"/>
              <a:cs typeface="Verdana"/>
            </a:endParaRP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26</a:t>
            </a:fld>
            <a:endParaRPr lang="de-DE" altLang="de-DE">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smiling</a:t>
            </a:r>
            <a:r>
              <a:rPr lang="en-US" sz="2000" spc="-45" dirty="0">
                <a:solidFill>
                  <a:srgbClr val="333333"/>
                </a:solidFill>
                <a:latin typeface="Calibri Light"/>
                <a:cs typeface="Verdana"/>
              </a:rPr>
              <a:t> </a:t>
            </a:r>
            <a:r>
              <a:rPr lang="en-US" sz="2000" spc="-5" dirty="0">
                <a:solidFill>
                  <a:srgbClr val="333333"/>
                </a:solidFill>
                <a:latin typeface="Calibri Light"/>
                <a:cs typeface="Verdana"/>
              </a:rPr>
              <a:t>face</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27</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9" name="Picture 6" descr="stuhlneu7"/>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28</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 name="Picture 6" descr="stuhlneu6"/>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883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smiling</a:t>
            </a:r>
            <a:r>
              <a:rPr lang="en-US" sz="2000" spc="-45" dirty="0">
                <a:solidFill>
                  <a:srgbClr val="333333"/>
                </a:solidFill>
                <a:latin typeface="Calibri Light"/>
                <a:cs typeface="Verdana"/>
              </a:rPr>
              <a:t> </a:t>
            </a:r>
            <a:r>
              <a:rPr lang="en-US" sz="2000" spc="-5" dirty="0">
                <a:solidFill>
                  <a:srgbClr val="333333"/>
                </a:solidFill>
                <a:latin typeface="Calibri Light"/>
                <a:cs typeface="Verdana"/>
              </a:rPr>
              <a:t>face</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29</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 name="Picture 6" descr="stuhlneu5"/>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12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30</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 name="Picture 6" descr="stuhlneu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249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31</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 name="Picture 6" descr="stuhlneu4"/>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463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32</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 name="Picture 6" descr="Stuhl 3"/>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673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33</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2" name="Picture 6" descr="Stuhl 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476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34</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 name="Picture 6" descr="stuhlneu"/>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199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Picture 2</a:t>
            </a:r>
            <a:endParaRPr sz="3600">
              <a:latin typeface="Calibri Light"/>
            </a:endParaRPr>
          </a:p>
        </p:txBody>
      </p:sp>
      <p:sp>
        <p:nvSpPr>
          <p:cNvPr id="6" name="Content Placeholder 5"/>
          <p:cNvSpPr>
            <a:spLocks noGrp="1"/>
          </p:cNvSpPr>
          <p:nvPr>
            <p:ph idx="1"/>
          </p:nvPr>
        </p:nvSpPr>
        <p:spPr/>
        <p:txBody>
          <a:bodyPr/>
          <a:lstStyle/>
          <a:p>
            <a:pPr marR="5080" lvl="0" defTabSz="914400"/>
            <a:r>
              <a:rPr lang="en-US" sz="2400" spc="-5" dirty="0">
                <a:solidFill>
                  <a:srgbClr val="333333"/>
                </a:solidFill>
                <a:latin typeface="Calibri Light"/>
                <a:cs typeface="Verdana"/>
              </a:rPr>
              <a:t>Here, </a:t>
            </a:r>
            <a:r>
              <a:rPr lang="en-US" sz="2400" dirty="0">
                <a:solidFill>
                  <a:srgbClr val="333333"/>
                </a:solidFill>
                <a:latin typeface="Calibri Light"/>
                <a:cs typeface="Verdana"/>
              </a:rPr>
              <a:t>no response </a:t>
            </a:r>
            <a:r>
              <a:rPr lang="en-US" sz="2400" spc="-5" dirty="0">
                <a:solidFill>
                  <a:srgbClr val="333333"/>
                </a:solidFill>
                <a:latin typeface="Calibri Light"/>
                <a:cs typeface="Verdana"/>
              </a:rPr>
              <a:t>alternatives </a:t>
            </a:r>
            <a:r>
              <a:rPr lang="en-US" sz="2400" dirty="0">
                <a:solidFill>
                  <a:srgbClr val="333333"/>
                </a:solidFill>
                <a:latin typeface="Calibri Light"/>
                <a:cs typeface="Verdana"/>
              </a:rPr>
              <a:t>are </a:t>
            </a:r>
            <a:r>
              <a:rPr lang="en-US" sz="2400" spc="-5" dirty="0">
                <a:solidFill>
                  <a:srgbClr val="333333"/>
                </a:solidFill>
                <a:latin typeface="Calibri Light"/>
                <a:cs typeface="Verdana"/>
              </a:rPr>
              <a:t>provided. </a:t>
            </a:r>
            <a:r>
              <a:rPr lang="en-US" sz="2400" spc="-55" dirty="0">
                <a:solidFill>
                  <a:srgbClr val="333333"/>
                </a:solidFill>
                <a:latin typeface="Calibri Light"/>
                <a:cs typeface="Verdana"/>
              </a:rPr>
              <a:t>You </a:t>
            </a:r>
            <a:r>
              <a:rPr lang="en-US" sz="2400" spc="-15" dirty="0">
                <a:solidFill>
                  <a:srgbClr val="333333"/>
                </a:solidFill>
                <a:latin typeface="Calibri Light"/>
                <a:cs typeface="Verdana"/>
              </a:rPr>
              <a:t>have </a:t>
            </a:r>
            <a:r>
              <a:rPr lang="en-US" sz="2400" spc="-5" dirty="0">
                <a:solidFill>
                  <a:srgbClr val="333333"/>
                </a:solidFill>
                <a:latin typeface="Calibri Light"/>
                <a:cs typeface="Verdana"/>
              </a:rPr>
              <a:t>to </a:t>
            </a:r>
            <a:r>
              <a:rPr lang="en-US" sz="2400" dirty="0">
                <a:solidFill>
                  <a:srgbClr val="333333"/>
                </a:solidFill>
                <a:latin typeface="Calibri Light"/>
                <a:cs typeface="Verdana"/>
              </a:rPr>
              <a:t>come up </a:t>
            </a:r>
            <a:r>
              <a:rPr lang="en-US" sz="2400" spc="-5" dirty="0">
                <a:solidFill>
                  <a:srgbClr val="333333"/>
                </a:solidFill>
                <a:latin typeface="Calibri Light"/>
                <a:cs typeface="Verdana"/>
              </a:rPr>
              <a:t>with </a:t>
            </a:r>
            <a:r>
              <a:rPr lang="en-US" sz="2400" spc="-10" dirty="0">
                <a:solidFill>
                  <a:srgbClr val="333333"/>
                </a:solidFill>
                <a:latin typeface="Calibri Light"/>
                <a:cs typeface="Verdana"/>
              </a:rPr>
              <a:t>your </a:t>
            </a:r>
            <a:r>
              <a:rPr lang="en-US" sz="2400" dirty="0">
                <a:solidFill>
                  <a:srgbClr val="333333"/>
                </a:solidFill>
                <a:latin typeface="Calibri Light"/>
                <a:cs typeface="Verdana"/>
              </a:rPr>
              <a:t>own ideas about the picture. </a:t>
            </a:r>
            <a:r>
              <a:rPr lang="en-US" sz="2400" spc="-15" dirty="0">
                <a:solidFill>
                  <a:srgbClr val="333333"/>
                </a:solidFill>
                <a:latin typeface="Calibri Light"/>
                <a:cs typeface="Verdana"/>
              </a:rPr>
              <a:t>Feel </a:t>
            </a:r>
            <a:r>
              <a:rPr lang="en-US" sz="2400" spc="-5" dirty="0">
                <a:solidFill>
                  <a:srgbClr val="333333"/>
                </a:solidFill>
                <a:latin typeface="Calibri Light"/>
                <a:cs typeface="Verdana"/>
              </a:rPr>
              <a:t>free to offer </a:t>
            </a:r>
            <a:r>
              <a:rPr lang="en-US" sz="2400" spc="-10" dirty="0">
                <a:solidFill>
                  <a:srgbClr val="333333"/>
                </a:solidFill>
                <a:latin typeface="Calibri Light"/>
                <a:cs typeface="Verdana"/>
              </a:rPr>
              <a:t>several </a:t>
            </a:r>
            <a:r>
              <a:rPr lang="en-US" sz="2400" spc="-5" dirty="0">
                <a:solidFill>
                  <a:srgbClr val="333333"/>
                </a:solidFill>
                <a:latin typeface="Calibri Light"/>
                <a:cs typeface="Verdana"/>
              </a:rPr>
              <a:t>alternatives. Please </a:t>
            </a:r>
            <a:r>
              <a:rPr lang="en-US" sz="2400" dirty="0">
                <a:solidFill>
                  <a:srgbClr val="333333"/>
                </a:solidFill>
                <a:latin typeface="Calibri Light"/>
                <a:cs typeface="Verdana"/>
              </a:rPr>
              <a:t>discuss </a:t>
            </a:r>
            <a:r>
              <a:rPr lang="en-US" sz="2400" spc="-10" dirty="0">
                <a:solidFill>
                  <a:srgbClr val="333333"/>
                </a:solidFill>
                <a:latin typeface="Calibri Light"/>
                <a:cs typeface="Verdana"/>
              </a:rPr>
              <a:t>your </a:t>
            </a:r>
            <a:r>
              <a:rPr lang="en-US" sz="2400" spc="-5" dirty="0">
                <a:solidFill>
                  <a:srgbClr val="333333"/>
                </a:solidFill>
                <a:latin typeface="Calibri Light"/>
                <a:cs typeface="Verdana"/>
              </a:rPr>
              <a:t>evaluations with </a:t>
            </a:r>
            <a:r>
              <a:rPr lang="en-US" sz="2400" dirty="0">
                <a:solidFill>
                  <a:srgbClr val="333333"/>
                </a:solidFill>
                <a:latin typeface="Calibri Light"/>
                <a:cs typeface="Verdana"/>
              </a:rPr>
              <a:t>the</a:t>
            </a:r>
            <a:r>
              <a:rPr lang="en-US" sz="2400" spc="15" dirty="0">
                <a:solidFill>
                  <a:srgbClr val="333333"/>
                </a:solidFill>
                <a:latin typeface="Calibri Light"/>
                <a:cs typeface="Verdana"/>
              </a:rPr>
              <a:t> </a:t>
            </a:r>
            <a:r>
              <a:rPr lang="en-US" sz="2400" spc="-5" dirty="0">
                <a:solidFill>
                  <a:srgbClr val="333333"/>
                </a:solidFill>
                <a:latin typeface="Calibri Light"/>
                <a:cs typeface="Verdana"/>
              </a:rPr>
              <a:t>group.</a:t>
            </a:r>
            <a:endParaRPr lang="en-US" sz="2400" dirty="0">
              <a:solidFill>
                <a:srgbClr val="333333"/>
              </a:solidFill>
              <a:latin typeface="Calibri Light"/>
              <a:cs typeface="Verdana"/>
            </a:endParaRP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35</a:t>
            </a:fld>
            <a:endParaRPr lang="de-DE" altLang="de-DE">
              <a:solidFill>
                <a:srgbClr val="000000"/>
              </a:solidFill>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62D9B5E2-256B-4ECF-A402-E702D32833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36</a:t>
            </a:fld>
            <a:endParaRPr lang="de-DE" altLang="de-DE">
              <a:solidFill>
                <a:srgbClr val="000000"/>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FEDB8D1C-C875-4882-96F9-CC08F1533A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37</a:t>
            </a:fld>
            <a:endParaRPr lang="de-DE" altLang="de-DE">
              <a:solidFill>
                <a:srgbClr val="000000"/>
              </a:solidFill>
              <a:latin typeface="Calibri Light"/>
            </a:endParaRPr>
          </a:p>
        </p:txBody>
      </p:sp>
    </p:spTree>
    <p:extLst>
      <p:ext uri="{BB962C8B-B14F-4D97-AF65-F5344CB8AC3E}">
        <p14:creationId xmlns:p14="http://schemas.microsoft.com/office/powerpoint/2010/main" val="2753165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6DCA0E36-80A5-4EBD-8588-111A954055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38</a:t>
            </a:fld>
            <a:endParaRPr lang="de-DE" altLang="de-DE">
              <a:solidFill>
                <a:srgbClr val="000000"/>
              </a:solidFill>
              <a:latin typeface="Calibri Light"/>
            </a:endParaRPr>
          </a:p>
        </p:txBody>
      </p:sp>
    </p:spTree>
    <p:extLst>
      <p:ext uri="{BB962C8B-B14F-4D97-AF65-F5344CB8AC3E}">
        <p14:creationId xmlns:p14="http://schemas.microsoft.com/office/powerpoint/2010/main" val="4061253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4CAD98D3-621D-4274-B60E-60C8793C65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39</a:t>
            </a:fld>
            <a:endParaRPr lang="de-DE" altLang="de-DE">
              <a:solidFill>
                <a:srgbClr val="000000"/>
              </a:solidFill>
              <a:latin typeface="Calibri Light"/>
            </a:endParaRPr>
          </a:p>
        </p:txBody>
      </p:sp>
    </p:spTree>
    <p:extLst>
      <p:ext uri="{BB962C8B-B14F-4D97-AF65-F5344CB8AC3E}">
        <p14:creationId xmlns:p14="http://schemas.microsoft.com/office/powerpoint/2010/main" val="3508427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FBDD0560-8D9E-4F92-B3A3-496CB01B56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40</a:t>
            </a:fld>
            <a:endParaRPr lang="de-DE" altLang="de-DE">
              <a:solidFill>
                <a:srgbClr val="000000"/>
              </a:solidFill>
              <a:latin typeface="Calibri Light"/>
            </a:endParaRPr>
          </a:p>
        </p:txBody>
      </p:sp>
    </p:spTree>
    <p:extLst>
      <p:ext uri="{BB962C8B-B14F-4D97-AF65-F5344CB8AC3E}">
        <p14:creationId xmlns:p14="http://schemas.microsoft.com/office/powerpoint/2010/main" val="3363825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74ED749A-C394-422C-BD0C-30F8C2524F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41</a:t>
            </a:fld>
            <a:endParaRPr lang="de-DE" altLang="de-DE">
              <a:solidFill>
                <a:srgbClr val="000000"/>
              </a:solidFill>
              <a:latin typeface="Calibri Light"/>
            </a:endParaRPr>
          </a:p>
        </p:txBody>
      </p:sp>
    </p:spTree>
    <p:extLst>
      <p:ext uri="{BB962C8B-B14F-4D97-AF65-F5344CB8AC3E}">
        <p14:creationId xmlns:p14="http://schemas.microsoft.com/office/powerpoint/2010/main" val="3644876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A12314B1-8350-4E73-B81E-7A6F9E3B1C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42</a:t>
            </a:fld>
            <a:endParaRPr lang="de-DE" altLang="de-DE">
              <a:solidFill>
                <a:srgbClr val="000000"/>
              </a:solidFill>
              <a:latin typeface="Calibri Light"/>
            </a:endParaRPr>
          </a:p>
        </p:txBody>
      </p:sp>
    </p:spTree>
    <p:extLst>
      <p:ext uri="{BB962C8B-B14F-4D97-AF65-F5344CB8AC3E}">
        <p14:creationId xmlns:p14="http://schemas.microsoft.com/office/powerpoint/2010/main" val="3365840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C693D539-9EAE-4F4D-9992-946B614632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43</a:t>
            </a:fld>
            <a:endParaRPr lang="de-DE" altLang="de-DE">
              <a:solidFill>
                <a:srgbClr val="000000"/>
              </a:solidFill>
              <a:latin typeface="Calibri Light"/>
            </a:endParaRPr>
          </a:p>
        </p:txBody>
      </p:sp>
    </p:spTree>
    <p:extLst>
      <p:ext uri="{BB962C8B-B14F-4D97-AF65-F5344CB8AC3E}">
        <p14:creationId xmlns:p14="http://schemas.microsoft.com/office/powerpoint/2010/main" val="1231029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Picture 3</a:t>
            </a:r>
            <a:endParaRPr sz="360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Light"/>
                <a:ea typeface="+mn-ea"/>
                <a:cs typeface="+mn-cs"/>
              </a:rPr>
              <a:t>Metacognitive Training 2 - Jumping to Conclusions I</a:t>
            </a:r>
            <a:endParaRPr kumimoji="0" lang="de-DE" sz="1000" b="0" i="0" u="none" strike="noStrike" kern="1200" cap="none" spc="0" normalizeH="0" baseline="0" noProof="0">
              <a:ln>
                <a:noFill/>
              </a:ln>
              <a:solidFill>
                <a:srgbClr val="000000"/>
              </a:solidFill>
              <a:effectLst/>
              <a:uLnTx/>
              <a:uFillTx/>
              <a:latin typeface="Calibri Ligh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17398-395A-41BE-9AA8-D348D3D2DAC9}" type="slidenum">
              <a:rPr kumimoji="0" lang="de-DE" altLang="de-DE" sz="1000" b="0" i="0" u="none" strike="noStrike" kern="1200" cap="none" spc="0" normalizeH="0" baseline="0" noProof="0" smtClean="0">
                <a:ln>
                  <a:noFill/>
                </a:ln>
                <a:solidFill>
                  <a:srgbClr val="000000"/>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e-DE" altLang="de-DE" sz="1000" b="0" i="0" u="none" strike="noStrike" kern="1200" cap="none" spc="0" normalizeH="0" baseline="0" noProof="0">
              <a:ln>
                <a:noFill/>
              </a:ln>
              <a:solidFill>
                <a:srgbClr val="000000"/>
              </a:solidFill>
              <a:effectLst/>
              <a:uLnTx/>
              <a:uFillTx/>
              <a:latin typeface="Calibri Light"/>
              <a:ea typeface="+mn-ea"/>
              <a:cs typeface="+mn-cs"/>
            </a:endParaRPr>
          </a:p>
        </p:txBody>
      </p:sp>
    </p:spTree>
    <p:extLst>
      <p:ext uri="{BB962C8B-B14F-4D97-AF65-F5344CB8AC3E}">
        <p14:creationId xmlns:p14="http://schemas.microsoft.com/office/powerpoint/2010/main" val="8616813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45</a:t>
            </a:fld>
            <a:endParaRPr lang="de-DE" altLang="de-DE">
              <a:solidFill>
                <a:srgbClr val="000000"/>
              </a:solidFill>
              <a:latin typeface="Calibri Light"/>
            </a:endParaRPr>
          </a:p>
        </p:txBody>
      </p:sp>
      <p:pic>
        <p:nvPicPr>
          <p:cNvPr id="16" name="Picture 4" descr="elefant paint 8"/>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466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46</a:t>
            </a:fld>
            <a:endParaRPr lang="de-DE" altLang="de-DE">
              <a:solidFill>
                <a:srgbClr val="000000"/>
              </a:solidFill>
              <a:latin typeface="Calibri Light"/>
            </a:endParaRPr>
          </a:p>
        </p:txBody>
      </p:sp>
      <p:pic>
        <p:nvPicPr>
          <p:cNvPr id="10" name="Picture 4" descr="elefant paint 7"/>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308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47</a:t>
            </a:fld>
            <a:endParaRPr lang="de-DE" altLang="de-DE">
              <a:solidFill>
                <a:srgbClr val="000000"/>
              </a:solidFill>
              <a:latin typeface="Calibri Light"/>
            </a:endParaRPr>
          </a:p>
        </p:txBody>
      </p:sp>
      <p:pic>
        <p:nvPicPr>
          <p:cNvPr id="10" name="Picture 4" descr="elefant paint 6"/>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7510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48</a:t>
            </a:fld>
            <a:endParaRPr lang="de-DE" altLang="de-DE">
              <a:solidFill>
                <a:srgbClr val="000000"/>
              </a:solidFill>
              <a:latin typeface="Calibri Light"/>
            </a:endParaRPr>
          </a:p>
        </p:txBody>
      </p:sp>
      <p:pic>
        <p:nvPicPr>
          <p:cNvPr id="10" name="Picture 4" descr="elefant paint 5"/>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9935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49</a:t>
            </a:fld>
            <a:endParaRPr lang="de-DE" altLang="de-DE">
              <a:solidFill>
                <a:srgbClr val="000000"/>
              </a:solidFill>
              <a:latin typeface="Calibri Light"/>
            </a:endParaRPr>
          </a:p>
        </p:txBody>
      </p:sp>
      <p:pic>
        <p:nvPicPr>
          <p:cNvPr id="10" name="Picture 4" descr="elefant paint 4"/>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189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50</a:t>
            </a:fld>
            <a:endParaRPr lang="de-DE" altLang="de-DE">
              <a:solidFill>
                <a:srgbClr val="000000"/>
              </a:solidFill>
              <a:latin typeface="Calibri Light"/>
            </a:endParaRPr>
          </a:p>
        </p:txBody>
      </p:sp>
      <p:pic>
        <p:nvPicPr>
          <p:cNvPr id="10" name="Picture 4" descr="elefant paint 3"/>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218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51</a:t>
            </a:fld>
            <a:endParaRPr lang="de-DE" altLang="de-DE">
              <a:solidFill>
                <a:srgbClr val="000000"/>
              </a:solidFill>
              <a:latin typeface="Calibri Light"/>
            </a:endParaRPr>
          </a:p>
        </p:txBody>
      </p:sp>
      <p:pic>
        <p:nvPicPr>
          <p:cNvPr id="10" name="Picture 4" descr="elefant paint neu"/>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857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52</a:t>
            </a:fld>
            <a:endParaRPr lang="de-DE" altLang="de-DE">
              <a:solidFill>
                <a:srgbClr val="000000"/>
              </a:solidFill>
              <a:latin typeface="Calibri Light"/>
            </a:endParaRPr>
          </a:p>
        </p:txBody>
      </p:sp>
      <p:pic>
        <p:nvPicPr>
          <p:cNvPr id="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1261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Picture 4</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53</a:t>
            </a:fld>
            <a:endParaRPr lang="de-DE" altLang="de-DE">
              <a:solidFill>
                <a:srgbClr val="000000"/>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54</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7" descr="mühle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55</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0" name="Picture 6" descr="mühle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940109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56</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0" name="Picture 6" descr="mühle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2730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57</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0" name="Picture 6" descr="mühle6"/>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4473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58</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6" descr="mühle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7813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59</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0" name="Picture 6" descr="mühle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2750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60</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0" name="Picture 6" descr="mühle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6273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61</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6" descr="mühl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957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Picture 5</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62</a:t>
            </a:fld>
            <a:endParaRPr lang="de-DE" altLang="de-DE">
              <a:solidFill>
                <a:srgbClr val="000000"/>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63</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8" name="Picture 4" descr="Schwein09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64</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4" descr="Schwein08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3681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65</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4" descr="Schwein07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5171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66</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4" descr="Schwein06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939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67</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4" descr="Schwein03_4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5158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68</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4" descr="Schwein03_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7133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69</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4" descr="Schwein02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6999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70</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4" descr="Schwein01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5589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2 - Jumping to Conclusions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71</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1059425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Picture 6</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72</a:t>
            </a:fld>
            <a:endParaRPr lang="de-DE" altLang="de-DE">
              <a:solidFill>
                <a:srgbClr val="000000"/>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73</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8" name="Picture 7" descr="Drach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74</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6" descr="Drache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5784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75</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6" descr="Drache3"/>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8442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76</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8" descr="Drach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7136"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389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77</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8" descr="Drache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0486" y="2203704"/>
            <a:ext cx="315420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5899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78</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6" descr="Drache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6077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79</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1" name="Picture 6" descr="Drache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9330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Picture 7</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80</a:t>
            </a:fld>
            <a:endParaRPr lang="de-DE" altLang="de-DE">
              <a:solidFill>
                <a:srgbClr val="000000"/>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81</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0" name="Picture 76"/>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82</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76"/>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89201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83</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76"/>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3122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84</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76"/>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2084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85</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75"/>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7332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86</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75"/>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83178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87</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75"/>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533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88</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75"/>
          <p:cNvPicPr>
            <a:picLocks noChangeAspect="1" noChangeArrowheads="1"/>
          </p:cNvPicPr>
          <p:nvPr/>
        </p:nvPicPr>
        <p:blipFill rotWithShape="1">
          <a:blip r:embed="rId2">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15999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Picture 8</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89</a:t>
            </a:fld>
            <a:endParaRPr lang="de-DE" altLang="de-DE">
              <a:solidFill>
                <a:srgbClr val="000000"/>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90</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9" name="Picture 1027" descr="Ros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91</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3" descr="Rose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0237325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92</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2" descr="Rose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299945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93</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3" descr="Rose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40300740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94</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7" name="Picture 3" descr="Rose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2546918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95</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3" descr="Rose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8641107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96</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3" descr="Rose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7875775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97</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3" descr="Ro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7381929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Picture 9</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98</a:t>
            </a:fld>
            <a:endParaRPr lang="de-DE" altLang="de-DE">
              <a:solidFill>
                <a:srgbClr val="000000"/>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99</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100</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3" descr="maulwurf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5630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101</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3" descr="maulwurf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85262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102</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3" descr="maulwurf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2961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103</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3" descr="maulwurf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1250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104</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3" descr="maulwurf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290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105</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3" descr="maulwurf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5981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106</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0" name="Picture 3" descr="maulwurf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0052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Picture 10</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107</a:t>
            </a:fld>
            <a:endParaRPr lang="de-DE" altLang="de-DE">
              <a:solidFill>
                <a:srgbClr val="000000"/>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108</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6"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109</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6232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110</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79692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111</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67560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112</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26105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113</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8601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114</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33689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115</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0197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Task 2:</a:t>
            </a:r>
            <a:endParaRPr sz="360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116</a:t>
            </a:fld>
            <a:endParaRPr lang="de-DE" altLang="de-DE">
              <a:solidFill>
                <a:srgbClr val="000000"/>
              </a:solidFill>
              <a:latin typeface="Calibri Light"/>
            </a:endParaRPr>
          </a:p>
        </p:txBody>
      </p:sp>
      <p:sp>
        <p:nvSpPr>
          <p:cNvPr id="6"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7"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do you see?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117</a:t>
            </a:fld>
            <a:endParaRPr lang="de-DE" altLang="de-DE">
              <a:solidFill>
                <a:srgbClr val="000000"/>
              </a:solidFill>
              <a:latin typeface="Calibri Light"/>
            </a:endParaRPr>
          </a:p>
        </p:txBody>
      </p:sp>
      <p:pic>
        <p:nvPicPr>
          <p:cNvPr id="8" name="Picture 5" descr="foreveralway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7507" y="1813842"/>
            <a:ext cx="8628086" cy="635000"/>
          </a:xfrm>
          <a:prstGeom prst="rect">
            <a:avLst/>
          </a:prstGeom>
        </p:spPr>
        <p:txBody>
          <a:bodyPr vert="horz" wrap="square" lIns="0" tIns="12065" rIns="0" bIns="0" rtlCol="0">
            <a:spAutoFit/>
          </a:bodyPr>
          <a:lstStyle/>
          <a:p>
            <a:pPr marL="12700">
              <a:lnSpc>
                <a:spcPct val="100000"/>
              </a:lnSpc>
              <a:spcBef>
                <a:spcPts val="95"/>
              </a:spcBef>
            </a:pPr>
            <a:r>
              <a:rPr sz="4000" b="1" spc="-5" dirty="0">
                <a:solidFill>
                  <a:srgbClr val="FFFFFF"/>
                </a:solidFill>
                <a:latin typeface="Calibri Light"/>
                <a:cs typeface="Verdana"/>
              </a:rPr>
              <a:t>What do </a:t>
            </a:r>
            <a:r>
              <a:rPr sz="4000" b="1" dirty="0">
                <a:solidFill>
                  <a:srgbClr val="FFFFFF"/>
                </a:solidFill>
                <a:latin typeface="Calibri Light"/>
                <a:cs typeface="Verdana"/>
              </a:rPr>
              <a:t>you </a:t>
            </a:r>
            <a:r>
              <a:rPr sz="4000" b="1" spc="-5" dirty="0">
                <a:solidFill>
                  <a:srgbClr val="FFFFFF"/>
                </a:solidFill>
                <a:latin typeface="Calibri Light"/>
                <a:cs typeface="Verdana"/>
              </a:rPr>
              <a:t>see</a:t>
            </a:r>
            <a:r>
              <a:rPr sz="4000" b="1" spc="-55" dirty="0">
                <a:solidFill>
                  <a:srgbClr val="FFFFFF"/>
                </a:solidFill>
                <a:latin typeface="Calibri Light"/>
                <a:cs typeface="Verdana"/>
              </a:rPr>
              <a:t> </a:t>
            </a:r>
            <a:r>
              <a:rPr sz="4000" b="1" spc="-10" dirty="0">
                <a:solidFill>
                  <a:srgbClr val="FFFFFF"/>
                </a:solidFill>
                <a:latin typeface="Calibri Light"/>
                <a:cs typeface="Verdana"/>
              </a:rPr>
              <a:t>now?</a:t>
            </a:r>
            <a:endParaRPr sz="4000">
              <a:latin typeface="Calibri Light"/>
              <a:cs typeface="Verdana"/>
            </a:endParaRPr>
          </a:p>
        </p:txBody>
      </p:sp>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118</a:t>
            </a:fld>
            <a:endParaRPr lang="de-DE" altLang="de-DE">
              <a:solidFill>
                <a:srgbClr val="000000"/>
              </a:solidFill>
              <a:latin typeface="Calibri Light"/>
            </a:endParaRPr>
          </a:p>
        </p:txBody>
      </p:sp>
      <p:sp>
        <p:nvSpPr>
          <p:cNvPr id="15"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Old couple, goblet or ...?</a:t>
            </a:r>
            <a:endParaRPr lang="en-US" sz="2400" dirty="0">
              <a:solidFill>
                <a:srgbClr val="333333"/>
              </a:solidFill>
              <a:latin typeface="Calibri Light"/>
              <a:ea typeface="+mj-ea"/>
              <a:cs typeface="+mj-cs"/>
            </a:endParaRPr>
          </a:p>
        </p:txBody>
      </p:sp>
      <p:sp>
        <p:nvSpPr>
          <p:cNvPr id="3" name="Title 2"/>
          <p:cNvSpPr>
            <a:spLocks noGrp="1"/>
          </p:cNvSpPr>
          <p:nvPr>
            <p:ph type="title"/>
          </p:nvPr>
        </p:nvSpPr>
        <p:spPr/>
        <p:txBody>
          <a:bodyPr/>
          <a:lstStyle/>
          <a:p>
            <a:r>
              <a:rPr lang="en-US" sz="3600" dirty="0"/>
              <a:t>What do you see now?</a:t>
            </a:r>
          </a:p>
        </p:txBody>
      </p:sp>
      <p:pic>
        <p:nvPicPr>
          <p:cNvPr id="12" name="Picture 5"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do you see?</a:t>
            </a:r>
            <a:endParaRPr sz="360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119</a:t>
            </a:fld>
            <a:endParaRPr lang="de-DE" altLang="de-DE">
              <a:solidFill>
                <a:srgbClr val="000000"/>
              </a:solidFill>
              <a:latin typeface="Calibri Light"/>
            </a:endParaRPr>
          </a:p>
        </p:txBody>
      </p:sp>
      <p:pic>
        <p:nvPicPr>
          <p:cNvPr id="8" name="Picture 7"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do you see?</a:t>
            </a:r>
            <a:endParaRPr sz="3600">
              <a:latin typeface="Calibri Light"/>
            </a:endParaRPr>
          </a:p>
        </p:txBody>
      </p:sp>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120</a:t>
            </a:fld>
            <a:endParaRPr lang="de-DE" altLang="de-DE">
              <a:solidFill>
                <a:srgbClr val="000000"/>
              </a:solidFill>
              <a:latin typeface="Calibri Light"/>
            </a:endParaRPr>
          </a:p>
        </p:txBody>
      </p:sp>
      <p:pic>
        <p:nvPicPr>
          <p:cNvPr id="23" name="Picture 7"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6"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7"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1303" y="3556903"/>
            <a:ext cx="11354216" cy="919480"/>
          </a:xfrm>
          <a:prstGeom prst="rect">
            <a:avLst/>
          </a:prstGeom>
        </p:spPr>
        <p:txBody>
          <a:bodyPr vert="horz" wrap="square" lIns="0" tIns="1270" rIns="0" bIns="0" rtlCol="0">
            <a:spAutoFit/>
          </a:bodyPr>
          <a:lstStyle/>
          <a:p>
            <a:pPr>
              <a:lnSpc>
                <a:spcPct val="100000"/>
              </a:lnSpc>
              <a:spcBef>
                <a:spcPts val="10"/>
              </a:spcBef>
            </a:pPr>
            <a:r>
              <a:rPr sz="2400" b="1" spc="-5" dirty="0">
                <a:solidFill>
                  <a:srgbClr val="006699"/>
                </a:solidFill>
                <a:latin typeface="Calibri Light"/>
                <a:cs typeface="Verdana"/>
              </a:rPr>
              <a:t>Try </a:t>
            </a:r>
            <a:r>
              <a:rPr sz="2400" b="1" dirty="0">
                <a:solidFill>
                  <a:srgbClr val="006699"/>
                </a:solidFill>
                <a:latin typeface="Calibri Light"/>
                <a:cs typeface="Verdana"/>
              </a:rPr>
              <a:t>to discover all </a:t>
            </a:r>
            <a:r>
              <a:rPr sz="2400" b="1" spc="-5" dirty="0">
                <a:solidFill>
                  <a:srgbClr val="006699"/>
                </a:solidFill>
                <a:latin typeface="Calibri Light"/>
                <a:cs typeface="Verdana"/>
              </a:rPr>
              <a:t>details/figures </a:t>
            </a:r>
            <a:r>
              <a:rPr sz="2400" b="1" dirty="0">
                <a:solidFill>
                  <a:srgbClr val="006699"/>
                </a:solidFill>
                <a:latin typeface="Calibri Light"/>
                <a:cs typeface="Verdana"/>
              </a:rPr>
              <a:t>in the</a:t>
            </a:r>
            <a:r>
              <a:rPr sz="2400" b="1" spc="10" dirty="0">
                <a:solidFill>
                  <a:srgbClr val="006699"/>
                </a:solidFill>
                <a:latin typeface="Calibri Light"/>
                <a:cs typeface="Verdana"/>
              </a:rPr>
              <a:t> </a:t>
            </a:r>
            <a:r>
              <a:rPr sz="2400" b="1" spc="-10" dirty="0">
                <a:solidFill>
                  <a:srgbClr val="006699"/>
                </a:solidFill>
                <a:latin typeface="Calibri Light"/>
                <a:cs typeface="Verdana"/>
              </a:rPr>
              <a:t>following</a:t>
            </a:r>
            <a:endParaRPr sz="2400">
              <a:latin typeface="Calibri Light"/>
              <a:cs typeface="Verdana"/>
            </a:endParaRPr>
          </a:p>
          <a:p>
            <a:pPr marL="635">
              <a:lnSpc>
                <a:spcPct val="100000"/>
              </a:lnSpc>
              <a:spcBef>
                <a:spcPts val="1440"/>
              </a:spcBef>
            </a:pPr>
            <a:r>
              <a:rPr sz="2400" b="1" spc="-5" dirty="0">
                <a:solidFill>
                  <a:srgbClr val="006699"/>
                </a:solidFill>
                <a:latin typeface="Calibri Light"/>
                <a:cs typeface="Verdana"/>
              </a:rPr>
              <a:t>pictures!</a:t>
            </a:r>
            <a:endParaRPr sz="2400">
              <a:latin typeface="Calibri Light"/>
              <a:cs typeface="Verdana"/>
            </a:endParaRPr>
          </a:p>
        </p:txBody>
      </p:sp>
      <p:sp>
        <p:nvSpPr>
          <p:cNvPr id="5" name="object 5"/>
          <p:cNvSpPr/>
          <p:nvPr/>
        </p:nvSpPr>
        <p:spPr>
          <a:xfrm>
            <a:off x="408955" y="3284602"/>
            <a:ext cx="11376000" cy="1729105"/>
          </a:xfrm>
          <a:custGeom>
            <a:avLst/>
            <a:gdLst/>
            <a:ahLst/>
            <a:cxnLst/>
            <a:rect l="l" t="t" r="r" b="b"/>
            <a:pathLst>
              <a:path w="9144000" h="1729104">
                <a:moveTo>
                  <a:pt x="0" y="1728724"/>
                </a:moveTo>
                <a:lnTo>
                  <a:pt x="9144000" y="1728724"/>
                </a:lnTo>
                <a:lnTo>
                  <a:pt x="9144000" y="0"/>
                </a:lnTo>
                <a:lnTo>
                  <a:pt x="0" y="0"/>
                </a:lnTo>
                <a:lnTo>
                  <a:pt x="0" y="1728724"/>
                </a:lnTo>
                <a:close/>
              </a:path>
            </a:pathLst>
          </a:custGeom>
          <a:solidFill>
            <a:srgbClr val="FFFFFF"/>
          </a:solidFill>
        </p:spPr>
        <p:txBody>
          <a:bodyPr wrap="square" lIns="0" tIns="0" rIns="0" bIns="0" rtlCol="0"/>
          <a:lstStyle/>
          <a:p>
            <a:endParaRPr>
              <a:latin typeface="Calibri Light"/>
            </a:endParaRPr>
          </a:p>
        </p:txBody>
      </p:sp>
      <p:sp>
        <p:nvSpPr>
          <p:cNvPr id="12" name="Content Placeholder 11"/>
          <p:cNvSpPr>
            <a:spLocks noGrp="1"/>
          </p:cNvSpPr>
          <p:nvPr>
            <p:ph idx="1"/>
          </p:nvPr>
        </p:nvSpPr>
        <p:spPr/>
        <p:txBody>
          <a:bodyPr/>
          <a:lstStyle/>
          <a:p>
            <a:pPr lvl="0" algn="ctr" defTabSz="914400"/>
            <a:r>
              <a:rPr lang="en-US" sz="2400" spc="-5" dirty="0">
                <a:solidFill>
                  <a:srgbClr val="333333"/>
                </a:solidFill>
                <a:latin typeface="Calibri Light"/>
                <a:cs typeface="Verdana"/>
              </a:rPr>
              <a:t>Hasty decisions do </a:t>
            </a:r>
            <a:r>
              <a:rPr lang="en-US" sz="2400" dirty="0">
                <a:solidFill>
                  <a:srgbClr val="333333"/>
                </a:solidFill>
                <a:latin typeface="Calibri Light"/>
                <a:cs typeface="Verdana"/>
              </a:rPr>
              <a:t>not </a:t>
            </a:r>
            <a:r>
              <a:rPr lang="en-US" sz="2400" spc="-10" dirty="0">
                <a:solidFill>
                  <a:srgbClr val="333333"/>
                </a:solidFill>
                <a:latin typeface="Calibri Light"/>
                <a:cs typeface="Verdana"/>
              </a:rPr>
              <a:t>always </a:t>
            </a:r>
            <a:r>
              <a:rPr lang="en-US" sz="2400" spc="-5" dirty="0">
                <a:solidFill>
                  <a:srgbClr val="333333"/>
                </a:solidFill>
                <a:latin typeface="Calibri Light"/>
                <a:cs typeface="Verdana"/>
              </a:rPr>
              <a:t>lead to errors</a:t>
            </a:r>
            <a:r>
              <a:rPr lang="en-US" sz="2400" spc="90" dirty="0">
                <a:solidFill>
                  <a:srgbClr val="333333"/>
                </a:solidFill>
                <a:latin typeface="Calibri Light"/>
                <a:cs typeface="Verdana"/>
              </a:rPr>
              <a:t> </a:t>
            </a:r>
            <a:r>
              <a:rPr lang="en-US" sz="2400" spc="-5" dirty="0">
                <a:solidFill>
                  <a:srgbClr val="333333"/>
                </a:solidFill>
                <a:latin typeface="Calibri Light"/>
                <a:cs typeface="Verdana"/>
              </a:rPr>
              <a:t>but sometimes tell </a:t>
            </a:r>
            <a:r>
              <a:rPr lang="en-US" sz="2400" dirty="0">
                <a:solidFill>
                  <a:srgbClr val="333333"/>
                </a:solidFill>
                <a:latin typeface="Calibri Light"/>
                <a:cs typeface="Verdana"/>
              </a:rPr>
              <a:t>only half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story!</a:t>
            </a:r>
            <a:endParaRPr lang="en-US" sz="2400" dirty="0">
              <a:solidFill>
                <a:srgbClr val="333333"/>
              </a:solidFill>
              <a:latin typeface="Calibri Light"/>
              <a:cs typeface="Verdana"/>
            </a:endParaRPr>
          </a:p>
          <a:p>
            <a:pPr algn="ctr"/>
            <a:endParaRPr lang="en-US" sz="2400" dirty="0">
              <a:solidFill>
                <a:srgbClr val="333333"/>
              </a:solidFill>
              <a:latin typeface="Calibri Light"/>
            </a:endParaRPr>
          </a:p>
        </p:txBody>
      </p:sp>
      <p:sp>
        <p:nvSpPr>
          <p:cNvPr id="9" name="Footer Placeholder 8"/>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10" name="Slide Number Placeholder 9"/>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121</a:t>
            </a:fld>
            <a:endParaRPr lang="de-DE" altLang="de-DE">
              <a:solidFill>
                <a:srgbClr val="000000"/>
              </a:solidFill>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1303" y="3556903"/>
            <a:ext cx="11354216" cy="919480"/>
          </a:xfrm>
          <a:prstGeom prst="rect">
            <a:avLst/>
          </a:prstGeom>
        </p:spPr>
        <p:txBody>
          <a:bodyPr vert="horz" wrap="square" lIns="0" tIns="1270" rIns="0" bIns="0" rtlCol="0">
            <a:spAutoFit/>
          </a:bodyPr>
          <a:lstStyle/>
          <a:p>
            <a:pPr>
              <a:lnSpc>
                <a:spcPct val="100000"/>
              </a:lnSpc>
              <a:spcBef>
                <a:spcPts val="10"/>
              </a:spcBef>
            </a:pPr>
            <a:r>
              <a:rPr sz="2400" b="1" spc="-5" dirty="0">
                <a:solidFill>
                  <a:srgbClr val="006699"/>
                </a:solidFill>
                <a:latin typeface="Calibri Light"/>
                <a:cs typeface="Verdana"/>
              </a:rPr>
              <a:t>Try </a:t>
            </a:r>
            <a:r>
              <a:rPr sz="2400" b="1" dirty="0">
                <a:solidFill>
                  <a:srgbClr val="006699"/>
                </a:solidFill>
                <a:latin typeface="Calibri Light"/>
                <a:cs typeface="Verdana"/>
              </a:rPr>
              <a:t>to discover all </a:t>
            </a:r>
            <a:r>
              <a:rPr sz="2400" b="1" spc="-5" dirty="0">
                <a:solidFill>
                  <a:srgbClr val="006699"/>
                </a:solidFill>
                <a:latin typeface="Calibri Light"/>
                <a:cs typeface="Verdana"/>
              </a:rPr>
              <a:t>details/figures </a:t>
            </a:r>
            <a:r>
              <a:rPr sz="2400" b="1" dirty="0">
                <a:solidFill>
                  <a:srgbClr val="006699"/>
                </a:solidFill>
                <a:latin typeface="Calibri Light"/>
                <a:cs typeface="Verdana"/>
              </a:rPr>
              <a:t>in the</a:t>
            </a:r>
            <a:r>
              <a:rPr sz="2400" b="1" spc="10" dirty="0">
                <a:solidFill>
                  <a:srgbClr val="006699"/>
                </a:solidFill>
                <a:latin typeface="Calibri Light"/>
                <a:cs typeface="Verdana"/>
              </a:rPr>
              <a:t> </a:t>
            </a:r>
            <a:r>
              <a:rPr sz="2400" b="1" spc="-10" dirty="0">
                <a:solidFill>
                  <a:srgbClr val="006699"/>
                </a:solidFill>
                <a:latin typeface="Calibri Light"/>
                <a:cs typeface="Verdana"/>
              </a:rPr>
              <a:t>following</a:t>
            </a:r>
            <a:endParaRPr sz="2400">
              <a:latin typeface="Calibri Light"/>
              <a:cs typeface="Verdana"/>
            </a:endParaRPr>
          </a:p>
          <a:p>
            <a:pPr marL="635">
              <a:lnSpc>
                <a:spcPct val="100000"/>
              </a:lnSpc>
              <a:spcBef>
                <a:spcPts val="1440"/>
              </a:spcBef>
            </a:pPr>
            <a:r>
              <a:rPr sz="2400" b="1" spc="-5" dirty="0">
                <a:solidFill>
                  <a:srgbClr val="006699"/>
                </a:solidFill>
                <a:latin typeface="Calibri Light"/>
                <a:cs typeface="Verdana"/>
              </a:rPr>
              <a:t>pictures!</a:t>
            </a:r>
            <a:endParaRPr sz="2400">
              <a:latin typeface="Calibri Light"/>
              <a:cs typeface="Verdana"/>
            </a:endParaRPr>
          </a:p>
        </p:txBody>
      </p:sp>
      <p:sp>
        <p:nvSpPr>
          <p:cNvPr id="5" name="object 5"/>
          <p:cNvSpPr/>
          <p:nvPr/>
        </p:nvSpPr>
        <p:spPr>
          <a:xfrm>
            <a:off x="408955" y="3284602"/>
            <a:ext cx="11376000" cy="1729105"/>
          </a:xfrm>
          <a:custGeom>
            <a:avLst/>
            <a:gdLst/>
            <a:ahLst/>
            <a:cxnLst/>
            <a:rect l="l" t="t" r="r" b="b"/>
            <a:pathLst>
              <a:path w="9144000" h="1729104">
                <a:moveTo>
                  <a:pt x="0" y="1728724"/>
                </a:moveTo>
                <a:lnTo>
                  <a:pt x="9144000" y="1728724"/>
                </a:lnTo>
                <a:lnTo>
                  <a:pt x="9144000" y="0"/>
                </a:lnTo>
                <a:lnTo>
                  <a:pt x="0" y="0"/>
                </a:lnTo>
                <a:lnTo>
                  <a:pt x="0" y="1728724"/>
                </a:lnTo>
                <a:close/>
              </a:path>
            </a:pathLst>
          </a:custGeom>
          <a:solidFill>
            <a:srgbClr val="FFFFFF"/>
          </a:solidFill>
        </p:spPr>
        <p:txBody>
          <a:bodyPr wrap="square" lIns="0" tIns="0" rIns="0" bIns="0" rtlCol="0"/>
          <a:lstStyle/>
          <a:p>
            <a:endParaRPr>
              <a:latin typeface="Calibri Light"/>
            </a:endParaRPr>
          </a:p>
        </p:txBody>
      </p:sp>
      <p:sp>
        <p:nvSpPr>
          <p:cNvPr id="12" name="Content Placeholder 11"/>
          <p:cNvSpPr>
            <a:spLocks noGrp="1"/>
          </p:cNvSpPr>
          <p:nvPr>
            <p:ph idx="1"/>
          </p:nvPr>
        </p:nvSpPr>
        <p:spPr/>
        <p:txBody>
          <a:bodyPr/>
          <a:lstStyle/>
          <a:p>
            <a:pPr lvl="0" algn="ctr" defTabSz="914400"/>
            <a:r>
              <a:rPr lang="en-US" sz="2400" spc="-5" dirty="0">
                <a:solidFill>
                  <a:srgbClr val="333333"/>
                </a:solidFill>
                <a:latin typeface="Calibri Light"/>
                <a:cs typeface="Verdana"/>
              </a:rPr>
              <a:t>Hasty decisions do </a:t>
            </a:r>
            <a:r>
              <a:rPr lang="en-US" sz="2400" dirty="0">
                <a:solidFill>
                  <a:srgbClr val="333333"/>
                </a:solidFill>
                <a:latin typeface="Calibri Light"/>
                <a:cs typeface="Verdana"/>
              </a:rPr>
              <a:t>not </a:t>
            </a:r>
            <a:r>
              <a:rPr lang="en-US" sz="2400" spc="-10" dirty="0">
                <a:solidFill>
                  <a:srgbClr val="333333"/>
                </a:solidFill>
                <a:latin typeface="Calibri Light"/>
                <a:cs typeface="Verdana"/>
              </a:rPr>
              <a:t>always </a:t>
            </a:r>
            <a:r>
              <a:rPr lang="en-US" sz="2400" spc="-5" dirty="0">
                <a:solidFill>
                  <a:srgbClr val="333333"/>
                </a:solidFill>
                <a:latin typeface="Calibri Light"/>
                <a:cs typeface="Verdana"/>
              </a:rPr>
              <a:t>lead to errors</a:t>
            </a:r>
            <a:r>
              <a:rPr lang="en-US" sz="2400" spc="90" dirty="0">
                <a:solidFill>
                  <a:srgbClr val="333333"/>
                </a:solidFill>
                <a:latin typeface="Calibri Light"/>
                <a:cs typeface="Verdana"/>
              </a:rPr>
              <a:t> </a:t>
            </a:r>
            <a:r>
              <a:rPr lang="en-US" sz="2400" spc="-5" dirty="0">
                <a:solidFill>
                  <a:srgbClr val="333333"/>
                </a:solidFill>
                <a:latin typeface="Calibri Light"/>
                <a:cs typeface="Verdana"/>
              </a:rPr>
              <a:t>but sometimes tell </a:t>
            </a:r>
            <a:r>
              <a:rPr lang="en-US" sz="2400" dirty="0">
                <a:solidFill>
                  <a:srgbClr val="333333"/>
                </a:solidFill>
                <a:latin typeface="Calibri Light"/>
                <a:cs typeface="Verdana"/>
              </a:rPr>
              <a:t>only half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story!</a:t>
            </a:r>
            <a:endParaRPr lang="en-US" sz="2400" dirty="0">
              <a:solidFill>
                <a:srgbClr val="333333"/>
              </a:solidFill>
              <a:latin typeface="Calibri Light"/>
              <a:cs typeface="Verdana"/>
            </a:endParaRPr>
          </a:p>
          <a:p>
            <a:pPr algn="ctr"/>
            <a:r>
              <a:rPr lang="en-US" sz="2400" dirty="0">
                <a:solidFill>
                  <a:srgbClr val="004992"/>
                </a:solidFill>
                <a:latin typeface="Calibri Light"/>
              </a:rPr>
              <a:t>Try to discover all the details/figures in the following pictures!</a:t>
            </a:r>
          </a:p>
        </p:txBody>
      </p:sp>
      <p:sp>
        <p:nvSpPr>
          <p:cNvPr id="9" name="Footer Placeholder 8"/>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10" name="Slide Number Placeholder 9"/>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122</a:t>
            </a:fld>
            <a:endParaRPr lang="de-DE" altLang="de-DE">
              <a:solidFill>
                <a:srgbClr val="000000"/>
              </a:solidFill>
              <a:latin typeface="Calibri Light"/>
            </a:endParaRPr>
          </a:p>
        </p:txBody>
      </p:sp>
    </p:spTree>
    <p:extLst>
      <p:ext uri="{BB962C8B-B14F-4D97-AF65-F5344CB8AC3E}">
        <p14:creationId xmlns:p14="http://schemas.microsoft.com/office/powerpoint/2010/main" val="35257584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123</a:t>
            </a:fld>
            <a:endParaRPr lang="de-DE" altLang="de-DE">
              <a:solidFill>
                <a:srgbClr val="000000"/>
              </a:solidFill>
              <a:latin typeface="Calibri Light"/>
            </a:endParaRPr>
          </a:p>
        </p:txBody>
      </p:sp>
      <p:pic>
        <p:nvPicPr>
          <p:cNvPr id="10" name="Picture 4" descr="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124</a:t>
            </a:fld>
            <a:endParaRPr lang="de-DE" altLang="de-DE">
              <a:solidFill>
                <a:srgbClr val="000000"/>
              </a:solidFill>
              <a:latin typeface="Calibri Light"/>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Old woman, young woman, man with mustache?</a:t>
            </a:r>
            <a:endParaRPr lang="en-US" sz="2400" dirty="0">
              <a:solidFill>
                <a:srgbClr val="333333"/>
              </a:solidFill>
              <a:latin typeface="Calibri Light"/>
              <a:ea typeface="+mj-ea"/>
              <a:cs typeface="+mj-cs"/>
            </a:endParaRPr>
          </a:p>
        </p:txBody>
      </p:sp>
      <p:pic>
        <p:nvPicPr>
          <p:cNvPr id="13" name="Picture 4" descr="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125</a:t>
            </a:fld>
            <a:endParaRPr lang="de-DE" altLang="de-DE">
              <a:solidFill>
                <a:srgbClr val="000000"/>
              </a:solidFill>
              <a:latin typeface="Calibri Light"/>
            </a:endParaRPr>
          </a:p>
        </p:txBody>
      </p:sp>
      <p:pic>
        <p:nvPicPr>
          <p:cNvPr id="12" name="Picture 4" descr="ElViejoyEl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126</a:t>
            </a:fld>
            <a:endParaRPr lang="de-DE" altLang="de-DE">
              <a:solidFill>
                <a:srgbClr val="000000"/>
              </a:solidFill>
              <a:latin typeface="Calibri Light"/>
            </a:endParaRP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Old man or rider?</a:t>
            </a:r>
            <a:endParaRPr lang="en-US" sz="2400" dirty="0">
              <a:solidFill>
                <a:srgbClr val="333333"/>
              </a:solidFill>
              <a:latin typeface="Calibri Light"/>
              <a:ea typeface="+mj-ea"/>
              <a:cs typeface="+mj-cs"/>
            </a:endParaRPr>
          </a:p>
        </p:txBody>
      </p:sp>
      <p:pic>
        <p:nvPicPr>
          <p:cNvPr id="16" name="Picture 6" descr="ElViejoyEl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16"/>
          <p:cNvSpPr txBox="1"/>
          <p:nvPr/>
        </p:nvSpPr>
        <p:spPr>
          <a:xfrm>
            <a:off x="4889003" y="5586984"/>
            <a:ext cx="2417169" cy="135935"/>
          </a:xfrm>
          <a:prstGeom prst="rect">
            <a:avLst/>
          </a:prstGeom>
        </p:spPr>
        <p:txBody>
          <a:bodyPr vert="horz" wrap="square" lIns="0" tIns="12700" rIns="0" bIns="0" rtlCol="0">
            <a:spAutoFit/>
          </a:bodyPr>
          <a:lstStyle/>
          <a:p>
            <a:pPr marL="12700" algn="ctr">
              <a:lnSpc>
                <a:spcPct val="100000"/>
              </a:lnSpc>
              <a:spcBef>
                <a:spcPts val="100"/>
              </a:spcBef>
            </a:pPr>
            <a:r>
              <a:rPr sz="800" spc="-5" dirty="0">
                <a:latin typeface="Calibri Light"/>
                <a:cs typeface="Times New Roman"/>
              </a:rPr>
              <a:t>/</a:t>
            </a:r>
            <a:endParaRPr sz="800" dirty="0">
              <a:latin typeface="Calibri Light"/>
              <a:cs typeface="Times New Roman"/>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127</a:t>
            </a:fld>
            <a:endParaRPr lang="de-DE" altLang="de-DE">
              <a:solidFill>
                <a:srgbClr val="000000"/>
              </a:solidFill>
              <a:latin typeface="Calibri Light"/>
            </a:endParaRPr>
          </a:p>
        </p:txBody>
      </p:sp>
      <p:pic>
        <p:nvPicPr>
          <p:cNvPr id="12" name="Picture 4" descr="Jastr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128</a:t>
            </a:fld>
            <a:endParaRPr lang="de-DE" altLang="de-DE">
              <a:solidFill>
                <a:srgbClr val="000000"/>
              </a:solidFill>
              <a:latin typeface="Calibri Light"/>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Duck or rabbit?</a:t>
            </a:r>
            <a:endParaRPr lang="en-US" sz="2400" dirty="0">
              <a:solidFill>
                <a:srgbClr val="333333"/>
              </a:solidFill>
              <a:latin typeface="Calibri Light"/>
              <a:ea typeface="+mj-ea"/>
              <a:cs typeface="+mj-cs"/>
            </a:endParaRPr>
          </a:p>
        </p:txBody>
      </p:sp>
      <p:pic>
        <p:nvPicPr>
          <p:cNvPr id="13" name="Picture 4" descr="Jastr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129</a:t>
            </a:fld>
            <a:endParaRPr lang="de-DE" altLang="de-DE">
              <a:solidFill>
                <a:srgbClr val="000000"/>
              </a:solidFill>
              <a:latin typeface="Calibri Light"/>
            </a:endParaRPr>
          </a:p>
        </p:txBody>
      </p:sp>
      <p:pic>
        <p:nvPicPr>
          <p:cNvPr id="10" name="Picture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130</a:t>
            </a:fld>
            <a:endParaRPr lang="de-DE" altLang="de-DE">
              <a:solidFill>
                <a:srgbClr val="000000"/>
              </a:solidFill>
              <a:latin typeface="Calibri Light"/>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What would you see if you turned the picture upside down?</a:t>
            </a:r>
            <a:endParaRPr lang="en-US" sz="2400" dirty="0">
              <a:solidFill>
                <a:srgbClr val="333333"/>
              </a:solidFill>
              <a:latin typeface="Calibri Light"/>
              <a:ea typeface="+mj-ea"/>
              <a:cs typeface="+mj-cs"/>
            </a:endParaRPr>
          </a:p>
        </p:txBody>
      </p:sp>
      <p:pic>
        <p:nvPicPr>
          <p:cNvPr id="11" name="Picture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131</a:t>
            </a:fld>
            <a:endParaRPr lang="de-DE" altLang="de-DE">
              <a:solidFill>
                <a:srgbClr val="000000"/>
              </a:solidFill>
              <a:latin typeface="Calibri Light"/>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Horse or rider?</a:t>
            </a:r>
            <a:endParaRPr lang="en-US" sz="2400" dirty="0">
              <a:solidFill>
                <a:srgbClr val="333333"/>
              </a:solidFill>
              <a:latin typeface="Calibri Light"/>
              <a:ea typeface="+mj-ea"/>
              <a:cs typeface="+mj-cs"/>
            </a:endParaRPr>
          </a:p>
        </p:txBody>
      </p:sp>
      <p:pic>
        <p:nvPicPr>
          <p:cNvPr id="13" name="Picture 3" descr="upside d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132</a:t>
            </a:fld>
            <a:endParaRPr lang="de-DE" altLang="de-DE">
              <a:solidFill>
                <a:srgbClr val="000000"/>
              </a:solidFill>
              <a:latin typeface="Calibri Light"/>
            </a:endParaRPr>
          </a:p>
        </p:txBody>
      </p:sp>
      <p:pic>
        <p:nvPicPr>
          <p:cNvPr id="15" name="Picture 10" descr="PandeaMuertos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133</a:t>
            </a:fld>
            <a:endParaRPr lang="de-DE" altLang="de-DE">
              <a:solidFill>
                <a:srgbClr val="000000"/>
              </a:solidFill>
              <a:latin typeface="Calibri Light"/>
            </a:endParaRP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Skull or bakery?</a:t>
            </a:r>
            <a:endParaRPr lang="en-US" sz="2400" dirty="0">
              <a:solidFill>
                <a:srgbClr val="333333"/>
              </a:solidFill>
              <a:latin typeface="Calibri Light"/>
              <a:ea typeface="+mj-ea"/>
              <a:cs typeface="+mj-cs"/>
            </a:endParaRPr>
          </a:p>
        </p:txBody>
      </p:sp>
      <p:pic>
        <p:nvPicPr>
          <p:cNvPr id="16" name="Picture 13" descr="PandeaMuertos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do you see?</a:t>
            </a:r>
            <a:endParaRPr sz="360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134</a:t>
            </a:fld>
            <a:endParaRPr lang="de-DE" altLang="de-DE">
              <a:solidFill>
                <a:srgbClr val="000000"/>
              </a:solidFill>
              <a:latin typeface="Calibri Light"/>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Try to discover all details!</a:t>
            </a:r>
            <a:endParaRPr sz="360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135</a:t>
            </a:fld>
            <a:endParaRPr lang="de-DE" altLang="de-DE">
              <a:solidFill>
                <a:srgbClr val="000000"/>
              </a:solidFill>
              <a:latin typeface="Calibri Light"/>
            </a:endParaRPr>
          </a:p>
        </p:txBody>
      </p:sp>
      <p:pic>
        <p:nvPicPr>
          <p:cNvPr id="10" name="Picture 6" descr="LaSilladelaGioc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6" descr="LaSilladelaGioc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12" name="Slide Number Placeholder 11"/>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136</a:t>
            </a:fld>
            <a:endParaRPr lang="de-DE" altLang="de-DE">
              <a:solidFill>
                <a:srgbClr val="000000"/>
              </a:solidFill>
              <a:latin typeface="Calibri Light"/>
            </a:endParaRPr>
          </a:p>
        </p:txBody>
      </p:sp>
      <p:sp>
        <p:nvSpPr>
          <p:cNvPr id="15"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6"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7"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8"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137</a:t>
            </a:fld>
            <a:endParaRPr lang="de-DE" altLang="de-DE">
              <a:solidFill>
                <a:srgbClr val="000000"/>
              </a:solidFill>
              <a:latin typeface="Calibri 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138</a:t>
            </a:fld>
            <a:endParaRPr lang="de-DE" altLang="de-DE">
              <a:solidFill>
                <a:srgbClr val="000000"/>
              </a:solidFill>
              <a:latin typeface="Calibri Light"/>
            </a:endParaRPr>
          </a:p>
        </p:txBody>
      </p:sp>
    </p:spTree>
    <p:extLst>
      <p:ext uri="{BB962C8B-B14F-4D97-AF65-F5344CB8AC3E}">
        <p14:creationId xmlns:p14="http://schemas.microsoft.com/office/powerpoint/2010/main" val="407485264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139</a:t>
            </a:fld>
            <a:endParaRPr lang="de-DE" altLang="de-DE">
              <a:solidFill>
                <a:srgbClr val="000000"/>
              </a:solidFill>
              <a:latin typeface="Calibri Light"/>
            </a:endParaRPr>
          </a:p>
        </p:txBody>
      </p:sp>
    </p:spTree>
    <p:extLst>
      <p:ext uri="{BB962C8B-B14F-4D97-AF65-F5344CB8AC3E}">
        <p14:creationId xmlns:p14="http://schemas.microsoft.com/office/powerpoint/2010/main" val="11937119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a:solidFill>
                  <a:srgbClr val="333333"/>
                </a:solidFill>
                <a:latin typeface="Calibri Light"/>
                <a:cs typeface="Verdana"/>
              </a:rPr>
              <a:t>To </a:t>
            </a:r>
            <a:r>
              <a:rPr lang="en-US" sz="2000" spc="-5" dirty="0">
                <a:solidFill>
                  <a:srgbClr val="333333"/>
                </a:solidFill>
                <a:latin typeface="Calibri Light"/>
                <a:cs typeface="Verdana"/>
              </a:rPr>
              <a:t>err </a:t>
            </a:r>
            <a:r>
              <a:rPr lang="en-US" sz="2000" spc="-10" dirty="0">
                <a:solidFill>
                  <a:srgbClr val="333333"/>
                </a:solidFill>
                <a:latin typeface="Calibri Light"/>
                <a:cs typeface="Verdana"/>
              </a:rPr>
              <a:t>is </a:t>
            </a:r>
            <a:r>
              <a:rPr lang="en-US" sz="2000" dirty="0">
                <a:solidFill>
                  <a:srgbClr val="333333"/>
                </a:solidFill>
                <a:latin typeface="Calibri Light"/>
                <a:cs typeface="Verdana"/>
              </a:rPr>
              <a:t>human – </a:t>
            </a:r>
            <a:r>
              <a:rPr lang="en-US" sz="2000" spc="-5" dirty="0">
                <a:solidFill>
                  <a:srgbClr val="333333"/>
                </a:solidFill>
                <a:latin typeface="Calibri Light"/>
                <a:cs typeface="Verdana"/>
              </a:rPr>
              <a:t>be prepared </a:t>
            </a:r>
            <a:r>
              <a:rPr lang="en-US" sz="2000" dirty="0">
                <a:solidFill>
                  <a:srgbClr val="333333"/>
                </a:solidFill>
                <a:latin typeface="Calibri Light"/>
                <a:cs typeface="Verdana"/>
              </a:rPr>
              <a:t>for </a:t>
            </a:r>
            <a:r>
              <a:rPr lang="en-US" sz="2000" spc="-5" dirty="0">
                <a:solidFill>
                  <a:srgbClr val="333333"/>
                </a:solidFill>
                <a:latin typeface="Calibri Light"/>
                <a:cs typeface="Verdana"/>
              </a:rPr>
              <a:t>the </a:t>
            </a:r>
            <a:r>
              <a:rPr lang="en-US" sz="2000" spc="-10" dirty="0">
                <a:solidFill>
                  <a:srgbClr val="333333"/>
                </a:solidFill>
                <a:latin typeface="Calibri Light"/>
                <a:cs typeface="Verdana"/>
              </a:rPr>
              <a:t>possibility </a:t>
            </a:r>
            <a:r>
              <a:rPr lang="en-US" sz="2000" spc="-5" dirty="0">
                <a:solidFill>
                  <a:srgbClr val="333333"/>
                </a:solidFill>
                <a:latin typeface="Calibri Light"/>
                <a:cs typeface="Verdana"/>
              </a:rPr>
              <a:t>that you</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are </a:t>
            </a:r>
            <a:r>
              <a:rPr lang="en-US" sz="2000" dirty="0">
                <a:solidFill>
                  <a:srgbClr val="333333"/>
                </a:solidFill>
                <a:latin typeface="Calibri Light"/>
                <a:cs typeface="Verdana"/>
              </a:rPr>
              <a:t>wrong.</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140</a:t>
            </a:fld>
            <a:endParaRPr lang="de-DE" altLang="de-DE">
              <a:solidFill>
                <a:srgbClr val="000000"/>
              </a:solidFill>
              <a:latin typeface="Calibri Light"/>
            </a:endParaRPr>
          </a:p>
        </p:txBody>
      </p:sp>
    </p:spTree>
    <p:extLst>
      <p:ext uri="{BB962C8B-B14F-4D97-AF65-F5344CB8AC3E}">
        <p14:creationId xmlns:p14="http://schemas.microsoft.com/office/powerpoint/2010/main" val="358979918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a:solidFill>
                  <a:srgbClr val="333333"/>
                </a:solidFill>
                <a:latin typeface="Calibri Light"/>
                <a:cs typeface="Verdana"/>
              </a:rPr>
              <a:t>To </a:t>
            </a:r>
            <a:r>
              <a:rPr lang="en-US" sz="2000" spc="-5" dirty="0">
                <a:solidFill>
                  <a:srgbClr val="333333"/>
                </a:solidFill>
                <a:latin typeface="Calibri Light"/>
                <a:cs typeface="Verdana"/>
              </a:rPr>
              <a:t>err </a:t>
            </a:r>
            <a:r>
              <a:rPr lang="en-US" sz="2000" spc="-10" dirty="0">
                <a:solidFill>
                  <a:srgbClr val="333333"/>
                </a:solidFill>
                <a:latin typeface="Calibri Light"/>
                <a:cs typeface="Verdana"/>
              </a:rPr>
              <a:t>is </a:t>
            </a:r>
            <a:r>
              <a:rPr lang="en-US" sz="2000" dirty="0">
                <a:solidFill>
                  <a:srgbClr val="333333"/>
                </a:solidFill>
                <a:latin typeface="Calibri Light"/>
                <a:cs typeface="Verdana"/>
              </a:rPr>
              <a:t>human – </a:t>
            </a:r>
            <a:r>
              <a:rPr lang="en-US" sz="2000" spc="-5" dirty="0">
                <a:solidFill>
                  <a:srgbClr val="333333"/>
                </a:solidFill>
                <a:latin typeface="Calibri Light"/>
                <a:cs typeface="Verdana"/>
              </a:rPr>
              <a:t>be prepared </a:t>
            </a:r>
            <a:r>
              <a:rPr lang="en-US" sz="2000" dirty="0">
                <a:solidFill>
                  <a:srgbClr val="333333"/>
                </a:solidFill>
                <a:latin typeface="Calibri Light"/>
                <a:cs typeface="Verdana"/>
              </a:rPr>
              <a:t>for </a:t>
            </a:r>
            <a:r>
              <a:rPr lang="en-US" sz="2000" spc="-5" dirty="0">
                <a:solidFill>
                  <a:srgbClr val="333333"/>
                </a:solidFill>
                <a:latin typeface="Calibri Light"/>
                <a:cs typeface="Verdana"/>
              </a:rPr>
              <a:t>the </a:t>
            </a:r>
            <a:r>
              <a:rPr lang="en-US" sz="2000" spc="-10" dirty="0">
                <a:solidFill>
                  <a:srgbClr val="333333"/>
                </a:solidFill>
                <a:latin typeface="Calibri Light"/>
                <a:cs typeface="Verdana"/>
              </a:rPr>
              <a:t>possibility </a:t>
            </a:r>
            <a:r>
              <a:rPr lang="en-US" sz="2000" spc="-5" dirty="0">
                <a:solidFill>
                  <a:srgbClr val="333333"/>
                </a:solidFill>
                <a:latin typeface="Calibri Light"/>
                <a:cs typeface="Verdana"/>
              </a:rPr>
              <a:t>that you</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are </a:t>
            </a:r>
            <a:r>
              <a:rPr lang="en-US" sz="2000" dirty="0">
                <a:solidFill>
                  <a:srgbClr val="333333"/>
                </a:solidFill>
                <a:latin typeface="Calibri Light"/>
                <a:cs typeface="Verdana"/>
              </a:rPr>
              <a:t>wrong.</a:t>
            </a:r>
          </a:p>
          <a:p>
            <a:pPr marL="342900" marR="30861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Base important decisions </a:t>
            </a:r>
            <a:r>
              <a:rPr lang="en-US" sz="2000" dirty="0">
                <a:solidFill>
                  <a:srgbClr val="333333"/>
                </a:solidFill>
                <a:latin typeface="Calibri Light"/>
                <a:cs typeface="Verdana"/>
              </a:rPr>
              <a:t>on </a:t>
            </a:r>
            <a:r>
              <a:rPr lang="en-US" sz="2000" spc="-5" dirty="0">
                <a:solidFill>
                  <a:srgbClr val="333333"/>
                </a:solidFill>
                <a:latin typeface="Calibri Light"/>
                <a:cs typeface="Verdana"/>
              </a:rPr>
              <a:t>solid </a:t>
            </a:r>
            <a:r>
              <a:rPr lang="en-US" sz="2000" dirty="0">
                <a:solidFill>
                  <a:srgbClr val="333333"/>
                </a:solidFill>
                <a:latin typeface="Calibri Light"/>
                <a:cs typeface="Verdana"/>
              </a:rPr>
              <a:t>facts. Mere </a:t>
            </a:r>
            <a:r>
              <a:rPr lang="en-US" sz="2000" spc="-5" dirty="0">
                <a:solidFill>
                  <a:srgbClr val="333333"/>
                </a:solidFill>
                <a:latin typeface="Calibri Light"/>
                <a:cs typeface="Verdana"/>
              </a:rPr>
              <a:t>guesses are </a:t>
            </a:r>
            <a:r>
              <a:rPr lang="en-US" sz="2000" dirty="0">
                <a:solidFill>
                  <a:srgbClr val="333333"/>
                </a:solidFill>
                <a:latin typeface="Calibri Light"/>
                <a:cs typeface="Verdana"/>
              </a:rPr>
              <a:t>“bad </a:t>
            </a:r>
            <a:r>
              <a:rPr lang="en-US" sz="2000" spc="-25" dirty="0">
                <a:solidFill>
                  <a:srgbClr val="333333"/>
                </a:solidFill>
                <a:latin typeface="Calibri Light"/>
                <a:cs typeface="Verdana"/>
              </a:rPr>
              <a:t>advisers.” </a:t>
            </a:r>
            <a:r>
              <a:rPr lang="en-US" sz="2000" spc="-10" dirty="0">
                <a:solidFill>
                  <a:srgbClr val="333333"/>
                </a:solidFill>
                <a:latin typeface="Calibri Light"/>
                <a:cs typeface="Verdana"/>
              </a:rPr>
              <a:t>Always </a:t>
            </a:r>
            <a:r>
              <a:rPr lang="en-US" sz="2000" spc="-5" dirty="0">
                <a:solidFill>
                  <a:srgbClr val="333333"/>
                </a:solidFill>
                <a:latin typeface="Calibri Light"/>
                <a:cs typeface="Verdana"/>
              </a:rPr>
              <a:t>consider the consequences </a:t>
            </a:r>
            <a:r>
              <a:rPr lang="en-US" sz="2000" dirty="0">
                <a:solidFill>
                  <a:srgbClr val="333333"/>
                </a:solidFill>
                <a:latin typeface="Calibri Light"/>
                <a:cs typeface="Verdana"/>
              </a:rPr>
              <a:t>of a </a:t>
            </a:r>
            <a:r>
              <a:rPr lang="en-US" sz="2000" spc="-5" dirty="0">
                <a:solidFill>
                  <a:srgbClr val="333333"/>
                </a:solidFill>
                <a:latin typeface="Calibri Light"/>
                <a:cs typeface="Verdana"/>
              </a:rPr>
              <a:t>wrong judgment.</a:t>
            </a:r>
            <a:endParaRPr lang="en-US" sz="2000" dirty="0">
              <a:solidFill>
                <a:srgbClr val="333333"/>
              </a:solidFill>
              <a:latin typeface="Calibri Light"/>
              <a:cs typeface="Verdana"/>
            </a:endParaRPr>
          </a:p>
          <a:p>
            <a:pPr>
              <a:lnSpc>
                <a:spcPct val="100000"/>
              </a:lnSpc>
              <a:spcBef>
                <a:spcPts val="0"/>
              </a:spcBef>
            </a:pP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141</a:t>
            </a:fld>
            <a:endParaRPr lang="de-DE" altLang="de-DE">
              <a:solidFill>
                <a:srgbClr val="000000"/>
              </a:solidFill>
              <a:latin typeface="Calibri Light"/>
            </a:endParaRPr>
          </a:p>
        </p:txBody>
      </p:sp>
    </p:spTree>
    <p:extLst>
      <p:ext uri="{BB962C8B-B14F-4D97-AF65-F5344CB8AC3E}">
        <p14:creationId xmlns:p14="http://schemas.microsoft.com/office/powerpoint/2010/main" val="9902771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Many (but not all!) people with psychosis tend to jump to conclusions and to form extreme opinions.</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142</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What does this have to do with psychosis?</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Many (but not all!) people with psychosis tend to jump to conclusions and to form extreme opinions.</a:t>
            </a:r>
          </a:p>
          <a:p>
            <a:r>
              <a:rPr lang="en-US" sz="2000" dirty="0">
                <a:solidFill>
                  <a:srgbClr val="004992"/>
                </a:solidFill>
                <a:latin typeface="Calibri Light"/>
              </a:rPr>
              <a:t>Example: </a:t>
            </a:r>
            <a:r>
              <a:rPr lang="en-US" sz="2000" dirty="0">
                <a:solidFill>
                  <a:srgbClr val="333333"/>
                </a:solidFill>
                <a:latin typeface="Calibri Light"/>
              </a:rPr>
              <a:t>While attending a public social event, Carl claims to be the next King of Germany.</a:t>
            </a:r>
          </a:p>
          <a:p>
            <a:r>
              <a:rPr lang="en-US" sz="2000" dirty="0">
                <a:solidFill>
                  <a:srgbClr val="004992"/>
                </a:solidFill>
                <a:latin typeface="Calibri Light"/>
              </a:rPr>
              <a:t>Background: </a:t>
            </a:r>
            <a:r>
              <a:rPr lang="en-US" sz="2000" dirty="0">
                <a:solidFill>
                  <a:srgbClr val="333333"/>
                </a:solidFill>
                <a:latin typeface="Calibri Light"/>
              </a:rPr>
              <a:t>Carl found a figure of a king with a crown in a surprise egg.</a:t>
            </a:r>
          </a:p>
          <a:p>
            <a:r>
              <a:rPr lang="en-US" sz="2000" dirty="0">
                <a:solidFill>
                  <a:srgbClr val="004992"/>
                </a:solidFill>
                <a:latin typeface="Calibri Light"/>
              </a:rPr>
              <a:t>But: </a:t>
            </a:r>
            <a:r>
              <a:rPr lang="en-US" sz="2000" dirty="0">
                <a:solidFill>
                  <a:srgbClr val="333333"/>
                </a:solidFill>
                <a:latin typeface="Calibri Light"/>
              </a:rPr>
              <a:t>He has no royal blood, the monarchy was abolished in Germany long ago; but above all: The content of the surprise egg can’t be considered conclusive evidence!</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143</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What does this have to do with psychosis?</a:t>
            </a:r>
          </a:p>
        </p:txBody>
      </p:sp>
    </p:spTree>
    <p:extLst>
      <p:ext uri="{BB962C8B-B14F-4D97-AF65-F5344CB8AC3E}">
        <p14:creationId xmlns:p14="http://schemas.microsoft.com/office/powerpoint/2010/main" val="66174005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Many (but not all!) people with psychosis tend to jump to conclusions and to form extreme opinions.</a:t>
            </a:r>
          </a:p>
          <a:p>
            <a:r>
              <a:rPr lang="en-US" sz="2000" dirty="0">
                <a:solidFill>
                  <a:srgbClr val="004992"/>
                </a:solidFill>
                <a:latin typeface="Calibri Light"/>
              </a:rPr>
              <a:t>Example: </a:t>
            </a:r>
            <a:r>
              <a:rPr lang="en-US" sz="2000" dirty="0">
                <a:solidFill>
                  <a:srgbClr val="333333"/>
                </a:solidFill>
                <a:latin typeface="Calibri Light"/>
              </a:rPr>
              <a:t>While attending a public social event, Carl claims to be the next King of Germany.</a:t>
            </a:r>
          </a:p>
          <a:p>
            <a:r>
              <a:rPr lang="en-US" sz="2000" dirty="0">
                <a:solidFill>
                  <a:srgbClr val="004992"/>
                </a:solidFill>
                <a:latin typeface="Calibri Light"/>
              </a:rPr>
              <a:t>Background: </a:t>
            </a:r>
            <a:r>
              <a:rPr lang="en-US" sz="2000" dirty="0">
                <a:solidFill>
                  <a:srgbClr val="333333"/>
                </a:solidFill>
                <a:latin typeface="Calibri Light"/>
              </a:rPr>
              <a:t>Carl found a figure of a king with a crown in a surprise egg.</a:t>
            </a:r>
          </a:p>
          <a:p>
            <a:r>
              <a:rPr lang="en-US" sz="2000" dirty="0">
                <a:solidFill>
                  <a:srgbClr val="004992"/>
                </a:solidFill>
                <a:latin typeface="Calibri Light"/>
              </a:rPr>
              <a:t>But: </a:t>
            </a:r>
            <a:r>
              <a:rPr lang="en-US" sz="2000" dirty="0">
                <a:solidFill>
                  <a:srgbClr val="333333"/>
                </a:solidFill>
                <a:latin typeface="Calibri Light"/>
              </a:rPr>
              <a:t>He has no royal blood, the monarchy was abolished in Germany long ago; but above all: The content of the surprise egg can’t be considered conclusive evidence!</a:t>
            </a:r>
          </a:p>
          <a:p>
            <a:r>
              <a:rPr lang="en-US" sz="2400" dirty="0">
                <a:solidFill>
                  <a:srgbClr val="333333"/>
                </a:solidFill>
                <a:latin typeface="Calibri Light"/>
              </a:rPr>
              <a:t>Many pieces of information should be considered. Discuss a variety of explanations and opinions with people you trust. </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144</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What does this have to do with psychosis?</a:t>
            </a:r>
          </a:p>
        </p:txBody>
      </p:sp>
    </p:spTree>
    <p:extLst>
      <p:ext uri="{BB962C8B-B14F-4D97-AF65-F5344CB8AC3E}">
        <p14:creationId xmlns:p14="http://schemas.microsoft.com/office/powerpoint/2010/main" val="219795848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2 - Jumping to Conclusions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145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39464919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146</a:t>
            </a:fld>
            <a:endParaRPr lang="de-DE" altLang="de-DE">
              <a:solidFill>
                <a:srgbClr val="000000"/>
              </a:solidFill>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258541158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young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 </a:t>
                      </a:r>
                      <a:r>
                        <a:rPr kumimoji="0" lang="en-GB" sz="1000" b="0" i="0" u="none" strike="noStrike" cap="none" normalizeH="0" baseline="0" dirty="0" err="1">
                          <a:ln>
                            <a:noFill/>
                          </a:ln>
                          <a:solidFill>
                            <a:srgbClr val="333333"/>
                          </a:solidFill>
                          <a:effectLst/>
                          <a:latin typeface="Calibri Light"/>
                          <a:cs typeface="Times New Roman" pitchFamily="18" charset="0"/>
                        </a:rPr>
                        <a:t>als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junger</a:t>
                      </a:r>
                      <a:r>
                        <a:rPr kumimoji="0" lang="en-GB" sz="1000" b="0" i="0" u="none" strike="noStrike" cap="none" normalizeH="0" baseline="0" dirty="0">
                          <a:ln>
                            <a:noFill/>
                          </a:ln>
                          <a:solidFill>
                            <a:srgbClr val="333333"/>
                          </a:solidFill>
                          <a:effectLst/>
                          <a:latin typeface="Calibri Light"/>
                          <a:cs typeface="Times New Roman" pitchFamily="18" charset="0"/>
                        </a:rPr>
                        <a:t> Mann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Black&amp;white</a:t>
                      </a:r>
                      <a:r>
                        <a:rPr kumimoji="0" lang="en-GB" sz="1000" b="0" i="0" u="none" strike="noStrike" cap="none" normalizeH="0" baseline="0" dirty="0">
                          <a:ln>
                            <a:noFill/>
                          </a:ln>
                          <a:solidFill>
                            <a:srgbClr val="333333"/>
                          </a:solidFill>
                          <a:effectLst/>
                          <a:latin typeface="Calibri Light"/>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/Schwarz-</a:t>
                      </a:r>
                      <a:r>
                        <a:rPr kumimoji="0" lang="en-GB" sz="1000" b="0" i="0" u="none" strike="noStrike" cap="none" normalizeH="0" baseline="0" dirty="0" err="1">
                          <a:ln>
                            <a:noFill/>
                          </a:ln>
                          <a:solidFill>
                            <a:srgbClr val="333333"/>
                          </a:solidFill>
                          <a:effectLst/>
                          <a:latin typeface="Calibri Light"/>
                        </a:rPr>
                        <a:t>weiß</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fragmentierter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Various motives: rocking chair, elephant etc./</a:t>
                      </a:r>
                      <a:r>
                        <a:rPr kumimoji="0" lang="en-GB" sz="1000" b="0" i="0" u="none" strike="noStrike" cap="none" normalizeH="0" baseline="0" dirty="0" err="1">
                          <a:ln>
                            <a:noFill/>
                          </a:ln>
                          <a:solidFill>
                            <a:srgbClr val="333333"/>
                          </a:solidFill>
                          <a:effectLst/>
                          <a:latin typeface="Calibri Light"/>
                        </a:rPr>
                        <a:t>Verschiedene</a:t>
                      </a:r>
                      <a:r>
                        <a:rPr kumimoji="0" lang="en-GB" sz="1000" b="0" i="0" u="none" strike="noStrike" cap="none" normalizeH="0" baseline="0" dirty="0">
                          <a:ln>
                            <a:noFill/>
                          </a:ln>
                          <a:solidFill>
                            <a:srgbClr val="333333"/>
                          </a:solidFill>
                          <a:effectLst/>
                          <a:latin typeface="Calibri Light"/>
                        </a:rPr>
                        <a:t>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Schaukelstuhl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Elefant</a:t>
                      </a:r>
                      <a:r>
                        <a:rPr kumimoji="0" lang="en-GB" sz="1000" b="0" i="0" u="none" strike="noStrike" cap="none" normalizeH="0" baseline="0" dirty="0">
                          <a:ln>
                            <a:noFill/>
                          </a:ln>
                          <a:solidFill>
                            <a:srgbClr val="333333"/>
                          </a:solidFill>
                          <a:effectLst/>
                          <a:latin typeface="Calibri Light"/>
                        </a:rPr>
                        <a:t> etc.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Old woman, young woman, man with </a:t>
                      </a:r>
                      <a:r>
                        <a:rPr kumimoji="0" lang="en-GB" sz="1000" b="0" i="0" u="none" strike="noStrike" cap="none" normalizeH="0" baseline="0" dirty="0" err="1">
                          <a:ln>
                            <a:noFill/>
                          </a:ln>
                          <a:solidFill>
                            <a:srgbClr val="333333"/>
                          </a:solidFill>
                          <a:effectLst/>
                          <a:latin typeface="Calibri Light"/>
                          <a:cs typeface="Times New Roman" pitchFamily="18" charset="0"/>
                        </a:rPr>
                        <a:t>mustache</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a:ln>
                            <a:noFill/>
                          </a:ln>
                          <a:solidFill>
                            <a:srgbClr val="333333"/>
                          </a:solidFill>
                          <a:effectLst/>
                          <a:latin typeface="Calibri Light"/>
                          <a:cs typeface="Times New Roman" pitchFamily="18" charset="0"/>
                        </a:rPr>
                        <a:t>Alte Frau, junge Frau, Mann mit Schnurrbart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Popular Science Monthly, 54, 299-312</a:t>
                      </a:r>
                      <a:r>
                        <a:rPr kumimoji="0" lang="de-DE" sz="1000" b="0" i="0" u="none" strike="noStrike" cap="none" normalizeH="0" baseline="0" dirty="0">
                          <a:ln>
                            <a:noFill/>
                          </a:ln>
                          <a:solidFill>
                            <a:srgbClr val="333333"/>
                          </a:solidFill>
                          <a:effectLst/>
                          <a:latin typeface="Calibri Light"/>
                        </a:rPr>
                        <a:t>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mind's eye</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public domain</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rabbit-duck/</a:t>
                      </a:r>
                      <a:r>
                        <a:rPr kumimoji="0" lang="en-US" sz="1000" b="0" i="0" u="none" strike="noStrike" cap="none" normalizeH="0" baseline="0" dirty="0" err="1">
                          <a:ln>
                            <a:noFill/>
                          </a:ln>
                          <a:solidFill>
                            <a:srgbClr val="333333"/>
                          </a:solidFill>
                          <a:effectLst/>
                          <a:latin typeface="Calibri Light"/>
                        </a:rPr>
                        <a:t>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a:t>
                      </a:r>
                      <a:r>
                        <a:rPr kumimoji="0" lang="de-DE" sz="1000" b="0" i="0" u="none" strike="noStrike" cap="none" normalizeH="0" baseline="0" dirty="0" err="1">
                          <a:ln>
                            <a:noFill/>
                          </a:ln>
                          <a:solidFill>
                            <a:srgbClr val="333333"/>
                          </a:solidFill>
                          <a:effectLst/>
                          <a:latin typeface="Calibri Light"/>
                          <a:cs typeface="Times New Roman" pitchFamily="18" charset="0"/>
                        </a:rPr>
                        <a:t>Ocampo</a:t>
                      </a:r>
                      <a:r>
                        <a:rPr kumimoji="0" lang="de-DE" sz="1000" b="0" i="0" u="none" strike="noStrike" cap="none" normalizeH="0" baseline="0" dirty="0">
                          <a:ln>
                            <a:noFill/>
                          </a:ln>
                          <a:solidFill>
                            <a:srgbClr val="333333"/>
                          </a:solidFill>
                          <a:effectLst/>
                          <a:latin typeface="Calibri Light"/>
                          <a:cs typeface="Times New Roman" pitchFamily="18" charset="0"/>
                        </a:rPr>
                        <a:t>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a:t>
                      </a:r>
                      <a:r>
                        <a:rPr kumimoji="0" lang="de-DE" sz="1000" b="0" i="0" u="none" strike="noStrike" cap="none" normalizeH="0" baseline="0">
                          <a:ln>
                            <a:noFill/>
                          </a:ln>
                          <a:solidFill>
                            <a:srgbClr val="333333"/>
                          </a:solidFill>
                          <a:effectLst/>
                          <a:latin typeface="Calibri Light"/>
                        </a:rPr>
                        <a:t> pictures</a:t>
                      </a:r>
                      <a:endParaRPr kumimoji="0" lang="en-US"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de-DE" sz="1000" b="0" i="0" u="none" strike="noStrike" cap="none" normalizeH="0" baseline="0" dirty="0">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147</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207500143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Arguments Pro?</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59143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148</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86271871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Font typeface="+mj-lt"/>
                        <a:buAutoNum type="arabicPeriod"/>
                      </a:pPr>
                      <a:r>
                        <a:rPr lang="en-US" sz="2000" dirty="0">
                          <a:solidFill>
                            <a:srgbClr val="333333"/>
                          </a:solidFill>
                          <a:latin typeface="Calibri Light"/>
                        </a:rPr>
                        <a:t>“Technological victory” in space travel competition with the Soviet Union, which had successfully launched a satellite into space earlier</a:t>
                      </a:r>
                    </a:p>
                    <a:p>
                      <a:pPr marL="457200" indent="-457200">
                        <a:lnSpc>
                          <a:spcPct val="100000"/>
                        </a:lnSpc>
                        <a:spcBef>
                          <a:spcPts val="1200"/>
                        </a:spcBef>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Font typeface="+mj-lt"/>
                        <a:buAutoNum type="arabicPeriod"/>
                      </a:pPr>
                      <a:r>
                        <a:rPr lang="en-US" sz="2000" dirty="0">
                          <a:solidFill>
                            <a:srgbClr val="333333"/>
                          </a:solidFill>
                          <a:latin typeface="Calibri Light"/>
                        </a:rPr>
                        <a:t>NASA itself faked the moon landing for fear of governmental budget cutback</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564193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149</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1241837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For: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93099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150</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9339350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“Waving flag”: 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80006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151</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88347932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Against: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735169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152</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60406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dirty="0">
                          <a:latin typeface="Calibri Light"/>
                        </a:rPr>
                        <a:t>Night </a:t>
                      </a:r>
                      <a:r>
                        <a:rPr lang="en-US" sz="1800" dirty="0" err="1">
                          <a:latin typeface="Calibri Light"/>
                        </a:rPr>
                        <a:t>photographies</a:t>
                      </a:r>
                      <a:r>
                        <a:rPr lang="en-US" sz="1800" dirty="0">
                          <a:latin typeface="Calibri Light"/>
                        </a:rPr>
                        <a:t> cannot capture weak light sources due to exposure </a:t>
                      </a:r>
                      <a:r>
                        <a:rPr lang="en-US" sz="1800">
                          <a:latin typeface="Calibri Light"/>
                        </a:rPr>
                        <a:t>times </a:t>
                      </a:r>
                      <a:r>
                        <a:rPr lang="en-US" sz="1800">
                          <a:latin typeface="Times New Roman"/>
                          <a:sym typeface="Wingdings" panose="05000000000000000000" pitchFamily="2" charset="2"/>
                        </a:rPr>
                        <a:t>→</a:t>
                      </a:r>
                      <a:r>
                        <a:rPr lang="en-US" sz="1800">
                          <a:latin typeface="Calibri Light"/>
                        </a:rPr>
                        <a:t> </a:t>
                      </a:r>
                      <a:r>
                        <a:rPr lang="en-US" sz="1800" dirty="0">
                          <a:latin typeface="Calibri Light"/>
                        </a:rPr>
                        <a:t>no stars</a:t>
                      </a:r>
                    </a:p>
                    <a:p>
                      <a:pPr marL="342900" indent="-342900">
                        <a:lnSpc>
                          <a:spcPct val="100000"/>
                        </a:lnSpc>
                        <a:spcBef>
                          <a:spcPts val="1200"/>
                        </a:spcBef>
                        <a:buFont typeface="+mj-lt"/>
                        <a:buAutoNum type="arabicPeriod"/>
                      </a:pPr>
                      <a:r>
                        <a:rPr lang="en-US" sz="180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413898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fontAlgn="base">
              <a:spcBef>
                <a:spcPct val="0"/>
              </a:spcBef>
              <a:spcAft>
                <a:spcPct val="0"/>
              </a:spcAft>
              <a:defRPr/>
            </a:pPr>
            <a:r>
              <a:rPr lang="de-DE" sz="2200" dirty="0">
                <a:solidFill>
                  <a:srgbClr val="000000"/>
                </a:solidFill>
                <a:latin typeface="Calibri Light"/>
                <a:ea typeface="ＭＳ Ｐゴシック" panose="020B0600070205080204" pitchFamily="34" charset="-128"/>
              </a:rPr>
              <a:t>Was </a:t>
            </a:r>
            <a:r>
              <a:rPr lang="de-DE" sz="2200" dirty="0" err="1">
                <a:solidFill>
                  <a:srgbClr val="000000"/>
                </a:solidFill>
                <a:latin typeface="Calibri Light"/>
                <a:ea typeface="ＭＳ Ｐゴシック" panose="020B0600070205080204" pitchFamily="34" charset="-128"/>
              </a:rPr>
              <a:t>the</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moon</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landing</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faked</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by</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the</a:t>
            </a:r>
            <a:r>
              <a:rPr lang="de-DE" sz="2200" dirty="0">
                <a:solidFill>
                  <a:srgbClr val="000000"/>
                </a:solidFill>
                <a:latin typeface="Calibri Light"/>
                <a:ea typeface="ＭＳ Ｐゴシック" panose="020B0600070205080204" pitchFamily="34" charset="-128"/>
              </a:rPr>
              <a:t> US </a:t>
            </a:r>
            <a:r>
              <a:rPr lang="de-DE" sz="2200" dirty="0" err="1">
                <a:solidFill>
                  <a:srgbClr val="000000"/>
                </a:solidFill>
                <a:latin typeface="Calibri Light"/>
                <a:ea typeface="ＭＳ Ｐゴシック" panose="020B0600070205080204" pitchFamily="34" charset="-128"/>
              </a:rPr>
              <a:t>Government</a:t>
            </a:r>
            <a:r>
              <a:rPr lang="de-DE" sz="2200" dirty="0">
                <a:solidFill>
                  <a:srgbClr val="000000"/>
                </a:solidFill>
                <a:latin typeface="Calibri Light"/>
                <a:ea typeface="ＭＳ Ｐゴシック" panose="020B0600070205080204" pitchFamily="34" charset="-128"/>
              </a:rPr>
              <a:t>?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153</a:t>
            </a:fld>
            <a:endParaRPr lang="de-DE" altLang="de-DE">
              <a:solidFill>
                <a:srgbClr val="000000"/>
              </a:solidFill>
              <a:latin typeface="Calibri Light"/>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 „Vorsicht Verschwörung“ (Beware conspiracy) </a:t>
            </a:r>
          </a:p>
        </p:txBody>
      </p:sp>
      <p:sp>
        <p:nvSpPr>
          <p:cNvPr id="14"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Calibri Light"/>
              </a:rPr>
              <a:t>Director Roland </a:t>
            </a:r>
            <a:r>
              <a:rPr lang="en-US" altLang="de-DE" sz="2400" dirty="0" err="1">
                <a:latin typeface="Calibri Light"/>
              </a:rPr>
              <a:t>Emmerich</a:t>
            </a:r>
            <a:r>
              <a:rPr lang="en-US" altLang="de-DE" sz="2400" dirty="0">
                <a:latin typeface="Calibri Light"/>
              </a:rPr>
              <a:t> (Independence Day):</a:t>
            </a:r>
            <a:br>
              <a:rPr lang="en-US" altLang="de-DE" sz="2400" dirty="0">
                <a:latin typeface="Calibri Light"/>
              </a:rPr>
            </a:br>
            <a:r>
              <a:rPr lang="en-US" altLang="de-DE" sz="2400" dirty="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20646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nSpc>
                <a:spcPct val="100000"/>
              </a:lnSpc>
              <a:spcBef>
                <a:spcPts val="0"/>
              </a:spcBef>
            </a:pPr>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154</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a:t>How did this urban legend and other conspiracy theories arise?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They are </a:t>
            </a:r>
            <a:r>
              <a:rPr lang="en-US" sz="2400" dirty="0">
                <a:solidFill>
                  <a:srgbClr val="333333"/>
                </a:solidFill>
                <a:latin typeface="Calibri Light"/>
                <a:cs typeface="Verdana"/>
              </a:rPr>
              <a:t>often more </a:t>
            </a:r>
            <a:r>
              <a:rPr lang="en-US" sz="2400" spc="-5" dirty="0">
                <a:solidFill>
                  <a:srgbClr val="333333"/>
                </a:solidFill>
                <a:latin typeface="Calibri Light"/>
                <a:cs typeface="Verdana"/>
              </a:rPr>
              <a:t>compelling than</a:t>
            </a:r>
            <a:r>
              <a:rPr lang="en-US" sz="2400" spc="-65" dirty="0">
                <a:solidFill>
                  <a:srgbClr val="333333"/>
                </a:solidFill>
                <a:latin typeface="Calibri Light"/>
                <a:cs typeface="Verdana"/>
              </a:rPr>
              <a:t> </a:t>
            </a:r>
            <a:r>
              <a:rPr lang="en-US" sz="2400" spc="-30" dirty="0">
                <a:solidFill>
                  <a:srgbClr val="333333"/>
                </a:solidFill>
                <a:latin typeface="Calibri Light"/>
                <a:cs typeface="Verdana"/>
              </a:rPr>
              <a:t>reality.</a:t>
            </a:r>
            <a:endParaRPr lang="en-US" sz="2400" dirty="0">
              <a:solidFill>
                <a:srgbClr val="333333"/>
              </a:solidFill>
              <a:latin typeface="Calibri Light"/>
              <a:cs typeface="Verdana"/>
            </a:endParaRPr>
          </a:p>
          <a:p>
            <a:pPr marL="342900" marR="203835"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They are based </a:t>
            </a:r>
            <a:r>
              <a:rPr lang="en-US" sz="2400" dirty="0">
                <a:solidFill>
                  <a:srgbClr val="333333"/>
                </a:solidFill>
                <a:latin typeface="Calibri Light"/>
                <a:cs typeface="Verdana"/>
              </a:rPr>
              <a:t>on facts </a:t>
            </a:r>
            <a:r>
              <a:rPr lang="en-US" sz="2400" spc="-5" dirty="0">
                <a:solidFill>
                  <a:srgbClr val="333333"/>
                </a:solidFill>
                <a:latin typeface="Calibri Light"/>
                <a:cs typeface="Verdana"/>
              </a:rPr>
              <a:t>that are hard to </a:t>
            </a:r>
            <a:r>
              <a:rPr lang="en-US" sz="2400" dirty="0">
                <a:solidFill>
                  <a:srgbClr val="333333"/>
                </a:solidFill>
                <a:latin typeface="Calibri Light"/>
                <a:cs typeface="Verdana"/>
              </a:rPr>
              <a:t>check and </a:t>
            </a:r>
            <a:r>
              <a:rPr lang="en-US" sz="2400" spc="-5" dirty="0">
                <a:solidFill>
                  <a:srgbClr val="333333"/>
                </a:solidFill>
                <a:latin typeface="Calibri Light"/>
                <a:cs typeface="Verdana"/>
              </a:rPr>
              <a:t>people </a:t>
            </a:r>
            <a:r>
              <a:rPr lang="en-US" sz="2400" spc="-10" dirty="0">
                <a:solidFill>
                  <a:srgbClr val="333333"/>
                </a:solidFill>
                <a:latin typeface="Calibri Light"/>
                <a:cs typeface="Verdana"/>
              </a:rPr>
              <a:t>believe </a:t>
            </a:r>
            <a:r>
              <a:rPr lang="en-US" sz="2400" dirty="0">
                <a:solidFill>
                  <a:srgbClr val="333333"/>
                </a:solidFill>
                <a:latin typeface="Calibri Light"/>
                <a:cs typeface="Verdana"/>
              </a:rPr>
              <a:t>them </a:t>
            </a:r>
            <a:r>
              <a:rPr lang="en-US" sz="2400" spc="-10" dirty="0">
                <a:solidFill>
                  <a:srgbClr val="333333"/>
                </a:solidFill>
                <a:latin typeface="Calibri Light"/>
                <a:cs typeface="Verdana"/>
              </a:rPr>
              <a:t>easily </a:t>
            </a:r>
            <a:r>
              <a:rPr lang="en-US" sz="2400" spc="-25" dirty="0">
                <a:solidFill>
                  <a:srgbClr val="333333"/>
                </a:solidFill>
                <a:latin typeface="Calibri Light"/>
                <a:cs typeface="Verdana"/>
              </a:rPr>
              <a:t>(e.g., </a:t>
            </a:r>
            <a:r>
              <a:rPr lang="en-US" sz="2400" spc="-10" dirty="0">
                <a:solidFill>
                  <a:srgbClr val="333333"/>
                </a:solidFill>
                <a:latin typeface="Calibri Light"/>
                <a:cs typeface="Verdana"/>
              </a:rPr>
              <a:t>waving </a:t>
            </a:r>
            <a:r>
              <a:rPr lang="en-US" sz="2400" dirty="0">
                <a:solidFill>
                  <a:srgbClr val="333333"/>
                </a:solidFill>
                <a:latin typeface="Calibri Light"/>
                <a:cs typeface="Verdana"/>
              </a:rPr>
              <a:t>flag suggests </a:t>
            </a:r>
            <a:r>
              <a:rPr lang="en-US" sz="2400" spc="-5" dirty="0">
                <a:solidFill>
                  <a:srgbClr val="333333"/>
                </a:solidFill>
                <a:latin typeface="Calibri Light"/>
                <a:cs typeface="Verdana"/>
              </a:rPr>
              <a:t>that pictures were </a:t>
            </a:r>
            <a:r>
              <a:rPr lang="en-US" sz="2400" spc="-10" dirty="0">
                <a:solidFill>
                  <a:srgbClr val="333333"/>
                </a:solidFill>
                <a:latin typeface="Calibri Light"/>
                <a:cs typeface="Verdana"/>
              </a:rPr>
              <a:t>taken </a:t>
            </a:r>
            <a:r>
              <a:rPr lang="en-US" sz="2400" dirty="0">
                <a:solidFill>
                  <a:srgbClr val="333333"/>
                </a:solidFill>
                <a:latin typeface="Calibri Light"/>
                <a:cs typeface="Verdana"/>
              </a:rPr>
              <a:t>on</a:t>
            </a:r>
            <a:r>
              <a:rPr lang="en-US" sz="2400" spc="-40" dirty="0">
                <a:solidFill>
                  <a:srgbClr val="333333"/>
                </a:solidFill>
                <a:latin typeface="Calibri Light"/>
                <a:cs typeface="Verdana"/>
              </a:rPr>
              <a:t> </a:t>
            </a:r>
            <a:r>
              <a:rPr lang="en-US" sz="2400" spc="-5" dirty="0">
                <a:solidFill>
                  <a:srgbClr val="333333"/>
                </a:solidFill>
                <a:latin typeface="Calibri Light"/>
                <a:cs typeface="Verdana"/>
              </a:rPr>
              <a:t>earth).</a:t>
            </a:r>
            <a:endParaRPr lang="en-US" sz="2400" dirty="0">
              <a:solidFill>
                <a:srgbClr val="333333"/>
              </a:solidFill>
              <a:latin typeface="Calibri Light"/>
              <a:cs typeface="Verdana"/>
            </a:endParaRPr>
          </a:p>
          <a:p>
            <a:pPr marL="342900" marR="137160" lvl="0" indent="-342900" defTabSz="914400">
              <a:buClr>
                <a:srgbClr val="333333"/>
              </a:buClr>
              <a:buFont typeface="WingDings"/>
              <a:buChar char=""/>
              <a:tabLst>
                <a:tab pos="375285" algn="l"/>
                <a:tab pos="375920" algn="l"/>
                <a:tab pos="6639559" algn="l"/>
              </a:tabLst>
            </a:pPr>
            <a:r>
              <a:rPr lang="en-US" sz="2400" spc="-5" dirty="0">
                <a:solidFill>
                  <a:srgbClr val="333333"/>
                </a:solidFill>
                <a:latin typeface="Calibri Light"/>
                <a:cs typeface="Verdana"/>
              </a:rPr>
              <a:t>They </a:t>
            </a:r>
            <a:r>
              <a:rPr lang="en-US" sz="2400" dirty="0">
                <a:solidFill>
                  <a:srgbClr val="333333"/>
                </a:solidFill>
                <a:latin typeface="Calibri Light"/>
                <a:cs typeface="Verdana"/>
              </a:rPr>
              <a:t>conceal </a:t>
            </a:r>
            <a:r>
              <a:rPr lang="en-US" sz="2400" spc="-5" dirty="0">
                <a:solidFill>
                  <a:srgbClr val="333333"/>
                </a:solidFill>
                <a:latin typeface="Calibri Light"/>
                <a:cs typeface="Verdana"/>
              </a:rPr>
              <a:t>alternative explanations </a:t>
            </a:r>
            <a:r>
              <a:rPr lang="en-US" sz="2400" spc="-25" dirty="0">
                <a:solidFill>
                  <a:srgbClr val="333333"/>
                </a:solidFill>
                <a:latin typeface="Calibri Light"/>
                <a:cs typeface="Verdana"/>
              </a:rPr>
              <a:t>(e.g.,</a:t>
            </a:r>
            <a:r>
              <a:rPr lang="en-US" sz="2400" spc="5" dirty="0">
                <a:solidFill>
                  <a:srgbClr val="333333"/>
                </a:solidFill>
                <a:latin typeface="Calibri Light"/>
                <a:cs typeface="Verdana"/>
              </a:rPr>
              <a:t> </a:t>
            </a:r>
            <a:r>
              <a:rPr lang="en-US" sz="2400" spc="-5" dirty="0">
                <a:solidFill>
                  <a:srgbClr val="333333"/>
                </a:solidFill>
                <a:latin typeface="Calibri Light"/>
                <a:cs typeface="Verdana"/>
              </a:rPr>
              <a:t>the starless</a:t>
            </a:r>
            <a:r>
              <a:rPr lang="en-US" sz="2400" spc="-95" dirty="0">
                <a:solidFill>
                  <a:srgbClr val="333333"/>
                </a:solidFill>
                <a:latin typeface="Calibri Light"/>
                <a:cs typeface="Verdana"/>
              </a:rPr>
              <a:t> </a:t>
            </a:r>
            <a:r>
              <a:rPr lang="en-US" sz="2400" dirty="0">
                <a:solidFill>
                  <a:srgbClr val="333333"/>
                </a:solidFill>
                <a:latin typeface="Calibri Light"/>
                <a:cs typeface="Verdana"/>
              </a:rPr>
              <a:t>sky can be </a:t>
            </a:r>
            <a:r>
              <a:rPr lang="en-US" sz="2400" spc="-5" dirty="0">
                <a:solidFill>
                  <a:srgbClr val="333333"/>
                </a:solidFill>
                <a:latin typeface="Calibri Light"/>
                <a:cs typeface="Verdana"/>
              </a:rPr>
              <a:t>explained </a:t>
            </a:r>
            <a:r>
              <a:rPr lang="en-US" sz="2400" dirty="0">
                <a:solidFill>
                  <a:srgbClr val="333333"/>
                </a:solidFill>
                <a:latin typeface="Calibri Light"/>
                <a:cs typeface="Verdana"/>
              </a:rPr>
              <a:t>by the </a:t>
            </a:r>
            <a:r>
              <a:rPr lang="en-US" sz="2400" spc="-5" dirty="0">
                <a:solidFill>
                  <a:srgbClr val="333333"/>
                </a:solidFill>
                <a:latin typeface="Calibri Light"/>
                <a:cs typeface="Verdana"/>
              </a:rPr>
              <a:t>technical limitations </a:t>
            </a:r>
            <a:r>
              <a:rPr lang="en-US" sz="2400" dirty="0">
                <a:solidFill>
                  <a:srgbClr val="333333"/>
                </a:solidFill>
                <a:latin typeface="Calibri Light"/>
                <a:cs typeface="Verdana"/>
              </a:rPr>
              <a:t>of </a:t>
            </a:r>
            <a:r>
              <a:rPr lang="en-US" sz="2400" spc="-5" dirty="0">
                <a:solidFill>
                  <a:srgbClr val="333333"/>
                </a:solidFill>
                <a:latin typeface="Calibri Light"/>
                <a:cs typeface="Verdana"/>
              </a:rPr>
              <a:t>night </a:t>
            </a:r>
            <a:r>
              <a:rPr lang="en-US" sz="2400" spc="-10" dirty="0">
                <a:solidFill>
                  <a:srgbClr val="333333"/>
                </a:solidFill>
                <a:latin typeface="Calibri Light"/>
                <a:cs typeface="Verdana"/>
              </a:rPr>
              <a:t>photography).</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Urban legends take </a:t>
            </a:r>
            <a:r>
              <a:rPr lang="en-US" sz="2400" dirty="0">
                <a:solidFill>
                  <a:srgbClr val="333333"/>
                </a:solidFill>
                <a:latin typeface="Calibri Light"/>
                <a:cs typeface="Verdana"/>
              </a:rPr>
              <a:t>facts out of context and </a:t>
            </a:r>
            <a:r>
              <a:rPr lang="en-US" sz="2400" spc="-5" dirty="0">
                <a:solidFill>
                  <a:srgbClr val="333333"/>
                </a:solidFill>
                <a:latin typeface="Calibri Light"/>
                <a:cs typeface="Verdana"/>
              </a:rPr>
              <a:t>push them to</a:t>
            </a:r>
            <a:r>
              <a:rPr lang="en-US" sz="2400" spc="-155" dirty="0">
                <a:solidFill>
                  <a:srgbClr val="333333"/>
                </a:solidFill>
                <a:latin typeface="Calibri Light"/>
                <a:cs typeface="Verdana"/>
              </a:rPr>
              <a:t> </a:t>
            </a:r>
            <a:r>
              <a:rPr lang="en-US" sz="2400" spc="-5" dirty="0">
                <a:solidFill>
                  <a:srgbClr val="333333"/>
                </a:solidFill>
                <a:latin typeface="Calibri Light"/>
                <a:cs typeface="Verdana"/>
              </a:rPr>
              <a:t>the </a:t>
            </a:r>
            <a:r>
              <a:rPr lang="en-US" sz="2400" spc="-10" dirty="0">
                <a:solidFill>
                  <a:srgbClr val="333333"/>
                </a:solidFill>
                <a:latin typeface="Calibri Light"/>
                <a:cs typeface="Verdana"/>
              </a:rPr>
              <a:t>limit.</a:t>
            </a:r>
            <a:endParaRPr lang="en-US" sz="2400" dirty="0">
              <a:solidFill>
                <a:srgbClr val="333333"/>
              </a:solidFill>
              <a:latin typeface="Calibri Light"/>
              <a:cs typeface="Verdana"/>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155</a:t>
            </a:fld>
            <a:endParaRPr lang="de-DE" altLang="de-DE">
              <a:solidFill>
                <a:srgbClr val="000000"/>
              </a:solidFill>
              <a:latin typeface="Calibri Ligh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7435</Words>
  <Application>Microsoft Office PowerPoint</Application>
  <PresentationFormat>Benutzerdefiniert</PresentationFormat>
  <Paragraphs>1197</Paragraphs>
  <Slides>155</Slides>
  <Notes>17</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155</vt:i4>
      </vt:variant>
    </vt:vector>
  </HeadingPairs>
  <TitlesOfParts>
    <vt:vector size="165"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2 A – Jumping to Conclusions I</vt:lpstr>
      <vt:lpstr>Jumping to Conclusions</vt:lpstr>
      <vt:lpstr>Jumping to Conclusions</vt:lpstr>
      <vt:lpstr>Jumping to Conclusions</vt:lpstr>
      <vt:lpstr>Jumping to Conclusions</vt:lpstr>
      <vt:lpstr>Jumping to Conclusions</vt:lpstr>
      <vt:lpstr>Inferences without 100% proof</vt:lpstr>
      <vt:lpstr>Inferences without 100% proof</vt:lpstr>
      <vt:lpstr>Inferences without 100% proof</vt:lpstr>
      <vt:lpstr>Jumping to conclusions “in action”</vt:lpstr>
      <vt:lpstr>Jumping to conclusions “in action”</vt:lpstr>
      <vt:lpstr>Jumping to conclusions “in action”</vt:lpstr>
      <vt:lpstr>Jumping to conclusions “in action” – Urban legends – (for an alternative exercise, see end of presentation)</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lpstr>How did this urban legend and other conspiracy theories arise?</vt:lpstr>
      <vt:lpstr>Why are we doing this?</vt:lpstr>
      <vt:lpstr>Why are we doing this?</vt:lpstr>
      <vt:lpstr>How jumping to conclusion promotes misinterpretations during psychosis – examples</vt:lpstr>
      <vt:lpstr>Task (1)</vt:lpstr>
      <vt:lpstr>Task (1)</vt:lpstr>
      <vt:lpstr>Task (1)</vt:lpstr>
      <vt:lpstr>Picture 1</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3</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4</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5</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Optional: Videoclip</vt:lpstr>
      <vt:lpstr>Picture 6</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7</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8</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9</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10</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Task 2:</vt:lpstr>
      <vt:lpstr>What do you see?</vt:lpstr>
      <vt:lpstr>What do you see now?</vt:lpstr>
      <vt:lpstr>What do you see?</vt:lpstr>
      <vt:lpstr>What do you see?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What do you see?</vt:lpstr>
      <vt:lpstr>Try to discover all details!</vt:lpstr>
      <vt:lpstr>PowerPoint-Präsentation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75</cp:revision>
  <dcterms:created xsi:type="dcterms:W3CDTF">2019-08-27T10:44:16Z</dcterms:created>
  <dcterms:modified xsi:type="dcterms:W3CDTF">2022-07-20T12:14:25Z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2014-02-10T00:00:00Z</vt:filetime>
  </property>
  <property fmtid="{D5CDD505-2E9C-101B-9397-08002B2CF9AE}" pid="3" name="Creator">
    <vt:lpwstr>Microsoft® PowerPoint® 2010</vt:lpwstr>
  </property>
  <property fmtid="{D5CDD505-2E9C-101B-9397-08002B2CF9AE}" pid="4" name="LastSaved">
    <vt:filetime>2019-08-27T00:00:00Z</vt:filetime>
  </property>
</Properties>
</file>