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8" r:id="rId1"/>
    <p:sldMasterId id="2147483884" r:id="rId2"/>
    <p:sldMasterId id="2147483897" r:id="rId3"/>
  </p:sldMasterIdLst>
  <p:notesMasterIdLst>
    <p:notesMasterId r:id="rId186"/>
  </p:notesMasterIdLst>
  <p:sldIdLst>
    <p:sldId id="417" r:id="rId4"/>
    <p:sldId id="261" r:id="rId5"/>
    <p:sldId id="418" r:id="rId6"/>
    <p:sldId id="421" r:id="rId7"/>
    <p:sldId id="419" r:id="rId8"/>
    <p:sldId id="420" r:id="rId9"/>
    <p:sldId id="262" r:id="rId10"/>
    <p:sldId id="263" r:id="rId11"/>
    <p:sldId id="264" r:id="rId12"/>
    <p:sldId id="507" r:id="rId13"/>
    <p:sldId id="519" r:id="rId14"/>
    <p:sldId id="518" r:id="rId15"/>
    <p:sldId id="402" r:id="rId16"/>
    <p:sldId id="404" r:id="rId17"/>
    <p:sldId id="422" r:id="rId18"/>
    <p:sldId id="405" r:id="rId19"/>
    <p:sldId id="272" r:id="rId20"/>
    <p:sldId id="273" r:id="rId21"/>
    <p:sldId id="274" r:id="rId22"/>
    <p:sldId id="423" r:id="rId23"/>
    <p:sldId id="276" r:id="rId24"/>
    <p:sldId id="277" r:id="rId25"/>
    <p:sldId id="280" r:id="rId26"/>
    <p:sldId id="424" r:id="rId27"/>
    <p:sldId id="425" r:id="rId28"/>
    <p:sldId id="281" r:id="rId29"/>
    <p:sldId id="282" r:id="rId30"/>
    <p:sldId id="426" r:id="rId31"/>
    <p:sldId id="427" r:id="rId32"/>
    <p:sldId id="428" r:id="rId33"/>
    <p:sldId id="429" r:id="rId34"/>
    <p:sldId id="430" r:id="rId35"/>
    <p:sldId id="431" r:id="rId36"/>
    <p:sldId id="432" r:id="rId37"/>
    <p:sldId id="520" r:id="rId38"/>
    <p:sldId id="290" r:id="rId39"/>
    <p:sldId id="292" r:id="rId40"/>
    <p:sldId id="510" r:id="rId41"/>
    <p:sldId id="511" r:id="rId42"/>
    <p:sldId id="512" r:id="rId43"/>
    <p:sldId id="513" r:id="rId44"/>
    <p:sldId id="514" r:id="rId45"/>
    <p:sldId id="515" r:id="rId46"/>
    <p:sldId id="516" r:id="rId47"/>
    <p:sldId id="517" r:id="rId48"/>
    <p:sldId id="521" r:id="rId49"/>
    <p:sldId id="522" r:id="rId50"/>
    <p:sldId id="523" r:id="rId51"/>
    <p:sldId id="524" r:id="rId52"/>
    <p:sldId id="525" r:id="rId53"/>
    <p:sldId id="526" r:id="rId54"/>
    <p:sldId id="527" r:id="rId55"/>
    <p:sldId id="528" r:id="rId56"/>
    <p:sldId id="530" r:id="rId57"/>
    <p:sldId id="529" r:id="rId58"/>
    <p:sldId id="509" r:id="rId59"/>
    <p:sldId id="433" r:id="rId60"/>
    <p:sldId id="434" r:id="rId61"/>
    <p:sldId id="435" r:id="rId62"/>
    <p:sldId id="436" r:id="rId63"/>
    <p:sldId id="437" r:id="rId64"/>
    <p:sldId id="438" r:id="rId65"/>
    <p:sldId id="439" r:id="rId66"/>
    <p:sldId id="531" r:id="rId67"/>
    <p:sldId id="299" r:id="rId68"/>
    <p:sldId id="300" r:id="rId69"/>
    <p:sldId id="461" r:id="rId70"/>
    <p:sldId id="462" r:id="rId71"/>
    <p:sldId id="463" r:id="rId72"/>
    <p:sldId id="464" r:id="rId73"/>
    <p:sldId id="465" r:id="rId74"/>
    <p:sldId id="466" r:id="rId75"/>
    <p:sldId id="467" r:id="rId76"/>
    <p:sldId id="532" r:id="rId77"/>
    <p:sldId id="308" r:id="rId78"/>
    <p:sldId id="309" r:id="rId79"/>
    <p:sldId id="447" r:id="rId80"/>
    <p:sldId id="448" r:id="rId81"/>
    <p:sldId id="449" r:id="rId82"/>
    <p:sldId id="450" r:id="rId83"/>
    <p:sldId id="451" r:id="rId84"/>
    <p:sldId id="452" r:id="rId85"/>
    <p:sldId id="533" r:id="rId86"/>
    <p:sldId id="534" r:id="rId87"/>
    <p:sldId id="535" r:id="rId88"/>
    <p:sldId id="536" r:id="rId89"/>
    <p:sldId id="537" r:id="rId90"/>
    <p:sldId id="538" r:id="rId91"/>
    <p:sldId id="539" r:id="rId92"/>
    <p:sldId id="540" r:id="rId93"/>
    <p:sldId id="541" r:id="rId94"/>
    <p:sldId id="542" r:id="rId95"/>
    <p:sldId id="454" r:id="rId96"/>
    <p:sldId id="318" r:id="rId97"/>
    <p:sldId id="319" r:id="rId98"/>
    <p:sldId id="455" r:id="rId99"/>
    <p:sldId id="456" r:id="rId100"/>
    <p:sldId id="458" r:id="rId101"/>
    <p:sldId id="459" r:id="rId102"/>
    <p:sldId id="460" r:id="rId103"/>
    <p:sldId id="457" r:id="rId104"/>
    <p:sldId id="543" r:id="rId105"/>
    <p:sldId id="326" r:id="rId106"/>
    <p:sldId id="327" r:id="rId107"/>
    <p:sldId id="468" r:id="rId108"/>
    <p:sldId id="469" r:id="rId109"/>
    <p:sldId id="470" r:id="rId110"/>
    <p:sldId id="471" r:id="rId111"/>
    <p:sldId id="472" r:id="rId112"/>
    <p:sldId id="473" r:id="rId113"/>
    <p:sldId id="474" r:id="rId114"/>
    <p:sldId id="544" r:id="rId115"/>
    <p:sldId id="335" r:id="rId116"/>
    <p:sldId id="336" r:id="rId117"/>
    <p:sldId id="475" r:id="rId118"/>
    <p:sldId id="476" r:id="rId119"/>
    <p:sldId id="477" r:id="rId120"/>
    <p:sldId id="478" r:id="rId121"/>
    <p:sldId id="479" r:id="rId122"/>
    <p:sldId id="480" r:id="rId123"/>
    <p:sldId id="481" r:id="rId124"/>
    <p:sldId id="545" r:id="rId125"/>
    <p:sldId id="344" r:id="rId126"/>
    <p:sldId id="345" r:id="rId127"/>
    <p:sldId id="482" r:id="rId128"/>
    <p:sldId id="483" r:id="rId129"/>
    <p:sldId id="484" r:id="rId130"/>
    <p:sldId id="485" r:id="rId131"/>
    <p:sldId id="486" r:id="rId132"/>
    <p:sldId id="487" r:id="rId133"/>
    <p:sldId id="488" r:id="rId134"/>
    <p:sldId id="546" r:id="rId135"/>
    <p:sldId id="353" r:id="rId136"/>
    <p:sldId id="354" r:id="rId137"/>
    <p:sldId id="489" r:id="rId138"/>
    <p:sldId id="490" r:id="rId139"/>
    <p:sldId id="491" r:id="rId140"/>
    <p:sldId id="492" r:id="rId141"/>
    <p:sldId id="493" r:id="rId142"/>
    <p:sldId id="494" r:id="rId143"/>
    <p:sldId id="495" r:id="rId144"/>
    <p:sldId id="547" r:id="rId145"/>
    <p:sldId id="362" r:id="rId146"/>
    <p:sldId id="363" r:id="rId147"/>
    <p:sldId id="364" r:id="rId148"/>
    <p:sldId id="365" r:id="rId149"/>
    <p:sldId id="366" r:id="rId150"/>
    <p:sldId id="367" r:id="rId151"/>
    <p:sldId id="496" r:id="rId152"/>
    <p:sldId id="369" r:id="rId153"/>
    <p:sldId id="370" r:id="rId154"/>
    <p:sldId id="371" r:id="rId155"/>
    <p:sldId id="372" r:id="rId156"/>
    <p:sldId id="373" r:id="rId157"/>
    <p:sldId id="374" r:id="rId158"/>
    <p:sldId id="375" r:id="rId159"/>
    <p:sldId id="376" r:id="rId160"/>
    <p:sldId id="377" r:id="rId161"/>
    <p:sldId id="378" r:id="rId162"/>
    <p:sldId id="379" r:id="rId163"/>
    <p:sldId id="380" r:id="rId164"/>
    <p:sldId id="381" r:id="rId165"/>
    <p:sldId id="382" r:id="rId166"/>
    <p:sldId id="387" r:id="rId167"/>
    <p:sldId id="497" r:id="rId168"/>
    <p:sldId id="498" r:id="rId169"/>
    <p:sldId id="499" r:id="rId170"/>
    <p:sldId id="500" r:id="rId171"/>
    <p:sldId id="388" r:id="rId172"/>
    <p:sldId id="501" r:id="rId173"/>
    <p:sldId id="502" r:id="rId174"/>
    <p:sldId id="503" r:id="rId175"/>
    <p:sldId id="392" r:id="rId176"/>
    <p:sldId id="406" r:id="rId177"/>
    <p:sldId id="504" r:id="rId178"/>
    <p:sldId id="408" r:id="rId179"/>
    <p:sldId id="409" r:id="rId180"/>
    <p:sldId id="410" r:id="rId181"/>
    <p:sldId id="411" r:id="rId182"/>
    <p:sldId id="412" r:id="rId183"/>
    <p:sldId id="400" r:id="rId184"/>
    <p:sldId id="401" r:id="rId185"/>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08" autoAdjust="0"/>
    <p:restoredTop sz="94660"/>
  </p:normalViewPr>
  <p:slideViewPr>
    <p:cSldViewPr>
      <p:cViewPr varScale="1">
        <p:scale>
          <a:sx n="59" d="100"/>
          <a:sy n="59" d="100"/>
        </p:scale>
        <p:origin x="1016" y="68"/>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6" Type="http://schemas.openxmlformats.org/officeDocument/2006/relationships/slide" Target="slides/slide3.xml"/><Relationship Id="rId23" Type="http://schemas.openxmlformats.org/officeDocument/2006/relationships/slide" Target="slides/slide20.xml"/><Relationship Id="rId119" Type="http://schemas.openxmlformats.org/officeDocument/2006/relationships/slide" Target="slides/slide116.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0" Type="http://schemas.openxmlformats.org/officeDocument/2006/relationships/tableStyles" Target="tableStyle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notesMaster" Target="notesMasters/notesMaster1.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B8BE248-4F7D-4A8D-8E75-1F494BF9E278}" type="datetimeFigureOut">
              <a:rPr lang="en-US" smtClean="0"/>
              <a:t>2/15/2025</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BA15430-253C-49CF-96B3-A8247160E6F8}" type="slidenum">
              <a:rPr lang="en-US" smtClean="0"/>
              <a:t>‹#›</a:t>
            </a:fld>
            <a:endParaRPr lang="en-US"/>
          </a:p>
        </p:txBody>
      </p:sp>
    </p:spTree>
    <p:extLst>
      <p:ext uri="{BB962C8B-B14F-4D97-AF65-F5344CB8AC3E}">
        <p14:creationId xmlns:p14="http://schemas.microsoft.com/office/powerpoint/2010/main" val="2693832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10</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0344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11</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03990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DD28845-2037-4A40-AF72-6DA42E7CD503}" type="slidenum">
              <a:rPr lang="de-DE" altLang="de-DE" sz="1300">
                <a:solidFill>
                  <a:srgbClr val="000000"/>
                </a:solidFill>
              </a:rPr>
              <a:pPr eaLnBrk="1" hangingPunct="1">
                <a:spcBef>
                  <a:spcPct val="0"/>
                </a:spcBef>
              </a:pPr>
              <a:t>12</a:t>
            </a:fld>
            <a:endParaRPr lang="de-DE" altLang="de-DE" sz="1300">
              <a:solidFill>
                <a:srgbClr val="000000"/>
              </a:solidFill>
            </a:endParaRPr>
          </a:p>
        </p:txBody>
      </p:sp>
      <p:sp>
        <p:nvSpPr>
          <p:cNvPr id="162819" name="Rectangle 2"/>
          <p:cNvSpPr>
            <a:spLocks noGrp="1" noRot="1" noChangeAspect="1" noChangeArrowheads="1" noTextEdit="1"/>
          </p:cNvSpPr>
          <p:nvPr>
            <p:ph type="sldImg"/>
          </p:nvPr>
        </p:nvSpPr>
        <p:spPr>
          <a:xfrm>
            <a:off x="2514600" y="857250"/>
            <a:ext cx="4114800" cy="231457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4115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5C22AFC-5BF2-4735-8B2B-AF2D95605DDF}" type="slidenum">
              <a:rPr lang="de-DE" altLang="de-DE" sz="1300">
                <a:solidFill>
                  <a:srgbClr val="000000"/>
                </a:solidFill>
              </a:rPr>
              <a:pPr eaLnBrk="1" hangingPunct="1">
                <a:spcBef>
                  <a:spcPct val="0"/>
                </a:spcBef>
              </a:pPr>
              <a:t>13</a:t>
            </a:fld>
            <a:endParaRPr lang="de-DE" altLang="de-DE" sz="1300">
              <a:solidFill>
                <a:srgbClr val="000000"/>
              </a:solidFill>
            </a:endParaRPr>
          </a:p>
        </p:txBody>
      </p:sp>
      <p:sp>
        <p:nvSpPr>
          <p:cNvPr id="164867" name="Rectangle 2"/>
          <p:cNvSpPr>
            <a:spLocks noGrp="1" noRot="1" noChangeAspect="1" noChangeArrowheads="1" noTextEdit="1"/>
          </p:cNvSpPr>
          <p:nvPr>
            <p:ph type="sldImg"/>
          </p:nvPr>
        </p:nvSpPr>
        <p:spPr>
          <a:xfrm>
            <a:off x="2514600" y="857250"/>
            <a:ext cx="4114800" cy="2314575"/>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566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1FED225-A08E-4726-A3FD-098A2F141710}" type="slidenum">
              <a:rPr lang="de-DE" altLang="de-DE" sz="1300">
                <a:solidFill>
                  <a:srgbClr val="000000"/>
                </a:solidFill>
              </a:rPr>
              <a:pPr eaLnBrk="1" hangingPunct="1">
                <a:spcBef>
                  <a:spcPct val="0"/>
                </a:spcBef>
              </a:pPr>
              <a:t>14</a:t>
            </a:fld>
            <a:endParaRPr lang="de-DE" altLang="de-DE" sz="1300">
              <a:solidFill>
                <a:srgbClr val="000000"/>
              </a:solidFill>
            </a:endParaRPr>
          </a:p>
        </p:txBody>
      </p:sp>
      <p:sp>
        <p:nvSpPr>
          <p:cNvPr id="166915" name="Rectangle 2"/>
          <p:cNvSpPr>
            <a:spLocks noGrp="1" noRot="1" noChangeAspect="1" noChangeArrowheads="1" noTextEdit="1"/>
          </p:cNvSpPr>
          <p:nvPr>
            <p:ph type="sldImg"/>
          </p:nvPr>
        </p:nvSpPr>
        <p:spPr>
          <a:xfrm>
            <a:off x="2514600" y="857250"/>
            <a:ext cx="4114800" cy="2314575"/>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15573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1FED225-A08E-4726-A3FD-098A2F141710}" type="slidenum">
              <a:rPr lang="de-DE" altLang="de-DE" sz="1300">
                <a:solidFill>
                  <a:srgbClr val="000000"/>
                </a:solidFill>
              </a:rPr>
              <a:pPr eaLnBrk="1" hangingPunct="1">
                <a:spcBef>
                  <a:spcPct val="0"/>
                </a:spcBef>
              </a:pPr>
              <a:t>15</a:t>
            </a:fld>
            <a:endParaRPr lang="de-DE" altLang="de-DE" sz="1300">
              <a:solidFill>
                <a:srgbClr val="000000"/>
              </a:solidFill>
            </a:endParaRPr>
          </a:p>
        </p:txBody>
      </p:sp>
      <p:sp>
        <p:nvSpPr>
          <p:cNvPr id="166915" name="Rectangle 2"/>
          <p:cNvSpPr>
            <a:spLocks noGrp="1" noRot="1" noChangeAspect="1" noChangeArrowheads="1" noTextEdit="1"/>
          </p:cNvSpPr>
          <p:nvPr>
            <p:ph type="sldImg"/>
          </p:nvPr>
        </p:nvSpPr>
        <p:spPr>
          <a:xfrm>
            <a:off x="2514600" y="857250"/>
            <a:ext cx="4114800" cy="2314575"/>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15573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0416B92-4805-4D60-AA85-FA5ED2CE6CDE}" type="slidenum">
              <a:rPr lang="de-DE" altLang="de-DE" sz="1300">
                <a:solidFill>
                  <a:srgbClr val="000000"/>
                </a:solidFill>
              </a:rPr>
              <a:pPr eaLnBrk="1" hangingPunct="1">
                <a:spcBef>
                  <a:spcPct val="0"/>
                </a:spcBef>
              </a:pPr>
              <a:t>16</a:t>
            </a:fld>
            <a:endParaRPr lang="de-DE" altLang="de-DE" sz="1300">
              <a:solidFill>
                <a:srgbClr val="000000"/>
              </a:solidFill>
            </a:endParaRPr>
          </a:p>
        </p:txBody>
      </p:sp>
      <p:sp>
        <p:nvSpPr>
          <p:cNvPr id="167939" name="Rectangle 2"/>
          <p:cNvSpPr>
            <a:spLocks noGrp="1" noRot="1" noChangeAspect="1" noChangeArrowheads="1" noTextEdit="1"/>
          </p:cNvSpPr>
          <p:nvPr>
            <p:ph type="sldImg"/>
          </p:nvPr>
        </p:nvSpPr>
        <p:spPr>
          <a:xfrm>
            <a:off x="2514600" y="857250"/>
            <a:ext cx="4114800" cy="2314575"/>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78412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2514600" y="857250"/>
            <a:ext cx="4114800" cy="2314575"/>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2514600" y="857250"/>
            <a:ext cx="4114800" cy="2314575"/>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2514600" y="857250"/>
            <a:ext cx="4114800" cy="2314575"/>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178</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2514600" y="857250"/>
            <a:ext cx="4114800" cy="2314575"/>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179</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2514600" y="857250"/>
            <a:ext cx="4114800" cy="2314575"/>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180</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2514600" y="857250"/>
            <a:ext cx="4114800" cy="2314575"/>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2 - Jumping to Conclusions I</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2 - Jumping to Conclusions 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fld id="{1651D8F4-FEBA-467B-A78E-50CBC02B5F5A}"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fld id="{653FE125-D880-4D15-ABEB-795916EE1B91}"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2 - Jumping to Conclusions I</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fld id="{E0F17398-395A-41BE-9AA8-D348D3D2DAC9}"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2 - Jumping to Conclusions 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fld id="{5CBE7A1A-1CF8-4EC4-B78C-1889E4957930}" type="slidenum">
              <a:rPr lang="de-DE" altLang="de-DE" smtClean="0">
                <a:solidFill>
                  <a:srgbClr val="000000"/>
                </a:solidFill>
              </a:rPr>
              <a:pPr/>
              <a:t>‹#›</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a:t>Metacognitive Training 2 - Jumping to Conclusions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2.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2.xml"/></Relationships>
</file>

<file path=ppt/slides/_rels/slide9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2.xml"/></Relationships>
</file>

<file path=ppt/slides/_rels/slide9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2.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2.xml"/></Relationships>
</file>

<file path=ppt/slides/_rels/slide10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2.xml"/></Relationships>
</file>

<file path=ppt/slides/_rels/slide10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2.xml"/></Relationships>
</file>

<file path=ppt/slides/_rels/slide110.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2.xml"/></Relationships>
</file>

<file path=ppt/slides/_rels/slide111.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4.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2.xml"/></Relationships>
</file>

<file path=ppt/slides/_rels/slide129.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2.xml"/></Relationships>
</file>

<file path=ppt/slides/_rels/slide131.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2.xml"/></Relationships>
</file>

<file path=ppt/slides/_rels/slide14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2.xml"/></Relationships>
</file>

<file path=ppt/slides/_rels/slide14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3.xml"/></Relationships>
</file>

<file path=ppt/slides/_rels/slide15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3.xml"/></Relationships>
</file>

<file path=ppt/slides/_rels/slide15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3.xml"/></Relationships>
</file>

<file path=ppt/slides/_rels/slide15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3.xml"/></Relationships>
</file>

<file path=ppt/slides/_rels/slide15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3.xml"/></Relationships>
</file>

<file path=ppt/slides/_rels/slide15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3.xml"/></Relationships>
</file>

<file path=ppt/slides/_rels/slide15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3.xml"/></Relationships>
</file>

<file path=ppt/slides/_rels/slide15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3.xml"/></Relationships>
</file>

<file path=ppt/slides/_rels/slide15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3.xml"/></Relationships>
</file>

<file path=ppt/slides/_rels/slide160.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3.xml"/></Relationships>
</file>

<file path=ppt/slides/_rels/slide161.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2.xml"/></Relationships>
</file>

<file path=ppt/slides/_rels/slide162.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2.xml"/></Relationships>
</file>

<file path=ppt/slides/_rels/slide163.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Jumping to Conclusions I</a:t>
            </a:r>
          </a:p>
        </p:txBody>
      </p:sp>
      <p:sp>
        <p:nvSpPr>
          <p:cNvPr id="5" name="Textplatzhalter 7"/>
          <p:cNvSpPr txBox="1">
            <a:spLocks/>
          </p:cNvSpPr>
          <p:nvPr/>
        </p:nvSpPr>
        <p:spPr bwMode="gray">
          <a:xfrm>
            <a:off x="408955" y="580541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7|22</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886966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a:t>
            </a:fld>
            <a:endParaRPr lang="de-DE" altLang="de-DE">
              <a:solidFill>
                <a:srgbClr val="000000"/>
              </a:solidFill>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a:t>
            </a:fld>
            <a:endParaRPr lang="de-DE" altLang="de-DE">
              <a:solidFill>
                <a:srgbClr val="000000"/>
              </a:solidFill>
              <a:latin typeface="Calibri Light"/>
            </a:endParaRPr>
          </a:p>
        </p:txBody>
      </p:sp>
    </p:spTree>
    <p:extLst>
      <p:ext uri="{BB962C8B-B14F-4D97-AF65-F5344CB8AC3E}">
        <p14:creationId xmlns:p14="http://schemas.microsoft.com/office/powerpoint/2010/main" val="2746015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a:t>
            </a:fld>
            <a:endParaRPr lang="de-DE" altLang="de-DE">
              <a:solidFill>
                <a:srgbClr val="000000"/>
              </a:solidFill>
              <a:latin typeface="Calibri Light"/>
            </a:endParaRPr>
          </a:p>
        </p:txBody>
      </p:sp>
    </p:spTree>
    <p:extLst>
      <p:ext uri="{BB962C8B-B14F-4D97-AF65-F5344CB8AC3E}">
        <p14:creationId xmlns:p14="http://schemas.microsoft.com/office/powerpoint/2010/main" val="81273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a:t>
            </a:fld>
            <a:endParaRPr lang="de-DE" altLang="de-DE">
              <a:solidFill>
                <a:srgbClr val="000000"/>
              </a:solidFill>
              <a:latin typeface="Calibri Light"/>
            </a:endParaRPr>
          </a:p>
        </p:txBody>
      </p:sp>
    </p:spTree>
    <p:extLst>
      <p:ext uri="{BB962C8B-B14F-4D97-AF65-F5344CB8AC3E}">
        <p14:creationId xmlns:p14="http://schemas.microsoft.com/office/powerpoint/2010/main" val="2947897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Jumping to Conclusions</a:t>
            </a:r>
            <a:endParaRPr sz="360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We </a:t>
            </a:r>
            <a:r>
              <a:rPr lang="en-US" sz="2400" spc="-5" dirty="0">
                <a:solidFill>
                  <a:srgbClr val="333333"/>
                </a:solidFill>
                <a:latin typeface="Calibri Light"/>
                <a:cs typeface="Verdana"/>
              </a:rPr>
              <a:t>often </a:t>
            </a:r>
            <a:r>
              <a:rPr lang="en-US" sz="2400" dirty="0">
                <a:solidFill>
                  <a:srgbClr val="333333"/>
                </a:solidFill>
                <a:latin typeface="Calibri Light"/>
                <a:cs typeface="Verdana"/>
              </a:rPr>
              <a:t>make snap judgments on </a:t>
            </a:r>
            <a:r>
              <a:rPr lang="en-US" sz="2400" spc="-5" dirty="0">
                <a:solidFill>
                  <a:srgbClr val="333333"/>
                </a:solidFill>
                <a:latin typeface="Calibri Light"/>
                <a:cs typeface="Verdana"/>
              </a:rPr>
              <a:t>the </a:t>
            </a:r>
            <a:r>
              <a:rPr lang="en-US" sz="2400" dirty="0">
                <a:solidFill>
                  <a:srgbClr val="333333"/>
                </a:solidFill>
                <a:latin typeface="Calibri Light"/>
                <a:cs typeface="Verdana"/>
              </a:rPr>
              <a:t>basis of </a:t>
            </a:r>
            <a:r>
              <a:rPr lang="en-US" sz="2400" spc="-5" dirty="0">
                <a:solidFill>
                  <a:srgbClr val="333333"/>
                </a:solidFill>
                <a:latin typeface="Calibri Light"/>
                <a:cs typeface="Verdana"/>
              </a:rPr>
              <a:t>very complex information in </a:t>
            </a:r>
            <a:r>
              <a:rPr lang="en-US" sz="2400" dirty="0">
                <a:solidFill>
                  <a:srgbClr val="333333"/>
                </a:solidFill>
                <a:latin typeface="Calibri Light"/>
                <a:cs typeface="Verdana"/>
              </a:rPr>
              <a:t>our</a:t>
            </a:r>
            <a:r>
              <a:rPr lang="en-US" sz="2400" spc="105" dirty="0">
                <a:solidFill>
                  <a:srgbClr val="333333"/>
                </a:solidFill>
                <a:latin typeface="Calibri Light"/>
                <a:cs typeface="Verdana"/>
              </a:rPr>
              <a:t> </a:t>
            </a:r>
            <a:r>
              <a:rPr lang="en-US" sz="2400" dirty="0">
                <a:solidFill>
                  <a:srgbClr val="333333"/>
                </a:solidFill>
                <a:latin typeface="Calibri Light"/>
                <a:cs typeface="Verdana"/>
              </a:rPr>
              <a:t>environment.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Sometimes, we </a:t>
            </a:r>
            <a:r>
              <a:rPr lang="en-US" sz="2400" spc="-5" dirty="0">
                <a:solidFill>
                  <a:srgbClr val="333333"/>
                </a:solidFill>
                <a:latin typeface="Calibri Light"/>
                <a:cs typeface="Verdana"/>
              </a:rPr>
              <a:t>come to </a:t>
            </a:r>
            <a:r>
              <a:rPr lang="en-US" sz="2400" dirty="0">
                <a:solidFill>
                  <a:srgbClr val="333333"/>
                </a:solidFill>
                <a:latin typeface="Calibri Light"/>
                <a:cs typeface="Verdana"/>
              </a:rPr>
              <a:t>a conclusion </a:t>
            </a:r>
            <a:r>
              <a:rPr lang="en-US" sz="2400" spc="-5" dirty="0">
                <a:solidFill>
                  <a:srgbClr val="333333"/>
                </a:solidFill>
                <a:latin typeface="Calibri Light"/>
                <a:cs typeface="Verdana"/>
              </a:rPr>
              <a:t>without 100%</a:t>
            </a:r>
            <a:r>
              <a:rPr lang="en-US" sz="2400" spc="5" dirty="0">
                <a:solidFill>
                  <a:srgbClr val="333333"/>
                </a:solidFill>
                <a:latin typeface="Calibri Light"/>
                <a:cs typeface="Verdana"/>
              </a:rPr>
              <a:t> </a:t>
            </a:r>
            <a:r>
              <a:rPr lang="en-US" sz="2400" spc="-5" dirty="0">
                <a:solidFill>
                  <a:srgbClr val="333333"/>
                </a:solidFill>
                <a:latin typeface="Calibri Light"/>
                <a:cs typeface="Verdana"/>
              </a:rPr>
              <a:t>proof.</a:t>
            </a:r>
            <a:endParaRPr lang="en-US" sz="2400" dirty="0">
              <a:solidFill>
                <a:srgbClr val="333333"/>
              </a:solidFill>
              <a:latin typeface="Calibri Light"/>
              <a:cs typeface="Verdana"/>
            </a:endParaRP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A happy medium </a:t>
            </a:r>
            <a:r>
              <a:rPr lang="en-US" sz="2400" spc="-5" dirty="0">
                <a:solidFill>
                  <a:srgbClr val="333333"/>
                </a:solidFill>
                <a:latin typeface="Calibri Light"/>
                <a:cs typeface="Verdana"/>
              </a:rPr>
              <a:t>should be </a:t>
            </a:r>
            <a:r>
              <a:rPr lang="en-US" sz="2400" dirty="0">
                <a:solidFill>
                  <a:srgbClr val="333333"/>
                </a:solidFill>
                <a:latin typeface="Calibri Light"/>
                <a:cs typeface="Verdana"/>
              </a:rPr>
              <a:t>found</a:t>
            </a:r>
            <a:r>
              <a:rPr lang="en-US" sz="2400" spc="70" dirty="0">
                <a:solidFill>
                  <a:srgbClr val="333333"/>
                </a:solidFill>
                <a:latin typeface="Calibri Light"/>
                <a:cs typeface="Verdana"/>
              </a:rPr>
              <a:t> </a:t>
            </a:r>
            <a:r>
              <a:rPr lang="en-US" sz="2400" spc="-5" dirty="0">
                <a:solidFill>
                  <a:srgbClr val="333333"/>
                </a:solidFill>
                <a:latin typeface="Calibri Light"/>
                <a:cs typeface="Verdana"/>
              </a:rPr>
              <a:t>between:</a:t>
            </a: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making a hasty </a:t>
            </a:r>
            <a:r>
              <a:rPr lang="en-US" sz="2400" spc="-5" dirty="0">
                <a:solidFill>
                  <a:srgbClr val="333333"/>
                </a:solidFill>
                <a:latin typeface="Calibri Light"/>
                <a:cs typeface="Verdana"/>
              </a:rPr>
              <a:t>decision </a:t>
            </a:r>
            <a:r>
              <a:rPr lang="en-US" sz="2400" dirty="0">
                <a:solidFill>
                  <a:srgbClr val="333333"/>
                </a:solidFill>
                <a:latin typeface="Calibri Light"/>
                <a:cs typeface="Verdana"/>
              </a:rPr>
              <a:t>(</a:t>
            </a:r>
            <a:r>
              <a:rPr lang="en-US" sz="2400" dirty="0">
                <a:solidFill>
                  <a:srgbClr val="004992"/>
                </a:solidFill>
                <a:latin typeface="Calibri Light"/>
                <a:cs typeface="Verdana"/>
              </a:rPr>
              <a:t>risk: </a:t>
            </a:r>
            <a:r>
              <a:rPr lang="en-US" sz="2400" spc="-5" dirty="0">
                <a:solidFill>
                  <a:srgbClr val="333333"/>
                </a:solidFill>
                <a:latin typeface="Calibri Light"/>
                <a:cs typeface="Verdana"/>
              </a:rPr>
              <a:t>poor</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br>
              <a:rPr lang="en-US" sz="2400" spc="-5" dirty="0">
                <a:solidFill>
                  <a:srgbClr val="333333"/>
                </a:solidFill>
                <a:latin typeface="Calibri Light"/>
                <a:cs typeface="Verdana"/>
              </a:rPr>
            </a:br>
            <a:r>
              <a:rPr lang="en-US" sz="2400" i="1" dirty="0">
                <a:solidFill>
                  <a:srgbClr val="333333"/>
                </a:solidFill>
                <a:latin typeface="Calibri Light"/>
                <a:cs typeface="Verdana"/>
              </a:rPr>
              <a:t>and</a:t>
            </a:r>
          </a:p>
          <a:p>
            <a:pPr marL="558863" lvl="2" indent="-342900" defTabSz="914400">
              <a:spcBef>
                <a:spcPts val="1999"/>
              </a:spcBef>
              <a:buClr>
                <a:srgbClr val="333333"/>
              </a:buClr>
              <a:tabLst>
                <a:tab pos="393065" algn="l"/>
                <a:tab pos="393700" algn="l"/>
              </a:tabLst>
            </a:pPr>
            <a:r>
              <a:rPr lang="en-US" sz="2400" spc="-5" dirty="0">
                <a:solidFill>
                  <a:srgbClr val="333333"/>
                </a:solidFill>
                <a:latin typeface="Calibri Light"/>
                <a:cs typeface="Verdana"/>
              </a:rPr>
              <a:t>being overly accurate (</a:t>
            </a:r>
            <a:r>
              <a:rPr lang="en-US" sz="2400" spc="-5" dirty="0">
                <a:solidFill>
                  <a:srgbClr val="004992"/>
                </a:solidFill>
                <a:latin typeface="Calibri Light"/>
                <a:cs typeface="Verdana"/>
              </a:rPr>
              <a:t>disadvantage:</a:t>
            </a:r>
            <a:r>
              <a:rPr lang="en-US" sz="2400" spc="-5" dirty="0">
                <a:solidFill>
                  <a:srgbClr val="333333"/>
                </a:solidFill>
                <a:latin typeface="Calibri Light"/>
                <a:cs typeface="Verdana"/>
              </a:rPr>
              <a:t> takes</a:t>
            </a:r>
            <a:r>
              <a:rPr lang="en-US" sz="2400" spc="105" dirty="0">
                <a:solidFill>
                  <a:srgbClr val="333333"/>
                </a:solidFill>
                <a:latin typeface="Calibri Light"/>
                <a:cs typeface="Verdana"/>
              </a:rPr>
              <a:t> </a:t>
            </a:r>
            <a:r>
              <a:rPr lang="en-US" sz="2400" spc="-5" dirty="0">
                <a:solidFill>
                  <a:srgbClr val="333333"/>
                </a:solidFill>
                <a:latin typeface="Calibri Light"/>
                <a:cs typeface="Verdana"/>
              </a:rPr>
              <a:t>too </a:t>
            </a:r>
            <a:r>
              <a:rPr lang="en-US" sz="2400" dirty="0">
                <a:solidFill>
                  <a:srgbClr val="333333"/>
                </a:solidFill>
                <a:latin typeface="Calibri Light"/>
                <a:cs typeface="Verdana"/>
              </a:rPr>
              <a:t>much time).</a:t>
            </a:r>
          </a:p>
          <a:p>
            <a:pPr marL="342900" indent="-342900">
              <a:buFont typeface="Arial" panose="020B0604020202020204" pitchFamily="34" charset="0"/>
              <a:buChar char="•"/>
            </a:pP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a:t>
            </a:fld>
            <a:endParaRPr lang="de-DE" altLang="de-DE">
              <a:solidFill>
                <a:srgbClr val="000000"/>
              </a:solidFill>
              <a:latin typeface="Calibri Light"/>
            </a:endParaRPr>
          </a:p>
        </p:txBody>
      </p:sp>
    </p:spTree>
    <p:extLst>
      <p:ext uri="{BB962C8B-B14F-4D97-AF65-F5344CB8AC3E}">
        <p14:creationId xmlns:p14="http://schemas.microsoft.com/office/powerpoint/2010/main" val="225521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Inferences without 100% proof</a:t>
            </a:r>
            <a:endParaRPr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a:t>
            </a:fld>
            <a:endParaRPr lang="de-DE" altLang="de-DE">
              <a:solidFill>
                <a:srgbClr val="000000"/>
              </a:solidFill>
              <a:latin typeface="Calibri Light"/>
            </a:endParaRPr>
          </a:p>
        </p:txBody>
      </p:sp>
      <p:graphicFrame>
        <p:nvGraphicFramePr>
          <p:cNvPr id="8" name="Group 27"/>
          <p:cNvGraphicFramePr>
            <a:graphicFrameLocks noGrp="1"/>
          </p:cNvGraphicFramePr>
          <p:nvPr>
            <p:extLst>
              <p:ext uri="{D42A27DB-BD31-4B8C-83A1-F6EECF244321}">
                <p14:modId xmlns:p14="http://schemas.microsoft.com/office/powerpoint/2010/main" val="116408331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Explanation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Smoke is coming out of a window.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fire?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rPr>
                        <a:t>???</a:t>
                      </a:r>
                      <a:r>
                        <a:rPr kumimoji="0" lang="de-DE" sz="2000" b="1" i="0" u="none" strike="noStrike" cap="none" normalizeH="0" baseline="0">
                          <a:ln>
                            <a:noFill/>
                          </a:ln>
                          <a:solidFill>
                            <a:srgbClr val="333333"/>
                          </a:solidFill>
                          <a:effectLst/>
                          <a:latin typeface="Calibri Light"/>
                        </a:rPr>
                        <a:t> – What would you do? </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A man is babbling.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drunk?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Inferences without 100% proof</a:t>
            </a:r>
            <a:endParaRPr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a:t>
            </a:fld>
            <a:endParaRPr lang="de-DE" altLang="de-DE">
              <a:solidFill>
                <a:srgbClr val="000000"/>
              </a:solidFill>
              <a:latin typeface="Calibri Light"/>
            </a:endParaRPr>
          </a:p>
        </p:txBody>
      </p:sp>
      <p:graphicFrame>
        <p:nvGraphicFramePr>
          <p:cNvPr id="8" name="Group 24"/>
          <p:cNvGraphicFramePr>
            <a:graphicFrameLocks noGrp="1"/>
          </p:cNvGraphicFramePr>
          <p:nvPr>
            <p:extLst>
              <p:ext uri="{D42A27DB-BD31-4B8C-83A1-F6EECF244321}">
                <p14:modId xmlns:p14="http://schemas.microsoft.com/office/powerpoint/2010/main" val="248554182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Explanation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justified?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Smoke is coming out of a window.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fire?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rPr>
                        <a:t>probably – </a:t>
                      </a:r>
                      <a:r>
                        <a:rPr kumimoji="0" lang="en-US" sz="2000" b="0" i="0" u="none" strike="noStrike" cap="none" normalizeH="0" baseline="0" dirty="0">
                          <a:ln>
                            <a:noFill/>
                          </a:ln>
                          <a:solidFill>
                            <a:srgbClr val="333333"/>
                          </a:solidFill>
                          <a:effectLst/>
                          <a:latin typeface="Calibri Light"/>
                        </a:rPr>
                        <a:t>saying: “No smoke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without a fire!”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Call the fire department: negligence may be worse than a false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A man is babbling.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drunk?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Inferences without 100% proof</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a:t>
            </a:fld>
            <a:endParaRPr lang="de-DE" altLang="de-DE">
              <a:solidFill>
                <a:srgbClr val="000000"/>
              </a:solidFill>
              <a:latin typeface="Calibri Light"/>
            </a:endParaRPr>
          </a:p>
        </p:txBody>
      </p:sp>
      <p:graphicFrame>
        <p:nvGraphicFramePr>
          <p:cNvPr id="8" name="Group 25"/>
          <p:cNvGraphicFramePr>
            <a:graphicFrameLocks noGrp="1"/>
          </p:cNvGraphicFramePr>
          <p:nvPr>
            <p:extLst>
              <p:ext uri="{D42A27DB-BD31-4B8C-83A1-F6EECF244321}">
                <p14:modId xmlns:p14="http://schemas.microsoft.com/office/powerpoint/2010/main" val="643870894"/>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Explanation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Smoke is coming out of a window.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fire?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rPr>
                        <a:t>probably – </a:t>
                      </a:r>
                      <a:r>
                        <a:rPr kumimoji="0" lang="en-US" sz="2000" b="0" i="0" u="none" strike="noStrike" cap="none" normalizeH="0" baseline="0" dirty="0">
                          <a:ln>
                            <a:noFill/>
                          </a:ln>
                          <a:solidFill>
                            <a:srgbClr val="333333"/>
                          </a:solidFill>
                          <a:effectLst/>
                          <a:latin typeface="Calibri Light"/>
                        </a:rPr>
                        <a:t>saying: “No smoke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without a fire!”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Call the fire department: negligence may be worse than a false alarm.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A man is babbling.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drunk?</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a:ln>
                            <a:noFill/>
                          </a:ln>
                          <a:solidFill>
                            <a:srgbClr val="333333"/>
                          </a:solidFill>
                          <a:effectLst/>
                          <a:latin typeface="Calibri Light"/>
                        </a:rPr>
                        <a:t>could be – </a:t>
                      </a:r>
                      <a:r>
                        <a:rPr kumimoji="0" lang="en-US" sz="2000" b="0" i="0" u="none" strike="noStrike" cap="none" normalizeH="0" baseline="0" dirty="0">
                          <a:ln>
                            <a:noFill/>
                          </a:ln>
                          <a:solidFill>
                            <a:srgbClr val="333333"/>
                          </a:solidFill>
                          <a:effectLst/>
                          <a:latin typeface="Calibri Light"/>
                        </a:rPr>
                        <a:t>but there are a number of other explanations (e.g. dementia, stroke). If you don’t consider other explanations, you may insult him (e.g. showing disgust).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a:t>
            </a:fld>
            <a:endParaRPr lang="de-DE" altLang="de-DE">
              <a:solidFill>
                <a:srgbClr val="000000"/>
              </a:solidFill>
              <a:latin typeface="Calibri Light"/>
            </a:endParaRPr>
          </a:p>
        </p:txBody>
      </p:sp>
      <p:graphicFrame>
        <p:nvGraphicFramePr>
          <p:cNvPr id="8" name="Group 3"/>
          <p:cNvGraphicFramePr>
            <a:graphicFrameLocks noGrp="1"/>
          </p:cNvGraphicFramePr>
          <p:nvPr>
            <p:extLst>
              <p:ext uri="{D42A27DB-BD31-4B8C-83A1-F6EECF244321}">
                <p14:modId xmlns:p14="http://schemas.microsoft.com/office/powerpoint/2010/main" val="1254210523"/>
              </p:ext>
            </p:extLst>
          </p:nvPr>
        </p:nvGraphicFramePr>
        <p:xfrm>
          <a:off x="408955" y="1844744"/>
          <a:ext cx="11376000" cy="451105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example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politics</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chemeClr val="accent1"/>
                          </a:solidFill>
                          <a:effectLst/>
                          <a:latin typeface="+mj-lt"/>
                          <a:ea typeface="+mn-ea"/>
                          <a:cs typeface="+mn-cs"/>
                        </a:rPr>
                        <a:t>???</a:t>
                      </a:r>
                      <a:r>
                        <a:rPr kumimoji="0" lang="en-US" sz="1800" b="0" i="0" u="none" strike="noStrike" kern="1200" cap="none" normalizeH="0" baseline="0" dirty="0">
                          <a:ln>
                            <a:noFill/>
                          </a:ln>
                          <a:solidFill>
                            <a:srgbClr val="333333"/>
                          </a:solidFill>
                          <a:effectLst/>
                          <a:latin typeface="+mj-lt"/>
                          <a:ea typeface="+mn-ea"/>
                          <a:cs typeface="+mn-cs"/>
                        </a:rPr>
                        <a:t>  </a:t>
                      </a:r>
                      <a:r>
                        <a:rPr kumimoji="0" lang="en-US" sz="1800" b="0" i="0" u="none" strike="noStrike" kern="1200" cap="none" normalizeH="0" baseline="0" dirty="0">
                          <a:ln>
                            <a:noFill/>
                          </a:ln>
                          <a:solidFill>
                            <a:schemeClr val="bg1"/>
                          </a:solidFill>
                          <a:effectLst/>
                          <a:latin typeface="+mj-lt"/>
                          <a:ea typeface="+mn-ea"/>
                          <a:cs typeface="+mn-cs"/>
                        </a:rPr>
                        <a:t>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chemeClr val="bg1"/>
                        </a:solidFill>
                        <a:effectLst/>
                        <a:latin typeface="+mj-lt"/>
                        <a:ea typeface="+mn-ea"/>
                        <a:cs typeface="+mn-cs"/>
                      </a:endParaRPr>
                    </a:p>
                    <a:p>
                      <a:r>
                        <a:rPr kumimoji="0" lang="en-US" sz="1800" b="0" i="0" u="none" strike="noStrike" kern="1200" cap="none" normalizeH="0" baseline="0" dirty="0">
                          <a:ln>
                            <a:noFill/>
                          </a:ln>
                          <a:solidFill>
                            <a:schemeClr val="bg1"/>
                          </a:solidFill>
                          <a:effectLst/>
                          <a:latin typeface="+mj-lt"/>
                          <a:ea typeface="+mn-ea"/>
                          <a:cs typeface="+mn-cs"/>
                        </a:rPr>
                        <a:t>Example:</a:t>
                      </a:r>
                    </a:p>
                    <a:p>
                      <a:r>
                        <a:rPr kumimoji="0" lang="en-US" sz="1800" b="0" i="0" u="none" strike="noStrike" kern="1200" cap="none" normalizeH="0" baseline="0" dirty="0">
                          <a:ln>
                            <a:noFill/>
                          </a:ln>
                          <a:solidFill>
                            <a:schemeClr val="bg1"/>
                          </a:solidFill>
                          <a:effectLst/>
                          <a:latin typeface="+mj-l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chemeClr val="bg1"/>
                        </a:solidFill>
                        <a:effectLst/>
                        <a:latin typeface="+mj-lt"/>
                        <a:ea typeface="+mn-ea"/>
                        <a:cs typeface="+mn-cs"/>
                      </a:endParaRPr>
                    </a:p>
                    <a:p>
                      <a:r>
                        <a:rPr kumimoji="0" lang="en-US" sz="1800" b="0" i="0" u="none" strike="noStrike" kern="1200" cap="none" normalizeH="0" baseline="0" dirty="0">
                          <a:ln>
                            <a:noFill/>
                          </a:ln>
                          <a:solidFill>
                            <a:schemeClr val="bg1"/>
                          </a:solidFill>
                          <a:effectLst/>
                          <a:latin typeface="+mj-lt"/>
                          <a:ea typeface="+mn-ea"/>
                          <a:cs typeface="+mn-cs"/>
                        </a:rPr>
                        <a:t>Sometimes, these allegations do turn out to be true. In the public discussion, however, such assumptions are often made too quickly and alternative views are rarely considered</a:t>
                      </a:r>
                      <a:r>
                        <a:rPr kumimoji="0" lang="en-US" sz="1800" b="0" i="0" u="none" strike="noStrike" kern="1200" cap="none" normalizeH="0" baseline="0" dirty="0">
                          <a:ln>
                            <a:noFill/>
                          </a:ln>
                          <a:solidFill>
                            <a:srgbClr val="333333"/>
                          </a:solidFill>
                          <a:effectLst/>
                          <a:latin typeface="+mj-lt"/>
                          <a:ea typeface="+mn-ea"/>
                          <a:cs typeface="+mn-cs"/>
                        </a:rPr>
                        <a:t>.</a:t>
                      </a:r>
                      <a:endParaRPr kumimoji="0" lang="de-DE" sz="1800" b="0" i="0" u="none" strike="noStrike" kern="1200" cap="none" normalizeH="0" baseline="0" dirty="0">
                        <a:ln>
                          <a:noFill/>
                        </a:ln>
                        <a:solidFill>
                          <a:srgbClr val="333333"/>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chemeClr val="accent1"/>
                          </a:solidFill>
                          <a:effectLst/>
                          <a:latin typeface="Calibri Light"/>
                        </a:rPr>
                        <a:t>???</a:t>
                      </a:r>
                      <a:r>
                        <a:rPr kumimoji="0" lang="en-US" sz="1800" b="0" i="0" u="none" strike="noStrike" cap="none" normalizeH="0" baseline="0" dirty="0">
                          <a:ln>
                            <a:noFill/>
                          </a:ln>
                          <a:solidFill>
                            <a:srgbClr val="E3EFF8"/>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On the other hand, some diagnoses are overlooked because an in depth diagnostic evaluation is not carried out (e.g. cancer).</a:t>
                      </a:r>
                      <a:endParaRPr kumimoji="0" lang="de-DE" sz="18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80561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a:t>
            </a:fld>
            <a:endParaRPr lang="de-DE" altLang="de-DE">
              <a:solidFill>
                <a:srgbClr val="000000"/>
              </a:solidFill>
              <a:latin typeface="Calibri Light"/>
            </a:endParaRPr>
          </a:p>
        </p:txBody>
      </p:sp>
      <p:graphicFrame>
        <p:nvGraphicFramePr>
          <p:cNvPr id="8" name="Group 3"/>
          <p:cNvGraphicFramePr>
            <a:graphicFrameLocks noGrp="1"/>
          </p:cNvGraphicFramePr>
          <p:nvPr/>
        </p:nvGraphicFramePr>
        <p:xfrm>
          <a:off x="408955" y="1844744"/>
          <a:ext cx="11376000" cy="451105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example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politics</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mj-l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Example:</a:t>
                      </a:r>
                    </a:p>
                    <a:p>
                      <a:r>
                        <a:rPr kumimoji="0" lang="en-US" sz="1800" b="0" i="0" u="none" strike="noStrike" kern="1200" cap="none" normalizeH="0" baseline="0" dirty="0">
                          <a:ln>
                            <a:noFill/>
                          </a:ln>
                          <a:solidFill>
                            <a:srgbClr val="333333"/>
                          </a:solidFill>
                          <a:effectLst/>
                          <a:latin typeface="+mj-l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chemeClr val="accent1"/>
                          </a:solidFill>
                          <a:effectLst/>
                          <a:latin typeface="Calibri Light"/>
                        </a:rPr>
                        <a:t>???</a:t>
                      </a:r>
                      <a:r>
                        <a:rPr kumimoji="0" lang="en-US" sz="1800" b="0" i="0" u="none" strike="noStrike" cap="none" normalizeH="0" baseline="0" dirty="0">
                          <a:ln>
                            <a:noFill/>
                          </a:ln>
                          <a:solidFill>
                            <a:srgbClr val="E3EFF8"/>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E3EFF8"/>
                          </a:solidFill>
                          <a:effectLst/>
                          <a:latin typeface="Calibri Light"/>
                        </a:rPr>
                        <a:t>On the other hand, some diagnoses are overlooked because an in depth diagnostic evaluation is not carried out (e.g. cancer).</a:t>
                      </a:r>
                      <a:endParaRPr kumimoji="0" lang="de-DE" sz="18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19810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Jumping to conclusions “in action”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a:t>
            </a:fld>
            <a:endParaRPr lang="de-DE" altLang="de-DE">
              <a:solidFill>
                <a:srgbClr val="000000"/>
              </a:solidFill>
              <a:latin typeface="Calibri Light"/>
            </a:endParaRPr>
          </a:p>
        </p:txBody>
      </p:sp>
      <p:graphicFrame>
        <p:nvGraphicFramePr>
          <p:cNvPr id="8" name="Group 3"/>
          <p:cNvGraphicFramePr>
            <a:graphicFrameLocks noGrp="1"/>
          </p:cNvGraphicFramePr>
          <p:nvPr>
            <p:extLst>
              <p:ext uri="{D42A27DB-BD31-4B8C-83A1-F6EECF244321}">
                <p14:modId xmlns:p14="http://schemas.microsoft.com/office/powerpoint/2010/main" val="4186503984"/>
              </p:ext>
            </p:extLst>
          </p:nvPr>
        </p:nvGraphicFramePr>
        <p:xfrm>
          <a:off x="408955" y="1844744"/>
          <a:ext cx="11376000" cy="451105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domain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example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politics</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US" sz="1800" b="0" i="0" u="none" strike="noStrike" kern="1200" cap="none" normalizeH="0" baseline="0" dirty="0">
                          <a:ln>
                            <a:noFill/>
                          </a:ln>
                          <a:solidFill>
                            <a:srgbClr val="333333"/>
                          </a:solidFill>
                          <a:effectLst/>
                          <a:latin typeface="+mj-lt"/>
                          <a:ea typeface="+mn-ea"/>
                          <a:cs typeface="+mn-cs"/>
                        </a:rPr>
                        <a:t>People often jump to conclusions when they hear in the media about a crime. Depending on their political stance, they can be quick to attribute certain motives to the attacker.</a:t>
                      </a:r>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Example:</a:t>
                      </a:r>
                    </a:p>
                    <a:p>
                      <a:r>
                        <a:rPr kumimoji="0" lang="en-US" sz="1800" b="0" i="0" u="none" strike="noStrike" kern="1200" cap="none" normalizeH="0" baseline="0" dirty="0">
                          <a:ln>
                            <a:noFill/>
                          </a:ln>
                          <a:solidFill>
                            <a:srgbClr val="333333"/>
                          </a:solidFill>
                          <a:effectLst/>
                          <a:latin typeface="+mj-lt"/>
                          <a:ea typeface="+mn-ea"/>
                          <a:cs typeface="+mn-cs"/>
                        </a:rPr>
                        <a:t>The perpetrator and victim are members of a different race or religion. Many people believe that racism or extremism is the main motive behind the crime.</a:t>
                      </a:r>
                    </a:p>
                    <a:p>
                      <a:endParaRPr kumimoji="0" lang="de-DE" sz="1800" b="0" i="0" u="none" strike="noStrike" kern="1200" cap="none" normalizeH="0" baseline="0" dirty="0">
                        <a:ln>
                          <a:noFill/>
                        </a:ln>
                        <a:solidFill>
                          <a:srgbClr val="333333"/>
                        </a:solidFill>
                        <a:effectLst/>
                        <a:latin typeface="+mj-lt"/>
                        <a:ea typeface="+mn-ea"/>
                        <a:cs typeface="+mn-cs"/>
                      </a:endParaRPr>
                    </a:p>
                    <a:p>
                      <a:r>
                        <a:rPr kumimoji="0" lang="en-US" sz="1800" b="0" i="0" u="none" strike="noStrike" kern="1200" cap="none" normalizeH="0" baseline="0" dirty="0">
                          <a:ln>
                            <a:noFill/>
                          </a:ln>
                          <a:solidFill>
                            <a:srgbClr val="333333"/>
                          </a:solidFill>
                          <a:effectLst/>
                          <a:latin typeface="+mj-lt"/>
                          <a:ea typeface="+mn-ea"/>
                          <a:cs typeface="+mn-cs"/>
                        </a:rPr>
                        <a:t>Sometimes, these allegations do turn out to be true. In the public discussion, however, such assumptions are often made too quickly and alternative views are rarely considered.</a:t>
                      </a:r>
                      <a:endParaRPr kumimoji="0" lang="de-DE" sz="1800" b="0" i="0" u="none" strike="noStrike" kern="1200" cap="none" normalizeH="0" baseline="0" dirty="0">
                        <a:ln>
                          <a:noFill/>
                        </a:ln>
                        <a:solidFill>
                          <a:srgbClr val="333333"/>
                        </a:solidFill>
                        <a:effectLst/>
                        <a:latin typeface="+mj-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909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medicine</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Single symptom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diagnosis?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single seizure is sometimes mistaken as epilepsy (seizures can also occur after alcohol withdrawal and high fever).</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On the other hand, some diagnoses are overlooked because an in depth diagnostic evaluation is not carried out (e.g. cancer).</a:t>
                      </a:r>
                      <a:r>
                        <a:rPr kumimoji="0" lang="en-US" sz="1800" b="0" i="0" u="none" strike="noStrike" cap="none" normalizeH="0" baseline="0" dirty="0">
                          <a:ln>
                            <a:noFill/>
                          </a:ln>
                          <a:solidFill>
                            <a:srgbClr val="E3EFF8"/>
                          </a:solidFill>
                          <a:effectLst/>
                          <a:latin typeface="Calibri Light"/>
                        </a:rPr>
                        <a:t>A single seizure is sometimes mistaken as</a:t>
                      </a:r>
                      <a:endParaRPr kumimoji="0" lang="de-DE" sz="1800" b="0" i="0" u="none" strike="noStrike" cap="none" normalizeH="0" baseline="0" dirty="0">
                        <a:ln>
                          <a:noFill/>
                        </a:ln>
                        <a:solidFill>
                          <a:srgbClr val="E3EFF8"/>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9019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365899225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died in 1966 in an accident and was replaced by a double.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1" i="0" u="none" strike="noStrike" cap="none" normalizeH="0" baseline="0" dirty="0">
                          <a:ln>
                            <a:noFill/>
                          </a:ln>
                          <a:solidFill>
                            <a:srgbClr val="333333"/>
                          </a:solidFill>
                          <a:effectLst/>
                          <a:latin typeface="Calibri Light"/>
                        </a:rPr>
                        <a:t>For: </a:t>
                      </a:r>
                      <a:r>
                        <a:rPr kumimoji="0" lang="en-US" sz="1800" b="1"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FFFFFF"/>
                          </a:solidFill>
                          <a:effectLst/>
                          <a:latin typeface="Calibri Light"/>
                        </a:rPr>
                        <a:t>allegedly over 70 hidden clues, some on the “Abbey Road-Cover” (on the right):</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a:ln>
                            <a:noFill/>
                          </a:ln>
                          <a:solidFill>
                            <a:srgbClr val="FFFFFF"/>
                          </a:solidFill>
                          <a:effectLst/>
                          <a:latin typeface="Calibri Light"/>
                        </a:rPr>
                        <a:t>Paul is barefoot and deathly pale.</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a:ln>
                            <a:noFill/>
                          </a:ln>
                          <a:solidFill>
                            <a:srgbClr val="FFFFFF"/>
                          </a:solidFill>
                          <a:effectLst/>
                          <a:latin typeface="Calibri Light"/>
                        </a:rPr>
                        <a:t>Paul is left-handed, but is holding his cigarette with his right hand!</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err="1">
                          <a:ln>
                            <a:noFill/>
                          </a:ln>
                          <a:solidFill>
                            <a:srgbClr val="FFFFFF"/>
                          </a:solidFill>
                          <a:effectLst/>
                          <a:latin typeface="Calibri Light"/>
                        </a:rPr>
                        <a:t>Licence</a:t>
                      </a:r>
                      <a:r>
                        <a:rPr kumimoji="0" lang="en-US" sz="1600" b="0" i="0" u="none" strike="noStrike" cap="none" normalizeH="0" baseline="0" dirty="0">
                          <a:ln>
                            <a:noFill/>
                          </a:ln>
                          <a:solidFill>
                            <a:srgbClr val="FFFFFF"/>
                          </a:solidFill>
                          <a:effectLst/>
                          <a:latin typeface="Calibri Light"/>
                        </a:rPr>
                        <a:t> plate “LMW” (see arrow): “Linda McCartney Weeping”.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600" b="0" i="0" u="none" strike="noStrike" cap="none" normalizeH="0" baseline="0" dirty="0">
                          <a:ln>
                            <a:noFill/>
                          </a:ln>
                          <a:solidFill>
                            <a:srgbClr val="FFFFFF"/>
                          </a:solidFill>
                          <a:effectLst/>
                          <a:latin typeface="Calibri Light"/>
                        </a:rPr>
                        <a:t>Also, his bass playing is said to have changed since 1966.</a:t>
                      </a:r>
                      <a:endParaRPr kumimoji="0" lang="en-US" sz="1800" b="0"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5000"/>
                        </a:lnSpc>
                        <a:spcBef>
                          <a:spcPts val="1999"/>
                        </a:spcBef>
                        <a:spcAft>
                          <a:spcPct val="0"/>
                        </a:spcAft>
                        <a:buClr>
                          <a:schemeClr val="bg1"/>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0" i="0" u="none" strike="noStrike" cap="none" normalizeH="0" baseline="0" dirty="0">
                          <a:ln>
                            <a:noFill/>
                          </a:ln>
                          <a:solidFill>
                            <a:srgbClr val="FFFFFF"/>
                          </a:solidFill>
                          <a:effectLst/>
                          <a:latin typeface="Calibri Light"/>
                        </a:rPr>
                        <a:t>Same appearance and voice.</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8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br>
              <a:rPr lang="en-US" dirty="0">
                <a:latin typeface="Calibri Light"/>
              </a:rPr>
            </a:br>
            <a:r>
              <a:rPr lang="en-US" sz="2400" dirty="0">
                <a:latin typeface="Calibri Light"/>
              </a:rPr>
              <a:t>(for an alternative exercise, see end of presentation)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a:t>
            </a:fld>
            <a:endParaRPr lang="de-DE" altLang="de-DE">
              <a:solidFill>
                <a:srgbClr val="000000"/>
              </a:solidFill>
              <a:latin typeface="Calibri Light"/>
            </a:endParaRPr>
          </a:p>
        </p:txBody>
      </p:sp>
      <p:pic>
        <p:nvPicPr>
          <p:cNvPr id="1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173834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3408783952"/>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died in 1966 in an accident and was replaced by a double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 </a:t>
                      </a:r>
                      <a:r>
                        <a:rPr kumimoji="0" lang="en-US" sz="1800" b="0" i="0" u="none" strike="noStrike" cap="none" normalizeH="0" baseline="0" dirty="0">
                          <a:ln>
                            <a:noFill/>
                          </a:ln>
                          <a:solidFill>
                            <a:srgbClr val="333333"/>
                          </a:solidFill>
                          <a:effectLst/>
                          <a:latin typeface="Calibri Light"/>
                        </a:rPr>
                        <a:t>allegedly over 70 hidden clues, some on the “Abbey Road-Cover” (on the right):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Licence</a:t>
                      </a:r>
                      <a:r>
                        <a:rPr kumimoji="0" lang="en-US" sz="1600" b="0" i="0" u="none" strike="noStrike" cap="none" normalizeH="0" baseline="0" dirty="0">
                          <a:ln>
                            <a:noFill/>
                          </a:ln>
                          <a:solidFill>
                            <a:srgbClr val="333333"/>
                          </a:solidFill>
                          <a:effectLst/>
                          <a:latin typeface="Calibri Light"/>
                        </a:rPr>
                        <a:t> plate “LMW” (see arrow):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 </a:t>
                      </a:r>
                      <a:r>
                        <a:rPr kumimoji="0" lang="en-US" sz="18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FFFFFF"/>
                          </a:solidFill>
                          <a:effectLst/>
                          <a:latin typeface="Calibri Light"/>
                        </a:rPr>
                        <a:t>Same appearance and voice.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FFFFFF"/>
                          </a:solidFill>
                          <a:effectLst/>
                          <a:latin typeface="Calibri Light"/>
                        </a:rPr>
                        <a:t>Evidence seems made up, LMW could mean anything.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FFFFFF"/>
                          </a:solidFill>
                          <a:effectLst/>
                          <a:latin typeface="Calibri Light"/>
                        </a:rPr>
                        <a:t>Origin: legend emerged in 1969 from a well directed newspaper hoax.</a:t>
                      </a:r>
                      <a:endParaRPr kumimoji="0" lang="de-DE" sz="18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a:t>
            </a:fld>
            <a:endParaRPr lang="de-DE" altLang="de-DE">
              <a:solidFill>
                <a:srgbClr val="000000"/>
              </a:solidFill>
              <a:latin typeface="Calibri Light"/>
            </a:endParaRPr>
          </a:p>
        </p:txBody>
      </p:sp>
      <p:pic>
        <p:nvPicPr>
          <p:cNvPr id="1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67470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1"/>
          <p:cNvGraphicFramePr>
            <a:graphicFrameLocks noGrp="1"/>
          </p:cNvGraphicFramePr>
          <p:nvPr>
            <p:extLst>
              <p:ext uri="{D42A27DB-BD31-4B8C-83A1-F6EECF244321}">
                <p14:modId xmlns:p14="http://schemas.microsoft.com/office/powerpoint/2010/main" val="289160916"/>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&amp;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died in 1966 in an accident and was replaced by a double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For: </a:t>
                      </a:r>
                      <a:r>
                        <a:rPr kumimoji="0" lang="en-US" sz="1800" b="0" i="0" u="none" strike="noStrike" cap="none" normalizeH="0" baseline="0" dirty="0">
                          <a:ln>
                            <a:noFill/>
                          </a:ln>
                          <a:solidFill>
                            <a:srgbClr val="333333"/>
                          </a:solidFill>
                          <a:effectLst/>
                          <a:latin typeface="Calibri Light"/>
                        </a:rPr>
                        <a:t>allegedly over 70 hidden clues, some on the “Abbey Road-Cover” (on the right):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barefoot and deathly pale.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Paul is left-handed, but is holding his cigarette with his right hand!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Licence</a:t>
                      </a:r>
                      <a:r>
                        <a:rPr kumimoji="0" lang="en-US" sz="1600" b="0" i="0" u="none" strike="noStrike" cap="none" normalizeH="0" baseline="0" dirty="0">
                          <a:ln>
                            <a:noFill/>
                          </a:ln>
                          <a:solidFill>
                            <a:srgbClr val="333333"/>
                          </a:solidFill>
                          <a:effectLst/>
                          <a:latin typeface="Calibri Light"/>
                        </a:rPr>
                        <a:t> plate “LMW” (see arrow): “Linda McCartney Weeping”.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Also, his bass playing is said to have changed since 1966.</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Against: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Same appearance and voice.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Evidence seems made up, LMW could mean anything.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Origin: legend emerged in 1969 from a well directed newspaper hoax.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a:t>
            </a:fld>
            <a:endParaRPr lang="de-DE" altLang="de-DE">
              <a:solidFill>
                <a:srgbClr val="000000"/>
              </a:solidFill>
              <a:latin typeface="Calibri Ligh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569602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a:t>
            </a:fld>
            <a:endParaRPr lang="de-DE" altLang="de-DE">
              <a:solidFill>
                <a:srgbClr val="000000"/>
              </a:solidFill>
              <a:latin typeface="Calibri Light"/>
            </a:endParaRPr>
          </a:p>
        </p:txBody>
      </p:sp>
      <p:sp>
        <p:nvSpPr>
          <p:cNvPr id="17410"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de-DE" altLang="de-DE" sz="2400" dirty="0">
                <a:solidFill>
                  <a:srgbClr val="333333"/>
                </a:solidFill>
                <a:latin typeface="Calibri Light"/>
              </a:rPr>
              <a:t>Was Paul McCartney replaced by a double?</a:t>
            </a:r>
          </a:p>
        </p:txBody>
      </p:sp>
      <p:sp>
        <p:nvSpPr>
          <p:cNvPr id="21"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McCartney’s humorous response to the rumors relating to his death: a solo album with the title “Paul is live”. Note, the cover is similar to the Abbey road cover shown before. </a:t>
            </a:r>
            <a:endParaRPr lang="de-DE" altLang="de-DE" sz="2400" dirty="0">
              <a:solidFill>
                <a:srgbClr val="333333"/>
              </a:solidFill>
              <a:latin typeface="Calibri Light"/>
            </a:endParaRPr>
          </a:p>
        </p:txBody>
      </p:sp>
      <p:sp>
        <p:nvSpPr>
          <p:cNvPr id="22"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 </a:t>
            </a:r>
            <a:endParaRPr lang="de-DE" altLang="de-DE" sz="4000" dirty="0">
              <a:latin typeface="Calibri Light"/>
            </a:endParaRPr>
          </a:p>
        </p:txBody>
      </p:sp>
      <p:pic>
        <p:nvPicPr>
          <p:cNvPr id="2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266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a:t>
            </a:fld>
            <a:endParaRPr lang="de-DE" altLang="de-DE">
              <a:solidFill>
                <a:srgbClr val="000000"/>
              </a:solidFill>
              <a:latin typeface="Calibri Light"/>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9" name="Title 8"/>
          <p:cNvSpPr>
            <a:spLocks noGrp="1"/>
          </p:cNvSpPr>
          <p:nvPr>
            <p:ph type="title"/>
          </p:nvPr>
        </p:nvSpPr>
        <p:spPr/>
        <p:txBody>
          <a:bodyPr/>
          <a:lstStyle/>
          <a:p>
            <a:r>
              <a:rPr lang="en-US" sz="3600"/>
              <a:t>How did this urban legend and other conspiracy theories arise?</a:t>
            </a:r>
          </a:p>
        </p:txBody>
      </p:sp>
      <p:sp>
        <p:nvSpPr>
          <p:cNvPr id="10"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11"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They are </a:t>
            </a:r>
            <a:r>
              <a:rPr lang="en-US" sz="2400" dirty="0">
                <a:solidFill>
                  <a:srgbClr val="333333"/>
                </a:solidFill>
                <a:latin typeface="Calibri Light"/>
                <a:cs typeface="Verdana"/>
              </a:rPr>
              <a:t>often more </a:t>
            </a:r>
            <a:r>
              <a:rPr lang="en-US" sz="2400" spc="-5" dirty="0">
                <a:solidFill>
                  <a:srgbClr val="333333"/>
                </a:solidFill>
                <a:latin typeface="Calibri Light"/>
                <a:cs typeface="Verdana"/>
              </a:rPr>
              <a:t>exciting </a:t>
            </a:r>
            <a:r>
              <a:rPr lang="en-US" sz="2400" dirty="0">
                <a:solidFill>
                  <a:srgbClr val="333333"/>
                </a:solidFill>
                <a:latin typeface="Calibri Light"/>
                <a:cs typeface="Verdana"/>
              </a:rPr>
              <a:t>than</a:t>
            </a:r>
            <a:r>
              <a:rPr lang="en-US" sz="2400" spc="-90" dirty="0">
                <a:solidFill>
                  <a:srgbClr val="333333"/>
                </a:solidFill>
                <a:latin typeface="Calibri Light"/>
                <a:cs typeface="Verdana"/>
              </a:rPr>
              <a:t> </a:t>
            </a:r>
            <a:r>
              <a:rPr lang="en-US" sz="2400" spc="-10" dirty="0">
                <a:solidFill>
                  <a:srgbClr val="333333"/>
                </a:solidFill>
                <a:latin typeface="Calibri Light"/>
                <a:cs typeface="Verdana"/>
              </a:rPr>
              <a:t>reality!</a:t>
            </a:r>
            <a:endParaRPr lang="en-US" sz="2400" dirty="0">
              <a:solidFill>
                <a:srgbClr val="333333"/>
              </a:solidFill>
              <a:latin typeface="Calibri Light"/>
              <a:cs typeface="Verdana"/>
            </a:endParaRPr>
          </a:p>
          <a:p>
            <a:pPr marL="342900" marR="448945"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They are based </a:t>
            </a:r>
            <a:r>
              <a:rPr lang="en-US" sz="2400" dirty="0">
                <a:solidFill>
                  <a:srgbClr val="333333"/>
                </a:solidFill>
                <a:latin typeface="Calibri Light"/>
                <a:cs typeface="Verdana"/>
              </a:rPr>
              <a:t>on </a:t>
            </a:r>
            <a:r>
              <a:rPr lang="en-US" sz="2400" spc="-5" dirty="0">
                <a:solidFill>
                  <a:srgbClr val="333333"/>
                </a:solidFill>
                <a:latin typeface="Calibri Light"/>
                <a:cs typeface="Verdana"/>
              </a:rPr>
              <a:t>statements that are difficult to </a:t>
            </a:r>
            <a:r>
              <a:rPr lang="en-US" sz="2400" dirty="0">
                <a:solidFill>
                  <a:srgbClr val="333333"/>
                </a:solidFill>
                <a:latin typeface="Calibri Light"/>
                <a:cs typeface="Verdana"/>
              </a:rPr>
              <a:t>check or </a:t>
            </a:r>
            <a:r>
              <a:rPr lang="en-US" sz="2400" spc="-10" dirty="0">
                <a:solidFill>
                  <a:srgbClr val="333333"/>
                </a:solidFill>
                <a:latin typeface="Calibri Light"/>
                <a:cs typeface="Verdana"/>
              </a:rPr>
              <a:t>prove </a:t>
            </a:r>
            <a:r>
              <a:rPr lang="en-US" sz="2400" dirty="0">
                <a:solidFill>
                  <a:srgbClr val="333333"/>
                </a:solidFill>
                <a:latin typeface="Calibri Light"/>
                <a:cs typeface="Verdana"/>
              </a:rPr>
              <a:t>(e.g. </a:t>
            </a:r>
            <a:r>
              <a:rPr lang="en-US" sz="2400" spc="-5" dirty="0">
                <a:solidFill>
                  <a:srgbClr val="333333"/>
                </a:solidFill>
                <a:latin typeface="Calibri Light"/>
                <a:cs typeface="Verdana"/>
              </a:rPr>
              <a:t>that </a:t>
            </a:r>
            <a:r>
              <a:rPr lang="en-US" sz="2400" dirty="0">
                <a:solidFill>
                  <a:srgbClr val="333333"/>
                </a:solidFill>
                <a:latin typeface="Calibri Light"/>
                <a:cs typeface="Verdana"/>
              </a:rPr>
              <a:t>the </a:t>
            </a:r>
            <a:r>
              <a:rPr lang="en-US" sz="2400" spc="-5" dirty="0">
                <a:solidFill>
                  <a:srgbClr val="333333"/>
                </a:solidFill>
                <a:latin typeface="Calibri Light"/>
                <a:cs typeface="Verdana"/>
              </a:rPr>
              <a:t>bass playing style </a:t>
            </a:r>
            <a:r>
              <a:rPr lang="en-US" sz="2400" dirty="0">
                <a:solidFill>
                  <a:srgbClr val="333333"/>
                </a:solidFill>
                <a:latin typeface="Calibri Light"/>
                <a:cs typeface="Verdana"/>
              </a:rPr>
              <a:t>of </a:t>
            </a:r>
            <a:r>
              <a:rPr lang="en-US" sz="2400" spc="-10" dirty="0">
                <a:solidFill>
                  <a:srgbClr val="333333"/>
                </a:solidFill>
                <a:latin typeface="Calibri Light"/>
                <a:cs typeface="Verdana"/>
              </a:rPr>
              <a:t>Paul </a:t>
            </a:r>
            <a:r>
              <a:rPr lang="en-US" sz="2400" dirty="0">
                <a:solidFill>
                  <a:srgbClr val="333333"/>
                </a:solidFill>
                <a:latin typeface="Calibri Light"/>
                <a:cs typeface="Verdana"/>
              </a:rPr>
              <a:t>McCartney</a:t>
            </a:r>
            <a:r>
              <a:rPr lang="en-US" sz="2400" spc="-150" dirty="0">
                <a:solidFill>
                  <a:srgbClr val="333333"/>
                </a:solidFill>
                <a:latin typeface="Calibri Light"/>
                <a:cs typeface="Verdana"/>
              </a:rPr>
              <a:t> </a:t>
            </a:r>
            <a:r>
              <a:rPr lang="en-US" sz="2400" dirty="0">
                <a:solidFill>
                  <a:srgbClr val="333333"/>
                </a:solidFill>
                <a:latin typeface="Calibri Light"/>
                <a:cs typeface="Verdana"/>
              </a:rPr>
              <a:t>had changed).</a:t>
            </a:r>
          </a:p>
          <a:p>
            <a:pPr marL="342900" marR="13589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They </a:t>
            </a:r>
            <a:r>
              <a:rPr lang="en-US" sz="2400" dirty="0">
                <a:solidFill>
                  <a:srgbClr val="333333"/>
                </a:solidFill>
                <a:latin typeface="Calibri Light"/>
                <a:cs typeface="Verdana"/>
              </a:rPr>
              <a:t>conceal </a:t>
            </a:r>
            <a:r>
              <a:rPr lang="en-US" sz="2400" spc="-5" dirty="0">
                <a:solidFill>
                  <a:srgbClr val="333333"/>
                </a:solidFill>
                <a:latin typeface="Calibri Light"/>
                <a:cs typeface="Verdana"/>
              </a:rPr>
              <a:t>alternative explanations (e.g. that </a:t>
            </a:r>
            <a:r>
              <a:rPr lang="en-US" sz="2400" dirty="0">
                <a:solidFill>
                  <a:srgbClr val="333333"/>
                </a:solidFill>
                <a:latin typeface="Calibri Light"/>
                <a:cs typeface="Verdana"/>
              </a:rPr>
              <a:t>LMW can </a:t>
            </a:r>
            <a:r>
              <a:rPr lang="en-US" sz="2400" spc="-5" dirty="0">
                <a:solidFill>
                  <a:srgbClr val="333333"/>
                </a:solidFill>
                <a:latin typeface="Calibri Light"/>
                <a:cs typeface="Verdana"/>
              </a:rPr>
              <a:t>mean anything).</a:t>
            </a:r>
            <a:endParaRPr lang="en-US" sz="2400" dirty="0">
              <a:solidFill>
                <a:srgbClr val="333333"/>
              </a:solidFill>
              <a:latin typeface="Calibri Light"/>
              <a:cs typeface="Verdana"/>
            </a:endParaRPr>
          </a:p>
          <a:p>
            <a:pPr marL="342900" marR="508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Legends are sometimes based </a:t>
            </a:r>
            <a:r>
              <a:rPr lang="en-US" sz="2400" dirty="0">
                <a:solidFill>
                  <a:srgbClr val="333333"/>
                </a:solidFill>
                <a:latin typeface="Calibri Light"/>
                <a:cs typeface="Verdana"/>
              </a:rPr>
              <a:t>on facts </a:t>
            </a:r>
            <a:r>
              <a:rPr lang="en-US" sz="2400" spc="-5" dirty="0">
                <a:solidFill>
                  <a:srgbClr val="333333"/>
                </a:solidFill>
                <a:latin typeface="Calibri Light"/>
                <a:cs typeface="Verdana"/>
              </a:rPr>
              <a:t>that are </a:t>
            </a:r>
            <a:r>
              <a:rPr lang="en-US" sz="2400" spc="-10" dirty="0">
                <a:solidFill>
                  <a:srgbClr val="333333"/>
                </a:solidFill>
                <a:latin typeface="Calibri Light"/>
                <a:cs typeface="Verdana"/>
              </a:rPr>
              <a:t>taken </a:t>
            </a:r>
            <a:r>
              <a:rPr lang="en-US" sz="2400" dirty="0">
                <a:solidFill>
                  <a:srgbClr val="333333"/>
                </a:solidFill>
                <a:latin typeface="Calibri Light"/>
                <a:cs typeface="Verdana"/>
              </a:rPr>
              <a:t>out of context. </a:t>
            </a:r>
            <a:r>
              <a:rPr lang="en-US" sz="2400" spc="-5" dirty="0">
                <a:solidFill>
                  <a:srgbClr val="333333"/>
                </a:solidFill>
                <a:latin typeface="Calibri Light"/>
                <a:cs typeface="Verdana"/>
              </a:rPr>
              <a:t>The significance </a:t>
            </a:r>
            <a:r>
              <a:rPr lang="en-US" sz="2400" dirty="0">
                <a:solidFill>
                  <a:srgbClr val="333333"/>
                </a:solidFill>
                <a:latin typeface="Calibri Light"/>
                <a:cs typeface="Verdana"/>
              </a:rPr>
              <a:t>of </a:t>
            </a:r>
            <a:r>
              <a:rPr lang="en-US" sz="2400" spc="-5" dirty="0">
                <a:solidFill>
                  <a:srgbClr val="333333"/>
                </a:solidFill>
                <a:latin typeface="Calibri Light"/>
                <a:cs typeface="Verdana"/>
              </a:rPr>
              <a:t>these </a:t>
            </a:r>
            <a:r>
              <a:rPr lang="en-US" sz="2400" spc="-10" dirty="0">
                <a:solidFill>
                  <a:srgbClr val="333333"/>
                </a:solidFill>
                <a:latin typeface="Calibri Light"/>
                <a:cs typeface="Verdana"/>
              </a:rPr>
              <a:t>details </a:t>
            </a:r>
            <a:r>
              <a:rPr lang="en-US" sz="2400" spc="-5" dirty="0">
                <a:solidFill>
                  <a:srgbClr val="333333"/>
                </a:solidFill>
                <a:latin typeface="Calibri Light"/>
                <a:cs typeface="Verdana"/>
              </a:rPr>
              <a:t>is also </a:t>
            </a:r>
            <a:r>
              <a:rPr lang="en-US" sz="2400" spc="-10" dirty="0">
                <a:solidFill>
                  <a:srgbClr val="333333"/>
                </a:solidFill>
                <a:latin typeface="Calibri Light"/>
                <a:cs typeface="Verdana"/>
              </a:rPr>
              <a:t>largely </a:t>
            </a:r>
            <a:r>
              <a:rPr lang="en-US" sz="2400" spc="-5" dirty="0">
                <a:solidFill>
                  <a:srgbClr val="333333"/>
                </a:solidFill>
                <a:latin typeface="Calibri Light"/>
                <a:cs typeface="Verdana"/>
              </a:rPr>
              <a:t>exaggerated (McCartney really </a:t>
            </a:r>
            <a:r>
              <a:rPr lang="en-US" sz="2400" spc="-10" dirty="0">
                <a:solidFill>
                  <a:srgbClr val="333333"/>
                </a:solidFill>
                <a:latin typeface="Calibri Light"/>
                <a:cs typeface="Verdana"/>
              </a:rPr>
              <a:t>is </a:t>
            </a:r>
            <a:r>
              <a:rPr lang="en-US" sz="2400" spc="-5" dirty="0">
                <a:solidFill>
                  <a:srgbClr val="333333"/>
                </a:solidFill>
                <a:latin typeface="Calibri Light"/>
                <a:cs typeface="Verdana"/>
              </a:rPr>
              <a:t>left-handed, </a:t>
            </a:r>
            <a:r>
              <a:rPr lang="en-US" sz="2400" spc="-40" dirty="0">
                <a:solidFill>
                  <a:srgbClr val="333333"/>
                </a:solidFill>
                <a:latin typeface="Calibri Light"/>
                <a:cs typeface="Verdana"/>
              </a:rPr>
              <a:t>however, </a:t>
            </a:r>
            <a:r>
              <a:rPr lang="en-US" sz="2400" spc="-5" dirty="0">
                <a:solidFill>
                  <a:srgbClr val="333333"/>
                </a:solidFill>
                <a:latin typeface="Calibri Light"/>
                <a:cs typeface="Verdana"/>
              </a:rPr>
              <a:t>that does </a:t>
            </a:r>
            <a:r>
              <a:rPr lang="en-US" sz="2400" dirty="0">
                <a:solidFill>
                  <a:srgbClr val="333333"/>
                </a:solidFill>
                <a:latin typeface="Calibri Light"/>
                <a:cs typeface="Verdana"/>
              </a:rPr>
              <a:t>not </a:t>
            </a:r>
            <a:r>
              <a:rPr lang="en-US" sz="2400" spc="-5" dirty="0">
                <a:solidFill>
                  <a:srgbClr val="333333"/>
                </a:solidFill>
                <a:latin typeface="Calibri Light"/>
                <a:cs typeface="Verdana"/>
              </a:rPr>
              <a:t>exclude </a:t>
            </a:r>
            <a:r>
              <a:rPr lang="en-US" sz="2400" dirty="0">
                <a:solidFill>
                  <a:srgbClr val="333333"/>
                </a:solidFill>
                <a:latin typeface="Calibri Light"/>
                <a:cs typeface="Verdana"/>
              </a:rPr>
              <a:t>the </a:t>
            </a:r>
            <a:r>
              <a:rPr lang="en-US" sz="2400" spc="-10" dirty="0">
                <a:solidFill>
                  <a:srgbClr val="333333"/>
                </a:solidFill>
                <a:latin typeface="Calibri Light"/>
                <a:cs typeface="Verdana"/>
              </a:rPr>
              <a:t>possibility </a:t>
            </a:r>
            <a:r>
              <a:rPr lang="en-US" sz="2400" dirty="0">
                <a:solidFill>
                  <a:srgbClr val="333333"/>
                </a:solidFill>
                <a:latin typeface="Calibri Light"/>
                <a:cs typeface="Verdana"/>
              </a:rPr>
              <a:t>of </a:t>
            </a:r>
            <a:r>
              <a:rPr lang="en-US" sz="2400" spc="-5" dirty="0">
                <a:solidFill>
                  <a:srgbClr val="333333"/>
                </a:solidFill>
                <a:latin typeface="Calibri Light"/>
                <a:cs typeface="Verdana"/>
              </a:rPr>
              <a:t>holding </a:t>
            </a:r>
            <a:r>
              <a:rPr lang="en-US" sz="2400" dirty="0">
                <a:solidFill>
                  <a:srgbClr val="333333"/>
                </a:solidFill>
                <a:latin typeface="Calibri Light"/>
                <a:cs typeface="Verdana"/>
              </a:rPr>
              <a:t>a </a:t>
            </a:r>
            <a:r>
              <a:rPr lang="en-US" sz="2400" spc="-5" dirty="0">
                <a:solidFill>
                  <a:srgbClr val="333333"/>
                </a:solidFill>
                <a:latin typeface="Calibri Light"/>
                <a:cs typeface="Verdana"/>
              </a:rPr>
              <a:t>cigarette in his right </a:t>
            </a:r>
            <a:r>
              <a:rPr lang="en-US" sz="2400" dirty="0">
                <a:solidFill>
                  <a:srgbClr val="333333"/>
                </a:solidFill>
                <a:latin typeface="Calibri Light"/>
                <a:cs typeface="Verdana"/>
              </a:rPr>
              <a:t>hand, </a:t>
            </a:r>
            <a:r>
              <a:rPr lang="en-US" sz="2400" spc="-5" dirty="0">
                <a:solidFill>
                  <a:srgbClr val="333333"/>
                </a:solidFill>
                <a:latin typeface="Calibri Light"/>
                <a:cs typeface="Verdana"/>
              </a:rPr>
              <a:t>e.g. because the photographer </a:t>
            </a:r>
            <a:r>
              <a:rPr lang="en-US" sz="2400" spc="-10" dirty="0">
                <a:solidFill>
                  <a:srgbClr val="333333"/>
                </a:solidFill>
                <a:latin typeface="Calibri Light"/>
                <a:cs typeface="Verdana"/>
              </a:rPr>
              <a:t>asked </a:t>
            </a:r>
            <a:r>
              <a:rPr lang="en-US" sz="2400" dirty="0">
                <a:solidFill>
                  <a:srgbClr val="333333"/>
                </a:solidFill>
                <a:latin typeface="Calibri Light"/>
                <a:cs typeface="Verdana"/>
              </a:rPr>
              <a:t>him</a:t>
            </a:r>
            <a:r>
              <a:rPr lang="en-US" sz="2400" spc="-100" dirty="0">
                <a:solidFill>
                  <a:srgbClr val="333333"/>
                </a:solidFill>
                <a:latin typeface="Calibri Light"/>
                <a:cs typeface="Verdana"/>
              </a:rPr>
              <a:t> </a:t>
            </a:r>
            <a:r>
              <a:rPr lang="en-US" sz="2400" spc="-5" dirty="0">
                <a:solidFill>
                  <a:srgbClr val="333333"/>
                </a:solidFill>
                <a:latin typeface="Calibri Light"/>
                <a:cs typeface="Verdana"/>
              </a:rPr>
              <a:t>to).</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18</a:t>
            </a:fld>
            <a:endParaRPr lang="de-DE" altLang="de-DE">
              <a:solidFill>
                <a:srgbClr val="000000"/>
              </a:solidFill>
              <a:latin typeface="Calibri Light"/>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9"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1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marR="508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There are numerous examples </a:t>
            </a:r>
            <a:r>
              <a:rPr lang="en-US" sz="2400" spc="-10" dirty="0">
                <a:solidFill>
                  <a:srgbClr val="333333"/>
                </a:solidFill>
                <a:latin typeface="Calibri Light"/>
                <a:cs typeface="Verdana"/>
              </a:rPr>
              <a:t>in </a:t>
            </a:r>
            <a:r>
              <a:rPr lang="en-US" sz="2400" dirty="0">
                <a:solidFill>
                  <a:srgbClr val="333333"/>
                </a:solidFill>
                <a:latin typeface="Calibri Light"/>
                <a:cs typeface="Verdana"/>
              </a:rPr>
              <a:t>history where </a:t>
            </a:r>
            <a:r>
              <a:rPr lang="en-US" sz="2400" spc="-5" dirty="0">
                <a:solidFill>
                  <a:srgbClr val="333333"/>
                </a:solidFill>
                <a:latin typeface="Calibri Light"/>
                <a:cs typeface="Verdana"/>
              </a:rPr>
              <a:t>minorities </a:t>
            </a:r>
            <a:r>
              <a:rPr lang="en-US" sz="2400" dirty="0">
                <a:solidFill>
                  <a:srgbClr val="333333"/>
                </a:solidFill>
                <a:latin typeface="Calibri Light"/>
                <a:cs typeface="Verdana"/>
              </a:rPr>
              <a:t>and outcasts </a:t>
            </a:r>
            <a:r>
              <a:rPr lang="en-US" sz="2400" spc="-5" dirty="0">
                <a:solidFill>
                  <a:srgbClr val="333333"/>
                </a:solidFill>
                <a:latin typeface="Calibri Light"/>
                <a:cs typeface="Verdana"/>
              </a:rPr>
              <a:t>were falsely blamed </a:t>
            </a:r>
            <a:r>
              <a:rPr lang="en-US" sz="2400" dirty="0">
                <a:solidFill>
                  <a:srgbClr val="333333"/>
                </a:solidFill>
                <a:latin typeface="Calibri Light"/>
                <a:cs typeface="Verdana"/>
              </a:rPr>
              <a:t>for </a:t>
            </a:r>
            <a:r>
              <a:rPr lang="en-US" sz="2400" spc="-5" dirty="0">
                <a:solidFill>
                  <a:srgbClr val="333333"/>
                </a:solidFill>
                <a:latin typeface="Calibri Light"/>
                <a:cs typeface="Verdana"/>
              </a:rPr>
              <a:t>uncontrollable, </a:t>
            </a:r>
            <a:r>
              <a:rPr lang="en-US" sz="2400" dirty="0">
                <a:solidFill>
                  <a:srgbClr val="333333"/>
                </a:solidFill>
                <a:latin typeface="Calibri Light"/>
                <a:cs typeface="Verdana"/>
              </a:rPr>
              <a:t>catastrophic </a:t>
            </a:r>
            <a:r>
              <a:rPr lang="en-US" sz="2400" spc="-5" dirty="0">
                <a:solidFill>
                  <a:srgbClr val="333333"/>
                </a:solidFill>
                <a:latin typeface="Calibri Light"/>
                <a:cs typeface="Verdana"/>
              </a:rPr>
              <a:t>events. </a:t>
            </a:r>
            <a:r>
              <a:rPr lang="en-US" sz="2400" spc="-15" dirty="0">
                <a:solidFill>
                  <a:srgbClr val="333333"/>
                </a:solidFill>
                <a:latin typeface="Calibri Light"/>
                <a:cs typeface="Verdana"/>
              </a:rPr>
              <a:t>For </a:t>
            </a:r>
            <a:r>
              <a:rPr lang="en-US" sz="2400" spc="-5" dirty="0">
                <a:solidFill>
                  <a:srgbClr val="333333"/>
                </a:solidFill>
                <a:latin typeface="Calibri Light"/>
                <a:cs typeface="Verdana"/>
              </a:rPr>
              <a:t>example, </a:t>
            </a:r>
            <a:r>
              <a:rPr lang="en-US" sz="2400" spc="-10" dirty="0">
                <a:solidFill>
                  <a:srgbClr val="333333"/>
                </a:solidFill>
                <a:latin typeface="Calibri Light"/>
                <a:cs typeface="Verdana"/>
              </a:rPr>
              <a:t>in medieval </a:t>
            </a:r>
            <a:r>
              <a:rPr lang="en-US" sz="2400" spc="-5" dirty="0">
                <a:solidFill>
                  <a:srgbClr val="333333"/>
                </a:solidFill>
                <a:latin typeface="Calibri Light"/>
                <a:cs typeface="Verdana"/>
              </a:rPr>
              <a:t>times </a:t>
            </a:r>
            <a:r>
              <a:rPr lang="en-US" sz="2400" dirty="0">
                <a:solidFill>
                  <a:srgbClr val="333333"/>
                </a:solidFill>
                <a:latin typeface="Calibri Light"/>
                <a:cs typeface="Verdana"/>
              </a:rPr>
              <a:t>a </a:t>
            </a:r>
            <a:r>
              <a:rPr lang="en-US" sz="2400" spc="-5" dirty="0">
                <a:solidFill>
                  <a:srgbClr val="333333"/>
                </a:solidFill>
                <a:latin typeface="Calibri Light"/>
                <a:cs typeface="Verdana"/>
              </a:rPr>
              <a:t>poor harvest </a:t>
            </a:r>
            <a:r>
              <a:rPr lang="en-US" sz="2400" spc="-10" dirty="0">
                <a:solidFill>
                  <a:srgbClr val="333333"/>
                </a:solidFill>
                <a:latin typeface="Calibri Light"/>
                <a:cs typeface="Verdana"/>
              </a:rPr>
              <a:t>was </a:t>
            </a:r>
            <a:r>
              <a:rPr lang="en-US" sz="2400" dirty="0">
                <a:solidFill>
                  <a:srgbClr val="333333"/>
                </a:solidFill>
                <a:latin typeface="Calibri Light"/>
                <a:cs typeface="Verdana"/>
              </a:rPr>
              <a:t>often </a:t>
            </a:r>
            <a:r>
              <a:rPr lang="en-US" sz="2400" spc="-5" dirty="0">
                <a:solidFill>
                  <a:srgbClr val="333333"/>
                </a:solidFill>
                <a:latin typeface="Calibri Light"/>
                <a:cs typeface="Verdana"/>
              </a:rPr>
              <a:t>blamed </a:t>
            </a:r>
            <a:r>
              <a:rPr lang="en-US" sz="2400" dirty="0">
                <a:solidFill>
                  <a:srgbClr val="333333"/>
                </a:solidFill>
                <a:latin typeface="Calibri Light"/>
                <a:cs typeface="Verdana"/>
              </a:rPr>
              <a:t>on </a:t>
            </a:r>
            <a:r>
              <a:rPr lang="en-US" sz="2400" spc="-5" dirty="0">
                <a:solidFill>
                  <a:srgbClr val="333333"/>
                </a:solidFill>
                <a:latin typeface="Calibri Light"/>
                <a:cs typeface="Verdana"/>
              </a:rPr>
              <a:t>witchcraft or religious</a:t>
            </a:r>
            <a:r>
              <a:rPr lang="en-US" sz="2400" spc="-60" dirty="0">
                <a:solidFill>
                  <a:srgbClr val="333333"/>
                </a:solidFill>
                <a:latin typeface="Calibri Light"/>
                <a:cs typeface="Verdana"/>
              </a:rPr>
              <a:t> </a:t>
            </a:r>
            <a:r>
              <a:rPr lang="en-US" sz="2400" spc="-5" dirty="0">
                <a:solidFill>
                  <a:srgbClr val="333333"/>
                </a:solidFill>
                <a:latin typeface="Calibri Light"/>
                <a:cs typeface="Verdana"/>
              </a:rPr>
              <a:t>minorities.</a:t>
            </a:r>
            <a:endParaRPr lang="en-US" sz="2400" dirty="0">
              <a:solidFill>
                <a:srgbClr val="333333"/>
              </a:solidFill>
              <a:latin typeface="Calibri Light"/>
              <a:cs typeface="Verdana"/>
            </a:endParaRPr>
          </a:p>
          <a:p>
            <a:pPr marL="342900" marR="753110" lvl="0" indent="-342900" defTabSz="914400">
              <a:buClr>
                <a:srgbClr val="333333"/>
              </a:buClr>
              <a:buFont typeface="WingDings"/>
              <a:buChar char=""/>
              <a:tabLst>
                <a:tab pos="354965" algn="l"/>
                <a:tab pos="355600" algn="l"/>
              </a:tabLst>
            </a:pPr>
            <a:r>
              <a:rPr lang="en-US" sz="2400" spc="-5" dirty="0">
                <a:solidFill>
                  <a:srgbClr val="333333"/>
                </a:solidFill>
                <a:latin typeface="Calibri Light"/>
                <a:cs typeface="Verdana"/>
              </a:rPr>
              <a:t>These simple explanations reduced tension </a:t>
            </a:r>
            <a:r>
              <a:rPr lang="en-US" sz="2400" dirty="0">
                <a:solidFill>
                  <a:srgbClr val="333333"/>
                </a:solidFill>
                <a:latin typeface="Calibri Light"/>
                <a:cs typeface="Verdana"/>
              </a:rPr>
              <a:t>and </a:t>
            </a:r>
            <a:r>
              <a:rPr lang="en-US" sz="2400" spc="-5" dirty="0">
                <a:solidFill>
                  <a:srgbClr val="333333"/>
                </a:solidFill>
                <a:latin typeface="Calibri Light"/>
                <a:cs typeface="Verdana"/>
              </a:rPr>
              <a:t>fear </a:t>
            </a:r>
            <a:r>
              <a:rPr lang="en-US" sz="2400" dirty="0">
                <a:solidFill>
                  <a:srgbClr val="333333"/>
                </a:solidFill>
                <a:latin typeface="Calibri Light"/>
                <a:cs typeface="Verdana"/>
              </a:rPr>
              <a:t>and </a:t>
            </a:r>
            <a:r>
              <a:rPr lang="en-US" sz="2400" spc="-10" dirty="0">
                <a:solidFill>
                  <a:srgbClr val="333333"/>
                </a:solidFill>
                <a:latin typeface="Calibri Light"/>
                <a:cs typeface="Verdana"/>
              </a:rPr>
              <a:t>provided </a:t>
            </a:r>
            <a:r>
              <a:rPr lang="en-US" sz="2400" spc="-5" dirty="0">
                <a:solidFill>
                  <a:srgbClr val="333333"/>
                </a:solidFill>
                <a:latin typeface="Calibri Light"/>
                <a:cs typeface="Verdana"/>
              </a:rPr>
              <a:t>the </a:t>
            </a:r>
            <a:r>
              <a:rPr lang="en-US" sz="2400" spc="-10" dirty="0">
                <a:solidFill>
                  <a:srgbClr val="333333"/>
                </a:solidFill>
                <a:latin typeface="Calibri Light"/>
                <a:cs typeface="Verdana"/>
              </a:rPr>
              <a:t>illusion </a:t>
            </a:r>
            <a:r>
              <a:rPr lang="en-US" sz="2400" spc="-5" dirty="0">
                <a:solidFill>
                  <a:srgbClr val="333333"/>
                </a:solidFill>
                <a:latin typeface="Calibri Light"/>
                <a:cs typeface="Verdana"/>
              </a:rPr>
              <a:t>of</a:t>
            </a:r>
            <a:r>
              <a:rPr lang="en-US" sz="2400" spc="25" dirty="0">
                <a:solidFill>
                  <a:srgbClr val="333333"/>
                </a:solidFill>
                <a:latin typeface="Calibri Light"/>
                <a:cs typeface="Verdana"/>
              </a:rPr>
              <a:t> </a:t>
            </a:r>
            <a:r>
              <a:rPr lang="en-US" sz="2400" spc="-5" dirty="0">
                <a:solidFill>
                  <a:srgbClr val="333333"/>
                </a:solidFill>
                <a:latin typeface="Calibri Light"/>
                <a:cs typeface="Verdana"/>
              </a:rPr>
              <a:t>control.</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19</a:t>
            </a:fld>
            <a:endParaRPr lang="de-DE" altLang="de-DE">
              <a:solidFill>
                <a:srgbClr val="000000"/>
              </a:solidFill>
              <a:latin typeface="Calibri Light"/>
            </a:endParaRPr>
          </a:p>
        </p:txBody>
      </p:sp>
      <p:sp>
        <p:nvSpPr>
          <p:cNvPr id="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8"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9"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10"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a:t>
            </a:r>
            <a:r>
              <a:rPr lang="de-DE" altLang="de-DE" sz="2400" dirty="0">
                <a:solidFill>
                  <a:srgbClr val="333333"/>
                </a:solidFill>
                <a:latin typeface="Calibri Light"/>
                <a:cs typeface="Times New Roman" panose="02020603050405020304" pitchFamily="18" charset="0"/>
              </a:rPr>
              <a:t>people</a:t>
            </a:r>
            <a:r>
              <a:rPr lang="en-US" altLang="de-DE" sz="2400" dirty="0">
                <a:solidFill>
                  <a:srgbClr val="333333"/>
                </a:solidFill>
                <a:latin typeface="Calibri Light"/>
                <a:cs typeface="Times New Roman" panose="02020603050405020304" pitchFamily="18" charset="0"/>
              </a:rPr>
              <a:t> with psychosis (but not all!) </a:t>
            </a:r>
            <a:r>
              <a:rPr lang="en-US" altLang="de-DE" sz="2400" dirty="0">
                <a:solidFill>
                  <a:srgbClr val="004992"/>
                </a:solidFill>
                <a:latin typeface="Calibri Light"/>
                <a:cs typeface="Times New Roman" panose="02020603050405020304" pitchFamily="18" charset="0"/>
              </a:rPr>
              <a:t>make decisions on the basis of little information.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20</a:t>
            </a:fld>
            <a:endParaRPr lang="de-DE" altLang="de-DE">
              <a:solidFill>
                <a:srgbClr val="000000"/>
              </a:solidFill>
              <a:latin typeface="Calibri Light"/>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8"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1330583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a:t>
            </a:r>
            <a:r>
              <a:rPr lang="de-DE" altLang="de-DE" sz="2400" dirty="0">
                <a:solidFill>
                  <a:srgbClr val="333333"/>
                </a:solidFill>
                <a:latin typeface="Calibri Light"/>
                <a:cs typeface="Times New Roman" panose="02020603050405020304" pitchFamily="18" charset="0"/>
              </a:rPr>
              <a:t>people</a:t>
            </a:r>
            <a:r>
              <a:rPr lang="en-US" altLang="de-DE" sz="2400" dirty="0">
                <a:solidFill>
                  <a:srgbClr val="333333"/>
                </a:solidFill>
                <a:latin typeface="Calibri Light"/>
                <a:cs typeface="Times New Roman" panose="02020603050405020304" pitchFamily="18" charset="0"/>
              </a:rPr>
              <a:t> with psychosis (but not all!) </a:t>
            </a:r>
            <a:r>
              <a:rPr lang="en-US" altLang="de-DE" sz="2400" dirty="0">
                <a:solidFill>
                  <a:srgbClr val="004992"/>
                </a:solidFill>
                <a:latin typeface="Calibri Light"/>
                <a:cs typeface="Times New Roman" panose="02020603050405020304" pitchFamily="18" charset="0"/>
              </a:rPr>
              <a:t>make decisions on the basis of little information.</a:t>
            </a:r>
          </a:p>
          <a:p>
            <a:pPr marL="342900" lvl="0" indent="-342900" defTabSz="914400">
              <a:buClr>
                <a:srgbClr val="333333"/>
              </a:buClr>
              <a:buFont typeface="WingDings"/>
              <a:buChar char=""/>
            </a:pPr>
            <a:r>
              <a:rPr lang="en-US" altLang="de-DE" sz="2400" dirty="0">
                <a:solidFill>
                  <a:srgbClr val="333333"/>
                </a:solidFill>
                <a:latin typeface="Calibri Light"/>
                <a:cs typeface="Times New Roman" panose="02020603050405020304" pitchFamily="18" charset="0"/>
              </a:rPr>
              <a:t>This style of decision making can easily lead to errors.</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Therefore, it is better to use a decision- making style that </a:t>
            </a:r>
            <a:r>
              <a:rPr lang="en-US" altLang="de-DE" sz="2400" dirty="0">
                <a:solidFill>
                  <a:srgbClr val="004992"/>
                </a:solidFill>
                <a:latin typeface="Calibri Light"/>
                <a:cs typeface="Times New Roman" panose="02020603050405020304" pitchFamily="18" charset="0"/>
              </a:rPr>
              <a:t>takes into account all available information.</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21</a:t>
            </a:fld>
            <a:endParaRPr lang="de-DE" altLang="de-DE">
              <a:solidFill>
                <a:srgbClr val="000000"/>
              </a:solidFill>
              <a:latin typeface="Calibri Light"/>
            </a:endParaRPr>
          </a:p>
        </p:txBody>
      </p:sp>
      <p:sp>
        <p:nvSpPr>
          <p:cNvPr id="7"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jumping to conclusion promotes misinterpretations during psychosis – examples</a:t>
            </a:r>
          </a:p>
        </p:txBody>
      </p:sp>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22</a:t>
            </a:fld>
            <a:endParaRPr lang="de-DE" altLang="de-DE">
              <a:solidFill>
                <a:srgbClr val="000000"/>
              </a:solidFill>
              <a:latin typeface="Calibri Light"/>
            </a:endParaRPr>
          </a:p>
        </p:txBody>
      </p:sp>
      <p:graphicFrame>
        <p:nvGraphicFramePr>
          <p:cNvPr id="11" name="Table 10"/>
          <p:cNvGraphicFramePr>
            <a:graphicFrameLocks noGrp="1"/>
          </p:cNvGraphicFramePr>
          <p:nvPr>
            <p:extLst>
              <p:ext uri="{D42A27DB-BD31-4B8C-83A1-F6EECF244321}">
                <p14:modId xmlns:p14="http://schemas.microsoft.com/office/powerpoint/2010/main" val="574035585"/>
              </p:ext>
            </p:extLst>
          </p:nvPr>
        </p:nvGraphicFramePr>
        <p:xfrm>
          <a:off x="408954" y="2204864"/>
          <a:ext cx="11376000" cy="338836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Explanation during psychosis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Other explanations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You hear a crackling noise on the phone line.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The CIA is eavesdropping on you.</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Wire damage; typical sounds of a distant call; dead spot during cell phone call.</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Radio plays “Toxic”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by Britney Spears.</a:t>
                      </a:r>
                      <a:endParaRPr kumimoji="0" lang="de-DE" sz="18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Secret sign for an upcoming toxic chemical attack.</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Radio station specializes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in pop music.</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White dust on the kitchen table, wasn't there before.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An attempt to poison you with anthrax has been made; the police planted drugs to frame you.</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Someone has just been baking; no one has dusted for a while.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2" name="Rechteck 1"/>
          <p:cNvSpPr>
            <a:spLocks noChangeArrowheads="1"/>
          </p:cNvSpPr>
          <p:nvPr/>
        </p:nvSpPr>
        <p:spPr bwMode="auto">
          <a:xfrm>
            <a:off x="408955" y="595153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en-US" altLang="de-DE" sz="1800">
                <a:solidFill>
                  <a:srgbClr val="004992"/>
                </a:solidFill>
                <a:latin typeface="Calibri Light"/>
              </a:rPr>
              <a:t>Can anyone contribute a short personal experience?</a:t>
            </a:r>
            <a:endParaRPr lang="de-DE" altLang="de-DE" sz="1800" dirty="0">
              <a:solidFill>
                <a:srgbClr val="004992"/>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(1)</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dirty="0">
                <a:solidFill>
                  <a:srgbClr val="333333"/>
                </a:solidFill>
                <a:latin typeface="Calibri Light"/>
                <a:cs typeface="Verdana"/>
              </a:rPr>
              <a:t>In </a:t>
            </a:r>
            <a:r>
              <a:rPr lang="en-US" sz="2400" spc="-5" dirty="0">
                <a:solidFill>
                  <a:srgbClr val="333333"/>
                </a:solidFill>
                <a:latin typeface="Calibri Light"/>
                <a:cs typeface="Verdana"/>
              </a:rPr>
              <a:t>the </a:t>
            </a:r>
            <a:r>
              <a:rPr lang="en-US" sz="2400" dirty="0">
                <a:solidFill>
                  <a:srgbClr val="333333"/>
                </a:solidFill>
                <a:latin typeface="Calibri Light"/>
                <a:cs typeface="Verdana"/>
              </a:rPr>
              <a:t>following </a:t>
            </a:r>
            <a:r>
              <a:rPr lang="en-US" sz="2400" spc="-5" dirty="0">
                <a:solidFill>
                  <a:srgbClr val="333333"/>
                </a:solidFill>
                <a:latin typeface="Calibri Light"/>
                <a:cs typeface="Verdana"/>
              </a:rPr>
              <a:t>you will </a:t>
            </a:r>
            <a:r>
              <a:rPr lang="en-US" sz="2400" dirty="0">
                <a:solidFill>
                  <a:srgbClr val="333333"/>
                </a:solidFill>
                <a:latin typeface="Calibri Light"/>
                <a:cs typeface="Verdana"/>
              </a:rPr>
              <a:t>see a </a:t>
            </a:r>
            <a:r>
              <a:rPr lang="en-US" sz="2400" spc="-5" dirty="0">
                <a:solidFill>
                  <a:srgbClr val="333333"/>
                </a:solidFill>
                <a:latin typeface="Calibri Light"/>
                <a:cs typeface="Verdana"/>
              </a:rPr>
              <a:t>series </a:t>
            </a:r>
            <a:r>
              <a:rPr lang="en-US" sz="2400" dirty="0">
                <a:solidFill>
                  <a:srgbClr val="333333"/>
                </a:solidFill>
                <a:latin typeface="Calibri Light"/>
                <a:cs typeface="Verdana"/>
              </a:rPr>
              <a:t>of </a:t>
            </a:r>
            <a:r>
              <a:rPr lang="en-US" sz="2400" spc="-5" dirty="0">
                <a:solidFill>
                  <a:srgbClr val="333333"/>
                </a:solidFill>
                <a:latin typeface="Calibri Light"/>
                <a:cs typeface="Verdana"/>
              </a:rPr>
              <a:t>pictures. </a:t>
            </a:r>
            <a:r>
              <a:rPr lang="en-US" sz="2400" dirty="0">
                <a:solidFill>
                  <a:srgbClr val="333333"/>
                </a:solidFill>
                <a:latin typeface="Calibri Light"/>
                <a:cs typeface="Verdana"/>
              </a:rPr>
              <a:t>It </a:t>
            </a:r>
            <a:r>
              <a:rPr lang="en-US" sz="2400" spc="-5" dirty="0">
                <a:solidFill>
                  <a:srgbClr val="333333"/>
                </a:solidFill>
                <a:latin typeface="Calibri Light"/>
                <a:cs typeface="Verdana"/>
              </a:rPr>
              <a:t>starts with </a:t>
            </a:r>
            <a:r>
              <a:rPr lang="en-US" sz="2400" dirty="0">
                <a:solidFill>
                  <a:srgbClr val="333333"/>
                </a:solidFill>
                <a:latin typeface="Calibri Light"/>
                <a:cs typeface="Verdana"/>
              </a:rPr>
              <a:t>only one detail of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picture.</a:t>
            </a:r>
            <a:endParaRPr lang="en-US" sz="2400" dirty="0">
              <a:solidFill>
                <a:srgbClr val="333333"/>
              </a:solidFill>
              <a:latin typeface="Calibri Light"/>
              <a:cs typeface="Verdana"/>
            </a:endParaRPr>
          </a:p>
          <a:p>
            <a:pPr marR="527685" lvl="0" defTabSz="914400"/>
            <a:r>
              <a:rPr lang="en-US" sz="2400" spc="-5" dirty="0">
                <a:solidFill>
                  <a:srgbClr val="333333"/>
                </a:solidFill>
                <a:latin typeface="Calibri Light"/>
                <a:cs typeface="Verdana"/>
              </a:rPr>
              <a:t>Then, </a:t>
            </a:r>
            <a:r>
              <a:rPr lang="en-US" sz="2400" dirty="0">
                <a:solidFill>
                  <a:srgbClr val="333333"/>
                </a:solidFill>
                <a:latin typeface="Calibri Light"/>
                <a:cs typeface="Verdana"/>
              </a:rPr>
              <a:t>another </a:t>
            </a:r>
            <a:r>
              <a:rPr lang="en-US" sz="2400" spc="-5" dirty="0">
                <a:solidFill>
                  <a:srgbClr val="333333"/>
                </a:solidFill>
                <a:latin typeface="Calibri Light"/>
                <a:cs typeface="Verdana"/>
              </a:rPr>
              <a:t>detail is added. This </a:t>
            </a:r>
            <a:r>
              <a:rPr lang="en-US" sz="2400" dirty="0">
                <a:solidFill>
                  <a:srgbClr val="333333"/>
                </a:solidFill>
                <a:latin typeface="Calibri Light"/>
                <a:cs typeface="Verdana"/>
              </a:rPr>
              <a:t>continues </a:t>
            </a:r>
            <a:r>
              <a:rPr lang="en-US" sz="2400" spc="-5" dirty="0">
                <a:solidFill>
                  <a:srgbClr val="333333"/>
                </a:solidFill>
                <a:latin typeface="Calibri Light"/>
                <a:cs typeface="Verdana"/>
              </a:rPr>
              <a:t>until the </a:t>
            </a:r>
            <a:r>
              <a:rPr lang="en-US" sz="2400" dirty="0">
                <a:solidFill>
                  <a:srgbClr val="333333"/>
                </a:solidFill>
                <a:latin typeface="Calibri Light"/>
                <a:cs typeface="Verdana"/>
              </a:rPr>
              <a:t>whole </a:t>
            </a:r>
            <a:r>
              <a:rPr lang="en-US" sz="2400" spc="-5" dirty="0">
                <a:solidFill>
                  <a:srgbClr val="333333"/>
                </a:solidFill>
                <a:latin typeface="Calibri Light"/>
                <a:cs typeface="Verdana"/>
              </a:rPr>
              <a:t>picture is</a:t>
            </a:r>
            <a:r>
              <a:rPr lang="en-US" sz="2400" spc="45" dirty="0">
                <a:solidFill>
                  <a:srgbClr val="333333"/>
                </a:solidFill>
                <a:latin typeface="Calibri Light"/>
                <a:cs typeface="Verdana"/>
              </a:rPr>
              <a:t> </a:t>
            </a:r>
            <a:r>
              <a:rPr lang="en-US" sz="2400" spc="-5" dirty="0">
                <a:solidFill>
                  <a:srgbClr val="333333"/>
                </a:solidFill>
                <a:latin typeface="Calibri Light"/>
                <a:cs typeface="Verdana"/>
              </a:rPr>
              <a:t>revealed.</a:t>
            </a:r>
            <a:endParaRPr lang="en-US" sz="2400" dirty="0">
              <a:solidFill>
                <a:srgbClr val="333333"/>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Your task is </a:t>
            </a:r>
            <a:r>
              <a:rPr lang="en-US" sz="2400" dirty="0">
                <a:solidFill>
                  <a:srgbClr val="004992"/>
                </a:solidFill>
                <a:latin typeface="Calibri Light"/>
                <a:cs typeface="Verdana"/>
              </a:rPr>
              <a:t>to </a:t>
            </a:r>
            <a:r>
              <a:rPr lang="en-US" sz="2400" spc="-5" dirty="0">
                <a:solidFill>
                  <a:srgbClr val="004992"/>
                </a:solidFill>
                <a:latin typeface="Calibri Light"/>
                <a:cs typeface="Verdana"/>
              </a:rPr>
              <a:t>identify the</a:t>
            </a:r>
            <a:r>
              <a:rPr lang="en-US" sz="2400" spc="50" dirty="0">
                <a:solidFill>
                  <a:srgbClr val="004992"/>
                </a:solidFill>
                <a:latin typeface="Calibri Light"/>
                <a:cs typeface="Verdana"/>
              </a:rPr>
              <a:t> </a:t>
            </a:r>
            <a:r>
              <a:rPr lang="en-US" sz="2400" dirty="0">
                <a:solidFill>
                  <a:srgbClr val="004992"/>
                </a:solidFill>
                <a:latin typeface="Calibri Light"/>
                <a:cs typeface="Verdana"/>
              </a:rPr>
              <a:t>object.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23</a:t>
            </a:fld>
            <a:endParaRPr lang="de-DE" altLang="de-DE">
              <a:solidFill>
                <a:srgbClr val="000000"/>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(1)</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dirty="0">
                <a:solidFill>
                  <a:srgbClr val="333333"/>
                </a:solidFill>
                <a:latin typeface="Calibri Light"/>
                <a:cs typeface="Verdana"/>
              </a:rPr>
              <a:t>In </a:t>
            </a:r>
            <a:r>
              <a:rPr lang="en-US" sz="2400" spc="-5" dirty="0">
                <a:solidFill>
                  <a:srgbClr val="333333"/>
                </a:solidFill>
                <a:latin typeface="Calibri Light"/>
                <a:cs typeface="Verdana"/>
              </a:rPr>
              <a:t>the </a:t>
            </a:r>
            <a:r>
              <a:rPr lang="en-US" sz="2400" dirty="0">
                <a:solidFill>
                  <a:srgbClr val="333333"/>
                </a:solidFill>
                <a:latin typeface="Calibri Light"/>
                <a:cs typeface="Verdana"/>
              </a:rPr>
              <a:t>following </a:t>
            </a:r>
            <a:r>
              <a:rPr lang="en-US" sz="2400" spc="-5" dirty="0">
                <a:solidFill>
                  <a:srgbClr val="333333"/>
                </a:solidFill>
                <a:latin typeface="Calibri Light"/>
                <a:cs typeface="Verdana"/>
              </a:rPr>
              <a:t>you will </a:t>
            </a:r>
            <a:r>
              <a:rPr lang="en-US" sz="2400" dirty="0">
                <a:solidFill>
                  <a:srgbClr val="333333"/>
                </a:solidFill>
                <a:latin typeface="Calibri Light"/>
                <a:cs typeface="Verdana"/>
              </a:rPr>
              <a:t>see a </a:t>
            </a:r>
            <a:r>
              <a:rPr lang="en-US" sz="2400" spc="-5" dirty="0">
                <a:solidFill>
                  <a:srgbClr val="333333"/>
                </a:solidFill>
                <a:latin typeface="Calibri Light"/>
                <a:cs typeface="Verdana"/>
              </a:rPr>
              <a:t>series </a:t>
            </a:r>
            <a:r>
              <a:rPr lang="en-US" sz="2400" dirty="0">
                <a:solidFill>
                  <a:srgbClr val="333333"/>
                </a:solidFill>
                <a:latin typeface="Calibri Light"/>
                <a:cs typeface="Verdana"/>
              </a:rPr>
              <a:t>of </a:t>
            </a:r>
            <a:r>
              <a:rPr lang="en-US" sz="2400" spc="-5" dirty="0">
                <a:solidFill>
                  <a:srgbClr val="333333"/>
                </a:solidFill>
                <a:latin typeface="Calibri Light"/>
                <a:cs typeface="Verdana"/>
              </a:rPr>
              <a:t>pictures. </a:t>
            </a:r>
            <a:r>
              <a:rPr lang="en-US" sz="2400" dirty="0">
                <a:solidFill>
                  <a:srgbClr val="333333"/>
                </a:solidFill>
                <a:latin typeface="Calibri Light"/>
                <a:cs typeface="Verdana"/>
              </a:rPr>
              <a:t>It </a:t>
            </a:r>
            <a:r>
              <a:rPr lang="en-US" sz="2400" spc="-5" dirty="0">
                <a:solidFill>
                  <a:srgbClr val="333333"/>
                </a:solidFill>
                <a:latin typeface="Calibri Light"/>
                <a:cs typeface="Verdana"/>
              </a:rPr>
              <a:t>starts with </a:t>
            </a:r>
            <a:r>
              <a:rPr lang="en-US" sz="2400" dirty="0">
                <a:solidFill>
                  <a:srgbClr val="333333"/>
                </a:solidFill>
                <a:latin typeface="Calibri Light"/>
                <a:cs typeface="Verdana"/>
              </a:rPr>
              <a:t>only one detail of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picture.</a:t>
            </a:r>
            <a:endParaRPr lang="en-US" sz="2400" dirty="0">
              <a:solidFill>
                <a:srgbClr val="333333"/>
              </a:solidFill>
              <a:latin typeface="Calibri Light"/>
              <a:cs typeface="Verdana"/>
            </a:endParaRPr>
          </a:p>
          <a:p>
            <a:pPr marR="527685" lvl="0" defTabSz="914400"/>
            <a:r>
              <a:rPr lang="en-US" sz="2400" spc="-5" dirty="0">
                <a:solidFill>
                  <a:srgbClr val="333333"/>
                </a:solidFill>
                <a:latin typeface="Calibri Light"/>
                <a:cs typeface="Verdana"/>
              </a:rPr>
              <a:t>Then, </a:t>
            </a:r>
            <a:r>
              <a:rPr lang="en-US" sz="2400" dirty="0">
                <a:solidFill>
                  <a:srgbClr val="333333"/>
                </a:solidFill>
                <a:latin typeface="Calibri Light"/>
                <a:cs typeface="Verdana"/>
              </a:rPr>
              <a:t>another </a:t>
            </a:r>
            <a:r>
              <a:rPr lang="en-US" sz="2400" spc="-5" dirty="0">
                <a:solidFill>
                  <a:srgbClr val="333333"/>
                </a:solidFill>
                <a:latin typeface="Calibri Light"/>
                <a:cs typeface="Verdana"/>
              </a:rPr>
              <a:t>detail is added. This </a:t>
            </a:r>
            <a:r>
              <a:rPr lang="en-US" sz="2400" dirty="0">
                <a:solidFill>
                  <a:srgbClr val="333333"/>
                </a:solidFill>
                <a:latin typeface="Calibri Light"/>
                <a:cs typeface="Verdana"/>
              </a:rPr>
              <a:t>continues </a:t>
            </a:r>
            <a:r>
              <a:rPr lang="en-US" sz="2400" spc="-5" dirty="0">
                <a:solidFill>
                  <a:srgbClr val="333333"/>
                </a:solidFill>
                <a:latin typeface="Calibri Light"/>
                <a:cs typeface="Verdana"/>
              </a:rPr>
              <a:t>until the </a:t>
            </a:r>
            <a:r>
              <a:rPr lang="en-US" sz="2400" dirty="0">
                <a:solidFill>
                  <a:srgbClr val="333333"/>
                </a:solidFill>
                <a:latin typeface="Calibri Light"/>
                <a:cs typeface="Verdana"/>
              </a:rPr>
              <a:t>whole </a:t>
            </a:r>
            <a:r>
              <a:rPr lang="en-US" sz="2400" spc="-5" dirty="0">
                <a:solidFill>
                  <a:srgbClr val="333333"/>
                </a:solidFill>
                <a:latin typeface="Calibri Light"/>
                <a:cs typeface="Verdana"/>
              </a:rPr>
              <a:t>picture is</a:t>
            </a:r>
            <a:r>
              <a:rPr lang="en-US" sz="2400" spc="45" dirty="0">
                <a:solidFill>
                  <a:srgbClr val="333333"/>
                </a:solidFill>
                <a:latin typeface="Calibri Light"/>
                <a:cs typeface="Verdana"/>
              </a:rPr>
              <a:t> </a:t>
            </a:r>
            <a:r>
              <a:rPr lang="en-US" sz="2400" spc="-5" dirty="0">
                <a:solidFill>
                  <a:srgbClr val="333333"/>
                </a:solidFill>
                <a:latin typeface="Calibri Light"/>
                <a:cs typeface="Verdana"/>
              </a:rPr>
              <a:t>revealed.</a:t>
            </a:r>
            <a:endParaRPr lang="en-US" sz="2400" dirty="0">
              <a:solidFill>
                <a:srgbClr val="333333"/>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Your task is </a:t>
            </a:r>
            <a:r>
              <a:rPr lang="en-US" sz="2400" dirty="0">
                <a:solidFill>
                  <a:srgbClr val="004992"/>
                </a:solidFill>
                <a:latin typeface="Calibri Light"/>
                <a:cs typeface="Verdana"/>
              </a:rPr>
              <a:t>to </a:t>
            </a:r>
            <a:r>
              <a:rPr lang="en-US" sz="2400" spc="-5" dirty="0">
                <a:solidFill>
                  <a:srgbClr val="004992"/>
                </a:solidFill>
                <a:latin typeface="Calibri Light"/>
                <a:cs typeface="Verdana"/>
              </a:rPr>
              <a:t>identify the</a:t>
            </a:r>
            <a:r>
              <a:rPr lang="en-US" sz="2400" spc="50" dirty="0">
                <a:solidFill>
                  <a:srgbClr val="004992"/>
                </a:solidFill>
                <a:latin typeface="Calibri Light"/>
                <a:cs typeface="Verdana"/>
              </a:rPr>
              <a:t> </a:t>
            </a:r>
            <a:r>
              <a:rPr lang="en-US" sz="2400" dirty="0">
                <a:solidFill>
                  <a:srgbClr val="004992"/>
                </a:solidFill>
                <a:latin typeface="Calibri Light"/>
                <a:cs typeface="Verdana"/>
              </a:rPr>
              <a:t>object.</a:t>
            </a:r>
          </a:p>
          <a:p>
            <a:pPr marL="342900" lvl="0" indent="-342900" defTabSz="914400">
              <a:buClr>
                <a:srgbClr val="004992"/>
              </a:buClr>
              <a:buFont typeface="WingDings"/>
              <a:buChar char=""/>
              <a:tabLst>
                <a:tab pos="356235" algn="l"/>
              </a:tabLst>
            </a:pPr>
            <a:r>
              <a:rPr lang="en-US" sz="2400" spc="-10" dirty="0">
                <a:solidFill>
                  <a:srgbClr val="004992"/>
                </a:solidFill>
                <a:latin typeface="Calibri Light"/>
                <a:cs typeface="Verdana"/>
              </a:rPr>
              <a:t>Try </a:t>
            </a:r>
            <a:r>
              <a:rPr lang="en-US" sz="2400" spc="-5" dirty="0">
                <a:solidFill>
                  <a:srgbClr val="004992"/>
                </a:solidFill>
                <a:latin typeface="Calibri Light"/>
                <a:cs typeface="Verdana"/>
              </a:rPr>
              <a:t>to avoid </a:t>
            </a:r>
            <a:r>
              <a:rPr lang="en-US" sz="2400" dirty="0">
                <a:solidFill>
                  <a:srgbClr val="004992"/>
                </a:solidFill>
                <a:latin typeface="Calibri Light"/>
                <a:cs typeface="Verdana"/>
              </a:rPr>
              <a:t>hasty as well </a:t>
            </a:r>
            <a:r>
              <a:rPr lang="en-US" sz="2400" spc="-5" dirty="0">
                <a:solidFill>
                  <a:srgbClr val="004992"/>
                </a:solidFill>
                <a:latin typeface="Calibri Light"/>
                <a:cs typeface="Verdana"/>
              </a:rPr>
              <a:t>as</a:t>
            </a:r>
            <a:r>
              <a:rPr lang="en-US" sz="2400" spc="50" dirty="0">
                <a:solidFill>
                  <a:srgbClr val="004992"/>
                </a:solidFill>
                <a:latin typeface="Calibri Light"/>
                <a:cs typeface="Verdana"/>
              </a:rPr>
              <a:t> </a:t>
            </a:r>
            <a:r>
              <a:rPr lang="en-US" sz="2400" spc="-5" dirty="0">
                <a:solidFill>
                  <a:srgbClr val="004992"/>
                </a:solidFill>
                <a:latin typeface="Calibri Light"/>
                <a:cs typeface="Verdana"/>
              </a:rPr>
              <a:t>prolonged decision-making.</a:t>
            </a:r>
            <a:endParaRPr lang="en-US" sz="2400" dirty="0">
              <a:solidFill>
                <a:srgbClr val="004992"/>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24</a:t>
            </a:fld>
            <a:endParaRPr lang="de-DE" altLang="de-DE">
              <a:solidFill>
                <a:srgbClr val="000000"/>
              </a:solidFill>
              <a:latin typeface="Calibri Light"/>
            </a:endParaRPr>
          </a:p>
        </p:txBody>
      </p:sp>
    </p:spTree>
    <p:extLst>
      <p:ext uri="{BB962C8B-B14F-4D97-AF65-F5344CB8AC3E}">
        <p14:creationId xmlns:p14="http://schemas.microsoft.com/office/powerpoint/2010/main" val="169673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(1)</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dirty="0">
                <a:solidFill>
                  <a:srgbClr val="333333"/>
                </a:solidFill>
                <a:latin typeface="Calibri Light"/>
                <a:cs typeface="Verdana"/>
              </a:rPr>
              <a:t>In </a:t>
            </a:r>
            <a:r>
              <a:rPr lang="en-US" sz="2400" spc="-5" dirty="0">
                <a:solidFill>
                  <a:srgbClr val="333333"/>
                </a:solidFill>
                <a:latin typeface="Calibri Light"/>
                <a:cs typeface="Verdana"/>
              </a:rPr>
              <a:t>the </a:t>
            </a:r>
            <a:r>
              <a:rPr lang="en-US" sz="2400" dirty="0">
                <a:solidFill>
                  <a:srgbClr val="333333"/>
                </a:solidFill>
                <a:latin typeface="Calibri Light"/>
                <a:cs typeface="Verdana"/>
              </a:rPr>
              <a:t>following </a:t>
            </a:r>
            <a:r>
              <a:rPr lang="en-US" sz="2400" spc="-5" dirty="0">
                <a:solidFill>
                  <a:srgbClr val="333333"/>
                </a:solidFill>
                <a:latin typeface="Calibri Light"/>
                <a:cs typeface="Verdana"/>
              </a:rPr>
              <a:t>you will </a:t>
            </a:r>
            <a:r>
              <a:rPr lang="en-US" sz="2400" dirty="0">
                <a:solidFill>
                  <a:srgbClr val="333333"/>
                </a:solidFill>
                <a:latin typeface="Calibri Light"/>
                <a:cs typeface="Verdana"/>
              </a:rPr>
              <a:t>see a </a:t>
            </a:r>
            <a:r>
              <a:rPr lang="en-US" sz="2400" spc="-5" dirty="0">
                <a:solidFill>
                  <a:srgbClr val="333333"/>
                </a:solidFill>
                <a:latin typeface="Calibri Light"/>
                <a:cs typeface="Verdana"/>
              </a:rPr>
              <a:t>series </a:t>
            </a:r>
            <a:r>
              <a:rPr lang="en-US" sz="2400" dirty="0">
                <a:solidFill>
                  <a:srgbClr val="333333"/>
                </a:solidFill>
                <a:latin typeface="Calibri Light"/>
                <a:cs typeface="Verdana"/>
              </a:rPr>
              <a:t>of </a:t>
            </a:r>
            <a:r>
              <a:rPr lang="en-US" sz="2400" spc="-5" dirty="0">
                <a:solidFill>
                  <a:srgbClr val="333333"/>
                </a:solidFill>
                <a:latin typeface="Calibri Light"/>
                <a:cs typeface="Verdana"/>
              </a:rPr>
              <a:t>pictures. </a:t>
            </a:r>
            <a:r>
              <a:rPr lang="en-US" sz="2400" dirty="0">
                <a:solidFill>
                  <a:srgbClr val="333333"/>
                </a:solidFill>
                <a:latin typeface="Calibri Light"/>
                <a:cs typeface="Verdana"/>
              </a:rPr>
              <a:t>It </a:t>
            </a:r>
            <a:r>
              <a:rPr lang="en-US" sz="2400" spc="-5" dirty="0">
                <a:solidFill>
                  <a:srgbClr val="333333"/>
                </a:solidFill>
                <a:latin typeface="Calibri Light"/>
                <a:cs typeface="Verdana"/>
              </a:rPr>
              <a:t>starts with </a:t>
            </a:r>
            <a:r>
              <a:rPr lang="en-US" sz="2400" dirty="0">
                <a:solidFill>
                  <a:srgbClr val="333333"/>
                </a:solidFill>
                <a:latin typeface="Calibri Light"/>
                <a:cs typeface="Verdana"/>
              </a:rPr>
              <a:t>only one detail of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picture.</a:t>
            </a:r>
            <a:endParaRPr lang="en-US" sz="2400" dirty="0">
              <a:solidFill>
                <a:srgbClr val="333333"/>
              </a:solidFill>
              <a:latin typeface="Calibri Light"/>
              <a:cs typeface="Verdana"/>
            </a:endParaRPr>
          </a:p>
          <a:p>
            <a:pPr marR="527685" lvl="0" defTabSz="914400"/>
            <a:r>
              <a:rPr lang="en-US" sz="2400" spc="-5" dirty="0">
                <a:solidFill>
                  <a:srgbClr val="333333"/>
                </a:solidFill>
                <a:latin typeface="Calibri Light"/>
                <a:cs typeface="Verdana"/>
              </a:rPr>
              <a:t>Then, </a:t>
            </a:r>
            <a:r>
              <a:rPr lang="en-US" sz="2400" dirty="0">
                <a:solidFill>
                  <a:srgbClr val="333333"/>
                </a:solidFill>
                <a:latin typeface="Calibri Light"/>
                <a:cs typeface="Verdana"/>
              </a:rPr>
              <a:t>another </a:t>
            </a:r>
            <a:r>
              <a:rPr lang="en-US" sz="2400" spc="-5" dirty="0">
                <a:solidFill>
                  <a:srgbClr val="333333"/>
                </a:solidFill>
                <a:latin typeface="Calibri Light"/>
                <a:cs typeface="Verdana"/>
              </a:rPr>
              <a:t>detail is added. This </a:t>
            </a:r>
            <a:r>
              <a:rPr lang="en-US" sz="2400" dirty="0">
                <a:solidFill>
                  <a:srgbClr val="333333"/>
                </a:solidFill>
                <a:latin typeface="Calibri Light"/>
                <a:cs typeface="Verdana"/>
              </a:rPr>
              <a:t>continues </a:t>
            </a:r>
            <a:r>
              <a:rPr lang="en-US" sz="2400" spc="-5" dirty="0">
                <a:solidFill>
                  <a:srgbClr val="333333"/>
                </a:solidFill>
                <a:latin typeface="Calibri Light"/>
                <a:cs typeface="Verdana"/>
              </a:rPr>
              <a:t>until the </a:t>
            </a:r>
            <a:r>
              <a:rPr lang="en-US" sz="2400" dirty="0">
                <a:solidFill>
                  <a:srgbClr val="333333"/>
                </a:solidFill>
                <a:latin typeface="Calibri Light"/>
                <a:cs typeface="Verdana"/>
              </a:rPr>
              <a:t>whole </a:t>
            </a:r>
            <a:r>
              <a:rPr lang="en-US" sz="2400" spc="-5" dirty="0">
                <a:solidFill>
                  <a:srgbClr val="333333"/>
                </a:solidFill>
                <a:latin typeface="Calibri Light"/>
                <a:cs typeface="Verdana"/>
              </a:rPr>
              <a:t>picture is</a:t>
            </a:r>
            <a:r>
              <a:rPr lang="en-US" sz="2400" spc="45" dirty="0">
                <a:solidFill>
                  <a:srgbClr val="333333"/>
                </a:solidFill>
                <a:latin typeface="Calibri Light"/>
                <a:cs typeface="Verdana"/>
              </a:rPr>
              <a:t> </a:t>
            </a:r>
            <a:r>
              <a:rPr lang="en-US" sz="2400" spc="-5" dirty="0">
                <a:solidFill>
                  <a:srgbClr val="333333"/>
                </a:solidFill>
                <a:latin typeface="Calibri Light"/>
                <a:cs typeface="Verdana"/>
              </a:rPr>
              <a:t>revealed.</a:t>
            </a:r>
            <a:endParaRPr lang="en-US" sz="2400" dirty="0">
              <a:solidFill>
                <a:srgbClr val="333333"/>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Your task is </a:t>
            </a:r>
            <a:r>
              <a:rPr lang="en-US" sz="2400" dirty="0">
                <a:solidFill>
                  <a:srgbClr val="004992"/>
                </a:solidFill>
                <a:latin typeface="Calibri Light"/>
                <a:cs typeface="Verdana"/>
              </a:rPr>
              <a:t>to </a:t>
            </a:r>
            <a:r>
              <a:rPr lang="en-US" sz="2400" spc="-5" dirty="0">
                <a:solidFill>
                  <a:srgbClr val="004992"/>
                </a:solidFill>
                <a:latin typeface="Calibri Light"/>
                <a:cs typeface="Verdana"/>
              </a:rPr>
              <a:t>identify the</a:t>
            </a:r>
            <a:r>
              <a:rPr lang="en-US" sz="2400" spc="50" dirty="0">
                <a:solidFill>
                  <a:srgbClr val="004992"/>
                </a:solidFill>
                <a:latin typeface="Calibri Light"/>
                <a:cs typeface="Verdana"/>
              </a:rPr>
              <a:t> </a:t>
            </a:r>
            <a:r>
              <a:rPr lang="en-US" sz="2400" dirty="0">
                <a:solidFill>
                  <a:srgbClr val="004992"/>
                </a:solidFill>
                <a:latin typeface="Calibri Light"/>
                <a:cs typeface="Verdana"/>
              </a:rPr>
              <a:t>object.</a:t>
            </a:r>
          </a:p>
          <a:p>
            <a:pPr marL="342900" lvl="0" indent="-342900" defTabSz="914400">
              <a:buClr>
                <a:srgbClr val="004992"/>
              </a:buClr>
              <a:buFont typeface="WingDings"/>
              <a:buChar char=""/>
              <a:tabLst>
                <a:tab pos="356235" algn="l"/>
              </a:tabLst>
            </a:pPr>
            <a:r>
              <a:rPr lang="en-US" sz="2400" spc="-10" dirty="0">
                <a:solidFill>
                  <a:srgbClr val="004992"/>
                </a:solidFill>
                <a:latin typeface="Calibri Light"/>
                <a:cs typeface="Verdana"/>
              </a:rPr>
              <a:t>Try </a:t>
            </a:r>
            <a:r>
              <a:rPr lang="en-US" sz="2400" spc="-5" dirty="0">
                <a:solidFill>
                  <a:srgbClr val="004992"/>
                </a:solidFill>
                <a:latin typeface="Calibri Light"/>
                <a:cs typeface="Verdana"/>
              </a:rPr>
              <a:t>to avoid </a:t>
            </a:r>
            <a:r>
              <a:rPr lang="en-US" sz="2400" dirty="0">
                <a:solidFill>
                  <a:srgbClr val="004992"/>
                </a:solidFill>
                <a:latin typeface="Calibri Light"/>
                <a:cs typeface="Verdana"/>
              </a:rPr>
              <a:t>hasty as well </a:t>
            </a:r>
            <a:r>
              <a:rPr lang="en-US" sz="2400" spc="-5" dirty="0">
                <a:solidFill>
                  <a:srgbClr val="004992"/>
                </a:solidFill>
                <a:latin typeface="Calibri Light"/>
                <a:cs typeface="Verdana"/>
              </a:rPr>
              <a:t>as</a:t>
            </a:r>
            <a:r>
              <a:rPr lang="en-US" sz="2400" spc="50" dirty="0">
                <a:solidFill>
                  <a:srgbClr val="004992"/>
                </a:solidFill>
                <a:latin typeface="Calibri Light"/>
                <a:cs typeface="Verdana"/>
              </a:rPr>
              <a:t> </a:t>
            </a:r>
            <a:r>
              <a:rPr lang="en-US" sz="2400" spc="-5" dirty="0">
                <a:solidFill>
                  <a:srgbClr val="004992"/>
                </a:solidFill>
                <a:latin typeface="Calibri Light"/>
                <a:cs typeface="Verdana"/>
              </a:rPr>
              <a:t>prolonged decision-making.</a:t>
            </a:r>
            <a:endParaRPr lang="en-US" sz="2400" dirty="0">
              <a:solidFill>
                <a:srgbClr val="004992"/>
              </a:solidFill>
              <a:latin typeface="Calibri Light"/>
              <a:cs typeface="Verdana"/>
            </a:endParaRPr>
          </a:p>
          <a:p>
            <a:pPr marL="342900" lvl="0" indent="-342900" defTabSz="914400">
              <a:buClr>
                <a:srgbClr val="004992"/>
              </a:buClr>
              <a:buFont typeface="WingDings"/>
              <a:buChar char=""/>
              <a:tabLst>
                <a:tab pos="356235" algn="l"/>
              </a:tabLst>
            </a:pPr>
            <a:r>
              <a:rPr lang="en-US" sz="2400" spc="-5" dirty="0">
                <a:solidFill>
                  <a:srgbClr val="004992"/>
                </a:solidFill>
                <a:latin typeface="Calibri Light"/>
                <a:cs typeface="Verdana"/>
              </a:rPr>
              <a:t>Discuss evidence for </a:t>
            </a:r>
            <a:r>
              <a:rPr lang="en-US" sz="2400" dirty="0">
                <a:solidFill>
                  <a:srgbClr val="004992"/>
                </a:solidFill>
                <a:latin typeface="Calibri Light"/>
                <a:cs typeface="Verdana"/>
              </a:rPr>
              <a:t>and against</a:t>
            </a:r>
            <a:r>
              <a:rPr lang="en-US" sz="2400" spc="40" dirty="0">
                <a:solidFill>
                  <a:srgbClr val="004992"/>
                </a:solidFill>
                <a:latin typeface="Calibri Light"/>
                <a:cs typeface="Verdana"/>
              </a:rPr>
              <a:t> </a:t>
            </a:r>
            <a:r>
              <a:rPr lang="en-US" sz="2400" dirty="0">
                <a:solidFill>
                  <a:srgbClr val="004992"/>
                </a:solidFill>
                <a:latin typeface="Calibri Light"/>
                <a:cs typeface="Verdana"/>
              </a:rPr>
              <a:t>each alternative.</a:t>
            </a: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25</a:t>
            </a:fld>
            <a:endParaRPr lang="de-DE" altLang="de-DE">
              <a:solidFill>
                <a:srgbClr val="000000"/>
              </a:solidFill>
              <a:latin typeface="Calibri Light"/>
            </a:endParaRPr>
          </a:p>
        </p:txBody>
      </p:sp>
    </p:spTree>
    <p:extLst>
      <p:ext uri="{BB962C8B-B14F-4D97-AF65-F5344CB8AC3E}">
        <p14:creationId xmlns:p14="http://schemas.microsoft.com/office/powerpoint/2010/main" val="798526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1</a:t>
            </a:r>
            <a:endParaRPr sz="3600">
              <a:latin typeface="Calibri Light"/>
            </a:endParaRPr>
          </a:p>
        </p:txBody>
      </p:sp>
      <p:sp>
        <p:nvSpPr>
          <p:cNvPr id="6" name="Content Placeholder 5"/>
          <p:cNvSpPr>
            <a:spLocks noGrp="1"/>
          </p:cNvSpPr>
          <p:nvPr>
            <p:ph idx="1"/>
          </p:nvPr>
        </p:nvSpPr>
        <p:spPr/>
        <p:txBody>
          <a:bodyPr/>
          <a:lstStyle/>
          <a:p>
            <a:pPr lvl="0" defTabSz="914400"/>
            <a:r>
              <a:rPr lang="en-US" sz="2400" spc="-10" dirty="0">
                <a:solidFill>
                  <a:srgbClr val="333333"/>
                </a:solidFill>
                <a:latin typeface="Calibri Light"/>
                <a:cs typeface="Verdana"/>
              </a:rPr>
              <a:t>Several </a:t>
            </a:r>
            <a:r>
              <a:rPr lang="en-US" sz="2400" spc="-5" dirty="0">
                <a:solidFill>
                  <a:srgbClr val="333333"/>
                </a:solidFill>
                <a:latin typeface="Calibri Light"/>
                <a:cs typeface="Verdana"/>
              </a:rPr>
              <a:t>alternative interpretations </a:t>
            </a:r>
            <a:r>
              <a:rPr lang="en-US" sz="2400" dirty="0">
                <a:solidFill>
                  <a:srgbClr val="333333"/>
                </a:solidFill>
                <a:latin typeface="Calibri Light"/>
                <a:cs typeface="Verdana"/>
              </a:rPr>
              <a:t>are</a:t>
            </a:r>
            <a:r>
              <a:rPr lang="en-US" sz="2400" spc="90" dirty="0">
                <a:solidFill>
                  <a:srgbClr val="333333"/>
                </a:solidFill>
                <a:latin typeface="Calibri Light"/>
                <a:cs typeface="Verdana"/>
              </a:rPr>
              <a:t> </a:t>
            </a:r>
            <a:r>
              <a:rPr lang="en-US" sz="2400" spc="-5" dirty="0">
                <a:solidFill>
                  <a:srgbClr val="333333"/>
                </a:solidFill>
                <a:latin typeface="Calibri Light"/>
                <a:cs typeface="Verdana"/>
              </a:rPr>
              <a:t>provided.</a:t>
            </a:r>
            <a:endParaRPr lang="en-US" sz="2400" dirty="0">
              <a:solidFill>
                <a:srgbClr val="333333"/>
              </a:solidFill>
              <a:latin typeface="Calibri Light"/>
              <a:cs typeface="Verdana"/>
            </a:endParaRPr>
          </a:p>
          <a:p>
            <a:pPr marR="5080" lvl="0" defTabSz="914400"/>
            <a:r>
              <a:rPr lang="en-US" sz="2400" spc="-5" dirty="0">
                <a:solidFill>
                  <a:srgbClr val="333333"/>
                </a:solidFill>
                <a:latin typeface="Calibri Light"/>
                <a:cs typeface="Verdana"/>
              </a:rPr>
              <a:t>Please discuss with </a:t>
            </a:r>
            <a:r>
              <a:rPr lang="en-US" sz="2400" dirty="0">
                <a:solidFill>
                  <a:srgbClr val="333333"/>
                </a:solidFill>
                <a:latin typeface="Calibri Light"/>
                <a:cs typeface="Verdana"/>
              </a:rPr>
              <a:t>the </a:t>
            </a:r>
            <a:r>
              <a:rPr lang="en-US" sz="2400" spc="-5" dirty="0">
                <a:solidFill>
                  <a:srgbClr val="333333"/>
                </a:solidFill>
                <a:latin typeface="Calibri Light"/>
                <a:cs typeface="Verdana"/>
              </a:rPr>
              <a:t>group </a:t>
            </a:r>
            <a:r>
              <a:rPr lang="en-US" sz="2400" dirty="0">
                <a:solidFill>
                  <a:srgbClr val="333333"/>
                </a:solidFill>
                <a:latin typeface="Calibri Light"/>
                <a:cs typeface="Verdana"/>
              </a:rPr>
              <a:t>how </a:t>
            </a:r>
            <a:r>
              <a:rPr lang="en-US" sz="2400" spc="-10" dirty="0">
                <a:solidFill>
                  <a:srgbClr val="333333"/>
                </a:solidFill>
                <a:latin typeface="Calibri Light"/>
                <a:cs typeface="Verdana"/>
              </a:rPr>
              <a:t>likely you </a:t>
            </a:r>
            <a:r>
              <a:rPr lang="en-US" sz="2400" dirty="0">
                <a:solidFill>
                  <a:srgbClr val="333333"/>
                </a:solidFill>
                <a:latin typeface="Calibri Light"/>
                <a:cs typeface="Verdana"/>
              </a:rPr>
              <a:t>find each </a:t>
            </a:r>
            <a:r>
              <a:rPr lang="en-US" sz="2400" spc="-5" dirty="0">
                <a:solidFill>
                  <a:srgbClr val="333333"/>
                </a:solidFill>
                <a:latin typeface="Calibri Light"/>
                <a:cs typeface="Verdana"/>
              </a:rPr>
              <a:t>option </a:t>
            </a:r>
            <a:r>
              <a:rPr lang="en-US" sz="2400" dirty="0">
                <a:solidFill>
                  <a:srgbClr val="333333"/>
                </a:solidFill>
                <a:latin typeface="Calibri Light"/>
                <a:cs typeface="Verdana"/>
              </a:rPr>
              <a:t>and whether </a:t>
            </a:r>
            <a:r>
              <a:rPr lang="en-US" sz="2400" spc="-10" dirty="0">
                <a:solidFill>
                  <a:srgbClr val="333333"/>
                </a:solidFill>
                <a:latin typeface="Calibri Light"/>
                <a:cs typeface="Verdana"/>
              </a:rPr>
              <a:t>you </a:t>
            </a:r>
            <a:r>
              <a:rPr lang="en-US" sz="2400" dirty="0">
                <a:solidFill>
                  <a:srgbClr val="333333"/>
                </a:solidFill>
                <a:latin typeface="Calibri Light"/>
                <a:cs typeface="Verdana"/>
              </a:rPr>
              <a:t>feel confident enough </a:t>
            </a:r>
            <a:r>
              <a:rPr lang="en-US" sz="2400" spc="-5" dirty="0">
                <a:solidFill>
                  <a:srgbClr val="333333"/>
                </a:solidFill>
                <a:latin typeface="Calibri Light"/>
                <a:cs typeface="Verdana"/>
              </a:rPr>
              <a:t>to make </a:t>
            </a:r>
            <a:r>
              <a:rPr lang="en-US" sz="2400" dirty="0">
                <a:solidFill>
                  <a:srgbClr val="333333"/>
                </a:solidFill>
                <a:latin typeface="Calibri Light"/>
                <a:cs typeface="Verdana"/>
              </a:rPr>
              <a:t>a</a:t>
            </a:r>
            <a:r>
              <a:rPr lang="en-US" sz="2400" spc="35" dirty="0">
                <a:solidFill>
                  <a:srgbClr val="333333"/>
                </a:solidFill>
                <a:latin typeface="Calibri Light"/>
                <a:cs typeface="Verdana"/>
              </a:rPr>
              <a:t> </a:t>
            </a:r>
            <a:r>
              <a:rPr lang="en-US" sz="2400" spc="-5" dirty="0">
                <a:solidFill>
                  <a:srgbClr val="333333"/>
                </a:solidFill>
                <a:latin typeface="Calibri Light"/>
                <a:cs typeface="Verdana"/>
              </a:rPr>
              <a:t>decision.</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26</a:t>
            </a:fld>
            <a:endParaRPr lang="de-DE" altLang="de-DE">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A943944E-6EF3-56E8-E605-7976085D12CB}"/>
              </a:ext>
            </a:extLst>
          </p:cNvPr>
          <p:cNvSpPr>
            <a:spLocks/>
          </p:cNvSpPr>
          <p:nvPr/>
        </p:nvSpPr>
        <p:spPr>
          <a:xfrm>
            <a:off x="4202659" y="2172337"/>
            <a:ext cx="375854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smiling</a:t>
            </a:r>
            <a:r>
              <a:rPr lang="en-US" sz="2000" spc="-45" dirty="0">
                <a:solidFill>
                  <a:srgbClr val="333333"/>
                </a:solidFill>
                <a:latin typeface="Calibri Light"/>
                <a:cs typeface="Verdana"/>
              </a:rPr>
              <a:t> </a:t>
            </a:r>
            <a:r>
              <a:rPr lang="en-US" sz="2000" spc="-5" dirty="0">
                <a:solidFill>
                  <a:srgbClr val="333333"/>
                </a:solidFill>
                <a:latin typeface="Calibri Light"/>
                <a:cs typeface="Verdana"/>
              </a:rPr>
              <a:t>face</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27</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DE7F8354-1D38-5968-3BCE-16EF19A31BC9}"/>
              </a:ext>
            </a:extLst>
          </p:cNvPr>
          <p:cNvSpPr>
            <a:spLocks/>
          </p:cNvSpPr>
          <p:nvPr/>
        </p:nvSpPr>
        <p:spPr>
          <a:xfrm>
            <a:off x="4202464" y="2176306"/>
            <a:ext cx="3758549"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28</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04883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667D2221-8266-014F-A0C6-071DC4B6756E}"/>
              </a:ext>
            </a:extLst>
          </p:cNvPr>
          <p:cNvSpPr>
            <a:spLocks/>
          </p:cNvSpPr>
          <p:nvPr/>
        </p:nvSpPr>
        <p:spPr>
          <a:xfrm>
            <a:off x="4208995" y="2175512"/>
            <a:ext cx="375854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smiling</a:t>
            </a:r>
            <a:r>
              <a:rPr lang="en-US" sz="2000" spc="-45" dirty="0">
                <a:solidFill>
                  <a:srgbClr val="333333"/>
                </a:solidFill>
                <a:latin typeface="Calibri Light"/>
                <a:cs typeface="Verdana"/>
              </a:rPr>
              <a:t> </a:t>
            </a:r>
            <a:r>
              <a:rPr lang="en-US" sz="2000" spc="-5" dirty="0">
                <a:solidFill>
                  <a:srgbClr val="333333"/>
                </a:solidFill>
                <a:latin typeface="Calibri Light"/>
                <a:cs typeface="Verdana"/>
              </a:rPr>
              <a:t>face</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29</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dirty="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5612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3A4A2C1A-F7C2-68DE-F855-946438BB1E25}"/>
              </a:ext>
            </a:extLst>
          </p:cNvPr>
          <p:cNvSpPr>
            <a:spLocks/>
          </p:cNvSpPr>
          <p:nvPr/>
        </p:nvSpPr>
        <p:spPr>
          <a:xfrm>
            <a:off x="4208201" y="2173131"/>
            <a:ext cx="3758548"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30</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4249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0FB2C756-6CB8-4AC1-4A36-2036FBDCBD3B}"/>
              </a:ext>
            </a:extLst>
          </p:cNvPr>
          <p:cNvSpPr>
            <a:spLocks/>
          </p:cNvSpPr>
          <p:nvPr/>
        </p:nvSpPr>
        <p:spPr>
          <a:xfrm>
            <a:off x="4208201" y="2172337"/>
            <a:ext cx="3758548"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31</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25463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69DABBDC-6134-4773-7F6F-A289D73019AF}"/>
              </a:ext>
            </a:extLst>
          </p:cNvPr>
          <p:cNvSpPr>
            <a:spLocks/>
          </p:cNvSpPr>
          <p:nvPr/>
        </p:nvSpPr>
        <p:spPr>
          <a:xfrm>
            <a:off x="4210676" y="2178687"/>
            <a:ext cx="3750532"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32</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82673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8F46FF88-D9DF-AB62-E250-1F3CE92B6DC1}"/>
              </a:ext>
            </a:extLst>
          </p:cNvPr>
          <p:cNvSpPr>
            <a:spLocks/>
          </p:cNvSpPr>
          <p:nvPr/>
        </p:nvSpPr>
        <p:spPr>
          <a:xfrm>
            <a:off x="4213851" y="2178687"/>
            <a:ext cx="3750532" cy="3375263"/>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33</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94476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5B915875-438F-0452-F18E-39DB97E0700A}"/>
              </a:ext>
            </a:extLst>
          </p:cNvPr>
          <p:cNvSpPr>
            <a:spLocks/>
          </p:cNvSpPr>
          <p:nvPr/>
        </p:nvSpPr>
        <p:spPr>
          <a:xfrm>
            <a:off x="4213851" y="2177781"/>
            <a:ext cx="3750532"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34</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18199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88714ABC-E8BA-D5C4-B4A6-DBBEF8CD1A40}"/>
              </a:ext>
            </a:extLst>
          </p:cNvPr>
          <p:cNvSpPr>
            <a:spLocks/>
          </p:cNvSpPr>
          <p:nvPr/>
        </p:nvSpPr>
        <p:spPr>
          <a:xfrm>
            <a:off x="4027275" y="1844744"/>
            <a:ext cx="4118400" cy="3708924"/>
          </a:xfrm>
          <a:prstGeom prst="rect">
            <a:avLst/>
          </a:prstGeom>
          <a:blipFill dpi="0" rotWithShape="1">
            <a:blip r:embed="rId2">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8" name="Content Placeholder 7"/>
          <p:cNvSpPr>
            <a:spLocks noGrp="1"/>
          </p:cNvSpPr>
          <p:nvPr>
            <p:ph idx="1"/>
          </p:nvPr>
        </p:nvSpPr>
        <p:spPr/>
        <p:txBody>
          <a:bodyPr/>
          <a:lstStyle/>
          <a:p>
            <a:pPr marL="355600" lvl="0" indent="-342900" defTabSz="914400">
              <a:lnSpc>
                <a:spcPct val="100000"/>
              </a:lnSpc>
              <a:spcBef>
                <a:spcPts val="1200"/>
              </a:spcBef>
              <a:buClr>
                <a:srgbClr val="000000"/>
              </a:buClr>
              <a:buFont typeface="WingDings"/>
              <a:buChar char=""/>
              <a:tabLst>
                <a:tab pos="308610" algn="l"/>
              </a:tabLst>
            </a:pPr>
            <a:r>
              <a:rPr lang="en-US" sz="2000">
                <a:solidFill>
                  <a:srgbClr val="333333"/>
                </a:solidFill>
                <a:latin typeface="Calibri Light"/>
                <a:cs typeface="Verdana"/>
              </a:rPr>
              <a:t>smiling</a:t>
            </a:r>
            <a:r>
              <a:rPr lang="en-US" sz="2000" spc="-45">
                <a:solidFill>
                  <a:srgbClr val="333333"/>
                </a:solidFill>
                <a:latin typeface="Calibri Light"/>
                <a:cs typeface="Verdana"/>
              </a:rPr>
              <a:t> </a:t>
            </a:r>
            <a:r>
              <a:rPr lang="en-US" sz="2000" spc="-5">
                <a:solidFill>
                  <a:srgbClr val="333333"/>
                </a:solidFill>
                <a:latin typeface="Calibri Light"/>
                <a:cs typeface="Verdana"/>
              </a:rPr>
              <a:t>face</a:t>
            </a:r>
            <a:endParaRPr lang="en-US" sz="200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bowl</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5" dirty="0">
                <a:solidFill>
                  <a:srgbClr val="333333"/>
                </a:solidFill>
                <a:latin typeface="Calibri Light"/>
                <a:cs typeface="Verdana"/>
              </a:rPr>
              <a:t>boat</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sled</a:t>
            </a:r>
          </a:p>
          <a:p>
            <a:pPr marL="355600" lvl="0" indent="-342900" defTabSz="914400">
              <a:lnSpc>
                <a:spcPct val="100000"/>
              </a:lnSpc>
              <a:spcBef>
                <a:spcPts val="1200"/>
              </a:spcBef>
              <a:buClr>
                <a:srgbClr val="000000"/>
              </a:buClr>
              <a:buFont typeface="WingDings"/>
              <a:buChar char=""/>
              <a:tabLst>
                <a:tab pos="308610" algn="l"/>
              </a:tabLst>
            </a:pPr>
            <a:r>
              <a:rPr lang="en-US" sz="2000" dirty="0">
                <a:solidFill>
                  <a:srgbClr val="333333"/>
                </a:solidFill>
                <a:latin typeface="Calibri Light"/>
                <a:cs typeface="Verdana"/>
              </a:rPr>
              <a:t>rocking</a:t>
            </a:r>
            <a:r>
              <a:rPr lang="en-US" sz="2000" spc="-40" dirty="0">
                <a:solidFill>
                  <a:srgbClr val="333333"/>
                </a:solidFill>
                <a:latin typeface="Calibri Light"/>
                <a:cs typeface="Verdana"/>
              </a:rPr>
              <a:t> </a:t>
            </a:r>
            <a:r>
              <a:rPr lang="en-US" sz="2000" spc="-5" dirty="0">
                <a:solidFill>
                  <a:srgbClr val="333333"/>
                </a:solidFill>
                <a:latin typeface="Calibri Light"/>
                <a:cs typeface="Verdana"/>
              </a:rPr>
              <a:t>chair</a:t>
            </a:r>
            <a:endParaRPr lang="en-US" sz="2000" dirty="0">
              <a:solidFill>
                <a:srgbClr val="333333"/>
              </a:solidFill>
              <a:latin typeface="Calibri Light"/>
              <a:cs typeface="Verdana"/>
            </a:endParaRPr>
          </a:p>
          <a:p>
            <a:pPr marL="355600" lvl="0" indent="-342900" defTabSz="914400">
              <a:lnSpc>
                <a:spcPct val="100000"/>
              </a:lnSpc>
              <a:spcBef>
                <a:spcPts val="1200"/>
              </a:spcBef>
              <a:buClr>
                <a:srgbClr val="000000"/>
              </a:buClr>
              <a:buFont typeface="WingDings"/>
              <a:buChar char=""/>
              <a:tabLst>
                <a:tab pos="308610" algn="l"/>
              </a:tabLst>
            </a:pPr>
            <a:r>
              <a:rPr lang="en-US" sz="2000" spc="-10" dirty="0">
                <a:solidFill>
                  <a:srgbClr val="333333"/>
                </a:solidFill>
                <a:latin typeface="Calibri Light"/>
                <a:cs typeface="Verdana"/>
              </a:rPr>
              <a:t>elephant’s</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head</a:t>
            </a:r>
            <a:endParaRPr lang="en-US" sz="2000" dirty="0">
              <a:solidFill>
                <a:srgbClr val="333333"/>
              </a:solidFill>
              <a:latin typeface="Calibri Light"/>
              <a:cs typeface="Verdana"/>
            </a:endParaRPr>
          </a:p>
          <a:p>
            <a:pPr>
              <a:lnSpc>
                <a:spcPct val="100000"/>
              </a:lnSpc>
              <a:spcBef>
                <a:spcPts val="1200"/>
              </a:spcBef>
            </a:pP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35</a:t>
            </a:fld>
            <a:endParaRPr lang="de-DE" altLang="de-DE">
              <a:solidFill>
                <a:srgbClr val="000000"/>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23472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2</a:t>
            </a:r>
            <a:endParaRPr sz="3600">
              <a:latin typeface="Calibri Light"/>
            </a:endParaRPr>
          </a:p>
        </p:txBody>
      </p:sp>
      <p:sp>
        <p:nvSpPr>
          <p:cNvPr id="6" name="Content Placeholder 5"/>
          <p:cNvSpPr>
            <a:spLocks noGrp="1"/>
          </p:cNvSpPr>
          <p:nvPr>
            <p:ph idx="1"/>
          </p:nvPr>
        </p:nvSpPr>
        <p:spPr/>
        <p:txBody>
          <a:bodyPr/>
          <a:lstStyle/>
          <a:p>
            <a:pPr marR="5080" lvl="0" defTabSz="914400"/>
            <a:r>
              <a:rPr lang="en-US" sz="2400" spc="-5" dirty="0">
                <a:solidFill>
                  <a:srgbClr val="333333"/>
                </a:solidFill>
                <a:latin typeface="Calibri Light"/>
                <a:cs typeface="Verdana"/>
              </a:rPr>
              <a:t>Here, </a:t>
            </a:r>
            <a:r>
              <a:rPr lang="en-US" sz="2400" dirty="0">
                <a:solidFill>
                  <a:srgbClr val="333333"/>
                </a:solidFill>
                <a:latin typeface="Calibri Light"/>
                <a:cs typeface="Verdana"/>
              </a:rPr>
              <a:t>no response </a:t>
            </a:r>
            <a:r>
              <a:rPr lang="en-US" sz="2400" spc="-5" dirty="0">
                <a:solidFill>
                  <a:srgbClr val="333333"/>
                </a:solidFill>
                <a:latin typeface="Calibri Light"/>
                <a:cs typeface="Verdana"/>
              </a:rPr>
              <a:t>alternatives </a:t>
            </a:r>
            <a:r>
              <a:rPr lang="en-US" sz="2400" dirty="0">
                <a:solidFill>
                  <a:srgbClr val="333333"/>
                </a:solidFill>
                <a:latin typeface="Calibri Light"/>
                <a:cs typeface="Verdana"/>
              </a:rPr>
              <a:t>are </a:t>
            </a:r>
            <a:r>
              <a:rPr lang="en-US" sz="2400" spc="-5" dirty="0">
                <a:solidFill>
                  <a:srgbClr val="333333"/>
                </a:solidFill>
                <a:latin typeface="Calibri Light"/>
                <a:cs typeface="Verdana"/>
              </a:rPr>
              <a:t>provided. </a:t>
            </a:r>
            <a:r>
              <a:rPr lang="en-US" sz="2400" spc="-55" dirty="0">
                <a:solidFill>
                  <a:srgbClr val="333333"/>
                </a:solidFill>
                <a:latin typeface="Calibri Light"/>
                <a:cs typeface="Verdana"/>
              </a:rPr>
              <a:t>You </a:t>
            </a:r>
            <a:r>
              <a:rPr lang="en-US" sz="2400" spc="-15" dirty="0">
                <a:solidFill>
                  <a:srgbClr val="333333"/>
                </a:solidFill>
                <a:latin typeface="Calibri Light"/>
                <a:cs typeface="Verdana"/>
              </a:rPr>
              <a:t>have </a:t>
            </a:r>
            <a:r>
              <a:rPr lang="en-US" sz="2400" spc="-5" dirty="0">
                <a:solidFill>
                  <a:srgbClr val="333333"/>
                </a:solidFill>
                <a:latin typeface="Calibri Light"/>
                <a:cs typeface="Verdana"/>
              </a:rPr>
              <a:t>to </a:t>
            </a:r>
            <a:r>
              <a:rPr lang="en-US" sz="2400" dirty="0">
                <a:solidFill>
                  <a:srgbClr val="333333"/>
                </a:solidFill>
                <a:latin typeface="Calibri Light"/>
                <a:cs typeface="Verdana"/>
              </a:rPr>
              <a:t>come up </a:t>
            </a:r>
            <a:r>
              <a:rPr lang="en-US" sz="2400" spc="-5" dirty="0">
                <a:solidFill>
                  <a:srgbClr val="333333"/>
                </a:solidFill>
                <a:latin typeface="Calibri Light"/>
                <a:cs typeface="Verdana"/>
              </a:rPr>
              <a:t>with </a:t>
            </a:r>
            <a:r>
              <a:rPr lang="en-US" sz="2400" spc="-10" dirty="0">
                <a:solidFill>
                  <a:srgbClr val="333333"/>
                </a:solidFill>
                <a:latin typeface="Calibri Light"/>
                <a:cs typeface="Verdana"/>
              </a:rPr>
              <a:t>your </a:t>
            </a:r>
            <a:r>
              <a:rPr lang="en-US" sz="2400" dirty="0">
                <a:solidFill>
                  <a:srgbClr val="333333"/>
                </a:solidFill>
                <a:latin typeface="Calibri Light"/>
                <a:cs typeface="Verdana"/>
              </a:rPr>
              <a:t>own ideas about the picture. </a:t>
            </a:r>
            <a:r>
              <a:rPr lang="en-US" sz="2400" spc="-15" dirty="0">
                <a:solidFill>
                  <a:srgbClr val="333333"/>
                </a:solidFill>
                <a:latin typeface="Calibri Light"/>
                <a:cs typeface="Verdana"/>
              </a:rPr>
              <a:t>Feel </a:t>
            </a:r>
            <a:r>
              <a:rPr lang="en-US" sz="2400" spc="-5" dirty="0">
                <a:solidFill>
                  <a:srgbClr val="333333"/>
                </a:solidFill>
                <a:latin typeface="Calibri Light"/>
                <a:cs typeface="Verdana"/>
              </a:rPr>
              <a:t>free to offer </a:t>
            </a:r>
            <a:r>
              <a:rPr lang="en-US" sz="2400" spc="-10" dirty="0">
                <a:solidFill>
                  <a:srgbClr val="333333"/>
                </a:solidFill>
                <a:latin typeface="Calibri Light"/>
                <a:cs typeface="Verdana"/>
              </a:rPr>
              <a:t>several </a:t>
            </a:r>
            <a:r>
              <a:rPr lang="en-US" sz="2400" spc="-5" dirty="0">
                <a:solidFill>
                  <a:srgbClr val="333333"/>
                </a:solidFill>
                <a:latin typeface="Calibri Light"/>
                <a:cs typeface="Verdana"/>
              </a:rPr>
              <a:t>alternatives. Please </a:t>
            </a:r>
            <a:r>
              <a:rPr lang="en-US" sz="2400" dirty="0">
                <a:solidFill>
                  <a:srgbClr val="333333"/>
                </a:solidFill>
                <a:latin typeface="Calibri Light"/>
                <a:cs typeface="Verdana"/>
              </a:rPr>
              <a:t>discuss </a:t>
            </a:r>
            <a:r>
              <a:rPr lang="en-US" sz="2400" spc="-10" dirty="0">
                <a:solidFill>
                  <a:srgbClr val="333333"/>
                </a:solidFill>
                <a:latin typeface="Calibri Light"/>
                <a:cs typeface="Verdana"/>
              </a:rPr>
              <a:t>your </a:t>
            </a:r>
            <a:r>
              <a:rPr lang="en-US" sz="2400" spc="-5" dirty="0">
                <a:solidFill>
                  <a:srgbClr val="333333"/>
                </a:solidFill>
                <a:latin typeface="Calibri Light"/>
                <a:cs typeface="Verdana"/>
              </a:rPr>
              <a:t>evaluations with </a:t>
            </a:r>
            <a:r>
              <a:rPr lang="en-US" sz="2400" dirty="0">
                <a:solidFill>
                  <a:srgbClr val="333333"/>
                </a:solidFill>
                <a:latin typeface="Calibri Light"/>
                <a:cs typeface="Verdana"/>
              </a:rPr>
              <a:t>the</a:t>
            </a:r>
            <a:r>
              <a:rPr lang="en-US" sz="2400" spc="15" dirty="0">
                <a:solidFill>
                  <a:srgbClr val="333333"/>
                </a:solidFill>
                <a:latin typeface="Calibri Light"/>
                <a:cs typeface="Verdana"/>
              </a:rPr>
              <a:t> </a:t>
            </a:r>
            <a:r>
              <a:rPr lang="en-US" sz="2400" spc="-5" dirty="0">
                <a:solidFill>
                  <a:srgbClr val="333333"/>
                </a:solidFill>
                <a:latin typeface="Calibri Light"/>
                <a:cs typeface="Verdana"/>
              </a:rPr>
              <a:t>group.</a:t>
            </a:r>
            <a:endParaRPr lang="en-US" sz="2400" dirty="0">
              <a:solidFill>
                <a:srgbClr val="333333"/>
              </a:solidFill>
              <a:latin typeface="Calibri Light"/>
              <a:cs typeface="Verdana"/>
            </a:endParaRP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36</a:t>
            </a:fld>
            <a:endParaRPr lang="de-DE" altLang="de-DE">
              <a:solidFill>
                <a:srgbClr val="000000"/>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a:extLst>
              <a:ext uri="{FF2B5EF4-FFF2-40B4-BE49-F238E27FC236}">
                <a16:creationId xmlns:a16="http://schemas.microsoft.com/office/drawing/2014/main" id="{79F99A6D-B183-E06C-C2DE-5BE0B1B18A1B}"/>
              </a:ext>
            </a:extLst>
          </p:cNvPr>
          <p:cNvSpPr>
            <a:spLocks/>
          </p:cNvSpPr>
          <p:nvPr/>
        </p:nvSpPr>
        <p:spPr>
          <a:xfrm>
            <a:off x="4905715" y="2013827"/>
            <a:ext cx="237682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37</a:t>
            </a:fld>
            <a:endParaRPr lang="de-DE" altLang="de-DE">
              <a:solidFill>
                <a:srgbClr val="000000"/>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7B76C533-5462-0F34-7C14-F156FB05E75A}"/>
              </a:ext>
            </a:extLst>
          </p:cNvPr>
          <p:cNvSpPr>
            <a:spLocks/>
          </p:cNvSpPr>
          <p:nvPr/>
        </p:nvSpPr>
        <p:spPr>
          <a:xfrm>
            <a:off x="4899786" y="2008048"/>
            <a:ext cx="2384804"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38</a:t>
            </a:fld>
            <a:endParaRPr lang="de-DE" altLang="de-DE">
              <a:solidFill>
                <a:srgbClr val="000000"/>
              </a:solidFill>
              <a:latin typeface="Calibri Light"/>
            </a:endParaRPr>
          </a:p>
        </p:txBody>
      </p:sp>
    </p:spTree>
    <p:extLst>
      <p:ext uri="{BB962C8B-B14F-4D97-AF65-F5344CB8AC3E}">
        <p14:creationId xmlns:p14="http://schemas.microsoft.com/office/powerpoint/2010/main" val="2753165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12C9EBBC-1DF9-07ED-BEED-5DFFAB14DA7F}"/>
              </a:ext>
            </a:extLst>
          </p:cNvPr>
          <p:cNvSpPr>
            <a:spLocks/>
          </p:cNvSpPr>
          <p:nvPr/>
        </p:nvSpPr>
        <p:spPr>
          <a:xfrm>
            <a:off x="4900123" y="2007840"/>
            <a:ext cx="2384804"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39</a:t>
            </a:fld>
            <a:endParaRPr lang="de-DE" altLang="de-DE">
              <a:solidFill>
                <a:srgbClr val="000000"/>
              </a:solidFill>
              <a:latin typeface="Calibri Light"/>
            </a:endParaRPr>
          </a:p>
        </p:txBody>
      </p:sp>
    </p:spTree>
    <p:extLst>
      <p:ext uri="{BB962C8B-B14F-4D97-AF65-F5344CB8AC3E}">
        <p14:creationId xmlns:p14="http://schemas.microsoft.com/office/powerpoint/2010/main" val="4061253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D08F3D5B-BCFD-C009-FAA5-03AEE95A3E6B}"/>
              </a:ext>
            </a:extLst>
          </p:cNvPr>
          <p:cNvSpPr>
            <a:spLocks/>
          </p:cNvSpPr>
          <p:nvPr/>
        </p:nvSpPr>
        <p:spPr>
          <a:xfrm>
            <a:off x="4900299" y="2008422"/>
            <a:ext cx="2384804"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40</a:t>
            </a:fld>
            <a:endParaRPr lang="de-DE" altLang="de-DE">
              <a:solidFill>
                <a:srgbClr val="000000"/>
              </a:solidFill>
              <a:latin typeface="Calibri Light"/>
            </a:endParaRPr>
          </a:p>
        </p:txBody>
      </p:sp>
    </p:spTree>
    <p:extLst>
      <p:ext uri="{BB962C8B-B14F-4D97-AF65-F5344CB8AC3E}">
        <p14:creationId xmlns:p14="http://schemas.microsoft.com/office/powerpoint/2010/main" val="3508427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E0DFC7A7-3085-48D9-EF7E-22F4AE3AB4A3}"/>
              </a:ext>
            </a:extLst>
          </p:cNvPr>
          <p:cNvSpPr>
            <a:spLocks/>
          </p:cNvSpPr>
          <p:nvPr/>
        </p:nvSpPr>
        <p:spPr>
          <a:xfrm>
            <a:off x="4905403" y="2000750"/>
            <a:ext cx="2376826"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41</a:t>
            </a:fld>
            <a:endParaRPr lang="de-DE" altLang="de-DE">
              <a:solidFill>
                <a:srgbClr val="000000"/>
              </a:solidFill>
              <a:latin typeface="Calibri Light"/>
            </a:endParaRPr>
          </a:p>
        </p:txBody>
      </p:sp>
    </p:spTree>
    <p:extLst>
      <p:ext uri="{BB962C8B-B14F-4D97-AF65-F5344CB8AC3E}">
        <p14:creationId xmlns:p14="http://schemas.microsoft.com/office/powerpoint/2010/main" val="3363825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14A8BED3-8582-F121-CC9D-714FEE2056FF}"/>
              </a:ext>
            </a:extLst>
          </p:cNvPr>
          <p:cNvSpPr>
            <a:spLocks/>
          </p:cNvSpPr>
          <p:nvPr/>
        </p:nvSpPr>
        <p:spPr>
          <a:xfrm>
            <a:off x="4905965" y="2001094"/>
            <a:ext cx="2376826"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42</a:t>
            </a:fld>
            <a:endParaRPr lang="de-DE" altLang="de-DE">
              <a:solidFill>
                <a:srgbClr val="000000"/>
              </a:solidFill>
              <a:latin typeface="Calibri Light"/>
            </a:endParaRPr>
          </a:p>
        </p:txBody>
      </p:sp>
    </p:spTree>
    <p:extLst>
      <p:ext uri="{BB962C8B-B14F-4D97-AF65-F5344CB8AC3E}">
        <p14:creationId xmlns:p14="http://schemas.microsoft.com/office/powerpoint/2010/main" val="3644876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AF6733D7-954D-F276-49BC-E47668476863}"/>
              </a:ext>
            </a:extLst>
          </p:cNvPr>
          <p:cNvSpPr>
            <a:spLocks/>
          </p:cNvSpPr>
          <p:nvPr/>
        </p:nvSpPr>
        <p:spPr>
          <a:xfrm>
            <a:off x="4905820" y="2002770"/>
            <a:ext cx="2376826" cy="339156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43</a:t>
            </a:fld>
            <a:endParaRPr lang="de-DE" altLang="de-DE">
              <a:solidFill>
                <a:srgbClr val="000000"/>
              </a:solidFill>
              <a:latin typeface="Calibri Light"/>
            </a:endParaRPr>
          </a:p>
        </p:txBody>
      </p:sp>
    </p:spTree>
    <p:extLst>
      <p:ext uri="{BB962C8B-B14F-4D97-AF65-F5344CB8AC3E}">
        <p14:creationId xmlns:p14="http://schemas.microsoft.com/office/powerpoint/2010/main" val="3365840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0F053886-E418-C371-B4F1-BF13328C09F4}"/>
              </a:ext>
            </a:extLst>
          </p:cNvPr>
          <p:cNvSpPr>
            <a:spLocks/>
          </p:cNvSpPr>
          <p:nvPr/>
        </p:nvSpPr>
        <p:spPr>
          <a:xfrm>
            <a:off x="4901856" y="2003328"/>
            <a:ext cx="2385725" cy="3392486"/>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44</a:t>
            </a:fld>
            <a:endParaRPr lang="de-DE" altLang="de-DE">
              <a:solidFill>
                <a:srgbClr val="000000"/>
              </a:solidFill>
              <a:latin typeface="Calibri Light"/>
            </a:endParaRPr>
          </a:p>
        </p:txBody>
      </p:sp>
    </p:spTree>
    <p:extLst>
      <p:ext uri="{BB962C8B-B14F-4D97-AF65-F5344CB8AC3E}">
        <p14:creationId xmlns:p14="http://schemas.microsoft.com/office/powerpoint/2010/main" val="1231029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3</a:t>
            </a:r>
            <a:endParaRPr sz="360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Light"/>
                <a:ea typeface="+mn-ea"/>
                <a:cs typeface="+mn-cs"/>
              </a:rPr>
              <a:t>Metacognitive Training 2 - Jumping to Conclusions I</a:t>
            </a:r>
            <a:endParaRPr kumimoji="0" lang="de-DE" sz="1000" b="0" i="0" u="none" strike="noStrike" kern="1200" cap="none" spc="0" normalizeH="0" baseline="0" noProof="0">
              <a:ln>
                <a:noFill/>
              </a:ln>
              <a:solidFill>
                <a:srgbClr val="000000"/>
              </a:solidFill>
              <a:effectLst/>
              <a:uLnTx/>
              <a:uFillTx/>
              <a:latin typeface="Calibri Ligh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17398-395A-41BE-9AA8-D348D3D2DAC9}" type="slidenum">
              <a:rPr kumimoji="0" lang="de-DE" altLang="de-DE" sz="1000" b="0" i="0" u="none" strike="noStrike" kern="1200" cap="none" spc="0" normalizeH="0" baseline="0" noProof="0" smtClean="0">
                <a:ln>
                  <a:noFill/>
                </a:ln>
                <a:solidFill>
                  <a:srgbClr val="000000"/>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e-DE" altLang="de-DE" sz="1000" b="0" i="0" u="none" strike="noStrike" kern="1200" cap="none" spc="0" normalizeH="0" baseline="0" noProof="0">
              <a:ln>
                <a:noFill/>
              </a:ln>
              <a:solidFill>
                <a:srgbClr val="000000"/>
              </a:solidFill>
              <a:effectLst/>
              <a:uLnTx/>
              <a:uFillTx/>
              <a:latin typeface="Calibri Light"/>
              <a:ea typeface="+mn-ea"/>
              <a:cs typeface="+mn-cs"/>
            </a:endParaRPr>
          </a:p>
        </p:txBody>
      </p:sp>
    </p:spTree>
    <p:extLst>
      <p:ext uri="{BB962C8B-B14F-4D97-AF65-F5344CB8AC3E}">
        <p14:creationId xmlns:p14="http://schemas.microsoft.com/office/powerpoint/2010/main" val="861681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C8AC5-0CBD-A2F9-20F2-43C93780AC98}"/>
            </a:ext>
          </a:extLst>
        </p:cNvPr>
        <p:cNvGrpSpPr/>
        <p:nvPr/>
      </p:nvGrpSpPr>
      <p:grpSpPr>
        <a:xfrm>
          <a:off x="0" y="0"/>
          <a:ext cx="0" cy="0"/>
          <a:chOff x="0" y="0"/>
          <a:chExt cx="0" cy="0"/>
        </a:xfrm>
      </p:grpSpPr>
      <p:sp>
        <p:nvSpPr>
          <p:cNvPr id="4" name="19">
            <a:extLst>
              <a:ext uri="{FF2B5EF4-FFF2-40B4-BE49-F238E27FC236}">
                <a16:creationId xmlns:a16="http://schemas.microsoft.com/office/drawing/2014/main" id="{12FB2F70-47E9-4BC4-BA3E-00EDA2553894}"/>
              </a:ext>
            </a:extLst>
          </p:cNvPr>
          <p:cNvSpPr>
            <a:spLocks/>
          </p:cNvSpPr>
          <p:nvPr/>
        </p:nvSpPr>
        <p:spPr>
          <a:xfrm>
            <a:off x="3467154" y="2089134"/>
            <a:ext cx="5140800" cy="32266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9BD9493C-5A7F-89BC-2B45-A94304D13E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658E5508-DB96-0A2C-5690-E09EC7C26386}"/>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DD17BE61-C3AB-041B-3C2B-1D7F1238F289}"/>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93346A14-463C-1374-1CD6-28F05405633C}"/>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46</a:t>
            </a:fld>
            <a:endParaRPr lang="de-DE" altLang="de-DE">
              <a:solidFill>
                <a:srgbClr val="000000"/>
              </a:solidFill>
              <a:latin typeface="Calibri Light"/>
            </a:endParaRPr>
          </a:p>
        </p:txBody>
      </p:sp>
    </p:spTree>
    <p:extLst>
      <p:ext uri="{BB962C8B-B14F-4D97-AF65-F5344CB8AC3E}">
        <p14:creationId xmlns:p14="http://schemas.microsoft.com/office/powerpoint/2010/main" val="2116010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1A075-6E29-2D63-28A2-85B8851350B3}"/>
            </a:ext>
          </a:extLst>
        </p:cNvPr>
        <p:cNvGrpSpPr/>
        <p:nvPr/>
      </p:nvGrpSpPr>
      <p:grpSpPr>
        <a:xfrm>
          <a:off x="0" y="0"/>
          <a:ext cx="0" cy="0"/>
          <a:chOff x="0" y="0"/>
          <a:chExt cx="0" cy="0"/>
        </a:xfrm>
      </p:grpSpPr>
      <p:sp>
        <p:nvSpPr>
          <p:cNvPr id="4" name="20">
            <a:extLst>
              <a:ext uri="{FF2B5EF4-FFF2-40B4-BE49-F238E27FC236}">
                <a16:creationId xmlns:a16="http://schemas.microsoft.com/office/drawing/2014/main" id="{C94E8EB8-8086-263F-3634-BE597B65D5C3}"/>
              </a:ext>
            </a:extLst>
          </p:cNvPr>
          <p:cNvSpPr>
            <a:spLocks/>
          </p:cNvSpPr>
          <p:nvPr/>
        </p:nvSpPr>
        <p:spPr>
          <a:xfrm>
            <a:off x="3467719" y="2094780"/>
            <a:ext cx="5140801"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F8EDCDB2-DC38-0EAE-C8D6-41AB22F4BFD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E97FF226-C13C-B43D-5DF0-D3A2BA43C90E}"/>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037ECD96-DFAF-8F37-86F5-411FBD2747EB}"/>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7D150152-DABC-A0AA-FA4A-4228287E4F83}"/>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47</a:t>
            </a:fld>
            <a:endParaRPr lang="de-DE" altLang="de-DE">
              <a:solidFill>
                <a:srgbClr val="000000"/>
              </a:solidFill>
              <a:latin typeface="Calibri Light"/>
            </a:endParaRPr>
          </a:p>
        </p:txBody>
      </p:sp>
    </p:spTree>
    <p:extLst>
      <p:ext uri="{BB962C8B-B14F-4D97-AF65-F5344CB8AC3E}">
        <p14:creationId xmlns:p14="http://schemas.microsoft.com/office/powerpoint/2010/main" val="2465477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E7FAD-4503-6FC6-B09C-797A1636731B}"/>
            </a:ext>
          </a:extLst>
        </p:cNvPr>
        <p:cNvGrpSpPr/>
        <p:nvPr/>
      </p:nvGrpSpPr>
      <p:grpSpPr>
        <a:xfrm>
          <a:off x="0" y="0"/>
          <a:ext cx="0" cy="0"/>
          <a:chOff x="0" y="0"/>
          <a:chExt cx="0" cy="0"/>
        </a:xfrm>
      </p:grpSpPr>
      <p:sp>
        <p:nvSpPr>
          <p:cNvPr id="4" name="21">
            <a:extLst>
              <a:ext uri="{FF2B5EF4-FFF2-40B4-BE49-F238E27FC236}">
                <a16:creationId xmlns:a16="http://schemas.microsoft.com/office/drawing/2014/main" id="{D4A1FDDE-5CCB-BF43-F583-58C2A754BA16}"/>
              </a:ext>
            </a:extLst>
          </p:cNvPr>
          <p:cNvSpPr>
            <a:spLocks/>
          </p:cNvSpPr>
          <p:nvPr/>
        </p:nvSpPr>
        <p:spPr>
          <a:xfrm>
            <a:off x="3470933" y="2097680"/>
            <a:ext cx="513144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80712018-6D62-1EB3-823D-C292EE7D8B1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FD7D0A5B-5EA8-A3FC-1629-5AB709E235AC}"/>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E820CED1-E72A-98DD-1B47-7315AC1BF463}"/>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70F8EC8F-DDAF-354F-D8C4-8FF8A4DBBC50}"/>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48</a:t>
            </a:fld>
            <a:endParaRPr lang="de-DE" altLang="de-DE">
              <a:solidFill>
                <a:srgbClr val="000000"/>
              </a:solidFill>
              <a:latin typeface="Calibri Light"/>
            </a:endParaRPr>
          </a:p>
        </p:txBody>
      </p:sp>
    </p:spTree>
    <p:extLst>
      <p:ext uri="{BB962C8B-B14F-4D97-AF65-F5344CB8AC3E}">
        <p14:creationId xmlns:p14="http://schemas.microsoft.com/office/powerpoint/2010/main" val="3154929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274BD-C9BF-905A-DE77-C41D0A147821}"/>
            </a:ext>
          </a:extLst>
        </p:cNvPr>
        <p:cNvGrpSpPr/>
        <p:nvPr/>
      </p:nvGrpSpPr>
      <p:grpSpPr>
        <a:xfrm>
          <a:off x="0" y="0"/>
          <a:ext cx="0" cy="0"/>
          <a:chOff x="0" y="0"/>
          <a:chExt cx="0" cy="0"/>
        </a:xfrm>
      </p:grpSpPr>
      <p:sp>
        <p:nvSpPr>
          <p:cNvPr id="4" name="22">
            <a:extLst>
              <a:ext uri="{FF2B5EF4-FFF2-40B4-BE49-F238E27FC236}">
                <a16:creationId xmlns:a16="http://schemas.microsoft.com/office/drawing/2014/main" id="{6333BB16-8DE0-2E85-FEAB-A471263C4580}"/>
              </a:ext>
            </a:extLst>
          </p:cNvPr>
          <p:cNvSpPr>
            <a:spLocks/>
          </p:cNvSpPr>
          <p:nvPr/>
        </p:nvSpPr>
        <p:spPr>
          <a:xfrm>
            <a:off x="3477831" y="2093557"/>
            <a:ext cx="5140801"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C8CCD7BC-9D97-4CCB-E107-E921FFF3DE4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965DD515-0210-032E-5A1A-6C53AC3D3CCD}"/>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CB550F30-5505-D2AC-B471-0B4305C4F451}"/>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225C01A4-9775-142C-EDC1-AAB6FBA1249B}"/>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49</a:t>
            </a:fld>
            <a:endParaRPr lang="de-DE" altLang="de-DE">
              <a:solidFill>
                <a:srgbClr val="000000"/>
              </a:solidFill>
              <a:latin typeface="Calibri Light"/>
            </a:endParaRPr>
          </a:p>
        </p:txBody>
      </p:sp>
    </p:spTree>
    <p:extLst>
      <p:ext uri="{BB962C8B-B14F-4D97-AF65-F5344CB8AC3E}">
        <p14:creationId xmlns:p14="http://schemas.microsoft.com/office/powerpoint/2010/main" val="22786032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B8BF0-360D-7A55-C744-2EF53341317F}"/>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E3107253-BCA0-55CB-AC06-D7B104EF8404}"/>
              </a:ext>
            </a:extLst>
          </p:cNvPr>
          <p:cNvSpPr>
            <a:spLocks/>
          </p:cNvSpPr>
          <p:nvPr/>
        </p:nvSpPr>
        <p:spPr>
          <a:xfrm>
            <a:off x="3476934" y="2097503"/>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1AF6FAD9-737C-2C12-72B6-06F978AD2DC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6F34D256-0BCF-2C98-1029-06323DD180DC}"/>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98EAED77-A105-B4C9-547E-4EB4B0C962B9}"/>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2FC1C379-0AC7-EDF8-7BE9-1A3804488A2B}"/>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50</a:t>
            </a:fld>
            <a:endParaRPr lang="de-DE" altLang="de-DE">
              <a:solidFill>
                <a:srgbClr val="000000"/>
              </a:solidFill>
              <a:latin typeface="Calibri Light"/>
            </a:endParaRPr>
          </a:p>
        </p:txBody>
      </p:sp>
    </p:spTree>
    <p:extLst>
      <p:ext uri="{BB962C8B-B14F-4D97-AF65-F5344CB8AC3E}">
        <p14:creationId xmlns:p14="http://schemas.microsoft.com/office/powerpoint/2010/main" val="21991598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0FDA-96DF-8FC3-2A69-3635B8331F4F}"/>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8AEDAF4C-5DC0-5E16-0D37-5F5C55A66C03}"/>
              </a:ext>
            </a:extLst>
          </p:cNvPr>
          <p:cNvSpPr>
            <a:spLocks/>
          </p:cNvSpPr>
          <p:nvPr/>
        </p:nvSpPr>
        <p:spPr>
          <a:xfrm>
            <a:off x="3476934" y="2097326"/>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80BD8A6D-0BA5-F194-BC91-49E95BD7590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2BCF68D4-E9EB-416F-A217-89AEF294E48D}"/>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8FF550B5-5998-AD44-53BA-58E07C24596D}"/>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8AC8EE4B-B476-59AA-3D51-A0AE01307ED6}"/>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51</a:t>
            </a:fld>
            <a:endParaRPr lang="de-DE" altLang="de-DE">
              <a:solidFill>
                <a:srgbClr val="000000"/>
              </a:solidFill>
              <a:latin typeface="Calibri Light"/>
            </a:endParaRPr>
          </a:p>
        </p:txBody>
      </p:sp>
    </p:spTree>
    <p:extLst>
      <p:ext uri="{BB962C8B-B14F-4D97-AF65-F5344CB8AC3E}">
        <p14:creationId xmlns:p14="http://schemas.microsoft.com/office/powerpoint/2010/main" val="2782017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B5C2D-83CB-C880-2054-1615FF24F3ED}"/>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3CB73C00-9543-2D72-DB32-88F4FA3FA952}"/>
              </a:ext>
            </a:extLst>
          </p:cNvPr>
          <p:cNvSpPr>
            <a:spLocks/>
          </p:cNvSpPr>
          <p:nvPr/>
        </p:nvSpPr>
        <p:spPr>
          <a:xfrm>
            <a:off x="3476934" y="2097503"/>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2C3F1B32-1187-BE54-7A7F-67AEDC7A881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E4D677F3-F386-AF2A-1D24-6CE55018750C}"/>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810EC05F-C7B3-FE8F-EBFB-9826EF304BB6}"/>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EF4A1BAF-D081-F7DC-CAFC-C74BFBAED66C}"/>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52</a:t>
            </a:fld>
            <a:endParaRPr lang="de-DE" altLang="de-DE">
              <a:solidFill>
                <a:srgbClr val="000000"/>
              </a:solidFill>
              <a:latin typeface="Calibri Light"/>
            </a:endParaRPr>
          </a:p>
        </p:txBody>
      </p:sp>
    </p:spTree>
    <p:extLst>
      <p:ext uri="{BB962C8B-B14F-4D97-AF65-F5344CB8AC3E}">
        <p14:creationId xmlns:p14="http://schemas.microsoft.com/office/powerpoint/2010/main" val="33490621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05CD-A213-8683-BEFF-F0E12012C2F6}"/>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0F28C0AB-92E9-FAEB-27FA-12F30BF0280F}"/>
              </a:ext>
            </a:extLst>
          </p:cNvPr>
          <p:cNvSpPr>
            <a:spLocks/>
          </p:cNvSpPr>
          <p:nvPr/>
        </p:nvSpPr>
        <p:spPr>
          <a:xfrm>
            <a:off x="3478522" y="2097326"/>
            <a:ext cx="5140800" cy="32169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C2B7C82F-ADF1-BBC7-F165-2FE33DFFF51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7C932BD2-85A2-B95D-BFB9-A3541F5A07FA}"/>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62E6F0C4-C5BA-EE52-FB48-975887B2A229}"/>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439C049F-00B2-8310-FE2F-C2833FA3E095}"/>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53</a:t>
            </a:fld>
            <a:endParaRPr lang="de-DE" altLang="de-DE">
              <a:solidFill>
                <a:srgbClr val="000000"/>
              </a:solidFill>
              <a:latin typeface="Calibri Light"/>
            </a:endParaRPr>
          </a:p>
        </p:txBody>
      </p:sp>
    </p:spTree>
    <p:extLst>
      <p:ext uri="{BB962C8B-B14F-4D97-AF65-F5344CB8AC3E}">
        <p14:creationId xmlns:p14="http://schemas.microsoft.com/office/powerpoint/2010/main" val="968913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05CD-A213-8683-BEFF-F0E12012C2F6}"/>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A33FF492-F116-DF9C-59C4-2F894A9D22CB}"/>
              </a:ext>
            </a:extLst>
          </p:cNvPr>
          <p:cNvSpPr>
            <a:spLocks/>
          </p:cNvSpPr>
          <p:nvPr/>
        </p:nvSpPr>
        <p:spPr>
          <a:xfrm>
            <a:off x="2925120" y="1837141"/>
            <a:ext cx="6341760" cy="3752460"/>
          </a:xfrm>
          <a:prstGeom prst="rect">
            <a:avLst/>
          </a:prstGeom>
          <a:blipFill dpi="0" rotWithShape="1">
            <a:blip r:embed="rId2">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a:extLst>
              <a:ext uri="{FF2B5EF4-FFF2-40B4-BE49-F238E27FC236}">
                <a16:creationId xmlns:a16="http://schemas.microsoft.com/office/drawing/2014/main" id="{C2B7C82F-ADF1-BBC7-F165-2FE33DFFF51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a:extLst>
              <a:ext uri="{FF2B5EF4-FFF2-40B4-BE49-F238E27FC236}">
                <a16:creationId xmlns:a16="http://schemas.microsoft.com/office/drawing/2014/main" id="{7C932BD2-85A2-B95D-BFB9-A3541F5A07FA}"/>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62E6F0C4-C5BA-EE52-FB48-975887B2A229}"/>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439C049F-00B2-8310-FE2F-C2833FA3E095}"/>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54</a:t>
            </a:fld>
            <a:endParaRPr lang="de-DE" altLang="de-DE">
              <a:solidFill>
                <a:srgbClr val="000000"/>
              </a:solidFill>
              <a:latin typeface="Calibri Light"/>
            </a:endParaRPr>
          </a:p>
        </p:txBody>
      </p:sp>
    </p:spTree>
    <p:extLst>
      <p:ext uri="{BB962C8B-B14F-4D97-AF65-F5344CB8AC3E}">
        <p14:creationId xmlns:p14="http://schemas.microsoft.com/office/powerpoint/2010/main" val="25016093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81627-1BF3-C828-65B7-E80ACFBFFEE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977E465-FC98-1DB8-942C-E8C6394F1C2D}"/>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4</a:t>
            </a:r>
            <a:endParaRPr sz="3600">
              <a:latin typeface="Calibri Light"/>
            </a:endParaRPr>
          </a:p>
        </p:txBody>
      </p:sp>
      <p:sp>
        <p:nvSpPr>
          <p:cNvPr id="3" name="Footer Placeholder 2">
            <a:extLst>
              <a:ext uri="{FF2B5EF4-FFF2-40B4-BE49-F238E27FC236}">
                <a16:creationId xmlns:a16="http://schemas.microsoft.com/office/drawing/2014/main" id="{F94FDF47-F172-3E00-8DE9-D842F3D7BEE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Light"/>
                <a:ea typeface="+mn-ea"/>
                <a:cs typeface="+mn-cs"/>
              </a:rPr>
              <a:t>Metacognitive Training 2 - Jumping to Conclusions I</a:t>
            </a:r>
            <a:endParaRPr kumimoji="0" lang="de-DE" sz="1000" b="0" i="0" u="none" strike="noStrike" kern="1200" cap="none" spc="0" normalizeH="0" baseline="0" noProof="0">
              <a:ln>
                <a:noFill/>
              </a:ln>
              <a:solidFill>
                <a:srgbClr val="000000"/>
              </a:solidFill>
              <a:effectLst/>
              <a:uLnTx/>
              <a:uFillTx/>
              <a:latin typeface="Calibri Light"/>
              <a:ea typeface="+mn-ea"/>
              <a:cs typeface="+mn-cs"/>
            </a:endParaRPr>
          </a:p>
        </p:txBody>
      </p:sp>
      <p:sp>
        <p:nvSpPr>
          <p:cNvPr id="4" name="Slide Number Placeholder 3">
            <a:extLst>
              <a:ext uri="{FF2B5EF4-FFF2-40B4-BE49-F238E27FC236}">
                <a16:creationId xmlns:a16="http://schemas.microsoft.com/office/drawing/2014/main" id="{2BC2782E-968B-9181-354E-F8FD792133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17398-395A-41BE-9AA8-D348D3D2DAC9}" type="slidenum">
              <a:rPr kumimoji="0" lang="de-DE" altLang="de-DE" sz="1000" b="0" i="0" u="none" strike="noStrike" kern="1200" cap="none" spc="0" normalizeH="0" baseline="0" noProof="0" smtClean="0">
                <a:ln>
                  <a:noFill/>
                </a:ln>
                <a:solidFill>
                  <a:srgbClr val="000000"/>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de-DE" altLang="de-DE" sz="1000" b="0" i="0" u="none" strike="noStrike" kern="1200" cap="none" spc="0" normalizeH="0" baseline="0" noProof="0">
              <a:ln>
                <a:noFill/>
              </a:ln>
              <a:solidFill>
                <a:srgbClr val="000000"/>
              </a:solidFill>
              <a:effectLst/>
              <a:uLnTx/>
              <a:uFillTx/>
              <a:latin typeface="Calibri Light"/>
              <a:ea typeface="+mn-ea"/>
              <a:cs typeface="+mn-cs"/>
            </a:endParaRPr>
          </a:p>
        </p:txBody>
      </p:sp>
    </p:spTree>
    <p:extLst>
      <p:ext uri="{BB962C8B-B14F-4D97-AF65-F5344CB8AC3E}">
        <p14:creationId xmlns:p14="http://schemas.microsoft.com/office/powerpoint/2010/main" val="1458268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8">
            <a:extLst>
              <a:ext uri="{FF2B5EF4-FFF2-40B4-BE49-F238E27FC236}">
                <a16:creationId xmlns:a16="http://schemas.microsoft.com/office/drawing/2014/main" id="{74A2A922-6C1E-B5C1-F0BC-4CC61F0F81EE}"/>
              </a:ext>
            </a:extLst>
          </p:cNvPr>
          <p:cNvSpPr>
            <a:spLocks/>
          </p:cNvSpPr>
          <p:nvPr/>
        </p:nvSpPr>
        <p:spPr>
          <a:xfrm>
            <a:off x="4913550" y="2074510"/>
            <a:ext cx="234642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56</a:t>
            </a:fld>
            <a:endParaRPr lang="de-DE" altLang="de-DE">
              <a:solidFill>
                <a:srgbClr val="000000"/>
              </a:solidFill>
              <a:latin typeface="Calibri Light"/>
            </a:endParaRPr>
          </a:p>
        </p:txBody>
      </p:sp>
    </p:spTree>
    <p:extLst>
      <p:ext uri="{BB962C8B-B14F-4D97-AF65-F5344CB8AC3E}">
        <p14:creationId xmlns:p14="http://schemas.microsoft.com/office/powerpoint/2010/main" val="35104661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631EBE0A-E146-183D-5963-2288144D91C5}"/>
              </a:ext>
            </a:extLst>
          </p:cNvPr>
          <p:cNvSpPr>
            <a:spLocks/>
          </p:cNvSpPr>
          <p:nvPr/>
        </p:nvSpPr>
        <p:spPr>
          <a:xfrm>
            <a:off x="4913550"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57</a:t>
            </a:fld>
            <a:endParaRPr lang="de-DE" altLang="de-DE">
              <a:solidFill>
                <a:srgbClr val="000000"/>
              </a:solidFill>
              <a:latin typeface="Calibri Light"/>
            </a:endParaRPr>
          </a:p>
        </p:txBody>
      </p:sp>
    </p:spTree>
    <p:extLst>
      <p:ext uri="{BB962C8B-B14F-4D97-AF65-F5344CB8AC3E}">
        <p14:creationId xmlns:p14="http://schemas.microsoft.com/office/powerpoint/2010/main" val="4049308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A774969C-2F7B-CFB7-560A-F43CDCFB9571}"/>
              </a:ext>
            </a:extLst>
          </p:cNvPr>
          <p:cNvSpPr>
            <a:spLocks/>
          </p:cNvSpPr>
          <p:nvPr/>
        </p:nvSpPr>
        <p:spPr>
          <a:xfrm>
            <a:off x="4911433"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58</a:t>
            </a:fld>
            <a:endParaRPr lang="de-DE" altLang="de-DE">
              <a:solidFill>
                <a:srgbClr val="000000"/>
              </a:solidFill>
              <a:latin typeface="Calibri Light"/>
            </a:endParaRPr>
          </a:p>
        </p:txBody>
      </p:sp>
    </p:spTree>
    <p:extLst>
      <p:ext uri="{BB962C8B-B14F-4D97-AF65-F5344CB8AC3E}">
        <p14:creationId xmlns:p14="http://schemas.microsoft.com/office/powerpoint/2010/main" val="36617510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0538A067-FB71-BCFB-39C9-4B7E12E46EC6}"/>
              </a:ext>
            </a:extLst>
          </p:cNvPr>
          <p:cNvSpPr>
            <a:spLocks/>
          </p:cNvSpPr>
          <p:nvPr/>
        </p:nvSpPr>
        <p:spPr>
          <a:xfrm>
            <a:off x="4911962"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59</a:t>
            </a:fld>
            <a:endParaRPr lang="de-DE" altLang="de-DE">
              <a:solidFill>
                <a:srgbClr val="000000"/>
              </a:solidFill>
              <a:latin typeface="Calibri Light"/>
            </a:endParaRPr>
          </a:p>
        </p:txBody>
      </p:sp>
    </p:spTree>
    <p:extLst>
      <p:ext uri="{BB962C8B-B14F-4D97-AF65-F5344CB8AC3E}">
        <p14:creationId xmlns:p14="http://schemas.microsoft.com/office/powerpoint/2010/main" val="18779935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FA6CA19F-4D48-F150-EFFD-21445BCB8581}"/>
              </a:ext>
            </a:extLst>
          </p:cNvPr>
          <p:cNvSpPr>
            <a:spLocks/>
          </p:cNvSpPr>
          <p:nvPr/>
        </p:nvSpPr>
        <p:spPr>
          <a:xfrm>
            <a:off x="4911433"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60</a:t>
            </a:fld>
            <a:endParaRPr lang="de-DE" altLang="de-DE">
              <a:solidFill>
                <a:srgbClr val="000000"/>
              </a:solidFill>
              <a:latin typeface="Calibri Light"/>
            </a:endParaRPr>
          </a:p>
        </p:txBody>
      </p:sp>
    </p:spTree>
    <p:extLst>
      <p:ext uri="{BB962C8B-B14F-4D97-AF65-F5344CB8AC3E}">
        <p14:creationId xmlns:p14="http://schemas.microsoft.com/office/powerpoint/2010/main" val="111618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4EB24FE5-C36E-F3E6-3413-C0164E068987}"/>
              </a:ext>
            </a:extLst>
          </p:cNvPr>
          <p:cNvSpPr>
            <a:spLocks/>
          </p:cNvSpPr>
          <p:nvPr/>
        </p:nvSpPr>
        <p:spPr>
          <a:xfrm>
            <a:off x="4911433"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61</a:t>
            </a:fld>
            <a:endParaRPr lang="de-DE" altLang="de-DE">
              <a:solidFill>
                <a:srgbClr val="000000"/>
              </a:solidFill>
              <a:latin typeface="Calibri Light"/>
            </a:endParaRPr>
          </a:p>
        </p:txBody>
      </p:sp>
    </p:spTree>
    <p:extLst>
      <p:ext uri="{BB962C8B-B14F-4D97-AF65-F5344CB8AC3E}">
        <p14:creationId xmlns:p14="http://schemas.microsoft.com/office/powerpoint/2010/main" val="17812187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AD5C4B51-D3D6-5B5F-FECF-C64A665FC4DA}"/>
              </a:ext>
            </a:extLst>
          </p:cNvPr>
          <p:cNvSpPr>
            <a:spLocks/>
          </p:cNvSpPr>
          <p:nvPr/>
        </p:nvSpPr>
        <p:spPr>
          <a:xfrm>
            <a:off x="4909212" y="2073136"/>
            <a:ext cx="234642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62</a:t>
            </a:fld>
            <a:endParaRPr lang="de-DE" altLang="de-DE">
              <a:solidFill>
                <a:srgbClr val="000000"/>
              </a:solidFill>
              <a:latin typeface="Calibri Light"/>
            </a:endParaRPr>
          </a:p>
        </p:txBody>
      </p:sp>
    </p:spTree>
    <p:extLst>
      <p:ext uri="{BB962C8B-B14F-4D97-AF65-F5344CB8AC3E}">
        <p14:creationId xmlns:p14="http://schemas.microsoft.com/office/powerpoint/2010/main" val="231685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85FD8015-6D98-E9B7-1110-900E296B124E}"/>
              </a:ext>
            </a:extLst>
          </p:cNvPr>
          <p:cNvSpPr>
            <a:spLocks/>
          </p:cNvSpPr>
          <p:nvPr/>
        </p:nvSpPr>
        <p:spPr>
          <a:xfrm>
            <a:off x="4909317" y="2079059"/>
            <a:ext cx="2346429" cy="337600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63</a:t>
            </a:fld>
            <a:endParaRPr lang="de-DE" altLang="de-DE">
              <a:solidFill>
                <a:srgbClr val="000000"/>
              </a:solidFill>
              <a:latin typeface="Calibri Light"/>
            </a:endParaRPr>
          </a:p>
        </p:txBody>
      </p:sp>
    </p:spTree>
    <p:extLst>
      <p:ext uri="{BB962C8B-B14F-4D97-AF65-F5344CB8AC3E}">
        <p14:creationId xmlns:p14="http://schemas.microsoft.com/office/powerpoint/2010/main" val="40541261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D0232864-3ED0-A8D7-F5F6-A97EE0DF008E}"/>
              </a:ext>
            </a:extLst>
          </p:cNvPr>
          <p:cNvSpPr>
            <a:spLocks/>
          </p:cNvSpPr>
          <p:nvPr/>
        </p:nvSpPr>
        <p:spPr>
          <a:xfrm>
            <a:off x="4726084" y="1861684"/>
            <a:ext cx="2739833" cy="3727918"/>
          </a:xfrm>
          <a:prstGeom prst="rect">
            <a:avLst/>
          </a:prstGeom>
          <a:blipFill dpi="0" rotWithShape="1">
            <a:blip r:embed="rId2">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64</a:t>
            </a:fld>
            <a:endParaRPr lang="de-DE" altLang="de-DE">
              <a:solidFill>
                <a:srgbClr val="000000"/>
              </a:solidFill>
              <a:latin typeface="Calibri Light"/>
            </a:endParaRPr>
          </a:p>
        </p:txBody>
      </p:sp>
    </p:spTree>
    <p:extLst>
      <p:ext uri="{BB962C8B-B14F-4D97-AF65-F5344CB8AC3E}">
        <p14:creationId xmlns:p14="http://schemas.microsoft.com/office/powerpoint/2010/main" val="40923744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5</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65</a:t>
            </a:fld>
            <a:endParaRPr lang="de-DE" altLang="de-DE">
              <a:solidFill>
                <a:srgbClr val="000000"/>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7">
            <a:extLst>
              <a:ext uri="{FF2B5EF4-FFF2-40B4-BE49-F238E27FC236}">
                <a16:creationId xmlns:a16="http://schemas.microsoft.com/office/drawing/2014/main" id="{18F27DF4-CBCA-2182-9BCC-53F912BF5AF2}"/>
              </a:ext>
            </a:extLst>
          </p:cNvPr>
          <p:cNvSpPr>
            <a:spLocks/>
          </p:cNvSpPr>
          <p:nvPr/>
        </p:nvSpPr>
        <p:spPr>
          <a:xfrm>
            <a:off x="3639650" y="2175572"/>
            <a:ext cx="551840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8">
            <a:extLst>
              <a:ext uri="{FF2B5EF4-FFF2-40B4-BE49-F238E27FC236}">
                <a16:creationId xmlns:a16="http://schemas.microsoft.com/office/drawing/2014/main" id="{4EC04ACF-F001-3C41-B76D-AB509BCED71A}"/>
              </a:ext>
            </a:extLst>
          </p:cNvPr>
          <p:cNvSpPr>
            <a:spLocks/>
          </p:cNvSpPr>
          <p:nvPr/>
        </p:nvSpPr>
        <p:spPr>
          <a:xfrm>
            <a:off x="3639650" y="2180121"/>
            <a:ext cx="551840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940109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9">
            <a:extLst>
              <a:ext uri="{FF2B5EF4-FFF2-40B4-BE49-F238E27FC236}">
                <a16:creationId xmlns:a16="http://schemas.microsoft.com/office/drawing/2014/main" id="{17F2F7B1-984D-3AF0-0C56-CA0FC54F632B}"/>
              </a:ext>
            </a:extLst>
          </p:cNvPr>
          <p:cNvSpPr>
            <a:spLocks/>
          </p:cNvSpPr>
          <p:nvPr/>
        </p:nvSpPr>
        <p:spPr>
          <a:xfrm>
            <a:off x="3646817" y="2169873"/>
            <a:ext cx="5508805" cy="339287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142730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0">
            <a:extLst>
              <a:ext uri="{FF2B5EF4-FFF2-40B4-BE49-F238E27FC236}">
                <a16:creationId xmlns:a16="http://schemas.microsoft.com/office/drawing/2014/main" id="{2AA1C132-3ED9-62FB-AA85-9CC0DDEF2A07}"/>
              </a:ext>
            </a:extLst>
          </p:cNvPr>
          <p:cNvSpPr>
            <a:spLocks/>
          </p:cNvSpPr>
          <p:nvPr/>
        </p:nvSpPr>
        <p:spPr>
          <a:xfrm>
            <a:off x="3642451" y="2175348"/>
            <a:ext cx="5508804" cy="339287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51447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1">
            <a:extLst>
              <a:ext uri="{FF2B5EF4-FFF2-40B4-BE49-F238E27FC236}">
                <a16:creationId xmlns:a16="http://schemas.microsoft.com/office/drawing/2014/main" id="{8CE47C9F-C15D-A405-CB4A-8CC27129EC65}"/>
              </a:ext>
            </a:extLst>
          </p:cNvPr>
          <p:cNvSpPr>
            <a:spLocks/>
          </p:cNvSpPr>
          <p:nvPr/>
        </p:nvSpPr>
        <p:spPr>
          <a:xfrm>
            <a:off x="3642450" y="2182370"/>
            <a:ext cx="55088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097813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2">
            <a:extLst>
              <a:ext uri="{FF2B5EF4-FFF2-40B4-BE49-F238E27FC236}">
                <a16:creationId xmlns:a16="http://schemas.microsoft.com/office/drawing/2014/main" id="{C52C48CA-6AC0-FDAE-4A86-2FF63C2892A6}"/>
              </a:ext>
            </a:extLst>
          </p:cNvPr>
          <p:cNvSpPr>
            <a:spLocks/>
          </p:cNvSpPr>
          <p:nvPr/>
        </p:nvSpPr>
        <p:spPr>
          <a:xfrm>
            <a:off x="3645849" y="2182370"/>
            <a:ext cx="55088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71</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422750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3">
            <a:extLst>
              <a:ext uri="{FF2B5EF4-FFF2-40B4-BE49-F238E27FC236}">
                <a16:creationId xmlns:a16="http://schemas.microsoft.com/office/drawing/2014/main" id="{43E24941-6A4D-F6DB-64A3-4A4B60EEC469}"/>
              </a:ext>
            </a:extLst>
          </p:cNvPr>
          <p:cNvSpPr>
            <a:spLocks/>
          </p:cNvSpPr>
          <p:nvPr/>
        </p:nvSpPr>
        <p:spPr>
          <a:xfrm>
            <a:off x="3643050" y="2181734"/>
            <a:ext cx="551840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72</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276273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4">
            <a:extLst>
              <a:ext uri="{FF2B5EF4-FFF2-40B4-BE49-F238E27FC236}">
                <a16:creationId xmlns:a16="http://schemas.microsoft.com/office/drawing/2014/main" id="{4ED0183F-A604-7D1A-9929-5B29F59AD9EB}"/>
              </a:ext>
            </a:extLst>
          </p:cNvPr>
          <p:cNvSpPr>
            <a:spLocks/>
          </p:cNvSpPr>
          <p:nvPr/>
        </p:nvSpPr>
        <p:spPr>
          <a:xfrm>
            <a:off x="3649248" y="2178335"/>
            <a:ext cx="55088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73</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0957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5">
            <a:extLst>
              <a:ext uri="{FF2B5EF4-FFF2-40B4-BE49-F238E27FC236}">
                <a16:creationId xmlns:a16="http://schemas.microsoft.com/office/drawing/2014/main" id="{5F98F51D-0BFB-A718-03DF-32FE91E56F0E}"/>
              </a:ext>
            </a:extLst>
          </p:cNvPr>
          <p:cNvSpPr>
            <a:spLocks/>
          </p:cNvSpPr>
          <p:nvPr/>
        </p:nvSpPr>
        <p:spPr>
          <a:xfrm>
            <a:off x="3040744" y="1844744"/>
            <a:ext cx="6064806" cy="3744857"/>
          </a:xfrm>
          <a:prstGeom prst="rect">
            <a:avLst/>
          </a:prstGeom>
          <a:blipFill dpi="0" rotWithShape="1">
            <a:blip r:embed="rId2">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74</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460263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6</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75</a:t>
            </a:fld>
            <a:endParaRPr lang="de-DE" altLang="de-DE">
              <a:solidFill>
                <a:srgbClr val="000000"/>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6">
            <a:extLst>
              <a:ext uri="{FF2B5EF4-FFF2-40B4-BE49-F238E27FC236}">
                <a16:creationId xmlns:a16="http://schemas.microsoft.com/office/drawing/2014/main" id="{19708D83-5303-F20C-B247-CAED92F2E091}"/>
              </a:ext>
            </a:extLst>
          </p:cNvPr>
          <p:cNvSpPr>
            <a:spLocks/>
          </p:cNvSpPr>
          <p:nvPr/>
        </p:nvSpPr>
        <p:spPr>
          <a:xfrm>
            <a:off x="4847415" y="2113450"/>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7">
            <a:extLst>
              <a:ext uri="{FF2B5EF4-FFF2-40B4-BE49-F238E27FC236}">
                <a16:creationId xmlns:a16="http://schemas.microsoft.com/office/drawing/2014/main" id="{9B7B7ADE-AC84-B890-BAE3-533CBF739F5C}"/>
              </a:ext>
            </a:extLst>
          </p:cNvPr>
          <p:cNvSpPr>
            <a:spLocks/>
          </p:cNvSpPr>
          <p:nvPr/>
        </p:nvSpPr>
        <p:spPr>
          <a:xfrm>
            <a:off x="4850391" y="2107205"/>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23681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8">
            <a:extLst>
              <a:ext uri="{FF2B5EF4-FFF2-40B4-BE49-F238E27FC236}">
                <a16:creationId xmlns:a16="http://schemas.microsoft.com/office/drawing/2014/main" id="{CFD1D84A-2BDB-9192-6760-8236B6201539}"/>
              </a:ext>
            </a:extLst>
          </p:cNvPr>
          <p:cNvSpPr>
            <a:spLocks/>
          </p:cNvSpPr>
          <p:nvPr/>
        </p:nvSpPr>
        <p:spPr>
          <a:xfrm>
            <a:off x="4846597" y="2108119"/>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135171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9">
            <a:extLst>
              <a:ext uri="{FF2B5EF4-FFF2-40B4-BE49-F238E27FC236}">
                <a16:creationId xmlns:a16="http://schemas.microsoft.com/office/drawing/2014/main" id="{D4ECE38F-06AB-F71B-7862-EB65D912DB24}"/>
              </a:ext>
            </a:extLst>
          </p:cNvPr>
          <p:cNvSpPr>
            <a:spLocks/>
          </p:cNvSpPr>
          <p:nvPr/>
        </p:nvSpPr>
        <p:spPr>
          <a:xfrm>
            <a:off x="4851946" y="2101628"/>
            <a:ext cx="248793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00939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0">
            <a:extLst>
              <a:ext uri="{FF2B5EF4-FFF2-40B4-BE49-F238E27FC236}">
                <a16:creationId xmlns:a16="http://schemas.microsoft.com/office/drawing/2014/main" id="{A314DCCE-7E57-C71E-EFE5-95810200BD68}"/>
              </a:ext>
            </a:extLst>
          </p:cNvPr>
          <p:cNvSpPr>
            <a:spLocks/>
          </p:cNvSpPr>
          <p:nvPr/>
        </p:nvSpPr>
        <p:spPr>
          <a:xfrm>
            <a:off x="4844586" y="2099576"/>
            <a:ext cx="2487934" cy="339244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065158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1">
            <a:extLst>
              <a:ext uri="{FF2B5EF4-FFF2-40B4-BE49-F238E27FC236}">
                <a16:creationId xmlns:a16="http://schemas.microsoft.com/office/drawing/2014/main" id="{9BAE4DBA-33C5-B271-AF7F-D0C44BC04BEA}"/>
              </a:ext>
            </a:extLst>
          </p:cNvPr>
          <p:cNvSpPr>
            <a:spLocks/>
          </p:cNvSpPr>
          <p:nvPr/>
        </p:nvSpPr>
        <p:spPr>
          <a:xfrm>
            <a:off x="4843914" y="2099576"/>
            <a:ext cx="2487934" cy="3392445"/>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81</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957133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2">
            <a:extLst>
              <a:ext uri="{FF2B5EF4-FFF2-40B4-BE49-F238E27FC236}">
                <a16:creationId xmlns:a16="http://schemas.microsoft.com/office/drawing/2014/main" id="{4321EA45-AF5B-5F89-F6F0-8037F0B630AB}"/>
              </a:ext>
            </a:extLst>
          </p:cNvPr>
          <p:cNvSpPr>
            <a:spLocks/>
          </p:cNvSpPr>
          <p:nvPr/>
        </p:nvSpPr>
        <p:spPr>
          <a:xfrm>
            <a:off x="4532931" y="1844744"/>
            <a:ext cx="3198218" cy="3744858"/>
          </a:xfrm>
          <a:prstGeom prst="rect">
            <a:avLst/>
          </a:prstGeom>
          <a:blipFill dpi="0" rotWithShape="1">
            <a:blip r:embed="rId2">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82</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056999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35CC9-A336-F7DC-CE14-57325893316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F10536F-E1AA-0572-40FB-E670047A7166}"/>
              </a:ext>
            </a:extLst>
          </p:cNvPr>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7</a:t>
            </a:r>
            <a:endParaRPr sz="3600" dirty="0">
              <a:latin typeface="Calibri Light"/>
            </a:endParaRPr>
          </a:p>
        </p:txBody>
      </p:sp>
      <p:sp>
        <p:nvSpPr>
          <p:cNvPr id="3" name="Footer Placeholder 2">
            <a:extLst>
              <a:ext uri="{FF2B5EF4-FFF2-40B4-BE49-F238E27FC236}">
                <a16:creationId xmlns:a16="http://schemas.microsoft.com/office/drawing/2014/main" id="{B25E860B-E2F4-88D2-8F33-5EC7EA713BE3}"/>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a:extLst>
              <a:ext uri="{FF2B5EF4-FFF2-40B4-BE49-F238E27FC236}">
                <a16:creationId xmlns:a16="http://schemas.microsoft.com/office/drawing/2014/main" id="{4D23D10B-D05D-E40D-D24C-E5FE49984F81}"/>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83</a:t>
            </a:fld>
            <a:endParaRPr lang="de-DE" altLang="de-DE">
              <a:solidFill>
                <a:srgbClr val="000000"/>
              </a:solidFill>
              <a:latin typeface="Calibri Light"/>
            </a:endParaRPr>
          </a:p>
        </p:txBody>
      </p:sp>
    </p:spTree>
    <p:extLst>
      <p:ext uri="{BB962C8B-B14F-4D97-AF65-F5344CB8AC3E}">
        <p14:creationId xmlns:p14="http://schemas.microsoft.com/office/powerpoint/2010/main" val="17567497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0F872-8BA0-48A3-7E0B-AA6A4295D296}"/>
            </a:ext>
          </a:extLst>
        </p:cNvPr>
        <p:cNvGrpSpPr/>
        <p:nvPr/>
      </p:nvGrpSpPr>
      <p:grpSpPr>
        <a:xfrm>
          <a:off x="0" y="0"/>
          <a:ext cx="0" cy="0"/>
          <a:chOff x="0" y="0"/>
          <a:chExt cx="0" cy="0"/>
        </a:xfrm>
      </p:grpSpPr>
      <p:sp>
        <p:nvSpPr>
          <p:cNvPr id="7" name="53">
            <a:extLst>
              <a:ext uri="{FF2B5EF4-FFF2-40B4-BE49-F238E27FC236}">
                <a16:creationId xmlns:a16="http://schemas.microsoft.com/office/drawing/2014/main" id="{305B52F5-74F5-C591-7DA6-1CDB99A8FA7D}"/>
              </a:ext>
            </a:extLst>
          </p:cNvPr>
          <p:cNvSpPr>
            <a:spLocks/>
          </p:cNvSpPr>
          <p:nvPr/>
        </p:nvSpPr>
        <p:spPr>
          <a:xfrm>
            <a:off x="4702398" y="2091303"/>
            <a:ext cx="321207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E8773CC4-D775-222B-4DDA-A1F5568E301E}"/>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A8B1985C-741B-3E24-05CE-41816AB5E156}"/>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F83E943C-8BFD-4F40-C936-2D984CFB0B22}"/>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84</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E036E575-2DE7-DCCA-C680-98CDBA1BB8E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868318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B7024-A610-AB5D-216B-00BF9EF0179F}"/>
            </a:ext>
          </a:extLst>
        </p:cNvPr>
        <p:cNvGrpSpPr/>
        <p:nvPr/>
      </p:nvGrpSpPr>
      <p:grpSpPr>
        <a:xfrm>
          <a:off x="0" y="0"/>
          <a:ext cx="0" cy="0"/>
          <a:chOff x="0" y="0"/>
          <a:chExt cx="0" cy="0"/>
        </a:xfrm>
      </p:grpSpPr>
      <p:sp>
        <p:nvSpPr>
          <p:cNvPr id="7" name="54">
            <a:extLst>
              <a:ext uri="{FF2B5EF4-FFF2-40B4-BE49-F238E27FC236}">
                <a16:creationId xmlns:a16="http://schemas.microsoft.com/office/drawing/2014/main" id="{F20DA457-483B-484E-107E-EF157279CF42}"/>
              </a:ext>
            </a:extLst>
          </p:cNvPr>
          <p:cNvSpPr>
            <a:spLocks/>
          </p:cNvSpPr>
          <p:nvPr/>
        </p:nvSpPr>
        <p:spPr>
          <a:xfrm>
            <a:off x="4700810" y="2091939"/>
            <a:ext cx="321207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1779F17F-3A93-F2C2-C42A-515563C0A751}"/>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9AB71CD5-364C-BD9A-F5B3-7F3785D8C597}"/>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EE7AED20-916D-3449-2DE9-87D1CEE30EDA}"/>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85</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5399B965-BD8E-2AD7-64BE-1837ECA97B8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274130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AE875-B24D-C095-6596-BAE02241F01A}"/>
            </a:ext>
          </a:extLst>
        </p:cNvPr>
        <p:cNvGrpSpPr/>
        <p:nvPr/>
      </p:nvGrpSpPr>
      <p:grpSpPr>
        <a:xfrm>
          <a:off x="0" y="0"/>
          <a:ext cx="0" cy="0"/>
          <a:chOff x="0" y="0"/>
          <a:chExt cx="0" cy="0"/>
        </a:xfrm>
      </p:grpSpPr>
      <p:sp>
        <p:nvSpPr>
          <p:cNvPr id="7" name="55">
            <a:extLst>
              <a:ext uri="{FF2B5EF4-FFF2-40B4-BE49-F238E27FC236}">
                <a16:creationId xmlns:a16="http://schemas.microsoft.com/office/drawing/2014/main" id="{AFA83666-368B-CBAF-D55F-398053DFAE9C}"/>
              </a:ext>
            </a:extLst>
          </p:cNvPr>
          <p:cNvSpPr>
            <a:spLocks/>
          </p:cNvSpPr>
          <p:nvPr/>
        </p:nvSpPr>
        <p:spPr>
          <a:xfrm>
            <a:off x="4702094" y="2090351"/>
            <a:ext cx="320442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7567FE48-54A7-156D-13F4-148C984FE2DB}"/>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A7B9EE83-9659-980F-03DA-269C0B240BDE}"/>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00A41310-39D7-9A83-052A-A8E9677FFE79}"/>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86</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35CA0013-336E-D7FE-FEF7-B4079AD2BA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656971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FD8F2-69FD-2B96-99D9-36DC4658BB3C}"/>
            </a:ext>
          </a:extLst>
        </p:cNvPr>
        <p:cNvGrpSpPr/>
        <p:nvPr/>
      </p:nvGrpSpPr>
      <p:grpSpPr>
        <a:xfrm>
          <a:off x="0" y="0"/>
          <a:ext cx="0" cy="0"/>
          <a:chOff x="0" y="0"/>
          <a:chExt cx="0" cy="0"/>
        </a:xfrm>
      </p:grpSpPr>
      <p:sp>
        <p:nvSpPr>
          <p:cNvPr id="7" name="56">
            <a:extLst>
              <a:ext uri="{FF2B5EF4-FFF2-40B4-BE49-F238E27FC236}">
                <a16:creationId xmlns:a16="http://schemas.microsoft.com/office/drawing/2014/main" id="{18AFA7CC-300B-26E8-4F59-3CE964FEF2AD}"/>
              </a:ext>
            </a:extLst>
          </p:cNvPr>
          <p:cNvSpPr>
            <a:spLocks/>
          </p:cNvSpPr>
          <p:nvPr/>
        </p:nvSpPr>
        <p:spPr>
          <a:xfrm>
            <a:off x="4695246" y="2089399"/>
            <a:ext cx="321207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9E81AE56-E1F6-63AF-FB8A-04EC001211DE}"/>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1036FEF0-91DA-3EB3-35C4-D5C213B9B2EE}"/>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9E771075-83EC-E373-8AE2-77D75DC85A6F}"/>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87</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3A66A98A-42EF-C0E7-B9E3-B83B1EAD8EA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254849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CC618-9B79-0860-C683-0A6B161657EF}"/>
            </a:ext>
          </a:extLst>
        </p:cNvPr>
        <p:cNvGrpSpPr/>
        <p:nvPr/>
      </p:nvGrpSpPr>
      <p:grpSpPr>
        <a:xfrm>
          <a:off x="0" y="0"/>
          <a:ext cx="0" cy="0"/>
          <a:chOff x="0" y="0"/>
          <a:chExt cx="0" cy="0"/>
        </a:xfrm>
      </p:grpSpPr>
      <p:sp>
        <p:nvSpPr>
          <p:cNvPr id="7" name="57">
            <a:extLst>
              <a:ext uri="{FF2B5EF4-FFF2-40B4-BE49-F238E27FC236}">
                <a16:creationId xmlns:a16="http://schemas.microsoft.com/office/drawing/2014/main" id="{9C6680F9-A000-76E4-268D-7C791B8DE5F2}"/>
              </a:ext>
            </a:extLst>
          </p:cNvPr>
          <p:cNvSpPr>
            <a:spLocks/>
          </p:cNvSpPr>
          <p:nvPr/>
        </p:nvSpPr>
        <p:spPr>
          <a:xfrm>
            <a:off x="4696834" y="2093021"/>
            <a:ext cx="321207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8D7F7029-2613-DB34-909C-BAE07F1A024E}"/>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F42F5C8A-FE0C-4B4D-877C-69CA48D1F0E5}"/>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B070705E-B086-1E57-FBE2-13F6591EBC1C}"/>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88</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F571A3A4-8BA2-14DF-80E2-397B4763E98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743998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FF278-A7AD-9FAC-C40B-B2B17B8C844A}"/>
            </a:ext>
          </a:extLst>
        </p:cNvPr>
        <p:cNvGrpSpPr/>
        <p:nvPr/>
      </p:nvGrpSpPr>
      <p:grpSpPr>
        <a:xfrm>
          <a:off x="0" y="0"/>
          <a:ext cx="0" cy="0"/>
          <a:chOff x="0" y="0"/>
          <a:chExt cx="0" cy="0"/>
        </a:xfrm>
      </p:grpSpPr>
      <p:sp>
        <p:nvSpPr>
          <p:cNvPr id="7" name="58">
            <a:extLst>
              <a:ext uri="{FF2B5EF4-FFF2-40B4-BE49-F238E27FC236}">
                <a16:creationId xmlns:a16="http://schemas.microsoft.com/office/drawing/2014/main" id="{BD043B6A-C53B-B9B2-CCF6-8DE606A0B09B}"/>
              </a:ext>
            </a:extLst>
          </p:cNvPr>
          <p:cNvSpPr>
            <a:spLocks/>
          </p:cNvSpPr>
          <p:nvPr/>
        </p:nvSpPr>
        <p:spPr>
          <a:xfrm>
            <a:off x="4696530" y="2096715"/>
            <a:ext cx="3204423" cy="3375632"/>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0B454BE3-85A1-E41B-9D56-0103AE2D542D}"/>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CD8D3079-2D8E-1497-FB1D-C433A7D752D9}"/>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4BDBFF1B-8814-7D8E-A25A-753F79F48CE3}"/>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89</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C50B8820-5937-A4FA-17D8-05D799F3D24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695039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CB1FC-7E69-BA49-6F1C-4D853939295A}"/>
            </a:ext>
          </a:extLst>
        </p:cNvPr>
        <p:cNvGrpSpPr/>
        <p:nvPr/>
      </p:nvGrpSpPr>
      <p:grpSpPr>
        <a:xfrm>
          <a:off x="0" y="0"/>
          <a:ext cx="0" cy="0"/>
          <a:chOff x="0" y="0"/>
          <a:chExt cx="0" cy="0"/>
        </a:xfrm>
      </p:grpSpPr>
      <p:sp>
        <p:nvSpPr>
          <p:cNvPr id="4" name="59">
            <a:extLst>
              <a:ext uri="{FF2B5EF4-FFF2-40B4-BE49-F238E27FC236}">
                <a16:creationId xmlns:a16="http://schemas.microsoft.com/office/drawing/2014/main" id="{7075EE6F-8839-5C85-229B-8D191E0B6260}"/>
              </a:ext>
            </a:extLst>
          </p:cNvPr>
          <p:cNvSpPr>
            <a:spLocks/>
          </p:cNvSpPr>
          <p:nvPr/>
        </p:nvSpPr>
        <p:spPr>
          <a:xfrm>
            <a:off x="4688881" y="2097667"/>
            <a:ext cx="3212072" cy="3375632"/>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14DF33A8-E2D3-24F9-68C6-9E524713C7F7}"/>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E4725C9E-7479-BD2E-3B66-88F8FF05E65B}"/>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77A3B85E-31FD-7888-783E-7865EF1F1358}"/>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90</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7766403F-6D8D-11C7-1FFD-D9E9554FCCF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179675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E5718-E522-13B9-B119-979090F0E1D3}"/>
            </a:ext>
          </a:extLst>
        </p:cNvPr>
        <p:cNvGrpSpPr/>
        <p:nvPr/>
      </p:nvGrpSpPr>
      <p:grpSpPr>
        <a:xfrm>
          <a:off x="0" y="0"/>
          <a:ext cx="0" cy="0"/>
          <a:chOff x="0" y="0"/>
          <a:chExt cx="0" cy="0"/>
        </a:xfrm>
      </p:grpSpPr>
      <p:sp>
        <p:nvSpPr>
          <p:cNvPr id="2" name="60">
            <a:extLst>
              <a:ext uri="{FF2B5EF4-FFF2-40B4-BE49-F238E27FC236}">
                <a16:creationId xmlns:a16="http://schemas.microsoft.com/office/drawing/2014/main" id="{54D013B7-887F-B911-3FF7-286E0D8CEE17}"/>
              </a:ext>
            </a:extLst>
          </p:cNvPr>
          <p:cNvSpPr>
            <a:spLocks/>
          </p:cNvSpPr>
          <p:nvPr/>
        </p:nvSpPr>
        <p:spPr>
          <a:xfrm>
            <a:off x="4688881" y="2097667"/>
            <a:ext cx="3212072" cy="3375632"/>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1EBA8A62-CB73-D1EA-D952-C8016DCC9DBE}"/>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33FC06D7-A200-D73A-7FEC-A8A4939D76DD}"/>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F4C52ED0-106A-22EF-C98D-4B6C86CC0EEB}"/>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91</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F03E34BB-7716-6548-1DD5-0291A80DC6E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074796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E5718-E522-13B9-B119-979090F0E1D3}"/>
            </a:ext>
          </a:extLst>
        </p:cNvPr>
        <p:cNvGrpSpPr/>
        <p:nvPr/>
      </p:nvGrpSpPr>
      <p:grpSpPr>
        <a:xfrm>
          <a:off x="0" y="0"/>
          <a:ext cx="0" cy="0"/>
          <a:chOff x="0" y="0"/>
          <a:chExt cx="0" cy="0"/>
        </a:xfrm>
      </p:grpSpPr>
      <p:sp>
        <p:nvSpPr>
          <p:cNvPr id="2" name="61">
            <a:extLst>
              <a:ext uri="{FF2B5EF4-FFF2-40B4-BE49-F238E27FC236}">
                <a16:creationId xmlns:a16="http://schemas.microsoft.com/office/drawing/2014/main" id="{37162B96-67E4-E9CD-3A69-39EC50E1C6B9}"/>
              </a:ext>
            </a:extLst>
          </p:cNvPr>
          <p:cNvSpPr>
            <a:spLocks/>
          </p:cNvSpPr>
          <p:nvPr/>
        </p:nvSpPr>
        <p:spPr>
          <a:xfrm>
            <a:off x="4180368" y="1918337"/>
            <a:ext cx="3812184" cy="3594496"/>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a:extLst>
              <a:ext uri="{FF2B5EF4-FFF2-40B4-BE49-F238E27FC236}">
                <a16:creationId xmlns:a16="http://schemas.microsoft.com/office/drawing/2014/main" id="{1EBA8A62-CB73-D1EA-D952-C8016DCC9DBE}"/>
              </a:ext>
            </a:extLst>
          </p:cNvPr>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a:extLst>
              <a:ext uri="{FF2B5EF4-FFF2-40B4-BE49-F238E27FC236}">
                <a16:creationId xmlns:a16="http://schemas.microsoft.com/office/drawing/2014/main" id="{33FC06D7-A200-D73A-7FEC-A8A4939D76DD}"/>
              </a:ext>
            </a:extLst>
          </p:cNvPr>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a:extLst>
              <a:ext uri="{FF2B5EF4-FFF2-40B4-BE49-F238E27FC236}">
                <a16:creationId xmlns:a16="http://schemas.microsoft.com/office/drawing/2014/main" id="{F4C52ED0-106A-22EF-C98D-4B6C86CC0EEB}"/>
              </a:ext>
            </a:extLst>
          </p:cNvPr>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92</a:t>
            </a:fld>
            <a:endParaRPr lang="de-DE" altLang="de-DE">
              <a:solidFill>
                <a:srgbClr val="000000"/>
              </a:solidFill>
              <a:latin typeface="Calibri Light"/>
            </a:endParaRPr>
          </a:p>
        </p:txBody>
      </p:sp>
      <p:sp>
        <p:nvSpPr>
          <p:cNvPr id="12" name="Text Box 9">
            <a:extLst>
              <a:ext uri="{FF2B5EF4-FFF2-40B4-BE49-F238E27FC236}">
                <a16:creationId xmlns:a16="http://schemas.microsoft.com/office/drawing/2014/main" id="{F03E34BB-7716-6548-1DD5-0291A80DC6E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423280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2 - Jumping to Conclusions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93</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1059425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8</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94</a:t>
            </a:fld>
            <a:endParaRPr lang="de-DE" altLang="de-DE">
              <a:solidFill>
                <a:srgbClr val="000000"/>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2">
            <a:extLst>
              <a:ext uri="{FF2B5EF4-FFF2-40B4-BE49-F238E27FC236}">
                <a16:creationId xmlns:a16="http://schemas.microsoft.com/office/drawing/2014/main" id="{BD2C539D-D1EA-AC34-BF71-EE605FD87320}"/>
              </a:ext>
            </a:extLst>
          </p:cNvPr>
          <p:cNvSpPr>
            <a:spLocks/>
          </p:cNvSpPr>
          <p:nvPr/>
        </p:nvSpPr>
        <p:spPr>
          <a:xfrm>
            <a:off x="4419047" y="1979352"/>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95</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3">
            <a:extLst>
              <a:ext uri="{FF2B5EF4-FFF2-40B4-BE49-F238E27FC236}">
                <a16:creationId xmlns:a16="http://schemas.microsoft.com/office/drawing/2014/main" id="{3694FFC1-C877-01E4-2DAD-2F3C328E1A8B}"/>
              </a:ext>
            </a:extLst>
          </p:cNvPr>
          <p:cNvSpPr>
            <a:spLocks/>
          </p:cNvSpPr>
          <p:nvPr/>
        </p:nvSpPr>
        <p:spPr>
          <a:xfrm>
            <a:off x="4419047" y="1979352"/>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675784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4">
            <a:extLst>
              <a:ext uri="{FF2B5EF4-FFF2-40B4-BE49-F238E27FC236}">
                <a16:creationId xmlns:a16="http://schemas.microsoft.com/office/drawing/2014/main" id="{C065C072-BD97-D15C-819B-CFCE77C956AB}"/>
              </a:ext>
            </a:extLst>
          </p:cNvPr>
          <p:cNvSpPr>
            <a:spLocks/>
          </p:cNvSpPr>
          <p:nvPr/>
        </p:nvSpPr>
        <p:spPr>
          <a:xfrm>
            <a:off x="4416009" y="1979352"/>
            <a:ext cx="327926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728442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5">
            <a:extLst>
              <a:ext uri="{FF2B5EF4-FFF2-40B4-BE49-F238E27FC236}">
                <a16:creationId xmlns:a16="http://schemas.microsoft.com/office/drawing/2014/main" id="{F12C8176-618C-8BED-E9A1-ED1F2D6714A9}"/>
              </a:ext>
            </a:extLst>
          </p:cNvPr>
          <p:cNvSpPr>
            <a:spLocks/>
          </p:cNvSpPr>
          <p:nvPr/>
        </p:nvSpPr>
        <p:spPr>
          <a:xfrm>
            <a:off x="4411976" y="1971943"/>
            <a:ext cx="3279264"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483899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6">
            <a:extLst>
              <a:ext uri="{FF2B5EF4-FFF2-40B4-BE49-F238E27FC236}">
                <a16:creationId xmlns:a16="http://schemas.microsoft.com/office/drawing/2014/main" id="{905E01DD-0879-7BBB-D556-57A7F6C78793}"/>
              </a:ext>
            </a:extLst>
          </p:cNvPr>
          <p:cNvSpPr>
            <a:spLocks/>
          </p:cNvSpPr>
          <p:nvPr/>
        </p:nvSpPr>
        <p:spPr>
          <a:xfrm>
            <a:off x="4420835" y="1975119"/>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99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005899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7">
            <a:extLst>
              <a:ext uri="{FF2B5EF4-FFF2-40B4-BE49-F238E27FC236}">
                <a16:creationId xmlns:a16="http://schemas.microsoft.com/office/drawing/2014/main" id="{4383B4E1-DFB8-DDBA-3D93-58937F434726}"/>
              </a:ext>
            </a:extLst>
          </p:cNvPr>
          <p:cNvSpPr>
            <a:spLocks/>
          </p:cNvSpPr>
          <p:nvPr/>
        </p:nvSpPr>
        <p:spPr>
          <a:xfrm>
            <a:off x="4419047" y="1975119"/>
            <a:ext cx="3270406"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016077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8">
            <a:extLst>
              <a:ext uri="{FF2B5EF4-FFF2-40B4-BE49-F238E27FC236}">
                <a16:creationId xmlns:a16="http://schemas.microsoft.com/office/drawing/2014/main" id="{0625A018-B106-C2C9-8232-1951042CF533}"/>
              </a:ext>
            </a:extLst>
          </p:cNvPr>
          <p:cNvSpPr>
            <a:spLocks/>
          </p:cNvSpPr>
          <p:nvPr/>
        </p:nvSpPr>
        <p:spPr>
          <a:xfrm>
            <a:off x="4410188" y="1975119"/>
            <a:ext cx="327926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101</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749330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9">
            <a:extLst>
              <a:ext uri="{FF2B5EF4-FFF2-40B4-BE49-F238E27FC236}">
                <a16:creationId xmlns:a16="http://schemas.microsoft.com/office/drawing/2014/main" id="{A2D6B563-27BB-3C20-0ADB-A81F2123DB4B}"/>
              </a:ext>
            </a:extLst>
          </p:cNvPr>
          <p:cNvSpPr>
            <a:spLocks/>
          </p:cNvSpPr>
          <p:nvPr/>
        </p:nvSpPr>
        <p:spPr>
          <a:xfrm>
            <a:off x="4178316" y="1844744"/>
            <a:ext cx="3826902" cy="3744857"/>
          </a:xfrm>
          <a:prstGeom prst="rect">
            <a:avLst/>
          </a:prstGeom>
          <a:blipFill dpi="0" rotWithShape="1">
            <a:blip r:embed="rId2">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saw</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old</a:t>
            </a:r>
            <a:r>
              <a:rPr lang="en-US" sz="2000" spc="-70" dirty="0">
                <a:solidFill>
                  <a:srgbClr val="333333"/>
                </a:solidFill>
                <a:latin typeface="Calibri Light"/>
                <a:cs typeface="Verdana"/>
              </a:rPr>
              <a:t> </a:t>
            </a:r>
            <a:r>
              <a:rPr lang="en-US" sz="2000" spc="-10" dirty="0">
                <a:solidFill>
                  <a:srgbClr val="333333"/>
                </a:solidFill>
                <a:latin typeface="Calibri Light"/>
                <a:cs typeface="Verdana"/>
              </a:rPr>
              <a:t>bridge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hedgehog</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tuft </a:t>
            </a:r>
            <a:r>
              <a:rPr lang="en-US" sz="2000" spc="-5" dirty="0">
                <a:solidFill>
                  <a:srgbClr val="333333"/>
                </a:solidFill>
                <a:latin typeface="Calibri Light"/>
                <a:cs typeface="Verdana"/>
              </a:rPr>
              <a:t>of</a:t>
            </a:r>
            <a:r>
              <a:rPr lang="en-US" sz="2000" dirty="0">
                <a:solidFill>
                  <a:srgbClr val="333333"/>
                </a:solidFill>
                <a:latin typeface="Calibri Light"/>
                <a:cs typeface="Verdana"/>
              </a:rPr>
              <a:t> </a:t>
            </a:r>
            <a:r>
              <a:rPr lang="en-US" sz="2000" spc="-15" dirty="0">
                <a:solidFill>
                  <a:srgbClr val="333333"/>
                </a:solidFill>
                <a:latin typeface="Calibri Light"/>
                <a:cs typeface="Verdana"/>
              </a:rPr>
              <a:t>grass</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dragon</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fence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mountain</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landscape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porcupine</a:t>
            </a:r>
            <a:endParaRPr lang="en-US" sz="2000" dirty="0">
              <a:solidFill>
                <a:srgbClr val="333333"/>
              </a:solidFill>
              <a:latin typeface="Calibri Light"/>
              <a:cs typeface="Verdana"/>
            </a:endParaRPr>
          </a:p>
          <a:p>
            <a:pPr marL="342900" lvl="0" indent="-342900" defTabSz="9144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ear</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102</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502935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9</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103</a:t>
            </a:fld>
            <a:endParaRPr lang="de-DE" altLang="de-DE">
              <a:solidFill>
                <a:srgbClr val="000000"/>
              </a:solidFill>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0">
            <a:extLst>
              <a:ext uri="{FF2B5EF4-FFF2-40B4-BE49-F238E27FC236}">
                <a16:creationId xmlns:a16="http://schemas.microsoft.com/office/drawing/2014/main" id="{BF91879C-D91E-EB7C-7217-0ED35B9CAC28}"/>
              </a:ext>
            </a:extLst>
          </p:cNvPr>
          <p:cNvSpPr>
            <a:spLocks/>
          </p:cNvSpPr>
          <p:nvPr/>
        </p:nvSpPr>
        <p:spPr>
          <a:xfrm>
            <a:off x="5030906" y="1966627"/>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104</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71">
            <a:extLst>
              <a:ext uri="{FF2B5EF4-FFF2-40B4-BE49-F238E27FC236}">
                <a16:creationId xmlns:a16="http://schemas.microsoft.com/office/drawing/2014/main" id="{DAA6ACEF-CC26-C6B5-799C-FF3E71B6D3A2}"/>
              </a:ext>
            </a:extLst>
          </p:cNvPr>
          <p:cNvSpPr>
            <a:spLocks/>
          </p:cNvSpPr>
          <p:nvPr/>
        </p:nvSpPr>
        <p:spPr>
          <a:xfrm>
            <a:off x="5037865" y="1988071"/>
            <a:ext cx="213429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105</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589201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72">
            <a:extLst>
              <a:ext uri="{FF2B5EF4-FFF2-40B4-BE49-F238E27FC236}">
                <a16:creationId xmlns:a16="http://schemas.microsoft.com/office/drawing/2014/main" id="{A1A7E118-A354-00A1-DF89-D66CE5E122D7}"/>
              </a:ext>
            </a:extLst>
          </p:cNvPr>
          <p:cNvSpPr>
            <a:spLocks/>
          </p:cNvSpPr>
          <p:nvPr/>
        </p:nvSpPr>
        <p:spPr>
          <a:xfrm>
            <a:off x="5037865" y="1988071"/>
            <a:ext cx="213429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106</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553122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3">
            <a:extLst>
              <a:ext uri="{FF2B5EF4-FFF2-40B4-BE49-F238E27FC236}">
                <a16:creationId xmlns:a16="http://schemas.microsoft.com/office/drawing/2014/main" id="{823B7371-DD37-A92B-56F6-4439CAF1E3A4}"/>
              </a:ext>
            </a:extLst>
          </p:cNvPr>
          <p:cNvSpPr>
            <a:spLocks/>
          </p:cNvSpPr>
          <p:nvPr/>
        </p:nvSpPr>
        <p:spPr>
          <a:xfrm>
            <a:off x="5032237" y="1988071"/>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107</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942084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4">
            <a:extLst>
              <a:ext uri="{FF2B5EF4-FFF2-40B4-BE49-F238E27FC236}">
                <a16:creationId xmlns:a16="http://schemas.microsoft.com/office/drawing/2014/main" id="{AF59CDC5-1A7B-AA33-4D6F-AD573A0680B7}"/>
              </a:ext>
            </a:extLst>
          </p:cNvPr>
          <p:cNvSpPr>
            <a:spLocks/>
          </p:cNvSpPr>
          <p:nvPr/>
        </p:nvSpPr>
        <p:spPr>
          <a:xfrm>
            <a:off x="5026416" y="1979605"/>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108</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47332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5">
            <a:extLst>
              <a:ext uri="{FF2B5EF4-FFF2-40B4-BE49-F238E27FC236}">
                <a16:creationId xmlns:a16="http://schemas.microsoft.com/office/drawing/2014/main" id="{9116E9C6-85A2-9C8D-0A4F-3A25C613224D}"/>
              </a:ext>
            </a:extLst>
          </p:cNvPr>
          <p:cNvSpPr>
            <a:spLocks/>
          </p:cNvSpPr>
          <p:nvPr/>
        </p:nvSpPr>
        <p:spPr>
          <a:xfrm>
            <a:off x="5029592" y="1979862"/>
            <a:ext cx="214230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109</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283178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6">
            <a:extLst>
              <a:ext uri="{FF2B5EF4-FFF2-40B4-BE49-F238E27FC236}">
                <a16:creationId xmlns:a16="http://schemas.microsoft.com/office/drawing/2014/main" id="{DF503DD2-6A84-F770-2B73-D67F81AA708E}"/>
              </a:ext>
            </a:extLst>
          </p:cNvPr>
          <p:cNvSpPr>
            <a:spLocks/>
          </p:cNvSpPr>
          <p:nvPr/>
        </p:nvSpPr>
        <p:spPr>
          <a:xfrm>
            <a:off x="5029399" y="1985683"/>
            <a:ext cx="2134292"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110</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04533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7">
            <a:extLst>
              <a:ext uri="{FF2B5EF4-FFF2-40B4-BE49-F238E27FC236}">
                <a16:creationId xmlns:a16="http://schemas.microsoft.com/office/drawing/2014/main" id="{358500E8-6D64-2C9B-141A-1BE3626A8D21}"/>
              </a:ext>
            </a:extLst>
          </p:cNvPr>
          <p:cNvSpPr>
            <a:spLocks/>
          </p:cNvSpPr>
          <p:nvPr/>
        </p:nvSpPr>
        <p:spPr>
          <a:xfrm>
            <a:off x="5030199" y="1982131"/>
            <a:ext cx="2134293"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111</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615999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8">
            <a:extLst>
              <a:ext uri="{FF2B5EF4-FFF2-40B4-BE49-F238E27FC236}">
                <a16:creationId xmlns:a16="http://schemas.microsoft.com/office/drawing/2014/main" id="{24F1324C-482D-07A5-C243-B58D4AB896CD}"/>
              </a:ext>
            </a:extLst>
          </p:cNvPr>
          <p:cNvSpPr>
            <a:spLocks/>
          </p:cNvSpPr>
          <p:nvPr/>
        </p:nvSpPr>
        <p:spPr>
          <a:xfrm>
            <a:off x="4777524" y="1844744"/>
            <a:ext cx="2630087" cy="3744857"/>
          </a:xfrm>
          <a:prstGeom prst="rect">
            <a:avLst/>
          </a:prstGeom>
          <a:blipFill dpi="0" rotWithShape="1">
            <a:blip r:embed="rId2">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112</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53078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10</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113</a:t>
            </a:fld>
            <a:endParaRPr lang="de-DE" altLang="de-DE">
              <a:solidFill>
                <a:srgbClr val="000000"/>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79">
            <a:extLst>
              <a:ext uri="{FF2B5EF4-FFF2-40B4-BE49-F238E27FC236}">
                <a16:creationId xmlns:a16="http://schemas.microsoft.com/office/drawing/2014/main" id="{2F74AE85-1C6C-C081-D8E4-38AE93D61505}"/>
              </a:ext>
            </a:extLst>
          </p:cNvPr>
          <p:cNvSpPr>
            <a:spLocks/>
          </p:cNvSpPr>
          <p:nvPr/>
        </p:nvSpPr>
        <p:spPr>
          <a:xfrm>
            <a:off x="4974342" y="2012863"/>
            <a:ext cx="225942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114</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0">
            <a:extLst>
              <a:ext uri="{FF2B5EF4-FFF2-40B4-BE49-F238E27FC236}">
                <a16:creationId xmlns:a16="http://schemas.microsoft.com/office/drawing/2014/main" id="{EE3F5DF6-2EF2-A298-5E6A-D59460F502D6}"/>
              </a:ext>
            </a:extLst>
          </p:cNvPr>
          <p:cNvSpPr>
            <a:spLocks/>
          </p:cNvSpPr>
          <p:nvPr/>
        </p:nvSpPr>
        <p:spPr>
          <a:xfrm>
            <a:off x="4967474" y="2012863"/>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115</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237325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1">
            <a:extLst>
              <a:ext uri="{FF2B5EF4-FFF2-40B4-BE49-F238E27FC236}">
                <a16:creationId xmlns:a16="http://schemas.microsoft.com/office/drawing/2014/main" id="{D40BC911-5A5C-12E9-CB47-75F43C53E16B}"/>
              </a:ext>
            </a:extLst>
          </p:cNvPr>
          <p:cNvSpPr>
            <a:spLocks/>
          </p:cNvSpPr>
          <p:nvPr/>
        </p:nvSpPr>
        <p:spPr>
          <a:xfrm>
            <a:off x="4967474" y="2010641"/>
            <a:ext cx="2266289" cy="339014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116</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9945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2">
            <a:extLst>
              <a:ext uri="{FF2B5EF4-FFF2-40B4-BE49-F238E27FC236}">
                <a16:creationId xmlns:a16="http://schemas.microsoft.com/office/drawing/2014/main" id="{D7AD0BED-559E-7C35-AF82-5731806EEE88}"/>
              </a:ext>
            </a:extLst>
          </p:cNvPr>
          <p:cNvSpPr>
            <a:spLocks/>
          </p:cNvSpPr>
          <p:nvPr/>
        </p:nvSpPr>
        <p:spPr>
          <a:xfrm>
            <a:off x="4967474" y="2012863"/>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117</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300740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3">
            <a:extLst>
              <a:ext uri="{FF2B5EF4-FFF2-40B4-BE49-F238E27FC236}">
                <a16:creationId xmlns:a16="http://schemas.microsoft.com/office/drawing/2014/main" id="{D19A4C16-39D9-F100-6B94-0F2B7F735C89}"/>
              </a:ext>
            </a:extLst>
          </p:cNvPr>
          <p:cNvSpPr>
            <a:spLocks/>
          </p:cNvSpPr>
          <p:nvPr/>
        </p:nvSpPr>
        <p:spPr>
          <a:xfrm>
            <a:off x="4970532" y="2007168"/>
            <a:ext cx="2259420"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118</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546918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4">
            <a:extLst>
              <a:ext uri="{FF2B5EF4-FFF2-40B4-BE49-F238E27FC236}">
                <a16:creationId xmlns:a16="http://schemas.microsoft.com/office/drawing/2014/main" id="{7A06482C-BA80-0E1F-EE2D-D703BA5A29DC}"/>
              </a:ext>
            </a:extLst>
          </p:cNvPr>
          <p:cNvSpPr>
            <a:spLocks/>
          </p:cNvSpPr>
          <p:nvPr/>
        </p:nvSpPr>
        <p:spPr>
          <a:xfrm>
            <a:off x="4965886" y="2006831"/>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119</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641107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5">
            <a:extLst>
              <a:ext uri="{FF2B5EF4-FFF2-40B4-BE49-F238E27FC236}">
                <a16:creationId xmlns:a16="http://schemas.microsoft.com/office/drawing/2014/main" id="{C7AADF88-C189-6877-2795-C3E0B9473C11}"/>
              </a:ext>
            </a:extLst>
          </p:cNvPr>
          <p:cNvSpPr>
            <a:spLocks/>
          </p:cNvSpPr>
          <p:nvPr/>
        </p:nvSpPr>
        <p:spPr>
          <a:xfrm>
            <a:off x="4965134" y="2005243"/>
            <a:ext cx="2259421"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120</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757753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6">
            <a:extLst>
              <a:ext uri="{FF2B5EF4-FFF2-40B4-BE49-F238E27FC236}">
                <a16:creationId xmlns:a16="http://schemas.microsoft.com/office/drawing/2014/main" id="{7234CE6D-254E-77ED-CD1F-B6D33D73A14D}"/>
              </a:ext>
            </a:extLst>
          </p:cNvPr>
          <p:cNvSpPr>
            <a:spLocks/>
          </p:cNvSpPr>
          <p:nvPr/>
        </p:nvSpPr>
        <p:spPr>
          <a:xfrm>
            <a:off x="4963664" y="2005243"/>
            <a:ext cx="2266289"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121</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381929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87">
            <a:extLst>
              <a:ext uri="{FF2B5EF4-FFF2-40B4-BE49-F238E27FC236}">
                <a16:creationId xmlns:a16="http://schemas.microsoft.com/office/drawing/2014/main" id="{B1B4F7E7-6835-40B8-90E8-DB69068333E5}"/>
              </a:ext>
            </a:extLst>
          </p:cNvPr>
          <p:cNvSpPr>
            <a:spLocks/>
          </p:cNvSpPr>
          <p:nvPr/>
        </p:nvSpPr>
        <p:spPr>
          <a:xfrm>
            <a:off x="4796320" y="1844744"/>
            <a:ext cx="2610213" cy="3744857"/>
          </a:xfrm>
          <a:prstGeom prst="rect">
            <a:avLst/>
          </a:prstGeom>
          <a:blipFill dpi="0" rotWithShape="1">
            <a:blip r:embed="rId2">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7" name="Content Placeholder 6"/>
          <p:cNvSpPr>
            <a:spLocks noGrp="1"/>
          </p:cNvSpPr>
          <p:nvPr>
            <p:ph idx="1"/>
          </p:nvPr>
        </p:nvSpPr>
        <p:spPr/>
        <p:txBody>
          <a:bodyPr/>
          <a:lstStyle/>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rope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anchor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necklace with</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pendant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snake</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0" dirty="0">
                <a:solidFill>
                  <a:srgbClr val="333333"/>
                </a:solidFill>
                <a:latin typeface="Calibri Light"/>
                <a:cs typeface="Verdana"/>
              </a:rPr>
              <a:t>parrot</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spaghetti</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bean stalk</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264160" lvl="0" indent="-251460" defTabSz="914400">
              <a:lnSpc>
                <a:spcPct val="100000"/>
              </a:lnSpc>
              <a:spcBef>
                <a:spcPts val="600"/>
              </a:spcBef>
              <a:buFontTx/>
              <a:buChar char="•"/>
              <a:tabLst>
                <a:tab pos="264160" algn="l"/>
              </a:tabLst>
            </a:pPr>
            <a:r>
              <a:rPr lang="en-US" sz="2000" spc="-15" dirty="0">
                <a:solidFill>
                  <a:srgbClr val="333333"/>
                </a:solidFill>
                <a:latin typeface="Calibri Light"/>
                <a:cs typeface="Verdana"/>
              </a:rPr>
              <a:t>highway</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122</a:t>
            </a:fld>
            <a:endParaRPr lang="de-DE" altLang="de-DE">
              <a:solidFill>
                <a:srgbClr val="000000"/>
              </a:solidFill>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780051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11</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123</a:t>
            </a:fld>
            <a:endParaRPr lang="de-DE" altLang="de-DE">
              <a:solidFill>
                <a:srgbClr val="000000"/>
              </a:solidFill>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8">
            <a:extLst>
              <a:ext uri="{FF2B5EF4-FFF2-40B4-BE49-F238E27FC236}">
                <a16:creationId xmlns:a16="http://schemas.microsoft.com/office/drawing/2014/main" id="{15C7418D-E3E3-3996-A55C-002BCC7677C9}"/>
              </a:ext>
            </a:extLst>
          </p:cNvPr>
          <p:cNvSpPr>
            <a:spLocks/>
          </p:cNvSpPr>
          <p:nvPr/>
        </p:nvSpPr>
        <p:spPr>
          <a:xfrm>
            <a:off x="4740585" y="2237672"/>
            <a:ext cx="273607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124</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9">
            <a:extLst>
              <a:ext uri="{FF2B5EF4-FFF2-40B4-BE49-F238E27FC236}">
                <a16:creationId xmlns:a16="http://schemas.microsoft.com/office/drawing/2014/main" id="{323FE88D-0CBB-8F31-4C4B-C129C8662605}"/>
              </a:ext>
            </a:extLst>
          </p:cNvPr>
          <p:cNvSpPr>
            <a:spLocks/>
          </p:cNvSpPr>
          <p:nvPr/>
        </p:nvSpPr>
        <p:spPr>
          <a:xfrm>
            <a:off x="4744395" y="2237672"/>
            <a:ext cx="273607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125</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965630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0">
            <a:extLst>
              <a:ext uri="{FF2B5EF4-FFF2-40B4-BE49-F238E27FC236}">
                <a16:creationId xmlns:a16="http://schemas.microsoft.com/office/drawing/2014/main" id="{B317D19A-783C-16CD-E59B-1123528E5762}"/>
              </a:ext>
            </a:extLst>
          </p:cNvPr>
          <p:cNvSpPr>
            <a:spLocks/>
          </p:cNvSpPr>
          <p:nvPr/>
        </p:nvSpPr>
        <p:spPr>
          <a:xfrm>
            <a:off x="4744395" y="2235684"/>
            <a:ext cx="2736075" cy="338328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126</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852623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1">
            <a:extLst>
              <a:ext uri="{FF2B5EF4-FFF2-40B4-BE49-F238E27FC236}">
                <a16:creationId xmlns:a16="http://schemas.microsoft.com/office/drawing/2014/main" id="{BBF1476B-2F5D-8F63-ABE3-7BB27B56ACAC}"/>
              </a:ext>
            </a:extLst>
          </p:cNvPr>
          <p:cNvSpPr>
            <a:spLocks/>
          </p:cNvSpPr>
          <p:nvPr/>
        </p:nvSpPr>
        <p:spPr>
          <a:xfrm>
            <a:off x="4741156" y="2240551"/>
            <a:ext cx="2734274" cy="337410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127</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02961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2">
            <a:extLst>
              <a:ext uri="{FF2B5EF4-FFF2-40B4-BE49-F238E27FC236}">
                <a16:creationId xmlns:a16="http://schemas.microsoft.com/office/drawing/2014/main" id="{75069698-BEDA-75EC-7F73-39AE9D868CB4}"/>
              </a:ext>
            </a:extLst>
          </p:cNvPr>
          <p:cNvSpPr>
            <a:spLocks/>
          </p:cNvSpPr>
          <p:nvPr/>
        </p:nvSpPr>
        <p:spPr>
          <a:xfrm>
            <a:off x="4740585" y="2238942"/>
            <a:ext cx="2736075" cy="3376329"/>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128</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071250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3">
            <a:extLst>
              <a:ext uri="{FF2B5EF4-FFF2-40B4-BE49-F238E27FC236}">
                <a16:creationId xmlns:a16="http://schemas.microsoft.com/office/drawing/2014/main" id="{E4A130F3-CF3B-285B-7BE5-7223F447FBDB}"/>
              </a:ext>
            </a:extLst>
          </p:cNvPr>
          <p:cNvSpPr>
            <a:spLocks/>
          </p:cNvSpPr>
          <p:nvPr/>
        </p:nvSpPr>
        <p:spPr>
          <a:xfrm>
            <a:off x="4745983" y="2238942"/>
            <a:ext cx="2736075" cy="3376329"/>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129</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0290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4">
            <a:extLst>
              <a:ext uri="{FF2B5EF4-FFF2-40B4-BE49-F238E27FC236}">
                <a16:creationId xmlns:a16="http://schemas.microsoft.com/office/drawing/2014/main" id="{4AC9AB42-90D3-D108-89DC-D35B31DCE57B}"/>
              </a:ext>
            </a:extLst>
          </p:cNvPr>
          <p:cNvSpPr>
            <a:spLocks/>
          </p:cNvSpPr>
          <p:nvPr/>
        </p:nvSpPr>
        <p:spPr>
          <a:xfrm>
            <a:off x="4740585" y="2239494"/>
            <a:ext cx="2736075" cy="3376329"/>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130</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5959812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5">
            <a:extLst>
              <a:ext uri="{FF2B5EF4-FFF2-40B4-BE49-F238E27FC236}">
                <a16:creationId xmlns:a16="http://schemas.microsoft.com/office/drawing/2014/main" id="{D019000E-EF85-9857-7C87-DCAD5B8E3F44}"/>
              </a:ext>
            </a:extLst>
          </p:cNvPr>
          <p:cNvSpPr>
            <a:spLocks/>
          </p:cNvSpPr>
          <p:nvPr/>
        </p:nvSpPr>
        <p:spPr>
          <a:xfrm>
            <a:off x="4747253" y="2239894"/>
            <a:ext cx="2736075" cy="3376329"/>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131</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390052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6">
            <a:extLst>
              <a:ext uri="{FF2B5EF4-FFF2-40B4-BE49-F238E27FC236}">
                <a16:creationId xmlns:a16="http://schemas.microsoft.com/office/drawing/2014/main" id="{3C39CD1A-504B-D0B2-6873-31FA6DE7791B}"/>
              </a:ext>
            </a:extLst>
          </p:cNvPr>
          <p:cNvSpPr>
            <a:spLocks/>
          </p:cNvSpPr>
          <p:nvPr/>
        </p:nvSpPr>
        <p:spPr>
          <a:xfrm>
            <a:off x="4728539" y="1844744"/>
            <a:ext cx="2736848" cy="3738411"/>
          </a:xfrm>
          <a:prstGeom prst="rect">
            <a:avLst/>
          </a:prstGeom>
          <a:blipFill dpi="0" rotWithShape="1">
            <a:blip r:embed="rId2">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be presented in this picture?</a:t>
            </a:r>
            <a:endParaRPr sz="360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132</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46567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Calibri Light"/>
              </a:rPr>
              <a:t>Picture 12</a:t>
            </a:r>
            <a:endParaRPr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133</a:t>
            </a:fld>
            <a:endParaRPr lang="de-DE" altLang="de-DE">
              <a:solidFill>
                <a:srgbClr val="000000"/>
              </a:solidFill>
              <a:latin typeface="Calibri Ligh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97">
            <a:extLst>
              <a:ext uri="{FF2B5EF4-FFF2-40B4-BE49-F238E27FC236}">
                <a16:creationId xmlns:a16="http://schemas.microsoft.com/office/drawing/2014/main" id="{3BC1F918-CD7A-39FA-67C9-B1697A371850}"/>
              </a:ext>
            </a:extLst>
          </p:cNvPr>
          <p:cNvSpPr>
            <a:spLocks/>
          </p:cNvSpPr>
          <p:nvPr/>
        </p:nvSpPr>
        <p:spPr>
          <a:xfrm>
            <a:off x="3766331" y="2225238"/>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134</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98">
            <a:extLst>
              <a:ext uri="{FF2B5EF4-FFF2-40B4-BE49-F238E27FC236}">
                <a16:creationId xmlns:a16="http://schemas.microsoft.com/office/drawing/2014/main" id="{0B6E2032-18C0-90E6-2251-7A42774FF332}"/>
              </a:ext>
            </a:extLst>
          </p:cNvPr>
          <p:cNvSpPr>
            <a:spLocks/>
          </p:cNvSpPr>
          <p:nvPr/>
        </p:nvSpPr>
        <p:spPr>
          <a:xfrm>
            <a:off x="3767919" y="2225238"/>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135</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506232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99">
            <a:extLst>
              <a:ext uri="{FF2B5EF4-FFF2-40B4-BE49-F238E27FC236}">
                <a16:creationId xmlns:a16="http://schemas.microsoft.com/office/drawing/2014/main" id="{BBD52EC9-BFE1-49CF-B7D8-E61B03CDF385}"/>
              </a:ext>
            </a:extLst>
          </p:cNvPr>
          <p:cNvSpPr>
            <a:spLocks/>
          </p:cNvSpPr>
          <p:nvPr/>
        </p:nvSpPr>
        <p:spPr>
          <a:xfrm>
            <a:off x="3766331" y="2225238"/>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136</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079692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00">
            <a:extLst>
              <a:ext uri="{FF2B5EF4-FFF2-40B4-BE49-F238E27FC236}">
                <a16:creationId xmlns:a16="http://schemas.microsoft.com/office/drawing/2014/main" id="{57E682AA-A753-036C-4A13-289481AAEB14}"/>
              </a:ext>
            </a:extLst>
          </p:cNvPr>
          <p:cNvSpPr>
            <a:spLocks/>
          </p:cNvSpPr>
          <p:nvPr/>
        </p:nvSpPr>
        <p:spPr>
          <a:xfrm>
            <a:off x="3761752" y="2220738"/>
            <a:ext cx="4656170" cy="28210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137</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2675601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1">
            <a:extLst>
              <a:ext uri="{FF2B5EF4-FFF2-40B4-BE49-F238E27FC236}">
                <a16:creationId xmlns:a16="http://schemas.microsoft.com/office/drawing/2014/main" id="{89D13060-099E-F261-388A-724E780D30EC}"/>
              </a:ext>
            </a:extLst>
          </p:cNvPr>
          <p:cNvSpPr>
            <a:spLocks/>
          </p:cNvSpPr>
          <p:nvPr/>
        </p:nvSpPr>
        <p:spPr>
          <a:xfrm>
            <a:off x="3765562" y="2223012"/>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138</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226105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2">
            <a:extLst>
              <a:ext uri="{FF2B5EF4-FFF2-40B4-BE49-F238E27FC236}">
                <a16:creationId xmlns:a16="http://schemas.microsoft.com/office/drawing/2014/main" id="{C43744A1-61EB-B883-544C-B81C04E4D2BE}"/>
              </a:ext>
            </a:extLst>
          </p:cNvPr>
          <p:cNvSpPr>
            <a:spLocks/>
          </p:cNvSpPr>
          <p:nvPr/>
        </p:nvSpPr>
        <p:spPr>
          <a:xfrm>
            <a:off x="3765562" y="2223012"/>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139</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08601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3">
            <a:extLst>
              <a:ext uri="{FF2B5EF4-FFF2-40B4-BE49-F238E27FC236}">
                <a16:creationId xmlns:a16="http://schemas.microsoft.com/office/drawing/2014/main" id="{AA14EF84-DB2A-3678-DB1D-717F7279F44E}"/>
              </a:ext>
            </a:extLst>
          </p:cNvPr>
          <p:cNvSpPr>
            <a:spLocks/>
          </p:cNvSpPr>
          <p:nvPr/>
        </p:nvSpPr>
        <p:spPr>
          <a:xfrm>
            <a:off x="3763974" y="2221428"/>
            <a:ext cx="4656170" cy="2821060"/>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140</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333689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0CF29A49-9E43-04BF-8CEC-2B95F2ED3BD2}"/>
              </a:ext>
            </a:extLst>
          </p:cNvPr>
          <p:cNvSpPr>
            <a:spLocks/>
          </p:cNvSpPr>
          <p:nvPr/>
        </p:nvSpPr>
        <p:spPr>
          <a:xfrm>
            <a:off x="3767919" y="2222197"/>
            <a:ext cx="4656170" cy="281353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141</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10197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49828C87-6572-A3DC-9C10-7343539E1F45}"/>
              </a:ext>
            </a:extLst>
          </p:cNvPr>
          <p:cNvSpPr>
            <a:spLocks/>
          </p:cNvSpPr>
          <p:nvPr/>
        </p:nvSpPr>
        <p:spPr>
          <a:xfrm>
            <a:off x="3571802" y="2003613"/>
            <a:ext cx="5268802" cy="3190478"/>
          </a:xfrm>
          <a:prstGeom prst="rect">
            <a:avLst/>
          </a:prstGeom>
          <a:blipFill dpi="0" rotWithShape="1">
            <a:blip r:embed="rId2">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might be presented in this picture?</a:t>
            </a:r>
            <a:endParaRPr sz="3600" dirty="0">
              <a:latin typeface="Calibri Light"/>
            </a:endParaRPr>
          </a:p>
        </p:txBody>
      </p:sp>
      <p:sp>
        <p:nvSpPr>
          <p:cNvPr id="8" name="Content Placeholder 7"/>
          <p:cNvSpPr>
            <a:spLocks noGrp="1"/>
          </p:cNvSpPr>
          <p:nvPr>
            <p:ph idx="1"/>
          </p:nvPr>
        </p:nvSpPr>
        <p:spPr/>
        <p:txBody>
          <a:bodyPr/>
          <a:lstStyle/>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seal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man in </a:t>
            </a:r>
            <a:r>
              <a:rPr lang="en-US" sz="2000" spc="-10" dirty="0">
                <a:solidFill>
                  <a:srgbClr val="333333"/>
                </a:solidFill>
                <a:latin typeface="Calibri Light"/>
                <a:cs typeface="Verdana"/>
              </a:rPr>
              <a:t>winter</a:t>
            </a:r>
            <a:r>
              <a:rPr lang="en-US" sz="2000" spc="-15" dirty="0">
                <a:solidFill>
                  <a:srgbClr val="333333"/>
                </a:solidFill>
                <a:latin typeface="Calibri Light"/>
                <a:cs typeface="Verdana"/>
              </a:rPr>
              <a:t> </a:t>
            </a:r>
            <a:r>
              <a:rPr lang="en-US" sz="2000" spc="-10" dirty="0">
                <a:solidFill>
                  <a:srgbClr val="333333"/>
                </a:solidFill>
                <a:latin typeface="Calibri Light"/>
                <a:cs typeface="Verdana"/>
              </a:rPr>
              <a:t>clothes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flower</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river</a:t>
            </a:r>
            <a:r>
              <a:rPr lang="en-US" sz="2000" spc="-5" dirty="0">
                <a:solidFill>
                  <a:srgbClr val="333333"/>
                </a:solidFill>
                <a:latin typeface="Calibri Light"/>
                <a:cs typeface="Verdana"/>
              </a:rPr>
              <a:t> scenery</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mermaid</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10" dirty="0">
                <a:solidFill>
                  <a:srgbClr val="333333"/>
                </a:solidFill>
                <a:latin typeface="Calibri Light"/>
                <a:cs typeface="Verdana"/>
              </a:rPr>
              <a:t>octopus</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harp</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mussel</a:t>
            </a:r>
            <a:endParaRPr lang="en-US" sz="2000" dirty="0">
              <a:solidFill>
                <a:srgbClr val="333333"/>
              </a:solidFill>
              <a:latin typeface="Calibri Light"/>
              <a:cs typeface="Verdana"/>
            </a:endParaRPr>
          </a:p>
          <a:p>
            <a:pPr marL="342900" indent="-342900">
              <a:lnSpc>
                <a:spcPct val="100000"/>
              </a:lnSpc>
              <a:spcBef>
                <a:spcPts val="600"/>
              </a:spcBef>
              <a:buClr>
                <a:srgbClr val="333333"/>
              </a:buClr>
              <a:buFont typeface="WingDings"/>
              <a:buChar char=""/>
              <a:tabLst>
                <a:tab pos="264160" algn="l"/>
              </a:tabLst>
            </a:pPr>
            <a:r>
              <a:rPr lang="en-US" sz="2000" spc="-5" dirty="0">
                <a:solidFill>
                  <a:srgbClr val="333333"/>
                </a:solidFill>
                <a:latin typeface="Calibri Light"/>
                <a:cs typeface="Verdana"/>
              </a:rPr>
              <a:t>fish</a:t>
            </a:r>
            <a:endParaRPr lang="en-US" sz="20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142</a:t>
            </a:fld>
            <a:endParaRPr lang="de-DE" altLang="de-DE">
              <a:solidFill>
                <a:srgbClr val="000000"/>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How confident are you?</a:t>
            </a:r>
          </a:p>
          <a:p>
            <a:pPr algn="ctr" eaLnBrk="1" hangingPunct="1">
              <a:lnSpc>
                <a:spcPct val="150000"/>
              </a:lnSpc>
              <a:spcBef>
                <a:spcPts val="0"/>
              </a:spcBef>
              <a:spcAft>
                <a:spcPts val="0"/>
              </a:spcAft>
              <a:buClrTx/>
              <a:buNone/>
            </a:pPr>
            <a:r>
              <a:rPr lang="en-US" altLang="de-DE" sz="2000">
                <a:solidFill>
                  <a:srgbClr val="004992"/>
                </a:solidFill>
                <a:latin typeface="Calibri Light"/>
              </a:rPr>
              <a:t>Do you want to make a decision yet?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6248954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Task 2:</a:t>
            </a:r>
            <a:endParaRPr sz="360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143</a:t>
            </a:fld>
            <a:endParaRPr lang="de-DE" altLang="de-DE">
              <a:solidFill>
                <a:srgbClr val="000000"/>
              </a:solidFill>
              <a:latin typeface="Calibri Light"/>
            </a:endParaRPr>
          </a:p>
        </p:txBody>
      </p:sp>
      <p:sp>
        <p:nvSpPr>
          <p:cNvPr id="6"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7"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What do you see?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144</a:t>
            </a:fld>
            <a:endParaRPr lang="de-DE" altLang="de-DE">
              <a:solidFill>
                <a:srgbClr val="000000"/>
              </a:solidFill>
              <a:latin typeface="Calibri Light"/>
            </a:endParaRPr>
          </a:p>
        </p:txBody>
      </p:sp>
      <p:pic>
        <p:nvPicPr>
          <p:cNvPr id="8" name="Picture 5" descr="foreveralway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7507" y="1813842"/>
            <a:ext cx="8628086" cy="635000"/>
          </a:xfrm>
          <a:prstGeom prst="rect">
            <a:avLst/>
          </a:prstGeom>
        </p:spPr>
        <p:txBody>
          <a:bodyPr vert="horz" wrap="square" lIns="0" tIns="12065" rIns="0" bIns="0" rtlCol="0">
            <a:spAutoFit/>
          </a:bodyPr>
          <a:lstStyle/>
          <a:p>
            <a:pPr marL="12700">
              <a:lnSpc>
                <a:spcPct val="100000"/>
              </a:lnSpc>
              <a:spcBef>
                <a:spcPts val="95"/>
              </a:spcBef>
            </a:pPr>
            <a:r>
              <a:rPr sz="4000" b="1" spc="-5" dirty="0">
                <a:solidFill>
                  <a:srgbClr val="FFFFFF"/>
                </a:solidFill>
                <a:latin typeface="Calibri Light"/>
                <a:cs typeface="Verdana"/>
              </a:rPr>
              <a:t>What do </a:t>
            </a:r>
            <a:r>
              <a:rPr sz="4000" b="1" dirty="0">
                <a:solidFill>
                  <a:srgbClr val="FFFFFF"/>
                </a:solidFill>
                <a:latin typeface="Calibri Light"/>
                <a:cs typeface="Verdana"/>
              </a:rPr>
              <a:t>you </a:t>
            </a:r>
            <a:r>
              <a:rPr sz="4000" b="1" spc="-5" dirty="0">
                <a:solidFill>
                  <a:srgbClr val="FFFFFF"/>
                </a:solidFill>
                <a:latin typeface="Calibri Light"/>
                <a:cs typeface="Verdana"/>
              </a:rPr>
              <a:t>see</a:t>
            </a:r>
            <a:r>
              <a:rPr sz="4000" b="1" spc="-55" dirty="0">
                <a:solidFill>
                  <a:srgbClr val="FFFFFF"/>
                </a:solidFill>
                <a:latin typeface="Calibri Light"/>
                <a:cs typeface="Verdana"/>
              </a:rPr>
              <a:t> </a:t>
            </a:r>
            <a:r>
              <a:rPr sz="4000" b="1" spc="-10" dirty="0">
                <a:solidFill>
                  <a:srgbClr val="FFFFFF"/>
                </a:solidFill>
                <a:latin typeface="Calibri Light"/>
                <a:cs typeface="Verdana"/>
              </a:rPr>
              <a:t>now?</a:t>
            </a:r>
            <a:endParaRPr sz="4000">
              <a:latin typeface="Calibri Light"/>
              <a:cs typeface="Verdana"/>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145</a:t>
            </a:fld>
            <a:endParaRPr lang="de-DE" altLang="de-DE">
              <a:solidFill>
                <a:srgbClr val="000000"/>
              </a:solidFill>
              <a:latin typeface="Calibri Light"/>
            </a:endParaRPr>
          </a:p>
        </p:txBody>
      </p:sp>
      <p:sp>
        <p:nvSpPr>
          <p:cNvPr id="15"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Old couple, goblet or ...?</a:t>
            </a:r>
            <a:endParaRPr lang="en-US" sz="2400" dirty="0">
              <a:solidFill>
                <a:srgbClr val="333333"/>
              </a:solidFill>
              <a:latin typeface="Calibri Light"/>
              <a:ea typeface="+mj-ea"/>
              <a:cs typeface="+mj-cs"/>
            </a:endParaRPr>
          </a:p>
        </p:txBody>
      </p:sp>
      <p:sp>
        <p:nvSpPr>
          <p:cNvPr id="3" name="Title 2"/>
          <p:cNvSpPr>
            <a:spLocks noGrp="1"/>
          </p:cNvSpPr>
          <p:nvPr>
            <p:ph type="title"/>
          </p:nvPr>
        </p:nvSpPr>
        <p:spPr/>
        <p:txBody>
          <a:bodyPr/>
          <a:lstStyle/>
          <a:p>
            <a:r>
              <a:rPr lang="en-US" sz="3600" dirty="0"/>
              <a:t>What do you see now?</a:t>
            </a:r>
          </a:p>
        </p:txBody>
      </p:sp>
      <p:pic>
        <p:nvPicPr>
          <p:cNvPr id="12" name="Picture 5"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do you see?</a:t>
            </a:r>
            <a:endParaRPr sz="360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146</a:t>
            </a:fld>
            <a:endParaRPr lang="de-DE" altLang="de-DE">
              <a:solidFill>
                <a:srgbClr val="000000"/>
              </a:solidFill>
              <a:latin typeface="Calibri Light"/>
            </a:endParaRPr>
          </a:p>
        </p:txBody>
      </p:sp>
      <p:pic>
        <p:nvPicPr>
          <p:cNvPr id="8"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do you see?</a:t>
            </a:r>
            <a:endParaRPr sz="3600">
              <a:latin typeface="Calibri Light"/>
            </a:endParaRPr>
          </a:p>
        </p:txBody>
      </p:sp>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147</a:t>
            </a:fld>
            <a:endParaRPr lang="de-DE" altLang="de-DE">
              <a:solidFill>
                <a:srgbClr val="000000"/>
              </a:solidFill>
              <a:latin typeface="Calibri Light"/>
            </a:endParaRPr>
          </a:p>
        </p:txBody>
      </p:sp>
      <p:pic>
        <p:nvPicPr>
          <p:cNvPr id="23" name="Picture 7" descr="foreveralw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7"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Calibri Light"/>
                <a:cs typeface="Verdana"/>
              </a:rPr>
              <a:t>Try </a:t>
            </a:r>
            <a:r>
              <a:rPr sz="2400" b="1" dirty="0">
                <a:solidFill>
                  <a:srgbClr val="006699"/>
                </a:solidFill>
                <a:latin typeface="Calibri Light"/>
                <a:cs typeface="Verdana"/>
              </a:rPr>
              <a:t>to discover all </a:t>
            </a:r>
            <a:r>
              <a:rPr sz="2400" b="1" spc="-5" dirty="0">
                <a:solidFill>
                  <a:srgbClr val="006699"/>
                </a:solidFill>
                <a:latin typeface="Calibri Light"/>
                <a:cs typeface="Verdana"/>
              </a:rPr>
              <a:t>details/figures </a:t>
            </a:r>
            <a:r>
              <a:rPr sz="2400" b="1" dirty="0">
                <a:solidFill>
                  <a:srgbClr val="006699"/>
                </a:solidFill>
                <a:latin typeface="Calibri Light"/>
                <a:cs typeface="Verdana"/>
              </a:rPr>
              <a:t>in the</a:t>
            </a:r>
            <a:r>
              <a:rPr sz="2400" b="1" spc="10" dirty="0">
                <a:solidFill>
                  <a:srgbClr val="006699"/>
                </a:solidFill>
                <a:latin typeface="Calibri Light"/>
                <a:cs typeface="Verdana"/>
              </a:rPr>
              <a:t> </a:t>
            </a:r>
            <a:r>
              <a:rPr sz="2400" b="1" spc="-10" dirty="0">
                <a:solidFill>
                  <a:srgbClr val="006699"/>
                </a:solidFill>
                <a:latin typeface="Calibri Light"/>
                <a:cs typeface="Verdana"/>
              </a:rPr>
              <a:t>following</a:t>
            </a:r>
            <a:endParaRPr sz="2400">
              <a:latin typeface="Calibri Light"/>
              <a:cs typeface="Verdana"/>
            </a:endParaRPr>
          </a:p>
          <a:p>
            <a:pPr marL="635">
              <a:lnSpc>
                <a:spcPct val="100000"/>
              </a:lnSpc>
              <a:spcBef>
                <a:spcPts val="1440"/>
              </a:spcBef>
            </a:pPr>
            <a:r>
              <a:rPr sz="2400" b="1" spc="-5" dirty="0">
                <a:solidFill>
                  <a:srgbClr val="006699"/>
                </a:solidFill>
                <a:latin typeface="Calibri Light"/>
                <a:cs typeface="Verdana"/>
              </a:rPr>
              <a:t>pictures!</a:t>
            </a:r>
            <a:endParaRPr sz="2400">
              <a:latin typeface="Calibri Light"/>
              <a:cs typeface="Verdana"/>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Calibri Light"/>
            </a:endParaRPr>
          </a:p>
        </p:txBody>
      </p:sp>
      <p:sp>
        <p:nvSpPr>
          <p:cNvPr id="12" name="Content Placeholder 11"/>
          <p:cNvSpPr>
            <a:spLocks noGrp="1"/>
          </p:cNvSpPr>
          <p:nvPr>
            <p:ph idx="1"/>
          </p:nvPr>
        </p:nvSpPr>
        <p:spPr/>
        <p:txBody>
          <a:bodyPr/>
          <a:lstStyle/>
          <a:p>
            <a:pPr lvl="0" algn="ctr" defTabSz="914400"/>
            <a:r>
              <a:rPr lang="en-US" sz="2400" spc="-5" dirty="0">
                <a:solidFill>
                  <a:srgbClr val="333333"/>
                </a:solidFill>
                <a:latin typeface="Calibri Light"/>
                <a:cs typeface="Verdana"/>
              </a:rPr>
              <a:t>Hasty decisions do </a:t>
            </a:r>
            <a:r>
              <a:rPr lang="en-US" sz="2400" dirty="0">
                <a:solidFill>
                  <a:srgbClr val="333333"/>
                </a:solidFill>
                <a:latin typeface="Calibri Light"/>
                <a:cs typeface="Verdana"/>
              </a:rPr>
              <a:t>not </a:t>
            </a:r>
            <a:r>
              <a:rPr lang="en-US" sz="2400" spc="-10" dirty="0">
                <a:solidFill>
                  <a:srgbClr val="333333"/>
                </a:solidFill>
                <a:latin typeface="Calibri Light"/>
                <a:cs typeface="Verdana"/>
              </a:rPr>
              <a:t>always </a:t>
            </a:r>
            <a:r>
              <a:rPr lang="en-US" sz="2400" spc="-5" dirty="0">
                <a:solidFill>
                  <a:srgbClr val="333333"/>
                </a:solidFill>
                <a:latin typeface="Calibri Light"/>
                <a:cs typeface="Verdana"/>
              </a:rPr>
              <a:t>lead to errors</a:t>
            </a:r>
            <a:r>
              <a:rPr lang="en-US" sz="2400" spc="90" dirty="0">
                <a:solidFill>
                  <a:srgbClr val="333333"/>
                </a:solidFill>
                <a:latin typeface="Calibri Light"/>
                <a:cs typeface="Verdana"/>
              </a:rPr>
              <a:t> </a:t>
            </a:r>
            <a:r>
              <a:rPr lang="en-US" sz="2400" spc="-5" dirty="0">
                <a:solidFill>
                  <a:srgbClr val="333333"/>
                </a:solidFill>
                <a:latin typeface="Calibri Light"/>
                <a:cs typeface="Verdana"/>
              </a:rPr>
              <a:t>but sometimes tell </a:t>
            </a:r>
            <a:r>
              <a:rPr lang="en-US" sz="2400" dirty="0">
                <a:solidFill>
                  <a:srgbClr val="333333"/>
                </a:solidFill>
                <a:latin typeface="Calibri Light"/>
                <a:cs typeface="Verdana"/>
              </a:rPr>
              <a:t>only half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story!</a:t>
            </a:r>
            <a:endParaRPr lang="en-US" sz="2400" dirty="0">
              <a:solidFill>
                <a:srgbClr val="333333"/>
              </a:solidFill>
              <a:latin typeface="Calibri Light"/>
              <a:cs typeface="Verdana"/>
            </a:endParaRPr>
          </a:p>
          <a:p>
            <a:pPr algn="ctr"/>
            <a:endParaRPr lang="en-US"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148</a:t>
            </a:fld>
            <a:endParaRPr lang="de-DE" altLang="de-DE">
              <a:solidFill>
                <a:srgbClr val="000000"/>
              </a:solidFill>
              <a:latin typeface="Calibri Ligh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1303" y="3556903"/>
            <a:ext cx="11354216" cy="919480"/>
          </a:xfrm>
          <a:prstGeom prst="rect">
            <a:avLst/>
          </a:prstGeom>
        </p:spPr>
        <p:txBody>
          <a:bodyPr vert="horz" wrap="square" lIns="0" tIns="1270" rIns="0" bIns="0" rtlCol="0">
            <a:spAutoFit/>
          </a:bodyPr>
          <a:lstStyle/>
          <a:p>
            <a:pPr>
              <a:lnSpc>
                <a:spcPct val="100000"/>
              </a:lnSpc>
              <a:spcBef>
                <a:spcPts val="10"/>
              </a:spcBef>
            </a:pPr>
            <a:r>
              <a:rPr sz="2400" b="1" spc="-5" dirty="0">
                <a:solidFill>
                  <a:srgbClr val="006699"/>
                </a:solidFill>
                <a:latin typeface="Calibri Light"/>
                <a:cs typeface="Verdana"/>
              </a:rPr>
              <a:t>Try </a:t>
            </a:r>
            <a:r>
              <a:rPr sz="2400" b="1" dirty="0">
                <a:solidFill>
                  <a:srgbClr val="006699"/>
                </a:solidFill>
                <a:latin typeface="Calibri Light"/>
                <a:cs typeface="Verdana"/>
              </a:rPr>
              <a:t>to discover all </a:t>
            </a:r>
            <a:r>
              <a:rPr sz="2400" b="1" spc="-5" dirty="0">
                <a:solidFill>
                  <a:srgbClr val="006699"/>
                </a:solidFill>
                <a:latin typeface="Calibri Light"/>
                <a:cs typeface="Verdana"/>
              </a:rPr>
              <a:t>details/figures </a:t>
            </a:r>
            <a:r>
              <a:rPr sz="2400" b="1" dirty="0">
                <a:solidFill>
                  <a:srgbClr val="006699"/>
                </a:solidFill>
                <a:latin typeface="Calibri Light"/>
                <a:cs typeface="Verdana"/>
              </a:rPr>
              <a:t>in the</a:t>
            </a:r>
            <a:r>
              <a:rPr sz="2400" b="1" spc="10" dirty="0">
                <a:solidFill>
                  <a:srgbClr val="006699"/>
                </a:solidFill>
                <a:latin typeface="Calibri Light"/>
                <a:cs typeface="Verdana"/>
              </a:rPr>
              <a:t> </a:t>
            </a:r>
            <a:r>
              <a:rPr sz="2400" b="1" spc="-10" dirty="0">
                <a:solidFill>
                  <a:srgbClr val="006699"/>
                </a:solidFill>
                <a:latin typeface="Calibri Light"/>
                <a:cs typeface="Verdana"/>
              </a:rPr>
              <a:t>following</a:t>
            </a:r>
            <a:endParaRPr sz="2400">
              <a:latin typeface="Calibri Light"/>
              <a:cs typeface="Verdana"/>
            </a:endParaRPr>
          </a:p>
          <a:p>
            <a:pPr marL="635">
              <a:lnSpc>
                <a:spcPct val="100000"/>
              </a:lnSpc>
              <a:spcBef>
                <a:spcPts val="1440"/>
              </a:spcBef>
            </a:pPr>
            <a:r>
              <a:rPr sz="2400" b="1" spc="-5" dirty="0">
                <a:solidFill>
                  <a:srgbClr val="006699"/>
                </a:solidFill>
                <a:latin typeface="Calibri Light"/>
                <a:cs typeface="Verdana"/>
              </a:rPr>
              <a:t>pictures!</a:t>
            </a:r>
            <a:endParaRPr sz="2400">
              <a:latin typeface="Calibri Light"/>
              <a:cs typeface="Verdana"/>
            </a:endParaRPr>
          </a:p>
        </p:txBody>
      </p:sp>
      <p:sp>
        <p:nvSpPr>
          <p:cNvPr id="5" name="object 5"/>
          <p:cNvSpPr/>
          <p:nvPr/>
        </p:nvSpPr>
        <p:spPr>
          <a:xfrm>
            <a:off x="408955" y="3284602"/>
            <a:ext cx="11376000" cy="1729105"/>
          </a:xfrm>
          <a:custGeom>
            <a:avLst/>
            <a:gdLst/>
            <a:ahLst/>
            <a:cxnLst/>
            <a:rect l="l" t="t" r="r" b="b"/>
            <a:pathLst>
              <a:path w="9144000" h="1729104">
                <a:moveTo>
                  <a:pt x="0" y="1728724"/>
                </a:moveTo>
                <a:lnTo>
                  <a:pt x="9144000" y="1728724"/>
                </a:lnTo>
                <a:lnTo>
                  <a:pt x="9144000" y="0"/>
                </a:lnTo>
                <a:lnTo>
                  <a:pt x="0" y="0"/>
                </a:lnTo>
                <a:lnTo>
                  <a:pt x="0" y="1728724"/>
                </a:lnTo>
                <a:close/>
              </a:path>
            </a:pathLst>
          </a:custGeom>
          <a:solidFill>
            <a:srgbClr val="FFFFFF"/>
          </a:solidFill>
        </p:spPr>
        <p:txBody>
          <a:bodyPr wrap="square" lIns="0" tIns="0" rIns="0" bIns="0" rtlCol="0"/>
          <a:lstStyle/>
          <a:p>
            <a:endParaRPr>
              <a:latin typeface="Calibri Light"/>
            </a:endParaRPr>
          </a:p>
        </p:txBody>
      </p:sp>
      <p:sp>
        <p:nvSpPr>
          <p:cNvPr id="12" name="Content Placeholder 11"/>
          <p:cNvSpPr>
            <a:spLocks noGrp="1"/>
          </p:cNvSpPr>
          <p:nvPr>
            <p:ph idx="1"/>
          </p:nvPr>
        </p:nvSpPr>
        <p:spPr/>
        <p:txBody>
          <a:bodyPr/>
          <a:lstStyle/>
          <a:p>
            <a:pPr lvl="0" algn="ctr" defTabSz="914400"/>
            <a:r>
              <a:rPr lang="en-US" sz="2400" spc="-5" dirty="0">
                <a:solidFill>
                  <a:srgbClr val="333333"/>
                </a:solidFill>
                <a:latin typeface="Calibri Light"/>
                <a:cs typeface="Verdana"/>
              </a:rPr>
              <a:t>Hasty decisions do </a:t>
            </a:r>
            <a:r>
              <a:rPr lang="en-US" sz="2400" dirty="0">
                <a:solidFill>
                  <a:srgbClr val="333333"/>
                </a:solidFill>
                <a:latin typeface="Calibri Light"/>
                <a:cs typeface="Verdana"/>
              </a:rPr>
              <a:t>not </a:t>
            </a:r>
            <a:r>
              <a:rPr lang="en-US" sz="2400" spc="-10" dirty="0">
                <a:solidFill>
                  <a:srgbClr val="333333"/>
                </a:solidFill>
                <a:latin typeface="Calibri Light"/>
                <a:cs typeface="Verdana"/>
              </a:rPr>
              <a:t>always </a:t>
            </a:r>
            <a:r>
              <a:rPr lang="en-US" sz="2400" spc="-5" dirty="0">
                <a:solidFill>
                  <a:srgbClr val="333333"/>
                </a:solidFill>
                <a:latin typeface="Calibri Light"/>
                <a:cs typeface="Verdana"/>
              </a:rPr>
              <a:t>lead to errors</a:t>
            </a:r>
            <a:r>
              <a:rPr lang="en-US" sz="2400" spc="90" dirty="0">
                <a:solidFill>
                  <a:srgbClr val="333333"/>
                </a:solidFill>
                <a:latin typeface="Calibri Light"/>
                <a:cs typeface="Verdana"/>
              </a:rPr>
              <a:t> </a:t>
            </a:r>
            <a:r>
              <a:rPr lang="en-US" sz="2400" spc="-5" dirty="0">
                <a:solidFill>
                  <a:srgbClr val="333333"/>
                </a:solidFill>
                <a:latin typeface="Calibri Light"/>
                <a:cs typeface="Verdana"/>
              </a:rPr>
              <a:t>but sometimes tell </a:t>
            </a:r>
            <a:r>
              <a:rPr lang="en-US" sz="2400" dirty="0">
                <a:solidFill>
                  <a:srgbClr val="333333"/>
                </a:solidFill>
                <a:latin typeface="Calibri Light"/>
                <a:cs typeface="Verdana"/>
              </a:rPr>
              <a:t>only half </a:t>
            </a:r>
            <a:r>
              <a:rPr lang="en-US" sz="2400" spc="-5" dirty="0">
                <a:solidFill>
                  <a:srgbClr val="333333"/>
                </a:solidFill>
                <a:latin typeface="Calibri Light"/>
                <a:cs typeface="Verdana"/>
              </a:rPr>
              <a:t>the</a:t>
            </a:r>
            <a:r>
              <a:rPr lang="en-US" sz="2400" spc="55" dirty="0">
                <a:solidFill>
                  <a:srgbClr val="333333"/>
                </a:solidFill>
                <a:latin typeface="Calibri Light"/>
                <a:cs typeface="Verdana"/>
              </a:rPr>
              <a:t> </a:t>
            </a:r>
            <a:r>
              <a:rPr lang="en-US" sz="2400" spc="-5" dirty="0">
                <a:solidFill>
                  <a:srgbClr val="333333"/>
                </a:solidFill>
                <a:latin typeface="Calibri Light"/>
                <a:cs typeface="Verdana"/>
              </a:rPr>
              <a:t>story!</a:t>
            </a:r>
            <a:endParaRPr lang="en-US" sz="2400" dirty="0">
              <a:solidFill>
                <a:srgbClr val="333333"/>
              </a:solidFill>
              <a:latin typeface="Calibri Light"/>
              <a:cs typeface="Verdana"/>
            </a:endParaRPr>
          </a:p>
          <a:p>
            <a:pPr algn="ctr"/>
            <a:r>
              <a:rPr lang="en-US" sz="2400" dirty="0">
                <a:solidFill>
                  <a:srgbClr val="004992"/>
                </a:solidFill>
                <a:latin typeface="Calibri Light"/>
              </a:rPr>
              <a:t>Try to discover all the details/figures in the following pictures!</a:t>
            </a:r>
          </a:p>
        </p:txBody>
      </p:sp>
      <p:sp>
        <p:nvSpPr>
          <p:cNvPr id="9" name="Footer Placeholder 8"/>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10" name="Slide Number Placeholder 9"/>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149</a:t>
            </a:fld>
            <a:endParaRPr lang="de-DE" altLang="de-DE">
              <a:solidFill>
                <a:srgbClr val="000000"/>
              </a:solidFill>
              <a:latin typeface="Calibri Light"/>
            </a:endParaRPr>
          </a:p>
        </p:txBody>
      </p:sp>
    </p:spTree>
    <p:extLst>
      <p:ext uri="{BB962C8B-B14F-4D97-AF65-F5344CB8AC3E}">
        <p14:creationId xmlns:p14="http://schemas.microsoft.com/office/powerpoint/2010/main" val="352575841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150</a:t>
            </a:fld>
            <a:endParaRPr lang="de-DE" altLang="de-DE">
              <a:solidFill>
                <a:srgbClr val="000000"/>
              </a:solidFill>
              <a:latin typeface="Calibri Light"/>
            </a:endParaRPr>
          </a:p>
        </p:txBody>
      </p:sp>
      <p:pic>
        <p:nvPicPr>
          <p:cNvPr id="10"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151</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Old woman, young woman, man with mustache?</a:t>
            </a:r>
            <a:endParaRPr lang="en-US" sz="2400" dirty="0">
              <a:solidFill>
                <a:srgbClr val="333333"/>
              </a:solidFill>
              <a:latin typeface="Calibri Light"/>
              <a:ea typeface="+mj-ea"/>
              <a:cs typeface="+mj-cs"/>
            </a:endParaRPr>
          </a:p>
        </p:txBody>
      </p:sp>
      <p:pic>
        <p:nvPicPr>
          <p:cNvPr id="13" name="Picture 4" descr="N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152</a:t>
            </a:fld>
            <a:endParaRPr lang="de-DE" altLang="de-DE">
              <a:solidFill>
                <a:srgbClr val="000000"/>
              </a:solidFill>
              <a:latin typeface="Calibri Light"/>
            </a:endParaRPr>
          </a:p>
        </p:txBody>
      </p:sp>
      <p:pic>
        <p:nvPicPr>
          <p:cNvPr id="12" name="Picture 4"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153</a:t>
            </a:fld>
            <a:endParaRPr lang="de-DE" altLang="de-DE">
              <a:solidFill>
                <a:srgbClr val="000000"/>
              </a:solidFill>
              <a:latin typeface="Calibri Light"/>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Old man or rider?</a:t>
            </a:r>
            <a:endParaRPr lang="en-US" sz="2400" dirty="0">
              <a:solidFill>
                <a:srgbClr val="333333"/>
              </a:solidFill>
              <a:latin typeface="Calibri Light"/>
              <a:ea typeface="+mj-ea"/>
              <a:cs typeface="+mj-cs"/>
            </a:endParaRPr>
          </a:p>
        </p:txBody>
      </p:sp>
      <p:pic>
        <p:nvPicPr>
          <p:cNvPr id="16" name="Picture 6" descr="ElViejoyEl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16"/>
          <p:cNvSpPr txBox="1"/>
          <p:nvPr/>
        </p:nvSpPr>
        <p:spPr>
          <a:xfrm>
            <a:off x="4889003" y="5586984"/>
            <a:ext cx="2417169" cy="135935"/>
          </a:xfrm>
          <a:prstGeom prst="rect">
            <a:avLst/>
          </a:prstGeom>
        </p:spPr>
        <p:txBody>
          <a:bodyPr vert="horz" wrap="square" lIns="0" tIns="12700" rIns="0" bIns="0" rtlCol="0">
            <a:spAutoFit/>
          </a:bodyPr>
          <a:lstStyle/>
          <a:p>
            <a:pPr marL="12700" algn="ctr">
              <a:lnSpc>
                <a:spcPct val="100000"/>
              </a:lnSpc>
              <a:spcBef>
                <a:spcPts val="100"/>
              </a:spcBef>
            </a:pPr>
            <a:r>
              <a:rPr sz="800" spc="-5" dirty="0">
                <a:latin typeface="Calibri Light"/>
                <a:cs typeface="Times New Roman"/>
              </a:rPr>
              <a:t>/</a:t>
            </a:r>
            <a:endParaRPr sz="800" dirty="0">
              <a:latin typeface="Calibri Light"/>
              <a:cs typeface="Times New Roman"/>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154</a:t>
            </a:fld>
            <a:endParaRPr lang="de-DE" altLang="de-DE">
              <a:solidFill>
                <a:srgbClr val="000000"/>
              </a:solidFill>
              <a:latin typeface="Calibri Light"/>
            </a:endParaRPr>
          </a:p>
        </p:txBody>
      </p:sp>
      <p:pic>
        <p:nvPicPr>
          <p:cNvPr id="12"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155</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Duck or rabbit?</a:t>
            </a:r>
            <a:endParaRPr lang="en-US" sz="2400" dirty="0">
              <a:solidFill>
                <a:srgbClr val="333333"/>
              </a:solidFill>
              <a:latin typeface="Calibri Light"/>
              <a:ea typeface="+mj-ea"/>
              <a:cs typeface="+mj-cs"/>
            </a:endParaRPr>
          </a:p>
        </p:txBody>
      </p:sp>
      <p:pic>
        <p:nvPicPr>
          <p:cNvPr id="13" name="Picture 4" descr="Jastr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156</a:t>
            </a:fld>
            <a:endParaRPr lang="de-DE" altLang="de-DE">
              <a:solidFill>
                <a:srgbClr val="000000"/>
              </a:solidFill>
              <a:latin typeface="Calibri Light"/>
            </a:endParaRPr>
          </a:p>
        </p:txBody>
      </p:sp>
      <p:pic>
        <p:nvPicPr>
          <p:cNvPr id="10"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157</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What would you see if you turned the picture upside down?</a:t>
            </a:r>
            <a:endParaRPr lang="en-US" sz="2400" dirty="0">
              <a:solidFill>
                <a:srgbClr val="333333"/>
              </a:solidFill>
              <a:latin typeface="Calibri Light"/>
              <a:ea typeface="+mj-ea"/>
              <a:cs typeface="+mj-cs"/>
            </a:endParaRPr>
          </a:p>
        </p:txBody>
      </p:sp>
      <p:pic>
        <p:nvPicPr>
          <p:cNvPr id="11" name="Picture 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158</a:t>
            </a:fld>
            <a:endParaRPr lang="de-DE" altLang="de-DE">
              <a:solidFill>
                <a:srgbClr val="000000"/>
              </a:solidFill>
              <a:latin typeface="Calibri Light"/>
            </a:endParaRPr>
          </a:p>
        </p:txBody>
      </p:sp>
      <p:sp>
        <p:nvSpPr>
          <p:cNvPr id="10"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Horse or rider?</a:t>
            </a:r>
            <a:endParaRPr lang="en-US" sz="2400" dirty="0">
              <a:solidFill>
                <a:srgbClr val="333333"/>
              </a:solidFill>
              <a:latin typeface="Calibri Light"/>
              <a:ea typeface="+mj-ea"/>
              <a:cs typeface="+mj-cs"/>
            </a:endParaRPr>
          </a:p>
        </p:txBody>
      </p:sp>
      <p:pic>
        <p:nvPicPr>
          <p:cNvPr id="13" name="Picture 3" descr="upside dow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159</a:t>
            </a:fld>
            <a:endParaRPr lang="de-DE" altLang="de-DE">
              <a:solidFill>
                <a:srgbClr val="000000"/>
              </a:solidFill>
              <a:latin typeface="Calibri Light"/>
            </a:endParaRPr>
          </a:p>
        </p:txBody>
      </p:sp>
      <p:pic>
        <p:nvPicPr>
          <p:cNvPr id="15" name="Picture 10"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9" name="Slide Number Placeholder 8"/>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160</a:t>
            </a:fld>
            <a:endParaRPr lang="de-DE" altLang="de-DE">
              <a:solidFill>
                <a:srgbClr val="000000"/>
              </a:solidFill>
              <a:latin typeface="Calibri Light"/>
            </a:endParaRP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a:solidFill>
                  <a:srgbClr val="333333"/>
                </a:solidFill>
                <a:latin typeface="Calibri Light"/>
                <a:ea typeface="+mj-ea"/>
                <a:cs typeface="+mj-cs"/>
              </a:rPr>
              <a:t>Skull or bakery?</a:t>
            </a:r>
            <a:endParaRPr lang="en-US" sz="2400" dirty="0">
              <a:solidFill>
                <a:srgbClr val="333333"/>
              </a:solidFill>
              <a:latin typeface="Calibri Light"/>
              <a:ea typeface="+mj-ea"/>
              <a:cs typeface="+mj-cs"/>
            </a:endParaRPr>
          </a:p>
        </p:txBody>
      </p:sp>
      <p:pic>
        <p:nvPicPr>
          <p:cNvPr id="16" name="Picture 13" descr="PandeaMuertos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do you see?</a:t>
            </a:r>
            <a:endParaRPr sz="360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161</a:t>
            </a:fld>
            <a:endParaRPr lang="de-DE" altLang="de-DE">
              <a:solidFill>
                <a:srgbClr val="000000"/>
              </a:solidFill>
              <a:latin typeface="Calibri Light"/>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Try to discover all details!</a:t>
            </a:r>
            <a:endParaRPr sz="360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162</a:t>
            </a:fld>
            <a:endParaRPr lang="de-DE" altLang="de-DE">
              <a:solidFill>
                <a:srgbClr val="000000"/>
              </a:solidFill>
              <a:latin typeface="Calibri Light"/>
            </a:endParaRPr>
          </a:p>
        </p:txBody>
      </p:sp>
      <p:pic>
        <p:nvPicPr>
          <p:cNvPr id="10"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6" descr="LaSilladelaGioco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12" name="Slide Number Placeholder 11"/>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163</a:t>
            </a:fld>
            <a:endParaRPr lang="de-DE" altLang="de-DE">
              <a:solidFill>
                <a:srgbClr val="000000"/>
              </a:solidFill>
              <a:latin typeface="Calibri Light"/>
            </a:endParaRPr>
          </a:p>
        </p:txBody>
      </p:sp>
      <p:sp>
        <p:nvSpPr>
          <p:cNvPr id="15"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7"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164</a:t>
            </a:fld>
            <a:endParaRPr lang="de-DE" altLang="de-DE">
              <a:solidFill>
                <a:srgbClr val="000000"/>
              </a:solidFill>
              <a:latin typeface="Calibri Ligh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165</a:t>
            </a:fld>
            <a:endParaRPr lang="de-DE" altLang="de-DE">
              <a:solidFill>
                <a:srgbClr val="000000"/>
              </a:solidFill>
              <a:latin typeface="Calibri Light"/>
            </a:endParaRPr>
          </a:p>
        </p:txBody>
      </p:sp>
    </p:spTree>
    <p:extLst>
      <p:ext uri="{BB962C8B-B14F-4D97-AF65-F5344CB8AC3E}">
        <p14:creationId xmlns:p14="http://schemas.microsoft.com/office/powerpoint/2010/main" val="407485264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166</a:t>
            </a:fld>
            <a:endParaRPr lang="de-DE" altLang="de-DE">
              <a:solidFill>
                <a:srgbClr val="000000"/>
              </a:solidFill>
              <a:latin typeface="Calibri Light"/>
            </a:endParaRPr>
          </a:p>
        </p:txBody>
      </p:sp>
    </p:spTree>
    <p:extLst>
      <p:ext uri="{BB962C8B-B14F-4D97-AF65-F5344CB8AC3E}">
        <p14:creationId xmlns:p14="http://schemas.microsoft.com/office/powerpoint/2010/main" val="119371196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167</a:t>
            </a:fld>
            <a:endParaRPr lang="de-DE" altLang="de-DE">
              <a:solidFill>
                <a:srgbClr val="000000"/>
              </a:solidFill>
              <a:latin typeface="Calibri Light"/>
            </a:endParaRPr>
          </a:p>
        </p:txBody>
      </p:sp>
    </p:spTree>
    <p:extLst>
      <p:ext uri="{BB962C8B-B14F-4D97-AF65-F5344CB8AC3E}">
        <p14:creationId xmlns:p14="http://schemas.microsoft.com/office/powerpoint/2010/main" val="358979918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Transfer to everyday life</a:t>
            </a:r>
            <a:endParaRPr sz="360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a:solidFill>
                  <a:srgbClr val="333333"/>
                </a:solidFill>
                <a:latin typeface="Calibri Light"/>
                <a:cs typeface="Verdana"/>
              </a:rPr>
              <a:t>Learning</a:t>
            </a:r>
            <a:r>
              <a:rPr lang="en-US" sz="2400" b="1" spc="30" dirty="0">
                <a:solidFill>
                  <a:srgbClr val="333333"/>
                </a:solidFill>
                <a:latin typeface="Calibri Light"/>
                <a:cs typeface="Verdana"/>
              </a:rPr>
              <a:t> </a:t>
            </a:r>
            <a:r>
              <a:rPr lang="en-US" sz="2400" b="1" spc="-5" dirty="0">
                <a:solidFill>
                  <a:srgbClr val="333333"/>
                </a:solidFill>
                <a:latin typeface="Calibri Light"/>
                <a:cs typeface="Verdana"/>
              </a:rPr>
              <a:t>objectives:</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The last slides demonstrate that quick decisions </a:t>
            </a:r>
            <a:r>
              <a:rPr lang="en-US" sz="2000" dirty="0">
                <a:solidFill>
                  <a:srgbClr val="333333"/>
                </a:solidFill>
                <a:latin typeface="Calibri Light"/>
                <a:cs typeface="Verdana"/>
              </a:rPr>
              <a:t>can </a:t>
            </a:r>
            <a:r>
              <a:rPr lang="en-US" sz="2000" spc="-5" dirty="0">
                <a:solidFill>
                  <a:srgbClr val="333333"/>
                </a:solidFill>
                <a:latin typeface="Calibri Light"/>
                <a:cs typeface="Verdana"/>
              </a:rPr>
              <a:t>lead to mistakes </a:t>
            </a:r>
            <a:r>
              <a:rPr lang="en-US" sz="2000" dirty="0">
                <a:solidFill>
                  <a:srgbClr val="333333"/>
                </a:solidFill>
                <a:latin typeface="Calibri Light"/>
                <a:cs typeface="Verdana"/>
              </a:rPr>
              <a:t>and often </a:t>
            </a:r>
            <a:r>
              <a:rPr lang="en-US" sz="2000" spc="-5" dirty="0">
                <a:solidFill>
                  <a:srgbClr val="333333"/>
                </a:solidFill>
                <a:latin typeface="Calibri Light"/>
                <a:cs typeface="Verdana"/>
              </a:rPr>
              <a:t>only “half the truth” </a:t>
            </a:r>
            <a:r>
              <a:rPr lang="en-US" sz="2000" spc="-10" dirty="0">
                <a:solidFill>
                  <a:srgbClr val="333333"/>
                </a:solidFill>
                <a:latin typeface="Calibri Light"/>
                <a:cs typeface="Verdana"/>
              </a:rPr>
              <a:t>is</a:t>
            </a:r>
            <a:r>
              <a:rPr lang="en-US" sz="2000" spc="-90" dirty="0">
                <a:solidFill>
                  <a:srgbClr val="333333"/>
                </a:solidFill>
                <a:latin typeface="Calibri Light"/>
                <a:cs typeface="Verdana"/>
              </a:rPr>
              <a:t> </a:t>
            </a:r>
            <a:r>
              <a:rPr lang="en-US" sz="2000" spc="-5" dirty="0">
                <a:solidFill>
                  <a:srgbClr val="333333"/>
                </a:solidFill>
                <a:latin typeface="Calibri Light"/>
                <a:cs typeface="Verdana"/>
              </a:rPr>
              <a:t>recognized.</a:t>
            </a:r>
            <a:endParaRPr lang="en-US" sz="2000" dirty="0">
              <a:solidFill>
                <a:srgbClr val="333333"/>
              </a:solidFill>
              <a:latin typeface="Calibri Light"/>
              <a:cs typeface="Verdana"/>
            </a:endParaRP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Therefore look </a:t>
            </a:r>
            <a:r>
              <a:rPr lang="en-US" sz="2000" dirty="0">
                <a:solidFill>
                  <a:srgbClr val="004992"/>
                </a:solidFill>
                <a:latin typeface="Calibri Light"/>
                <a:cs typeface="Verdana"/>
              </a:rPr>
              <a:t>for as much </a:t>
            </a:r>
            <a:r>
              <a:rPr lang="en-US" sz="2000" spc="-5" dirty="0">
                <a:solidFill>
                  <a:srgbClr val="004992"/>
                </a:solidFill>
                <a:latin typeface="Calibri Light"/>
                <a:cs typeface="Verdana"/>
              </a:rPr>
              <a:t>information </a:t>
            </a:r>
            <a:r>
              <a:rPr lang="en-US" sz="2000" dirty="0">
                <a:solidFill>
                  <a:srgbClr val="004992"/>
                </a:solidFill>
                <a:latin typeface="Calibri Light"/>
                <a:cs typeface="Verdana"/>
              </a:rPr>
              <a:t>as </a:t>
            </a:r>
            <a:r>
              <a:rPr lang="en-US" sz="2000" spc="-5" dirty="0">
                <a:solidFill>
                  <a:srgbClr val="004992"/>
                </a:solidFill>
                <a:latin typeface="Calibri Light"/>
                <a:cs typeface="Verdana"/>
              </a:rPr>
              <a:t>possible </a:t>
            </a:r>
            <a:r>
              <a:rPr lang="en-US" sz="2000" dirty="0">
                <a:solidFill>
                  <a:srgbClr val="333333"/>
                </a:solidFill>
                <a:latin typeface="Calibri Light"/>
                <a:cs typeface="Verdana"/>
              </a:rPr>
              <a:t>and </a:t>
            </a:r>
            <a:r>
              <a:rPr lang="en-US" sz="2000" spc="-5" dirty="0">
                <a:solidFill>
                  <a:srgbClr val="333333"/>
                </a:solidFill>
                <a:latin typeface="Calibri Light"/>
                <a:cs typeface="Verdana"/>
              </a:rPr>
              <a:t>exchange views with </a:t>
            </a:r>
            <a:r>
              <a:rPr lang="en-US" sz="2000" dirty="0">
                <a:solidFill>
                  <a:srgbClr val="333333"/>
                </a:solidFill>
                <a:latin typeface="Calibri Light"/>
                <a:cs typeface="Verdana"/>
              </a:rPr>
              <a:t>others, </a:t>
            </a:r>
            <a:r>
              <a:rPr lang="en-US" sz="2000" spc="-5" dirty="0">
                <a:solidFill>
                  <a:srgbClr val="333333"/>
                </a:solidFill>
                <a:latin typeface="Calibri Light"/>
                <a:cs typeface="Verdana"/>
              </a:rPr>
              <a:t>especially </a:t>
            </a:r>
            <a:r>
              <a:rPr lang="en-US" sz="2000" spc="-10" dirty="0">
                <a:solidFill>
                  <a:srgbClr val="333333"/>
                </a:solidFill>
                <a:latin typeface="Calibri Light"/>
                <a:cs typeface="Verdana"/>
              </a:rPr>
              <a:t>if </a:t>
            </a:r>
            <a:r>
              <a:rPr lang="en-US" sz="2000" spc="-5" dirty="0">
                <a:solidFill>
                  <a:srgbClr val="333333"/>
                </a:solidFill>
                <a:latin typeface="Calibri Light"/>
                <a:cs typeface="Verdana"/>
              </a:rPr>
              <a:t>decisions </a:t>
            </a:r>
            <a:r>
              <a:rPr lang="en-US" sz="2000" dirty="0">
                <a:solidFill>
                  <a:srgbClr val="333333"/>
                </a:solidFill>
                <a:latin typeface="Calibri Light"/>
                <a:cs typeface="Verdana"/>
              </a:rPr>
              <a:t>are crucial or </a:t>
            </a:r>
            <a:r>
              <a:rPr lang="en-US" sz="2000" spc="-5" dirty="0">
                <a:solidFill>
                  <a:srgbClr val="333333"/>
                </a:solidFill>
                <a:latin typeface="Calibri Light"/>
                <a:cs typeface="Verdana"/>
              </a:rPr>
              <a:t>have </a:t>
            </a:r>
            <a:r>
              <a:rPr lang="en-US" sz="2000" spc="-10" dirty="0">
                <a:solidFill>
                  <a:srgbClr val="333333"/>
                </a:solidFill>
                <a:latin typeface="Calibri Light"/>
                <a:cs typeface="Verdana"/>
              </a:rPr>
              <a:t>dramatic </a:t>
            </a:r>
            <a:r>
              <a:rPr lang="en-US" sz="2000" spc="-5" dirty="0">
                <a:solidFill>
                  <a:srgbClr val="333333"/>
                </a:solidFill>
                <a:latin typeface="Calibri Light"/>
                <a:cs typeface="Verdana"/>
              </a:rPr>
              <a:t>implications (e.g. feeling </a:t>
            </a:r>
            <a:r>
              <a:rPr lang="en-US" sz="2000" dirty="0">
                <a:solidFill>
                  <a:srgbClr val="333333"/>
                </a:solidFill>
                <a:latin typeface="Calibri Light"/>
                <a:cs typeface="Verdana"/>
              </a:rPr>
              <a:t>that </a:t>
            </a:r>
            <a:r>
              <a:rPr lang="en-US" sz="2000" spc="-5" dirty="0">
                <a:solidFill>
                  <a:srgbClr val="333333"/>
                </a:solidFill>
                <a:latin typeface="Calibri Light"/>
                <a:cs typeface="Verdana"/>
              </a:rPr>
              <a:t>your neighbor </a:t>
            </a:r>
            <a:r>
              <a:rPr lang="en-US" sz="2000" spc="-10" dirty="0">
                <a:solidFill>
                  <a:srgbClr val="333333"/>
                </a:solidFill>
                <a:latin typeface="Calibri Light"/>
                <a:cs typeface="Verdana"/>
              </a:rPr>
              <a:t>is </a:t>
            </a:r>
            <a:r>
              <a:rPr lang="en-US" sz="2000" dirty="0">
                <a:solidFill>
                  <a:srgbClr val="333333"/>
                </a:solidFill>
                <a:latin typeface="Calibri Light"/>
                <a:cs typeface="Verdana"/>
              </a:rPr>
              <a:t>chasing after</a:t>
            </a:r>
            <a:r>
              <a:rPr lang="en-US" sz="2000" spc="-25" dirty="0">
                <a:solidFill>
                  <a:srgbClr val="333333"/>
                </a:solidFill>
                <a:latin typeface="Calibri Light"/>
                <a:cs typeface="Verdana"/>
              </a:rPr>
              <a:t> </a:t>
            </a:r>
            <a:r>
              <a:rPr lang="en-US" sz="2000" spc="-5">
                <a:solidFill>
                  <a:srgbClr val="333333"/>
                </a:solidFill>
                <a:latin typeface="Calibri Light"/>
                <a:cs typeface="Verdana"/>
              </a:rPr>
              <a:t>you </a:t>
            </a:r>
            <a:r>
              <a:rPr lang="en-US" sz="2000">
                <a:solidFill>
                  <a:srgbClr val="333333"/>
                </a:solidFill>
                <a:latin typeface="Times New Roman"/>
                <a:cs typeface="Verdana"/>
                <a:sym typeface="Wingdings" panose="05000000000000000000" pitchFamily="2" charset="2"/>
              </a:rPr>
              <a:t>→</a:t>
            </a:r>
            <a:r>
              <a:rPr lang="en-US" sz="2000">
                <a:solidFill>
                  <a:srgbClr val="333333"/>
                </a:solidFill>
                <a:latin typeface="Calibri Light"/>
                <a:cs typeface="Times New Roman"/>
              </a:rPr>
              <a:t> </a:t>
            </a:r>
            <a:r>
              <a:rPr lang="en-US" sz="2000" spc="5" dirty="0">
                <a:solidFill>
                  <a:srgbClr val="333333"/>
                </a:solidFill>
                <a:latin typeface="Calibri Light"/>
                <a:cs typeface="Verdana"/>
              </a:rPr>
              <a:t>don’t </a:t>
            </a:r>
            <a:r>
              <a:rPr lang="en-US" sz="2000" dirty="0">
                <a:solidFill>
                  <a:srgbClr val="333333"/>
                </a:solidFill>
                <a:latin typeface="Calibri Light"/>
                <a:cs typeface="Verdana"/>
              </a:rPr>
              <a:t>attack </a:t>
            </a:r>
            <a:r>
              <a:rPr lang="en-US" sz="2000" spc="-5" dirty="0">
                <a:solidFill>
                  <a:srgbClr val="333333"/>
                </a:solidFill>
                <a:latin typeface="Calibri Light"/>
                <a:cs typeface="Verdana"/>
              </a:rPr>
              <a:t>the assumed</a:t>
            </a:r>
            <a:r>
              <a:rPr lang="en-US" sz="2000" spc="-385" dirty="0">
                <a:solidFill>
                  <a:srgbClr val="333333"/>
                </a:solidFill>
                <a:latin typeface="Calibri Light"/>
                <a:cs typeface="Verdana"/>
              </a:rPr>
              <a:t> </a:t>
            </a:r>
            <a:r>
              <a:rPr lang="en-US" sz="2000" spc="-5" dirty="0">
                <a:solidFill>
                  <a:srgbClr val="333333"/>
                </a:solidFill>
                <a:latin typeface="Calibri Light"/>
                <a:cs typeface="Verdana"/>
              </a:rPr>
              <a:t>enemies!).</a:t>
            </a:r>
            <a:endParaRPr lang="en-US" sz="2000" dirty="0">
              <a:solidFill>
                <a:srgbClr val="333333"/>
              </a:solidFill>
              <a:latin typeface="Calibri Light"/>
              <a:cs typeface="Verdana"/>
            </a:endParaRP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For </a:t>
            </a:r>
            <a:r>
              <a:rPr lang="en-US" sz="2000" spc="-5" dirty="0">
                <a:solidFill>
                  <a:srgbClr val="333333"/>
                </a:solidFill>
                <a:latin typeface="Calibri Light"/>
                <a:cs typeface="Verdana"/>
              </a:rPr>
              <a:t>events </a:t>
            </a:r>
            <a:r>
              <a:rPr lang="en-US" sz="2000" dirty="0">
                <a:solidFill>
                  <a:srgbClr val="333333"/>
                </a:solidFill>
                <a:latin typeface="Calibri Light"/>
                <a:cs typeface="Verdana"/>
              </a:rPr>
              <a:t>of </a:t>
            </a:r>
            <a:r>
              <a:rPr lang="en-US" sz="2000" spc="-5" dirty="0">
                <a:solidFill>
                  <a:srgbClr val="333333"/>
                </a:solidFill>
                <a:latin typeface="Calibri Light"/>
                <a:cs typeface="Verdana"/>
              </a:rPr>
              <a:t>minor importance, </a:t>
            </a:r>
            <a:r>
              <a:rPr lang="en-US" sz="2000" dirty="0">
                <a:solidFill>
                  <a:srgbClr val="333333"/>
                </a:solidFill>
                <a:latin typeface="Calibri Light"/>
                <a:cs typeface="Verdana"/>
              </a:rPr>
              <a:t>we </a:t>
            </a:r>
            <a:r>
              <a:rPr lang="en-US" sz="2000" spc="-10" dirty="0">
                <a:solidFill>
                  <a:srgbClr val="333333"/>
                </a:solidFill>
                <a:latin typeface="Calibri Light"/>
                <a:cs typeface="Verdana"/>
              </a:rPr>
              <a:t>may </a:t>
            </a:r>
            <a:r>
              <a:rPr lang="en-US" sz="2000" dirty="0">
                <a:solidFill>
                  <a:srgbClr val="333333"/>
                </a:solidFill>
                <a:latin typeface="Calibri Light"/>
                <a:cs typeface="Verdana"/>
              </a:rPr>
              <a:t>as </a:t>
            </a:r>
            <a:r>
              <a:rPr lang="en-US" sz="2000" spc="-5" dirty="0">
                <a:solidFill>
                  <a:srgbClr val="333333"/>
                </a:solidFill>
                <a:latin typeface="Calibri Light"/>
                <a:cs typeface="Verdana"/>
              </a:rPr>
              <a:t>well decide quickly (e.g. </a:t>
            </a:r>
            <a:r>
              <a:rPr lang="en-US" sz="2000" dirty="0">
                <a:solidFill>
                  <a:srgbClr val="333333"/>
                </a:solidFill>
                <a:latin typeface="Calibri Light"/>
                <a:cs typeface="Verdana"/>
              </a:rPr>
              <a:t>choosing a yogurt </a:t>
            </a:r>
            <a:r>
              <a:rPr lang="en-US" sz="2000" spc="-10" dirty="0">
                <a:solidFill>
                  <a:srgbClr val="333333"/>
                </a:solidFill>
                <a:latin typeface="Calibri Light"/>
                <a:cs typeface="Verdana"/>
              </a:rPr>
              <a:t>brand </a:t>
            </a:r>
            <a:r>
              <a:rPr lang="en-US" sz="2000" dirty="0">
                <a:solidFill>
                  <a:srgbClr val="333333"/>
                </a:solidFill>
                <a:latin typeface="Calibri Light"/>
                <a:cs typeface="Verdana"/>
              </a:rPr>
              <a:t>or </a:t>
            </a:r>
            <a:r>
              <a:rPr lang="en-US" sz="2000" spc="-5" dirty="0">
                <a:solidFill>
                  <a:srgbClr val="333333"/>
                </a:solidFill>
                <a:latin typeface="Calibri Light"/>
                <a:cs typeface="Verdana"/>
              </a:rPr>
              <a:t>sort </a:t>
            </a:r>
            <a:r>
              <a:rPr lang="en-US" sz="2000" dirty="0">
                <a:solidFill>
                  <a:srgbClr val="333333"/>
                </a:solidFill>
                <a:latin typeface="Calibri Light"/>
                <a:cs typeface="Verdana"/>
              </a:rPr>
              <a:t>of </a:t>
            </a:r>
            <a:r>
              <a:rPr lang="en-US" sz="2000" spc="-10" dirty="0">
                <a:solidFill>
                  <a:srgbClr val="333333"/>
                </a:solidFill>
                <a:latin typeface="Calibri Light"/>
                <a:cs typeface="Verdana"/>
              </a:rPr>
              <a:t>cake, </a:t>
            </a:r>
            <a:r>
              <a:rPr lang="en-US" sz="2000" spc="-5" dirty="0">
                <a:solidFill>
                  <a:srgbClr val="333333"/>
                </a:solidFill>
                <a:latin typeface="Calibri Light"/>
                <a:cs typeface="Verdana"/>
              </a:rPr>
              <a:t>picking lottery </a:t>
            </a:r>
            <a:r>
              <a:rPr lang="en-US" sz="2000" dirty="0">
                <a:solidFill>
                  <a:srgbClr val="333333"/>
                </a:solidFill>
                <a:latin typeface="Calibri Light"/>
                <a:cs typeface="Verdana"/>
              </a:rPr>
              <a:t>numbers).</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a:solidFill>
                  <a:srgbClr val="333333"/>
                </a:solidFill>
                <a:latin typeface="Calibri Light"/>
                <a:cs typeface="Verdana"/>
              </a:rPr>
              <a:t>To </a:t>
            </a:r>
            <a:r>
              <a:rPr lang="en-US" sz="2000" spc="-5" dirty="0">
                <a:solidFill>
                  <a:srgbClr val="333333"/>
                </a:solidFill>
                <a:latin typeface="Calibri Light"/>
                <a:cs typeface="Verdana"/>
              </a:rPr>
              <a:t>err </a:t>
            </a:r>
            <a:r>
              <a:rPr lang="en-US" sz="2000" spc="-10" dirty="0">
                <a:solidFill>
                  <a:srgbClr val="333333"/>
                </a:solidFill>
                <a:latin typeface="Calibri Light"/>
                <a:cs typeface="Verdana"/>
              </a:rPr>
              <a:t>is </a:t>
            </a:r>
            <a:r>
              <a:rPr lang="en-US" sz="2000" dirty="0">
                <a:solidFill>
                  <a:srgbClr val="333333"/>
                </a:solidFill>
                <a:latin typeface="Calibri Light"/>
                <a:cs typeface="Verdana"/>
              </a:rPr>
              <a:t>human – </a:t>
            </a:r>
            <a:r>
              <a:rPr lang="en-US" sz="2000" spc="-5" dirty="0">
                <a:solidFill>
                  <a:srgbClr val="333333"/>
                </a:solidFill>
                <a:latin typeface="Calibri Light"/>
                <a:cs typeface="Verdana"/>
              </a:rPr>
              <a:t>be prepared </a:t>
            </a:r>
            <a:r>
              <a:rPr lang="en-US" sz="2000" dirty="0">
                <a:solidFill>
                  <a:srgbClr val="333333"/>
                </a:solidFill>
                <a:latin typeface="Calibri Light"/>
                <a:cs typeface="Verdana"/>
              </a:rPr>
              <a:t>for </a:t>
            </a:r>
            <a:r>
              <a:rPr lang="en-US" sz="2000" spc="-5" dirty="0">
                <a:solidFill>
                  <a:srgbClr val="333333"/>
                </a:solidFill>
                <a:latin typeface="Calibri Light"/>
                <a:cs typeface="Verdana"/>
              </a:rPr>
              <a:t>the </a:t>
            </a:r>
            <a:r>
              <a:rPr lang="en-US" sz="2000" spc="-10" dirty="0">
                <a:solidFill>
                  <a:srgbClr val="333333"/>
                </a:solidFill>
                <a:latin typeface="Calibri Light"/>
                <a:cs typeface="Verdana"/>
              </a:rPr>
              <a:t>possibility </a:t>
            </a:r>
            <a:r>
              <a:rPr lang="en-US" sz="2000" spc="-5" dirty="0">
                <a:solidFill>
                  <a:srgbClr val="333333"/>
                </a:solidFill>
                <a:latin typeface="Calibri Light"/>
                <a:cs typeface="Verdana"/>
              </a:rPr>
              <a:t>that you</a:t>
            </a:r>
            <a:r>
              <a:rPr lang="en-US" sz="2000" spc="55" dirty="0">
                <a:solidFill>
                  <a:srgbClr val="333333"/>
                </a:solidFill>
                <a:latin typeface="Calibri Light"/>
                <a:cs typeface="Verdana"/>
              </a:rPr>
              <a:t> </a:t>
            </a:r>
            <a:r>
              <a:rPr lang="en-US" sz="2000" spc="-5" dirty="0">
                <a:solidFill>
                  <a:srgbClr val="333333"/>
                </a:solidFill>
                <a:latin typeface="Calibri Light"/>
                <a:cs typeface="Verdana"/>
              </a:rPr>
              <a:t>are </a:t>
            </a:r>
            <a:r>
              <a:rPr lang="en-US" sz="2000" dirty="0">
                <a:solidFill>
                  <a:srgbClr val="333333"/>
                </a:solidFill>
                <a:latin typeface="Calibri Light"/>
                <a:cs typeface="Verdana"/>
              </a:rPr>
              <a:t>wrong.</a:t>
            </a:r>
          </a:p>
          <a:p>
            <a:pPr marL="342900" marR="308610" lvl="0" indent="-342900" defTabSz="914400">
              <a:lnSpc>
                <a:spcPct val="100000"/>
              </a:lnSpc>
              <a:spcBef>
                <a:spcPts val="1200"/>
              </a:spcBef>
              <a:buClr>
                <a:srgbClr val="333333"/>
              </a:buClr>
              <a:buFont typeface="WingDings"/>
              <a:buChar char=""/>
              <a:tabLst>
                <a:tab pos="354965" algn="l"/>
                <a:tab pos="355600" algn="l"/>
              </a:tabLst>
            </a:pPr>
            <a:r>
              <a:rPr lang="en-US" sz="2000" spc="-5" dirty="0">
                <a:solidFill>
                  <a:srgbClr val="333333"/>
                </a:solidFill>
                <a:latin typeface="Calibri Light"/>
                <a:cs typeface="Verdana"/>
              </a:rPr>
              <a:t>Base important decisions </a:t>
            </a:r>
            <a:r>
              <a:rPr lang="en-US" sz="2000" dirty="0">
                <a:solidFill>
                  <a:srgbClr val="333333"/>
                </a:solidFill>
                <a:latin typeface="Calibri Light"/>
                <a:cs typeface="Verdana"/>
              </a:rPr>
              <a:t>on </a:t>
            </a:r>
            <a:r>
              <a:rPr lang="en-US" sz="2000" spc="-5" dirty="0">
                <a:solidFill>
                  <a:srgbClr val="333333"/>
                </a:solidFill>
                <a:latin typeface="Calibri Light"/>
                <a:cs typeface="Verdana"/>
              </a:rPr>
              <a:t>solid </a:t>
            </a:r>
            <a:r>
              <a:rPr lang="en-US" sz="2000" dirty="0">
                <a:solidFill>
                  <a:srgbClr val="333333"/>
                </a:solidFill>
                <a:latin typeface="Calibri Light"/>
                <a:cs typeface="Verdana"/>
              </a:rPr>
              <a:t>facts. Mere </a:t>
            </a:r>
            <a:r>
              <a:rPr lang="en-US" sz="2000" spc="-5" dirty="0">
                <a:solidFill>
                  <a:srgbClr val="333333"/>
                </a:solidFill>
                <a:latin typeface="Calibri Light"/>
                <a:cs typeface="Verdana"/>
              </a:rPr>
              <a:t>guesses are </a:t>
            </a:r>
            <a:r>
              <a:rPr lang="en-US" sz="2000" dirty="0">
                <a:solidFill>
                  <a:srgbClr val="333333"/>
                </a:solidFill>
                <a:latin typeface="Calibri Light"/>
                <a:cs typeface="Verdana"/>
              </a:rPr>
              <a:t>“bad </a:t>
            </a:r>
            <a:r>
              <a:rPr lang="en-US" sz="2000" spc="-25" dirty="0">
                <a:solidFill>
                  <a:srgbClr val="333333"/>
                </a:solidFill>
                <a:latin typeface="Calibri Light"/>
                <a:cs typeface="Verdana"/>
              </a:rPr>
              <a:t>advisers.” </a:t>
            </a:r>
            <a:r>
              <a:rPr lang="en-US" sz="2000" spc="-10" dirty="0">
                <a:solidFill>
                  <a:srgbClr val="333333"/>
                </a:solidFill>
                <a:latin typeface="Calibri Light"/>
                <a:cs typeface="Verdana"/>
              </a:rPr>
              <a:t>Always </a:t>
            </a:r>
            <a:r>
              <a:rPr lang="en-US" sz="2000" spc="-5" dirty="0">
                <a:solidFill>
                  <a:srgbClr val="333333"/>
                </a:solidFill>
                <a:latin typeface="Calibri Light"/>
                <a:cs typeface="Verdana"/>
              </a:rPr>
              <a:t>consider the consequences </a:t>
            </a:r>
            <a:r>
              <a:rPr lang="en-US" sz="2000" dirty="0">
                <a:solidFill>
                  <a:srgbClr val="333333"/>
                </a:solidFill>
                <a:latin typeface="Calibri Light"/>
                <a:cs typeface="Verdana"/>
              </a:rPr>
              <a:t>of a </a:t>
            </a:r>
            <a:r>
              <a:rPr lang="en-US" sz="2000" spc="-5" dirty="0">
                <a:solidFill>
                  <a:srgbClr val="333333"/>
                </a:solidFill>
                <a:latin typeface="Calibri Light"/>
                <a:cs typeface="Verdana"/>
              </a:rPr>
              <a:t>wrong judgment.</a:t>
            </a:r>
            <a:endParaRPr lang="en-US" sz="2000" dirty="0">
              <a:solidFill>
                <a:srgbClr val="333333"/>
              </a:solidFill>
              <a:latin typeface="Calibri Light"/>
              <a:cs typeface="Verdana"/>
            </a:endParaRPr>
          </a:p>
          <a:p>
            <a:pPr>
              <a:lnSpc>
                <a:spcPct val="100000"/>
              </a:lnSpc>
              <a:spcBef>
                <a:spcPts val="0"/>
              </a:spcBef>
            </a:pP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168</a:t>
            </a:fld>
            <a:endParaRPr lang="de-DE" altLang="de-DE">
              <a:solidFill>
                <a:srgbClr val="000000"/>
              </a:solidFill>
              <a:latin typeface="Calibri Light"/>
            </a:endParaRPr>
          </a:p>
        </p:txBody>
      </p:sp>
    </p:spTree>
    <p:extLst>
      <p:ext uri="{BB962C8B-B14F-4D97-AF65-F5344CB8AC3E}">
        <p14:creationId xmlns:p14="http://schemas.microsoft.com/office/powerpoint/2010/main" val="99027719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169</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a:p>
            <a:r>
              <a:rPr lang="en-US" sz="2000" dirty="0">
                <a:solidFill>
                  <a:srgbClr val="004992"/>
                </a:solidFill>
                <a:latin typeface="Calibri Light"/>
              </a:rPr>
              <a:t>Example: </a:t>
            </a:r>
            <a:r>
              <a:rPr lang="en-US" sz="2000" dirty="0">
                <a:solidFill>
                  <a:srgbClr val="333333"/>
                </a:solidFill>
                <a:latin typeface="Calibri Light"/>
              </a:rPr>
              <a:t>While attending a public social event, Carl claims to be the next King of Germany.</a:t>
            </a:r>
          </a:p>
          <a:p>
            <a:r>
              <a:rPr lang="en-US" sz="2000" dirty="0">
                <a:solidFill>
                  <a:srgbClr val="004992"/>
                </a:solidFill>
                <a:latin typeface="Calibri Light"/>
              </a:rPr>
              <a:t>Background: </a:t>
            </a:r>
            <a:r>
              <a:rPr lang="en-US" sz="2000" dirty="0">
                <a:solidFill>
                  <a:srgbClr val="333333"/>
                </a:solidFill>
                <a:latin typeface="Calibri Light"/>
              </a:rPr>
              <a:t>Carl found a figure of a king with a crown in a surprise egg.</a:t>
            </a:r>
          </a:p>
          <a:p>
            <a:r>
              <a:rPr lang="en-US" sz="2000" dirty="0">
                <a:solidFill>
                  <a:srgbClr val="004992"/>
                </a:solidFill>
                <a:latin typeface="Calibri Light"/>
              </a:rPr>
              <a:t>But: </a:t>
            </a:r>
            <a:r>
              <a:rPr lang="en-US" sz="2000" dirty="0">
                <a:solidFill>
                  <a:srgbClr val="333333"/>
                </a:solidFill>
                <a:latin typeface="Calibri Light"/>
              </a:rPr>
              <a:t>He has no royal blood, the monarchy was abolished in Germany long ago; but above all: The content of the surprise egg can’t be considered conclusive evidence!</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170</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extLst>
      <p:ext uri="{BB962C8B-B14F-4D97-AF65-F5344CB8AC3E}">
        <p14:creationId xmlns:p14="http://schemas.microsoft.com/office/powerpoint/2010/main" val="66174005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a:solidFill>
                  <a:srgbClr val="333333"/>
                </a:solidFill>
                <a:latin typeface="Calibri Light"/>
              </a:rPr>
              <a:t>Many (but not all!) people with psychosis tend to jump to conclusions and to form extreme opinions.</a:t>
            </a:r>
          </a:p>
          <a:p>
            <a:r>
              <a:rPr lang="en-US" sz="2000" dirty="0">
                <a:solidFill>
                  <a:srgbClr val="004992"/>
                </a:solidFill>
                <a:latin typeface="Calibri Light"/>
              </a:rPr>
              <a:t>Example: </a:t>
            </a:r>
            <a:r>
              <a:rPr lang="en-US" sz="2000" dirty="0">
                <a:solidFill>
                  <a:srgbClr val="333333"/>
                </a:solidFill>
                <a:latin typeface="Calibri Light"/>
              </a:rPr>
              <a:t>While attending a public social event, Carl claims to be the next King of Germany.</a:t>
            </a:r>
          </a:p>
          <a:p>
            <a:r>
              <a:rPr lang="en-US" sz="2000" dirty="0">
                <a:solidFill>
                  <a:srgbClr val="004992"/>
                </a:solidFill>
                <a:latin typeface="Calibri Light"/>
              </a:rPr>
              <a:t>Background: </a:t>
            </a:r>
            <a:r>
              <a:rPr lang="en-US" sz="2000" dirty="0">
                <a:solidFill>
                  <a:srgbClr val="333333"/>
                </a:solidFill>
                <a:latin typeface="Calibri Light"/>
              </a:rPr>
              <a:t>Carl found a figure of a king with a crown in a surprise egg.</a:t>
            </a:r>
          </a:p>
          <a:p>
            <a:r>
              <a:rPr lang="en-US" sz="2000" dirty="0">
                <a:solidFill>
                  <a:srgbClr val="004992"/>
                </a:solidFill>
                <a:latin typeface="Calibri Light"/>
              </a:rPr>
              <a:t>But: </a:t>
            </a:r>
            <a:r>
              <a:rPr lang="en-US" sz="2000" dirty="0">
                <a:solidFill>
                  <a:srgbClr val="333333"/>
                </a:solidFill>
                <a:latin typeface="Calibri Light"/>
              </a:rPr>
              <a:t>He has no royal blood, the monarchy was abolished in Germany long ago; but above all: The content of the surprise egg can’t be considered conclusive evidence!</a:t>
            </a:r>
          </a:p>
          <a:p>
            <a:r>
              <a:rPr lang="en-US" sz="2400" dirty="0">
                <a:solidFill>
                  <a:srgbClr val="333333"/>
                </a:solidFill>
                <a:latin typeface="Calibri Light"/>
              </a:rPr>
              <a:t>Many pieces of information should be considered. Discuss a variety of explanations and opinions with people you trust. </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171</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What does this have to do with psychosis?</a:t>
            </a:r>
          </a:p>
        </p:txBody>
      </p:sp>
    </p:spTree>
    <p:extLst>
      <p:ext uri="{BB962C8B-B14F-4D97-AF65-F5344CB8AC3E}">
        <p14:creationId xmlns:p14="http://schemas.microsoft.com/office/powerpoint/2010/main" val="219795848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2 - Jumping to Conclusions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172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39464919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173</a:t>
            </a:fld>
            <a:endParaRPr lang="de-DE" altLang="de-DE">
              <a:solidFill>
                <a:srgbClr val="000000"/>
              </a:solidFill>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58541158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young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junger</a:t>
                      </a:r>
                      <a:r>
                        <a:rPr kumimoji="0" lang="en-GB" sz="1000" b="0" i="0" u="none" strike="noStrike" cap="none" normalizeH="0" baseline="0" dirty="0">
                          <a:ln>
                            <a:noFill/>
                          </a:ln>
                          <a:solidFill>
                            <a:srgbClr val="333333"/>
                          </a:solidFill>
                          <a:effectLst/>
                          <a:latin typeface="Calibri Light"/>
                          <a:cs typeface="Times New Roman" pitchFamily="18" charset="0"/>
                        </a:rPr>
                        <a:t>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Various motives: rocking chair, elephant etc./</a:t>
                      </a:r>
                      <a:r>
                        <a:rPr kumimoji="0" lang="en-GB" sz="1000" b="0" i="0" u="none" strike="noStrike" cap="none" normalizeH="0" baseline="0" dirty="0" err="1">
                          <a:ln>
                            <a:noFill/>
                          </a:ln>
                          <a:solidFill>
                            <a:srgbClr val="333333"/>
                          </a:solidFill>
                          <a:effectLst/>
                          <a:latin typeface="Calibri Light"/>
                        </a:rPr>
                        <a:t>Verschiedene</a:t>
                      </a:r>
                      <a:r>
                        <a:rPr kumimoji="0" lang="en-GB" sz="1000" b="0" i="0" u="none" strike="noStrike" cap="none" normalizeH="0" baseline="0" dirty="0">
                          <a:ln>
                            <a:noFill/>
                          </a:ln>
                          <a:solidFill>
                            <a:srgbClr val="333333"/>
                          </a:solidFill>
                          <a:effectLst/>
                          <a:latin typeface="Calibri Light"/>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Schaukelstuhl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Elefant</a:t>
                      </a:r>
                      <a:r>
                        <a:rPr kumimoji="0" lang="en-GB" sz="1000" b="0" i="0" u="none" strike="noStrike" cap="none" normalizeH="0" baseline="0" dirty="0">
                          <a:ln>
                            <a:noFill/>
                          </a:ln>
                          <a:solidFill>
                            <a:srgbClr val="333333"/>
                          </a:solidFill>
                          <a:effectLst/>
                          <a:latin typeface="Calibri Light"/>
                        </a:rPr>
                        <a:t> etc.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Old woman, young woman, man with </a:t>
                      </a:r>
                      <a:r>
                        <a:rPr kumimoji="0" lang="en-GB" sz="1000" b="0" i="0" u="none" strike="noStrike" cap="none" normalizeH="0" baseline="0" dirty="0" err="1">
                          <a:ln>
                            <a:noFill/>
                          </a:ln>
                          <a:solidFill>
                            <a:srgbClr val="333333"/>
                          </a:solidFill>
                          <a:effectLst/>
                          <a:latin typeface="Calibri Light"/>
                          <a:cs typeface="Times New Roman" pitchFamily="18" charset="0"/>
                        </a:rPr>
                        <a:t>mustache</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a:ln>
                            <a:noFill/>
                          </a:ln>
                          <a:solidFill>
                            <a:srgbClr val="333333"/>
                          </a:solidFill>
                          <a:effectLst/>
                          <a:latin typeface="Calibri Light"/>
                          <a:cs typeface="Times New Roman" pitchFamily="18" charset="0"/>
                        </a:rPr>
                        <a:t>Alte Frau, junge Frau, Mann mit Schnurrbart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a:t>
                      </a:r>
                      <a:r>
                        <a:rPr kumimoji="0" lang="de-DE" sz="1000" b="0" i="0" u="none" strike="noStrike" cap="none" normalizeH="0" baseline="0" dirty="0">
                          <a:ln>
                            <a:noFill/>
                          </a:ln>
                          <a:solidFill>
                            <a:srgbClr val="333333"/>
                          </a:solidFill>
                          <a:effectLst/>
                          <a:latin typeface="Calibri Light"/>
                        </a:rPr>
                        <a:t>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public domain</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rabbit-duck/</a:t>
                      </a:r>
                      <a:r>
                        <a:rPr kumimoji="0" lang="en-US" sz="1000" b="0" i="0" u="none" strike="noStrike" cap="none" normalizeH="0" baseline="0" dirty="0" err="1">
                          <a:ln>
                            <a:noFill/>
                          </a:ln>
                          <a:solidFill>
                            <a:srgbClr val="333333"/>
                          </a:solidFill>
                          <a:effectLst/>
                          <a:latin typeface="Calibri Light"/>
                        </a:rPr>
                        <a:t>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a:t>
                      </a:r>
                      <a:r>
                        <a:rPr kumimoji="0" lang="de-DE" sz="1000" b="0" i="0" u="none" strike="noStrike" cap="none" normalizeH="0" baseline="0" dirty="0" err="1">
                          <a:ln>
                            <a:noFill/>
                          </a:ln>
                          <a:solidFill>
                            <a:srgbClr val="333333"/>
                          </a:solidFill>
                          <a:effectLst/>
                          <a:latin typeface="Calibri Light"/>
                          <a:cs typeface="Times New Roman" pitchFamily="18" charset="0"/>
                        </a:rPr>
                        <a:t>Ocampo</a:t>
                      </a:r>
                      <a:r>
                        <a:rPr kumimoji="0" lang="de-DE" sz="1000" b="0" i="0" u="none" strike="noStrike" cap="none" normalizeH="0" baseline="0" dirty="0">
                          <a:ln>
                            <a:noFill/>
                          </a:ln>
                          <a:solidFill>
                            <a:srgbClr val="333333"/>
                          </a:solidFill>
                          <a:effectLst/>
                          <a:latin typeface="Calibri Light"/>
                          <a:cs typeface="Times New Roman" pitchFamily="18" charset="0"/>
                        </a:rPr>
                        <a:t>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a:t>
                      </a:r>
                      <a:r>
                        <a:rPr kumimoji="0" lang="de-DE" sz="1000" b="0" i="0" u="none" strike="noStrike" cap="none" normalizeH="0" baseline="0">
                          <a:ln>
                            <a:noFill/>
                          </a:ln>
                          <a:solidFill>
                            <a:srgbClr val="333333"/>
                          </a:solidFill>
                          <a:effectLst/>
                          <a:latin typeface="Calibri Light"/>
                        </a:rPr>
                        <a:t> pictures</a:t>
                      </a:r>
                      <a:endParaRPr kumimoji="0" lang="en-US"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de-DE" sz="1000" b="0" i="0" u="none" strike="noStrike" cap="none" normalizeH="0" baseline="0" dirty="0">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2"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174</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20750014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Arguments Pro?</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59143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175</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86271871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a:solidFill>
                            <a:srgbClr val="333333"/>
                          </a:solidFill>
                          <a:latin typeface="Calibri Light"/>
                        </a:rPr>
                        <a:t>Alleged motives of the USA:</a:t>
                      </a:r>
                    </a:p>
                    <a:p>
                      <a:pPr marL="457200" indent="-457200">
                        <a:lnSpc>
                          <a:spcPct val="100000"/>
                        </a:lnSpc>
                        <a:spcBef>
                          <a:spcPts val="1200"/>
                        </a:spcBef>
                        <a:buFont typeface="+mj-lt"/>
                        <a:buAutoNum type="arabicPeriod"/>
                      </a:pPr>
                      <a:r>
                        <a:rPr lang="en-US" sz="2000" dirty="0">
                          <a:solidFill>
                            <a:srgbClr val="333333"/>
                          </a:solidFill>
                          <a:latin typeface="Calibri Light"/>
                        </a:rPr>
                        <a:t>“Technological victory” in space travel competition with the Soviet Union, which had successfully launched a satellite into space earlier</a:t>
                      </a:r>
                    </a:p>
                    <a:p>
                      <a:pPr marL="457200" indent="-457200">
                        <a:lnSpc>
                          <a:spcPct val="100000"/>
                        </a:lnSpc>
                        <a:spcBef>
                          <a:spcPts val="1200"/>
                        </a:spcBef>
                        <a:buFont typeface="+mj-lt"/>
                        <a:buAutoNum type="arabicPeriod"/>
                      </a:pPr>
                      <a:r>
                        <a:rPr lang="en-US" sz="2000" dirty="0">
                          <a:solidFill>
                            <a:srgbClr val="333333"/>
                          </a:solidFill>
                          <a:latin typeface="Calibri Light"/>
                        </a:rPr>
                        <a:t>Distraction from the Vietnam-War</a:t>
                      </a:r>
                    </a:p>
                    <a:p>
                      <a:pPr marL="457200" indent="-457200">
                        <a:lnSpc>
                          <a:spcPct val="100000"/>
                        </a:lnSpc>
                        <a:spcBef>
                          <a:spcPts val="1200"/>
                        </a:spcBef>
                        <a:buFont typeface="+mj-lt"/>
                        <a:buAutoNum type="arabicPeriod"/>
                      </a:pPr>
                      <a:r>
                        <a:rPr lang="en-US" sz="2000" dirty="0">
                          <a:solidFill>
                            <a:srgbClr val="333333"/>
                          </a:solidFill>
                          <a:latin typeface="Calibri Light"/>
                        </a:rPr>
                        <a:t>NASA itself faked the moon landing for fear of governmental budget cutback</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564193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176</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1241837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For: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30999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177</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9339350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“Waving flag”: 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80006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178</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88347932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Against: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35169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179</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60406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dirty="0">
                          <a:latin typeface="Calibri Light"/>
                        </a:rPr>
                        <a:t>Night </a:t>
                      </a:r>
                      <a:r>
                        <a:rPr lang="en-US" sz="1800" dirty="0" err="1">
                          <a:latin typeface="Calibri Light"/>
                        </a:rPr>
                        <a:t>photographies</a:t>
                      </a:r>
                      <a:r>
                        <a:rPr lang="en-US" sz="1800" dirty="0">
                          <a:latin typeface="Calibri Light"/>
                        </a:rPr>
                        <a:t> cannot capture weak light sources due to exposure </a:t>
                      </a:r>
                      <a:r>
                        <a:rPr lang="en-US" sz="1800">
                          <a:latin typeface="Calibri Light"/>
                        </a:rPr>
                        <a:t>times </a:t>
                      </a:r>
                      <a:r>
                        <a:rPr lang="en-US" sz="1800">
                          <a:latin typeface="Times New Roman"/>
                          <a:sym typeface="Wingdings" panose="05000000000000000000" pitchFamily="2" charset="2"/>
                        </a:rPr>
                        <a:t>→</a:t>
                      </a:r>
                      <a:r>
                        <a:rPr lang="en-US" sz="1800">
                          <a:latin typeface="Calibri Light"/>
                        </a:rPr>
                        <a:t> </a:t>
                      </a:r>
                      <a:r>
                        <a:rPr lang="en-US" sz="1800" dirty="0">
                          <a:latin typeface="Calibri Light"/>
                        </a:rPr>
                        <a:t>no stars</a:t>
                      </a:r>
                    </a:p>
                    <a:p>
                      <a:pPr marL="342900" indent="-342900">
                        <a:lnSpc>
                          <a:spcPct val="100000"/>
                        </a:lnSpc>
                        <a:spcBef>
                          <a:spcPts val="1200"/>
                        </a:spcBef>
                        <a:buFont typeface="+mj-lt"/>
                        <a:buAutoNum type="arabicPeriod"/>
                      </a:pPr>
                      <a:r>
                        <a:rPr lang="en-US" sz="180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13898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dirty="0">
                <a:solidFill>
                  <a:srgbClr val="000000"/>
                </a:solidFill>
                <a:latin typeface="Calibri Light"/>
                <a:ea typeface="ＭＳ Ｐゴシック" panose="020B0600070205080204" pitchFamily="34" charset="-128"/>
              </a:rPr>
              <a:t>Was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moon</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landing</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faked</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by</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the</a:t>
            </a:r>
            <a:r>
              <a:rPr lang="de-DE" sz="2200" dirty="0">
                <a:solidFill>
                  <a:srgbClr val="000000"/>
                </a:solidFill>
                <a:latin typeface="Calibri Light"/>
                <a:ea typeface="ＭＳ Ｐゴシック" panose="020B0600070205080204" pitchFamily="34" charset="-128"/>
              </a:rPr>
              <a:t> US </a:t>
            </a:r>
            <a:r>
              <a:rPr lang="de-DE" sz="2200" dirty="0" err="1">
                <a:solidFill>
                  <a:srgbClr val="000000"/>
                </a:solidFill>
                <a:latin typeface="Calibri Light"/>
                <a:ea typeface="ＭＳ Ｐゴシック" panose="020B0600070205080204" pitchFamily="34" charset="-128"/>
              </a:rPr>
              <a:t>Government</a:t>
            </a:r>
            <a:r>
              <a:rPr lang="de-DE" sz="2200" dirty="0">
                <a:solidFill>
                  <a:srgbClr val="000000"/>
                </a:solidFill>
                <a:latin typeface="Calibri Light"/>
                <a:ea typeface="ＭＳ Ｐゴシック" panose="020B0600070205080204" pitchFamily="34" charset="-128"/>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180</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 „Vorsicht Verschwörung“ (Beware conspiracy) </a:t>
            </a:r>
          </a:p>
        </p:txBody>
      </p:sp>
      <p:sp>
        <p:nvSpPr>
          <p:cNvPr id="14"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Calibri Light"/>
              </a:rPr>
              <a:t>Director Roland </a:t>
            </a:r>
            <a:r>
              <a:rPr lang="en-US" altLang="de-DE" sz="2400" dirty="0" err="1">
                <a:latin typeface="Calibri Light"/>
              </a:rPr>
              <a:t>Emmerich</a:t>
            </a:r>
            <a:r>
              <a:rPr lang="en-US" altLang="de-DE" sz="2400" dirty="0">
                <a:latin typeface="Calibri Light"/>
              </a:rPr>
              <a:t> (Independence Day):</a:t>
            </a:r>
            <a:br>
              <a:rPr lang="en-US" altLang="de-DE" sz="2400" dirty="0">
                <a:latin typeface="Calibri Light"/>
              </a:rPr>
            </a:br>
            <a:r>
              <a:rPr lang="en-US" altLang="de-DE" sz="2400" dirty="0">
                <a:latin typeface="Calibri Light"/>
              </a:rPr>
              <a:t>“The moon landing (…) was just too good. Such a thing was impossible to stage in the 1960s. Even with today‘s equipment this would pose problems.”</a:t>
            </a:r>
            <a:endParaRPr lang="de-DE" altLang="de-DE" sz="2400" i="1" dirty="0">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20646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nSpc>
                <a:spcPct val="100000"/>
              </a:lnSpc>
              <a:spcBef>
                <a:spcPts val="0"/>
              </a:spcBef>
            </a:pP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181</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a:t>How did this urban legend and other conspiracy theories arise?</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a:t>
            </a:r>
            <a:r>
              <a:rPr lang="en-US" sz="2400" dirty="0">
                <a:solidFill>
                  <a:srgbClr val="333333"/>
                </a:solidFill>
                <a:latin typeface="Calibri Light"/>
                <a:cs typeface="Verdana"/>
              </a:rPr>
              <a:t>often more </a:t>
            </a:r>
            <a:r>
              <a:rPr lang="en-US" sz="2400" spc="-5" dirty="0">
                <a:solidFill>
                  <a:srgbClr val="333333"/>
                </a:solidFill>
                <a:latin typeface="Calibri Light"/>
                <a:cs typeface="Verdana"/>
              </a:rPr>
              <a:t>compelling than</a:t>
            </a:r>
            <a:r>
              <a:rPr lang="en-US" sz="2400" spc="-65" dirty="0">
                <a:solidFill>
                  <a:srgbClr val="333333"/>
                </a:solidFill>
                <a:latin typeface="Calibri Light"/>
                <a:cs typeface="Verdana"/>
              </a:rPr>
              <a:t> </a:t>
            </a:r>
            <a:r>
              <a:rPr lang="en-US" sz="2400" spc="-30" dirty="0">
                <a:solidFill>
                  <a:srgbClr val="333333"/>
                </a:solidFill>
                <a:latin typeface="Calibri Light"/>
                <a:cs typeface="Verdana"/>
              </a:rPr>
              <a:t>reality.</a:t>
            </a:r>
            <a:endParaRPr lang="en-US" sz="2400" dirty="0">
              <a:solidFill>
                <a:srgbClr val="333333"/>
              </a:solidFill>
              <a:latin typeface="Calibri Light"/>
              <a:cs typeface="Verdana"/>
            </a:endParaRPr>
          </a:p>
          <a:p>
            <a:pPr marL="342900" marR="203835"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They are based </a:t>
            </a:r>
            <a:r>
              <a:rPr lang="en-US" sz="2400" dirty="0">
                <a:solidFill>
                  <a:srgbClr val="333333"/>
                </a:solidFill>
                <a:latin typeface="Calibri Light"/>
                <a:cs typeface="Verdana"/>
              </a:rPr>
              <a:t>on facts </a:t>
            </a:r>
            <a:r>
              <a:rPr lang="en-US" sz="2400" spc="-5" dirty="0">
                <a:solidFill>
                  <a:srgbClr val="333333"/>
                </a:solidFill>
                <a:latin typeface="Calibri Light"/>
                <a:cs typeface="Verdana"/>
              </a:rPr>
              <a:t>that are hard to </a:t>
            </a:r>
            <a:r>
              <a:rPr lang="en-US" sz="2400" dirty="0">
                <a:solidFill>
                  <a:srgbClr val="333333"/>
                </a:solidFill>
                <a:latin typeface="Calibri Light"/>
                <a:cs typeface="Verdana"/>
              </a:rPr>
              <a:t>check and </a:t>
            </a:r>
            <a:r>
              <a:rPr lang="en-US" sz="2400" spc="-5" dirty="0">
                <a:solidFill>
                  <a:srgbClr val="333333"/>
                </a:solidFill>
                <a:latin typeface="Calibri Light"/>
                <a:cs typeface="Verdana"/>
              </a:rPr>
              <a:t>people </a:t>
            </a:r>
            <a:r>
              <a:rPr lang="en-US" sz="2400" spc="-10" dirty="0">
                <a:solidFill>
                  <a:srgbClr val="333333"/>
                </a:solidFill>
                <a:latin typeface="Calibri Light"/>
                <a:cs typeface="Verdana"/>
              </a:rPr>
              <a:t>believe </a:t>
            </a:r>
            <a:r>
              <a:rPr lang="en-US" sz="2400" dirty="0">
                <a:solidFill>
                  <a:srgbClr val="333333"/>
                </a:solidFill>
                <a:latin typeface="Calibri Light"/>
                <a:cs typeface="Verdana"/>
              </a:rPr>
              <a:t>them </a:t>
            </a:r>
            <a:r>
              <a:rPr lang="en-US" sz="2400" spc="-10" dirty="0">
                <a:solidFill>
                  <a:srgbClr val="333333"/>
                </a:solidFill>
                <a:latin typeface="Calibri Light"/>
                <a:cs typeface="Verdana"/>
              </a:rPr>
              <a:t>easily </a:t>
            </a:r>
            <a:r>
              <a:rPr lang="en-US" sz="2400" spc="-25" dirty="0">
                <a:solidFill>
                  <a:srgbClr val="333333"/>
                </a:solidFill>
                <a:latin typeface="Calibri Light"/>
                <a:cs typeface="Verdana"/>
              </a:rPr>
              <a:t>(e.g., </a:t>
            </a:r>
            <a:r>
              <a:rPr lang="en-US" sz="2400" spc="-10" dirty="0">
                <a:solidFill>
                  <a:srgbClr val="333333"/>
                </a:solidFill>
                <a:latin typeface="Calibri Light"/>
                <a:cs typeface="Verdana"/>
              </a:rPr>
              <a:t>waving </a:t>
            </a:r>
            <a:r>
              <a:rPr lang="en-US" sz="2400" dirty="0">
                <a:solidFill>
                  <a:srgbClr val="333333"/>
                </a:solidFill>
                <a:latin typeface="Calibri Light"/>
                <a:cs typeface="Verdana"/>
              </a:rPr>
              <a:t>flag suggests </a:t>
            </a:r>
            <a:r>
              <a:rPr lang="en-US" sz="2400" spc="-5" dirty="0">
                <a:solidFill>
                  <a:srgbClr val="333333"/>
                </a:solidFill>
                <a:latin typeface="Calibri Light"/>
                <a:cs typeface="Verdana"/>
              </a:rPr>
              <a:t>that pictures were </a:t>
            </a:r>
            <a:r>
              <a:rPr lang="en-US" sz="2400" spc="-10" dirty="0">
                <a:solidFill>
                  <a:srgbClr val="333333"/>
                </a:solidFill>
                <a:latin typeface="Calibri Light"/>
                <a:cs typeface="Verdana"/>
              </a:rPr>
              <a:t>taken </a:t>
            </a:r>
            <a:r>
              <a:rPr lang="en-US" sz="2400" dirty="0">
                <a:solidFill>
                  <a:srgbClr val="333333"/>
                </a:solidFill>
                <a:latin typeface="Calibri Light"/>
                <a:cs typeface="Verdana"/>
              </a:rPr>
              <a:t>on</a:t>
            </a:r>
            <a:r>
              <a:rPr lang="en-US" sz="2400" spc="-40" dirty="0">
                <a:solidFill>
                  <a:srgbClr val="333333"/>
                </a:solidFill>
                <a:latin typeface="Calibri Light"/>
                <a:cs typeface="Verdana"/>
              </a:rPr>
              <a:t> </a:t>
            </a:r>
            <a:r>
              <a:rPr lang="en-US" sz="2400" spc="-5" dirty="0">
                <a:solidFill>
                  <a:srgbClr val="333333"/>
                </a:solidFill>
                <a:latin typeface="Calibri Light"/>
                <a:cs typeface="Verdana"/>
              </a:rPr>
              <a:t>earth).</a:t>
            </a:r>
            <a:endParaRPr lang="en-US" sz="2400" dirty="0">
              <a:solidFill>
                <a:srgbClr val="333333"/>
              </a:solidFill>
              <a:latin typeface="Calibri Light"/>
              <a:cs typeface="Verdana"/>
            </a:endParaRPr>
          </a:p>
          <a:p>
            <a:pPr marL="342900" marR="137160" lvl="0" indent="-342900" defTabSz="914400">
              <a:buClr>
                <a:srgbClr val="333333"/>
              </a:buClr>
              <a:buFont typeface="WingDings"/>
              <a:buChar char=""/>
              <a:tabLst>
                <a:tab pos="375285" algn="l"/>
                <a:tab pos="375920" algn="l"/>
                <a:tab pos="6639559" algn="l"/>
              </a:tabLst>
            </a:pPr>
            <a:r>
              <a:rPr lang="en-US" sz="2400" spc="-5" dirty="0">
                <a:solidFill>
                  <a:srgbClr val="333333"/>
                </a:solidFill>
                <a:latin typeface="Calibri Light"/>
                <a:cs typeface="Verdana"/>
              </a:rPr>
              <a:t>They </a:t>
            </a:r>
            <a:r>
              <a:rPr lang="en-US" sz="2400" dirty="0">
                <a:solidFill>
                  <a:srgbClr val="333333"/>
                </a:solidFill>
                <a:latin typeface="Calibri Light"/>
                <a:cs typeface="Verdana"/>
              </a:rPr>
              <a:t>conceal </a:t>
            </a:r>
            <a:r>
              <a:rPr lang="en-US" sz="2400" spc="-5" dirty="0">
                <a:solidFill>
                  <a:srgbClr val="333333"/>
                </a:solidFill>
                <a:latin typeface="Calibri Light"/>
                <a:cs typeface="Verdana"/>
              </a:rPr>
              <a:t>alternative explanations </a:t>
            </a:r>
            <a:r>
              <a:rPr lang="en-US" sz="2400" spc="-25" dirty="0">
                <a:solidFill>
                  <a:srgbClr val="333333"/>
                </a:solidFill>
                <a:latin typeface="Calibri Light"/>
                <a:cs typeface="Verdana"/>
              </a:rPr>
              <a:t>(e.g.,</a:t>
            </a:r>
            <a:r>
              <a:rPr lang="en-US" sz="2400" spc="5" dirty="0">
                <a:solidFill>
                  <a:srgbClr val="333333"/>
                </a:solidFill>
                <a:latin typeface="Calibri Light"/>
                <a:cs typeface="Verdana"/>
              </a:rPr>
              <a:t> </a:t>
            </a:r>
            <a:r>
              <a:rPr lang="en-US" sz="2400" spc="-5" dirty="0">
                <a:solidFill>
                  <a:srgbClr val="333333"/>
                </a:solidFill>
                <a:latin typeface="Calibri Light"/>
                <a:cs typeface="Verdana"/>
              </a:rPr>
              <a:t>the starless</a:t>
            </a:r>
            <a:r>
              <a:rPr lang="en-US" sz="2400" spc="-95" dirty="0">
                <a:solidFill>
                  <a:srgbClr val="333333"/>
                </a:solidFill>
                <a:latin typeface="Calibri Light"/>
                <a:cs typeface="Verdana"/>
              </a:rPr>
              <a:t> </a:t>
            </a:r>
            <a:r>
              <a:rPr lang="en-US" sz="2400" dirty="0">
                <a:solidFill>
                  <a:srgbClr val="333333"/>
                </a:solidFill>
                <a:latin typeface="Calibri Light"/>
                <a:cs typeface="Verdana"/>
              </a:rPr>
              <a:t>sky can be </a:t>
            </a:r>
            <a:r>
              <a:rPr lang="en-US" sz="2400" spc="-5" dirty="0">
                <a:solidFill>
                  <a:srgbClr val="333333"/>
                </a:solidFill>
                <a:latin typeface="Calibri Light"/>
                <a:cs typeface="Verdana"/>
              </a:rPr>
              <a:t>explained </a:t>
            </a:r>
            <a:r>
              <a:rPr lang="en-US" sz="2400" dirty="0">
                <a:solidFill>
                  <a:srgbClr val="333333"/>
                </a:solidFill>
                <a:latin typeface="Calibri Light"/>
                <a:cs typeface="Verdana"/>
              </a:rPr>
              <a:t>by the </a:t>
            </a:r>
            <a:r>
              <a:rPr lang="en-US" sz="2400" spc="-5" dirty="0">
                <a:solidFill>
                  <a:srgbClr val="333333"/>
                </a:solidFill>
                <a:latin typeface="Calibri Light"/>
                <a:cs typeface="Verdana"/>
              </a:rPr>
              <a:t>technical limitations </a:t>
            </a:r>
            <a:r>
              <a:rPr lang="en-US" sz="2400" dirty="0">
                <a:solidFill>
                  <a:srgbClr val="333333"/>
                </a:solidFill>
                <a:latin typeface="Calibri Light"/>
                <a:cs typeface="Verdana"/>
              </a:rPr>
              <a:t>of </a:t>
            </a:r>
            <a:r>
              <a:rPr lang="en-US" sz="2400" spc="-5" dirty="0">
                <a:solidFill>
                  <a:srgbClr val="333333"/>
                </a:solidFill>
                <a:latin typeface="Calibri Light"/>
                <a:cs typeface="Verdana"/>
              </a:rPr>
              <a:t>night </a:t>
            </a:r>
            <a:r>
              <a:rPr lang="en-US" sz="2400" spc="-10" dirty="0">
                <a:solidFill>
                  <a:srgbClr val="333333"/>
                </a:solidFill>
                <a:latin typeface="Calibri Light"/>
                <a:cs typeface="Verdana"/>
              </a:rPr>
              <a:t>photography).</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75285" algn="l"/>
                <a:tab pos="375920" algn="l"/>
              </a:tabLst>
            </a:pPr>
            <a:r>
              <a:rPr lang="en-US" sz="2400" spc="-5" dirty="0">
                <a:solidFill>
                  <a:srgbClr val="333333"/>
                </a:solidFill>
                <a:latin typeface="Calibri Light"/>
                <a:cs typeface="Verdana"/>
              </a:rPr>
              <a:t>Urban legends take </a:t>
            </a:r>
            <a:r>
              <a:rPr lang="en-US" sz="2400" dirty="0">
                <a:solidFill>
                  <a:srgbClr val="333333"/>
                </a:solidFill>
                <a:latin typeface="Calibri Light"/>
                <a:cs typeface="Verdana"/>
              </a:rPr>
              <a:t>facts out of context and </a:t>
            </a:r>
            <a:r>
              <a:rPr lang="en-US" sz="2400" spc="-5" dirty="0">
                <a:solidFill>
                  <a:srgbClr val="333333"/>
                </a:solidFill>
                <a:latin typeface="Calibri Light"/>
                <a:cs typeface="Verdana"/>
              </a:rPr>
              <a:t>push them to</a:t>
            </a:r>
            <a:r>
              <a:rPr lang="en-US" sz="2400" spc="-155" dirty="0">
                <a:solidFill>
                  <a:srgbClr val="333333"/>
                </a:solidFill>
                <a:latin typeface="Calibri Light"/>
                <a:cs typeface="Verdana"/>
              </a:rPr>
              <a:t> </a:t>
            </a:r>
            <a:r>
              <a:rPr lang="en-US" sz="2400" spc="-5" dirty="0">
                <a:solidFill>
                  <a:srgbClr val="333333"/>
                </a:solidFill>
                <a:latin typeface="Calibri Light"/>
                <a:cs typeface="Verdana"/>
              </a:rPr>
              <a:t>the </a:t>
            </a:r>
            <a:r>
              <a:rPr lang="en-US" sz="2400" spc="-10" dirty="0">
                <a:solidFill>
                  <a:srgbClr val="333333"/>
                </a:solidFill>
                <a:latin typeface="Calibri Light"/>
                <a:cs typeface="Verdana"/>
              </a:rPr>
              <a:t>limit.</a:t>
            </a:r>
            <a:endParaRPr lang="en-US" sz="2400" dirty="0">
              <a:solidFill>
                <a:srgbClr val="333333"/>
              </a:solidFill>
              <a:latin typeface="Calibri Light"/>
              <a:cs typeface="Verdana"/>
            </a:endParaRPr>
          </a:p>
        </p:txBody>
      </p:sp>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a:solidFill>
                  <a:srgbClr val="000000"/>
                </a:solidFill>
                <a:latin typeface="Calibri Light"/>
              </a:rPr>
              <a:t>Metacognitive Training 2 - Jumping to Conclusions 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182</a:t>
            </a:fld>
            <a:endParaRPr lang="de-DE" altLang="de-DE">
              <a:solidFill>
                <a:srgbClr val="000000"/>
              </a:solidFill>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10</TotalTime>
  <Words>8279</Words>
  <Application>Microsoft Office PowerPoint</Application>
  <PresentationFormat>Custom</PresentationFormat>
  <Paragraphs>1361</Paragraphs>
  <Slides>182</Slides>
  <Notes>17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182</vt:i4>
      </vt:variant>
    </vt:vector>
  </HeadingPairs>
  <TitlesOfParts>
    <vt:vector size="193" baseType="lpstr">
      <vt:lpstr>ＭＳ Ｐゴシック</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2 A – Jumping to Conclusions I</vt:lpstr>
      <vt:lpstr>Jumping to Conclusions</vt:lpstr>
      <vt:lpstr>Jumping to Conclusions</vt:lpstr>
      <vt:lpstr>Jumping to Conclusions</vt:lpstr>
      <vt:lpstr>Jumping to Conclusions</vt:lpstr>
      <vt:lpstr>Jumping to Conclusions</vt:lpstr>
      <vt:lpstr>Inferences without 100% proof</vt:lpstr>
      <vt:lpstr>Inferences without 100% proof</vt:lpstr>
      <vt:lpstr>Inferences without 100% proof</vt:lpstr>
      <vt:lpstr>Jumping to conclusions “in action”</vt:lpstr>
      <vt:lpstr>Jumping to conclusions “in action”</vt:lpstr>
      <vt:lpstr>Jumping to conclusions “in action”</vt:lpstr>
      <vt:lpstr>Jumping to conclusions “in action” – Urban legends – (for an alternative exercise, see end of presentation)</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lpstr>How did this urban legend and other conspiracy theories arise?</vt:lpstr>
      <vt:lpstr>Why are we doing this?</vt:lpstr>
      <vt:lpstr>Why are we doing this?</vt:lpstr>
      <vt:lpstr>How jumping to conclusion promotes misinterpretations during psychosis – examples</vt:lpstr>
      <vt:lpstr>Task (1)</vt:lpstr>
      <vt:lpstr>Task (1)</vt:lpstr>
      <vt:lpstr>Task (1)</vt:lpstr>
      <vt:lpstr>Picture 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3</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4</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5</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6</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7</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Optional: Videoclip</vt:lpstr>
      <vt:lpstr>Picture 8</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9</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10</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11</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Picture 12</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What might be presented in this picture?</vt:lpstr>
      <vt:lpstr>Task 2:</vt:lpstr>
      <vt:lpstr>What do you see?</vt:lpstr>
      <vt:lpstr>What do you see now?</vt:lpstr>
      <vt:lpstr>What do you see?</vt:lpstr>
      <vt:lpstr>What do you see?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 you see?</vt:lpstr>
      <vt:lpstr>Try to discover all details!</vt:lpstr>
      <vt:lpstr>PowerPoint Presentation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 Presentation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79</cp:revision>
  <dcterms:created xsi:type="dcterms:W3CDTF">2019-08-27T10:44:16Z</dcterms:created>
  <dcterms:modified xsi:type="dcterms:W3CDTF">2025-02-15T02:25:17Z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2014-02-10T00:00:00Z</vt:filetime>
  </property>
  <property fmtid="{D5CDD505-2E9C-101B-9397-08002B2CF9AE}" pid="3" name="Creator">
    <vt:lpwstr>Microsoft® PowerPoint® 2010</vt:lpwstr>
  </property>
  <property fmtid="{D5CDD505-2E9C-101B-9397-08002B2CF9AE}" pid="4" name="LastSaved">
    <vt:filetime>2019-08-27T00:00:00Z</vt:filetime>
  </property>
</Properties>
</file>