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1"/>
    <p:sldMasterId id="2147483687" r:id="rId2"/>
    <p:sldMasterId id="2147483700" r:id="rId3"/>
  </p:sldMasterIdLst>
  <p:notesMasterIdLst>
    <p:notesMasterId r:id="rId94"/>
  </p:notesMasterIdLst>
  <p:handoutMasterIdLst>
    <p:handoutMasterId r:id="rId95"/>
  </p:handoutMasterIdLst>
  <p:sldIdLst>
    <p:sldId id="859" r:id="rId4"/>
    <p:sldId id="846" r:id="rId5"/>
    <p:sldId id="862" r:id="rId6"/>
    <p:sldId id="860" r:id="rId7"/>
    <p:sldId id="861" r:id="rId8"/>
    <p:sldId id="863" r:id="rId9"/>
    <p:sldId id="444" r:id="rId10"/>
    <p:sldId id="551" r:id="rId11"/>
    <p:sldId id="864" r:id="rId12"/>
    <p:sldId id="865" r:id="rId13"/>
    <p:sldId id="867" r:id="rId14"/>
    <p:sldId id="868" r:id="rId15"/>
    <p:sldId id="869" r:id="rId16"/>
    <p:sldId id="866" r:id="rId17"/>
    <p:sldId id="446" r:id="rId18"/>
    <p:sldId id="823" r:id="rId19"/>
    <p:sldId id="824" r:id="rId20"/>
    <p:sldId id="825" r:id="rId21"/>
    <p:sldId id="836" r:id="rId22"/>
    <p:sldId id="870" r:id="rId23"/>
    <p:sldId id="871" r:id="rId24"/>
    <p:sldId id="837" r:id="rId25"/>
    <p:sldId id="459" r:id="rId26"/>
    <p:sldId id="460" r:id="rId27"/>
    <p:sldId id="728" r:id="rId28"/>
    <p:sldId id="729" r:id="rId29"/>
    <p:sldId id="730" r:id="rId30"/>
    <p:sldId id="734" r:id="rId31"/>
    <p:sldId id="872" r:id="rId32"/>
    <p:sldId id="873" r:id="rId33"/>
    <p:sldId id="811" r:id="rId34"/>
    <p:sldId id="828" r:id="rId35"/>
    <p:sldId id="874" r:id="rId36"/>
    <p:sldId id="875" r:id="rId37"/>
    <p:sldId id="850" r:id="rId38"/>
    <p:sldId id="876" r:id="rId39"/>
    <p:sldId id="877" r:id="rId40"/>
    <p:sldId id="878" r:id="rId41"/>
    <p:sldId id="822" r:id="rId42"/>
    <p:sldId id="879" r:id="rId43"/>
    <p:sldId id="880" r:id="rId44"/>
    <p:sldId id="819" r:id="rId45"/>
    <p:sldId id="813" r:id="rId46"/>
    <p:sldId id="881" r:id="rId47"/>
    <p:sldId id="804" r:id="rId48"/>
    <p:sldId id="805" r:id="rId49"/>
    <p:sldId id="806" r:id="rId50"/>
    <p:sldId id="801" r:id="rId51"/>
    <p:sldId id="802" r:id="rId52"/>
    <p:sldId id="803" r:id="rId53"/>
    <p:sldId id="882" r:id="rId54"/>
    <p:sldId id="749" r:id="rId55"/>
    <p:sldId id="752" r:id="rId56"/>
    <p:sldId id="750" r:id="rId57"/>
    <p:sldId id="751" r:id="rId58"/>
    <p:sldId id="760" r:id="rId59"/>
    <p:sldId id="761" r:id="rId60"/>
    <p:sldId id="762" r:id="rId61"/>
    <p:sldId id="753" r:id="rId62"/>
    <p:sldId id="756" r:id="rId63"/>
    <p:sldId id="754" r:id="rId64"/>
    <p:sldId id="755" r:id="rId65"/>
    <p:sldId id="785" r:id="rId66"/>
    <p:sldId id="788" r:id="rId67"/>
    <p:sldId id="786" r:id="rId68"/>
    <p:sldId id="787" r:id="rId69"/>
    <p:sldId id="778" r:id="rId70"/>
    <p:sldId id="779" r:id="rId71"/>
    <p:sldId id="780" r:id="rId72"/>
    <p:sldId id="769" r:id="rId73"/>
    <p:sldId id="770" r:id="rId74"/>
    <p:sldId id="771" r:id="rId75"/>
    <p:sldId id="772" r:id="rId76"/>
    <p:sldId id="831" r:id="rId77"/>
    <p:sldId id="774" r:id="rId78"/>
    <p:sldId id="838" r:id="rId79"/>
    <p:sldId id="839" r:id="rId80"/>
    <p:sldId id="840" r:id="rId81"/>
    <p:sldId id="841" r:id="rId82"/>
    <p:sldId id="842" r:id="rId83"/>
    <p:sldId id="843" r:id="rId84"/>
    <p:sldId id="844" r:id="rId85"/>
    <p:sldId id="883" r:id="rId86"/>
    <p:sldId id="888" r:id="rId87"/>
    <p:sldId id="889" r:id="rId88"/>
    <p:sldId id="792" r:id="rId89"/>
    <p:sldId id="885" r:id="rId90"/>
    <p:sldId id="886" r:id="rId91"/>
    <p:sldId id="887" r:id="rId92"/>
    <p:sldId id="845" r:id="rId93"/>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36" autoAdjust="0"/>
    <p:restoredTop sz="94681" autoAdjust="0"/>
  </p:normalViewPr>
  <p:slideViewPr>
    <p:cSldViewPr>
      <p:cViewPr varScale="1">
        <p:scale>
          <a:sx n="59" d="100"/>
          <a:sy n="59" d="100"/>
        </p:scale>
        <p:origin x="176"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handoutMaster" Target="handoutMasters/handoutMaster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theme" Target="theme/theme1.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3A0EE94-8C20-4385-B9A6-A9DA60351CFC}" type="slidenum">
              <a:rPr lang="en-GB" altLang="de-DE"/>
              <a:pPr>
                <a:defRPr/>
              </a:pPr>
              <a:t>‹Nr.›</a:t>
            </a:fld>
            <a:endParaRPr lang="en-GB" altLang="de-DE"/>
          </a:p>
        </p:txBody>
      </p:sp>
    </p:spTree>
    <p:extLst>
      <p:ext uri="{BB962C8B-B14F-4D97-AF65-F5344CB8AC3E}">
        <p14:creationId xmlns:p14="http://schemas.microsoft.com/office/powerpoint/2010/main" val="323671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0514BDA-3FE0-4368-9216-BFE6ECAFAAD4}" type="slidenum">
              <a:rPr lang="en-US" altLang="de-DE"/>
              <a:pPr>
                <a:defRPr/>
              </a:pPr>
              <a:t>‹Nr.›</a:t>
            </a:fld>
            <a:endParaRPr lang="en-US" altLang="de-DE"/>
          </a:p>
        </p:txBody>
      </p:sp>
    </p:spTree>
    <p:extLst>
      <p:ext uri="{BB962C8B-B14F-4D97-AF65-F5344CB8AC3E}">
        <p14:creationId xmlns:p14="http://schemas.microsoft.com/office/powerpoint/2010/main" val="39518841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19D046-FB56-487F-A329-F3DBFDBBE048}"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1975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8C81E3-928F-4B37-8AB1-EDA4F4BF2C87}"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52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A03CFF-47BB-49A1-B297-EB936F1C26A2}"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397293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F1F383-21A4-4813-A3B3-FB395D1B5DF5}"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096711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CAA185-025A-40E9-977F-D58A20CC2FAE}"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759508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285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285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285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00A942-3DB4-4391-BA2C-9461068D562C}"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8960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287123-B199-408A-8857-C31A13E075FC}"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7803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F1E1D1-C21B-40C3-8ACF-CC2A07B64FDE}"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06211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CDE7F7-4A75-4AAD-9DA8-6C993D7EA1A8}"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2817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D45AB-3E1C-4B2B-99F7-DED1681D6B47}"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5921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694383-2A6C-4491-B327-38CC791C9DF4}"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272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353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353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353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4BEB-1A71-4063-A987-F640A791ADC1}"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4480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1372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137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1372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630F58-6834-415A-8700-6B20A1986081}"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2987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7113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7113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EFCA3-B771-47FD-AB00-14A07C547831}"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17410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F89487-B631-400F-BA56-016B603D0A5A}"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518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D299F5-E5A0-49FD-A351-26AD2C4E1995}"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46259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F45E75-99E2-4C5A-8A3F-AA2C2DFBDF63}"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98270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0008A5-7A86-4BC5-977F-66A54527D731}"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03837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4A87DF-B483-4239-AC6D-D518D71D14EA}"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6333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E41D7-810B-4667-96D5-51BC1EB4BAD6}"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4279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91EFD7-8845-40DA-B4FC-D2EC233AD5C6}"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20209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BC16F-901C-44FB-811B-64BD4A05F48E}"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57014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1D4D8-9EBE-4E32-A9ED-67B95377A582}"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77221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317248-8C87-4357-B821-97F07CE50213}"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56788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B2E8A6-E5EF-480E-971B-AE15879A4F7C}"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6769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4FB533-A7FF-49B9-8F69-5686A0368B23}"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36052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76F006-43AD-4F8D-8FDB-754AC557B99A}"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70641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605B38-DE97-4041-A1D7-9154B3298B76}"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88791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08833E-9355-4972-ABFE-03BDC7936D2C}"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99075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F593CC-A9BF-48D0-8D64-01339CB8A3A2}"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63771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002031-8FDE-4542-BBD4-CA826D31963A}"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691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83CAE-CBED-4533-B64C-F4C3BFDB1CC2}"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0419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A3DC04-D8EB-41F4-85ED-ED6CFF0DAE4F}"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0874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E69CDB-4612-4BE0-BA42-DBA86DFF8A12}"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8649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B9D29A-8EFD-4AAE-AE44-FE7A8E38427B}"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25508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4DE596-E489-4B7B-95D6-04B40550B700}"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65316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769B3-5852-4CAC-BB6A-E34FE465E897}"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06559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DA93E4-54CC-483F-A498-288B2972062D}"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25145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CF8B62-43D4-43B9-8EC8-CB99D80452F7}"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01720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3E9740-A739-4514-965C-0E9756E14C49}"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6771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1235C6-7FCD-4590-A31A-FEF2D8710DCC}"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2818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29E12-A727-4855-9F60-5541C3701986}"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274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3D2DF-08F9-4D4D-9034-44E16D9574FD}"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01147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221722-8AC0-4DBC-8E57-01EAB9286817}"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87855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A6502-05D5-4C9E-B60B-A45C40697712}"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3586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01D8CD-0F96-4788-BEE2-14B057ACA3ED}"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6816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5A7035-8E49-4648-BC1D-FA77D1C5C628}"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2691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FD93B9-3226-479B-A883-CB1501456712}"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89941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FE1B6-B191-47B3-B1FB-C24EE1A66B52}"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8174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8680B0-A6A7-440D-BDED-D618EF1E370D}"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4486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83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84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86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2474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2474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2474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069B88-8F37-40F1-A5E3-0985121556B1}"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8342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E9F9E053-A20D-4334-8BD5-4E61E309AE4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04E32024-FDDD-4034-8AA7-CE401D29E50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5 - Memory</a:t>
            </a:r>
          </a:p>
        </p:txBody>
      </p:sp>
      <p:sp>
        <p:nvSpPr>
          <p:cNvPr id="5" name="Slide Number Placeholder 4"/>
          <p:cNvSpPr>
            <a:spLocks noGrp="1"/>
          </p:cNvSpPr>
          <p:nvPr>
            <p:ph type="sldNum" sz="quarter" idx="12"/>
          </p:nvPr>
        </p:nvSpPr>
        <p:spPr bwMode="gray"/>
        <p:txBody>
          <a:bodyPr/>
          <a:lstStyle/>
          <a:p>
            <a:pPr>
              <a:defRPr/>
            </a:pPr>
            <a:fld id="{393E1F1F-517C-431E-9F2F-F68D582D03B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93EAF44A-2351-4139-B5D8-BE3624BBF4E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5 - Memory</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2DE47803-3F30-4A95-923A-2972121781C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9.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A – Memory</a:t>
            </a:r>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10|22</a:t>
            </a:r>
            <a:endParaRPr lang="de-DE" dirty="0">
              <a:latin typeface="+mj-lt"/>
            </a:endParaRP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59595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a:t>
            </a:fld>
            <a:endParaRPr lang="de-DE" altLang="de-DE">
              <a:latin typeface="Calibri Light"/>
            </a:endParaRPr>
          </a:p>
        </p:txBody>
      </p:sp>
    </p:spTree>
    <p:extLst>
      <p:ext uri="{BB962C8B-B14F-4D97-AF65-F5344CB8AC3E}">
        <p14:creationId xmlns:p14="http://schemas.microsoft.com/office/powerpoint/2010/main" val="488975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chemeClr val="tx1"/>
                </a:solidFill>
                <a:latin typeface="Calibri Light"/>
              </a:rPr>
              <a:t>???</a:t>
            </a:r>
            <a:r>
              <a:rPr lang="en-US" altLang="de-DE" sz="2400" dirty="0">
                <a:solidFill>
                  <a:srgbClr val="004992"/>
                </a:solidFill>
                <a:latin typeface="Calibri Light"/>
              </a:rPr>
              <a:t> </a:t>
            </a:r>
            <a:r>
              <a:rPr lang="en-US" altLang="de-DE" sz="2400" dirty="0">
                <a:solidFill>
                  <a:srgbClr val="FFFFFF"/>
                </a:solidFill>
                <a:latin typeface="Calibri Light"/>
              </a:rPr>
              <a:t>Our brain is not overloaded with useless information. Mostly, irrelevant information is lost ... </a:t>
            </a:r>
            <a:r>
              <a:rPr lang="en-US" altLang="de-DE" sz="2400" i="1" dirty="0">
                <a:solidFill>
                  <a:srgbClr val="FFFFFF"/>
                </a:solidFill>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chemeClr val="tx1"/>
                </a:solidFill>
                <a:latin typeface="Calibri Light"/>
              </a:rPr>
              <a:t>???</a:t>
            </a:r>
            <a:r>
              <a:rPr lang="en-US" altLang="de-DE" sz="2400" dirty="0">
                <a:solidFill>
                  <a:srgbClr val="004992"/>
                </a:solidFill>
                <a:latin typeface="Calibri Light"/>
              </a:rPr>
              <a:t> </a:t>
            </a:r>
            <a:r>
              <a:rPr lang="en-US" altLang="de-DE" sz="2400" dirty="0">
                <a:solidFill>
                  <a:srgbClr val="FFFFFF"/>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2329141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rgbClr val="333333"/>
                </a:solidFill>
                <a:latin typeface="Calibri Light"/>
              </a:rPr>
              <a:t>Our brain is not overloaded with useless information. Mostly, irrelevant information is lost ... </a:t>
            </a:r>
            <a:r>
              <a:rPr lang="en-US" altLang="de-DE" sz="2400" i="1" dirty="0">
                <a:solidFill>
                  <a:srgbClr val="333333"/>
                </a:solidFill>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chemeClr val="tx1"/>
                </a:solidFill>
                <a:latin typeface="Calibri Light"/>
              </a:rPr>
              <a:t>???</a:t>
            </a:r>
            <a:r>
              <a:rPr lang="en-US" altLang="de-DE" sz="2400" dirty="0">
                <a:solidFill>
                  <a:srgbClr val="FFFFFF"/>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496759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rgbClr val="333333"/>
                </a:solidFill>
                <a:latin typeface="Calibri Light"/>
              </a:rPr>
              <a:t>Our brain is not overloaded with useless information. Mostly, irrelevant information is lost ... </a:t>
            </a:r>
            <a:r>
              <a:rPr lang="en-US" altLang="de-DE" sz="2400" i="1" dirty="0">
                <a:solidFill>
                  <a:srgbClr val="333333"/>
                </a:solidFill>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rgbClr val="333333"/>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1826952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dirty="0">
                <a:solidFill>
                  <a:srgbClr val="333333"/>
                </a:solidFill>
                <a:latin typeface="Calibri Light"/>
              </a:rPr>
              <a:t>???</a:t>
            </a:r>
          </a:p>
          <a:p>
            <a:endParaRPr lang="en-US" sz="2400" b="1"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a:t>
            </a:fld>
            <a:endParaRPr lang="de-DE" altLang="de-DE">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a:t>
            </a:fld>
            <a:endParaRPr lang="de-DE" altLang="de-DE">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480930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4203012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avoid studying too long</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3040043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avoid studying too long</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drink no/little alcohol</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12</a:t>
            </a:fld>
            <a:endParaRPr lang="de-DE" altLang="de-DE">
              <a:latin typeface="Calibri Light"/>
            </a:endParaRPr>
          </a:p>
        </p:txBody>
      </p:sp>
    </p:spTree>
    <p:extLst>
      <p:ext uri="{BB962C8B-B14F-4D97-AF65-F5344CB8AC3E}">
        <p14:creationId xmlns:p14="http://schemas.microsoft.com/office/powerpoint/2010/main" val="131551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avoid studying too long</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drink no/little alcohol</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go to bed after learning (no further distraction)</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13</a:t>
            </a:fld>
            <a:endParaRPr lang="de-DE" altLang="de-DE">
              <a:latin typeface="Calibri Light"/>
            </a:endParaRPr>
          </a:p>
        </p:txBody>
      </p:sp>
    </p:spTree>
    <p:extLst>
      <p:ext uri="{BB962C8B-B14F-4D97-AF65-F5344CB8AC3E}">
        <p14:creationId xmlns:p14="http://schemas.microsoft.com/office/powerpoint/2010/main" val="673257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2" name="Content Placeholder 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repeat &amp; work through; </a:t>
            </a:r>
            <a:r>
              <a:rPr lang="en-US" altLang="de-DE" sz="2400" dirty="0">
                <a:solidFill>
                  <a:srgbClr val="004992"/>
                </a:solidFill>
                <a:latin typeface="Calibri Light"/>
              </a:rPr>
              <a:t>COMPREHEND</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rPr>
              <a:t> </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combine information with existing knowledge</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avoid studying too long</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drink no/little alcohol</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go to bed after learning (no further distraction)</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333333"/>
                </a:solidFill>
                <a:latin typeface="Calibri Light"/>
              </a:rPr>
              <a:t>involve many senses while learning (e.g.</a:t>
            </a:r>
            <a:r>
              <a:rPr lang="de-DE" altLang="de-DE" sz="2400" dirty="0">
                <a:solidFill>
                  <a:srgbClr val="333333"/>
                </a:solidFill>
                <a:latin typeface="Calibri Light"/>
              </a:rPr>
              <a:t> </a:t>
            </a:r>
            <a:r>
              <a:rPr lang="en-US" altLang="de-DE" sz="2400" dirty="0">
                <a:solidFill>
                  <a:srgbClr val="333333"/>
                </a:solidFill>
                <a:latin typeface="Calibri Light"/>
              </a:rPr>
              <a:t>listen, watch, write things down)</a:t>
            </a:r>
          </a:p>
          <a:p>
            <a:pPr>
              <a:lnSpc>
                <a:spcPct val="100000"/>
              </a:lnSpc>
              <a:spcBef>
                <a:spcPts val="1200"/>
              </a:spcBef>
            </a:pP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14</a:t>
            </a:fld>
            <a:endParaRPr lang="de-DE" altLang="de-DE">
              <a:latin typeface="Calibri Light"/>
            </a:endParaRPr>
          </a:p>
        </p:txBody>
      </p:sp>
    </p:spTree>
    <p:extLst>
      <p:ext uri="{BB962C8B-B14F-4D97-AF65-F5344CB8AC3E}">
        <p14:creationId xmlns:p14="http://schemas.microsoft.com/office/powerpoint/2010/main" val="2293410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 Box 3"/>
          <p:cNvSpPr txBox="1">
            <a:spLocks noChangeArrowheads="1"/>
          </p:cNvSpPr>
          <p:nvPr/>
        </p:nvSpPr>
        <p:spPr bwMode="auto">
          <a:xfrm>
            <a:off x="411480" y="2203704"/>
            <a:ext cx="566928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Tx/>
              <a:buNone/>
            </a:pPr>
            <a:r>
              <a:rPr lang="de-DE" altLang="de-DE" sz="2400">
                <a:solidFill>
                  <a:srgbClr val="004992"/>
                </a:solidFill>
                <a:latin typeface="Calibri Light"/>
              </a:rPr>
              <a:t>The more senses that are involved during learning, the better recollection!</a:t>
            </a:r>
            <a:endParaRPr lang="en-GB" altLang="de-DE" sz="2400">
              <a:solidFill>
                <a:srgbClr val="004992"/>
              </a:solidFill>
              <a:latin typeface="Calibri Light"/>
            </a:endParaRPr>
          </a:p>
        </p:txBody>
      </p:sp>
      <p:sp>
        <p:nvSpPr>
          <p:cNvPr id="3278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b="1">
                <a:latin typeface="Calibri Light"/>
              </a:rPr>
              <a:t>Memory recollection in %</a:t>
            </a:r>
            <a:endParaRPr lang="en-GB" altLang="de-DE" sz="1400" b="1">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15</a:t>
            </a:fld>
            <a:endParaRPr lang="de-DE" altLang="de-DE">
              <a:latin typeface="Calibri Light"/>
            </a:endParaRPr>
          </a:p>
        </p:txBody>
      </p:sp>
      <p:sp>
        <p:nvSpPr>
          <p:cNvPr id="21"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2"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3"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4"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5"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6"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7"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8"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9"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discussing</a:t>
            </a:r>
            <a:endParaRPr lang="en-GB" altLang="de-DE" sz="1200" dirty="0">
              <a:latin typeface="Arial" panose="020B0604020202020204" pitchFamily="34" charset="0"/>
            </a:endParaRPr>
          </a:p>
        </p:txBody>
      </p:sp>
      <p:sp>
        <p:nvSpPr>
          <p:cNvPr id="30"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discussing</a:t>
            </a:r>
            <a:endParaRPr lang="en-GB" altLang="de-DE" sz="1200" dirty="0">
              <a:latin typeface="Arial" panose="020B0604020202020204" pitchFamily="34" charset="0"/>
            </a:endParaRPr>
          </a:p>
        </p:txBody>
      </p:sp>
      <p:sp>
        <p:nvSpPr>
          <p:cNvPr id="31"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applying</a:t>
            </a:r>
            <a:endParaRPr lang="en-GB" altLang="de-DE" sz="12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ChangeAspect="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Do we all perceive and remember the same?</a:t>
            </a:r>
            <a:br>
              <a:rPr lang="en-US" sz="3600" dirty="0">
                <a:latin typeface="Calibri Light"/>
              </a:rPr>
            </a:b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16</a:t>
            </a:fld>
            <a:endParaRPr lang="de-DE" altLang="de-DE">
              <a:latin typeface="Calibri Light"/>
            </a:endParaRPr>
          </a:p>
        </p:txBody>
      </p:sp>
      <p:pic>
        <p:nvPicPr>
          <p:cNvPr id="9"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91D208D2-5338-007B-1DF8-AE79CE000893}"/>
              </a:ext>
            </a:extLst>
          </p:cNvPr>
          <p:cNvSpPr txBox="1"/>
          <p:nvPr/>
        </p:nvSpPr>
        <p:spPr bwMode="gray">
          <a:xfrm>
            <a:off x="1076960" y="5517232"/>
            <a:ext cx="8901623" cy="954107"/>
          </a:xfrm>
          <a:prstGeom prst="rect">
            <a:avLst/>
          </a:prstGeom>
          <a:noFill/>
        </p:spPr>
        <p:txBody>
          <a:bodyPr wrap="square">
            <a:spAutoFit/>
          </a:bodyPr>
          <a:lstStyle/>
          <a:p>
            <a:pPr algn="ctr"/>
            <a:r>
              <a:rPr lang="en-US" sz="2800" dirty="0">
                <a:latin typeface="Calibri Light"/>
              </a:rPr>
              <a:t>Example: Three different artists paint the same Spanish landscape </a:t>
            </a:r>
            <a:r>
              <a:rPr lang="en-US" dirty="0">
                <a:latin typeface="Calibri Light"/>
              </a:rPr>
              <a:t>…</a:t>
            </a:r>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a:latin typeface="Calibri Light"/>
                <a:cs typeface="Times New Roman" panose="02020603050405020304" pitchFamily="18" charset="0"/>
              </a:rPr>
              <a:t>Andreas Weißgerber</a:t>
            </a:r>
          </a:p>
        </p:txBody>
      </p:sp>
      <p:sp>
        <p:nvSpPr>
          <p:cNvPr id="36870"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a:latin typeface="Calibri Light"/>
                <a:cs typeface="Times New Roman" panose="02020603050405020304" pitchFamily="18" charset="0"/>
              </a:rPr>
              <a:t>Helmut Schack</a:t>
            </a:r>
          </a:p>
        </p:txBody>
      </p:sp>
      <p:sp>
        <p:nvSpPr>
          <p:cNvPr id="36871"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Bernd Hampel</a:t>
            </a:r>
          </a:p>
        </p:txBody>
      </p:sp>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en-US" sz="3600" dirty="0">
                <a:latin typeface="Calibri Light"/>
              </a:rPr>
              <a:t>Please pay attention to differences relating to color and size in the paintings. Are there aspects that the artists have painted differently or have even omitted? </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a:latin typeface="Calibri Light"/>
                <a:cs typeface="Times New Roman" panose="02020603050405020304" pitchFamily="18" charset="0"/>
              </a:rPr>
              <a:t>Andreas Weißgerber: The hills on this painting are smaller than on the two other paintings. </a:t>
            </a:r>
          </a:p>
        </p:txBody>
      </p:sp>
      <p:sp>
        <p:nvSpPr>
          <p:cNvPr id="38918"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a:latin typeface="Calibri Light"/>
                <a:cs typeface="Times New Roman" panose="02020603050405020304" pitchFamily="18" charset="0"/>
              </a:rPr>
              <a:t>Helmut Schack: On this painting, you see that different pieces of land outstretch until the horizon. The landscape is much more colorful. In contrast to the other two paintings, a group of trees partly stands directly in front of the horizon (no hills behind). </a:t>
            </a:r>
          </a:p>
        </p:txBody>
      </p:sp>
      <p:sp>
        <p:nvSpPr>
          <p:cNvPr id="38919"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dirty="0">
                <a:latin typeface="Calibri Light"/>
                <a:cs typeface="Times New Roman" panose="02020603050405020304" pitchFamily="18" charset="0"/>
              </a:rPr>
              <a:t>Bernd </a:t>
            </a:r>
            <a:r>
              <a:rPr lang="en-US" altLang="de-DE" sz="1200" dirty="0" err="1">
                <a:latin typeface="Calibri Light"/>
                <a:cs typeface="Times New Roman" panose="02020603050405020304" pitchFamily="18" charset="0"/>
              </a:rPr>
              <a:t>Hampel</a:t>
            </a:r>
            <a:r>
              <a:rPr lang="en-US" altLang="de-DE" sz="1200" dirty="0">
                <a:latin typeface="Calibri Light"/>
                <a:cs typeface="Times New Roman" panose="02020603050405020304" pitchFamily="18" charset="0"/>
              </a:rPr>
              <a:t>: The color of the landscape is much more </a:t>
            </a:r>
            <a:r>
              <a:rPr lang="en-US" altLang="de-DE" sz="1200" i="1" dirty="0">
                <a:latin typeface="Calibri Light"/>
                <a:cs typeface="Times New Roman" panose="02020603050405020304" pitchFamily="18" charset="0"/>
              </a:rPr>
              <a:t>earthen. </a:t>
            </a:r>
            <a:r>
              <a:rPr lang="en-US" altLang="de-DE" sz="1200" dirty="0">
                <a:latin typeface="Calibri Light"/>
                <a:cs typeface="Times New Roman" panose="02020603050405020304" pitchFamily="18" charset="0"/>
              </a:rPr>
              <a:t>The tree right to the path is missing (red circle).</a:t>
            </a:r>
          </a:p>
        </p:txBody>
      </p:sp>
      <p:sp>
        <p:nvSpPr>
          <p:cNvPr id="2" name="Title 1"/>
          <p:cNvSpPr>
            <a:spLocks noGrp="1"/>
          </p:cNvSpPr>
          <p:nvPr>
            <p:ph type="title"/>
          </p:nvPr>
        </p:nvSpPr>
        <p:spPr>
          <a:xfrm>
            <a:off x="408955" y="1124744"/>
            <a:ext cx="11376000" cy="1495794"/>
          </a:xfrm>
        </p:spPr>
        <p:txBody>
          <a:bodyPr vert="horz" lIns="0" tIns="0" rIns="0" bIns="0" rtlCol="0" anchor="t">
            <a:spAutoFit/>
          </a:bodyPr>
          <a:lstStyle/>
          <a:p>
            <a:pPr marL="190500" defTabSz="914377">
              <a:spcBef>
                <a:spcPts val="0"/>
              </a:spcBef>
            </a:pPr>
            <a:r>
              <a:rPr lang="en-US" sz="3600" dirty="0">
                <a:latin typeface="Calibri Light"/>
              </a:rPr>
              <a:t>Every person perceives things differently!</a:t>
            </a:r>
            <a:br>
              <a:rPr lang="en-US" sz="3600" dirty="0">
                <a:latin typeface="Calibri Light"/>
              </a:rPr>
            </a:br>
            <a:r>
              <a:rPr lang="en-US" sz="3600" dirty="0">
                <a:latin typeface="Calibri Light"/>
              </a:rPr>
              <a:t>Like in the three paintings: The same landscape is depicted but with different emphases!</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18</a:t>
            </a:fld>
            <a:endParaRPr lang="de-DE" altLang="de-DE">
              <a:latin typeface="Calibri Light"/>
            </a:endParaRPr>
          </a:p>
        </p:txBody>
      </p:sp>
      <p:sp>
        <p:nvSpPr>
          <p:cNvPr id="20"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anose="020B0600000101010101" pitchFamily="34" charset="-127"/>
              </a:rPr>
              <a:t>Afterwards, you will be asked to recall what you saw in the picture and how confident you are in your judgement.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20</a:t>
            </a:fld>
            <a:endParaRPr lang="de-DE" altLang="de-DE">
              <a:latin typeface="Calibri Light"/>
            </a:endParaRPr>
          </a:p>
        </p:txBody>
      </p:sp>
    </p:spTree>
    <p:extLst>
      <p:ext uri="{BB962C8B-B14F-4D97-AF65-F5344CB8AC3E}">
        <p14:creationId xmlns:p14="http://schemas.microsoft.com/office/powerpoint/2010/main" val="4113211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anose="020B0600000101010101" pitchFamily="34" charset="-127"/>
              </a:rPr>
              <a:t>Afterwards, you will be asked to recall what you saw in the picture and how confident you are in your judgement.</a:t>
            </a:r>
            <a:endParaRPr lang="de-DE" altLang="de-DE" sz="2400" dirty="0">
              <a:solidFill>
                <a:srgbClr val="333333"/>
              </a:solidFill>
              <a:latin typeface="Calibri Light"/>
            </a:endParaRPr>
          </a:p>
          <a:p>
            <a:pPr algn="ctr" eaLnBrk="1" hangingPunct="1">
              <a:tabLst>
                <a:tab pos="361950" algn="l"/>
              </a:tabLst>
            </a:pPr>
            <a:r>
              <a:rPr lang="de-DE" altLang="de-DE" sz="2400" dirty="0">
                <a:solidFill>
                  <a:srgbClr val="004992"/>
                </a:solidFill>
                <a:latin typeface="Calibri Light"/>
              </a:rPr>
              <a:t>Try to recall as many details as possible! </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21</a:t>
            </a:fld>
            <a:endParaRPr lang="de-DE" altLang="de-DE">
              <a:latin typeface="Calibri Light"/>
            </a:endParaRPr>
          </a:p>
        </p:txBody>
      </p:sp>
    </p:spTree>
    <p:extLst>
      <p:ext uri="{BB962C8B-B14F-4D97-AF65-F5344CB8AC3E}">
        <p14:creationId xmlns:p14="http://schemas.microsoft.com/office/powerpoint/2010/main" val="3784497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22</a:t>
            </a:fld>
            <a:endParaRPr lang="de-DE" altLang="de-DE">
              <a:latin typeface="Calibri Light"/>
            </a:endParaRPr>
          </a:p>
        </p:txBody>
      </p:sp>
      <p:pic>
        <p:nvPicPr>
          <p:cNvPr id="7"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At the beach</a:t>
            </a:r>
            <a:br>
              <a:rPr lang="en-US" altLang="de-DE" sz="3600" dirty="0">
                <a:latin typeface="Calibri Light"/>
              </a:rPr>
            </a:br>
            <a:r>
              <a:rPr lang="en-US" altLang="de-DE" dirty="0">
                <a:latin typeface="Calibri Light"/>
              </a:rPr>
              <a:t>What did you see? How confident are you?</a:t>
            </a:r>
            <a:endParaRPr lang="de-DE" altLang="de-DE" sz="2400" dirty="0">
              <a:latin typeface="Calibri Light"/>
            </a:endParaRPr>
          </a:p>
        </p:txBody>
      </p:sp>
      <p:sp>
        <p:nvSpPr>
          <p:cNvPr id="49155" name="Rectangle 3"/>
          <p:cNvSpPr>
            <a:spLocks noGrp="1" noChangeArrowheads="1"/>
          </p:cNvSpPr>
          <p:nvPr>
            <p:ph idx="1"/>
          </p:nvPr>
        </p:nvSpPr>
        <p:spPr>
          <a:xfrm>
            <a:off x="411480" y="2203704"/>
            <a:ext cx="5669280" cy="3792962"/>
          </a:xfrm>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umbrella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lifeguard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towel</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23</a:t>
            </a:fld>
            <a:endParaRPr lang="de-DE" altLang="de-DE">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At the beach</a:t>
            </a:r>
          </a:p>
        </p:txBody>
      </p:sp>
      <p:sp>
        <p:nvSpPr>
          <p:cNvPr id="51203"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umbrella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lifeguard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dog</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hat</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towel</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24</a:t>
            </a:fld>
            <a:endParaRPr lang="de-DE" altLang="de-DE">
              <a:latin typeface="Calibri Light"/>
            </a:endParaRPr>
          </a:p>
        </p:txBody>
      </p:sp>
      <p:pic>
        <p:nvPicPr>
          <p:cNvPr id="11"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Caption_8"/>
          <p:cNvSpPr>
            <a:spLocks noChangeArrowheads="1"/>
          </p:cNvSpPr>
          <p:nvPr/>
        </p:nvSpPr>
        <p:spPr bwMode="auto">
          <a:xfrm>
            <a:off x="2495435" y="6455664"/>
            <a:ext cx="717064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25</a:t>
            </a:fld>
            <a:endParaRPr lang="de-DE" altLang="de-DE">
              <a:latin typeface="Calibri Light"/>
            </a:endParaRPr>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Station</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55299" name="Rectangle 3"/>
          <p:cNvSpPr>
            <a:spLocks noGrp="1" noChangeArrowheads="1"/>
          </p:cNvSpPr>
          <p:nvPr>
            <p:ph idx="1"/>
          </p:nvPr>
        </p:nvSpPr>
        <p:spPr>
          <a:xfrm>
            <a:off x="411480" y="2203704"/>
            <a:ext cx="5669280" cy="3792962"/>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carriage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train engine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station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schedule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railway signal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Station</a:t>
            </a:r>
          </a:p>
        </p:txBody>
      </p:sp>
      <p:sp>
        <p:nvSpPr>
          <p:cNvPr id="57347"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rails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carriage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train engine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station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schedule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railway 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bench</a:t>
            </a:r>
          </a:p>
          <a:p>
            <a:pPr eaLnBrk="1" hangingPunct="1">
              <a:lnSpc>
                <a:spcPct val="100000"/>
              </a:lnSpc>
              <a:spcBef>
                <a:spcPts val="1200"/>
              </a:spcBef>
            </a:pPr>
            <a:endParaRPr lang="de-DE" altLang="de-DE" sz="2400" dirty="0">
              <a:solidFill>
                <a:srgbClr val="333333"/>
              </a:solidFill>
              <a:latin typeface="Calibri Light"/>
            </a:endParaRPr>
          </a:p>
        </p:txBody>
      </p:sp>
      <p:sp>
        <p:nvSpPr>
          <p:cNvPr id="57351" name="Caption_11"/>
          <p:cNvSpPr>
            <a:spLocks noChangeArrowheads="1"/>
          </p:cNvSpPr>
          <p:nvPr/>
        </p:nvSpPr>
        <p:spPr bwMode="auto">
          <a:xfrm>
            <a:off x="3690619" y="645566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27</a:t>
            </a:fld>
            <a:endParaRPr lang="de-DE" altLang="de-DE">
              <a:latin typeface="Calibri Light"/>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everything we recall has actually happened!</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333333"/>
              </a:buClr>
              <a:buFont typeface="WingDings"/>
              <a:buChar char=""/>
            </a:pPr>
            <a:r>
              <a:rPr lang="de-DE" altLang="de-DE" sz="2400" dirty="0">
                <a:solidFill>
                  <a:srgbClr val="333333"/>
                </a:solidFill>
                <a:latin typeface="Calibri Light"/>
              </a:rPr>
              <a:t>Our brain replaces and adds missing information from previous and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dirty="0" err="1">
                <a:solidFill>
                  <a:srgbClr val="333333"/>
                </a:solidFill>
                <a:latin typeface="Calibri Light"/>
              </a:rPr>
              <a:t>by</a:t>
            </a:r>
            <a:r>
              <a:rPr lang="de-DE" altLang="de-DE" sz="2400" dirty="0">
                <a:solidFill>
                  <a:srgbClr val="333333"/>
                </a:solidFill>
                <a:latin typeface="Calibri Light"/>
              </a:rPr>
              <a:t> </a:t>
            </a:r>
            <a:r>
              <a:rPr lang="en-CA" altLang="de-DE" sz="2400" dirty="0">
                <a:solidFill>
                  <a:srgbClr val="333333"/>
                </a:solidFill>
                <a:latin typeface="Calibri Light"/>
              </a:rPr>
              <a:t>“logic”</a:t>
            </a:r>
            <a:r>
              <a:rPr lang="de-DE" altLang="de-DE" sz="2400" dirty="0">
                <a:solidFill>
                  <a:srgbClr val="333333"/>
                </a:solidFill>
                <a:latin typeface="Calibri Light"/>
              </a:rPr>
              <a:t> (in the example: ball, towel)!</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29</a:t>
            </a:fld>
            <a:endParaRPr lang="de-DE" altLang="de-DE">
              <a:latin typeface="Calibri Light"/>
            </a:endParaRPr>
          </a:p>
        </p:txBody>
      </p:sp>
    </p:spTree>
    <p:extLst>
      <p:ext uri="{BB962C8B-B14F-4D97-AF65-F5344CB8AC3E}">
        <p14:creationId xmlns:p14="http://schemas.microsoft.com/office/powerpoint/2010/main" val="2935468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333333"/>
              </a:buClr>
              <a:buFont typeface="WingDings"/>
              <a:buChar char=""/>
            </a:pPr>
            <a:r>
              <a:rPr lang="de-DE" altLang="de-DE" sz="2400" dirty="0">
                <a:solidFill>
                  <a:srgbClr val="333333"/>
                </a:solidFill>
                <a:latin typeface="Calibri Light"/>
              </a:rPr>
              <a:t>Our brain replaces and adds missing information from previous and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dirty="0" err="1">
                <a:solidFill>
                  <a:srgbClr val="333333"/>
                </a:solidFill>
                <a:latin typeface="Calibri Light"/>
              </a:rPr>
              <a:t>by</a:t>
            </a:r>
            <a:r>
              <a:rPr lang="de-DE" altLang="de-DE" sz="2400" dirty="0">
                <a:solidFill>
                  <a:srgbClr val="333333"/>
                </a:solidFill>
                <a:latin typeface="Calibri Light"/>
              </a:rPr>
              <a:t> </a:t>
            </a:r>
            <a:r>
              <a:rPr lang="en-CA" altLang="de-DE" sz="2400" dirty="0">
                <a:solidFill>
                  <a:srgbClr val="333333"/>
                </a:solidFill>
                <a:latin typeface="Calibri Light"/>
              </a:rPr>
              <a:t>“logic”</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ball, </a:t>
            </a:r>
            <a:r>
              <a:rPr lang="de-DE" altLang="de-DE" sz="2400" dirty="0" err="1">
                <a:solidFill>
                  <a:srgbClr val="333333"/>
                </a:solidFill>
                <a:latin typeface="Calibri Light"/>
              </a:rPr>
              <a:t>towel</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dirty="0">
                <a:solidFill>
                  <a:srgbClr val="333333"/>
                </a:solidFill>
                <a:latin typeface="Calibri Light"/>
              </a:rPr>
              <a:t>Real memories can often be differentiated from false memories by their </a:t>
            </a:r>
            <a:r>
              <a:rPr lang="de-DE" altLang="de-DE" sz="2400" dirty="0">
                <a:solidFill>
                  <a:srgbClr val="004992"/>
                </a:solidFill>
                <a:latin typeface="Calibri Light"/>
              </a:rPr>
              <a:t>vividness</a:t>
            </a:r>
            <a:r>
              <a:rPr lang="de-DE" altLang="de-DE" sz="2400" dirty="0">
                <a:solidFill>
                  <a:srgbClr val="333333"/>
                </a:solidFill>
                <a:latin typeface="Calibri Light"/>
              </a:rPr>
              <a:t>: false memories are rather </a:t>
            </a:r>
            <a:r>
              <a:rPr lang="en-CA" altLang="de-DE" sz="2400" dirty="0">
                <a:solidFill>
                  <a:srgbClr val="333333"/>
                </a:solidFill>
                <a:latin typeface="Calibri Light"/>
              </a:rPr>
              <a:t>“pale”</a:t>
            </a:r>
            <a:r>
              <a:rPr lang="de-DE" altLang="de-DE" sz="2400" dirty="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less</a:t>
            </a:r>
            <a:r>
              <a:rPr lang="de-DE" altLang="de-DE" sz="2400" dirty="0">
                <a:solidFill>
                  <a:srgbClr val="333333"/>
                </a:solidFill>
                <a:latin typeface="Calibri Light"/>
              </a:rPr>
              <a:t> </a:t>
            </a:r>
            <a:r>
              <a:rPr lang="de-DE" altLang="de-DE" sz="2400" dirty="0" err="1">
                <a:solidFill>
                  <a:srgbClr val="333333"/>
                </a:solidFill>
                <a:latin typeface="Calibri Light"/>
              </a:rPr>
              <a:t>detailed</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30</a:t>
            </a:fld>
            <a:endParaRPr lang="de-DE" altLang="de-DE">
              <a:latin typeface="Calibri Light"/>
            </a:endParaRPr>
          </a:p>
        </p:txBody>
      </p:sp>
    </p:spTree>
    <p:extLst>
      <p:ext uri="{BB962C8B-B14F-4D97-AF65-F5344CB8AC3E}">
        <p14:creationId xmlns:p14="http://schemas.microsoft.com/office/powerpoint/2010/main" val="1333038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dirty="0">
                <a:latin typeface="Calibri Light"/>
              </a:rPr>
              <a:t>???</a:t>
            </a:r>
          </a:p>
          <a:p>
            <a:endParaRPr lang="en-US" sz="240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a:p>
            <a:pPr marL="342900" lvl="0" indent="-342900" defTabSz="914400" fontAlgn="base">
              <a:buClr>
                <a:srgbClr val="333333"/>
              </a:buClr>
              <a:buFont typeface="WingDings"/>
              <a:buChar char=""/>
            </a:pPr>
            <a:r>
              <a:rPr lang="en-US" altLang="de-DE" sz="2400" dirty="0">
                <a:solidFill>
                  <a:srgbClr val="004992"/>
                </a:solidFill>
                <a:latin typeface="Calibri Light"/>
              </a:rPr>
              <a:t>Memory biases:</a:t>
            </a:r>
            <a:br>
              <a:rPr lang="en-US" altLang="de-DE" sz="2400">
                <a:solidFill>
                  <a:srgbClr val="004992"/>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en-US" altLang="de-DE" sz="2400" dirty="0">
                <a:solidFill>
                  <a:srgbClr val="333333"/>
                </a:solidFill>
                <a:latin typeface="Calibri Light"/>
              </a:rPr>
              <a:t>normal memory bias: positive events are better memorized than negative events</a:t>
            </a:r>
            <a:br>
              <a:rPr lang="en-US" altLang="de-DE" sz="2400">
                <a:solidFill>
                  <a:srgbClr val="333333"/>
                </a:solidFill>
                <a:latin typeface="Calibri Light"/>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sym typeface="Wingdings" panose="05000000000000000000" pitchFamily="2" charset="2"/>
              </a:rPr>
              <a:t> </a:t>
            </a:r>
            <a:r>
              <a:rPr lang="en-US" altLang="de-DE" sz="2400" dirty="0">
                <a:solidFill>
                  <a:srgbClr val="333333"/>
                </a:solidFill>
                <a:latin typeface="Calibri Light"/>
              </a:rPr>
              <a:t>depressive memory bias: negative events are better memorized than positive events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33</a:t>
            </a:fld>
            <a:endParaRPr lang="de-DE" altLang="de-DE">
              <a:latin typeface="Calibri Light"/>
            </a:endParaRPr>
          </a:p>
        </p:txBody>
      </p:sp>
    </p:spTree>
    <p:extLst>
      <p:ext uri="{BB962C8B-B14F-4D97-AF65-F5344CB8AC3E}">
        <p14:creationId xmlns:p14="http://schemas.microsoft.com/office/powerpoint/2010/main" val="959749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a:p>
            <a:pPr marL="342900" lvl="0" indent="-342900" defTabSz="914400" fontAlgn="base">
              <a:buClr>
                <a:srgbClr val="333333"/>
              </a:buClr>
              <a:buFont typeface="WingDings"/>
              <a:buChar char=""/>
            </a:pPr>
            <a:r>
              <a:rPr lang="en-US" altLang="de-DE" sz="2400" dirty="0">
                <a:solidFill>
                  <a:srgbClr val="004992"/>
                </a:solidFill>
                <a:latin typeface="Calibri Light"/>
              </a:rPr>
              <a:t>Memory biases:</a:t>
            </a:r>
            <a:br>
              <a:rPr lang="en-US" altLang="de-DE" sz="2400">
                <a:solidFill>
                  <a:srgbClr val="004992"/>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en-US" altLang="de-DE" sz="2400" dirty="0">
                <a:solidFill>
                  <a:srgbClr val="333333"/>
                </a:solidFill>
                <a:latin typeface="Calibri Light"/>
              </a:rPr>
              <a:t>normal memory bias: positive events are better memorized than negative events</a:t>
            </a:r>
            <a:br>
              <a:rPr lang="en-US" altLang="de-DE" sz="2400">
                <a:solidFill>
                  <a:srgbClr val="333333"/>
                </a:solidFill>
                <a:latin typeface="Calibri Light"/>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sym typeface="Wingdings" panose="05000000000000000000" pitchFamily="2" charset="2"/>
              </a:rPr>
              <a:t> </a:t>
            </a:r>
            <a:r>
              <a:rPr lang="en-US" altLang="de-DE" sz="2400" dirty="0">
                <a:solidFill>
                  <a:srgbClr val="333333"/>
                </a:solidFill>
                <a:latin typeface="Calibri Light"/>
              </a:rPr>
              <a:t>depressive memory bias: negative events are better memorized than positive events </a:t>
            </a:r>
          </a:p>
          <a:p>
            <a:pPr marL="342900" lvl="0" indent="-342900" defTabSz="914400" fontAlgn="base">
              <a:buClr>
                <a:srgbClr val="333333"/>
              </a:buClr>
              <a:buFont typeface="WingDings"/>
              <a:buChar char=""/>
            </a:pPr>
            <a:r>
              <a:rPr lang="en-US" altLang="de-DE" sz="2400" dirty="0">
                <a:solidFill>
                  <a:srgbClr val="004992"/>
                </a:solidFill>
                <a:latin typeface="Calibri Light"/>
              </a:rPr>
              <a:t>Illusions/false memories: </a:t>
            </a:r>
            <a:r>
              <a:rPr lang="en-US" altLang="de-DE" sz="2400" dirty="0">
                <a:solidFill>
                  <a:srgbClr val="333333"/>
                </a:solidFill>
                <a:latin typeface="Calibri Light"/>
              </a:rPr>
              <a:t>remembering things that have not taken place!</a:t>
            </a:r>
          </a:p>
          <a:p>
            <a:pPr marL="342900" lvl="0" indent="-342900" defTabSz="914400" fontAlgn="base">
              <a:buClr>
                <a:srgbClr val="333333"/>
              </a:buClr>
              <a:buFont typeface="WingDings"/>
              <a:buChar char=""/>
            </a:pP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34</a:t>
            </a:fld>
            <a:endParaRPr lang="de-DE" altLang="de-DE">
              <a:latin typeface="Calibri Light"/>
            </a:endParaRPr>
          </a:p>
        </p:txBody>
      </p:sp>
    </p:spTree>
    <p:extLst>
      <p:ext uri="{BB962C8B-B14F-4D97-AF65-F5344CB8AC3E}">
        <p14:creationId xmlns:p14="http://schemas.microsoft.com/office/powerpoint/2010/main" val="3494498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3743129581"/>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phrase “Beam me up, Scotty” in Star Trek.</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35</a:t>
            </a:fld>
            <a:endParaRPr lang="de-DE" altLang="de-DE">
              <a:latin typeface="Calibri Light"/>
            </a:endParaRPr>
          </a:p>
        </p:txBody>
      </p:sp>
      <p:pic>
        <p:nvPicPr>
          <p:cNvPr id="17"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2290038016"/>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phrase “Beam me up, Scotty” in Star Trek.</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36</a:t>
            </a:fld>
            <a:endParaRPr lang="de-DE" altLang="de-DE">
              <a:latin typeface="Calibri Light"/>
            </a:endParaRPr>
          </a:p>
        </p:txBody>
      </p:sp>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1748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3060066387"/>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phrase “Beam me up, Scotty” in Star Trek.</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The famous psychologist Jean Piaget remembered being kidnapped as a two-year old, which turned out to be a story his nanny had made up when he was a child.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37</a:t>
            </a:fld>
            <a:endParaRPr lang="de-DE" altLang="de-DE">
              <a:latin typeface="Calibri Light"/>
            </a:endParaRPr>
          </a:p>
        </p:txBody>
      </p:sp>
      <p:pic>
        <p:nvPicPr>
          <p:cNvPr id="15"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153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4272444002"/>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phrase “Beam me up, Scotty” in Star Trek.</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The famous psychologist Jean Piaget remembered being kidnapped as a two-year old, which turned out to be a story his nanny had made up when he was a child.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In an experiment, participants were shown advertisements for Disney World, on which Bugs Bunny was shown. 30% of the participants remembered meeting the rabbit when visiting Disney World as a child, although Bugs Bunny is a Warner Brothers and not a Disney character.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38</a:t>
            </a:fld>
            <a:endParaRPr lang="de-DE" altLang="de-DE">
              <a:latin typeface="Calibri Light"/>
            </a:endParaRPr>
          </a:p>
        </p:txBody>
      </p:sp>
      <p:pic>
        <p:nvPicPr>
          <p:cNvPr id="14"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350" y="5682952"/>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3730" y="3431371"/>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3380" y="2320379"/>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063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 </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40</a:t>
            </a:fld>
            <a:endParaRPr lang="de-DE" altLang="de-DE">
              <a:latin typeface="Calibri Light"/>
            </a:endParaRPr>
          </a:p>
        </p:txBody>
      </p:sp>
    </p:spTree>
    <p:extLst>
      <p:ext uri="{BB962C8B-B14F-4D97-AF65-F5344CB8AC3E}">
        <p14:creationId xmlns:p14="http://schemas.microsoft.com/office/powerpoint/2010/main" val="1898587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This may lead to difficulties differentiating true from false memories and may obstruct a healthy, realistic view of the environment.</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41</a:t>
            </a:fld>
            <a:endParaRPr lang="de-DE" altLang="de-DE">
              <a:latin typeface="Calibri Light"/>
            </a:endParaRPr>
          </a:p>
        </p:txBody>
      </p:sp>
    </p:spTree>
    <p:extLst>
      <p:ext uri="{BB962C8B-B14F-4D97-AF65-F5344CB8AC3E}">
        <p14:creationId xmlns:p14="http://schemas.microsoft.com/office/powerpoint/2010/main" val="3028019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How memory errors promote misinterpretations during psychosis – examples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42</a:t>
            </a:fld>
            <a:endParaRPr lang="de-DE" altLang="de-DE">
              <a:latin typeface="Calibri Light"/>
            </a:endParaRPr>
          </a:p>
        </p:txBody>
      </p:sp>
      <p:sp>
        <p:nvSpPr>
          <p:cNvPr id="7"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en-US" altLang="de-DE" sz="1800" b="0" dirty="0">
                <a:solidFill>
                  <a:srgbClr val="004992"/>
                </a:solidFill>
                <a:latin typeface="Calibri Light"/>
              </a:rPr>
              <a:t>Can anyone contribute a short personal experience? </a:t>
            </a:r>
            <a:endParaRPr lang="de-DE" altLang="de-DE" sz="1800" b="0" dirty="0">
              <a:solidFill>
                <a:srgbClr val="004992"/>
              </a:solidFill>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46691034"/>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Event</a:t>
                      </a:r>
                      <a:endParaRPr kumimoji="0" lang="de-DE" sz="18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False memory</a:t>
                      </a:r>
                      <a:endParaRPr kumimoji="0" lang="de-DE" sz="18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000000"/>
                          </a:solidFill>
                          <a:effectLst/>
                          <a:latin typeface="Calibri Light"/>
                        </a:rPr>
                        <a:t>Actual situation</a:t>
                      </a:r>
                      <a:endParaRPr kumimoji="0" lang="de-DE" sz="18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Argument with mother</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1800" b="0" i="0" u="none" strike="noStrike" cap="none" normalizeH="0" baseline="0">
                          <a:ln>
                            <a:noFill/>
                          </a:ln>
                          <a:solidFill>
                            <a:srgbClr val="333333"/>
                          </a:solidFill>
                          <a:effectLst/>
                          <a:latin typeface="Calibri Light"/>
                        </a:rPr>
                        <a:t>Remembering she said “You are not my daughter anymore!”.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Mother actually said: “I did not know you were like that!” – with time, the exact wording could not be remembered. </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Group therapy session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No one cares about my problems.</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Other participants did try to console in that situation but this was later forgotten.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Again, you will be presented complex scenes.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err="1">
                <a:solidFill>
                  <a:srgbClr val="333333"/>
                </a:solidFill>
                <a:latin typeface="Calibri Light"/>
              </a:rPr>
              <a:t>Again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presented</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a:solidFill>
                  <a:srgbClr val="333333"/>
                </a:solidFill>
                <a:latin typeface="Calibri Light"/>
              </a:rPr>
              <a:t>Try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detect</a:t>
            </a:r>
            <a:r>
              <a:rPr lang="de-DE" altLang="de-DE" sz="2400" dirty="0">
                <a:solidFill>
                  <a:srgbClr val="333333"/>
                </a:solidFill>
                <a:latin typeface="Calibri Light"/>
              </a:rPr>
              <a:t> </a:t>
            </a:r>
            <a:r>
              <a:rPr lang="de-DE" altLang="de-DE" sz="2400" dirty="0" err="1">
                <a:solidFill>
                  <a:srgbClr val="333333"/>
                </a:solidFill>
                <a:latin typeface="Calibri Light"/>
              </a:rPr>
              <a:t>what</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been</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what</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been</a:t>
            </a:r>
            <a:r>
              <a:rPr lang="de-DE" altLang="de-DE" sz="2400" dirty="0">
                <a:solidFill>
                  <a:srgbClr val="333333"/>
                </a:solidFill>
                <a:latin typeface="Calibri Light"/>
              </a:rPr>
              <a:t> </a:t>
            </a:r>
            <a:r>
              <a:rPr lang="de-DE" altLang="de-DE" sz="2400" dirty="0" err="1">
                <a:solidFill>
                  <a:srgbClr val="333333"/>
                </a:solidFill>
                <a:latin typeface="Calibri Light"/>
              </a:rPr>
              <a:t>left</a:t>
            </a:r>
            <a:r>
              <a:rPr lang="de-DE" altLang="de-DE" sz="2400" dirty="0">
                <a:solidFill>
                  <a:srgbClr val="333333"/>
                </a:solidFill>
                <a:latin typeface="Calibri Light"/>
              </a:rPr>
              <a:t> out.</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44</a:t>
            </a:fld>
            <a:endParaRPr lang="de-DE" altLang="de-DE">
              <a:latin typeface="Calibri Light"/>
            </a:endParaRPr>
          </a:p>
        </p:txBody>
      </p:sp>
    </p:spTree>
    <p:extLst>
      <p:ext uri="{BB962C8B-B14F-4D97-AF65-F5344CB8AC3E}">
        <p14:creationId xmlns:p14="http://schemas.microsoft.com/office/powerpoint/2010/main" val="1873704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45</a:t>
            </a:fld>
            <a:endParaRPr lang="de-DE" altLang="de-DE">
              <a:latin typeface="Calibri Light"/>
            </a:endParaRPr>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Kiosk</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96259" name="Rectangle 3"/>
          <p:cNvSpPr>
            <a:spLocks noGrp="1" noChangeArrowheads="1"/>
          </p:cNvSpPr>
          <p:nvPr>
            <p:ph idx="1"/>
          </p:nvPr>
        </p:nvSpPr>
        <p:spPr>
          <a:xfrm>
            <a:off x="411479"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kiosk sign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sausage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garbage can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flags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price tags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bottles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vendor</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Kiosk</a:t>
            </a:r>
          </a:p>
        </p:txBody>
      </p:sp>
      <p:sp>
        <p:nvSpPr>
          <p:cNvPr id="98307"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kiosk sign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sausage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garbage can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bench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flags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price tags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bottles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vendor</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47</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48</a:t>
            </a:fld>
            <a:endParaRPr lang="de-DE" altLang="de-DE">
              <a:latin typeface="Calibri Light"/>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Garden</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02403"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watering can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sunflowers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flower bed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tree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shovel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hose</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Garden</a:t>
            </a:r>
          </a:p>
        </p:txBody>
      </p:sp>
      <p:sp>
        <p:nvSpPr>
          <p:cNvPr id="104451"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watering can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sunflowers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flower 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tree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shovel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hose</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50</a:t>
            </a:fld>
            <a:endParaRPr lang="de-DE" altLang="de-DE">
              <a:latin typeface="Calibri Ligh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Metacognitive Training 5 - Memory</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51</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931271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Caption_8"/>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52</a:t>
            </a:fld>
            <a:endParaRPr lang="de-DE" altLang="de-DE">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109571" name="Rectangle 3"/>
          <p:cNvSpPr>
            <a:spLocks noGrp="1" noChangeArrowheads="1"/>
          </p:cNvSpPr>
          <p:nvPr>
            <p:ph idx="1"/>
          </p:nvPr>
        </p:nvSpPr>
        <p:spPr>
          <a:xfrm>
            <a:off x="411480" y="2203704"/>
            <a:ext cx="5669280" cy="4525963"/>
          </a:xfrm>
          <a:noFill/>
        </p:spPr>
        <p:txBody>
          <a:bodyPr/>
          <a:lstStyle/>
          <a:p>
            <a:pPr eaLnBrk="1" hangingPunct="1">
              <a:lnSpc>
                <a:spcPct val="100000"/>
              </a:lnSpc>
              <a:spcBef>
                <a:spcPts val="1200"/>
              </a:spcBef>
            </a:pPr>
            <a:r>
              <a:rPr lang="de-DE" altLang="de-DE" sz="2400" dirty="0">
                <a:solidFill>
                  <a:srgbClr val="004992"/>
                </a:solidFill>
                <a:latin typeface="Calibri Light"/>
              </a:rPr>
              <a:t>What do you see in a typical classroom?</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endParaRPr lang="de-DE" altLang="de-DE" sz="2400" dirty="0">
              <a:solidFill>
                <a:srgbClr val="004992"/>
              </a:solidFill>
              <a:latin typeface="Calibri Light"/>
            </a:endParaRPr>
          </a:p>
          <a:p>
            <a:pPr eaLnBrk="1" hangingPunct="1">
              <a:lnSpc>
                <a:spcPct val="100000"/>
              </a:lnSpc>
              <a:spcBef>
                <a:spcPts val="1200"/>
              </a:spcBef>
            </a:pP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Classroom</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11619"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backpack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books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chair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bag</a:t>
            </a:r>
          </a:p>
          <a:p>
            <a:pPr marL="342900" indent="-342900" eaLnBrk="1" hangingPunct="1">
              <a:lnSpc>
                <a:spcPct val="100000"/>
              </a:lnSpc>
              <a:spcBef>
                <a:spcPts val="1200"/>
              </a:spcBef>
              <a:buClr>
                <a:srgbClr val="333333"/>
              </a:buClr>
              <a:buFont typeface="WingDings"/>
              <a:buChar char=""/>
            </a:pPr>
            <a:endParaRPr lang="de-DE" altLang="de-DE" sz="2400">
              <a:solidFill>
                <a:srgbClr val="333333"/>
              </a:solidFill>
              <a:latin typeface="Calibri Light"/>
            </a:endParaRP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Classroom</a:t>
            </a:r>
          </a:p>
        </p:txBody>
      </p:sp>
      <p:sp>
        <p:nvSpPr>
          <p:cNvPr id="11366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backpack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teacher </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books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teacher´s chair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teacher´s bag</a:t>
            </a:r>
          </a:p>
          <a:p>
            <a:pPr eaLnBrk="1" hangingPunct="1">
              <a:lnSpc>
                <a:spcPct val="100000"/>
              </a:lnSpc>
              <a:spcBef>
                <a:spcPts val="1200"/>
              </a:spcBef>
            </a:pPr>
            <a:endParaRPr lang="de-DE" altLang="de-DE" sz="2400" dirty="0">
              <a:solidFill>
                <a:srgbClr val="333333"/>
              </a:solidFill>
              <a:latin typeface="Calibri Light"/>
            </a:endParaRPr>
          </a:p>
        </p:txBody>
      </p:sp>
      <p:sp>
        <p:nvSpPr>
          <p:cNvPr id="113670" name="Caption_11"/>
          <p:cNvSpPr>
            <a:spLocks noChangeArrowheads="1"/>
          </p:cNvSpPr>
          <p:nvPr/>
        </p:nvSpPr>
        <p:spPr bwMode="auto">
          <a:xfrm>
            <a:off x="3690619"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55</a:t>
            </a:fld>
            <a:endParaRPr lang="de-DE" altLang="de-DE">
              <a:latin typeface="Calibri Light"/>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56</a:t>
            </a:fld>
            <a:endParaRPr lang="de-DE" altLang="de-DE">
              <a:latin typeface="Calibri Light"/>
            </a:endParaRPr>
          </a:p>
        </p:txBody>
      </p:sp>
      <p:pic>
        <p:nvPicPr>
          <p:cNvPr id="7"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Fisherman</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17763"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pipe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bucket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button on hat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latin typeface="Calibri Light"/>
              </a:rPr>
              <a:t>“Sport”</a:t>
            </a:r>
            <a:r>
              <a:rPr lang="de-DE" altLang="de-DE" sz="2400">
                <a:solidFill>
                  <a:srgbClr val="333333"/>
                </a:solidFill>
                <a:latin typeface="Calibri Light"/>
              </a:rPr>
              <a:t> sign on boat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fishing rod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red sweater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fish</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Fisherman</a:t>
            </a:r>
          </a:p>
        </p:txBody>
      </p:sp>
      <p:sp>
        <p:nvSpPr>
          <p:cNvPr id="119811" name="Rectangle 3"/>
          <p:cNvSpPr>
            <a:spLocks noGrp="1" noChangeArrowheads="1"/>
          </p:cNvSpPr>
          <p:nvPr>
            <p:ph idx="1"/>
          </p:nvPr>
        </p:nvSpPr>
        <p:spPr>
          <a:xfrm>
            <a:off x="411480" y="2203704"/>
            <a:ext cx="5669280" cy="4525962"/>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pipe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bucket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button on hat</a:t>
            </a:r>
          </a:p>
          <a:p>
            <a:pPr marL="342900" indent="-342900" eaLnBrk="1" hangingPunct="1">
              <a:lnSpc>
                <a:spcPct val="100000"/>
              </a:lnSpc>
              <a:spcBef>
                <a:spcPts val="1200"/>
              </a:spcBef>
              <a:buClr>
                <a:srgbClr val="333333"/>
              </a:buClr>
              <a:buFont typeface="WingDings"/>
              <a:buChar char=""/>
            </a:pPr>
            <a:r>
              <a:rPr lang="en-CA" altLang="de-DE" sz="2400" dirty="0">
                <a:solidFill>
                  <a:srgbClr val="333333"/>
                </a:solidFill>
                <a:latin typeface="Calibri Light"/>
              </a:rPr>
              <a:t>“Sport”</a:t>
            </a:r>
            <a:r>
              <a:rPr lang="de-DE" altLang="de-DE" sz="2400" dirty="0">
                <a:solidFill>
                  <a:srgbClr val="333333"/>
                </a:solidFill>
                <a:latin typeface="Calibri Light"/>
              </a:rPr>
              <a:t> sign on boat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fishing rod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red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fish</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58</a:t>
            </a:fld>
            <a:endParaRPr lang="de-DE" altLang="de-DE">
              <a:latin typeface="Calibri Light"/>
            </a:endParaRPr>
          </a:p>
        </p:txBody>
      </p:sp>
      <p:pic>
        <p:nvPicPr>
          <p:cNvPr id="11"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59</a:t>
            </a:fld>
            <a:endParaRPr lang="de-DE" altLang="de-DE">
              <a:latin typeface="Calibri Ligh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123907" name="Rectangle 3"/>
          <p:cNvSpPr>
            <a:spLocks noGrp="1" noChangeArrowheads="1"/>
          </p:cNvSpPr>
          <p:nvPr>
            <p:ph idx="1"/>
          </p:nvPr>
        </p:nvSpPr>
        <p:spPr>
          <a:xfrm>
            <a:off x="411480" y="2203704"/>
            <a:ext cx="5669280" cy="4525963"/>
          </a:xfrm>
          <a:noFill/>
        </p:spPr>
        <p:txBody>
          <a:bodyPr/>
          <a:lstStyle/>
          <a:p>
            <a:pPr eaLnBrk="1" hangingPunct="1">
              <a:lnSpc>
                <a:spcPct val="100000"/>
              </a:lnSpc>
              <a:spcBef>
                <a:spcPts val="1200"/>
              </a:spcBef>
            </a:pPr>
            <a:r>
              <a:rPr lang="de-DE" altLang="de-DE" sz="2400" dirty="0">
                <a:solidFill>
                  <a:srgbClr val="004992"/>
                </a:solidFill>
                <a:latin typeface="Calibri Light"/>
              </a:rPr>
              <a:t>What do you typically see at a crosswalk?</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endParaRPr lang="de-DE" altLang="de-DE" sz="2400" dirty="0">
              <a:solidFill>
                <a:srgbClr val="004992"/>
              </a:solidFill>
              <a:latin typeface="Calibri Light"/>
            </a:endParaRPr>
          </a:p>
          <a:p>
            <a:pPr eaLnBrk="1" hangingPunct="1">
              <a:lnSpc>
                <a:spcPct val="100000"/>
              </a:lnSpc>
              <a:spcBef>
                <a:spcPts val="1200"/>
              </a:spcBef>
            </a:pP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Crosswalk</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2595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policeman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child on a bike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elderly woman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green traffic light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zebra crossing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 sign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city skyline</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Crosswalk</a:t>
            </a:r>
          </a:p>
        </p:txBody>
      </p:sp>
      <p:sp>
        <p:nvSpPr>
          <p:cNvPr id="128003" name="Rectangle 3"/>
          <p:cNvSpPr>
            <a:spLocks noGrp="1" noChangeArrowheads="1"/>
          </p:cNvSpPr>
          <p:nvPr>
            <p:ph idx="1"/>
          </p:nvPr>
        </p:nvSpPr>
        <p:spPr>
          <a:xfrm>
            <a:off x="411480" y="2203704"/>
            <a:ext cx="5669280" cy="4114800"/>
          </a:xfrm>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cars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policeman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child on a bike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elderly woman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green traffic light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zebra crossing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stop sign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city skyline</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62</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63</a:t>
            </a:fld>
            <a:endParaRPr lang="de-DE" alt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132099" name="Rectangle 3"/>
          <p:cNvSpPr>
            <a:spLocks noGrp="1" noChangeArrowheads="1"/>
          </p:cNvSpPr>
          <p:nvPr>
            <p:ph idx="1"/>
          </p:nvPr>
        </p:nvSpPr>
        <p:spPr>
          <a:xfrm>
            <a:off x="411480" y="2203704"/>
            <a:ext cx="5669280" cy="4525963"/>
          </a:xfrm>
          <a:noFill/>
        </p:spPr>
        <p:txBody>
          <a:bodyPr/>
          <a:lstStyle/>
          <a:p>
            <a:pPr eaLnBrk="1" hangingPunct="1"/>
            <a:r>
              <a:rPr lang="de-DE" altLang="de-DE" sz="2400" dirty="0">
                <a:solidFill>
                  <a:srgbClr val="004992"/>
                </a:solidFill>
                <a:latin typeface="Calibri Light"/>
              </a:rPr>
              <a:t>What do you typically find on a playground?</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endParaRPr lang="de-DE" altLang="de-DE" sz="2400" dirty="0">
              <a:solidFill>
                <a:srgbClr val="004992"/>
              </a:solidFill>
              <a:latin typeface="Calibri Light"/>
            </a:endParaRPr>
          </a:p>
          <a:p>
            <a:pPr eaLnBrk="1" hangingPunct="1"/>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Playground</a:t>
            </a:r>
            <a:br>
              <a:rPr lang="en-US" altLang="de-DE" sz="3600" dirty="0">
                <a:latin typeface="Calibri Light"/>
              </a:rPr>
            </a:br>
            <a:r>
              <a:rPr lang="en-US" altLang="de-DE" dirty="0">
                <a:latin typeface="Calibri Light"/>
              </a:rPr>
              <a:t>What did you see? How confident are you?</a:t>
            </a:r>
            <a:endParaRPr lang="de-DE" altLang="de-DE" sz="2400" dirty="0">
              <a:latin typeface="Calibri Light"/>
            </a:endParaRPr>
          </a:p>
        </p:txBody>
      </p:sp>
      <p:sp>
        <p:nvSpPr>
          <p:cNvPr id="134147" name="Rectangle 3"/>
          <p:cNvSpPr>
            <a:spLocks noGrp="1" noChangeArrowheads="1"/>
          </p:cNvSpPr>
          <p:nvPr>
            <p:ph idx="1"/>
          </p:nvPr>
        </p:nvSpPr>
        <p:spPr>
          <a:xfrm>
            <a:off x="411479"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slide</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carousel</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kite</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skateboard</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trees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swing</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toys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sandbox</a:t>
            </a:r>
            <a:endParaRPr lang="de-DE" alt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Playground</a:t>
            </a:r>
          </a:p>
        </p:txBody>
      </p:sp>
      <p:sp>
        <p:nvSpPr>
          <p:cNvPr id="136195"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slide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carousel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kite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trees</a:t>
            </a: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latin typeface="Calibri Light"/>
              </a:rPr>
              <a:t>swing</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toys</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sandbox</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66</a:t>
            </a:fld>
            <a:endParaRPr lang="de-DE" altLang="de-DE">
              <a:latin typeface="Calibri Light"/>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67</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Wedding</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40291"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church</a:t>
            </a:r>
            <a:r>
              <a:rPr lang="de-DE" altLang="de-DE" sz="2400" dirty="0">
                <a:solidFill>
                  <a:srgbClr val="333333"/>
                </a:solidFill>
                <a:latin typeface="Calibri Light"/>
              </a:rPr>
              <a:t> </a:t>
            </a:r>
            <a:r>
              <a:rPr lang="de-DE" altLang="de-DE" sz="2400" dirty="0" err="1">
                <a:solidFill>
                  <a:srgbClr val="333333"/>
                </a:solidFill>
                <a:latin typeface="Calibri Light"/>
              </a:rPr>
              <a:t>windows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best</a:t>
            </a:r>
            <a:r>
              <a:rPr lang="de-DE" altLang="de-DE" sz="2400" dirty="0">
                <a:solidFill>
                  <a:srgbClr val="333333"/>
                </a:solidFill>
                <a:latin typeface="Calibri Light"/>
              </a:rPr>
              <a:t> man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bridal</a:t>
            </a:r>
            <a:r>
              <a:rPr lang="de-DE" altLang="de-DE" sz="2400" dirty="0">
                <a:solidFill>
                  <a:srgbClr val="333333"/>
                </a:solidFill>
                <a:latin typeface="Calibri Light"/>
              </a:rPr>
              <a:t> </a:t>
            </a:r>
            <a:r>
              <a:rPr lang="de-DE" altLang="de-DE" sz="2400" dirty="0" err="1">
                <a:solidFill>
                  <a:srgbClr val="333333"/>
                </a:solidFill>
                <a:latin typeface="Calibri Light"/>
              </a:rPr>
              <a:t>veil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girl</a:t>
            </a:r>
            <a:r>
              <a:rPr lang="de-DE" altLang="de-DE" sz="2400" dirty="0">
                <a:solidFill>
                  <a:srgbClr val="333333"/>
                </a:solidFill>
                <a:latin typeface="Calibri Light"/>
              </a:rPr>
              <a:t> </a:t>
            </a:r>
            <a:r>
              <a:rPr lang="de-DE" altLang="de-DE" sz="2400" dirty="0" err="1">
                <a:solidFill>
                  <a:srgbClr val="333333"/>
                </a:solidFill>
                <a:latin typeface="Calibri Light"/>
              </a:rPr>
              <a:t>with</a:t>
            </a:r>
            <a:r>
              <a:rPr lang="de-DE" altLang="de-DE" sz="2400" dirty="0">
                <a:solidFill>
                  <a:srgbClr val="333333"/>
                </a:solidFill>
                <a:latin typeface="Calibri Light"/>
              </a:rPr>
              <a:t> </a:t>
            </a:r>
            <a:r>
              <a:rPr lang="de-DE" altLang="de-DE" sz="2400" dirty="0" err="1">
                <a:solidFill>
                  <a:srgbClr val="333333"/>
                </a:solidFill>
                <a:latin typeface="Calibri Light"/>
              </a:rPr>
              <a:t>flowers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Wedding</a:t>
            </a:r>
          </a:p>
        </p:txBody>
      </p:sp>
      <p:sp>
        <p:nvSpPr>
          <p:cNvPr id="142339" name="Rectangle 3"/>
          <p:cNvSpPr>
            <a:spLocks noGrp="1" noChangeArrowheads="1"/>
          </p:cNvSpPr>
          <p:nvPr>
            <p:ph idx="1"/>
          </p:nvPr>
        </p:nvSpPr>
        <p:spPr>
          <a:xfrm>
            <a:off x="411479" y="2203704"/>
            <a:ext cx="5669280" cy="4525962"/>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church windows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best man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bridal veil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girl with flowers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door</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69</a:t>
            </a:fld>
            <a:endParaRPr lang="de-DE" altLang="de-DE">
              <a:latin typeface="Calibri Light"/>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solidFill>
                <a:schemeClr val="accent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70</a:t>
            </a:fld>
            <a:endParaRPr lang="de-DE" altLang="de-DE">
              <a:latin typeface="Calibri Light"/>
            </a:endParaRP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Soccer</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46435"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scoreboard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goal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sidelines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player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soccer ball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advertisement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flags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71</a:t>
            </a:fld>
            <a:endParaRPr lang="de-DE" altLang="de-DE">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Soccer</a:t>
            </a:r>
          </a:p>
        </p:txBody>
      </p:sp>
      <p:sp>
        <p:nvSpPr>
          <p:cNvPr id="148483" name="Rectangle 3"/>
          <p:cNvSpPr>
            <a:spLocks noGrp="1" noChangeArrowheads="1"/>
          </p:cNvSpPr>
          <p:nvPr>
            <p:ph idx="1"/>
          </p:nvPr>
        </p:nvSpPr>
        <p:spPr>
          <a:xfrm>
            <a:off x="411480"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scoreboard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goal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sidelines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player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soccer 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advertisement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flags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72</a:t>
            </a:fld>
            <a:endParaRPr lang="de-DE" altLang="de-DE">
              <a:latin typeface="Calibri Light"/>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73</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On the moon</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52579" name="Rectangle 3"/>
          <p:cNvSpPr>
            <a:spLocks noGrp="1" noChangeArrowheads="1"/>
          </p:cNvSpPr>
          <p:nvPr>
            <p:ph idx="1"/>
          </p:nvPr>
        </p:nvSpPr>
        <p:spPr>
          <a:xfrm>
            <a:off x="411480" y="2203704"/>
            <a:ext cx="5669280" cy="429156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stand </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oxygen</a:t>
            </a:r>
            <a:r>
              <a:rPr lang="de-DE" altLang="de-DE" sz="2400" dirty="0">
                <a:solidFill>
                  <a:srgbClr val="333333"/>
                </a:solidFill>
                <a:latin typeface="Calibri Light"/>
              </a:rPr>
              <a:t> tank</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helmet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moon</a:t>
            </a:r>
            <a:r>
              <a:rPr lang="de-DE" altLang="de-DE" sz="2400" dirty="0">
                <a:solidFill>
                  <a:srgbClr val="333333"/>
                </a:solidFill>
                <a:latin typeface="Calibri Light"/>
              </a:rPr>
              <a:t> </a:t>
            </a:r>
            <a:r>
              <a:rPr lang="de-DE" altLang="de-DE" sz="2400" dirty="0" err="1">
                <a:solidFill>
                  <a:srgbClr val="333333"/>
                </a:solidFill>
                <a:latin typeface="Calibri Light"/>
              </a:rPr>
              <a:t>craters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a:t>
            </a:r>
            <a:r>
              <a:rPr lang="de-DE" altLang="de-DE" sz="2400" dirty="0" err="1">
                <a:solidFill>
                  <a:srgbClr val="333333"/>
                </a:solidFill>
                <a:latin typeface="Calibri Light"/>
              </a:rPr>
              <a:t>nozzle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crescent-shaped planet in </a:t>
            </a:r>
            <a:br>
              <a:rPr lang="de-DE" altLang="de-DE" sz="2400" dirty="0">
                <a:solidFill>
                  <a:srgbClr val="333333"/>
                </a:solidFill>
                <a:latin typeface="Calibri Light"/>
              </a:rPr>
            </a:br>
            <a:r>
              <a:rPr lang="de-DE" altLang="de-DE" sz="2400" dirty="0">
                <a:solidFill>
                  <a:srgbClr val="333333"/>
                </a:solidFill>
                <a:latin typeface="Calibri Light"/>
              </a:rPr>
              <a:t>the background</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74</a:t>
            </a:fld>
            <a:endParaRPr lang="de-DE" altLang="de-DE">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On the moon</a:t>
            </a:r>
          </a:p>
        </p:txBody>
      </p:sp>
      <p:sp>
        <p:nvSpPr>
          <p:cNvPr id="154627" name="Rectangle 3"/>
          <p:cNvSpPr>
            <a:spLocks noGrp="1" noChangeArrowheads="1"/>
          </p:cNvSpPr>
          <p:nvPr>
            <p:ph idx="1"/>
          </p:nvPr>
        </p:nvSpPr>
        <p:spPr>
          <a:xfrm>
            <a:off x="411480" y="2203704"/>
            <a:ext cx="5669280" cy="4525962"/>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stand</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oxygen</a:t>
            </a:r>
            <a:r>
              <a:rPr lang="de-DE" altLang="de-DE" sz="2400" dirty="0">
                <a:solidFill>
                  <a:srgbClr val="333333"/>
                </a:solidFill>
                <a:latin typeface="Calibri Light"/>
              </a:rPr>
              <a:t> tank</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helmet</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moon</a:t>
            </a:r>
            <a:r>
              <a:rPr lang="de-DE" altLang="de-DE" sz="2400" dirty="0">
                <a:solidFill>
                  <a:srgbClr val="004992"/>
                </a:solidFill>
                <a:latin typeface="Calibri Light"/>
              </a:rPr>
              <a:t> </a:t>
            </a:r>
            <a:r>
              <a:rPr lang="de-DE" altLang="de-DE" sz="2400" dirty="0" err="1">
                <a:solidFill>
                  <a:srgbClr val="004992"/>
                </a:solidFill>
                <a:latin typeface="Calibri Light"/>
              </a:rPr>
              <a:t>craters</a:t>
            </a:r>
            <a:endParaRPr lang="de-DE" altLang="de-DE" sz="2400" dirty="0">
              <a:solidFill>
                <a:srgbClr val="004992"/>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rocket </a:t>
            </a:r>
            <a:r>
              <a:rPr lang="de-DE" altLang="de-DE" sz="2400" dirty="0" err="1">
                <a:solidFill>
                  <a:srgbClr val="004992"/>
                </a:solidFill>
                <a:latin typeface="Calibri Light"/>
              </a:rPr>
              <a:t>nozzle</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crescent-shaped planet in </a:t>
            </a:r>
            <a:br>
              <a:rPr lang="de-DE" altLang="de-DE" sz="2400" dirty="0">
                <a:solidFill>
                  <a:srgbClr val="333333"/>
                </a:solidFill>
                <a:latin typeface="Calibri Light"/>
              </a:rPr>
            </a:br>
            <a:r>
              <a:rPr lang="de-DE" altLang="de-DE" sz="2400" dirty="0">
                <a:solidFill>
                  <a:srgbClr val="333333"/>
                </a:solidFill>
                <a:latin typeface="Calibri Light"/>
              </a:rPr>
              <a:t>the background</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75</a:t>
            </a:fld>
            <a:endParaRPr lang="de-DE" altLang="de-DE">
              <a:latin typeface="Calibri Light"/>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76</a:t>
            </a:fld>
            <a:endParaRPr lang="de-DE" altLang="de-DE">
              <a:latin typeface="Calibri Light"/>
            </a:endParaRPr>
          </a:p>
        </p:txBody>
      </p:sp>
      <p:pic>
        <p:nvPicPr>
          <p:cNvPr id="8"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Rescue</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64867"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helicopter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rubber</a:t>
            </a:r>
            <a:r>
              <a:rPr lang="de-DE" altLang="de-DE" sz="2400" dirty="0">
                <a:solidFill>
                  <a:srgbClr val="333333"/>
                </a:solidFill>
                <a:latin typeface="Calibri Light"/>
              </a:rPr>
              <a:t> </a:t>
            </a:r>
            <a:r>
              <a:rPr lang="de-DE" altLang="de-DE" sz="2400" dirty="0" err="1">
                <a:solidFill>
                  <a:srgbClr val="333333"/>
                </a:solidFill>
                <a:latin typeface="Calibri Light"/>
              </a:rPr>
              <a:t>dinghy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diver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capsized</a:t>
            </a:r>
            <a:r>
              <a:rPr lang="de-DE" altLang="de-DE" sz="2400" dirty="0">
                <a:solidFill>
                  <a:srgbClr val="333333"/>
                </a:solidFill>
                <a:latin typeface="Calibri Light"/>
              </a:rPr>
              <a:t> </a:t>
            </a:r>
            <a:r>
              <a:rPr lang="de-DE" altLang="de-DE" sz="2400" dirty="0" err="1">
                <a:solidFill>
                  <a:srgbClr val="333333"/>
                </a:solidFill>
                <a:latin typeface="Calibri Light"/>
              </a:rPr>
              <a:t>boat</a:t>
            </a:r>
            <a:r>
              <a:rPr lang="de-DE" altLang="de-DE" sz="2400" dirty="0">
                <a:solidFill>
                  <a:srgbClr val="333333"/>
                </a:solidFill>
                <a:latin typeface="Calibri Light"/>
              </a:rPr>
              <a:t> </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stretcher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pilot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77</a:t>
            </a:fld>
            <a:endParaRPr lang="de-DE" altLang="de-DE">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Rescue</a:t>
            </a:r>
          </a:p>
        </p:txBody>
      </p:sp>
      <p:sp>
        <p:nvSpPr>
          <p:cNvPr id="166915" name="Rectangle 3"/>
          <p:cNvSpPr>
            <a:spLocks noGrp="1" noChangeArrowheads="1"/>
          </p:cNvSpPr>
          <p:nvPr>
            <p:ph idx="1"/>
          </p:nvPr>
        </p:nvSpPr>
        <p:spPr>
          <a:xfrm>
            <a:off x="411479" y="2203704"/>
            <a:ext cx="5669280" cy="4525963"/>
          </a:xfrm>
        </p:spPr>
        <p:txBody>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helicopter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rubber</a:t>
            </a:r>
            <a:r>
              <a:rPr lang="de-DE" altLang="de-DE" sz="2400" dirty="0">
                <a:solidFill>
                  <a:srgbClr val="333333"/>
                </a:solidFill>
                <a:latin typeface="Calibri Light"/>
              </a:rPr>
              <a:t> </a:t>
            </a:r>
            <a:r>
              <a:rPr lang="de-DE" altLang="de-DE" sz="2400" dirty="0" err="1">
                <a:solidFill>
                  <a:srgbClr val="333333"/>
                </a:solidFill>
                <a:latin typeface="Calibri Light"/>
              </a:rPr>
              <a:t>dinghy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diver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capsized</a:t>
            </a:r>
            <a:r>
              <a:rPr lang="de-DE" altLang="de-DE" sz="2400" dirty="0">
                <a:solidFill>
                  <a:srgbClr val="004992"/>
                </a:solidFill>
                <a:latin typeface="Calibri Light"/>
              </a:rPr>
              <a:t> </a:t>
            </a:r>
            <a:r>
              <a:rPr lang="de-DE" altLang="de-DE" sz="2400" dirty="0" err="1">
                <a:solidFill>
                  <a:srgbClr val="004992"/>
                </a:solidFill>
                <a:latin typeface="Calibri Light"/>
              </a:rPr>
              <a:t>boat</a:t>
            </a:r>
            <a:r>
              <a:rPr lang="de-DE" altLang="de-DE" sz="2400" dirty="0">
                <a:solidFill>
                  <a:srgbClr val="004992"/>
                </a:solidFill>
                <a:latin typeface="Calibri Light"/>
              </a:rPr>
              <a:t> </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stretcher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lifesaver</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pilot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78</a:t>
            </a:fld>
            <a:endParaRPr lang="de-DE" altLang="de-DE">
              <a:latin typeface="Calibri Light"/>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4" name="Caption_8"/>
          <p:cNvSpPr>
            <a:spLocks noChangeArrowheads="1"/>
          </p:cNvSpPr>
          <p:nvPr/>
        </p:nvSpPr>
        <p:spPr bwMode="auto">
          <a:xfrm>
            <a:off x="2305537" y="6455664"/>
            <a:ext cx="755044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79</a:t>
            </a:fld>
            <a:endParaRPr lang="de-DE" altLang="de-DE">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Brainstorming</a:t>
            </a:r>
          </a:p>
        </p:txBody>
      </p:sp>
      <p:sp>
        <p:nvSpPr>
          <p:cNvPr id="171011" name="Rectangle 3"/>
          <p:cNvSpPr>
            <a:spLocks noGrp="1" noChangeArrowheads="1"/>
          </p:cNvSpPr>
          <p:nvPr>
            <p:ph idx="1"/>
          </p:nvPr>
        </p:nvSpPr>
        <p:spPr>
          <a:xfrm>
            <a:off x="411480" y="2203704"/>
            <a:ext cx="5669280" cy="4525963"/>
          </a:xfrm>
          <a:noFill/>
        </p:spPr>
        <p:txBody>
          <a:bodyPr/>
          <a:lstStyle/>
          <a:p>
            <a:pPr eaLnBrk="1" hangingPunct="1">
              <a:lnSpc>
                <a:spcPct val="100000"/>
              </a:lnSpc>
              <a:spcBef>
                <a:spcPts val="1200"/>
              </a:spcBef>
            </a:pPr>
            <a:r>
              <a:rPr lang="de-DE" altLang="de-DE" sz="2400" dirty="0">
                <a:solidFill>
                  <a:srgbClr val="004992"/>
                </a:solidFill>
                <a:latin typeface="Calibri Light"/>
              </a:rPr>
              <a:t>What do you typically see at a construction site?</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r>
              <a:rPr lang="de-DE" altLang="de-DE" sz="2400" dirty="0">
                <a:solidFill>
                  <a:srgbClr val="004992"/>
                </a:solidFill>
                <a:latin typeface="Calibri Light"/>
              </a:rPr>
              <a:t> …</a:t>
            </a:r>
          </a:p>
          <a:p>
            <a:pPr eaLnBrk="1" hangingPunct="1">
              <a:lnSpc>
                <a:spcPct val="100000"/>
              </a:lnSpc>
              <a:spcBef>
                <a:spcPts val="1200"/>
              </a:spcBef>
            </a:pPr>
            <a:endParaRPr lang="de-DE" altLang="de-DE" sz="2400" dirty="0">
              <a:solidFill>
                <a:srgbClr val="004992"/>
              </a:solidFill>
              <a:latin typeface="Calibri Light"/>
            </a:endParaRPr>
          </a:p>
          <a:p>
            <a:pPr eaLnBrk="1" hangingPunct="1">
              <a:lnSpc>
                <a:spcPct val="100000"/>
              </a:lnSpc>
              <a:spcBef>
                <a:spcPts val="1200"/>
              </a:spcBef>
            </a:pP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latin typeface="Calibri Light"/>
              </a:rPr>
              <a:t>Road works</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73059" name="Rectangle 3"/>
          <p:cNvSpPr>
            <a:spLocks noGrp="1" noChangeArrowheads="1"/>
          </p:cNvSpPr>
          <p:nvPr>
            <p:ph idx="1"/>
          </p:nvPr>
        </p:nvSpPr>
        <p:spPr>
          <a:xfrm>
            <a:off x="411480" y="2203704"/>
            <a:ext cx="5669280" cy="429156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pipes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wheelbarrow</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barrier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excavator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jackhammer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shovel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stop sign</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81</a:t>
            </a:fld>
            <a:endParaRPr lang="de-DE" altLang="de-DE">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Road works</a:t>
            </a:r>
          </a:p>
        </p:txBody>
      </p:sp>
      <p:sp>
        <p:nvSpPr>
          <p:cNvPr id="175109" name="Rectangle 9"/>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pipes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wheelbarrow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barrier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excavator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jackhammer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shovel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stop sign</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175108" name="Caption_11"/>
          <p:cNvSpPr>
            <a:spLocks noChangeArrowheads="1"/>
          </p:cNvSpPr>
          <p:nvPr/>
        </p:nvSpPr>
        <p:spPr bwMode="auto">
          <a:xfrm>
            <a:off x="3690619"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rPr>
              <a:t>© geobra Brandstätter </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82</a:t>
            </a:fld>
            <a:endParaRPr lang="de-DE" altLang="de-DE">
              <a:latin typeface="Calibri Ligh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83</a:t>
            </a:fld>
            <a:endParaRPr lang="de-DE" altLang="de-DE">
              <a:latin typeface="Calibri Light"/>
            </a:endParaRPr>
          </a:p>
        </p:txBody>
      </p:sp>
    </p:spTree>
    <p:extLst>
      <p:ext uri="{BB962C8B-B14F-4D97-AF65-F5344CB8AC3E}">
        <p14:creationId xmlns:p14="http://schemas.microsoft.com/office/powerpoint/2010/main" val="21174962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Seek additional information (e.g. a witness).</a:t>
            </a:r>
            <a:endParaRPr lang="en-US" altLang="de-DE" sz="2000" dirty="0">
              <a:solidFill>
                <a:srgbClr val="333333"/>
              </a:solidFill>
              <a:latin typeface="Calibri Light"/>
              <a:cs typeface="Times New Roman" panose="02020603050405020304" pitchFamily="18" charset="0"/>
            </a:endParaRPr>
          </a:p>
          <a:p>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84</a:t>
            </a:fld>
            <a:endParaRPr lang="de-DE" altLang="de-DE">
              <a:latin typeface="Calibri Light"/>
            </a:endParaRPr>
          </a:p>
        </p:txBody>
      </p:sp>
    </p:spTree>
    <p:extLst>
      <p:ext uri="{BB962C8B-B14F-4D97-AF65-F5344CB8AC3E}">
        <p14:creationId xmlns:p14="http://schemas.microsoft.com/office/powerpoint/2010/main" val="13942406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Seek additional information (e.g. a witness).</a:t>
            </a:r>
            <a:endParaRPr lang="en-US" altLang="de-DE" sz="2000" dirty="0">
              <a:solidFill>
                <a:srgbClr val="333333"/>
              </a:solidFill>
              <a:latin typeface="Calibri Light"/>
              <a:cs typeface="Times New Roman" panose="02020603050405020304" pitchFamily="18" charset="0"/>
            </a:endParaRPr>
          </a:p>
          <a:p>
            <a:pPr lvl="0" defTabSz="914400" fontAlgn="base">
              <a:buClr>
                <a:srgbClr val="333333"/>
              </a:buClr>
            </a:pPr>
            <a:r>
              <a:rPr lang="en-US" altLang="de-DE" sz="2000" u="sng" dirty="0">
                <a:solidFill>
                  <a:srgbClr val="333333"/>
                </a:solidFill>
                <a:latin typeface="Calibri Light"/>
                <a:cs typeface="Times New Roman" panose="02020603050405020304" pitchFamily="18" charset="0"/>
              </a:rPr>
              <a:t>Example</a:t>
            </a:r>
            <a:r>
              <a:rPr lang="en-US" altLang="de-DE" sz="2000" dirty="0">
                <a:solidFill>
                  <a:srgbClr val="333333"/>
                </a:solidFill>
                <a:latin typeface="Calibri Light"/>
                <a:cs typeface="Times New Roman" panose="02020603050405020304" pitchFamily="18" charset="0"/>
              </a:rPr>
              <a:t>: You had a quarrel with someone and </a:t>
            </a:r>
            <a:r>
              <a:rPr lang="en-US" altLang="de-DE" sz="2000" i="1" dirty="0">
                <a:solidFill>
                  <a:srgbClr val="333333"/>
                </a:solidFill>
                <a:latin typeface="Calibri Light"/>
                <a:cs typeface="Times New Roman" panose="02020603050405020304" pitchFamily="18" charset="0"/>
              </a:rPr>
              <a:t>vaguely </a:t>
            </a:r>
            <a:r>
              <a:rPr lang="en-US" altLang="de-DE" sz="2000" dirty="0">
                <a:solidFill>
                  <a:srgbClr val="333333"/>
                </a:solidFill>
                <a:latin typeface="Calibri Light"/>
                <a:cs typeface="Times New Roman" panose="02020603050405020304" pitchFamily="18" charset="0"/>
              </a:rPr>
              <a:t>remember that he/she made insulting remarks to you.</a:t>
            </a:r>
          </a:p>
          <a:p>
            <a:pPr lvl="0" defTabSz="914400" fontAlgn="base">
              <a:buClr>
                <a:srgbClr val="333333"/>
              </a:buClr>
            </a:pPr>
            <a:r>
              <a:rPr lang="en-US" altLang="de-DE" sz="2000" dirty="0">
                <a:solidFill>
                  <a:srgbClr val="333333"/>
                </a:solidFill>
                <a:latin typeface="Calibri Light"/>
                <a:cs typeface="Times New Roman" panose="02020603050405020304" pitchFamily="18" charset="0"/>
              </a:rPr>
              <a:t>Consider that your memory may have played tricks on you or that your recollection may be distorted. Also, ask people who were present </a:t>
            </a:r>
            <a:r>
              <a:rPr lang="de-DE" altLang="de-DE" sz="2000" dirty="0">
                <a:solidFill>
                  <a:srgbClr val="333333"/>
                </a:solidFill>
                <a:latin typeface="Calibri Light"/>
                <a:cs typeface="Times New Roman" panose="02020603050405020304" pitchFamily="18" charset="0"/>
              </a:rPr>
              <a:t>at </a:t>
            </a:r>
            <a:r>
              <a:rPr lang="en-US" altLang="de-DE" sz="2000" dirty="0">
                <a:solidFill>
                  <a:srgbClr val="333333"/>
                </a:solidFill>
                <a:latin typeface="Calibri Light"/>
                <a:cs typeface="Times New Roman" panose="02020603050405020304" pitchFamily="18" charset="0"/>
              </a:rPr>
              <a:t>the occasion.</a:t>
            </a:r>
          </a:p>
          <a:p>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85</a:t>
            </a:fld>
            <a:endParaRPr lang="de-DE" altLang="de-DE">
              <a:latin typeface="Calibri Light"/>
            </a:endParaRPr>
          </a:p>
        </p:txBody>
      </p:sp>
    </p:spTree>
    <p:extLst>
      <p:ext uri="{BB962C8B-B14F-4D97-AF65-F5344CB8AC3E}">
        <p14:creationId xmlns:p14="http://schemas.microsoft.com/office/powerpoint/2010/main" val="33389925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86</a:t>
            </a:fld>
            <a:endParaRPr lang="de-DE" altLang="de-DE">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lnSpc>
                <a:spcPct val="100000"/>
              </a:lnSpc>
              <a:spcBef>
                <a:spcPts val="1200"/>
              </a:spcBef>
            </a:pPr>
            <a:r>
              <a:rPr lang="de-DE" altLang="de-DE" dirty="0">
                <a:solidFill>
                  <a:srgbClr val="004992"/>
                </a:solidFill>
                <a:latin typeface="Calibri Light"/>
              </a:rPr>
              <a:t>Example: </a:t>
            </a:r>
            <a:r>
              <a:rPr lang="de-DE" altLang="de-DE" dirty="0">
                <a:solidFill>
                  <a:srgbClr val="333333"/>
                </a:solidFill>
                <a:latin typeface="Calibri Light"/>
              </a:rPr>
              <a:t>Philip is convinced that someone has stolen his bike.</a:t>
            </a:r>
          </a:p>
          <a:p>
            <a:pPr lvl="0" defTabSz="914400" fontAlgn="base">
              <a:lnSpc>
                <a:spcPct val="100000"/>
              </a:lnSpc>
              <a:spcBef>
                <a:spcPts val="1200"/>
              </a:spcBef>
            </a:pPr>
            <a:r>
              <a:rPr lang="de-DE" altLang="de-DE" dirty="0">
                <a:solidFill>
                  <a:srgbClr val="004992"/>
                </a:solidFill>
                <a:latin typeface="Calibri Light"/>
              </a:rPr>
              <a:t>Background: </a:t>
            </a:r>
            <a:r>
              <a:rPr lang="de-DE" altLang="de-DE" dirty="0">
                <a:solidFill>
                  <a:srgbClr val="333333"/>
                </a:solidFill>
                <a:latin typeface="Calibri Light"/>
              </a:rPr>
              <a:t>His bicycle is not in front of his door as usual and he is 100% certain that he left it there last night. He then sees his locked bike in front of the supermarket next door, and is about to call the police as he suspects the burglar is in the supermarket. For him, the incident is yet another indication for a conspiracy since his wallet was stolen 3 weeks ago. </a:t>
            </a:r>
          </a:p>
          <a:p>
            <a:pPr lvl="0" defTabSz="914400" fontAlgn="base">
              <a:lnSpc>
                <a:spcPct val="100000"/>
              </a:lnSpc>
              <a:spcBef>
                <a:spcPts val="1200"/>
              </a:spcBef>
            </a:pPr>
            <a:r>
              <a:rPr lang="de-DE" altLang="de-DE" dirty="0">
                <a:solidFill>
                  <a:srgbClr val="004992"/>
                </a:solidFill>
                <a:latin typeface="Calibri Light"/>
              </a:rPr>
              <a:t>But: </a:t>
            </a:r>
            <a:r>
              <a:rPr lang="de-DE" altLang="de-DE" dirty="0">
                <a:solidFill>
                  <a:srgbClr val="333333"/>
                </a:solidFill>
                <a:latin typeface="Calibri Light"/>
              </a:rPr>
              <a:t>In the telephone booth, Philip puts his hand into his pocket and notices the bicycle key. He suddenly remembers that he himself left the bike in front of the supermarket.</a:t>
            </a:r>
            <a:endParaRPr lang="en-AU" altLang="de-DE"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87</a:t>
            </a:fld>
            <a:endParaRPr lang="de-DE" altLang="de-DE">
              <a:latin typeface="Calibri Light"/>
            </a:endParaRPr>
          </a:p>
        </p:txBody>
      </p:sp>
    </p:spTree>
    <p:extLst>
      <p:ext uri="{BB962C8B-B14F-4D97-AF65-F5344CB8AC3E}">
        <p14:creationId xmlns:p14="http://schemas.microsoft.com/office/powerpoint/2010/main" val="7496660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lnSpc>
                <a:spcPct val="100000"/>
              </a:lnSpc>
              <a:spcBef>
                <a:spcPts val="1200"/>
              </a:spcBef>
            </a:pPr>
            <a:r>
              <a:rPr lang="de-DE" altLang="de-DE" dirty="0">
                <a:solidFill>
                  <a:srgbClr val="004992"/>
                </a:solidFill>
                <a:latin typeface="Calibri Light"/>
              </a:rPr>
              <a:t>Example: </a:t>
            </a:r>
            <a:r>
              <a:rPr lang="de-DE" altLang="de-DE" dirty="0">
                <a:solidFill>
                  <a:srgbClr val="333333"/>
                </a:solidFill>
                <a:latin typeface="Calibri Light"/>
              </a:rPr>
              <a:t>Philip is convinced that someone has stolen his bike.</a:t>
            </a:r>
          </a:p>
          <a:p>
            <a:pPr lvl="0" defTabSz="914400" fontAlgn="base">
              <a:lnSpc>
                <a:spcPct val="100000"/>
              </a:lnSpc>
              <a:spcBef>
                <a:spcPts val="1200"/>
              </a:spcBef>
            </a:pPr>
            <a:r>
              <a:rPr lang="de-DE" altLang="de-DE" dirty="0">
                <a:solidFill>
                  <a:srgbClr val="004992"/>
                </a:solidFill>
                <a:latin typeface="Calibri Light"/>
              </a:rPr>
              <a:t>Background: </a:t>
            </a:r>
            <a:r>
              <a:rPr lang="de-DE" altLang="de-DE" dirty="0">
                <a:solidFill>
                  <a:srgbClr val="333333"/>
                </a:solidFill>
                <a:latin typeface="Calibri Light"/>
              </a:rPr>
              <a:t>His bicycle is not in front of his door as usual and he is 100% certain that he left it there last night. He then sees his locked bike in front of the supermarket next door, and is about to call the police as he suspects the burglar is in the supermarket. For him, the incident is yet another indication for a conspiracy since his wallet was stolen 3 weeks ago. </a:t>
            </a:r>
          </a:p>
          <a:p>
            <a:pPr lvl="0" defTabSz="914400" fontAlgn="base">
              <a:lnSpc>
                <a:spcPct val="100000"/>
              </a:lnSpc>
              <a:spcBef>
                <a:spcPts val="1200"/>
              </a:spcBef>
            </a:pPr>
            <a:r>
              <a:rPr lang="de-DE" altLang="de-DE" dirty="0">
                <a:solidFill>
                  <a:srgbClr val="004992"/>
                </a:solidFill>
                <a:latin typeface="Calibri Light"/>
              </a:rPr>
              <a:t>But: </a:t>
            </a:r>
            <a:r>
              <a:rPr lang="de-DE" altLang="de-DE" dirty="0">
                <a:solidFill>
                  <a:srgbClr val="333333"/>
                </a:solidFill>
                <a:latin typeface="Calibri Light"/>
              </a:rPr>
              <a:t>In the telephone booth, Philip puts his hand into his pocket and notices the bicycle key. He suddenly remembers that he himself left the bike in front of the supermarket.</a:t>
            </a:r>
            <a:endParaRPr lang="en-AU" altLang="de-DE"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False memories are more likely to arise when one is afraid or under a lot of pressure. Before drawing consequential conclusions: Think carefully whether your assumptions are objective and well-founded! Also take into account: In comparison to real memories, false memories are often hazy! </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88</a:t>
            </a:fld>
            <a:endParaRPr lang="de-DE" altLang="de-DE">
              <a:latin typeface="Calibri Light"/>
            </a:endParaRPr>
          </a:p>
        </p:txBody>
      </p:sp>
    </p:spTree>
    <p:extLst>
      <p:ext uri="{BB962C8B-B14F-4D97-AF65-F5344CB8AC3E}">
        <p14:creationId xmlns:p14="http://schemas.microsoft.com/office/powerpoint/2010/main" val="16337575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a:solidFill>
                  <a:srgbClr val="333333"/>
                </a:solidFill>
              </a:rPr>
              <a:t>Metacognitive Training 5 - Memory</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89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9940445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191552" name="Rectangle 64"/>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90</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372866158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4138</Words>
  <Application>Microsoft Office PowerPoint</Application>
  <PresentationFormat>Benutzerdefiniert</PresentationFormat>
  <Paragraphs>775</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90</vt:i4>
      </vt:variant>
    </vt:vector>
  </HeadingPairs>
  <TitlesOfParts>
    <vt:vector size="101"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MCT 5 A – Memory</vt:lpstr>
      <vt:lpstr>Memory</vt:lpstr>
      <vt:lpstr>Memory</vt:lpstr>
      <vt:lpstr>Memory</vt:lpstr>
      <vt:lpstr>Memory</vt:lpstr>
      <vt:lpstr>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Do we all perceive and remember the same? </vt:lpstr>
      <vt:lpstr>Please pay attention to differences relating to color and size in the paintings. Are there aspects that the artists have painted differently or have even omitted? </vt:lpstr>
      <vt:lpstr>Every person perceives things differently! Like in the three paintings: The same landscape is depicted but with different emphases!</vt:lpstr>
      <vt:lpstr>Exercise</vt:lpstr>
      <vt:lpstr>Exercise</vt:lpstr>
      <vt:lpstr>Exercise</vt:lpstr>
      <vt:lpstr>PowerPoint-Präsentation</vt:lpstr>
      <vt:lpstr>At the beach What did you see? How confident are you?</vt:lpstr>
      <vt:lpstr>At the beach</vt:lpstr>
      <vt:lpstr>PowerPoint-Präsentation</vt:lpstr>
      <vt:lpstr>Station What did you see? How confident are you?</vt:lpstr>
      <vt:lpstr>Station</vt:lpstr>
      <vt:lpstr>False memories in everyday life</vt:lpstr>
      <vt:lpstr>False memories in everyday life</vt:lpstr>
      <vt:lpstr>False memories in everyday life</vt:lpstr>
      <vt:lpstr>Types of memory errors</vt:lpstr>
      <vt:lpstr>Types of memory errors</vt:lpstr>
      <vt:lpstr>Types of memory errors</vt:lpstr>
      <vt:lpstr>Types of memory errors</vt:lpstr>
      <vt:lpstr>False memories</vt:lpstr>
      <vt:lpstr>False memories</vt:lpstr>
      <vt:lpstr>False memories</vt:lpstr>
      <vt:lpstr>False memories</vt:lpstr>
      <vt:lpstr>Why are we doing this?</vt:lpstr>
      <vt:lpstr>Why are we doing this?</vt:lpstr>
      <vt:lpstr>Why are we doing this?</vt:lpstr>
      <vt:lpstr>How memory errors promote misinterpretations during psychosis – examples</vt:lpstr>
      <vt:lpstr>Exercise</vt:lpstr>
      <vt:lpstr>Exercise</vt:lpstr>
      <vt:lpstr>PowerPoint-Präsentation</vt:lpstr>
      <vt:lpstr>Kiosk What did you see? How confident are you?</vt:lpstr>
      <vt:lpstr>Kiosk</vt:lpstr>
      <vt:lpstr>PowerPoint-Präsentation</vt:lpstr>
      <vt:lpstr>Garden What did you see? How confident are you?</vt:lpstr>
      <vt:lpstr>Garden</vt:lpstr>
      <vt:lpstr>Optional: Videoclip</vt:lpstr>
      <vt:lpstr>PowerPoint-Präsentation</vt:lpstr>
      <vt:lpstr>Brainstorming</vt:lpstr>
      <vt:lpstr>Classroom What did you see? How confident are you?</vt:lpstr>
      <vt:lpstr>Classroom</vt:lpstr>
      <vt:lpstr>PowerPoint-Präsentation</vt:lpstr>
      <vt:lpstr>Fisherman What did you see? How confident are you?</vt:lpstr>
      <vt:lpstr>Fisherman</vt:lpstr>
      <vt:lpstr>PowerPoint-Präsentation</vt:lpstr>
      <vt:lpstr>Brainstorming</vt:lpstr>
      <vt:lpstr>Crosswalk What did you see? How confident are you?</vt:lpstr>
      <vt:lpstr>Crosswalk</vt:lpstr>
      <vt:lpstr>PowerPoint-Präsentation</vt:lpstr>
      <vt:lpstr>Brainstorming</vt:lpstr>
      <vt:lpstr>Playground What did you see? How confident are you?</vt:lpstr>
      <vt:lpstr>Playground</vt:lpstr>
      <vt:lpstr>PowerPoint-Präsentation</vt:lpstr>
      <vt:lpstr>Wedding What did you see? How confident are you?</vt:lpstr>
      <vt:lpstr>Wedding</vt:lpstr>
      <vt:lpstr>PowerPoint-Präsentation</vt:lpstr>
      <vt:lpstr>Soccer What did you see? How confident are you?</vt:lpstr>
      <vt:lpstr>Soccer</vt:lpstr>
      <vt:lpstr>PowerPoint-Präsentation</vt:lpstr>
      <vt:lpstr>On the moon What did you see? How confident are you?</vt:lpstr>
      <vt:lpstr>On the moon</vt:lpstr>
      <vt:lpstr>PowerPoint-Präsentation</vt:lpstr>
      <vt:lpstr>Rescue What did you see? How confident are you?</vt:lpstr>
      <vt:lpstr>Rescue</vt:lpstr>
      <vt:lpstr>PowerPoint-Präsentation</vt:lpstr>
      <vt:lpstr>Brainstorming</vt:lpstr>
      <vt:lpstr>Road works What did you see? How confident are you?</vt:lpstr>
      <vt:lpstr>Road works</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288</cp:revision>
  <dcterms:created xsi:type="dcterms:W3CDTF">2004-06-30T16:15:23Z</dcterms:created>
  <dcterms:modified xsi:type="dcterms:W3CDTF">2025-01-09T19:02:29Z</dcterms:modified>
</cp:coreProperties>
</file>