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7" r:id="rId1"/>
    <p:sldMasterId id="2147483936" r:id="rId2"/>
    <p:sldMasterId id="2147483949" r:id="rId3"/>
  </p:sldMasterIdLst>
  <p:notesMasterIdLst>
    <p:notesMasterId r:id="rId81"/>
  </p:notesMasterIdLst>
  <p:handoutMasterIdLst>
    <p:handoutMasterId r:id="rId82"/>
  </p:handoutMasterIdLst>
  <p:sldIdLst>
    <p:sldId id="644" r:id="rId4"/>
    <p:sldId id="645" r:id="rId5"/>
    <p:sldId id="646" r:id="rId6"/>
    <p:sldId id="647" r:id="rId7"/>
    <p:sldId id="648" r:id="rId8"/>
    <p:sldId id="649" r:id="rId9"/>
    <p:sldId id="650" r:id="rId10"/>
    <p:sldId id="651" r:id="rId11"/>
    <p:sldId id="477" r:id="rId12"/>
    <p:sldId id="652" r:id="rId13"/>
    <p:sldId id="654" r:id="rId14"/>
    <p:sldId id="653" r:id="rId15"/>
    <p:sldId id="578" r:id="rId16"/>
    <p:sldId id="580" r:id="rId17"/>
    <p:sldId id="579" r:id="rId18"/>
    <p:sldId id="610" r:id="rId19"/>
    <p:sldId id="655" r:id="rId20"/>
    <p:sldId id="656" r:id="rId21"/>
    <p:sldId id="603" r:id="rId22"/>
    <p:sldId id="660" r:id="rId23"/>
    <p:sldId id="661" r:id="rId24"/>
    <p:sldId id="662" r:id="rId25"/>
    <p:sldId id="663" r:id="rId26"/>
    <p:sldId id="485" r:id="rId27"/>
    <p:sldId id="486" r:id="rId28"/>
    <p:sldId id="589" r:id="rId29"/>
    <p:sldId id="621" r:id="rId30"/>
    <p:sldId id="590" r:id="rId31"/>
    <p:sldId id="591" r:id="rId32"/>
    <p:sldId id="491" r:id="rId33"/>
    <p:sldId id="492" r:id="rId34"/>
    <p:sldId id="592" r:id="rId35"/>
    <p:sldId id="593" r:id="rId36"/>
    <p:sldId id="658" r:id="rId37"/>
    <p:sldId id="594" r:id="rId38"/>
    <p:sldId id="595" r:id="rId39"/>
    <p:sldId id="524" r:id="rId40"/>
    <p:sldId id="525" r:id="rId41"/>
    <p:sldId id="489" r:id="rId42"/>
    <p:sldId id="599" r:id="rId43"/>
    <p:sldId id="553" r:id="rId44"/>
    <p:sldId id="622" r:id="rId45"/>
    <p:sldId id="526" r:id="rId46"/>
    <p:sldId id="527" r:id="rId47"/>
    <p:sldId id="497" r:id="rId48"/>
    <p:sldId id="619" r:id="rId49"/>
    <p:sldId id="503" r:id="rId50"/>
    <p:sldId id="504" r:id="rId51"/>
    <p:sldId id="540" r:id="rId52"/>
    <p:sldId id="541" r:id="rId53"/>
    <p:sldId id="543" r:id="rId54"/>
    <p:sldId id="623" r:id="rId55"/>
    <p:sldId id="596" r:id="rId56"/>
    <p:sldId id="597" r:id="rId57"/>
    <p:sldId id="549" r:id="rId58"/>
    <p:sldId id="620" r:id="rId59"/>
    <p:sldId id="522" r:id="rId60"/>
    <p:sldId id="523" r:id="rId61"/>
    <p:sldId id="664" r:id="rId62"/>
    <p:sldId id="665" r:id="rId63"/>
    <p:sldId id="666" r:id="rId64"/>
    <p:sldId id="667" r:id="rId65"/>
    <p:sldId id="637" r:id="rId66"/>
    <p:sldId id="575" r:id="rId67"/>
    <p:sldId id="668" r:id="rId68"/>
    <p:sldId id="669" r:id="rId69"/>
    <p:sldId id="670" r:id="rId70"/>
    <p:sldId id="612" r:id="rId71"/>
    <p:sldId id="671" r:id="rId72"/>
    <p:sldId id="672" r:id="rId73"/>
    <p:sldId id="673" r:id="rId74"/>
    <p:sldId id="674" r:id="rId75"/>
    <p:sldId id="675" r:id="rId76"/>
    <p:sldId id="676" r:id="rId77"/>
    <p:sldId id="677" r:id="rId78"/>
    <p:sldId id="635" r:id="rId79"/>
    <p:sldId id="678" r:id="rId80"/>
  </p:sldIdLst>
  <p:sldSz cx="12195175" cy="6858000"/>
  <p:notesSz cx="7099300" cy="10234613"/>
  <p:defaultTextStyle>
    <a:defPPr>
      <a:defRPr lang="de-DE"/>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4201">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336699"/>
    <a:srgbClr val="FF0066"/>
    <a:srgbClr val="66FF33"/>
    <a:srgbClr val="FFFF00"/>
    <a:srgbClr val="FF0000"/>
    <a:srgbClr val="ADC0CB"/>
    <a:srgbClr val="FFCC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498" autoAdjust="0"/>
    <p:restoredTop sz="90053" autoAdjust="0"/>
  </p:normalViewPr>
  <p:slideViewPr>
    <p:cSldViewPr>
      <p:cViewPr varScale="1">
        <p:scale>
          <a:sx n="66" d="100"/>
          <a:sy n="66" d="100"/>
        </p:scale>
        <p:origin x="1044" y="72"/>
      </p:cViewPr>
      <p:guideLst>
        <p:guide orient="horz" pos="4201"/>
        <p:guide pos="2880"/>
        <p:guide pos="3841"/>
      </p:guideLst>
    </p:cSldViewPr>
  </p:slideViewPr>
  <p:outlineViewPr>
    <p:cViewPr>
      <p:scale>
        <a:sx n="33" d="100"/>
        <a:sy n="33" d="100"/>
      </p:scale>
      <p:origin x="0" y="0"/>
    </p:cViewPr>
    <p:sldLst>
      <p:sld r:id="rId1" collapse="1"/>
    </p:sldLst>
  </p:outlineViewPr>
  <p:notesTextViewPr>
    <p:cViewPr>
      <p:scale>
        <a:sx n="3" d="2"/>
        <a:sy n="3" d="2"/>
      </p:scale>
      <p:origin x="0" y="0"/>
    </p:cViewPr>
  </p:notesTextViewPr>
  <p:sorterViewPr>
    <p:cViewPr>
      <p:scale>
        <a:sx n="66" d="100"/>
        <a:sy n="66" d="100"/>
      </p:scale>
      <p:origin x="0" y="250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slide" Target="slides/slide73.xml"/><Relationship Id="rId84" Type="http://schemas.openxmlformats.org/officeDocument/2006/relationships/viewProps" Target="viewProps.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slide" Target="slides/slide76.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handoutMaster" Target="handoutMasters/handoutMaster1.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notesMaster" Target="notesMasters/notesMaster1.xml"/><Relationship Id="rId86" Type="http://schemas.openxmlformats.org/officeDocument/2006/relationships/tableStyles" Target="tableStyles.xml"/></Relationships>
</file>

<file path=ppt/_rels/viewProps.xml.rels><?xml version="1.0" encoding="UTF-8" standalone="yes"?>
<Relationships xmlns="http://schemas.openxmlformats.org/package/2006/relationships"><Relationship Id="rId1" Type="http://schemas.openxmlformats.org/officeDocument/2006/relationships/slide" Target="slides/slide6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400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eaLnBrk="1" hangingPunct="1">
              <a:defRPr sz="1400">
                <a:latin typeface="Arial" charset="0"/>
                <a:cs typeface="+mn-cs"/>
              </a:defRPr>
            </a:lvl1pPr>
          </a:lstStyle>
          <a:p>
            <a:pPr>
              <a:defRPr/>
            </a:pPr>
            <a:endParaRPr lang="en-GB"/>
          </a:p>
        </p:txBody>
      </p:sp>
      <p:sp>
        <p:nvSpPr>
          <p:cNvPr id="38400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eaLnBrk="1" hangingPunct="1">
              <a:defRPr sz="1400">
                <a:latin typeface="Arial" charset="0"/>
                <a:cs typeface="+mn-cs"/>
              </a:defRPr>
            </a:lvl1pPr>
          </a:lstStyle>
          <a:p>
            <a:pPr>
              <a:defRPr/>
            </a:pPr>
            <a:endParaRPr lang="en-GB"/>
          </a:p>
        </p:txBody>
      </p:sp>
      <p:sp>
        <p:nvSpPr>
          <p:cNvPr id="38400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eaLnBrk="1" hangingPunct="1">
              <a:defRPr sz="1400">
                <a:latin typeface="Arial" charset="0"/>
                <a:cs typeface="+mn-cs"/>
              </a:defRPr>
            </a:lvl1pPr>
          </a:lstStyle>
          <a:p>
            <a:pPr>
              <a:defRPr/>
            </a:pPr>
            <a:endParaRPr lang="en-GB"/>
          </a:p>
        </p:txBody>
      </p:sp>
      <p:sp>
        <p:nvSpPr>
          <p:cNvPr id="38400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eaLnBrk="1" hangingPunct="1">
              <a:defRPr sz="1400"/>
            </a:lvl1pPr>
          </a:lstStyle>
          <a:p>
            <a:pPr>
              <a:defRPr/>
            </a:pPr>
            <a:fld id="{0683F736-C82F-4F38-BE9E-DDB8E715A838}" type="slidenum">
              <a:rPr lang="en-GB" altLang="de-DE"/>
              <a:pPr>
                <a:defRPr/>
              </a:pPr>
              <a:t>‹Nr.›</a:t>
            </a:fld>
            <a:endParaRPr lang="en-GB" altLang="de-DE"/>
          </a:p>
        </p:txBody>
      </p:sp>
    </p:spTree>
    <p:extLst>
      <p:ext uri="{BB962C8B-B14F-4D97-AF65-F5344CB8AC3E}">
        <p14:creationId xmlns:p14="http://schemas.microsoft.com/office/powerpoint/2010/main" val="4074832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eaLnBrk="1" hangingPunct="1">
              <a:defRPr sz="1400">
                <a:latin typeface="Arial" charset="0"/>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eaLnBrk="1" hangingPunct="1">
              <a:defRPr sz="1400">
                <a:latin typeface="Arial" charset="0"/>
                <a:cs typeface="+mn-cs"/>
              </a:defRPr>
            </a:lvl1pPr>
          </a:lstStyle>
          <a:p>
            <a:pPr>
              <a:defRPr/>
            </a:pPr>
            <a:endParaRPr lang="de-DE"/>
          </a:p>
        </p:txBody>
      </p:sp>
      <p:sp>
        <p:nvSpPr>
          <p:cNvPr id="15364" name="Rectangle 4"/>
          <p:cNvSpPr>
            <a:spLocks noGrp="1" noRot="1" noChangeAspect="1" noChangeArrowheads="1" noTextEdit="1"/>
          </p:cNvSpPr>
          <p:nvPr>
            <p:ph type="sldImg" idx="2"/>
          </p:nvPr>
        </p:nvSpPr>
        <p:spPr bwMode="auto">
          <a:xfrm>
            <a:off x="141288" y="768350"/>
            <a:ext cx="6821487"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eaLnBrk="1" hangingPunct="1">
              <a:defRPr sz="1400">
                <a:latin typeface="Arial" charset="0"/>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eaLnBrk="1" hangingPunct="1">
              <a:defRPr sz="1400"/>
            </a:lvl1pPr>
          </a:lstStyle>
          <a:p>
            <a:pPr>
              <a:defRPr/>
            </a:pPr>
            <a:fld id="{33DFC733-B45C-433D-BB13-85533FE7AA73}" type="slidenum">
              <a:rPr lang="de-DE" altLang="de-DE"/>
              <a:pPr>
                <a:defRPr/>
              </a:pPr>
              <a:t>‹Nr.›</a:t>
            </a:fld>
            <a:endParaRPr lang="de-DE" altLang="de-DE"/>
          </a:p>
        </p:txBody>
      </p:sp>
    </p:spTree>
    <p:extLst>
      <p:ext uri="{BB962C8B-B14F-4D97-AF65-F5344CB8AC3E}">
        <p14:creationId xmlns:p14="http://schemas.microsoft.com/office/powerpoint/2010/main" val="147312748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DD9206-2473-46CF-89D5-F7C90F94DC62}" type="slidenum">
              <a:rPr lang="de-DE" altLang="de-DE" sz="1400"/>
              <a:pPr>
                <a:spcBef>
                  <a:spcPct val="0"/>
                </a:spcBef>
              </a:pPr>
              <a:t>2</a:t>
            </a:fld>
            <a:endParaRPr lang="de-DE" altLang="de-DE" sz="1400"/>
          </a:p>
        </p:txBody>
      </p:sp>
      <p:sp>
        <p:nvSpPr>
          <p:cNvPr id="24579" name="Rectangle 3074"/>
          <p:cNvSpPr>
            <a:spLocks noGrp="1" noRot="1" noChangeAspect="1" noChangeArrowheads="1" noTextEdit="1"/>
          </p:cNvSpPr>
          <p:nvPr>
            <p:ph type="sldImg"/>
          </p:nvPr>
        </p:nvSpPr>
        <p:spPr>
          <a:xfrm>
            <a:off x="141288" y="768350"/>
            <a:ext cx="6821487" cy="3836988"/>
          </a:xfrm>
          <a:ln/>
        </p:spPr>
      </p:sp>
      <p:sp>
        <p:nvSpPr>
          <p:cNvPr id="24580" name="Rectangle 3075"/>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22954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DD9206-2473-46CF-89D5-F7C90F94DC62}" type="slidenum">
              <a:rPr lang="de-DE" altLang="de-DE" sz="1400"/>
              <a:pPr>
                <a:spcBef>
                  <a:spcPct val="0"/>
                </a:spcBef>
              </a:pPr>
              <a:t>3</a:t>
            </a:fld>
            <a:endParaRPr lang="de-DE" altLang="de-DE" sz="1400"/>
          </a:p>
        </p:txBody>
      </p:sp>
      <p:sp>
        <p:nvSpPr>
          <p:cNvPr id="24579" name="Rectangle 3074"/>
          <p:cNvSpPr>
            <a:spLocks noGrp="1" noRot="1" noChangeAspect="1" noChangeArrowheads="1" noTextEdit="1"/>
          </p:cNvSpPr>
          <p:nvPr>
            <p:ph type="sldImg"/>
          </p:nvPr>
        </p:nvSpPr>
        <p:spPr>
          <a:xfrm>
            <a:off x="141288" y="768350"/>
            <a:ext cx="6821487" cy="3836988"/>
          </a:xfrm>
          <a:ln/>
        </p:spPr>
      </p:sp>
      <p:sp>
        <p:nvSpPr>
          <p:cNvPr id="24580" name="Rectangle 3075"/>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22954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DD9206-2473-46CF-89D5-F7C90F94DC62}" type="slidenum">
              <a:rPr lang="de-DE" altLang="de-DE" sz="1400"/>
              <a:pPr>
                <a:spcBef>
                  <a:spcPct val="0"/>
                </a:spcBef>
              </a:pPr>
              <a:t>4</a:t>
            </a:fld>
            <a:endParaRPr lang="de-DE" altLang="de-DE" sz="1400"/>
          </a:p>
        </p:txBody>
      </p:sp>
      <p:sp>
        <p:nvSpPr>
          <p:cNvPr id="24579" name="Rectangle 3074"/>
          <p:cNvSpPr>
            <a:spLocks noGrp="1" noRot="1" noChangeAspect="1" noChangeArrowheads="1" noTextEdit="1"/>
          </p:cNvSpPr>
          <p:nvPr>
            <p:ph type="sldImg"/>
          </p:nvPr>
        </p:nvSpPr>
        <p:spPr>
          <a:xfrm>
            <a:off x="141288" y="768350"/>
            <a:ext cx="6821487" cy="3836988"/>
          </a:xfrm>
          <a:ln/>
        </p:spPr>
      </p:sp>
      <p:sp>
        <p:nvSpPr>
          <p:cNvPr id="24580" name="Rectangle 3075"/>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22954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232B69E-6C45-46EA-80AD-18EB01C5D633}" type="slidenum">
              <a:rPr lang="de-DE" altLang="de-DE" sz="1400"/>
              <a:pPr>
                <a:spcBef>
                  <a:spcPct val="0"/>
                </a:spcBef>
              </a:pPr>
              <a:t>5</a:t>
            </a:fld>
            <a:endParaRPr lang="de-DE" altLang="de-DE" sz="1400"/>
          </a:p>
        </p:txBody>
      </p:sp>
      <p:sp>
        <p:nvSpPr>
          <p:cNvPr id="26627" name="Rectangle 2"/>
          <p:cNvSpPr>
            <a:spLocks noGrp="1" noRot="1" noChangeAspect="1" noChangeArrowheads="1" noTextEdit="1"/>
          </p:cNvSpPr>
          <p:nvPr>
            <p:ph type="sldImg"/>
          </p:nvPr>
        </p:nvSpPr>
        <p:spPr>
          <a:xfrm>
            <a:off x="141288" y="768350"/>
            <a:ext cx="6821487" cy="3836988"/>
          </a:xfrm>
          <a:ln/>
        </p:spPr>
      </p:sp>
      <p:sp>
        <p:nvSpPr>
          <p:cNvPr id="26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59658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232B69E-6C45-46EA-80AD-18EB01C5D633}" type="slidenum">
              <a:rPr lang="de-DE" altLang="de-DE" sz="1400"/>
              <a:pPr>
                <a:spcBef>
                  <a:spcPct val="0"/>
                </a:spcBef>
              </a:pPr>
              <a:t>6</a:t>
            </a:fld>
            <a:endParaRPr lang="de-DE" altLang="de-DE" sz="1400"/>
          </a:p>
        </p:txBody>
      </p:sp>
      <p:sp>
        <p:nvSpPr>
          <p:cNvPr id="26627" name="Rectangle 2"/>
          <p:cNvSpPr>
            <a:spLocks noGrp="1" noRot="1" noChangeAspect="1" noChangeArrowheads="1" noTextEdit="1"/>
          </p:cNvSpPr>
          <p:nvPr>
            <p:ph type="sldImg"/>
          </p:nvPr>
        </p:nvSpPr>
        <p:spPr>
          <a:xfrm>
            <a:off x="141288" y="768350"/>
            <a:ext cx="6821487" cy="3836988"/>
          </a:xfrm>
          <a:ln/>
        </p:spPr>
      </p:sp>
      <p:sp>
        <p:nvSpPr>
          <p:cNvPr id="26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59658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232B69E-6C45-46EA-80AD-18EB01C5D633}" type="slidenum">
              <a:rPr lang="de-DE" altLang="de-DE" sz="1400"/>
              <a:pPr>
                <a:spcBef>
                  <a:spcPct val="0"/>
                </a:spcBef>
              </a:pPr>
              <a:t>7</a:t>
            </a:fld>
            <a:endParaRPr lang="de-DE" altLang="de-DE" sz="1400"/>
          </a:p>
        </p:txBody>
      </p:sp>
      <p:sp>
        <p:nvSpPr>
          <p:cNvPr id="26627" name="Rectangle 2"/>
          <p:cNvSpPr>
            <a:spLocks noGrp="1" noRot="1" noChangeAspect="1" noChangeArrowheads="1" noTextEdit="1"/>
          </p:cNvSpPr>
          <p:nvPr>
            <p:ph type="sldImg"/>
          </p:nvPr>
        </p:nvSpPr>
        <p:spPr>
          <a:xfrm>
            <a:off x="141288" y="768350"/>
            <a:ext cx="6821487" cy="3836988"/>
          </a:xfrm>
          <a:ln/>
        </p:spPr>
      </p:sp>
      <p:sp>
        <p:nvSpPr>
          <p:cNvPr id="26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59658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232B69E-6C45-46EA-80AD-18EB01C5D633}" type="slidenum">
              <a:rPr lang="de-DE" altLang="de-DE" sz="1400"/>
              <a:pPr>
                <a:spcBef>
                  <a:spcPct val="0"/>
                </a:spcBef>
              </a:pPr>
              <a:t>8</a:t>
            </a:fld>
            <a:endParaRPr lang="de-DE" altLang="de-DE" sz="1400"/>
          </a:p>
        </p:txBody>
      </p:sp>
      <p:sp>
        <p:nvSpPr>
          <p:cNvPr id="26627" name="Rectangle 2"/>
          <p:cNvSpPr>
            <a:spLocks noGrp="1" noRot="1" noChangeAspect="1" noChangeArrowheads="1" noTextEdit="1"/>
          </p:cNvSpPr>
          <p:nvPr>
            <p:ph type="sldImg"/>
          </p:nvPr>
        </p:nvSpPr>
        <p:spPr>
          <a:xfrm>
            <a:off x="141288" y="768350"/>
            <a:ext cx="6821487" cy="3836988"/>
          </a:xfrm>
          <a:ln/>
        </p:spPr>
      </p:sp>
      <p:sp>
        <p:nvSpPr>
          <p:cNvPr id="26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59658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E269C39-5464-4D19-8F3A-689A85F9D0A1}" type="slidenum">
              <a:rPr lang="de-DE" altLang="de-DE" sz="1400" smtClean="0"/>
              <a:pPr>
                <a:spcBef>
                  <a:spcPct val="0"/>
                </a:spcBef>
              </a:pPr>
              <a:t>9</a:t>
            </a:fld>
            <a:endParaRPr lang="de-DE" altLang="de-DE" sz="1400"/>
          </a:p>
        </p:txBody>
      </p:sp>
      <p:sp>
        <p:nvSpPr>
          <p:cNvPr id="34819" name="Rectangle 2"/>
          <p:cNvSpPr>
            <a:spLocks noGrp="1" noRot="1" noChangeAspect="1" noChangeArrowheads="1" noTextEdit="1"/>
          </p:cNvSpPr>
          <p:nvPr>
            <p:ph type="sldImg"/>
          </p:nvPr>
        </p:nvSpPr>
        <p:spPr>
          <a:xfrm>
            <a:off x="141288" y="768350"/>
            <a:ext cx="6821487" cy="3836988"/>
          </a:xfrm>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68107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6B3E1EF-3FE1-4CA0-A333-1FDCF69D2DF8}" type="slidenum">
              <a:rPr lang="de-DE" altLang="de-DE" sz="1400" smtClean="0">
                <a:cs typeface="Times New Roman" panose="02020603050405020304" pitchFamily="18" charset="0"/>
              </a:rPr>
              <a:pPr>
                <a:spcBef>
                  <a:spcPct val="0"/>
                </a:spcBef>
              </a:pPr>
              <a:t>10</a:t>
            </a:fld>
            <a:endParaRPr lang="de-DE" altLang="de-DE" sz="1400">
              <a:cs typeface="Times New Roman" panose="02020603050405020304" pitchFamily="18" charset="0"/>
            </a:endParaRPr>
          </a:p>
        </p:txBody>
      </p:sp>
      <p:sp>
        <p:nvSpPr>
          <p:cNvPr id="50179" name="Rectangle 2"/>
          <p:cNvSpPr>
            <a:spLocks noGrp="1" noRot="1" noChangeAspect="1" noChangeArrowheads="1" noTextEdit="1"/>
          </p:cNvSpPr>
          <p:nvPr>
            <p:ph type="sldImg"/>
          </p:nvPr>
        </p:nvSpPr>
        <p:spPr>
          <a:xfrm>
            <a:off x="141288" y="768350"/>
            <a:ext cx="6821487" cy="3836988"/>
          </a:xfrm>
          <a:ln/>
        </p:spPr>
      </p:sp>
      <p:sp>
        <p:nvSpPr>
          <p:cNvPr id="505859"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5747930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6B3E1EF-3FE1-4CA0-A333-1FDCF69D2DF8}" type="slidenum">
              <a:rPr lang="de-DE" altLang="de-DE" sz="1400" smtClean="0">
                <a:cs typeface="Times New Roman" panose="02020603050405020304" pitchFamily="18" charset="0"/>
              </a:rPr>
              <a:pPr>
                <a:spcBef>
                  <a:spcPct val="0"/>
                </a:spcBef>
              </a:pPr>
              <a:t>11</a:t>
            </a:fld>
            <a:endParaRPr lang="de-DE" altLang="de-DE" sz="1400">
              <a:cs typeface="Times New Roman" panose="02020603050405020304" pitchFamily="18" charset="0"/>
            </a:endParaRPr>
          </a:p>
        </p:txBody>
      </p:sp>
      <p:sp>
        <p:nvSpPr>
          <p:cNvPr id="50179" name="Rectangle 2"/>
          <p:cNvSpPr>
            <a:spLocks noGrp="1" noRot="1" noChangeAspect="1" noChangeArrowheads="1" noTextEdit="1"/>
          </p:cNvSpPr>
          <p:nvPr>
            <p:ph type="sldImg"/>
          </p:nvPr>
        </p:nvSpPr>
        <p:spPr>
          <a:xfrm>
            <a:off x="141288" y="768350"/>
            <a:ext cx="6821487" cy="3836988"/>
          </a:xfrm>
          <a:ln/>
        </p:spPr>
      </p:sp>
      <p:sp>
        <p:nvSpPr>
          <p:cNvPr id="505859"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5747930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6B3E1EF-3FE1-4CA0-A333-1FDCF69D2DF8}" type="slidenum">
              <a:rPr lang="de-DE" altLang="de-DE" sz="1400" smtClean="0">
                <a:cs typeface="Times New Roman" panose="02020603050405020304" pitchFamily="18" charset="0"/>
              </a:rPr>
              <a:pPr>
                <a:spcBef>
                  <a:spcPct val="0"/>
                </a:spcBef>
              </a:pPr>
              <a:t>12</a:t>
            </a:fld>
            <a:endParaRPr lang="de-DE" altLang="de-DE" sz="1400">
              <a:cs typeface="Times New Roman" panose="02020603050405020304" pitchFamily="18" charset="0"/>
            </a:endParaRPr>
          </a:p>
        </p:txBody>
      </p:sp>
      <p:sp>
        <p:nvSpPr>
          <p:cNvPr id="50179" name="Rectangle 2"/>
          <p:cNvSpPr>
            <a:spLocks noGrp="1" noRot="1" noChangeAspect="1" noChangeArrowheads="1" noTextEdit="1"/>
          </p:cNvSpPr>
          <p:nvPr>
            <p:ph type="sldImg"/>
          </p:nvPr>
        </p:nvSpPr>
        <p:spPr>
          <a:xfrm>
            <a:off x="141288" y="768350"/>
            <a:ext cx="6821487" cy="3836988"/>
          </a:xfrm>
          <a:ln/>
        </p:spPr>
      </p:sp>
      <p:sp>
        <p:nvSpPr>
          <p:cNvPr id="505859"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5747930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5185270-CDFE-4D95-9B4F-3546B7704106}" type="slidenum">
              <a:rPr lang="de-DE" altLang="de-DE" sz="1400" smtClean="0"/>
              <a:pPr>
                <a:spcBef>
                  <a:spcPct val="0"/>
                </a:spcBef>
              </a:pPr>
              <a:t>13</a:t>
            </a:fld>
            <a:endParaRPr lang="de-DE" altLang="de-DE" sz="1400"/>
          </a:p>
        </p:txBody>
      </p:sp>
      <p:sp>
        <p:nvSpPr>
          <p:cNvPr id="43011" name="Rectangle 2"/>
          <p:cNvSpPr>
            <a:spLocks noGrp="1" noRot="1" noChangeAspect="1" noChangeArrowheads="1" noTextEdit="1"/>
          </p:cNvSpPr>
          <p:nvPr>
            <p:ph type="sldImg"/>
          </p:nvPr>
        </p:nvSpPr>
        <p:spPr>
          <a:xfrm>
            <a:off x="141288" y="768350"/>
            <a:ext cx="6821487"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9417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D45591-C8F4-4EB7-821F-94E8C2872DC3}" type="slidenum">
              <a:rPr lang="de-DE" altLang="de-DE" sz="1400" smtClean="0"/>
              <a:pPr>
                <a:spcBef>
                  <a:spcPct val="0"/>
                </a:spcBef>
              </a:pPr>
              <a:t>14</a:t>
            </a:fld>
            <a:endParaRPr lang="de-DE" altLang="de-DE" sz="1400"/>
          </a:p>
        </p:txBody>
      </p:sp>
      <p:sp>
        <p:nvSpPr>
          <p:cNvPr id="45059" name="Rectangle 2"/>
          <p:cNvSpPr>
            <a:spLocks noGrp="1" noRot="1" noChangeAspect="1" noChangeArrowheads="1" noTextEdit="1"/>
          </p:cNvSpPr>
          <p:nvPr>
            <p:ph type="sldImg"/>
          </p:nvPr>
        </p:nvSpPr>
        <p:spPr>
          <a:xfrm>
            <a:off x="141288" y="768350"/>
            <a:ext cx="6821487"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349705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376AD8C-FB58-4AEF-B2F8-9956661D515C}" type="slidenum">
              <a:rPr lang="de-DE" altLang="de-DE" sz="1400" smtClean="0"/>
              <a:pPr>
                <a:spcBef>
                  <a:spcPct val="0"/>
                </a:spcBef>
              </a:pPr>
              <a:t>15</a:t>
            </a:fld>
            <a:endParaRPr lang="de-DE" altLang="de-DE" sz="1400"/>
          </a:p>
        </p:txBody>
      </p:sp>
      <p:sp>
        <p:nvSpPr>
          <p:cNvPr id="47107" name="Rectangle 2"/>
          <p:cNvSpPr>
            <a:spLocks noGrp="1" noRot="1" noChangeAspect="1" noChangeArrowheads="1" noTextEdit="1"/>
          </p:cNvSpPr>
          <p:nvPr>
            <p:ph type="sldImg"/>
          </p:nvPr>
        </p:nvSpPr>
        <p:spPr>
          <a:xfrm>
            <a:off x="141288" y="768350"/>
            <a:ext cx="6821487"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54497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D3B4942-31FF-471B-85C7-95E1E3C7B9C3}" type="slidenum">
              <a:rPr lang="de-DE" altLang="de-DE" sz="1400" smtClean="0"/>
              <a:pPr>
                <a:spcBef>
                  <a:spcPct val="0"/>
                </a:spcBef>
              </a:pPr>
              <a:t>16</a:t>
            </a:fld>
            <a:endParaRPr lang="de-DE" altLang="de-DE" sz="1400"/>
          </a:p>
        </p:txBody>
      </p:sp>
      <p:sp>
        <p:nvSpPr>
          <p:cNvPr id="49155" name="Rectangle 2"/>
          <p:cNvSpPr>
            <a:spLocks noGrp="1" noRot="1" noChangeAspect="1" noChangeArrowheads="1" noTextEdit="1"/>
          </p:cNvSpPr>
          <p:nvPr>
            <p:ph type="sldImg"/>
          </p:nvPr>
        </p:nvSpPr>
        <p:spPr>
          <a:xfrm>
            <a:off x="141288" y="768350"/>
            <a:ext cx="6821487"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108213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33825C8-A8DE-45C1-86DB-96EA76045A08}" type="slidenum">
              <a:rPr lang="de-DE" altLang="de-DE" sz="1400"/>
              <a:pPr>
                <a:spcBef>
                  <a:spcPct val="0"/>
                </a:spcBef>
              </a:pPr>
              <a:t>17</a:t>
            </a:fld>
            <a:endParaRPr lang="de-DE" altLang="de-DE" sz="1400"/>
          </a:p>
        </p:txBody>
      </p:sp>
      <p:sp>
        <p:nvSpPr>
          <p:cNvPr id="53251" name="Rectangle 2"/>
          <p:cNvSpPr>
            <a:spLocks noGrp="1" noRot="1" noChangeAspect="1" noChangeArrowheads="1" noTextEdit="1"/>
          </p:cNvSpPr>
          <p:nvPr>
            <p:ph type="sldImg"/>
          </p:nvPr>
        </p:nvSpPr>
        <p:spPr>
          <a:xfrm>
            <a:off x="141288" y="768350"/>
            <a:ext cx="6821487" cy="3836988"/>
          </a:xfrm>
          <a:ln/>
        </p:spPr>
      </p:sp>
      <p:sp>
        <p:nvSpPr>
          <p:cNvPr id="532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846568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33825C8-A8DE-45C1-86DB-96EA76045A08}" type="slidenum">
              <a:rPr lang="de-DE" altLang="de-DE" sz="1400"/>
              <a:pPr>
                <a:spcBef>
                  <a:spcPct val="0"/>
                </a:spcBef>
              </a:pPr>
              <a:t>18</a:t>
            </a:fld>
            <a:endParaRPr lang="de-DE" altLang="de-DE" sz="1400"/>
          </a:p>
        </p:txBody>
      </p:sp>
      <p:sp>
        <p:nvSpPr>
          <p:cNvPr id="53251" name="Rectangle 2"/>
          <p:cNvSpPr>
            <a:spLocks noGrp="1" noRot="1" noChangeAspect="1" noChangeArrowheads="1" noTextEdit="1"/>
          </p:cNvSpPr>
          <p:nvPr>
            <p:ph type="sldImg"/>
          </p:nvPr>
        </p:nvSpPr>
        <p:spPr>
          <a:xfrm>
            <a:off x="141288" y="768350"/>
            <a:ext cx="6821487" cy="3836988"/>
          </a:xfrm>
          <a:ln/>
        </p:spPr>
      </p:sp>
      <p:sp>
        <p:nvSpPr>
          <p:cNvPr id="532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846568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8E60873-8985-4824-AF45-114C21A4192D}" type="slidenum">
              <a:rPr lang="de-DE" altLang="de-DE" sz="1400" smtClean="0"/>
              <a:pPr>
                <a:spcBef>
                  <a:spcPct val="0"/>
                </a:spcBef>
              </a:pPr>
              <a:t>19</a:t>
            </a:fld>
            <a:endParaRPr lang="de-DE" altLang="de-DE" sz="1400"/>
          </a:p>
        </p:txBody>
      </p:sp>
      <p:sp>
        <p:nvSpPr>
          <p:cNvPr id="55299" name="Rectangle 2"/>
          <p:cNvSpPr>
            <a:spLocks noGrp="1" noRot="1" noChangeAspect="1" noChangeArrowheads="1" noTextEdit="1"/>
          </p:cNvSpPr>
          <p:nvPr>
            <p:ph type="sldImg"/>
          </p:nvPr>
        </p:nvSpPr>
        <p:spPr>
          <a:xfrm>
            <a:off x="139700" y="768350"/>
            <a:ext cx="6821488"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2261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1BD8FB-2220-4E22-B264-294547929B72}" type="slidenum">
              <a:rPr lang="de-DE" altLang="de-DE" sz="1400"/>
              <a:pPr>
                <a:spcBef>
                  <a:spcPct val="0"/>
                </a:spcBef>
              </a:pPr>
              <a:t>20</a:t>
            </a:fld>
            <a:endParaRPr lang="de-DE" altLang="de-DE" sz="1400"/>
          </a:p>
        </p:txBody>
      </p:sp>
      <p:sp>
        <p:nvSpPr>
          <p:cNvPr id="63491" name="Rectangle 1026"/>
          <p:cNvSpPr>
            <a:spLocks noGrp="1" noRot="1" noChangeAspect="1" noChangeArrowheads="1" noTextEdit="1"/>
          </p:cNvSpPr>
          <p:nvPr>
            <p:ph type="sldImg"/>
          </p:nvPr>
        </p:nvSpPr>
        <p:spPr>
          <a:xfrm>
            <a:off x="141288" y="768350"/>
            <a:ext cx="6821487" cy="3836988"/>
          </a:xfrm>
          <a:ln/>
        </p:spPr>
      </p:sp>
      <p:sp>
        <p:nvSpPr>
          <p:cNvPr id="63492"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925987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1BD8FB-2220-4E22-B264-294547929B72}" type="slidenum">
              <a:rPr lang="de-DE" altLang="de-DE" sz="1400"/>
              <a:pPr>
                <a:spcBef>
                  <a:spcPct val="0"/>
                </a:spcBef>
              </a:pPr>
              <a:t>21</a:t>
            </a:fld>
            <a:endParaRPr lang="de-DE" altLang="de-DE" sz="1400"/>
          </a:p>
        </p:txBody>
      </p:sp>
      <p:sp>
        <p:nvSpPr>
          <p:cNvPr id="63491" name="Rectangle 1026"/>
          <p:cNvSpPr>
            <a:spLocks noGrp="1" noRot="1" noChangeAspect="1" noChangeArrowheads="1" noTextEdit="1"/>
          </p:cNvSpPr>
          <p:nvPr>
            <p:ph type="sldImg"/>
          </p:nvPr>
        </p:nvSpPr>
        <p:spPr>
          <a:xfrm>
            <a:off x="141288" y="768350"/>
            <a:ext cx="6821487" cy="3836988"/>
          </a:xfrm>
          <a:ln/>
        </p:spPr>
      </p:sp>
      <p:sp>
        <p:nvSpPr>
          <p:cNvPr id="63492"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925987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1BD8FB-2220-4E22-B264-294547929B72}" type="slidenum">
              <a:rPr lang="de-DE" altLang="de-DE" sz="1400"/>
              <a:pPr>
                <a:spcBef>
                  <a:spcPct val="0"/>
                </a:spcBef>
              </a:pPr>
              <a:t>22</a:t>
            </a:fld>
            <a:endParaRPr lang="de-DE" altLang="de-DE" sz="1400"/>
          </a:p>
        </p:txBody>
      </p:sp>
      <p:sp>
        <p:nvSpPr>
          <p:cNvPr id="63491" name="Rectangle 1026"/>
          <p:cNvSpPr>
            <a:spLocks noGrp="1" noRot="1" noChangeAspect="1" noChangeArrowheads="1" noTextEdit="1"/>
          </p:cNvSpPr>
          <p:nvPr>
            <p:ph type="sldImg"/>
          </p:nvPr>
        </p:nvSpPr>
        <p:spPr>
          <a:xfrm>
            <a:off x="141288" y="768350"/>
            <a:ext cx="6821487" cy="3836988"/>
          </a:xfrm>
          <a:ln/>
        </p:spPr>
      </p:sp>
      <p:sp>
        <p:nvSpPr>
          <p:cNvPr id="63492"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925987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1BD8FB-2220-4E22-B264-294547929B72}" type="slidenum">
              <a:rPr lang="de-DE" altLang="de-DE" sz="1400"/>
              <a:pPr>
                <a:spcBef>
                  <a:spcPct val="0"/>
                </a:spcBef>
              </a:pPr>
              <a:t>23</a:t>
            </a:fld>
            <a:endParaRPr lang="de-DE" altLang="de-DE" sz="1400"/>
          </a:p>
        </p:txBody>
      </p:sp>
      <p:sp>
        <p:nvSpPr>
          <p:cNvPr id="63491" name="Rectangle 1026"/>
          <p:cNvSpPr>
            <a:spLocks noGrp="1" noRot="1" noChangeAspect="1" noChangeArrowheads="1" noTextEdit="1"/>
          </p:cNvSpPr>
          <p:nvPr>
            <p:ph type="sldImg"/>
          </p:nvPr>
        </p:nvSpPr>
        <p:spPr>
          <a:xfrm>
            <a:off x="141288" y="768350"/>
            <a:ext cx="6821487" cy="3836988"/>
          </a:xfrm>
          <a:ln/>
        </p:spPr>
      </p:sp>
      <p:sp>
        <p:nvSpPr>
          <p:cNvPr id="63492"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925987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AE74937-90CA-4457-A947-5E1B84974583}" type="slidenum">
              <a:rPr lang="de-DE" altLang="de-DE" sz="1400" smtClean="0"/>
              <a:pPr>
                <a:spcBef>
                  <a:spcPct val="0"/>
                </a:spcBef>
              </a:pPr>
              <a:t>24</a:t>
            </a:fld>
            <a:endParaRPr lang="de-DE" altLang="de-DE" sz="1400"/>
          </a:p>
        </p:txBody>
      </p:sp>
      <p:sp>
        <p:nvSpPr>
          <p:cNvPr id="65539" name="Rectangle 2"/>
          <p:cNvSpPr>
            <a:spLocks noGrp="1" noRot="1" noChangeAspect="1" noChangeArrowheads="1" noTextEdit="1"/>
          </p:cNvSpPr>
          <p:nvPr>
            <p:ph type="sldImg"/>
          </p:nvPr>
        </p:nvSpPr>
        <p:spPr>
          <a:xfrm>
            <a:off x="141288" y="768350"/>
            <a:ext cx="6821487"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879791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BE48184-8DCF-4588-9CAA-FE6D21F10883}" type="slidenum">
              <a:rPr lang="de-DE" altLang="de-DE" sz="1400" smtClean="0"/>
              <a:pPr>
                <a:spcBef>
                  <a:spcPct val="0"/>
                </a:spcBef>
              </a:pPr>
              <a:t>25</a:t>
            </a:fld>
            <a:endParaRPr lang="de-DE" altLang="de-DE" sz="1400"/>
          </a:p>
        </p:txBody>
      </p:sp>
      <p:sp>
        <p:nvSpPr>
          <p:cNvPr id="67587" name="Rectangle 2"/>
          <p:cNvSpPr>
            <a:spLocks noGrp="1" noRot="1" noChangeAspect="1" noChangeArrowheads="1" noTextEdit="1"/>
          </p:cNvSpPr>
          <p:nvPr>
            <p:ph type="sldImg"/>
          </p:nvPr>
        </p:nvSpPr>
        <p:spPr>
          <a:xfrm>
            <a:off x="141288" y="768350"/>
            <a:ext cx="6821487"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109429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EF8525-A36D-419A-A64C-846B411A8836}" type="slidenum">
              <a:rPr lang="de-DE" altLang="de-DE" sz="1400" smtClean="0"/>
              <a:pPr>
                <a:spcBef>
                  <a:spcPct val="0"/>
                </a:spcBef>
              </a:pPr>
              <a:t>26</a:t>
            </a:fld>
            <a:endParaRPr lang="de-DE" altLang="de-DE" sz="1400"/>
          </a:p>
        </p:txBody>
      </p:sp>
      <p:sp>
        <p:nvSpPr>
          <p:cNvPr id="69635" name="Rectangle 2"/>
          <p:cNvSpPr>
            <a:spLocks noGrp="1" noRot="1" noChangeAspect="1" noChangeArrowheads="1" noTextEdit="1"/>
          </p:cNvSpPr>
          <p:nvPr>
            <p:ph type="sldImg"/>
          </p:nvPr>
        </p:nvSpPr>
        <p:spPr>
          <a:xfrm>
            <a:off x="141288" y="768350"/>
            <a:ext cx="6821487"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097448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C4CE775-DA06-478A-8AE8-D25C6228B874}" type="slidenum">
              <a:rPr lang="de-DE" altLang="de-DE" sz="1400" smtClean="0"/>
              <a:pPr>
                <a:spcBef>
                  <a:spcPct val="0"/>
                </a:spcBef>
              </a:pPr>
              <a:t>27</a:t>
            </a:fld>
            <a:endParaRPr lang="de-DE" altLang="de-DE" sz="1400"/>
          </a:p>
        </p:txBody>
      </p:sp>
      <p:sp>
        <p:nvSpPr>
          <p:cNvPr id="71683" name="Rectangle 2"/>
          <p:cNvSpPr>
            <a:spLocks noGrp="1" noRot="1" noChangeAspect="1" noChangeArrowheads="1" noTextEdit="1"/>
          </p:cNvSpPr>
          <p:nvPr>
            <p:ph type="sldImg"/>
          </p:nvPr>
        </p:nvSpPr>
        <p:spPr>
          <a:xfrm>
            <a:off x="141288" y="768350"/>
            <a:ext cx="6821487"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659717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310827-115B-4ED6-9398-BB751B01AF71}" type="slidenum">
              <a:rPr lang="de-DE" altLang="de-DE" sz="1400" smtClean="0"/>
              <a:pPr>
                <a:spcBef>
                  <a:spcPct val="0"/>
                </a:spcBef>
              </a:pPr>
              <a:t>28</a:t>
            </a:fld>
            <a:endParaRPr lang="de-DE" altLang="de-DE" sz="1400"/>
          </a:p>
        </p:txBody>
      </p:sp>
      <p:sp>
        <p:nvSpPr>
          <p:cNvPr id="7373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737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367135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ADF346C-56BE-4332-B46F-0972E83140AF}" type="slidenum">
              <a:rPr lang="de-DE" altLang="de-DE" sz="1400" smtClean="0"/>
              <a:pPr>
                <a:spcBef>
                  <a:spcPct val="0"/>
                </a:spcBef>
              </a:pPr>
              <a:t>29</a:t>
            </a:fld>
            <a:endParaRPr lang="de-DE" altLang="de-DE" sz="1400"/>
          </a:p>
        </p:txBody>
      </p:sp>
      <p:sp>
        <p:nvSpPr>
          <p:cNvPr id="7577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757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684347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8A68ADA-B4FA-4504-BD08-E38B77814B2A}" type="slidenum">
              <a:rPr lang="de-DE" altLang="de-DE" sz="1400" smtClean="0"/>
              <a:pPr>
                <a:spcBef>
                  <a:spcPct val="0"/>
                </a:spcBef>
              </a:pPr>
              <a:t>30</a:t>
            </a:fld>
            <a:endParaRPr lang="de-DE" altLang="de-DE" sz="1400"/>
          </a:p>
        </p:txBody>
      </p:sp>
      <p:sp>
        <p:nvSpPr>
          <p:cNvPr id="77827" name="Rectangle 2"/>
          <p:cNvSpPr>
            <a:spLocks noGrp="1" noRot="1" noChangeAspect="1" noChangeArrowheads="1" noTextEdit="1"/>
          </p:cNvSpPr>
          <p:nvPr>
            <p:ph type="sldImg"/>
          </p:nvPr>
        </p:nvSpPr>
        <p:spPr>
          <a:xfrm>
            <a:off x="141288" y="768350"/>
            <a:ext cx="6821487"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349193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23B22A7-0058-4B9A-92BF-3A8C20ED62EA}" type="slidenum">
              <a:rPr lang="de-DE" altLang="de-DE" sz="1400" smtClean="0"/>
              <a:pPr>
                <a:spcBef>
                  <a:spcPct val="0"/>
                </a:spcBef>
              </a:pPr>
              <a:t>31</a:t>
            </a:fld>
            <a:endParaRPr lang="de-DE" altLang="de-DE" sz="1400"/>
          </a:p>
        </p:txBody>
      </p:sp>
      <p:sp>
        <p:nvSpPr>
          <p:cNvPr id="79875" name="Rectangle 2"/>
          <p:cNvSpPr>
            <a:spLocks noGrp="1" noRot="1" noChangeAspect="1" noChangeArrowheads="1" noTextEdit="1"/>
          </p:cNvSpPr>
          <p:nvPr>
            <p:ph type="sldImg"/>
          </p:nvPr>
        </p:nvSpPr>
        <p:spPr>
          <a:xfrm>
            <a:off x="141288" y="768350"/>
            <a:ext cx="6821487"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874265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6F6CE65-499E-48DE-815D-C3ADAAD1A1C1}" type="slidenum">
              <a:rPr lang="de-DE" altLang="de-DE" sz="1400" smtClean="0"/>
              <a:pPr>
                <a:spcBef>
                  <a:spcPct val="0"/>
                </a:spcBef>
              </a:pPr>
              <a:t>32</a:t>
            </a:fld>
            <a:endParaRPr lang="de-DE" altLang="de-DE" sz="1400"/>
          </a:p>
        </p:txBody>
      </p:sp>
      <p:sp>
        <p:nvSpPr>
          <p:cNvPr id="8192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819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721378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3E016FC-56BF-470D-A772-EFEBE216943D}" type="slidenum">
              <a:rPr lang="de-DE" altLang="de-DE" sz="1400" smtClean="0"/>
              <a:pPr>
                <a:spcBef>
                  <a:spcPct val="0"/>
                </a:spcBef>
              </a:pPr>
              <a:t>33</a:t>
            </a:fld>
            <a:endParaRPr lang="de-DE" altLang="de-DE" sz="1400"/>
          </a:p>
        </p:txBody>
      </p:sp>
      <p:sp>
        <p:nvSpPr>
          <p:cNvPr id="8397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839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926633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7188" y="606425"/>
            <a:ext cx="5722937" cy="3219450"/>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AD9FA22-9323-4FC8-9C59-7ADBBF3336C2}" type="slidenum">
              <a:rPr lang="de-DE" altLang="de-DE" sz="1400" smtClean="0"/>
              <a:pPr>
                <a:spcBef>
                  <a:spcPct val="0"/>
                </a:spcBef>
              </a:pPr>
              <a:t>35</a:t>
            </a:fld>
            <a:endParaRPr lang="de-DE" altLang="de-DE" sz="1400"/>
          </a:p>
        </p:txBody>
      </p:sp>
      <p:sp>
        <p:nvSpPr>
          <p:cNvPr id="87043"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870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802487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34CE4DD-B6D8-44C0-8F78-4C2570597BC2}" type="slidenum">
              <a:rPr lang="de-DE" altLang="de-DE" sz="1400" smtClean="0"/>
              <a:pPr>
                <a:spcBef>
                  <a:spcPct val="0"/>
                </a:spcBef>
              </a:pPr>
              <a:t>36</a:t>
            </a:fld>
            <a:endParaRPr lang="de-DE" altLang="de-DE" sz="1400"/>
          </a:p>
        </p:txBody>
      </p:sp>
      <p:sp>
        <p:nvSpPr>
          <p:cNvPr id="89091" name="Rectangle 1026"/>
          <p:cNvSpPr>
            <a:spLocks noGrp="1" noRot="1" noChangeAspect="1" noChangeArrowheads="1" noTextEdit="1"/>
          </p:cNvSpPr>
          <p:nvPr>
            <p:ph type="sldImg"/>
          </p:nvPr>
        </p:nvSpPr>
        <p:spPr>
          <a:xfrm>
            <a:off x="141288" y="768350"/>
            <a:ext cx="6821487" cy="3836988"/>
          </a:xfrm>
          <a:solidFill>
            <a:srgbClr val="FFFFFF"/>
          </a:solidFill>
          <a:ln/>
        </p:spPr>
      </p:sp>
      <p:sp>
        <p:nvSpPr>
          <p:cNvPr id="89092"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73427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E0E46A1-9D41-4E90-B881-A8A54C10BF1C}" type="slidenum">
              <a:rPr lang="de-DE" altLang="de-DE" sz="1400" smtClean="0"/>
              <a:pPr>
                <a:spcBef>
                  <a:spcPct val="0"/>
                </a:spcBef>
              </a:pPr>
              <a:t>37</a:t>
            </a:fld>
            <a:endParaRPr lang="de-DE" altLang="de-DE" sz="1400"/>
          </a:p>
        </p:txBody>
      </p:sp>
      <p:sp>
        <p:nvSpPr>
          <p:cNvPr id="91139" name="Rectangle 2"/>
          <p:cNvSpPr>
            <a:spLocks noGrp="1" noRot="1" noChangeAspect="1" noChangeArrowheads="1" noTextEdit="1"/>
          </p:cNvSpPr>
          <p:nvPr>
            <p:ph type="sldImg"/>
          </p:nvPr>
        </p:nvSpPr>
        <p:spPr>
          <a:xfrm>
            <a:off x="141288" y="768350"/>
            <a:ext cx="6821487"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3110614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3A0E83E-95D9-45D0-B42D-3A2FBA35B8DB}" type="slidenum">
              <a:rPr lang="de-DE" altLang="de-DE" sz="1400" smtClean="0"/>
              <a:pPr>
                <a:spcBef>
                  <a:spcPct val="0"/>
                </a:spcBef>
              </a:pPr>
              <a:t>38</a:t>
            </a:fld>
            <a:endParaRPr lang="de-DE" altLang="de-DE" sz="1400"/>
          </a:p>
        </p:txBody>
      </p:sp>
      <p:sp>
        <p:nvSpPr>
          <p:cNvPr id="93187" name="Rectangle 2"/>
          <p:cNvSpPr>
            <a:spLocks noGrp="1" noRot="1" noChangeAspect="1" noChangeArrowheads="1" noTextEdit="1"/>
          </p:cNvSpPr>
          <p:nvPr>
            <p:ph type="sldImg"/>
          </p:nvPr>
        </p:nvSpPr>
        <p:spPr>
          <a:xfrm>
            <a:off x="141288" y="768350"/>
            <a:ext cx="6821487"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344681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E03EF85-226C-4C03-82E1-1D23D04CEF6C}" type="slidenum">
              <a:rPr lang="de-DE" altLang="de-DE" sz="1400" smtClean="0"/>
              <a:pPr>
                <a:spcBef>
                  <a:spcPct val="0"/>
                </a:spcBef>
              </a:pPr>
              <a:t>39</a:t>
            </a:fld>
            <a:endParaRPr lang="de-DE" altLang="de-DE" sz="1400"/>
          </a:p>
        </p:txBody>
      </p:sp>
      <p:sp>
        <p:nvSpPr>
          <p:cNvPr id="95235" name="Rectangle 2"/>
          <p:cNvSpPr>
            <a:spLocks noGrp="1" noRot="1" noChangeAspect="1" noChangeArrowheads="1" noTextEdit="1"/>
          </p:cNvSpPr>
          <p:nvPr>
            <p:ph type="sldImg"/>
          </p:nvPr>
        </p:nvSpPr>
        <p:spPr>
          <a:xfrm>
            <a:off x="141288" y="768350"/>
            <a:ext cx="6821487"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754007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D77DCE1-27DB-4516-AB21-D8D0F905B394}" type="slidenum">
              <a:rPr lang="de-DE" altLang="de-DE" sz="1400" smtClean="0"/>
              <a:pPr>
                <a:spcBef>
                  <a:spcPct val="0"/>
                </a:spcBef>
              </a:pPr>
              <a:t>40</a:t>
            </a:fld>
            <a:endParaRPr lang="de-DE" altLang="de-DE" sz="1400"/>
          </a:p>
        </p:txBody>
      </p:sp>
      <p:sp>
        <p:nvSpPr>
          <p:cNvPr id="97283" name="Rectangle 2"/>
          <p:cNvSpPr>
            <a:spLocks noGrp="1" noRot="1" noChangeAspect="1" noChangeArrowheads="1" noTextEdit="1"/>
          </p:cNvSpPr>
          <p:nvPr>
            <p:ph type="sldImg"/>
          </p:nvPr>
        </p:nvSpPr>
        <p:spPr>
          <a:xfrm>
            <a:off x="141288" y="768350"/>
            <a:ext cx="6821487"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255000099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BD024B-C615-44FF-A20C-308ADDF72238}" type="slidenum">
              <a:rPr lang="de-DE" altLang="de-DE" sz="1400" smtClean="0"/>
              <a:pPr>
                <a:spcBef>
                  <a:spcPct val="0"/>
                </a:spcBef>
              </a:pPr>
              <a:t>41</a:t>
            </a:fld>
            <a:endParaRPr lang="de-DE" altLang="de-DE" sz="1400"/>
          </a:p>
        </p:txBody>
      </p:sp>
      <p:sp>
        <p:nvSpPr>
          <p:cNvPr id="99331" name="Rectangle 2"/>
          <p:cNvSpPr>
            <a:spLocks noGrp="1" noRot="1" noChangeAspect="1" noChangeArrowheads="1" noTextEdit="1"/>
          </p:cNvSpPr>
          <p:nvPr>
            <p:ph type="sldImg"/>
          </p:nvPr>
        </p:nvSpPr>
        <p:spPr>
          <a:xfrm>
            <a:off x="141288" y="768350"/>
            <a:ext cx="6821487"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8227002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9D0C91-EFBF-4681-8D3D-0590EA557E95}" type="slidenum">
              <a:rPr lang="de-DE" altLang="de-DE" sz="1400" smtClean="0"/>
              <a:pPr>
                <a:spcBef>
                  <a:spcPct val="0"/>
                </a:spcBef>
              </a:pPr>
              <a:t>42</a:t>
            </a:fld>
            <a:endParaRPr lang="de-DE" altLang="de-DE" sz="1400"/>
          </a:p>
        </p:txBody>
      </p:sp>
      <p:sp>
        <p:nvSpPr>
          <p:cNvPr id="101379" name="Rectangle 2"/>
          <p:cNvSpPr>
            <a:spLocks noGrp="1" noRot="1" noChangeAspect="1" noChangeArrowheads="1" noTextEdit="1"/>
          </p:cNvSpPr>
          <p:nvPr>
            <p:ph type="sldImg"/>
          </p:nvPr>
        </p:nvSpPr>
        <p:spPr>
          <a:xfrm>
            <a:off x="141288" y="768350"/>
            <a:ext cx="6821487"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3862751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6CB5115-DEF5-4CA9-BEEC-98EB2EE2A3FA}" type="slidenum">
              <a:rPr lang="de-DE" altLang="de-DE" sz="1400" smtClean="0"/>
              <a:pPr>
                <a:spcBef>
                  <a:spcPct val="0"/>
                </a:spcBef>
              </a:pPr>
              <a:t>43</a:t>
            </a:fld>
            <a:endParaRPr lang="de-DE" altLang="de-DE" sz="1400"/>
          </a:p>
        </p:txBody>
      </p:sp>
      <p:sp>
        <p:nvSpPr>
          <p:cNvPr id="103427" name="Rectangle 2"/>
          <p:cNvSpPr>
            <a:spLocks noGrp="1" noRot="1" noChangeAspect="1" noChangeArrowheads="1" noTextEdit="1"/>
          </p:cNvSpPr>
          <p:nvPr>
            <p:ph type="sldImg"/>
          </p:nvPr>
        </p:nvSpPr>
        <p:spPr>
          <a:xfrm>
            <a:off x="141288" y="768350"/>
            <a:ext cx="6821487"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830978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8336733-4657-4D29-BEFD-24FFD87E1021}" type="slidenum">
              <a:rPr lang="de-DE" altLang="de-DE" sz="1400" smtClean="0"/>
              <a:pPr>
                <a:spcBef>
                  <a:spcPct val="0"/>
                </a:spcBef>
              </a:pPr>
              <a:t>44</a:t>
            </a:fld>
            <a:endParaRPr lang="de-DE" altLang="de-DE" sz="1400"/>
          </a:p>
        </p:txBody>
      </p:sp>
      <p:sp>
        <p:nvSpPr>
          <p:cNvPr id="105475" name="Rectangle 2"/>
          <p:cNvSpPr>
            <a:spLocks noGrp="1" noRot="1" noChangeAspect="1" noChangeArrowheads="1" noTextEdit="1"/>
          </p:cNvSpPr>
          <p:nvPr>
            <p:ph type="sldImg"/>
          </p:nvPr>
        </p:nvSpPr>
        <p:spPr>
          <a:xfrm>
            <a:off x="141288" y="768350"/>
            <a:ext cx="6821487"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7405526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2A9E3F-E2EC-459C-B552-3CE28CDD7F5F}" type="slidenum">
              <a:rPr lang="de-DE" altLang="de-DE" sz="1400" smtClean="0"/>
              <a:pPr>
                <a:spcBef>
                  <a:spcPct val="0"/>
                </a:spcBef>
              </a:pPr>
              <a:t>45</a:t>
            </a:fld>
            <a:endParaRPr lang="de-DE" altLang="de-DE" sz="1400"/>
          </a:p>
        </p:txBody>
      </p:sp>
      <p:sp>
        <p:nvSpPr>
          <p:cNvPr id="107523" name="Rectangle 2"/>
          <p:cNvSpPr>
            <a:spLocks noGrp="1" noRot="1" noChangeAspect="1" noChangeArrowheads="1" noTextEdit="1"/>
          </p:cNvSpPr>
          <p:nvPr>
            <p:ph type="sldImg"/>
          </p:nvPr>
        </p:nvSpPr>
        <p:spPr>
          <a:xfrm>
            <a:off x="141288" y="768350"/>
            <a:ext cx="6821487"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530678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AFD2DBD-2D46-4F55-9F68-CF5205E00FA4}" type="slidenum">
              <a:rPr lang="de-DE" altLang="de-DE" sz="1400" smtClean="0"/>
              <a:pPr>
                <a:spcBef>
                  <a:spcPct val="0"/>
                </a:spcBef>
              </a:pPr>
              <a:t>46</a:t>
            </a:fld>
            <a:endParaRPr lang="de-DE" altLang="de-DE" sz="1400"/>
          </a:p>
        </p:txBody>
      </p:sp>
      <p:sp>
        <p:nvSpPr>
          <p:cNvPr id="109571" name="Rectangle 2"/>
          <p:cNvSpPr>
            <a:spLocks noGrp="1" noRot="1" noChangeAspect="1" noChangeArrowheads="1" noTextEdit="1"/>
          </p:cNvSpPr>
          <p:nvPr>
            <p:ph type="sldImg"/>
          </p:nvPr>
        </p:nvSpPr>
        <p:spPr>
          <a:xfrm>
            <a:off x="141288" y="768350"/>
            <a:ext cx="6821487"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483685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5148728-6C30-4366-884D-D31960FEE108}" type="slidenum">
              <a:rPr lang="de-DE" altLang="de-DE" sz="1400" smtClean="0"/>
              <a:pPr>
                <a:spcBef>
                  <a:spcPct val="0"/>
                </a:spcBef>
              </a:pPr>
              <a:t>47</a:t>
            </a:fld>
            <a:endParaRPr lang="de-DE" altLang="de-DE" sz="1400"/>
          </a:p>
        </p:txBody>
      </p:sp>
      <p:sp>
        <p:nvSpPr>
          <p:cNvPr id="111619" name="Rectangle 2"/>
          <p:cNvSpPr>
            <a:spLocks noGrp="1" noRot="1" noChangeAspect="1" noChangeArrowheads="1" noTextEdit="1"/>
          </p:cNvSpPr>
          <p:nvPr>
            <p:ph type="sldImg"/>
          </p:nvPr>
        </p:nvSpPr>
        <p:spPr>
          <a:xfrm>
            <a:off x="141288" y="768350"/>
            <a:ext cx="6821487"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2236104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805E03-BE91-4F4F-A5E8-B006D5D613A4}" type="slidenum">
              <a:rPr lang="de-DE" altLang="de-DE" sz="1400" smtClean="0"/>
              <a:pPr>
                <a:spcBef>
                  <a:spcPct val="0"/>
                </a:spcBef>
              </a:pPr>
              <a:t>48</a:t>
            </a:fld>
            <a:endParaRPr lang="de-DE" altLang="de-DE" sz="1400"/>
          </a:p>
        </p:txBody>
      </p:sp>
      <p:sp>
        <p:nvSpPr>
          <p:cNvPr id="113667" name="Rectangle 2"/>
          <p:cNvSpPr>
            <a:spLocks noGrp="1" noRot="1" noChangeAspect="1" noChangeArrowheads="1" noTextEdit="1"/>
          </p:cNvSpPr>
          <p:nvPr>
            <p:ph type="sldImg"/>
          </p:nvPr>
        </p:nvSpPr>
        <p:spPr>
          <a:xfrm>
            <a:off x="141288" y="768350"/>
            <a:ext cx="6821487"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6394673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A24D516-F3C9-4C08-A1DA-0CFAA54A60B8}" type="slidenum">
              <a:rPr lang="de-DE" altLang="de-DE" sz="1400" smtClean="0"/>
              <a:pPr>
                <a:spcBef>
                  <a:spcPct val="0"/>
                </a:spcBef>
              </a:pPr>
              <a:t>49</a:t>
            </a:fld>
            <a:endParaRPr lang="de-DE" altLang="de-DE" sz="1400"/>
          </a:p>
        </p:txBody>
      </p:sp>
      <p:sp>
        <p:nvSpPr>
          <p:cNvPr id="115715" name="Rectangle 2"/>
          <p:cNvSpPr>
            <a:spLocks noGrp="1" noRot="1" noChangeAspect="1" noChangeArrowheads="1" noTextEdit="1"/>
          </p:cNvSpPr>
          <p:nvPr>
            <p:ph type="sldImg"/>
          </p:nvPr>
        </p:nvSpPr>
        <p:spPr>
          <a:xfrm>
            <a:off x="141288" y="768350"/>
            <a:ext cx="6821487"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7964017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5D11D2-1E1C-48FB-9C83-8407AA67936D}" type="slidenum">
              <a:rPr lang="de-DE" altLang="de-DE" sz="1400" smtClean="0"/>
              <a:pPr>
                <a:spcBef>
                  <a:spcPct val="0"/>
                </a:spcBef>
              </a:pPr>
              <a:t>50</a:t>
            </a:fld>
            <a:endParaRPr lang="de-DE" altLang="de-DE" sz="1400"/>
          </a:p>
        </p:txBody>
      </p:sp>
      <p:sp>
        <p:nvSpPr>
          <p:cNvPr id="117763" name="Rectangle 2"/>
          <p:cNvSpPr>
            <a:spLocks noGrp="1" noRot="1" noChangeAspect="1" noChangeArrowheads="1" noTextEdit="1"/>
          </p:cNvSpPr>
          <p:nvPr>
            <p:ph type="sldImg"/>
          </p:nvPr>
        </p:nvSpPr>
        <p:spPr>
          <a:xfrm>
            <a:off x="141288" y="768350"/>
            <a:ext cx="6821487"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8292832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6EA395A-0248-4C5D-95F5-AB6FFBC3A33D}" type="slidenum">
              <a:rPr lang="de-DE" altLang="de-DE" sz="1400" smtClean="0"/>
              <a:pPr>
                <a:spcBef>
                  <a:spcPct val="0"/>
                </a:spcBef>
              </a:pPr>
              <a:t>51</a:t>
            </a:fld>
            <a:endParaRPr lang="de-DE" altLang="de-DE" sz="1400"/>
          </a:p>
        </p:txBody>
      </p:sp>
      <p:sp>
        <p:nvSpPr>
          <p:cNvPr id="119811" name="Rectangle 2"/>
          <p:cNvSpPr>
            <a:spLocks noGrp="1" noRot="1" noChangeAspect="1" noChangeArrowheads="1" noTextEdit="1"/>
          </p:cNvSpPr>
          <p:nvPr>
            <p:ph type="sldImg"/>
          </p:nvPr>
        </p:nvSpPr>
        <p:spPr>
          <a:xfrm>
            <a:off x="141288" y="768350"/>
            <a:ext cx="6821487"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78568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EED32A2-BAC9-4E7E-A6C3-7D5ADAC71C32}" type="slidenum">
              <a:rPr lang="de-DE" altLang="de-DE" sz="1400" smtClean="0"/>
              <a:pPr>
                <a:spcBef>
                  <a:spcPct val="0"/>
                </a:spcBef>
              </a:pPr>
              <a:t>52</a:t>
            </a:fld>
            <a:endParaRPr lang="de-DE" altLang="de-DE" sz="1400"/>
          </a:p>
        </p:txBody>
      </p:sp>
      <p:sp>
        <p:nvSpPr>
          <p:cNvPr id="121859" name="Rectangle 2"/>
          <p:cNvSpPr>
            <a:spLocks noGrp="1" noRot="1" noChangeAspect="1" noChangeArrowheads="1" noTextEdit="1"/>
          </p:cNvSpPr>
          <p:nvPr>
            <p:ph type="sldImg"/>
          </p:nvPr>
        </p:nvSpPr>
        <p:spPr>
          <a:xfrm>
            <a:off x="141288" y="768350"/>
            <a:ext cx="6821487"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627915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2719488-1E78-412F-A85F-F53325E8B8A0}" type="slidenum">
              <a:rPr lang="de-DE" altLang="de-DE" sz="1400" smtClean="0"/>
              <a:pPr>
                <a:spcBef>
                  <a:spcPct val="0"/>
                </a:spcBef>
              </a:pPr>
              <a:t>53</a:t>
            </a:fld>
            <a:endParaRPr lang="de-DE" altLang="de-DE" sz="1400"/>
          </a:p>
        </p:txBody>
      </p:sp>
      <p:sp>
        <p:nvSpPr>
          <p:cNvPr id="12390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239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9916884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208251-95B5-460F-95FE-D4C98A90DB10}" type="slidenum">
              <a:rPr lang="de-DE" altLang="de-DE" sz="1400" smtClean="0"/>
              <a:pPr>
                <a:spcBef>
                  <a:spcPct val="0"/>
                </a:spcBef>
              </a:pPr>
              <a:t>54</a:t>
            </a:fld>
            <a:endParaRPr lang="de-DE" altLang="de-DE" sz="1400"/>
          </a:p>
        </p:txBody>
      </p:sp>
      <p:sp>
        <p:nvSpPr>
          <p:cNvPr id="12595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259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3309179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02D32B0-81E1-4CE0-99C5-11F0B7A0FF9F}" type="slidenum">
              <a:rPr lang="de-DE" altLang="de-DE" sz="1400" smtClean="0"/>
              <a:pPr>
                <a:spcBef>
                  <a:spcPct val="0"/>
                </a:spcBef>
              </a:pPr>
              <a:t>55</a:t>
            </a:fld>
            <a:endParaRPr lang="de-DE" altLang="de-DE" sz="1400"/>
          </a:p>
        </p:txBody>
      </p:sp>
      <p:sp>
        <p:nvSpPr>
          <p:cNvPr id="128003" name="Rectangle 2"/>
          <p:cNvSpPr>
            <a:spLocks noGrp="1" noRot="1" noChangeAspect="1" noChangeArrowheads="1" noTextEdit="1"/>
          </p:cNvSpPr>
          <p:nvPr>
            <p:ph type="sldImg"/>
          </p:nvPr>
        </p:nvSpPr>
        <p:spPr>
          <a:xfrm>
            <a:off x="141288" y="768350"/>
            <a:ext cx="6821487"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4192470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6190FB5-2E20-4326-AAFE-085E04609F83}" type="slidenum">
              <a:rPr lang="de-DE" altLang="de-DE" sz="1400" smtClean="0"/>
              <a:pPr>
                <a:spcBef>
                  <a:spcPct val="0"/>
                </a:spcBef>
              </a:pPr>
              <a:t>56</a:t>
            </a:fld>
            <a:endParaRPr lang="de-DE" altLang="de-DE" sz="1400"/>
          </a:p>
        </p:txBody>
      </p:sp>
      <p:sp>
        <p:nvSpPr>
          <p:cNvPr id="130051" name="Rectangle 2"/>
          <p:cNvSpPr>
            <a:spLocks noGrp="1" noRot="1" noChangeAspect="1" noChangeArrowheads="1" noTextEdit="1"/>
          </p:cNvSpPr>
          <p:nvPr>
            <p:ph type="sldImg"/>
          </p:nvPr>
        </p:nvSpPr>
        <p:spPr>
          <a:xfrm>
            <a:off x="141288" y="768350"/>
            <a:ext cx="6821487"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8316379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EAF89E8-54D7-4ECD-8A3C-48FB07153FE4}" type="slidenum">
              <a:rPr lang="de-DE" altLang="de-DE" sz="1400" smtClean="0"/>
              <a:pPr>
                <a:spcBef>
                  <a:spcPct val="0"/>
                </a:spcBef>
              </a:pPr>
              <a:t>57</a:t>
            </a:fld>
            <a:endParaRPr lang="de-DE" altLang="de-DE" sz="1400"/>
          </a:p>
        </p:txBody>
      </p:sp>
      <p:sp>
        <p:nvSpPr>
          <p:cNvPr id="132099" name="Rectangle 2"/>
          <p:cNvSpPr>
            <a:spLocks noGrp="1" noRot="1" noChangeAspect="1" noChangeArrowheads="1" noTextEdit="1"/>
          </p:cNvSpPr>
          <p:nvPr>
            <p:ph type="sldImg"/>
          </p:nvPr>
        </p:nvSpPr>
        <p:spPr>
          <a:xfrm>
            <a:off x="141288" y="768350"/>
            <a:ext cx="6821487"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000794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C0E2ECC-BB08-4420-8655-26C609E33B7A}" type="slidenum">
              <a:rPr lang="de-DE" altLang="de-DE" sz="1400" smtClean="0"/>
              <a:pPr>
                <a:spcBef>
                  <a:spcPct val="0"/>
                </a:spcBef>
              </a:pPr>
              <a:t>58</a:t>
            </a:fld>
            <a:endParaRPr lang="de-DE" altLang="de-DE" sz="1400"/>
          </a:p>
        </p:txBody>
      </p:sp>
      <p:sp>
        <p:nvSpPr>
          <p:cNvPr id="134147" name="Rectangle 2"/>
          <p:cNvSpPr>
            <a:spLocks noGrp="1" noRot="1" noChangeAspect="1" noChangeArrowheads="1" noTextEdit="1"/>
          </p:cNvSpPr>
          <p:nvPr>
            <p:ph type="sldImg"/>
          </p:nvPr>
        </p:nvSpPr>
        <p:spPr>
          <a:xfrm>
            <a:off x="141288" y="768350"/>
            <a:ext cx="6821487"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440718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A1BFD7F-6890-4E5F-A461-F6D6F62AC019}" type="slidenum">
              <a:rPr lang="de-DE" altLang="de-DE" sz="1400" smtClean="0"/>
              <a:pPr>
                <a:spcBef>
                  <a:spcPct val="0"/>
                </a:spcBef>
              </a:pPr>
              <a:t>59</a:t>
            </a:fld>
            <a:endParaRPr lang="de-DE" altLang="de-DE" sz="1400"/>
          </a:p>
        </p:txBody>
      </p:sp>
      <p:sp>
        <p:nvSpPr>
          <p:cNvPr id="144387" name="Rectangle 2"/>
          <p:cNvSpPr>
            <a:spLocks noGrp="1" noRot="1" noChangeAspect="1" noChangeArrowheads="1" noTextEdit="1"/>
          </p:cNvSpPr>
          <p:nvPr>
            <p:ph type="sldImg"/>
          </p:nvPr>
        </p:nvSpPr>
        <p:spPr>
          <a:xfrm>
            <a:off x="141288" y="768350"/>
            <a:ext cx="6821487"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7584476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A1BFD7F-6890-4E5F-A461-F6D6F62AC019}" type="slidenum">
              <a:rPr lang="de-DE" altLang="de-DE" sz="1400" smtClean="0"/>
              <a:pPr>
                <a:spcBef>
                  <a:spcPct val="0"/>
                </a:spcBef>
              </a:pPr>
              <a:t>60</a:t>
            </a:fld>
            <a:endParaRPr lang="de-DE" altLang="de-DE" sz="1400"/>
          </a:p>
        </p:txBody>
      </p:sp>
      <p:sp>
        <p:nvSpPr>
          <p:cNvPr id="144387" name="Rectangle 2"/>
          <p:cNvSpPr>
            <a:spLocks noGrp="1" noRot="1" noChangeAspect="1" noChangeArrowheads="1" noTextEdit="1"/>
          </p:cNvSpPr>
          <p:nvPr>
            <p:ph type="sldImg"/>
          </p:nvPr>
        </p:nvSpPr>
        <p:spPr>
          <a:xfrm>
            <a:off x="141288" y="768350"/>
            <a:ext cx="6821487"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7584476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A1BFD7F-6890-4E5F-A461-F6D6F62AC019}" type="slidenum">
              <a:rPr lang="de-DE" altLang="de-DE" sz="1400" smtClean="0"/>
              <a:pPr>
                <a:spcBef>
                  <a:spcPct val="0"/>
                </a:spcBef>
              </a:pPr>
              <a:t>61</a:t>
            </a:fld>
            <a:endParaRPr lang="de-DE" altLang="de-DE" sz="1400"/>
          </a:p>
        </p:txBody>
      </p:sp>
      <p:sp>
        <p:nvSpPr>
          <p:cNvPr id="144387" name="Rectangle 2"/>
          <p:cNvSpPr>
            <a:spLocks noGrp="1" noRot="1" noChangeAspect="1" noChangeArrowheads="1" noTextEdit="1"/>
          </p:cNvSpPr>
          <p:nvPr>
            <p:ph type="sldImg"/>
          </p:nvPr>
        </p:nvSpPr>
        <p:spPr>
          <a:xfrm>
            <a:off x="141288" y="768350"/>
            <a:ext cx="6821487"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7584476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A1BFD7F-6890-4E5F-A461-F6D6F62AC019}" type="slidenum">
              <a:rPr lang="de-DE" altLang="de-DE" sz="1400" smtClean="0"/>
              <a:pPr>
                <a:spcBef>
                  <a:spcPct val="0"/>
                </a:spcBef>
              </a:pPr>
              <a:t>62</a:t>
            </a:fld>
            <a:endParaRPr lang="de-DE" altLang="de-DE" sz="1400"/>
          </a:p>
        </p:txBody>
      </p:sp>
      <p:sp>
        <p:nvSpPr>
          <p:cNvPr id="144387" name="Rectangle 2"/>
          <p:cNvSpPr>
            <a:spLocks noGrp="1" noRot="1" noChangeAspect="1" noChangeArrowheads="1" noTextEdit="1"/>
          </p:cNvSpPr>
          <p:nvPr>
            <p:ph type="sldImg"/>
          </p:nvPr>
        </p:nvSpPr>
        <p:spPr>
          <a:xfrm>
            <a:off x="141288" y="768350"/>
            <a:ext cx="6821487"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7584476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A1BFD7F-6890-4E5F-A461-F6D6F62AC019}" type="slidenum">
              <a:rPr lang="de-DE" altLang="de-DE" sz="1400" smtClean="0"/>
              <a:pPr>
                <a:spcBef>
                  <a:spcPct val="0"/>
                </a:spcBef>
              </a:pPr>
              <a:t>63</a:t>
            </a:fld>
            <a:endParaRPr lang="de-DE" altLang="de-DE" sz="1400"/>
          </a:p>
        </p:txBody>
      </p:sp>
      <p:sp>
        <p:nvSpPr>
          <p:cNvPr id="144387" name="Rectangle 2"/>
          <p:cNvSpPr>
            <a:spLocks noGrp="1" noRot="1" noChangeAspect="1" noChangeArrowheads="1" noTextEdit="1"/>
          </p:cNvSpPr>
          <p:nvPr>
            <p:ph type="sldImg"/>
          </p:nvPr>
        </p:nvSpPr>
        <p:spPr>
          <a:xfrm>
            <a:off x="141288" y="768350"/>
            <a:ext cx="6821487"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7584476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288CF8C-751E-445A-B76F-EEC01AC945EC}" type="slidenum">
              <a:rPr lang="de-DE" altLang="de-DE" sz="1400" smtClean="0"/>
              <a:pPr>
                <a:spcBef>
                  <a:spcPct val="0"/>
                </a:spcBef>
              </a:pPr>
              <a:t>64</a:t>
            </a:fld>
            <a:endParaRPr lang="de-DE" altLang="de-DE" sz="1400"/>
          </a:p>
        </p:txBody>
      </p:sp>
      <p:sp>
        <p:nvSpPr>
          <p:cNvPr id="150531" name="Rectangle 2"/>
          <p:cNvSpPr>
            <a:spLocks noGrp="1" noRot="1" noChangeAspect="1" noChangeArrowheads="1" noTextEdit="1"/>
          </p:cNvSpPr>
          <p:nvPr>
            <p:ph type="sldImg"/>
          </p:nvPr>
        </p:nvSpPr>
        <p:spPr>
          <a:xfrm>
            <a:off x="141288" y="768350"/>
            <a:ext cx="6821487"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2441846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288CF8C-751E-445A-B76F-EEC01AC945EC}" type="slidenum">
              <a:rPr lang="de-DE" altLang="de-DE" sz="1400" smtClean="0"/>
              <a:pPr>
                <a:spcBef>
                  <a:spcPct val="0"/>
                </a:spcBef>
              </a:pPr>
              <a:t>65</a:t>
            </a:fld>
            <a:endParaRPr lang="de-DE" altLang="de-DE" sz="1400"/>
          </a:p>
        </p:txBody>
      </p:sp>
      <p:sp>
        <p:nvSpPr>
          <p:cNvPr id="150531" name="Rectangle 2"/>
          <p:cNvSpPr>
            <a:spLocks noGrp="1" noRot="1" noChangeAspect="1" noChangeArrowheads="1" noTextEdit="1"/>
          </p:cNvSpPr>
          <p:nvPr>
            <p:ph type="sldImg"/>
          </p:nvPr>
        </p:nvSpPr>
        <p:spPr>
          <a:xfrm>
            <a:off x="141288" y="768350"/>
            <a:ext cx="6821487"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2441846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288CF8C-751E-445A-B76F-EEC01AC945EC}" type="slidenum">
              <a:rPr lang="de-DE" altLang="de-DE" sz="1400" smtClean="0"/>
              <a:pPr>
                <a:spcBef>
                  <a:spcPct val="0"/>
                </a:spcBef>
              </a:pPr>
              <a:t>66</a:t>
            </a:fld>
            <a:endParaRPr lang="de-DE" altLang="de-DE" sz="1400"/>
          </a:p>
        </p:txBody>
      </p:sp>
      <p:sp>
        <p:nvSpPr>
          <p:cNvPr id="150531" name="Rectangle 2"/>
          <p:cNvSpPr>
            <a:spLocks noGrp="1" noRot="1" noChangeAspect="1" noChangeArrowheads="1" noTextEdit="1"/>
          </p:cNvSpPr>
          <p:nvPr>
            <p:ph type="sldImg"/>
          </p:nvPr>
        </p:nvSpPr>
        <p:spPr>
          <a:xfrm>
            <a:off x="141288" y="768350"/>
            <a:ext cx="6821487"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2441846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7188" y="606425"/>
            <a:ext cx="5722937" cy="3219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2309C05-3823-4739-B378-F0456F2348D2}" type="slidenum">
              <a:rPr lang="de-DE" altLang="de-DE" sz="1400" smtClean="0"/>
              <a:pPr>
                <a:spcBef>
                  <a:spcPct val="0"/>
                </a:spcBef>
              </a:pPr>
              <a:t>68</a:t>
            </a:fld>
            <a:endParaRPr lang="de-DE" altLang="de-DE" sz="1400"/>
          </a:p>
        </p:txBody>
      </p:sp>
      <p:sp>
        <p:nvSpPr>
          <p:cNvPr id="154627" name="Rectangle 2"/>
          <p:cNvSpPr>
            <a:spLocks noGrp="1" noRot="1" noChangeAspect="1" noChangeArrowheads="1" noTextEdit="1"/>
          </p:cNvSpPr>
          <p:nvPr>
            <p:ph type="sldImg"/>
          </p:nvPr>
        </p:nvSpPr>
        <p:spPr>
          <a:xfrm>
            <a:off x="141288" y="768350"/>
            <a:ext cx="6821487"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5082560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86B619A-9A34-4517-96A0-2B08B67794F1}" type="slidenum">
              <a:rPr lang="de-DE" altLang="de-DE" sz="1300">
                <a:solidFill>
                  <a:srgbClr val="000000"/>
                </a:solidFill>
              </a:rPr>
              <a:pPr eaLnBrk="1" hangingPunct="1">
                <a:spcBef>
                  <a:spcPct val="0"/>
                </a:spcBef>
              </a:pPr>
              <a:t>69</a:t>
            </a:fld>
            <a:endParaRPr lang="de-DE" altLang="de-DE" sz="1300">
              <a:solidFill>
                <a:srgbClr val="000000"/>
              </a:solidFill>
            </a:endParaRPr>
          </a:p>
        </p:txBody>
      </p:sp>
      <p:sp>
        <p:nvSpPr>
          <p:cNvPr id="292867" name="Rectangle 2"/>
          <p:cNvSpPr>
            <a:spLocks noGrp="1" noRot="1" noChangeAspect="1" noChangeArrowheads="1" noTextEdit="1"/>
          </p:cNvSpPr>
          <p:nvPr>
            <p:ph type="sldImg"/>
          </p:nvPr>
        </p:nvSpPr>
        <p:spPr>
          <a:xfrm>
            <a:off x="479425" y="1279525"/>
            <a:ext cx="6140450" cy="3454400"/>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55011048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86B619A-9A34-4517-96A0-2B08B67794F1}" type="slidenum">
              <a:rPr lang="de-DE" altLang="de-DE" sz="1300">
                <a:solidFill>
                  <a:srgbClr val="000000"/>
                </a:solidFill>
              </a:rPr>
              <a:pPr eaLnBrk="1" hangingPunct="1">
                <a:spcBef>
                  <a:spcPct val="0"/>
                </a:spcBef>
              </a:pPr>
              <a:t>70</a:t>
            </a:fld>
            <a:endParaRPr lang="de-DE" altLang="de-DE" sz="1300">
              <a:solidFill>
                <a:srgbClr val="000000"/>
              </a:solidFill>
            </a:endParaRPr>
          </a:p>
        </p:txBody>
      </p:sp>
      <p:sp>
        <p:nvSpPr>
          <p:cNvPr id="292867" name="Rectangle 2"/>
          <p:cNvSpPr>
            <a:spLocks noGrp="1" noRot="1" noChangeAspect="1" noChangeArrowheads="1" noTextEdit="1"/>
          </p:cNvSpPr>
          <p:nvPr>
            <p:ph type="sldImg"/>
          </p:nvPr>
        </p:nvSpPr>
        <p:spPr>
          <a:xfrm>
            <a:off x="479425" y="1279525"/>
            <a:ext cx="6140450" cy="3454400"/>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55011048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94C8B01-E3CA-4976-91C1-2062168BA04A}" type="slidenum">
              <a:rPr lang="de-DE" altLang="de-DE" sz="1300">
                <a:solidFill>
                  <a:srgbClr val="000000"/>
                </a:solidFill>
              </a:rPr>
              <a:pPr eaLnBrk="1" hangingPunct="1">
                <a:spcBef>
                  <a:spcPct val="0"/>
                </a:spcBef>
              </a:pPr>
              <a:t>71</a:t>
            </a:fld>
            <a:endParaRPr lang="de-DE" altLang="de-DE" sz="1300">
              <a:solidFill>
                <a:srgbClr val="000000"/>
              </a:solidFill>
            </a:endParaRPr>
          </a:p>
        </p:txBody>
      </p:sp>
      <p:sp>
        <p:nvSpPr>
          <p:cNvPr id="293891" name="Rectangle 2"/>
          <p:cNvSpPr>
            <a:spLocks noGrp="1" noRot="1" noChangeAspect="1" noChangeArrowheads="1" noTextEdit="1"/>
          </p:cNvSpPr>
          <p:nvPr>
            <p:ph type="sldImg"/>
          </p:nvPr>
        </p:nvSpPr>
        <p:spPr>
          <a:xfrm>
            <a:off x="479425" y="1279525"/>
            <a:ext cx="6140450" cy="3454400"/>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43770467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C9AF45B-521A-4E83-AF8F-D92D78CEA0D1}" type="slidenum">
              <a:rPr lang="de-DE" altLang="de-DE" sz="1300">
                <a:solidFill>
                  <a:srgbClr val="000000"/>
                </a:solidFill>
              </a:rPr>
              <a:pPr eaLnBrk="1" hangingPunct="1">
                <a:spcBef>
                  <a:spcPct val="0"/>
                </a:spcBef>
              </a:pPr>
              <a:t>72</a:t>
            </a:fld>
            <a:endParaRPr lang="de-DE" altLang="de-DE" sz="1300">
              <a:solidFill>
                <a:srgbClr val="000000"/>
              </a:solidFill>
            </a:endParaRPr>
          </a:p>
        </p:txBody>
      </p:sp>
      <p:sp>
        <p:nvSpPr>
          <p:cNvPr id="294915" name="Rectangle 2"/>
          <p:cNvSpPr>
            <a:spLocks noGrp="1" noRot="1" noChangeAspect="1" noChangeArrowheads="1" noTextEdit="1"/>
          </p:cNvSpPr>
          <p:nvPr>
            <p:ph type="sldImg"/>
          </p:nvPr>
        </p:nvSpPr>
        <p:spPr>
          <a:xfrm>
            <a:off x="479425" y="1279525"/>
            <a:ext cx="6140450" cy="3454400"/>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29618819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txBox="1">
            <a:spLocks noGrp="1" noChangeArrowheads="1"/>
          </p:cNvSpPr>
          <p:nvPr/>
        </p:nvSpPr>
        <p:spPr bwMode="auto">
          <a:xfrm>
            <a:off x="2983925" y="14074963"/>
            <a:ext cx="2281389" cy="739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fontAlgn="base" hangingPunct="1">
              <a:spcBef>
                <a:spcPct val="0"/>
              </a:spcBef>
              <a:spcAft>
                <a:spcPct val="0"/>
              </a:spcAft>
            </a:pPr>
            <a:fld id="{F38DB249-8532-4CE7-8071-730B25046C99}" type="slidenum">
              <a:rPr lang="de-DE" altLang="de-DE" sz="1300">
                <a:solidFill>
                  <a:srgbClr val="000000"/>
                </a:solidFill>
              </a:rPr>
              <a:pPr algn="r" eaLnBrk="1" fontAlgn="base" hangingPunct="1">
                <a:spcBef>
                  <a:spcPct val="0"/>
                </a:spcBef>
                <a:spcAft>
                  <a:spcPct val="0"/>
                </a:spcAft>
              </a:pPr>
              <a:t>73</a:t>
            </a:fld>
            <a:endParaRPr lang="de-DE" altLang="de-DE" sz="1300">
              <a:solidFill>
                <a:srgbClr val="000000"/>
              </a:solidFill>
            </a:endParaRPr>
          </a:p>
        </p:txBody>
      </p:sp>
      <p:sp>
        <p:nvSpPr>
          <p:cNvPr id="295939" name="Rectangle 2"/>
          <p:cNvSpPr>
            <a:spLocks noGrp="1" noRot="1" noChangeAspect="1" noChangeArrowheads="1" noTextEdit="1"/>
          </p:cNvSpPr>
          <p:nvPr>
            <p:ph type="sldImg"/>
          </p:nvPr>
        </p:nvSpPr>
        <p:spPr>
          <a:xfrm>
            <a:off x="479425" y="1279525"/>
            <a:ext cx="6140450" cy="3454400"/>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34494840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txBox="1">
            <a:spLocks noGrp="1" noChangeArrowheads="1"/>
          </p:cNvSpPr>
          <p:nvPr/>
        </p:nvSpPr>
        <p:spPr bwMode="auto">
          <a:xfrm>
            <a:off x="2983925" y="14074963"/>
            <a:ext cx="2281389" cy="739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fontAlgn="base" hangingPunct="1">
              <a:spcBef>
                <a:spcPct val="0"/>
              </a:spcBef>
              <a:spcAft>
                <a:spcPct val="0"/>
              </a:spcAft>
            </a:pPr>
            <a:fld id="{F5472AA3-15A8-42CB-A368-AE9F1218D53E}" type="slidenum">
              <a:rPr lang="de-DE" altLang="de-DE" sz="1300">
                <a:solidFill>
                  <a:srgbClr val="000000"/>
                </a:solidFill>
              </a:rPr>
              <a:pPr algn="r" eaLnBrk="1" fontAlgn="base" hangingPunct="1">
                <a:spcBef>
                  <a:spcPct val="0"/>
                </a:spcBef>
                <a:spcAft>
                  <a:spcPct val="0"/>
                </a:spcAft>
              </a:pPr>
              <a:t>74</a:t>
            </a:fld>
            <a:endParaRPr lang="de-DE" altLang="de-DE" sz="1300">
              <a:solidFill>
                <a:srgbClr val="000000"/>
              </a:solidFill>
            </a:endParaRPr>
          </a:p>
        </p:txBody>
      </p:sp>
      <p:sp>
        <p:nvSpPr>
          <p:cNvPr id="296963" name="Rectangle 2"/>
          <p:cNvSpPr>
            <a:spLocks noGrp="1" noRot="1" noChangeAspect="1" noChangeArrowheads="1" noTextEdit="1"/>
          </p:cNvSpPr>
          <p:nvPr>
            <p:ph type="sldImg"/>
          </p:nvPr>
        </p:nvSpPr>
        <p:spPr>
          <a:xfrm>
            <a:off x="479425" y="1279525"/>
            <a:ext cx="6140450" cy="3454400"/>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32397364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13DBFBF-A006-48D3-A89F-635CA59E4A2C}" type="slidenum">
              <a:rPr lang="de-DE" altLang="de-DE" sz="1300">
                <a:solidFill>
                  <a:srgbClr val="000000"/>
                </a:solidFill>
              </a:rPr>
              <a:pPr eaLnBrk="1" hangingPunct="1">
                <a:spcBef>
                  <a:spcPct val="0"/>
                </a:spcBef>
              </a:pPr>
              <a:t>75</a:t>
            </a:fld>
            <a:endParaRPr lang="de-DE" altLang="de-DE" sz="1300">
              <a:solidFill>
                <a:srgbClr val="000000"/>
              </a:solidFill>
            </a:endParaRPr>
          </a:p>
        </p:txBody>
      </p:sp>
      <p:sp>
        <p:nvSpPr>
          <p:cNvPr id="297987" name="Rectangle 2"/>
          <p:cNvSpPr>
            <a:spLocks noGrp="1" noRot="1" noChangeAspect="1" noChangeArrowheads="1" noTextEdit="1"/>
          </p:cNvSpPr>
          <p:nvPr>
            <p:ph type="sldImg"/>
          </p:nvPr>
        </p:nvSpPr>
        <p:spPr>
          <a:xfrm>
            <a:off x="479425" y="1279525"/>
            <a:ext cx="6140450" cy="3454400"/>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6197357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b="0" dirty="0">
                <a:latin typeface="+mj-lt"/>
              </a:rPr>
              <a:t>Permission to use the pictures in this module has been provided by the artists and copyright holders.</a:t>
            </a:r>
            <a:br>
              <a:rPr lang="en-US" altLang="de-DE" sz="1000" b="0" dirty="0">
                <a:latin typeface="+mj-lt"/>
              </a:rPr>
            </a:br>
            <a:r>
              <a:rPr lang="en-US" altLang="de-DE" sz="1000" b="0" dirty="0">
                <a:latin typeface="+mj-lt"/>
              </a:rPr>
              <a:t>For details (artist, title), please refer to the end of this presentation.</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bwMode="gray"/>
        <p:txBody>
          <a:bodyPr/>
          <a:lstStyle/>
          <a:p>
            <a:pPr>
              <a:defRPr/>
            </a:pPr>
            <a:fld id="{2429D34D-36A8-4C50-8B20-B56D748FB925}"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t>Metacognitive Training 7 - Jumping to Conclusions II</a:t>
            </a:r>
            <a:endParaRPr lang="de-DE"/>
          </a:p>
        </p:txBody>
      </p:sp>
      <p:sp>
        <p:nvSpPr>
          <p:cNvPr id="6" name="Slide Number Placeholder 5"/>
          <p:cNvSpPr>
            <a:spLocks noGrp="1"/>
          </p:cNvSpPr>
          <p:nvPr>
            <p:ph type="sldNum" sz="quarter" idx="12"/>
          </p:nvPr>
        </p:nvSpPr>
        <p:spPr bwMode="gray"/>
        <p:txBody>
          <a:bodyPr>
            <a:noAutofit/>
          </a:bodyPr>
          <a:lstStyle/>
          <a:p>
            <a:pPr>
              <a:defRPr/>
            </a:pPr>
            <a:fld id="{604D7A24-5F57-4E14-B927-75A15C6B2CE2}"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t>Metacognitive Training 7 - Jumping to Conclusions II</a:t>
            </a:r>
            <a:endParaRPr lang="de-DE"/>
          </a:p>
        </p:txBody>
      </p:sp>
      <p:sp>
        <p:nvSpPr>
          <p:cNvPr id="7" name="Slide Number Placeholder 6"/>
          <p:cNvSpPr>
            <a:spLocks noGrp="1"/>
          </p:cNvSpPr>
          <p:nvPr>
            <p:ph type="sldNum" sz="quarter" idx="12"/>
          </p:nvPr>
        </p:nvSpPr>
        <p:spPr bwMode="gray"/>
        <p:txBody>
          <a:bodyPr/>
          <a:lstStyle/>
          <a:p>
            <a:pPr>
              <a:defRPr/>
            </a:pPr>
            <a:fld id="{0A92C44A-7CCE-4B38-8FA4-9456127ADB92}"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t>Metacognitive Training 7 - Jumping to Conclusions II</a:t>
            </a:r>
            <a:endParaRPr lang="de-DE"/>
          </a:p>
        </p:txBody>
      </p:sp>
      <p:sp>
        <p:nvSpPr>
          <p:cNvPr id="7" name="Slide Number Placeholder 6"/>
          <p:cNvSpPr>
            <a:spLocks noGrp="1"/>
          </p:cNvSpPr>
          <p:nvPr>
            <p:ph type="sldNum" sz="quarter" idx="12"/>
          </p:nvPr>
        </p:nvSpPr>
        <p:spPr bwMode="gray"/>
        <p:txBody>
          <a:bodyPr/>
          <a:lstStyle/>
          <a:p>
            <a:pPr>
              <a:defRPr/>
            </a:pPr>
            <a:fld id="{2429D34D-36A8-4C50-8B20-B56D748FB925}"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t>Metacognitive Training 7 - Jumping to Conclusions II</a:t>
            </a:r>
            <a:endParaRPr lang="de-DE"/>
          </a:p>
        </p:txBody>
      </p:sp>
      <p:sp>
        <p:nvSpPr>
          <p:cNvPr id="7" name="Slide Number Placeholder 6"/>
          <p:cNvSpPr>
            <a:spLocks noGrp="1"/>
          </p:cNvSpPr>
          <p:nvPr>
            <p:ph type="sldNum" sz="quarter" idx="12"/>
          </p:nvPr>
        </p:nvSpPr>
        <p:spPr bwMode="gray"/>
        <p:txBody>
          <a:bodyPr/>
          <a:lstStyle/>
          <a:p>
            <a:pPr>
              <a:defRPr/>
            </a:pPr>
            <a:fld id="{2429D34D-36A8-4C50-8B20-B56D748FB925}"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t>Metacognitive Training 7 - Jumping to Conclusions II</a:t>
            </a:r>
            <a:endParaRPr lang="de-DE"/>
          </a:p>
        </p:txBody>
      </p:sp>
      <p:sp>
        <p:nvSpPr>
          <p:cNvPr id="5" name="Slide Number Placeholder 4"/>
          <p:cNvSpPr>
            <a:spLocks noGrp="1"/>
          </p:cNvSpPr>
          <p:nvPr>
            <p:ph type="sldNum" sz="quarter" idx="12"/>
          </p:nvPr>
        </p:nvSpPr>
        <p:spPr bwMode="gray"/>
        <p:txBody>
          <a:bodyPr/>
          <a:lstStyle/>
          <a:p>
            <a:pPr>
              <a:defRPr/>
            </a:pPr>
            <a:fld id="{836F2671-8DE0-4CA7-ADB3-F0C19A66DE99}"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t>Metacognitive Training 7 - Jumping to Conclusions II</a:t>
            </a:r>
            <a:endParaRPr lang="de-DE"/>
          </a:p>
        </p:txBody>
      </p:sp>
      <p:sp>
        <p:nvSpPr>
          <p:cNvPr id="4" name="Slide Number Placeholder 3"/>
          <p:cNvSpPr>
            <a:spLocks noGrp="1"/>
          </p:cNvSpPr>
          <p:nvPr>
            <p:ph type="sldNum" sz="quarter" idx="12"/>
          </p:nvPr>
        </p:nvSpPr>
        <p:spPr bwMode="gray"/>
        <p:txBody>
          <a:bodyPr/>
          <a:lstStyle/>
          <a:p>
            <a:pPr>
              <a:defRPr/>
            </a:pPr>
            <a:fld id="{877397A4-AE22-4093-8C8B-B950DC1C3A8E}"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b="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b="0" dirty="0">
                <a:solidFill>
                  <a:srgbClr val="333333"/>
                </a:solidFill>
                <a:latin typeface="Calibri Light"/>
                <a:ea typeface="ＭＳ Ｐゴシック" panose="020B0600070205080204" pitchFamily="34" charset="-128"/>
              </a:rPr>
            </a:br>
            <a:r>
              <a:rPr lang="en-US" altLang="de-DE" sz="1000" b="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7 - Jumping to Conclusions II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333333"/>
                </a:solidFill>
              </a:rPr>
              <a:t>Metacognitive Training 7 - Jumping to Conclusions II</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7 - Jumping to Conclusions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7 - Jumping to Conclusions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7 - Jumping to Conclusions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hf hd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333333"/>
                </a:solidFill>
              </a:rPr>
              <a:t>Metacognitive Training 7 - Jumping to Conclusions II</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7 - Jumping to Conclusions II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hf hdr="0" dt="0"/>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hf hdr="0" dt="0"/>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hf hdr="0" dt="0"/>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b="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b="0" dirty="0">
                <a:solidFill>
                  <a:srgbClr val="333333"/>
                </a:solidFill>
                <a:latin typeface="Calibri Light"/>
                <a:ea typeface="ＭＳ Ｐゴシック" panose="020B0600070205080204" pitchFamily="34" charset="-128"/>
              </a:rPr>
            </a:br>
            <a:r>
              <a:rPr lang="en-US" altLang="de-DE" sz="1000" b="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hf hd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7 - Jumping to Conclusions II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333333"/>
                </a:solidFill>
              </a:rPr>
              <a:t>Metacognitive Training 7 - Jumping to Conclusions II</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hf hd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hf hd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7 - Jumping to Conclusions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7 - Jumping to Conclusions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hf hd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7 - Jumping to Conclusions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hf hd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333333"/>
                </a:solidFill>
              </a:rPr>
              <a:t>Metacognitive Training 7 - Jumping to Conclusions II</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7 - Jumping to Conclusions II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hf hdr="0" dt="0"/>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n-US"/>
              <a:t>Metacognitive Training 7 - Jumping to Conclusions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2429D34D-36A8-4C50-8B20-B56D748FB925}"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918" r:id="rId1"/>
    <p:sldLayoutId id="2147483919" r:id="rId2"/>
    <p:sldLayoutId id="2147483920" r:id="rId3"/>
    <p:sldLayoutId id="2147483921" r:id="rId4"/>
    <p:sldLayoutId id="2147483922" r:id="rId5"/>
    <p:sldLayoutId id="2147483923" r:id="rId6"/>
    <p:sldLayoutId id="2147483924" r:id="rId7"/>
    <p:sldLayoutId id="2147483925" r:id="rId8"/>
    <p:sldLayoutId id="2147483926" r:id="rId9"/>
    <p:sldLayoutId id="2147483927" r:id="rId10"/>
    <p:sldLayoutId id="2147483928" r:id="rId11"/>
    <p:sldLayoutId id="214748392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n-US">
                <a:solidFill>
                  <a:srgbClr val="333333"/>
                </a:solidFill>
                <a:ea typeface="ＭＳ Ｐゴシック" panose="020B0600070205080204" pitchFamily="34" charset="-128"/>
              </a:rPr>
              <a:t>Metacognitive Training 7 - Jumping to Conclusions II</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0C71D7B0-72CC-43FA-9C95-59D12C3FBF7C}" type="slidenum">
              <a:rPr lang="de-DE" altLang="de-DE" smtClean="0">
                <a:solidFill>
                  <a:srgbClr val="333333"/>
                </a:solidFill>
                <a:ea typeface="ＭＳ Ｐゴシック" panose="020B0600070205080204" pitchFamily="34" charset="-128"/>
              </a:rPr>
              <a:pPr>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 id="214748394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n-US">
                <a:solidFill>
                  <a:srgbClr val="333333"/>
                </a:solidFill>
                <a:ea typeface="ＭＳ Ｐゴシック" panose="020B0600070205080204" pitchFamily="34" charset="-128"/>
              </a:rPr>
              <a:t>Metacognitive Training 7 - Jumping to Conclusions II</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64A9821B-060D-4E5C-B2E0-355E33A2AD6E}" type="slidenum">
              <a:rPr lang="de-DE" smtClean="0">
                <a:solidFill>
                  <a:srgbClr val="333333"/>
                </a:solidFill>
                <a:ea typeface="ＭＳ Ｐゴシック" panose="020B0600070205080204" pitchFamily="34" charset="-128"/>
              </a:rPr>
              <a:pPr>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950" r:id="rId1"/>
    <p:sldLayoutId id="2147483951" r:id="rId2"/>
    <p:sldLayoutId id="2147483952" r:id="rId3"/>
    <p:sldLayoutId id="2147483953" r:id="rId4"/>
    <p:sldLayoutId id="2147483954" r:id="rId5"/>
    <p:sldLayoutId id="2147483955" r:id="rId6"/>
    <p:sldLayoutId id="2147483956" r:id="rId7"/>
    <p:sldLayoutId id="2147483957" r:id="rId8"/>
    <p:sldLayoutId id="2147483958" r:id="rId9"/>
    <p:sldLayoutId id="2147483959" r:id="rId10"/>
    <p:sldLayoutId id="2147483960" r:id="rId11"/>
    <p:sldLayoutId id="2147483961"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0.jpeg"/><Relationship Id="rId4"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10.jpeg"/><Relationship Id="rId4"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10.xml"/><Relationship Id="rId5" Type="http://schemas.openxmlformats.org/officeDocument/2006/relationships/image" Target="../media/image10.jpeg"/><Relationship Id="rId4"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7.xml"/><Relationship Id="rId1" Type="http://schemas.openxmlformats.org/officeDocument/2006/relationships/slideLayout" Target="../slideLayouts/slideLayout5.xml"/><Relationship Id="rId4" Type="http://schemas.openxmlformats.org/officeDocument/2006/relationships/image" Target="../media/image30.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7 B – Jumping to Conclusions II</a:t>
            </a:r>
            <a:endParaRPr lang="en-US" dirty="0"/>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 12|22</a:t>
            </a:r>
          </a:p>
          <a:p>
            <a:endParaRPr lang="de-DE" dirty="0">
              <a:latin typeface="+mj-lt"/>
            </a:endParaRPr>
          </a:p>
        </p:txBody>
      </p:sp>
      <p:sp>
        <p:nvSpPr>
          <p:cNvPr id="4" name="Text Placeholder 2"/>
          <p:cNvSpPr>
            <a:spLocks noGrp="1"/>
          </p:cNvSpPr>
          <p:nvPr>
            <p:ph type="body" sz="quarter" idx="13"/>
          </p:nvPr>
        </p:nvSpPr>
        <p:spPr>
          <a:xfrm>
            <a:off x="408955" y="404665"/>
            <a:ext cx="882000" cy="936000"/>
          </a:xfrm>
        </p:spPr>
        <p:txBody>
          <a:bodyPr/>
          <a:lstStyle/>
          <a:p>
            <a:endParaRPr lang="en-US" dirty="0"/>
          </a:p>
        </p:txBody>
      </p:sp>
    </p:spTree>
    <p:extLst>
      <p:ext uri="{BB962C8B-B14F-4D97-AF65-F5344CB8AC3E}">
        <p14:creationId xmlns:p14="http://schemas.microsoft.com/office/powerpoint/2010/main" val="5889411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Hasty Conclusions</a:t>
            </a:r>
          </a:p>
        </p:txBody>
      </p:sp>
      <p:sp>
        <p:nvSpPr>
          <p:cNvPr id="23554" name="Rectangle 2"/>
          <p:cNvSpPr>
            <a:spLocks noGrp="1" noChangeArrowheads="1"/>
          </p:cNvSpPr>
          <p:nvPr>
            <p:ph idx="1"/>
          </p:nvPr>
        </p:nvSpPr>
        <p:spPr/>
        <p:txBody>
          <a:bodyPr/>
          <a:lstStyle/>
          <a:p>
            <a:pPr algn="l" eaLnBrk="1" hangingPunct="1"/>
            <a:r>
              <a:rPr lang="en-US" altLang="de-DE" sz="2400" dirty="0">
                <a:solidFill>
                  <a:srgbClr val="333333"/>
                </a:solidFill>
                <a:latin typeface="Calibri Light"/>
              </a:rPr>
              <a:t>We often draw conclusions without knowing the full truth. </a:t>
            </a:r>
          </a:p>
          <a:p>
            <a:pPr marL="342900" indent="-342900" algn="l" eaLnBrk="1" hangingPunct="1">
              <a:buClr>
                <a:srgbClr val="333333"/>
              </a:buClr>
              <a:buFont typeface="WingDings"/>
              <a:buChar char=""/>
            </a:pPr>
            <a:r>
              <a:rPr lang="en-US" altLang="de-DE" sz="2400" dirty="0">
                <a:latin typeface="Calibri Light"/>
              </a:rPr>
              <a:t>Reasons/advantages: </a:t>
            </a:r>
            <a:r>
              <a:rPr lang="en-US" altLang="de-DE" sz="2400" dirty="0">
                <a:solidFill>
                  <a:srgbClr val="333333"/>
                </a:solidFill>
                <a:latin typeface="Calibri Light"/>
              </a:rPr>
              <a:t>??? </a:t>
            </a:r>
            <a:r>
              <a:rPr lang="en-US" altLang="de-DE" sz="2400" dirty="0">
                <a:solidFill>
                  <a:srgbClr val="FFFFFF"/>
                </a:solidFill>
                <a:latin typeface="Calibri Light"/>
              </a:rPr>
              <a:t>saving time, makes one feel safe, may appear determined and competent to others (“A wrong decision is better than no decision”).</a:t>
            </a:r>
          </a:p>
          <a:p>
            <a:pPr marL="342900" indent="-342900" algn="l" eaLnBrk="1" hangingPunct="1">
              <a:buClr>
                <a:srgbClr val="333333"/>
              </a:buClr>
              <a:buFont typeface="WingDings"/>
              <a:buChar char=""/>
            </a:pPr>
            <a:r>
              <a:rPr lang="en-US" altLang="de-DE" sz="2400" dirty="0">
                <a:latin typeface="Calibri Light"/>
              </a:rPr>
              <a:t>Disadvantages:</a:t>
            </a:r>
            <a:r>
              <a:rPr lang="en-US" altLang="de-DE" sz="2400" dirty="0">
                <a:solidFill>
                  <a:srgbClr val="333333"/>
                </a:solidFill>
                <a:latin typeface="Calibri Light"/>
              </a:rPr>
              <a:t> ??? </a:t>
            </a:r>
            <a:r>
              <a:rPr lang="en-US" altLang="de-DE" sz="2400" dirty="0">
                <a:solidFill>
                  <a:srgbClr val="FFFFFF"/>
                </a:solidFill>
                <a:latin typeface="Calibri Light"/>
              </a:rPr>
              <a:t>risk of making an incorrect and dangerous decision ...</a:t>
            </a:r>
          </a:p>
        </p:txBody>
      </p:sp>
      <p:sp>
        <p:nvSpPr>
          <p:cNvPr id="5" name="Footer Placeholder 4"/>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2</a:t>
            </a:fld>
            <a:endParaRPr lang="de-DE" altLang="de-DE" b="0">
              <a:latin typeface="Calibri Light"/>
            </a:endParaRPr>
          </a:p>
        </p:txBody>
      </p:sp>
    </p:spTree>
    <p:extLst>
      <p:ext uri="{BB962C8B-B14F-4D97-AF65-F5344CB8AC3E}">
        <p14:creationId xmlns:p14="http://schemas.microsoft.com/office/powerpoint/2010/main" val="40646746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Hasty Conclusions</a:t>
            </a:r>
          </a:p>
        </p:txBody>
      </p:sp>
      <p:sp>
        <p:nvSpPr>
          <p:cNvPr id="23554" name="Rectangle 2"/>
          <p:cNvSpPr>
            <a:spLocks noGrp="1" noChangeArrowheads="1"/>
          </p:cNvSpPr>
          <p:nvPr>
            <p:ph idx="1"/>
          </p:nvPr>
        </p:nvSpPr>
        <p:spPr/>
        <p:txBody>
          <a:bodyPr/>
          <a:lstStyle/>
          <a:p>
            <a:pPr algn="l" eaLnBrk="1" hangingPunct="1"/>
            <a:r>
              <a:rPr lang="en-US" altLang="de-DE" sz="2400" dirty="0">
                <a:solidFill>
                  <a:srgbClr val="333333"/>
                </a:solidFill>
                <a:latin typeface="Calibri Light"/>
              </a:rPr>
              <a:t>We often draw conclusions without knowing the full truth. </a:t>
            </a:r>
          </a:p>
          <a:p>
            <a:pPr marL="342900" indent="-342900" algn="l" eaLnBrk="1" hangingPunct="1">
              <a:buClr>
                <a:srgbClr val="333333"/>
              </a:buClr>
              <a:buFont typeface="WingDings"/>
              <a:buChar char=""/>
            </a:pPr>
            <a:r>
              <a:rPr lang="en-US" altLang="de-DE" sz="2400" dirty="0">
                <a:latin typeface="Calibri Light"/>
              </a:rPr>
              <a:t>Reasons/advantages: </a:t>
            </a:r>
            <a:r>
              <a:rPr lang="en-US" altLang="de-DE" sz="2400" dirty="0">
                <a:solidFill>
                  <a:srgbClr val="333333"/>
                </a:solidFill>
                <a:latin typeface="Calibri Light"/>
              </a:rPr>
              <a:t>saving time, makes one feel safe, may appear determined and competent to others (“A wrong decision is better than no decision”).</a:t>
            </a:r>
          </a:p>
          <a:p>
            <a:pPr marL="342900" indent="-342900">
              <a:buClr>
                <a:srgbClr val="333333"/>
              </a:buClr>
              <a:buFont typeface="WingDings"/>
              <a:buChar char=""/>
            </a:pPr>
            <a:r>
              <a:rPr lang="en-US" altLang="de-DE" sz="2400" dirty="0">
                <a:latin typeface="Calibri Light"/>
              </a:rPr>
              <a:t>Disadvantages: </a:t>
            </a:r>
            <a:r>
              <a:rPr lang="en-US" altLang="de-DE" sz="2400" dirty="0">
                <a:solidFill>
                  <a:srgbClr val="333333"/>
                </a:solidFill>
                <a:latin typeface="Calibri Light"/>
              </a:rPr>
              <a:t>??? </a:t>
            </a:r>
            <a:r>
              <a:rPr lang="en-US" altLang="de-DE" sz="2400" dirty="0">
                <a:solidFill>
                  <a:srgbClr val="FFFFFF"/>
                </a:solidFill>
                <a:latin typeface="Calibri Light"/>
              </a:rPr>
              <a:t>risk of making an incorrect and dangerous decision ...</a:t>
            </a:r>
            <a:endParaRPr lang="en-US"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3</a:t>
            </a:fld>
            <a:endParaRPr lang="de-DE" altLang="de-DE" b="0">
              <a:latin typeface="Calibri Light"/>
            </a:endParaRPr>
          </a:p>
        </p:txBody>
      </p:sp>
    </p:spTree>
    <p:extLst>
      <p:ext uri="{BB962C8B-B14F-4D97-AF65-F5344CB8AC3E}">
        <p14:creationId xmlns:p14="http://schemas.microsoft.com/office/powerpoint/2010/main" val="20845199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Hasty Conclusions</a:t>
            </a:r>
          </a:p>
        </p:txBody>
      </p:sp>
      <p:sp>
        <p:nvSpPr>
          <p:cNvPr id="23554" name="Rectangle 2"/>
          <p:cNvSpPr>
            <a:spLocks noGrp="1" noChangeArrowheads="1"/>
          </p:cNvSpPr>
          <p:nvPr>
            <p:ph idx="1"/>
          </p:nvPr>
        </p:nvSpPr>
        <p:spPr/>
        <p:txBody>
          <a:bodyPr/>
          <a:lstStyle/>
          <a:p>
            <a:pPr algn="l" eaLnBrk="1" hangingPunct="1"/>
            <a:r>
              <a:rPr lang="en-US" altLang="de-DE" sz="2400" dirty="0">
                <a:solidFill>
                  <a:srgbClr val="333333"/>
                </a:solidFill>
                <a:latin typeface="Calibri Light"/>
              </a:rPr>
              <a:t>We often draw conclusions without knowing the full truth. </a:t>
            </a:r>
          </a:p>
          <a:p>
            <a:pPr marL="342900" indent="-342900" algn="l" eaLnBrk="1" hangingPunct="1">
              <a:buClr>
                <a:srgbClr val="333333"/>
              </a:buClr>
              <a:buFont typeface="WingDings"/>
              <a:buChar char=""/>
            </a:pPr>
            <a:r>
              <a:rPr lang="en-US" altLang="de-DE" sz="2400" dirty="0">
                <a:latin typeface="Calibri Light"/>
              </a:rPr>
              <a:t>Reasons/advantages: </a:t>
            </a:r>
            <a:r>
              <a:rPr lang="en-US" altLang="de-DE" sz="2400" dirty="0">
                <a:solidFill>
                  <a:srgbClr val="333333"/>
                </a:solidFill>
                <a:latin typeface="Calibri Light"/>
              </a:rPr>
              <a:t>saving time, makes one feel safe, may appear determined and competent to others (“A wrong decision is better than no decision”).</a:t>
            </a:r>
          </a:p>
          <a:p>
            <a:pPr marL="342900" indent="-342900" algn="l" eaLnBrk="1" hangingPunct="1">
              <a:buClr>
                <a:srgbClr val="333333"/>
              </a:buClr>
              <a:buFont typeface="WingDings"/>
              <a:buChar char=""/>
            </a:pPr>
            <a:r>
              <a:rPr lang="en-US" altLang="de-DE" sz="2400" dirty="0">
                <a:latin typeface="Calibri Light"/>
              </a:rPr>
              <a:t>Disadvantages: </a:t>
            </a:r>
            <a:r>
              <a:rPr lang="en-US" altLang="de-DE" sz="2400" dirty="0">
                <a:solidFill>
                  <a:srgbClr val="333333"/>
                </a:solidFill>
                <a:latin typeface="Calibri Light"/>
              </a:rPr>
              <a:t>risk of making an incorrect and dangerous decision ...</a:t>
            </a:r>
          </a:p>
          <a:p>
            <a:pPr algn="l" eaLnBrk="1" hangingPunct="1"/>
            <a:endParaRPr lang="en-US" altLang="de-DE" sz="2400" dirty="0">
              <a:solidFill>
                <a:srgbClr val="333333"/>
              </a:solidFill>
              <a:latin typeface="Calibri Light"/>
            </a:endParaRPr>
          </a:p>
          <a:p>
            <a:pPr algn="l" eaLnBrk="1" hangingPunct="1"/>
            <a:endParaRPr lang="en-US"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4</a:t>
            </a:fld>
            <a:endParaRPr lang="de-DE" altLang="de-DE" b="0">
              <a:latin typeface="Calibri Light"/>
            </a:endParaRPr>
          </a:p>
        </p:txBody>
      </p:sp>
    </p:spTree>
    <p:extLst>
      <p:ext uri="{BB962C8B-B14F-4D97-AF65-F5344CB8AC3E}">
        <p14:creationId xmlns:p14="http://schemas.microsoft.com/office/powerpoint/2010/main" val="1103417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1132618"/>
          </a:xfrm>
        </p:spPr>
        <p:txBody>
          <a:bodyPr vert="horz" lIns="0" tIns="0" rIns="0" bIns="0" rtlCol="0" anchor="t">
            <a:spAutoFit/>
          </a:bodyPr>
          <a:lstStyle/>
          <a:p>
            <a:pPr lvl="0">
              <a:lnSpc>
                <a:spcPct val="80000"/>
              </a:lnSpc>
              <a:spcBef>
                <a:spcPts val="1999"/>
              </a:spcBef>
            </a:pPr>
            <a:r>
              <a:rPr lang="en-US" sz="3600" dirty="0">
                <a:latin typeface="Calibri Light"/>
              </a:rPr>
              <a:t>Jumping to Conclusions</a:t>
            </a:r>
            <a:br>
              <a:rPr lang="en-US" sz="3600" dirty="0">
                <a:latin typeface="Calibri Light"/>
              </a:rPr>
            </a:br>
            <a:r>
              <a:rPr lang="de-DE" altLang="de-DE" dirty="0">
                <a:solidFill>
                  <a:srgbClr val="004992"/>
                </a:solidFill>
                <a:latin typeface="Calibri Light"/>
                <a:ea typeface="+mn-ea"/>
                <a:cs typeface="+mn-cs"/>
              </a:rPr>
              <a:t>In what kind of situations do we draw conclusions without knowing the full truth?</a:t>
            </a:r>
            <a:endParaRPr lang="en-US" sz="4400" dirty="0">
              <a:latin typeface="Calibri Light"/>
            </a:endParaRPr>
          </a:p>
        </p:txBody>
      </p:sp>
      <p:sp>
        <p:nvSpPr>
          <p:cNvPr id="5" name="Footer Placeholder 4"/>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5</a:t>
            </a:fld>
            <a:endParaRPr lang="de-DE" altLang="de-DE" b="0">
              <a:latin typeface="Calibri Light"/>
            </a:endParaRPr>
          </a:p>
        </p:txBody>
      </p:sp>
      <p:graphicFrame>
        <p:nvGraphicFramePr>
          <p:cNvPr id="10" name="Group 27"/>
          <p:cNvGraphicFramePr>
            <a:graphicFrameLocks noGrp="1"/>
          </p:cNvGraphicFramePr>
          <p:nvPr>
            <p:extLst>
              <p:ext uri="{D42A27DB-BD31-4B8C-83A1-F6EECF244321}">
                <p14:modId xmlns:p14="http://schemas.microsoft.com/office/powerpoint/2010/main" val="3103657469"/>
              </p:ext>
            </p:extLst>
          </p:nvPr>
        </p:nvGraphicFramePr>
        <p:xfrm>
          <a:off x="408955" y="2416737"/>
          <a:ext cx="11376000" cy="4036599"/>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When?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Example</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 when the problem is very complex</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 when we have some previous experience, from which we generalize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 when the decision does not really matter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910964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1132618"/>
          </a:xfrm>
        </p:spPr>
        <p:txBody>
          <a:bodyPr vert="horz" lIns="0" tIns="0" rIns="0" bIns="0" rtlCol="0" anchor="t">
            <a:spAutoFit/>
          </a:bodyPr>
          <a:lstStyle/>
          <a:p>
            <a:pPr lvl="0">
              <a:lnSpc>
                <a:spcPct val="80000"/>
              </a:lnSpc>
              <a:spcBef>
                <a:spcPts val="1999"/>
              </a:spcBef>
            </a:pPr>
            <a:r>
              <a:rPr lang="en-US" sz="3600" dirty="0">
                <a:latin typeface="Calibri Light"/>
              </a:rPr>
              <a:t>Jumping to Conclusions</a:t>
            </a:r>
            <a:br>
              <a:rPr lang="en-US" sz="3600" dirty="0">
                <a:latin typeface="Calibri Light"/>
              </a:rPr>
            </a:br>
            <a:r>
              <a:rPr lang="de-DE" altLang="de-DE" dirty="0">
                <a:solidFill>
                  <a:srgbClr val="004992"/>
                </a:solidFill>
                <a:latin typeface="Calibri Light"/>
                <a:ea typeface="+mn-ea"/>
                <a:cs typeface="+mn-cs"/>
              </a:rPr>
              <a:t>In what kind of situations do we draw conclusions without knowing the full truth?</a:t>
            </a:r>
            <a:endParaRPr lang="en-US" sz="4400" dirty="0">
              <a:latin typeface="Calibri Light"/>
            </a:endParaRPr>
          </a:p>
        </p:txBody>
      </p:sp>
      <p:sp>
        <p:nvSpPr>
          <p:cNvPr id="5" name="Footer Placeholder 4"/>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6</a:t>
            </a:fld>
            <a:endParaRPr lang="de-DE" altLang="de-DE" b="0">
              <a:latin typeface="Calibri Light"/>
            </a:endParaRPr>
          </a:p>
        </p:txBody>
      </p:sp>
      <p:graphicFrame>
        <p:nvGraphicFramePr>
          <p:cNvPr id="10" name="Group 27"/>
          <p:cNvGraphicFramePr>
            <a:graphicFrameLocks noGrp="1"/>
          </p:cNvGraphicFramePr>
          <p:nvPr>
            <p:extLst>
              <p:ext uri="{D42A27DB-BD31-4B8C-83A1-F6EECF244321}">
                <p14:modId xmlns:p14="http://schemas.microsoft.com/office/powerpoint/2010/main" val="1999789482"/>
              </p:ext>
            </p:extLst>
          </p:nvPr>
        </p:nvGraphicFramePr>
        <p:xfrm>
          <a:off x="408955" y="2416737"/>
          <a:ext cx="11376000" cy="4036599"/>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When?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Example</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 when the problem is very complex</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When buying a car, it is impossible to compare all models and consider all parameters (price, mileage etc.). You have to make a selection.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 when we have some previous experience, from which we generalize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 when the decision does not really matter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2762783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1132618"/>
          </a:xfrm>
        </p:spPr>
        <p:txBody>
          <a:bodyPr vert="horz" lIns="0" tIns="0" rIns="0" bIns="0" rtlCol="0" anchor="t">
            <a:spAutoFit/>
          </a:bodyPr>
          <a:lstStyle/>
          <a:p>
            <a:pPr lvl="0">
              <a:lnSpc>
                <a:spcPct val="80000"/>
              </a:lnSpc>
              <a:spcBef>
                <a:spcPts val="1999"/>
              </a:spcBef>
            </a:pPr>
            <a:r>
              <a:rPr lang="en-US" sz="3600" dirty="0">
                <a:latin typeface="Calibri Light"/>
              </a:rPr>
              <a:t>Jumping to Conclusions</a:t>
            </a:r>
            <a:br>
              <a:rPr lang="en-US" sz="3600" dirty="0">
                <a:latin typeface="Calibri Light"/>
              </a:rPr>
            </a:br>
            <a:r>
              <a:rPr lang="de-DE" altLang="de-DE" dirty="0">
                <a:solidFill>
                  <a:srgbClr val="004992"/>
                </a:solidFill>
                <a:latin typeface="Calibri Light"/>
                <a:ea typeface="+mn-ea"/>
                <a:cs typeface="+mn-cs"/>
              </a:rPr>
              <a:t>In what kind of situations do we draw conclusions without knowing the full truth?</a:t>
            </a:r>
            <a:endParaRPr lang="en-US" sz="4400" dirty="0">
              <a:latin typeface="Calibri Light"/>
            </a:endParaRPr>
          </a:p>
        </p:txBody>
      </p:sp>
      <p:sp>
        <p:nvSpPr>
          <p:cNvPr id="5" name="Footer Placeholder 4"/>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7</a:t>
            </a:fld>
            <a:endParaRPr lang="de-DE" altLang="de-DE" b="0">
              <a:latin typeface="Calibri Light"/>
            </a:endParaRPr>
          </a:p>
        </p:txBody>
      </p:sp>
      <p:graphicFrame>
        <p:nvGraphicFramePr>
          <p:cNvPr id="10" name="Group 27"/>
          <p:cNvGraphicFramePr>
            <a:graphicFrameLocks noGrp="1"/>
          </p:cNvGraphicFramePr>
          <p:nvPr>
            <p:extLst>
              <p:ext uri="{D42A27DB-BD31-4B8C-83A1-F6EECF244321}">
                <p14:modId xmlns:p14="http://schemas.microsoft.com/office/powerpoint/2010/main" val="2321525471"/>
              </p:ext>
            </p:extLst>
          </p:nvPr>
        </p:nvGraphicFramePr>
        <p:xfrm>
          <a:off x="408955" y="2416737"/>
          <a:ext cx="11376000" cy="4036599"/>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When?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Example</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 when the problem is very complex</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When buying a car, it is impossible to compare all models and consider all parameters (price, mileage etc.). You have to make a selection.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 when we have some previous experience, from which we generalize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Over-generalizations can lead to prejudice (“seen one, seen ’em all”).</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 when the decision does not really matter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3034688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1132618"/>
          </a:xfrm>
        </p:spPr>
        <p:txBody>
          <a:bodyPr vert="horz" lIns="0" tIns="0" rIns="0" bIns="0" rtlCol="0" anchor="t">
            <a:spAutoFit/>
          </a:bodyPr>
          <a:lstStyle/>
          <a:p>
            <a:pPr lvl="0">
              <a:lnSpc>
                <a:spcPct val="80000"/>
              </a:lnSpc>
              <a:spcBef>
                <a:spcPts val="1999"/>
              </a:spcBef>
            </a:pPr>
            <a:r>
              <a:rPr lang="en-US" sz="3600" dirty="0">
                <a:latin typeface="Calibri Light"/>
              </a:rPr>
              <a:t>Jumping to Conclusions</a:t>
            </a:r>
            <a:br>
              <a:rPr lang="en-US" sz="3600" dirty="0">
                <a:latin typeface="Calibri Light"/>
              </a:rPr>
            </a:br>
            <a:r>
              <a:rPr lang="de-DE" altLang="de-DE" dirty="0">
                <a:solidFill>
                  <a:srgbClr val="004992"/>
                </a:solidFill>
                <a:latin typeface="Calibri Light"/>
                <a:ea typeface="+mn-ea"/>
                <a:cs typeface="+mn-cs"/>
              </a:rPr>
              <a:t>In what kind of situations do we draw conclusions without knowing the full truth?</a:t>
            </a:r>
            <a:endParaRPr lang="en-US" sz="4400" dirty="0">
              <a:latin typeface="Calibri Light"/>
            </a:endParaRPr>
          </a:p>
        </p:txBody>
      </p:sp>
      <p:sp>
        <p:nvSpPr>
          <p:cNvPr id="5" name="Footer Placeholder 4"/>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8</a:t>
            </a:fld>
            <a:endParaRPr lang="de-DE" altLang="de-DE" b="0">
              <a:latin typeface="Calibri Light"/>
            </a:endParaRPr>
          </a:p>
        </p:txBody>
      </p:sp>
      <p:graphicFrame>
        <p:nvGraphicFramePr>
          <p:cNvPr id="10" name="Group 27"/>
          <p:cNvGraphicFramePr>
            <a:graphicFrameLocks noGrp="1"/>
          </p:cNvGraphicFramePr>
          <p:nvPr>
            <p:extLst>
              <p:ext uri="{D42A27DB-BD31-4B8C-83A1-F6EECF244321}">
                <p14:modId xmlns:p14="http://schemas.microsoft.com/office/powerpoint/2010/main" val="2995937765"/>
              </p:ext>
            </p:extLst>
          </p:nvPr>
        </p:nvGraphicFramePr>
        <p:xfrm>
          <a:off x="408955" y="2416737"/>
          <a:ext cx="11376000" cy="4036599"/>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When?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Example</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 when the problem is very complex</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When buying a car, it is impossible to compare all models and consider all parameters (price, mileage etc.). You have to make a selection.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 when we have some previous experience, from which we generalize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Over-generalizations can lead to prejudice (“seen one, seen ’em all”).</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 when the decision does not really matter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Choosing a type of a cake, color of socks, type of lunch etc.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610661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152"/>
          <p:cNvGraphicFramePr>
            <a:graphicFrameLocks noGrp="1"/>
          </p:cNvGraphicFramePr>
          <p:nvPr>
            <p:extLst>
              <p:ext uri="{D42A27DB-BD31-4B8C-83A1-F6EECF244321}">
                <p14:modId xmlns:p14="http://schemas.microsoft.com/office/powerpoint/2010/main" val="164476852"/>
              </p:ext>
            </p:extLst>
          </p:nvPr>
        </p:nvGraphicFramePr>
        <p:xfrm>
          <a:off x="408955" y="2020493"/>
          <a:ext cx="11376000" cy="4328867"/>
        </p:xfrm>
        <a:graphic>
          <a:graphicData uri="http://schemas.openxmlformats.org/drawingml/2006/table">
            <a:tbl>
              <a:tblPr>
                <a:tableStyleId>{21E4AEA4-8DFA-4A89-87EB-49C32662AFE0}</a:tableStyleId>
              </a:tblPr>
              <a:tblGrid>
                <a:gridCol w="2749200">
                  <a:extLst>
                    <a:ext uri="{9D8B030D-6E8A-4147-A177-3AD203B41FA5}">
                      <a16:colId xmlns:a16="http://schemas.microsoft.com/office/drawing/2014/main" val="20000"/>
                    </a:ext>
                  </a:extLst>
                </a:gridCol>
                <a:gridCol w="86268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Domain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err="1">
                          <a:ln>
                            <a:noFill/>
                          </a:ln>
                          <a:solidFill>
                            <a:srgbClr val="000000"/>
                          </a:solidFill>
                          <a:effectLst/>
                          <a:latin typeface="Calibri Light"/>
                          <a:cs typeface="Times New Roman" pitchFamily="18" charset="0"/>
                        </a:rPr>
                        <a:t>Example</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11347">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r>
                        <a:rPr kumimoji="0" lang="en-US" sz="2000" b="0" i="0" u="none" strike="noStrike" cap="none" normalizeH="0" baseline="0" dirty="0">
                          <a:ln>
                            <a:noFill/>
                          </a:ln>
                          <a:solidFill>
                            <a:srgbClr val="333333"/>
                          </a:solidFill>
                          <a:effectLst/>
                          <a:latin typeface="Calibri Light"/>
                          <a:cs typeface="Times New Roman" pitchFamily="18" charset="0"/>
                        </a:rPr>
                        <a:t>Exaggerated worries about health</a:t>
                      </a:r>
                      <a:endParaRPr lang="en-US" altLang="de-DE" sz="2000" b="0" dirty="0">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5000"/>
                        </a:lnSpc>
                        <a:spcBef>
                          <a:spcPts val="1999"/>
                        </a:spcBef>
                        <a:spcAft>
                          <a:spcPct val="0"/>
                        </a:spcAft>
                        <a:buClr>
                          <a:srgbClr val="333333"/>
                        </a:buClr>
                        <a:buSzTx/>
                        <a:buFont typeface="Arial" panose="020B0604020202020204" pitchFamily="34" charset="0"/>
                        <a:buChar char="•"/>
                        <a:tabLst/>
                      </a:pPr>
                      <a:r>
                        <a:rPr kumimoji="0" lang="en-US" sz="1800" b="0" i="0" u="none" strike="noStrike" cap="none" normalizeH="0" baseline="0" dirty="0">
                          <a:ln>
                            <a:noFill/>
                          </a:ln>
                          <a:solidFill>
                            <a:srgbClr val="333333"/>
                          </a:solidFill>
                          <a:effectLst/>
                          <a:latin typeface="Calibri Light"/>
                          <a:cs typeface="Arial" charset="0"/>
                        </a:rPr>
                        <a:t>People with exaggerated worries about their health are often prematurely convinced that some minor and often unspecific symptoms (e.g. mole) indicate severe disorders (e.g. skin cancer).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6224">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r>
                        <a:rPr lang="en-US" altLang="de-DE" sz="2000" b="0" dirty="0">
                          <a:latin typeface="Calibri Light"/>
                        </a:rPr>
                        <a:t>Imposter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indent="-285750">
                        <a:buFont typeface="Arial" panose="020B0604020202020204" pitchFamily="34" charset="0"/>
                        <a:buChar char="•"/>
                      </a:pPr>
                      <a:r>
                        <a:rPr lang="en-US" sz="1800" kern="1200" dirty="0">
                          <a:solidFill>
                            <a:schemeClr val="dk1"/>
                          </a:solidFill>
                          <a:effectLst/>
                          <a:latin typeface="Calibri Light" panose="020F0302020204030204" pitchFamily="34" charset="0"/>
                          <a:ea typeface="+mn-ea"/>
                          <a:cs typeface="Calibri Light" panose="020F0302020204030204" pitchFamily="34" charset="0"/>
                        </a:rPr>
                        <a:t>Under the pseudonym Anna </a:t>
                      </a:r>
                      <a:r>
                        <a:rPr lang="en-US" sz="1800" kern="1200" dirty="0" err="1">
                          <a:solidFill>
                            <a:schemeClr val="dk1"/>
                          </a:solidFill>
                          <a:effectLst/>
                          <a:latin typeface="Calibri Light" panose="020F0302020204030204" pitchFamily="34" charset="0"/>
                          <a:ea typeface="+mn-ea"/>
                          <a:cs typeface="Calibri Light" panose="020F0302020204030204" pitchFamily="34" charset="0"/>
                        </a:rPr>
                        <a:t>Delvey</a:t>
                      </a:r>
                      <a:r>
                        <a:rPr lang="en-US" sz="1800" kern="1200" dirty="0">
                          <a:solidFill>
                            <a:schemeClr val="dk1"/>
                          </a:solidFill>
                          <a:effectLst/>
                          <a:latin typeface="Calibri Light" panose="020F0302020204030204" pitchFamily="34" charset="0"/>
                          <a:ea typeface="+mn-ea"/>
                          <a:cs typeface="Calibri Light" panose="020F0302020204030204" pitchFamily="34" charset="0"/>
                        </a:rPr>
                        <a:t>, the German-Russian Anna Sorokin pretended to be a millionaire's daughter in Manhattan in 2012. Among other crimes, she defrauded banks and friends of a total of about $275,000. She blamed her inability to repay loans on, for example, a dispute with her father that was keeping her from accessing his funds. Her self-confidence led friends and business partners to trust her blindly. Only when the unpaid bills began to pile up was Sorokin charged and convicted of theft and fraud. </a:t>
                      </a:r>
                      <a:br>
                        <a:rPr lang="en-US" sz="1800" kern="1200" dirty="0">
                          <a:solidFill>
                            <a:schemeClr val="dk1"/>
                          </a:solidFill>
                          <a:effectLst/>
                          <a:latin typeface="Calibri Light" panose="020F0302020204030204" pitchFamily="34" charset="0"/>
                          <a:ea typeface="+mn-ea"/>
                          <a:cs typeface="Calibri Light" panose="020F0302020204030204" pitchFamily="34" charset="0"/>
                        </a:rPr>
                      </a:br>
                      <a:r>
                        <a:rPr lang="en-US" sz="1800" kern="1200" dirty="0">
                          <a:solidFill>
                            <a:schemeClr val="dk1"/>
                          </a:solidFill>
                          <a:effectLst/>
                          <a:latin typeface="Calibri Light" panose="020F0302020204030204" pitchFamily="34" charset="0"/>
                          <a:ea typeface="+mn-ea"/>
                          <a:cs typeface="Calibri Light" panose="020F0302020204030204" pitchFamily="34" charset="0"/>
                        </a:rPr>
                        <a:t>A healthy amount of skepticism about her identity, statements, and ability to repay loans might have exposed her financial situation earlier. </a:t>
                      </a:r>
                      <a:endParaRPr lang="de-DE" sz="1800" kern="1200" dirty="0">
                        <a:solidFill>
                          <a:schemeClr val="dk1"/>
                        </a:solidFill>
                        <a:effectLst/>
                        <a:latin typeface="Calibri Light" panose="020F0302020204030204" pitchFamily="34" charset="0"/>
                        <a:ea typeface="+mn-ea"/>
                        <a:cs typeface="Calibri Light" panose="020F0302020204030204"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2214572946"/>
                  </a:ext>
                </a:extLst>
              </a:tr>
            </a:tbl>
          </a:graphicData>
        </a:graphic>
      </p:graphicFrame>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Hasty conclusions “in action”</a:t>
            </a:r>
          </a:p>
        </p:txBody>
      </p:sp>
      <p:sp>
        <p:nvSpPr>
          <p:cNvPr id="3" name="Footer Placeholder 2"/>
          <p:cNvSpPr>
            <a:spLocks noGrp="1"/>
          </p:cNvSpPr>
          <p:nvPr>
            <p:ph type="ftr" sz="quarter" idx="11"/>
          </p:nvPr>
        </p:nvSpPr>
        <p:spPr/>
        <p:txBody>
          <a:bodyPr/>
          <a:lstStyle/>
          <a:p>
            <a:pPr>
              <a:defRPr/>
            </a:pPr>
            <a:r>
              <a:rPr lang="en-US" b="0" dirty="0">
                <a:latin typeface="Calibri Light"/>
              </a:rPr>
              <a:t>Metacognitive Training 7 - Jumping to Conclusions II</a:t>
            </a:r>
            <a:endParaRPr lang="de-DE" b="0" dirty="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9</a:t>
            </a:fld>
            <a:endParaRPr lang="de-DE" altLang="de-DE" b="0">
              <a:latin typeface="Calibri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en-US" sz="3600" dirty="0"/>
              <a:t>Jumping to Conclusions “in action”</a:t>
            </a:r>
            <a:br>
              <a:rPr lang="de-DE" sz="3600" dirty="0">
                <a:latin typeface="Calibri Light"/>
              </a:rPr>
            </a:br>
            <a:r>
              <a:rPr lang="de-DE" dirty="0"/>
              <a:t>– Urban legends – </a:t>
            </a:r>
            <a:br>
              <a:rPr lang="de-DE" dirty="0"/>
            </a:br>
            <a:r>
              <a:rPr lang="en-US" sz="1800" dirty="0">
                <a:solidFill>
                  <a:srgbClr val="004992"/>
                </a:solidFill>
              </a:rPr>
              <a:t>(for an alternative exercise, see end of presentation)</a:t>
            </a:r>
            <a:endParaRPr lang="en-US" sz="3600" dirty="0">
              <a:latin typeface="Calibri Light"/>
            </a:endParaRPr>
          </a:p>
        </p:txBody>
      </p:sp>
      <p:sp>
        <p:nvSpPr>
          <p:cNvPr id="3" name="Footer Placeholder 2"/>
          <p:cNvSpPr>
            <a:spLocks noGrp="1"/>
          </p:cNvSpPr>
          <p:nvPr>
            <p:ph type="ftr" sz="quarter" idx="11"/>
          </p:nvPr>
        </p:nvSpPr>
        <p:spPr>
          <a:xfrm>
            <a:off x="5430388" y="332656"/>
            <a:ext cx="5184000" cy="216000"/>
          </a:xfrm>
        </p:spPr>
        <p:txBody>
          <a:bodyPr/>
          <a:lstStyle/>
          <a:p>
            <a:pPr>
              <a:defRPr/>
            </a:pPr>
            <a:r>
              <a:rPr lang="en-US" b="0" dirty="0">
                <a:latin typeface="Calibri Light"/>
              </a:rPr>
              <a:t>Metacognitive Training 7 - Jumping to Conclusions II</a:t>
            </a:r>
            <a:endParaRPr lang="de-DE" b="0" dirty="0">
              <a:latin typeface="Calibri Light"/>
            </a:endParaRPr>
          </a:p>
        </p:txBody>
      </p:sp>
      <p:sp>
        <p:nvSpPr>
          <p:cNvPr id="4" name="Slide Number Placeholder 3"/>
          <p:cNvSpPr>
            <a:spLocks noGrp="1"/>
          </p:cNvSpPr>
          <p:nvPr>
            <p:ph type="sldNum" sz="quarter" idx="12"/>
          </p:nvPr>
        </p:nvSpPr>
        <p:spPr/>
        <p:txBody>
          <a:bodyPr/>
          <a:lstStyle/>
          <a:p>
            <a:pPr>
              <a:defRPr/>
            </a:pPr>
            <a:fld id="{DC6C5AAF-96C1-4B50-AE85-F2B122D16821}" type="slidenum">
              <a:rPr lang="de-DE" altLang="de-DE" b="0" smtClean="0">
                <a:latin typeface="Calibri Light"/>
              </a:rPr>
              <a:pPr>
                <a:defRPr/>
              </a:pPr>
              <a:t>10</a:t>
            </a:fld>
            <a:endParaRPr lang="de-DE" altLang="de-DE" b="0">
              <a:latin typeface="Calibri Light"/>
            </a:endParaRPr>
          </a:p>
        </p:txBody>
      </p:sp>
      <p:graphicFrame>
        <p:nvGraphicFramePr>
          <p:cNvPr id="492547" name="Group 3"/>
          <p:cNvGraphicFramePr>
            <a:graphicFrameLocks noGrp="1"/>
          </p:cNvGraphicFramePr>
          <p:nvPr>
            <p:extLst>
              <p:ext uri="{D42A27DB-BD31-4B8C-83A1-F6EECF244321}">
                <p14:modId xmlns:p14="http://schemas.microsoft.com/office/powerpoint/2010/main" val="3215390523"/>
              </p:ext>
            </p:extLst>
          </p:nvPr>
        </p:nvGraphicFramePr>
        <p:xfrm>
          <a:off x="408955" y="2697480"/>
          <a:ext cx="11376000" cy="4119970"/>
        </p:xfrm>
        <a:graphic>
          <a:graphicData uri="http://schemas.openxmlformats.org/drawingml/2006/table">
            <a:tbl>
              <a:tblPr>
                <a:tableStyleId>{21E4AEA4-8DFA-4A89-87EB-49C32662AFE0}</a:tableStyleId>
              </a:tblPr>
              <a:tblGrid>
                <a:gridCol w="2364508">
                  <a:extLst>
                    <a:ext uri="{9D8B030D-6E8A-4147-A177-3AD203B41FA5}">
                      <a16:colId xmlns:a16="http://schemas.microsoft.com/office/drawing/2014/main" val="20000"/>
                    </a:ext>
                  </a:extLst>
                </a:gridCol>
                <a:gridCol w="5978154">
                  <a:extLst>
                    <a:ext uri="{9D8B030D-6E8A-4147-A177-3AD203B41FA5}">
                      <a16:colId xmlns:a16="http://schemas.microsoft.com/office/drawing/2014/main" val="20001"/>
                    </a:ext>
                  </a:extLst>
                </a:gridCol>
                <a:gridCol w="3033338">
                  <a:extLst>
                    <a:ext uri="{9D8B030D-6E8A-4147-A177-3AD203B41FA5}">
                      <a16:colId xmlns:a16="http://schemas.microsoft.com/office/drawing/2014/main" val="20002"/>
                    </a:ext>
                  </a:extLst>
                </a:gridCol>
              </a:tblGrid>
              <a:tr h="46237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Legend</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ea typeface="ＭＳ Ｐゴシック" pitchFamily="34" charset="-128"/>
                          <a:cs typeface="Times New Roman" pitchFamily="18" charset="0"/>
                        </a:rPr>
                        <a:t>For and against</a:t>
                      </a:r>
                      <a:endPar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ea typeface="ＭＳ Ｐゴシック" pitchFamily="34" charset="-128"/>
                          <a:cs typeface="Times New Roman" pitchFamily="18" charset="0"/>
                        </a:rPr>
                        <a:t>“Evidence”</a:t>
                      </a:r>
                      <a:endPar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The design of the cigarette packet led to rumors that the brand “Lucky Strike” has something to do with the dropping of the atomic bomb on Japan. </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For: </a:t>
                      </a:r>
                      <a:r>
                        <a:rPr kumimoji="0" lang="en-US" sz="1400" b="0" i="0" u="none" strike="noStrike" cap="none" normalizeH="0" baseline="0" dirty="0">
                          <a:ln>
                            <a:noFill/>
                          </a:ln>
                          <a:solidFill>
                            <a:schemeClr val="accent1"/>
                          </a:solidFill>
                          <a:effectLst/>
                          <a:latin typeface="Calibri Light"/>
                          <a:ea typeface="ＭＳ Ｐゴシック" pitchFamily="34" charset="-128"/>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The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japanese</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flag consists of – similar to the packet – a red circle on a white background.</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The golden circle could illustrate radioactive contamination.</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“Lucky Strike” could be understood as “successful attack”.</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Lucky Strike has changed the packet design during World War II. Before that, the white background was green.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Against: </a:t>
                      </a:r>
                      <a:r>
                        <a:rPr kumimoji="0" lang="en-US" sz="14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The golden circle was already on the old packet.</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The packet design had already been changed in 1940/1941 for marketing reasons, whereas the dropping of the atomic bomb was in 1945.</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The brand was established in the gold-digger times. The name “Lucky Strike“ is registered since 1871. The early tobacco tin had a hammer pointing to heaven on it – a symbol for the “lucky strike” of a gold-digger.</a:t>
                      </a:r>
                      <a:endParaRPr kumimoji="0" lang="de-DE"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4"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000" b="0" dirty="0">
                <a:latin typeface="Calibri Light"/>
              </a:rPr>
              <a:t>Is there any connection between the cigarette brand “Lucky Strike” and the atomic bombing of Japan? </a:t>
            </a:r>
            <a:endParaRPr lang="de-DE" altLang="de-DE" sz="2000" dirty="0">
              <a:latin typeface="Calibri Light"/>
            </a:endParaRPr>
          </a:p>
        </p:txBody>
      </p:sp>
      <p:sp>
        <p:nvSpPr>
          <p:cNvPr id="19" name="Caption_15"/>
          <p:cNvSpPr txBox="1">
            <a:spLocks noChangeArrowheads="1"/>
          </p:cNvSpPr>
          <p:nvPr/>
        </p:nvSpPr>
        <p:spPr bwMode="auto">
          <a:xfrm>
            <a:off x="9658375" y="6309320"/>
            <a:ext cx="13067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600" dirty="0">
                <a:latin typeface="Calibri Light"/>
              </a:rPr>
              <a:t> Japanese flag</a:t>
            </a:r>
          </a:p>
        </p:txBody>
      </p:sp>
      <p:pic>
        <p:nvPicPr>
          <p:cNvPr id="22" name="Picture 43" descr="Lucky Strike - Oiseau `3`- flickr- 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57379"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41" descr="06-02-11_japan-flagge">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17399"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57660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en-US" sz="3600" dirty="0"/>
              <a:t>Jumping to Conclusions “in action”</a:t>
            </a:r>
            <a:br>
              <a:rPr lang="de-DE" sz="3600" dirty="0">
                <a:latin typeface="Calibri Light"/>
              </a:rPr>
            </a:br>
            <a:r>
              <a:rPr lang="de-DE" dirty="0"/>
              <a:t>– Urban legends – </a:t>
            </a:r>
            <a:br>
              <a:rPr lang="de-DE" dirty="0"/>
            </a:br>
            <a:r>
              <a:rPr lang="en-US" sz="1800" dirty="0">
                <a:solidFill>
                  <a:srgbClr val="004992"/>
                </a:solidFill>
              </a:rPr>
              <a:t>(for an alternative exercise, see end of presentation)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en-US" b="0" dirty="0">
                <a:latin typeface="Calibri Light"/>
              </a:rPr>
              <a:t>Metacognitive Training 7 - Jumping to Conclusions II</a:t>
            </a:r>
            <a:endParaRPr lang="de-DE" b="0" dirty="0">
              <a:latin typeface="Calibri Light"/>
            </a:endParaRPr>
          </a:p>
        </p:txBody>
      </p:sp>
      <p:sp>
        <p:nvSpPr>
          <p:cNvPr id="4" name="Slide Number Placeholder 3"/>
          <p:cNvSpPr>
            <a:spLocks noGrp="1"/>
          </p:cNvSpPr>
          <p:nvPr>
            <p:ph type="sldNum" sz="quarter" idx="12"/>
          </p:nvPr>
        </p:nvSpPr>
        <p:spPr/>
        <p:txBody>
          <a:bodyPr/>
          <a:lstStyle/>
          <a:p>
            <a:pPr>
              <a:defRPr/>
            </a:pPr>
            <a:fld id="{DC6C5AAF-96C1-4B50-AE85-F2B122D16821}" type="slidenum">
              <a:rPr lang="de-DE" altLang="de-DE" b="0" smtClean="0">
                <a:latin typeface="Calibri Light"/>
              </a:rPr>
              <a:pPr>
                <a:defRPr/>
              </a:pPr>
              <a:t>11</a:t>
            </a:fld>
            <a:endParaRPr lang="de-DE" altLang="de-DE" b="0">
              <a:latin typeface="Calibri Light"/>
            </a:endParaRPr>
          </a:p>
        </p:txBody>
      </p:sp>
      <p:graphicFrame>
        <p:nvGraphicFramePr>
          <p:cNvPr id="492547" name="Group 3"/>
          <p:cNvGraphicFramePr>
            <a:graphicFrameLocks noGrp="1"/>
          </p:cNvGraphicFramePr>
          <p:nvPr>
            <p:extLst>
              <p:ext uri="{D42A27DB-BD31-4B8C-83A1-F6EECF244321}">
                <p14:modId xmlns:p14="http://schemas.microsoft.com/office/powerpoint/2010/main" val="1456599970"/>
              </p:ext>
            </p:extLst>
          </p:nvPr>
        </p:nvGraphicFramePr>
        <p:xfrm>
          <a:off x="408955" y="2697480"/>
          <a:ext cx="11376000" cy="4119970"/>
        </p:xfrm>
        <a:graphic>
          <a:graphicData uri="http://schemas.openxmlformats.org/drawingml/2006/table">
            <a:tbl>
              <a:tblPr>
                <a:tableStyleId>{21E4AEA4-8DFA-4A89-87EB-49C32662AFE0}</a:tableStyleId>
              </a:tblPr>
              <a:tblGrid>
                <a:gridCol w="2364508">
                  <a:extLst>
                    <a:ext uri="{9D8B030D-6E8A-4147-A177-3AD203B41FA5}">
                      <a16:colId xmlns:a16="http://schemas.microsoft.com/office/drawing/2014/main" val="20000"/>
                    </a:ext>
                  </a:extLst>
                </a:gridCol>
                <a:gridCol w="5978154">
                  <a:extLst>
                    <a:ext uri="{9D8B030D-6E8A-4147-A177-3AD203B41FA5}">
                      <a16:colId xmlns:a16="http://schemas.microsoft.com/office/drawing/2014/main" val="20001"/>
                    </a:ext>
                  </a:extLst>
                </a:gridCol>
                <a:gridCol w="3033338">
                  <a:extLst>
                    <a:ext uri="{9D8B030D-6E8A-4147-A177-3AD203B41FA5}">
                      <a16:colId xmlns:a16="http://schemas.microsoft.com/office/drawing/2014/main" val="20002"/>
                    </a:ext>
                  </a:extLst>
                </a:gridCol>
              </a:tblGrid>
              <a:tr h="46237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Legend</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ea typeface="ＭＳ Ｐゴシック" pitchFamily="34" charset="-128"/>
                          <a:cs typeface="Times New Roman" pitchFamily="18" charset="0"/>
                        </a:rPr>
                        <a:t>For and against</a:t>
                      </a:r>
                      <a:endPar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ea typeface="ＭＳ Ｐゴシック" pitchFamily="34" charset="-128"/>
                          <a:cs typeface="Times New Roman" pitchFamily="18" charset="0"/>
                        </a:rPr>
                        <a:t>“Evidence”</a:t>
                      </a:r>
                      <a:endPar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The design of the cigarette packet led to rumors that the brand “Lucky Strike” has something to do with the dropping of the atomic bomb on Japan. </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For: </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The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japanese</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flag consists of – similar to the packet – a red circle on a white background.</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The golden circle could illustrate radioactive contamination.</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“Lucky Strike” could be understood as “successful attack”.</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Lucky Strike has changed the packet design during World War II. Before that, the white background was green.</a:t>
                      </a:r>
                      <a:endPar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Against: </a:t>
                      </a:r>
                      <a:r>
                        <a:rPr kumimoji="0" lang="en-US" sz="14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The golden circle was already on the old packet.</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The packet design had already been changed in 1940/1941 for marketing reasons, whereas the dropping of the atomic bomb was in 1945.</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The brand was established in the gold-digger times. The name “Lucky Strike“ is registered since 1871. The early tobacco tin had a hammer pointing to heaven on it – a symbol for the “lucky strike” of a gold-digger.</a:t>
                      </a:r>
                      <a:endParaRPr kumimoji="0" lang="de-DE"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4"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000" b="0" dirty="0">
                <a:latin typeface="Calibri Light"/>
              </a:rPr>
              <a:t>Is there any connection between the cigarette brand “Lucky Strike” and the atomic bombing of Japan? </a:t>
            </a:r>
            <a:endParaRPr lang="de-DE" altLang="de-DE" sz="2000" dirty="0">
              <a:latin typeface="Calibri Light"/>
            </a:endParaRPr>
          </a:p>
        </p:txBody>
      </p:sp>
      <p:sp>
        <p:nvSpPr>
          <p:cNvPr id="19" name="Caption_15"/>
          <p:cNvSpPr txBox="1">
            <a:spLocks noChangeArrowheads="1"/>
          </p:cNvSpPr>
          <p:nvPr/>
        </p:nvSpPr>
        <p:spPr bwMode="auto">
          <a:xfrm>
            <a:off x="9658375" y="6309320"/>
            <a:ext cx="13067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600" dirty="0">
                <a:latin typeface="Calibri Light"/>
              </a:rPr>
              <a:t> Japanese flag</a:t>
            </a:r>
          </a:p>
        </p:txBody>
      </p:sp>
      <p:pic>
        <p:nvPicPr>
          <p:cNvPr id="12" name="Picture 43" descr="Lucky Strike - Oiseau `3`- flickr- 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57379"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41" descr="06-02-11_japan-flagge">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17399"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99275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en-US" sz="3600" dirty="0"/>
              <a:t>Jumping to Conclusions “in action”</a:t>
            </a:r>
            <a:br>
              <a:rPr lang="de-DE" sz="3600" dirty="0">
                <a:latin typeface="Calibri Light"/>
              </a:rPr>
            </a:br>
            <a:r>
              <a:rPr lang="de-DE" dirty="0"/>
              <a:t>– Urban legends – </a:t>
            </a:r>
            <a:br>
              <a:rPr lang="de-DE" dirty="0"/>
            </a:br>
            <a:r>
              <a:rPr lang="en-US" sz="1800" dirty="0">
                <a:solidFill>
                  <a:srgbClr val="004992"/>
                </a:solidFill>
              </a:rPr>
              <a:t>(for an alternative exercise, see end of presentation)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en-US" b="0" dirty="0">
                <a:latin typeface="Calibri Light"/>
              </a:rPr>
              <a:t>Metacognitive Training 7 - Jumping to Conclusions II</a:t>
            </a:r>
            <a:endParaRPr lang="de-DE" b="0" dirty="0">
              <a:latin typeface="Calibri Light"/>
            </a:endParaRPr>
          </a:p>
        </p:txBody>
      </p:sp>
      <p:sp>
        <p:nvSpPr>
          <p:cNvPr id="4" name="Slide Number Placeholder 3"/>
          <p:cNvSpPr>
            <a:spLocks noGrp="1"/>
          </p:cNvSpPr>
          <p:nvPr>
            <p:ph type="sldNum" sz="quarter" idx="12"/>
          </p:nvPr>
        </p:nvSpPr>
        <p:spPr/>
        <p:txBody>
          <a:bodyPr/>
          <a:lstStyle/>
          <a:p>
            <a:pPr>
              <a:defRPr/>
            </a:pPr>
            <a:fld id="{DC6C5AAF-96C1-4B50-AE85-F2B122D16821}" type="slidenum">
              <a:rPr lang="de-DE" altLang="de-DE" b="0" smtClean="0">
                <a:latin typeface="Calibri Light"/>
              </a:rPr>
              <a:pPr>
                <a:defRPr/>
              </a:pPr>
              <a:t>12</a:t>
            </a:fld>
            <a:endParaRPr lang="de-DE" altLang="de-DE" b="0">
              <a:latin typeface="Calibri Light"/>
            </a:endParaRPr>
          </a:p>
        </p:txBody>
      </p:sp>
      <p:graphicFrame>
        <p:nvGraphicFramePr>
          <p:cNvPr id="492547" name="Group 3"/>
          <p:cNvGraphicFramePr>
            <a:graphicFrameLocks noGrp="1"/>
          </p:cNvGraphicFramePr>
          <p:nvPr>
            <p:extLst>
              <p:ext uri="{D42A27DB-BD31-4B8C-83A1-F6EECF244321}">
                <p14:modId xmlns:p14="http://schemas.microsoft.com/office/powerpoint/2010/main" val="1016264305"/>
              </p:ext>
            </p:extLst>
          </p:nvPr>
        </p:nvGraphicFramePr>
        <p:xfrm>
          <a:off x="408955" y="2697480"/>
          <a:ext cx="11376000" cy="4138260"/>
        </p:xfrm>
        <a:graphic>
          <a:graphicData uri="http://schemas.openxmlformats.org/drawingml/2006/table">
            <a:tbl>
              <a:tblPr>
                <a:tableStyleId>{21E4AEA4-8DFA-4A89-87EB-49C32662AFE0}</a:tableStyleId>
              </a:tblPr>
              <a:tblGrid>
                <a:gridCol w="2364508">
                  <a:extLst>
                    <a:ext uri="{9D8B030D-6E8A-4147-A177-3AD203B41FA5}">
                      <a16:colId xmlns:a16="http://schemas.microsoft.com/office/drawing/2014/main" val="20000"/>
                    </a:ext>
                  </a:extLst>
                </a:gridCol>
                <a:gridCol w="5978154">
                  <a:extLst>
                    <a:ext uri="{9D8B030D-6E8A-4147-A177-3AD203B41FA5}">
                      <a16:colId xmlns:a16="http://schemas.microsoft.com/office/drawing/2014/main" val="20001"/>
                    </a:ext>
                  </a:extLst>
                </a:gridCol>
                <a:gridCol w="3033338">
                  <a:extLst>
                    <a:ext uri="{9D8B030D-6E8A-4147-A177-3AD203B41FA5}">
                      <a16:colId xmlns:a16="http://schemas.microsoft.com/office/drawing/2014/main" val="20002"/>
                    </a:ext>
                  </a:extLst>
                </a:gridCol>
              </a:tblGrid>
              <a:tr h="46237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Legend</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ea typeface="ＭＳ Ｐゴシック" pitchFamily="34" charset="-128"/>
                          <a:cs typeface="Times New Roman" pitchFamily="18" charset="0"/>
                        </a:rPr>
                        <a:t>For and against</a:t>
                      </a:r>
                      <a:endPar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ea typeface="ＭＳ Ｐゴシック" pitchFamily="34" charset="-128"/>
                          <a:cs typeface="Times New Roman" pitchFamily="18" charset="0"/>
                        </a:rPr>
                        <a:t>“Evidence”</a:t>
                      </a:r>
                      <a:endPar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The design of the cigarette packet led to rumors that the brand “Lucky Strike” has something to do with the dropping of the atomic bomb on Japan. </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For: </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The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japanese</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flag consists of – similar to the packet – a red circle on a white background.</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The golden circle could illustrate radioactive contamination.</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“Lucky Strike” could be understood as “successful attack”.</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Lucky Strike has changed the packet design during World War II. Before that, the white background was green.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Against: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The golden circle was already on the old packet.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The packet design had already been changed in 1940/1941 for marketing reasons, whereas the dropping of the atomic bomb was in 1945.</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The brand was established in the gold-digger times. The name “Lucky Strike“ is registered since 1871. The early tobacco tin had a hammer pointing to heaven on it – a symbol for the “lucky strike” of a gold-digger.</a:t>
                      </a:r>
                      <a:endParaRPr kumimoji="0" lang="de-DE"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4"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000" b="0" dirty="0">
                <a:latin typeface="Calibri Light"/>
              </a:rPr>
              <a:t>Is there any connection between the cigarette brand “Lucky Strike” and the atomic bombing of Japan? </a:t>
            </a:r>
            <a:endParaRPr lang="de-DE" altLang="de-DE" sz="2000" dirty="0">
              <a:latin typeface="Calibri Light"/>
            </a:endParaRPr>
          </a:p>
        </p:txBody>
      </p:sp>
      <p:sp>
        <p:nvSpPr>
          <p:cNvPr id="19" name="Caption_15"/>
          <p:cNvSpPr txBox="1">
            <a:spLocks noChangeArrowheads="1"/>
          </p:cNvSpPr>
          <p:nvPr/>
        </p:nvSpPr>
        <p:spPr bwMode="auto">
          <a:xfrm>
            <a:off x="9658375" y="6309320"/>
            <a:ext cx="13067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600" dirty="0">
                <a:latin typeface="Calibri Light"/>
              </a:rPr>
              <a:t> Japanese flag</a:t>
            </a:r>
          </a:p>
        </p:txBody>
      </p:sp>
      <p:pic>
        <p:nvPicPr>
          <p:cNvPr id="12" name="Picture 43" descr="Lucky Strike - Oiseau `3`- flickr- 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57379"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41" descr="06-02-11_japan-flagge">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17399"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42994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1047"/>
          <p:cNvSpPr txBox="1">
            <a:spLocks noChangeArrowheads="1"/>
          </p:cNvSpPr>
          <p:nvPr/>
        </p:nvSpPr>
        <p:spPr bwMode="auto">
          <a:xfrm>
            <a:off x="408955" y="2312440"/>
            <a:ext cx="11376000"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b="0" dirty="0">
                <a:solidFill>
                  <a:srgbClr val="333333"/>
                </a:solidFill>
                <a:latin typeface="Calibri Light"/>
              </a:rPr>
              <a:t>Is there any connection between the cigarette brand </a:t>
            </a:r>
            <a:r>
              <a:rPr lang="en-US" altLang="de-DE" sz="2400" b="0" dirty="0">
                <a:solidFill>
                  <a:srgbClr val="333333"/>
                </a:solidFill>
                <a:latin typeface="Calibri Light"/>
              </a:rPr>
              <a:t>“Lucky Strike”</a:t>
            </a:r>
            <a:r>
              <a:rPr lang="de-DE" altLang="de-DE" sz="2400" b="0" dirty="0">
                <a:solidFill>
                  <a:srgbClr val="333333"/>
                </a:solidFill>
                <a:latin typeface="Calibri Light"/>
              </a:rPr>
              <a:t> and the atomic bombing of japan? </a:t>
            </a:r>
          </a:p>
        </p:txBody>
      </p:sp>
      <p:sp>
        <p:nvSpPr>
          <p:cNvPr id="41987" name="Caption_11"/>
          <p:cNvSpPr txBox="1">
            <a:spLocks noChangeArrowheads="1"/>
          </p:cNvSpPr>
          <p:nvPr/>
        </p:nvSpPr>
        <p:spPr bwMode="auto">
          <a:xfrm>
            <a:off x="5675742" y="5991671"/>
            <a:ext cx="86273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a:latin typeface="Calibri Light"/>
              </a:rPr>
              <a:t>No!</a:t>
            </a:r>
            <a:r>
              <a:rPr lang="de-DE" altLang="de-DE" sz="2400">
                <a:latin typeface="Calibri Light"/>
              </a:rPr>
              <a:t> </a:t>
            </a: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latin typeface="Calibri Light"/>
              </a:rPr>
              <a:t>Jumping to Conclusions “in action”</a:t>
            </a:r>
            <a:br>
              <a:rPr lang="en-US" sz="3600" dirty="0">
                <a:latin typeface="Calibri Light"/>
              </a:rPr>
            </a:br>
            <a:r>
              <a:rPr lang="en-US" dirty="0">
                <a:latin typeface="Calibri Light"/>
              </a:rPr>
              <a:t>– Urban legends – </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13</a:t>
            </a:fld>
            <a:endParaRPr lang="de-DE" altLang="de-DE" b="0">
              <a:latin typeface="Calibri Light"/>
            </a:endParaRPr>
          </a:p>
        </p:txBody>
      </p:sp>
      <p:pic>
        <p:nvPicPr>
          <p:cNvPr id="13" name="Picture 45" descr="Lucky Strike - Oiseau `3`- flickr-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6962" y="2791271"/>
            <a:ext cx="24003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do these conspiracy theories arise?</a:t>
            </a:r>
          </a:p>
        </p:txBody>
      </p:sp>
      <p:sp>
        <p:nvSpPr>
          <p:cNvPr id="5" name="Content Placeholder 4"/>
          <p:cNvSpPr>
            <a:spLocks noGrp="1"/>
          </p:cNvSpPr>
          <p:nvPr>
            <p:ph idx="1"/>
          </p:nvPr>
        </p:nvSpPr>
        <p:spPr/>
        <p:txBody>
          <a:bodyPr/>
          <a:lstStyle/>
          <a:p>
            <a:pPr lvl="0" defTabSz="914400" fontAlgn="base"/>
            <a:r>
              <a:rPr lang="en-US" altLang="de-DE" sz="2400" dirty="0">
                <a:solidFill>
                  <a:srgbClr val="333333"/>
                </a:solidFill>
                <a:latin typeface="Calibri Light"/>
                <a:cs typeface="Times New Roman" panose="02020603050405020304" pitchFamily="18" charset="0"/>
              </a:rPr>
              <a:t>???</a:t>
            </a: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14</a:t>
            </a:fld>
            <a:endParaRPr lang="de-DE" altLang="de-DE" b="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do these conspiracy theories arise?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en-US" sz="2400">
                <a:solidFill>
                  <a:srgbClr val="333333"/>
                </a:solidFill>
                <a:latin typeface="Calibri Light"/>
                <a:cs typeface="Times New Roman" panose="02020603050405020304" pitchFamily="18" charset="0"/>
              </a:rPr>
              <a:t>They </a:t>
            </a:r>
            <a:r>
              <a:rPr lang="en-US" sz="2400" dirty="0">
                <a:solidFill>
                  <a:srgbClr val="333333"/>
                </a:solidFill>
                <a:latin typeface="Calibri Light"/>
                <a:cs typeface="Times New Roman" panose="02020603050405020304" pitchFamily="18" charset="0"/>
              </a:rPr>
              <a:t>are often more exciting than reality! </a:t>
            </a:r>
          </a:p>
          <a:p>
            <a:pPr marL="342900" lvl="0" indent="-342900" defTabSz="914400" fontAlgn="base">
              <a:buClr>
                <a:srgbClr val="333333"/>
              </a:buClr>
              <a:buFont typeface="WingDings"/>
              <a:buChar char=""/>
              <a:defRPr/>
            </a:pPr>
            <a:r>
              <a:rPr lang="en-US" sz="2400" dirty="0">
                <a:solidFill>
                  <a:srgbClr val="333333"/>
                </a:solidFill>
                <a:latin typeface="Calibri Light"/>
                <a:cs typeface="Times New Roman" panose="02020603050405020304" pitchFamily="18" charset="0"/>
              </a:rPr>
              <a:t>They are based on statements difficult to check or prove (e.g. the package stands for Japan and the golden wreath represents radioactive contamination).</a:t>
            </a:r>
          </a:p>
          <a:p>
            <a:pPr marL="342900" lvl="0" indent="-342900" defTabSz="914400" fontAlgn="base">
              <a:buClr>
                <a:srgbClr val="333333"/>
              </a:buClr>
              <a:buFont typeface="WingDings"/>
              <a:buChar char=""/>
              <a:defRPr/>
            </a:pPr>
            <a:r>
              <a:rPr lang="en-US" sz="2400" dirty="0">
                <a:solidFill>
                  <a:srgbClr val="333333"/>
                </a:solidFill>
                <a:latin typeface="Calibri Light"/>
                <a:cs typeface="Times New Roman" panose="02020603050405020304" pitchFamily="18" charset="0"/>
              </a:rPr>
              <a:t>They conceal alternative explanations (e.g. that “lucky strike” also refers to a discovery).</a:t>
            </a:r>
          </a:p>
          <a:p>
            <a:pPr marL="342900" lvl="0" indent="-342900" defTabSz="914400" fontAlgn="base">
              <a:buClr>
                <a:srgbClr val="333333"/>
              </a:buClr>
              <a:buFont typeface="WingDings"/>
              <a:buChar char=""/>
              <a:defRPr/>
            </a:pPr>
            <a:r>
              <a:rPr lang="en-US" sz="2400" dirty="0">
                <a:solidFill>
                  <a:srgbClr val="333333"/>
                </a:solidFill>
                <a:latin typeface="Calibri Light"/>
                <a:cs typeface="Times New Roman" panose="02020603050405020304" pitchFamily="18" charset="0"/>
              </a:rPr>
              <a:t>Legends are sometimes based on facts taken out of context. The significance of these details is also largely exaggerated. (The package was indeed changed during World War II, however, this does not per se speak in favor of the legend.)</a:t>
            </a: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15</a:t>
            </a:fld>
            <a:endParaRPr lang="de-DE" altLang="de-DE" b="0">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do these conspiracy theories arise?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e-DE" sz="2400">
                <a:solidFill>
                  <a:srgbClr val="333333"/>
                </a:solidFill>
                <a:latin typeface="Calibri Light"/>
                <a:cs typeface="Times New Roman" panose="02020603050405020304" pitchFamily="18" charset="0"/>
              </a:rPr>
              <a:t>There </a:t>
            </a:r>
            <a:r>
              <a:rPr lang="de-DE" sz="2400" dirty="0">
                <a:solidFill>
                  <a:srgbClr val="333333"/>
                </a:solidFill>
                <a:latin typeface="Calibri Light"/>
                <a:cs typeface="Times New Roman" panose="02020603050405020304" pitchFamily="18" charset="0"/>
              </a:rPr>
              <a:t>are numerous examples in history where minorities and outcasts were falsely blamed for uncontrollable, catastrophic events. For example, in medieval times a poor harvest was often blamed on witchcraft or religious minorities. </a:t>
            </a:r>
          </a:p>
          <a:p>
            <a:pPr marL="342900" lvl="0" indent="-342900" defTabSz="914400" fontAlgn="base">
              <a:buClr>
                <a:srgbClr val="333333"/>
              </a:buClr>
              <a:buFont typeface="WingDings"/>
              <a:buChar char=""/>
              <a:defRPr/>
            </a:pPr>
            <a:r>
              <a:rPr lang="de-DE" sz="2400" dirty="0">
                <a:solidFill>
                  <a:srgbClr val="333333"/>
                </a:solidFill>
                <a:latin typeface="Calibri Light"/>
                <a:cs typeface="Times New Roman" panose="02020603050405020304" pitchFamily="18" charset="0"/>
              </a:rPr>
              <a:t>These simple explanations reduced tension and fear and provided the illusion of control. </a:t>
            </a:r>
            <a:endParaRPr lang="en-US" sz="2400" dirty="0">
              <a:solidFill>
                <a:srgbClr val="333333"/>
              </a:solidFill>
              <a:latin typeface="Calibri Light"/>
              <a:cs typeface="Times New Roman" panose="02020603050405020304" pitchFamily="18" charset="0"/>
            </a:endParaRP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16</a:t>
            </a:fld>
            <a:endParaRPr lang="de-DE" altLang="de-DE" b="0">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1027"/>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pPr>
            <a:endParaRPr lang="en-GB" altLang="de-DE" sz="2000" b="0">
              <a:latin typeface="Calibri Light"/>
            </a:endParaRPr>
          </a:p>
        </p:txBody>
      </p:sp>
      <p:sp>
        <p:nvSpPr>
          <p:cNvPr id="52228" name="Rectangle 1026"/>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Why are we doing this?</a:t>
            </a:r>
            <a:endParaRPr lang="de-DE" altLang="de-DE" sz="3600">
              <a:latin typeface="Calibri Light"/>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Studies show that many people with psychosis (but not all!) make decisions on the basis of little information. This type of decision making can easily lead to errors, compared to a type</a:t>
            </a:r>
            <a:r>
              <a:rPr lang="en-US" altLang="de-DE" sz="2400" b="1" dirty="0">
                <a:solidFill>
                  <a:srgbClr val="333333"/>
                </a:solidFill>
                <a:latin typeface="Calibri Light"/>
                <a:cs typeface="Times New Roman" panose="02020603050405020304" pitchFamily="18" charset="0"/>
              </a:rPr>
              <a:t> </a:t>
            </a:r>
            <a:r>
              <a:rPr lang="en-US" altLang="de-DE" sz="2400" dirty="0">
                <a:solidFill>
                  <a:srgbClr val="333333"/>
                </a:solidFill>
                <a:latin typeface="Calibri Light"/>
                <a:cs typeface="Times New Roman" panose="02020603050405020304" pitchFamily="18" charset="0"/>
              </a:rPr>
              <a:t>involving careful consideration of all available information.</a:t>
            </a:r>
          </a:p>
        </p:txBody>
      </p:sp>
      <p:sp>
        <p:nvSpPr>
          <p:cNvPr id="2" name="Footer Placeholder 1"/>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3" name="Slide Number Placeholder 2"/>
          <p:cNvSpPr>
            <a:spLocks noGrp="1"/>
          </p:cNvSpPr>
          <p:nvPr>
            <p:ph type="sldNum" sz="quarter" idx="12"/>
          </p:nvPr>
        </p:nvSpPr>
        <p:spPr/>
        <p:txBody>
          <a:bodyPr/>
          <a:lstStyle/>
          <a:p>
            <a:pPr>
              <a:defRPr/>
            </a:pPr>
            <a:fld id="{9A0EB6D3-62EC-4CB6-B41F-DFFEBBD45AA5}" type="slidenum">
              <a:rPr lang="de-DE" altLang="de-DE" b="0" smtClean="0">
                <a:latin typeface="Calibri Light"/>
              </a:rPr>
              <a:pPr>
                <a:defRPr/>
              </a:pPr>
              <a:t>17</a:t>
            </a:fld>
            <a:endParaRPr lang="de-DE" altLang="de-DE" b="0">
              <a:latin typeface="Calibri Light"/>
            </a:endParaRPr>
          </a:p>
        </p:txBody>
      </p:sp>
    </p:spTree>
    <p:extLst>
      <p:ext uri="{BB962C8B-B14F-4D97-AF65-F5344CB8AC3E}">
        <p14:creationId xmlns:p14="http://schemas.microsoft.com/office/powerpoint/2010/main" val="41285986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1027"/>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pPr>
            <a:endParaRPr lang="en-GB" altLang="de-DE" sz="2000" b="0">
              <a:latin typeface="Calibri Light"/>
            </a:endParaRPr>
          </a:p>
        </p:txBody>
      </p:sp>
      <p:sp>
        <p:nvSpPr>
          <p:cNvPr id="52228" name="Rectangle 1026"/>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Why are we doing this?</a:t>
            </a:r>
            <a:endParaRPr lang="de-DE" altLang="de-DE" sz="3600">
              <a:latin typeface="Calibri Light"/>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latin typeface="Calibri Light"/>
                <a:cs typeface="Times New Roman" panose="02020603050405020304" pitchFamily="18" charset="0"/>
              </a:rPr>
              <a:t>Studies show that many people with psychosis (but not all!) make decisions on the basis of little information. </a:t>
            </a:r>
            <a:r>
              <a:rPr lang="en-US" altLang="de-DE" sz="2400" dirty="0">
                <a:solidFill>
                  <a:srgbClr val="333333"/>
                </a:solidFill>
                <a:latin typeface="Calibri Light"/>
                <a:cs typeface="Times New Roman" panose="02020603050405020304" pitchFamily="18" charset="0"/>
              </a:rPr>
              <a:t>This type of decision making can easily lead to errors, compared to a type</a:t>
            </a:r>
            <a:r>
              <a:rPr lang="en-US" altLang="de-DE" sz="2400" b="1" dirty="0">
                <a:solidFill>
                  <a:srgbClr val="333333"/>
                </a:solidFill>
                <a:latin typeface="Calibri Light"/>
                <a:cs typeface="Times New Roman" panose="02020603050405020304" pitchFamily="18" charset="0"/>
              </a:rPr>
              <a:t> </a:t>
            </a:r>
            <a:r>
              <a:rPr lang="en-US" altLang="de-DE" sz="2400" dirty="0">
                <a:solidFill>
                  <a:srgbClr val="333333"/>
                </a:solidFill>
                <a:latin typeface="Calibri Light"/>
                <a:cs typeface="Times New Roman" panose="02020603050405020304" pitchFamily="18" charset="0"/>
              </a:rPr>
              <a:t>involving careful consideration of all available information. </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The perception of reality for many (but not all!) people with psychosis is altered. Unlikely interpretations are considered that most other people would disregard.</a:t>
            </a:r>
            <a:endParaRPr lang="en-US" altLang="de-DE" sz="2400" dirty="0">
              <a:solidFill>
                <a:srgbClr val="333333"/>
              </a:solidFill>
              <a:latin typeface="Calibri Light"/>
              <a:cs typeface="Times New Roman" panose="02020603050405020304" pitchFamily="18" charset="0"/>
            </a:endParaRPr>
          </a:p>
          <a:p>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3" name="Slide Number Placeholder 2"/>
          <p:cNvSpPr>
            <a:spLocks noGrp="1"/>
          </p:cNvSpPr>
          <p:nvPr>
            <p:ph type="sldNum" sz="quarter" idx="12"/>
          </p:nvPr>
        </p:nvSpPr>
        <p:spPr/>
        <p:txBody>
          <a:bodyPr/>
          <a:lstStyle/>
          <a:p>
            <a:pPr>
              <a:defRPr/>
            </a:pPr>
            <a:fld id="{9A0EB6D3-62EC-4CB6-B41F-DFFEBBD45AA5}" type="slidenum">
              <a:rPr lang="de-DE" altLang="de-DE" b="0" smtClean="0">
                <a:latin typeface="Calibri Light"/>
              </a:rPr>
              <a:pPr>
                <a:defRPr/>
              </a:pPr>
              <a:t>18</a:t>
            </a:fld>
            <a:endParaRPr lang="de-DE" altLang="de-DE" b="0">
              <a:latin typeface="Calibri Light"/>
            </a:endParaRPr>
          </a:p>
        </p:txBody>
      </p:sp>
    </p:spTree>
    <p:extLst>
      <p:ext uri="{BB962C8B-B14F-4D97-AF65-F5344CB8AC3E}">
        <p14:creationId xmlns:p14="http://schemas.microsoft.com/office/powerpoint/2010/main" val="20256890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Calibri Light"/>
              </a:rPr>
              <a:t>How jumping to conclusions promotes misinterpretations during psychosis – examples</a:t>
            </a:r>
          </a:p>
        </p:txBody>
      </p:sp>
      <p:sp>
        <p:nvSpPr>
          <p:cNvPr id="5" name="Footer Placeholder 4"/>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19</a:t>
            </a:fld>
            <a:endParaRPr lang="de-DE" altLang="de-DE" b="0">
              <a:latin typeface="Calibri Light"/>
            </a:endParaRPr>
          </a:p>
        </p:txBody>
      </p:sp>
      <p:graphicFrame>
        <p:nvGraphicFramePr>
          <p:cNvPr id="10" name="Content Placeholder 8"/>
          <p:cNvGraphicFramePr>
            <a:graphicFrameLocks/>
          </p:cNvGraphicFramePr>
          <p:nvPr>
            <p:extLst>
              <p:ext uri="{D42A27DB-BD31-4B8C-83A1-F6EECF244321}">
                <p14:modId xmlns:p14="http://schemas.microsoft.com/office/powerpoint/2010/main" val="32791361"/>
              </p:ext>
            </p:extLst>
          </p:nvPr>
        </p:nvGraphicFramePr>
        <p:xfrm>
          <a:off x="409575" y="2203704"/>
          <a:ext cx="11339514" cy="3749040"/>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Event</a:t>
                      </a: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Explanation </a:t>
                      </a:r>
                      <a:r>
                        <a:rPr kumimoji="0" lang="de-DE"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during</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psychosis</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Other </a:t>
                      </a:r>
                      <a:r>
                        <a:rPr kumimoji="0" lang="de-DE"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explanations</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Food tastes strange.</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Food </a:t>
                      </a:r>
                      <a:r>
                        <a:rPr kumimoji="0" lang="de-DE"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has</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been</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poisoned</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Badly cooked, ingredients are off.</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Your girlfriend smells different when she comes home in the evening.</a:t>
                      </a:r>
                      <a:endPar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1" u="none" strike="noStrike" cap="none" normalizeH="0" baseline="0">
                          <a:ln>
                            <a:noFill/>
                          </a:ln>
                          <a:solidFill>
                            <a:srgbClr val="333333"/>
                          </a:solidFill>
                          <a:effectLst/>
                          <a:latin typeface="Calibri Light"/>
                          <a:ea typeface="ＭＳ Ｐゴシック" pitchFamily="34" charset="-128"/>
                          <a:cs typeface="Times New Roman" pitchFamily="18" charset="0"/>
                        </a:rPr>
                        <a:t>You are convinced she cheated on you.</a:t>
                      </a:r>
                      <a:endPar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Your girlfriend has a new perfume and expects compliments rather than accusations!</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The radio plays “Hero” by Mariah Carey a number of times.</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This is a secret sign you are chosen to save the world.</a:t>
                      </a:r>
                      <a:endPar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Radio station plays pop music.</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11" name="Rechteck 1"/>
          <p:cNvSpPr>
            <a:spLocks noChangeArrowheads="1"/>
          </p:cNvSpPr>
          <p:nvPr/>
        </p:nvSpPr>
        <p:spPr bwMode="auto">
          <a:xfrm>
            <a:off x="408955" y="6084004"/>
            <a:ext cx="11376000" cy="369332"/>
          </a:xfrm>
          <a:prstGeom prst="rect">
            <a:avLst/>
          </a:prstGeom>
          <a:noFill/>
          <a:ln w="9525">
            <a:noFill/>
            <a:miter lim="800000"/>
            <a:headEnd/>
            <a:tailEnd/>
          </a:ln>
        </p:spPr>
        <p:txBody>
          <a:bodyPr>
            <a:spAutoFit/>
          </a:bodyPr>
          <a:lstStyle/>
          <a:p>
            <a:pPr algn="ctr">
              <a:spcBef>
                <a:spcPct val="20000"/>
              </a:spcBef>
              <a:buClr>
                <a:srgbClr val="336699"/>
              </a:buClr>
              <a:defRPr/>
            </a:pPr>
            <a:r>
              <a:rPr lang="en-US" altLang="de-DE" b="0" dirty="0">
                <a:solidFill>
                  <a:srgbClr val="004992"/>
                </a:solidFill>
                <a:latin typeface="Calibri Light"/>
              </a:rPr>
              <a:t>Can anyone contribute a short personal experience? </a:t>
            </a:r>
            <a:endParaRPr lang="de-DE" altLang="de-DE" b="0" dirty="0">
              <a:solidFill>
                <a:srgbClr val="004992"/>
              </a:solidFill>
              <a:latin typeface="Calibri 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Exercise</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In the following exercises you will be shown different paintings. Please try to identify the correct title for each painting and rule out “misfits”.</a:t>
            </a: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20</a:t>
            </a:fld>
            <a:endParaRPr lang="de-DE" altLang="de-DE" b="0">
              <a:latin typeface="Calibri Light"/>
            </a:endParaRPr>
          </a:p>
        </p:txBody>
      </p:sp>
    </p:spTree>
    <p:extLst>
      <p:ext uri="{BB962C8B-B14F-4D97-AF65-F5344CB8AC3E}">
        <p14:creationId xmlns:p14="http://schemas.microsoft.com/office/powerpoint/2010/main" val="3170286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Exercise</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In the following exercises you will be shown different paintings. Please try to identify the correct title for each painting and rule out “misfits”.</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Discuss the </a:t>
            </a:r>
            <a:r>
              <a:rPr lang="en-US" altLang="de-DE" sz="2400" i="1" dirty="0">
                <a:solidFill>
                  <a:srgbClr val="004992"/>
                </a:solidFill>
                <a:latin typeface="Calibri Light"/>
                <a:cs typeface="Times New Roman" panose="02020603050405020304" pitchFamily="18" charset="0"/>
              </a:rPr>
              <a:t>pros </a:t>
            </a:r>
            <a:r>
              <a:rPr lang="en-US" altLang="de-DE" sz="2400" dirty="0">
                <a:solidFill>
                  <a:srgbClr val="004992"/>
                </a:solidFill>
                <a:latin typeface="Calibri Light"/>
                <a:cs typeface="Times New Roman" panose="02020603050405020304" pitchFamily="18" charset="0"/>
              </a:rPr>
              <a:t>and </a:t>
            </a:r>
            <a:r>
              <a:rPr lang="en-US" altLang="de-DE" sz="2400" i="1" dirty="0">
                <a:solidFill>
                  <a:srgbClr val="004992"/>
                </a:solidFill>
                <a:latin typeface="Calibri Light"/>
                <a:cs typeface="Times New Roman" panose="02020603050405020304" pitchFamily="18" charset="0"/>
              </a:rPr>
              <a:t>cons</a:t>
            </a:r>
            <a:r>
              <a:rPr lang="en-US" altLang="de-DE" sz="2400" dirty="0">
                <a:solidFill>
                  <a:srgbClr val="333333"/>
                </a:solidFill>
                <a:latin typeface="Calibri Light"/>
                <a:cs typeface="Times New Roman" panose="02020603050405020304" pitchFamily="18" charset="0"/>
              </a:rPr>
              <a:t> for each of the interpretations.</a:t>
            </a: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21</a:t>
            </a:fld>
            <a:endParaRPr lang="de-DE" altLang="de-DE" b="0">
              <a:latin typeface="Calibri Light"/>
            </a:endParaRPr>
          </a:p>
        </p:txBody>
      </p:sp>
    </p:spTree>
    <p:extLst>
      <p:ext uri="{BB962C8B-B14F-4D97-AF65-F5344CB8AC3E}">
        <p14:creationId xmlns:p14="http://schemas.microsoft.com/office/powerpoint/2010/main" val="36696866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Exercise</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In the following exercises you will be shown different paintings. Please try to identify the correct title for each painting and rule out “misfits”.</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Discuss the </a:t>
            </a:r>
            <a:r>
              <a:rPr lang="en-US" altLang="de-DE" sz="2400" i="1" dirty="0">
                <a:solidFill>
                  <a:srgbClr val="004992"/>
                </a:solidFill>
                <a:latin typeface="Calibri Light"/>
                <a:cs typeface="Times New Roman" panose="02020603050405020304" pitchFamily="18" charset="0"/>
              </a:rPr>
              <a:t>pros </a:t>
            </a:r>
            <a:r>
              <a:rPr lang="en-US" altLang="de-DE" sz="2400" dirty="0">
                <a:solidFill>
                  <a:srgbClr val="004992"/>
                </a:solidFill>
                <a:latin typeface="Calibri Light"/>
                <a:cs typeface="Times New Roman" panose="02020603050405020304" pitchFamily="18" charset="0"/>
              </a:rPr>
              <a:t>and </a:t>
            </a:r>
            <a:r>
              <a:rPr lang="en-US" altLang="de-DE" sz="2400" i="1" dirty="0">
                <a:solidFill>
                  <a:srgbClr val="004992"/>
                </a:solidFill>
                <a:latin typeface="Calibri Light"/>
                <a:cs typeface="Times New Roman" panose="02020603050405020304" pitchFamily="18" charset="0"/>
              </a:rPr>
              <a:t>cons</a:t>
            </a:r>
            <a:r>
              <a:rPr lang="en-US" altLang="de-DE" sz="2400" dirty="0">
                <a:solidFill>
                  <a:srgbClr val="333333"/>
                </a:solidFill>
                <a:latin typeface="Calibri Light"/>
                <a:cs typeface="Times New Roman" panose="02020603050405020304" pitchFamily="18" charset="0"/>
              </a:rPr>
              <a:t> for each of the interpretations.</a:t>
            </a:r>
          </a:p>
          <a:p>
            <a:pPr marL="342900" lvl="0" indent="-342900" defTabSz="914400" fontAlgn="base">
              <a:buClr>
                <a:srgbClr val="333333"/>
              </a:buClr>
              <a:buFont typeface="WingDings"/>
              <a:buChar char=""/>
            </a:pPr>
            <a:r>
              <a:rPr lang="en-GB" altLang="ko-KR" sz="2400" dirty="0">
                <a:solidFill>
                  <a:srgbClr val="333333"/>
                </a:solidFill>
                <a:latin typeface="Calibri Light"/>
                <a:ea typeface="Gulim" pitchFamily="34" charset="-127"/>
                <a:cs typeface="Times New Roman" panose="02020603050405020304" pitchFamily="18" charset="0"/>
              </a:rPr>
              <a:t>Please also state the degree of confidence in your judgment.</a:t>
            </a:r>
            <a:r>
              <a:rPr lang="de-DE" altLang="ko-KR" sz="2400" b="1" dirty="0">
                <a:solidFill>
                  <a:srgbClr val="333333"/>
                </a:solidFill>
                <a:latin typeface="Calibri Light"/>
                <a:ea typeface="Gulim" pitchFamily="34" charset="-127"/>
                <a:cs typeface="Times New Roman" panose="02020603050405020304" pitchFamily="18" charset="0"/>
              </a:rPr>
              <a:t> </a:t>
            </a:r>
            <a:endParaRPr lang="en-US" altLang="de-DE" sz="2400" dirty="0">
              <a:solidFill>
                <a:srgbClr val="333333"/>
              </a:solidFill>
              <a:latin typeface="Calibri Light"/>
              <a:cs typeface="Times New Roman" panose="02020603050405020304" pitchFamily="18" charset="0"/>
            </a:endParaRP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22</a:t>
            </a:fld>
            <a:endParaRPr lang="de-DE" altLang="de-DE" b="0">
              <a:latin typeface="Calibri Light"/>
            </a:endParaRPr>
          </a:p>
        </p:txBody>
      </p:sp>
    </p:spTree>
    <p:extLst>
      <p:ext uri="{BB962C8B-B14F-4D97-AF65-F5344CB8AC3E}">
        <p14:creationId xmlns:p14="http://schemas.microsoft.com/office/powerpoint/2010/main" val="17662902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Exercise</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In the following exercises you will be shown different paintings. Please try to identify the correct title for each painting and rule out “misfits”.</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Discuss the </a:t>
            </a:r>
            <a:r>
              <a:rPr lang="en-US" altLang="de-DE" sz="2400" i="1" dirty="0">
                <a:solidFill>
                  <a:srgbClr val="004992"/>
                </a:solidFill>
                <a:latin typeface="Calibri Light"/>
                <a:cs typeface="Times New Roman" panose="02020603050405020304" pitchFamily="18" charset="0"/>
              </a:rPr>
              <a:t>pros </a:t>
            </a:r>
            <a:r>
              <a:rPr lang="en-US" altLang="de-DE" sz="2400" dirty="0">
                <a:solidFill>
                  <a:srgbClr val="004992"/>
                </a:solidFill>
                <a:latin typeface="Calibri Light"/>
                <a:cs typeface="Times New Roman" panose="02020603050405020304" pitchFamily="18" charset="0"/>
              </a:rPr>
              <a:t>and </a:t>
            </a:r>
            <a:r>
              <a:rPr lang="en-US" altLang="de-DE" sz="2400" i="1" dirty="0">
                <a:solidFill>
                  <a:srgbClr val="004992"/>
                </a:solidFill>
                <a:latin typeface="Calibri Light"/>
                <a:cs typeface="Times New Roman" panose="02020603050405020304" pitchFamily="18" charset="0"/>
              </a:rPr>
              <a:t>cons</a:t>
            </a:r>
            <a:r>
              <a:rPr lang="en-US" altLang="de-DE" sz="2400" dirty="0">
                <a:solidFill>
                  <a:srgbClr val="333333"/>
                </a:solidFill>
                <a:latin typeface="Calibri Light"/>
                <a:cs typeface="Times New Roman" panose="02020603050405020304" pitchFamily="18" charset="0"/>
              </a:rPr>
              <a:t> for each of the interpretations.</a:t>
            </a:r>
          </a:p>
          <a:p>
            <a:pPr marL="342900" lvl="0" indent="-342900" defTabSz="914400" fontAlgn="base">
              <a:buClr>
                <a:srgbClr val="333333"/>
              </a:buClr>
              <a:buFont typeface="WingDings"/>
              <a:buChar char=""/>
            </a:pPr>
            <a:r>
              <a:rPr lang="en-GB" altLang="ko-KR" sz="2400" dirty="0">
                <a:solidFill>
                  <a:srgbClr val="333333"/>
                </a:solidFill>
                <a:latin typeface="Calibri Light"/>
                <a:ea typeface="Gulim" pitchFamily="34" charset="-127"/>
                <a:cs typeface="Times New Roman" panose="02020603050405020304" pitchFamily="18" charset="0"/>
              </a:rPr>
              <a:t>Please also state the degree of confidence in your judgment.</a:t>
            </a:r>
            <a:r>
              <a:rPr lang="de-DE" altLang="ko-KR" sz="2400" b="1" dirty="0">
                <a:solidFill>
                  <a:srgbClr val="333333"/>
                </a:solidFill>
                <a:latin typeface="Calibri Light"/>
                <a:ea typeface="Gulim" pitchFamily="34" charset="-127"/>
                <a:cs typeface="Times New Roman" panose="02020603050405020304" pitchFamily="18" charset="0"/>
              </a:rPr>
              <a:t> </a:t>
            </a:r>
            <a:endParaRPr lang="en-US" altLang="de-DE" sz="2400"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Pay special attention to features that clearly rule out one interpretation.</a:t>
            </a: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E28C04F4-D33F-49AD-89C2-F76E653BC486}" type="slidenum">
              <a:rPr lang="de-DE" altLang="de-DE" b="0" smtClean="0">
                <a:latin typeface="Calibri Light"/>
              </a:rPr>
              <a:pPr>
                <a:defRPr/>
              </a:pPr>
              <a:t>23</a:t>
            </a:fld>
            <a:endParaRPr lang="de-DE" altLang="de-DE" b="0">
              <a:latin typeface="Calibri Light"/>
            </a:endParaRPr>
          </a:p>
        </p:txBody>
      </p:sp>
    </p:spTree>
    <p:extLst>
      <p:ext uri="{BB962C8B-B14F-4D97-AF65-F5344CB8AC3E}">
        <p14:creationId xmlns:p14="http://schemas.microsoft.com/office/powerpoint/2010/main" val="2170668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Text Box 2"/>
          <p:cNvSpPr txBox="1">
            <a:spLocks noChangeArrowheads="1"/>
          </p:cNvSpPr>
          <p:nvPr/>
        </p:nvSpPr>
        <p:spPr bwMode="auto">
          <a:xfrm>
            <a:off x="6080759" y="2203704"/>
            <a:ext cx="566928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Good news</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dead child</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conscription </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Sad message</a:t>
            </a:r>
            <a:endParaRPr lang="en-US" altLang="de-DE" sz="2400" b="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24</a:t>
            </a:fld>
            <a:endParaRPr lang="de-DE" altLang="de-DE" b="0">
              <a:latin typeface="Calibri Light"/>
            </a:endParaRPr>
          </a:p>
        </p:txBody>
      </p:sp>
      <p:pic>
        <p:nvPicPr>
          <p:cNvPr id="11" name="Picture 4" descr="Traurige Botscha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4700" y="1124712"/>
            <a:ext cx="430284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4" name="Text Box 3"/>
          <p:cNvSpPr txBox="1">
            <a:spLocks noChangeArrowheads="1"/>
          </p:cNvSpPr>
          <p:nvPr/>
        </p:nvSpPr>
        <p:spPr bwMode="auto">
          <a:xfrm>
            <a:off x="6080759" y="2203704"/>
            <a:ext cx="566928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Good news</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dead child</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conscription </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Sad message </a:t>
            </a:r>
            <a:r>
              <a:rPr lang="de-DE" altLang="de-DE" sz="1800" b="0" dirty="0">
                <a:solidFill>
                  <a:srgbClr val="004992"/>
                </a:solidFill>
                <a:latin typeface="Calibri Light"/>
              </a:rPr>
              <a:t>(Peter Fendi, 1838)</a:t>
            </a:r>
            <a:endParaRPr lang="en-US" altLang="de-DE" sz="1800" b="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25</a:t>
            </a:fld>
            <a:endParaRPr lang="de-DE" altLang="de-DE" b="0">
              <a:latin typeface="Calibri Light"/>
            </a:endParaRPr>
          </a:p>
        </p:txBody>
      </p:sp>
      <p:pic>
        <p:nvPicPr>
          <p:cNvPr id="11" name="Picture 4" descr="Traurige Botscha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4700" y="1124712"/>
            <a:ext cx="430284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1029"/>
          <p:cNvSpPr>
            <a:spLocks noChangeArrowheads="1"/>
          </p:cNvSpPr>
          <p:nvPr/>
        </p:nvSpPr>
        <p:spPr bwMode="auto">
          <a:xfrm>
            <a:off x="6080760" y="2203704"/>
            <a:ext cx="5669280" cy="1008062"/>
          </a:xfrm>
          <a:prstGeom prst="rect">
            <a:avLst/>
          </a:prstGeom>
          <a:noFill/>
          <a:ln w="9525">
            <a:noFill/>
            <a:miter lim="800000"/>
            <a:headEnd/>
            <a:tailEnd/>
          </a:ln>
        </p:spPr>
        <p:txBody>
          <a:bodyPr wrap="square">
            <a:noAutofit/>
          </a:bodyPr>
          <a:lstStyle/>
          <a:p>
            <a:pPr marL="457200" indent="-457200" eaLnBrk="1" hangingPunct="1">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Calibri Light"/>
              </a:rPr>
              <a:t>Education</a:t>
            </a:r>
          </a:p>
          <a:p>
            <a:pPr marL="457200" indent="-457200" eaLnBrk="1" hangingPunct="1">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Calibri Light"/>
              </a:rPr>
              <a:t>Soup at the monastery</a:t>
            </a:r>
          </a:p>
          <a:p>
            <a:pPr marL="457200" indent="-457200" eaLnBrk="1" hangingPunct="1">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Calibri Light"/>
              </a:rPr>
              <a:t>Before church service </a:t>
            </a:r>
          </a:p>
          <a:p>
            <a:pPr marL="457200" indent="-457200" eaLnBrk="1" hangingPunct="1">
              <a:lnSpc>
                <a:spcPct val="105000"/>
              </a:lnSpc>
              <a:spcBef>
                <a:spcPts val="1999"/>
              </a:spcBef>
              <a:spcAft>
                <a:spcPts val="0"/>
              </a:spcAft>
              <a:buClr>
                <a:srgbClr val="333333"/>
              </a:buClr>
              <a:buFont typeface="WingDings"/>
              <a:buAutoNum type="alphaLcPeriod"/>
              <a:defRPr/>
            </a:pPr>
            <a:r>
              <a:rPr lang="de-DE" sz="2400" b="0">
                <a:solidFill>
                  <a:srgbClr val="333333"/>
                </a:solidFill>
                <a:latin typeface="Calibri Light"/>
              </a:rPr>
              <a:t>The conversion</a:t>
            </a:r>
            <a:r>
              <a:rPr lang="de-DE" sz="2400" b="0" dirty="0">
                <a:solidFill>
                  <a:srgbClr val="333333"/>
                </a:solidFill>
                <a:latin typeface="Calibri Light"/>
              </a:rPr>
              <a:t>			</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26</a:t>
            </a:fld>
            <a:endParaRPr lang="de-DE" altLang="de-DE" b="0">
              <a:latin typeface="Calibri Light"/>
            </a:endParaRPr>
          </a:p>
        </p:txBody>
      </p:sp>
      <p:pic>
        <p:nvPicPr>
          <p:cNvPr id="11" name="Picture 6" descr="Mangol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064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1" name="Text Box 1031"/>
          <p:cNvSpPr txBox="1">
            <a:spLocks noChangeArrowheads="1"/>
          </p:cNvSpPr>
          <p:nvPr/>
        </p:nvSpPr>
        <p:spPr bwMode="auto">
          <a:xfrm>
            <a:off x="1708596" y="4967288"/>
            <a:ext cx="633895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800" b="0">
                <a:latin typeface="Calibri Light"/>
              </a:rPr>
              <a:t>With friendly permission of the museum of bread culture (Ulm, Germany)</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27</a:t>
            </a:fld>
            <a:endParaRPr lang="de-DE" altLang="de-DE" b="0">
              <a:latin typeface="Calibri Light"/>
            </a:endParaRPr>
          </a:p>
        </p:txBody>
      </p:sp>
      <p:pic>
        <p:nvPicPr>
          <p:cNvPr id="12" name="Picture 5" descr="Mangol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064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029"/>
          <p:cNvSpPr>
            <a:spLocks noChangeArrowheads="1"/>
          </p:cNvSpPr>
          <p:nvPr/>
        </p:nvSpPr>
        <p:spPr bwMode="auto">
          <a:xfrm>
            <a:off x="6080760" y="2203704"/>
            <a:ext cx="5669280" cy="1008062"/>
          </a:xfrm>
          <a:prstGeom prst="rect">
            <a:avLst/>
          </a:prstGeom>
          <a:noFill/>
          <a:ln w="9525">
            <a:noFill/>
            <a:miter lim="800000"/>
            <a:headEnd/>
            <a:tailEnd/>
          </a:ln>
        </p:spPr>
        <p:txBody>
          <a:bodyPr wrap="square">
            <a:noAutofit/>
          </a:bodyPr>
          <a:lstStyle/>
          <a:p>
            <a:pPr marL="457200" indent="-457200" eaLnBrk="1" hangingPunct="1">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Calibri Light"/>
              </a:rPr>
              <a:t>Education</a:t>
            </a:r>
          </a:p>
          <a:p>
            <a:pPr marL="457200" indent="-457200" eaLnBrk="1" hangingPunct="1">
              <a:lnSpc>
                <a:spcPct val="105000"/>
              </a:lnSpc>
              <a:spcBef>
                <a:spcPts val="1999"/>
              </a:spcBef>
              <a:spcAft>
                <a:spcPts val="0"/>
              </a:spcAft>
              <a:buClr>
                <a:schemeClr val="accent1"/>
              </a:buClr>
              <a:buFont typeface="WingDings"/>
              <a:buAutoNum type="alphaLcPeriod"/>
              <a:defRPr/>
            </a:pPr>
            <a:r>
              <a:rPr lang="de-DE" sz="2400" b="0" dirty="0" err="1">
                <a:solidFill>
                  <a:srgbClr val="004992"/>
                </a:solidFill>
                <a:latin typeface="Calibri Light"/>
              </a:rPr>
              <a:t>Soup</a:t>
            </a:r>
            <a:r>
              <a:rPr lang="de-DE" sz="2400" b="0" dirty="0">
                <a:solidFill>
                  <a:srgbClr val="004992"/>
                </a:solidFill>
                <a:latin typeface="Calibri Light"/>
              </a:rPr>
              <a:t> at </a:t>
            </a:r>
            <a:r>
              <a:rPr lang="de-DE" sz="2400" b="0" dirty="0" err="1">
                <a:solidFill>
                  <a:srgbClr val="004992"/>
                </a:solidFill>
                <a:latin typeface="Calibri Light"/>
              </a:rPr>
              <a:t>the</a:t>
            </a:r>
            <a:r>
              <a:rPr lang="de-DE" sz="2400" b="0" dirty="0">
                <a:solidFill>
                  <a:srgbClr val="004992"/>
                </a:solidFill>
                <a:latin typeface="Calibri Light"/>
              </a:rPr>
              <a:t> </a:t>
            </a:r>
            <a:r>
              <a:rPr lang="de-DE" sz="2400" b="0" dirty="0" err="1">
                <a:solidFill>
                  <a:srgbClr val="004992"/>
                </a:solidFill>
                <a:latin typeface="Calibri Light"/>
              </a:rPr>
              <a:t>monastery</a:t>
            </a:r>
            <a:r>
              <a:rPr lang="de-DE" sz="2400" b="0" dirty="0">
                <a:solidFill>
                  <a:srgbClr val="004992"/>
                </a:solidFill>
                <a:latin typeface="Calibri Light"/>
              </a:rPr>
              <a:t> </a:t>
            </a:r>
            <a:r>
              <a:rPr lang="de-DE" b="0" dirty="0">
                <a:solidFill>
                  <a:srgbClr val="004992"/>
                </a:solidFill>
                <a:latin typeface="Calibri Light"/>
              </a:rPr>
              <a:t>(Anton Mangold, 1888)</a:t>
            </a:r>
            <a:endParaRPr lang="de-DE" b="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Calibri Light"/>
              </a:rPr>
              <a:t>Before church service </a:t>
            </a:r>
          </a:p>
          <a:p>
            <a:pPr marL="457200" indent="-457200" eaLnBrk="1" hangingPunct="1">
              <a:lnSpc>
                <a:spcPct val="105000"/>
              </a:lnSpc>
              <a:spcBef>
                <a:spcPts val="1999"/>
              </a:spcBef>
              <a:spcAft>
                <a:spcPts val="0"/>
              </a:spcAft>
              <a:buFont typeface="WingDings"/>
              <a:buAutoNum type="alphaLcPeriod"/>
              <a:defRPr/>
            </a:pPr>
            <a:r>
              <a:rPr lang="de-DE" sz="2400" b="0" dirty="0">
                <a:solidFill>
                  <a:srgbClr val="333333"/>
                </a:solidFill>
                <a:latin typeface="Calibri Light"/>
              </a:rPr>
              <a:t>The </a:t>
            </a:r>
            <a:r>
              <a:rPr lang="de-DE" sz="2400" b="0" dirty="0" err="1">
                <a:solidFill>
                  <a:srgbClr val="333333"/>
                </a:solidFill>
                <a:latin typeface="Calibri Light"/>
              </a:rPr>
              <a:t>conversion</a:t>
            </a:r>
            <a:r>
              <a:rPr lang="de-DE" sz="2400" b="0" dirty="0">
                <a:solidFill>
                  <a:srgbClr val="333333"/>
                </a:solidFill>
                <a:latin typeface="Calibri Light"/>
              </a:rPr>
              <a:t>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 Box 5122"/>
          <p:cNvSpPr txBox="1">
            <a:spLocks noChangeArrowheads="1"/>
          </p:cNvSpPr>
          <p:nvPr/>
        </p:nvSpPr>
        <p:spPr bwMode="auto">
          <a:xfrm>
            <a:off x="6080759" y="2203704"/>
            <a:ext cx="566928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war</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Annunciation of the arrival of Christ</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black horse</a:t>
            </a:r>
          </a:p>
          <a:p>
            <a:pPr eaLnBrk="1" hangingPunct="1">
              <a:lnSpc>
                <a:spcPct val="105000"/>
              </a:lnSpc>
              <a:spcBef>
                <a:spcPts val="1999"/>
              </a:spcBef>
              <a:spcAft>
                <a:spcPts val="0"/>
              </a:spcAft>
              <a:buClr>
                <a:srgbClr val="333333"/>
              </a:buClr>
              <a:buFont typeface="WingDings"/>
              <a:buAutoNum type="alphaLcPeriod"/>
            </a:pPr>
            <a:r>
              <a:rPr lang="en-US" altLang="de-DE" sz="2400" b="0">
                <a:solidFill>
                  <a:srgbClr val="333333"/>
                </a:solidFill>
                <a:latin typeface="Calibri Light"/>
              </a:rPr>
              <a:t>The rocking horse</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28</a:t>
            </a:fld>
            <a:endParaRPr lang="de-DE" altLang="de-DE" b="0">
              <a:latin typeface="Calibri Light"/>
            </a:endParaRPr>
          </a:p>
        </p:txBody>
      </p:sp>
      <p:pic>
        <p:nvPicPr>
          <p:cNvPr id="11" name="Picture 4" descr="rousseau_krieg_4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24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 Box 2050"/>
          <p:cNvSpPr txBox="1">
            <a:spLocks noChangeArrowheads="1"/>
          </p:cNvSpPr>
          <p:nvPr/>
        </p:nvSpPr>
        <p:spPr bwMode="auto">
          <a:xfrm>
            <a:off x="6080759" y="2203704"/>
            <a:ext cx="566928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The war </a:t>
            </a:r>
            <a:r>
              <a:rPr lang="de-DE" altLang="de-DE" sz="1800" b="0" dirty="0">
                <a:solidFill>
                  <a:srgbClr val="004992"/>
                </a:solidFill>
                <a:latin typeface="Calibri Light"/>
              </a:rPr>
              <a:t>(Henri Julien F. Rousseau, 1894)</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Annunciation of the arrival of Christ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black horse</a:t>
            </a:r>
          </a:p>
          <a:p>
            <a:pPr eaLnBrk="1" hangingPunct="1">
              <a:lnSpc>
                <a:spcPct val="105000"/>
              </a:lnSpc>
              <a:spcBef>
                <a:spcPts val="1999"/>
              </a:spcBef>
              <a:spcAft>
                <a:spcPts val="0"/>
              </a:spcAft>
              <a:buClr>
                <a:srgbClr val="333333"/>
              </a:buClr>
              <a:buFont typeface="WingDings"/>
              <a:buAutoNum type="alphaLcPeriod"/>
            </a:pPr>
            <a:r>
              <a:rPr lang="en-US" altLang="de-DE" sz="2400" b="0" dirty="0">
                <a:solidFill>
                  <a:srgbClr val="333333"/>
                </a:solidFill>
                <a:latin typeface="Calibri Light"/>
              </a:rPr>
              <a:t>The rocking horse</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29</a:t>
            </a:fld>
            <a:endParaRPr lang="de-DE" altLang="de-DE" b="0">
              <a:latin typeface="Calibri Light"/>
            </a:endParaRPr>
          </a:p>
        </p:txBody>
      </p:sp>
      <p:pic>
        <p:nvPicPr>
          <p:cNvPr id="11" name="Picture 4" descr="rousseau_krieg_4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24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Text Box 2"/>
          <p:cNvSpPr txBox="1">
            <a:spLocks noChangeArrowheads="1"/>
          </p:cNvSpPr>
          <p:nvPr/>
        </p:nvSpPr>
        <p:spPr bwMode="auto">
          <a:xfrm>
            <a:off x="6080760" y="2203704"/>
            <a:ext cx="5669280" cy="167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Poisoning</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Why did I marry him?</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Suicide</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desperate mother</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30</a:t>
            </a:fld>
            <a:endParaRPr lang="de-DE" altLang="de-DE" b="0">
              <a:latin typeface="Calibri Light"/>
            </a:endParaRPr>
          </a:p>
        </p:txBody>
      </p:sp>
      <p:pic>
        <p:nvPicPr>
          <p:cNvPr id="12" name="Picture 5" descr="car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791" y="1664208"/>
            <a:ext cx="521865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p:nvSpPr>
        <p:spPr bwMode="gray">
          <a:xfrm>
            <a:off x="866750" y="5622384"/>
            <a:ext cx="4824536" cy="182880"/>
          </a:xfrm>
          <a:prstGeom prst="rect">
            <a:avLst/>
          </a:prstGeom>
          <a:solidFill>
            <a:srgbClr val="FDEFE4"/>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1" name="Text Box 2"/>
          <p:cNvSpPr txBox="1">
            <a:spLocks noChangeArrowheads="1"/>
          </p:cNvSpPr>
          <p:nvPr/>
        </p:nvSpPr>
        <p:spPr bwMode="auto">
          <a:xfrm>
            <a:off x="6080760" y="2203704"/>
            <a:ext cx="5669280"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Poisoning</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Why did I marry him? </a:t>
            </a:r>
            <a:r>
              <a:rPr lang="de-DE" altLang="de-DE" sz="1800" b="0" dirty="0">
                <a:solidFill>
                  <a:srgbClr val="004992"/>
                </a:solidFill>
                <a:latin typeface="Calibri Light"/>
              </a:rPr>
              <a:t>(Murray, ca. 1940)</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Suicide</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desperate mother</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31</a:t>
            </a:fld>
            <a:endParaRPr lang="de-DE" altLang="de-DE" b="0">
              <a:latin typeface="Calibri Light"/>
            </a:endParaRPr>
          </a:p>
        </p:txBody>
      </p:sp>
      <p:pic>
        <p:nvPicPr>
          <p:cNvPr id="12" name="Picture 5" descr="car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791" y="1664208"/>
            <a:ext cx="521865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p:nvSpPr>
        <p:spPr bwMode="gray">
          <a:xfrm>
            <a:off x="866750" y="5622384"/>
            <a:ext cx="4824536" cy="182880"/>
          </a:xfrm>
          <a:prstGeom prst="rect">
            <a:avLst/>
          </a:prstGeom>
          <a:solidFill>
            <a:srgbClr val="FDEFE4"/>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0" name="Text Box 5"/>
          <p:cNvSpPr txBox="1">
            <a:spLocks noChangeArrowheads="1"/>
          </p:cNvSpPr>
          <p:nvPr/>
        </p:nvSpPr>
        <p:spPr bwMode="auto">
          <a:xfrm>
            <a:off x="6080760" y="2203704"/>
            <a:ext cx="5669280" cy="167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Riot</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Market day</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cockaigne</a:t>
            </a:r>
          </a:p>
          <a:p>
            <a:pPr eaLnBrk="1" hangingPunct="1">
              <a:lnSpc>
                <a:spcPct val="105000"/>
              </a:lnSpc>
              <a:spcBef>
                <a:spcPts val="1999"/>
              </a:spcBef>
              <a:spcAft>
                <a:spcPts val="0"/>
              </a:spcAft>
              <a:buClr>
                <a:srgbClr val="333333"/>
              </a:buClr>
              <a:buFont typeface="WingDings"/>
              <a:buAutoNum type="alphaLcPeriod"/>
            </a:pPr>
            <a:r>
              <a:rPr lang="en-US" altLang="de-DE" sz="2400" b="0">
                <a:solidFill>
                  <a:srgbClr val="333333"/>
                </a:solidFill>
                <a:latin typeface="Calibri Light"/>
              </a:rPr>
              <a:t>Childrens’ games</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32</a:t>
            </a:fld>
            <a:endParaRPr lang="de-DE" altLang="de-DE" b="0">
              <a:latin typeface="Calibri Light"/>
            </a:endParaRPr>
          </a:p>
        </p:txBody>
      </p:sp>
      <p:pic>
        <p:nvPicPr>
          <p:cNvPr id="11" name="Picture 4" descr="Pieter Bruegel 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97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ext Box 1026"/>
          <p:cNvSpPr txBox="1">
            <a:spLocks noChangeArrowheads="1"/>
          </p:cNvSpPr>
          <p:nvPr/>
        </p:nvSpPr>
        <p:spPr bwMode="auto">
          <a:xfrm>
            <a:off x="6080760" y="2203704"/>
            <a:ext cx="5669280" cy="167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Riot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Market day</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cockaigne</a:t>
            </a:r>
          </a:p>
          <a:p>
            <a:pPr eaLnBrk="1" hangingPunct="1">
              <a:lnSpc>
                <a:spcPct val="105000"/>
              </a:lnSpc>
              <a:spcBef>
                <a:spcPts val="1999"/>
              </a:spcBef>
              <a:spcAft>
                <a:spcPts val="0"/>
              </a:spcAft>
              <a:buClr>
                <a:srgbClr val="004992"/>
              </a:buClr>
              <a:buFont typeface="WingDings"/>
              <a:buAutoNum type="alphaLcPeriod"/>
            </a:pPr>
            <a:r>
              <a:rPr lang="en-US" altLang="de-DE" sz="2400" b="0" dirty="0" err="1">
                <a:solidFill>
                  <a:srgbClr val="004992"/>
                </a:solidFill>
                <a:latin typeface="Calibri Light"/>
              </a:rPr>
              <a:t>Childrens</a:t>
            </a:r>
            <a:r>
              <a:rPr lang="en-US" altLang="de-DE" sz="2400" b="0" dirty="0">
                <a:solidFill>
                  <a:srgbClr val="004992"/>
                </a:solidFill>
                <a:latin typeface="Calibri Light"/>
              </a:rPr>
              <a:t>’ games </a:t>
            </a:r>
            <a:r>
              <a:rPr lang="en-US" altLang="de-DE" sz="1800" b="0" dirty="0">
                <a:solidFill>
                  <a:srgbClr val="004992"/>
                </a:solidFill>
                <a:latin typeface="Calibri Light"/>
              </a:rPr>
              <a:t>(Pieter d. Ä. Bruegel, 1560)</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33</a:t>
            </a:fld>
            <a:endParaRPr lang="de-DE" altLang="de-DE" b="0">
              <a:latin typeface="Calibri Light"/>
            </a:endParaRPr>
          </a:p>
        </p:txBody>
      </p:sp>
      <p:pic>
        <p:nvPicPr>
          <p:cNvPr id="10" name="Picture 4" descr="Pieter Bruegel 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97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en-US" sz="2400" dirty="0">
                <a:solidFill>
                  <a:srgbClr val="004992"/>
                </a:solidFill>
                <a:latin typeface="Calibri Light"/>
                <a:ea typeface="ＭＳ Ｐゴシック" panose="020B0600070205080204" pitchFamily="34" charset="-128"/>
              </a:rPr>
              <a:t>Video clip presentations that address today‘s topic are available </a:t>
            </a:r>
            <a:br>
              <a:rPr lang="en-US" sz="2400" dirty="0">
                <a:solidFill>
                  <a:srgbClr val="004992"/>
                </a:solidFill>
                <a:latin typeface="Calibri Light"/>
                <a:ea typeface="ＭＳ Ｐゴシック" panose="020B0600070205080204" pitchFamily="34" charset="-128"/>
              </a:rPr>
            </a:br>
            <a:r>
              <a:rPr lang="en-US" sz="2400" dirty="0">
                <a:solidFill>
                  <a:srgbClr val="004992"/>
                </a:solidFill>
                <a:latin typeface="Calibri Light"/>
                <a:ea typeface="ＭＳ Ｐゴシック" panose="020B0600070205080204" pitchFamily="34" charset="-128"/>
              </a:rPr>
              <a:t>at the following web site: </a:t>
            </a:r>
            <a:r>
              <a:rPr lang="de-DE" sz="2400" dirty="0">
                <a:solidFill>
                  <a:srgbClr val="004992"/>
                </a:solidFill>
                <a:latin typeface="Calibri Light"/>
                <a:ea typeface="ＭＳ Ｐゴシック" panose="020B0600070205080204" pitchFamily="34" charset="-128"/>
              </a:rPr>
              <a:t>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n-US" sz="2400" dirty="0">
                <a:solidFill>
                  <a:srgbClr val="333333"/>
                </a:solidFill>
                <a:latin typeface="Calibri Light"/>
                <a:ea typeface="ＭＳ Ｐゴシック" panose="020B0600070205080204" pitchFamily="34" charset="-128"/>
              </a:rPr>
              <a:t>After the video, you may discuss how it is related to today’s topic.</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Optional: Videoclip</a:t>
            </a:r>
            <a:endParaRPr lang="de-DE" sz="3600" dirty="0"/>
          </a:p>
        </p:txBody>
      </p:sp>
      <p:sp>
        <p:nvSpPr>
          <p:cNvPr id="7" name="Fußzeilenplatzhalter 6"/>
          <p:cNvSpPr>
            <a:spLocks noGrp="1"/>
          </p:cNvSpPr>
          <p:nvPr>
            <p:ph type="ftr" sz="quarter" idx="11"/>
          </p:nvPr>
        </p:nvSpPr>
        <p:spPr bwMode="gray"/>
        <p:txBody>
          <a:bodyPr/>
          <a:lstStyle/>
          <a:p>
            <a:r>
              <a:rPr lang="en-US">
                <a:solidFill>
                  <a:srgbClr val="333333"/>
                </a:solidFill>
              </a:rPr>
              <a:t>Metacognitive Training 7 - Jumping to Conclusions II</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34</a:t>
            </a:fld>
            <a:endParaRPr lang="de-DE"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a:spcBef>
                <a:spcPts val="894"/>
              </a:spcBef>
            </a:pPr>
            <a:r>
              <a:rPr lang="en-US" b="0" i="1" spc="-5" dirty="0">
                <a:solidFill>
                  <a:srgbClr val="333333"/>
                </a:solidFill>
                <a:latin typeface="Calibri Light"/>
                <a:ea typeface="ＭＳ Ｐゴシック" panose="020B0600070205080204" pitchFamily="34" charset="-128"/>
                <a:cs typeface="Verdana"/>
              </a:rPr>
              <a:t>[for trainers:</a:t>
            </a:r>
            <a:endParaRPr b="0" dirty="0">
              <a:solidFill>
                <a:srgbClr val="333333"/>
              </a:solidFill>
              <a:latin typeface="Calibri Light"/>
              <a:ea typeface="ＭＳ Ｐゴシック" panose="020B0600070205080204" pitchFamily="34" charset="-128"/>
              <a:cs typeface="Verdana"/>
            </a:endParaRPr>
          </a:p>
          <a:p>
            <a:pPr marL="12700" marR="5080">
              <a:spcBef>
                <a:spcPts val="800"/>
              </a:spcBef>
            </a:pPr>
            <a:r>
              <a:rPr lang="en-US" b="0" dirty="0">
                <a:solidFill>
                  <a:srgbClr val="333333"/>
                </a:solidFill>
                <a:latin typeface="Calibri Light"/>
                <a:ea typeface="ＭＳ Ｐゴシック" panose="020B0600070205080204" pitchFamily="34" charset="-128"/>
              </a:rPr>
              <a:t>Some movie clips contain language that may not be appropriate for all audiences and across all cultures. Please carefully pre-screen videos before showing</a:t>
            </a:r>
            <a:r>
              <a:rPr lang="de-DE" b="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36065299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ext Box 2050"/>
          <p:cNvSpPr txBox="1">
            <a:spLocks noChangeArrowheads="1"/>
          </p:cNvSpPr>
          <p:nvPr/>
        </p:nvSpPr>
        <p:spPr bwMode="auto">
          <a:xfrm>
            <a:off x="6080760" y="2203704"/>
            <a:ext cx="566928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Forbidden gamble</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Cheater with the diamond ace</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poison</a:t>
            </a:r>
          </a:p>
          <a:p>
            <a:pPr eaLnBrk="1" hangingPunct="1">
              <a:lnSpc>
                <a:spcPct val="105000"/>
              </a:lnSpc>
              <a:spcBef>
                <a:spcPts val="1999"/>
              </a:spcBef>
              <a:spcAft>
                <a:spcPts val="0"/>
              </a:spcAft>
              <a:buClr>
                <a:srgbClr val="333333"/>
              </a:buClr>
              <a:buFont typeface="WingDings"/>
              <a:buAutoNum type="alphaLcPeriod"/>
            </a:pPr>
            <a:r>
              <a:rPr lang="en-US" altLang="de-DE" sz="2400" b="0">
                <a:solidFill>
                  <a:srgbClr val="333333"/>
                </a:solidFill>
                <a:latin typeface="Calibri Light"/>
              </a:rPr>
              <a:t>The countess gambles away house and yard</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35</a:t>
            </a:fld>
            <a:endParaRPr lang="de-DE" altLang="de-DE" b="0">
              <a:latin typeface="Calibri Light"/>
            </a:endParaRPr>
          </a:p>
        </p:txBody>
      </p:sp>
      <p:pic>
        <p:nvPicPr>
          <p:cNvPr id="11" name="Picture 4" descr="de la Tour_derFalschspieler_mit_dem_caro_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7"/>
            <a:ext cx="5486400" cy="398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ext Box 1026"/>
          <p:cNvSpPr txBox="1">
            <a:spLocks noChangeArrowheads="1"/>
          </p:cNvSpPr>
          <p:nvPr/>
        </p:nvSpPr>
        <p:spPr bwMode="auto">
          <a:xfrm>
            <a:off x="6080760" y="2203704"/>
            <a:ext cx="566928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Forbidden</a:t>
            </a:r>
            <a:r>
              <a:rPr lang="de-DE" altLang="de-DE" sz="2400" b="0" dirty="0">
                <a:solidFill>
                  <a:srgbClr val="333333"/>
                </a:solidFill>
                <a:latin typeface="Calibri Light"/>
              </a:rPr>
              <a:t> </a:t>
            </a:r>
            <a:r>
              <a:rPr lang="de-DE" altLang="de-DE" sz="2400" b="0" dirty="0" err="1">
                <a:solidFill>
                  <a:srgbClr val="333333"/>
                </a:solidFill>
                <a:latin typeface="Calibri Light"/>
              </a:rPr>
              <a:t>gamble</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Cheater </a:t>
            </a:r>
            <a:r>
              <a:rPr lang="de-DE" altLang="de-DE" sz="2400" b="0" dirty="0" err="1">
                <a:solidFill>
                  <a:srgbClr val="004992"/>
                </a:solidFill>
                <a:latin typeface="Calibri Light"/>
              </a:rPr>
              <a:t>with</a:t>
            </a:r>
            <a:r>
              <a:rPr lang="de-DE" altLang="de-DE" sz="2400" b="0" dirty="0">
                <a:solidFill>
                  <a:srgbClr val="004992"/>
                </a:solidFill>
                <a:latin typeface="Calibri Light"/>
              </a:rPr>
              <a:t> </a:t>
            </a:r>
            <a:r>
              <a:rPr lang="de-DE" altLang="de-DE" sz="2400" b="0" dirty="0" err="1">
                <a:solidFill>
                  <a:srgbClr val="004992"/>
                </a:solidFill>
                <a:latin typeface="Calibri Light"/>
              </a:rPr>
              <a:t>the</a:t>
            </a:r>
            <a:r>
              <a:rPr lang="de-DE" altLang="de-DE" sz="2400" b="0" dirty="0">
                <a:solidFill>
                  <a:srgbClr val="004992"/>
                </a:solidFill>
                <a:latin typeface="Calibri Light"/>
              </a:rPr>
              <a:t> </a:t>
            </a:r>
            <a:r>
              <a:rPr lang="de-DE" altLang="de-DE" sz="2400" b="0" dirty="0" err="1">
                <a:solidFill>
                  <a:srgbClr val="004992"/>
                </a:solidFill>
                <a:latin typeface="Calibri Light"/>
              </a:rPr>
              <a:t>diamond</a:t>
            </a:r>
            <a:r>
              <a:rPr lang="de-DE" altLang="de-DE" sz="2400" b="0" dirty="0">
                <a:solidFill>
                  <a:srgbClr val="004992"/>
                </a:solidFill>
                <a:latin typeface="Calibri Light"/>
              </a:rPr>
              <a:t> </a:t>
            </a:r>
            <a:r>
              <a:rPr lang="de-DE" altLang="de-DE" sz="2400" b="0" dirty="0" err="1">
                <a:solidFill>
                  <a:srgbClr val="004992"/>
                </a:solidFill>
                <a:latin typeface="Calibri Light"/>
              </a:rPr>
              <a:t>ace</a:t>
            </a:r>
            <a:r>
              <a:rPr lang="de-DE" altLang="de-DE" sz="2400" b="0" dirty="0">
                <a:solidFill>
                  <a:srgbClr val="004992"/>
                </a:solidFill>
                <a:latin typeface="Calibri Light"/>
              </a:rPr>
              <a:t> </a:t>
            </a:r>
            <a:br>
              <a:rPr lang="de-DE" altLang="de-DE" sz="2400" b="0" dirty="0">
                <a:solidFill>
                  <a:srgbClr val="004992"/>
                </a:solidFill>
                <a:latin typeface="Calibri Light"/>
              </a:rPr>
            </a:br>
            <a:r>
              <a:rPr lang="de-DE" altLang="de-DE" sz="1800" b="0" dirty="0">
                <a:solidFill>
                  <a:srgbClr val="004992"/>
                </a:solidFill>
                <a:latin typeface="Calibri Light"/>
              </a:rPr>
              <a:t>(Georges de la Tour, 1630)</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a:t>
            </a:r>
            <a:r>
              <a:rPr lang="de-DE" altLang="de-DE" sz="2400" b="0" dirty="0" err="1">
                <a:solidFill>
                  <a:srgbClr val="333333"/>
                </a:solidFill>
                <a:latin typeface="Calibri Light"/>
              </a:rPr>
              <a:t>poison</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en-US" altLang="de-DE" sz="2400" b="0" dirty="0">
                <a:solidFill>
                  <a:srgbClr val="333333"/>
                </a:solidFill>
                <a:latin typeface="Calibri Light"/>
              </a:rPr>
              <a:t>The countess gambles away house and yard</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36</a:t>
            </a:fld>
            <a:endParaRPr lang="de-DE" altLang="de-DE" b="0">
              <a:latin typeface="Calibri Light"/>
            </a:endParaRPr>
          </a:p>
        </p:txBody>
      </p:sp>
      <p:pic>
        <p:nvPicPr>
          <p:cNvPr id="11" name="Picture 4" descr="de la Tour_derFalschspieler_mit_dem_caro_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7"/>
            <a:ext cx="5486400" cy="398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Text Box 2"/>
          <p:cNvSpPr txBox="1">
            <a:spLocks noChangeArrowheads="1"/>
          </p:cNvSpPr>
          <p:nvPr/>
        </p:nvSpPr>
        <p:spPr bwMode="auto">
          <a:xfrm>
            <a:off x="6080760" y="2203704"/>
            <a:ext cx="5669280" cy="167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Ravaging the graveyard </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Two men contemplating the moon</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Vampire slayer</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Eclipse of the sun</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37</a:t>
            </a:fld>
            <a:endParaRPr lang="de-DE" altLang="de-DE" b="0">
              <a:latin typeface="Calibri Light"/>
            </a:endParaRPr>
          </a:p>
        </p:txBody>
      </p:sp>
      <p:pic>
        <p:nvPicPr>
          <p:cNvPr id="11" name="Picture 4" descr="friedrich-caspar-david-zwei-maenner-in-betrachtung-91010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131" y="1664208"/>
            <a:ext cx="539197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Text Box 5"/>
          <p:cNvSpPr txBox="1">
            <a:spLocks noChangeArrowheads="1"/>
          </p:cNvSpPr>
          <p:nvPr/>
        </p:nvSpPr>
        <p:spPr bwMode="auto">
          <a:xfrm>
            <a:off x="6080760" y="2203704"/>
            <a:ext cx="566928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Ravaging the graveyard </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Two men contemplating the </a:t>
            </a:r>
            <a:r>
              <a:rPr lang="de-DE" altLang="de-DE" sz="2400" b="0" dirty="0" err="1">
                <a:solidFill>
                  <a:srgbClr val="004992"/>
                </a:solidFill>
                <a:latin typeface="Calibri Light"/>
              </a:rPr>
              <a:t>moon</a:t>
            </a:r>
            <a:r>
              <a:rPr lang="de-DE" altLang="de-DE" sz="2400" b="0" dirty="0">
                <a:solidFill>
                  <a:srgbClr val="004992"/>
                </a:solidFill>
                <a:latin typeface="Calibri Light"/>
              </a:rPr>
              <a:t> </a:t>
            </a:r>
            <a:br>
              <a:rPr lang="de-DE" altLang="de-DE" sz="2400" b="0" dirty="0">
                <a:solidFill>
                  <a:srgbClr val="004992"/>
                </a:solidFill>
                <a:latin typeface="Calibri Light"/>
              </a:rPr>
            </a:br>
            <a:r>
              <a:rPr lang="de-DE" altLang="de-DE" sz="1800" b="0" dirty="0">
                <a:solidFill>
                  <a:srgbClr val="004992"/>
                </a:solidFill>
                <a:latin typeface="Calibri Light"/>
              </a:rPr>
              <a:t>(Caspar David Friedrich, 1819)</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Vampire slayer</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Eclipse of the sun</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38</a:t>
            </a:fld>
            <a:endParaRPr lang="de-DE" altLang="de-DE" b="0">
              <a:latin typeface="Calibri Light"/>
            </a:endParaRPr>
          </a:p>
        </p:txBody>
      </p:sp>
      <p:pic>
        <p:nvPicPr>
          <p:cNvPr id="11" name="Picture 4" descr="friedrich-caspar-david-zwei-maenner-in-betrachtung-91010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131" y="1664208"/>
            <a:ext cx="539197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2" name="Text Box 5"/>
          <p:cNvSpPr txBox="1">
            <a:spLocks noChangeArrowheads="1"/>
          </p:cNvSpPr>
          <p:nvPr/>
        </p:nvSpPr>
        <p:spPr bwMode="auto">
          <a:xfrm>
            <a:off x="6080760" y="2203704"/>
            <a:ext cx="5669280" cy="167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Rest at the edge of the wood </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escape</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Exhaustion</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injured </a:t>
            </a:r>
            <a:endParaRPr lang="en-US" altLang="de-DE" sz="2400" b="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39</a:t>
            </a:fld>
            <a:endParaRPr lang="de-DE" altLang="de-DE" b="0">
              <a:latin typeface="Calibri Light"/>
            </a:endParaRPr>
          </a:p>
        </p:txBody>
      </p:sp>
      <p:pic>
        <p:nvPicPr>
          <p:cNvPr id="11" name="Picture 4" descr="Rast im Wal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282" y="1664208"/>
            <a:ext cx="513167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9" name="Text Box 3"/>
          <p:cNvSpPr txBox="1">
            <a:spLocks noChangeArrowheads="1"/>
          </p:cNvSpPr>
          <p:nvPr/>
        </p:nvSpPr>
        <p:spPr bwMode="auto">
          <a:xfrm>
            <a:off x="6080760" y="2203704"/>
            <a:ext cx="5669280" cy="167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Rest at </a:t>
            </a:r>
            <a:r>
              <a:rPr lang="de-DE" altLang="de-DE" sz="2400" b="0" dirty="0" err="1">
                <a:solidFill>
                  <a:srgbClr val="004992"/>
                </a:solidFill>
                <a:latin typeface="Calibri Light"/>
              </a:rPr>
              <a:t>the</a:t>
            </a:r>
            <a:r>
              <a:rPr lang="de-DE" altLang="de-DE" sz="2400" b="0" dirty="0">
                <a:solidFill>
                  <a:srgbClr val="004992"/>
                </a:solidFill>
                <a:latin typeface="Calibri Light"/>
              </a:rPr>
              <a:t> </a:t>
            </a:r>
            <a:r>
              <a:rPr lang="de-DE" altLang="de-DE" sz="2400" b="0" dirty="0" err="1">
                <a:solidFill>
                  <a:srgbClr val="004992"/>
                </a:solidFill>
                <a:latin typeface="Calibri Light"/>
              </a:rPr>
              <a:t>edge</a:t>
            </a:r>
            <a:r>
              <a:rPr lang="de-DE" altLang="de-DE" sz="2400" b="0" dirty="0">
                <a:solidFill>
                  <a:srgbClr val="004992"/>
                </a:solidFill>
                <a:latin typeface="Calibri Light"/>
              </a:rPr>
              <a:t> </a:t>
            </a:r>
            <a:r>
              <a:rPr lang="de-DE" altLang="de-DE" sz="2400" b="0" dirty="0" err="1">
                <a:solidFill>
                  <a:srgbClr val="004992"/>
                </a:solidFill>
                <a:latin typeface="Calibri Light"/>
              </a:rPr>
              <a:t>of</a:t>
            </a:r>
            <a:r>
              <a:rPr lang="de-DE" altLang="de-DE" sz="2400" b="0" dirty="0">
                <a:solidFill>
                  <a:srgbClr val="004992"/>
                </a:solidFill>
                <a:latin typeface="Calibri Light"/>
              </a:rPr>
              <a:t> </a:t>
            </a:r>
            <a:r>
              <a:rPr lang="de-DE" altLang="de-DE" sz="2400" b="0" dirty="0" err="1">
                <a:solidFill>
                  <a:srgbClr val="004992"/>
                </a:solidFill>
                <a:latin typeface="Calibri Light"/>
              </a:rPr>
              <a:t>the</a:t>
            </a:r>
            <a:r>
              <a:rPr lang="de-DE" altLang="de-DE" sz="2400" b="0" dirty="0">
                <a:solidFill>
                  <a:srgbClr val="004992"/>
                </a:solidFill>
                <a:latin typeface="Calibri Light"/>
              </a:rPr>
              <a:t> </a:t>
            </a:r>
            <a:r>
              <a:rPr lang="de-DE" altLang="de-DE" sz="2400" b="0" dirty="0" err="1">
                <a:solidFill>
                  <a:srgbClr val="004992"/>
                </a:solidFill>
                <a:latin typeface="Calibri Light"/>
              </a:rPr>
              <a:t>wood</a:t>
            </a:r>
            <a:r>
              <a:rPr lang="de-DE" altLang="de-DE" sz="1800" b="0" dirty="0">
                <a:solidFill>
                  <a:srgbClr val="004992"/>
                </a:solidFill>
                <a:latin typeface="Calibri Light"/>
              </a:rPr>
              <a:t> </a:t>
            </a:r>
            <a:br>
              <a:rPr lang="de-DE" altLang="de-DE" sz="1800" b="0" dirty="0">
                <a:solidFill>
                  <a:srgbClr val="004992"/>
                </a:solidFill>
                <a:latin typeface="Calibri Light"/>
              </a:rPr>
            </a:br>
            <a:r>
              <a:rPr lang="de-DE" altLang="de-DE" sz="1800" b="0" dirty="0">
                <a:solidFill>
                  <a:srgbClr val="004992"/>
                </a:solidFill>
                <a:latin typeface="Calibri Light"/>
              </a:rPr>
              <a:t>(F.G. Waldmüller, 1793-1865)</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a:t>
            </a:r>
            <a:r>
              <a:rPr lang="de-DE" altLang="de-DE" sz="2400" b="0" dirty="0" err="1">
                <a:solidFill>
                  <a:srgbClr val="333333"/>
                </a:solidFill>
                <a:latin typeface="Calibri Light"/>
              </a:rPr>
              <a:t>escape</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Exhaustion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a:t>
            </a:r>
            <a:r>
              <a:rPr lang="de-DE" altLang="de-DE" sz="2400" b="0" dirty="0" err="1">
                <a:solidFill>
                  <a:srgbClr val="333333"/>
                </a:solidFill>
                <a:latin typeface="Calibri Light"/>
              </a:rPr>
              <a:t>injured</a:t>
            </a:r>
            <a:r>
              <a:rPr lang="de-DE" altLang="de-DE" sz="2400" b="0" dirty="0">
                <a:solidFill>
                  <a:srgbClr val="333333"/>
                </a:solidFill>
                <a:latin typeface="Calibri Light"/>
              </a:rPr>
              <a:t> </a:t>
            </a:r>
            <a:endParaRPr lang="en-US" altLang="de-DE" sz="24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40</a:t>
            </a:fld>
            <a:endParaRPr lang="de-DE" altLang="de-DE" b="0">
              <a:latin typeface="Calibri Light"/>
            </a:endParaRPr>
          </a:p>
        </p:txBody>
      </p:sp>
      <p:pic>
        <p:nvPicPr>
          <p:cNvPr id="11" name="Picture 4" descr="Rast im Wal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282" y="1664208"/>
            <a:ext cx="513167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7" name="Text Box 1027"/>
          <p:cNvSpPr txBox="1">
            <a:spLocks noChangeArrowheads="1"/>
          </p:cNvSpPr>
          <p:nvPr/>
        </p:nvSpPr>
        <p:spPr bwMode="auto">
          <a:xfrm>
            <a:off x="6080760" y="2203704"/>
            <a:ext cx="5669280" cy="167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Last </a:t>
            </a:r>
            <a:r>
              <a:rPr lang="de-DE" altLang="de-DE" sz="2400" b="0" dirty="0" err="1">
                <a:solidFill>
                  <a:srgbClr val="333333"/>
                </a:solidFill>
                <a:latin typeface="Calibri Light"/>
              </a:rPr>
              <a:t>meal</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Feeding rabbits</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Playmates</a:t>
            </a: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Easter</a:t>
            </a:r>
            <a:r>
              <a:rPr lang="de-DE" altLang="de-DE" sz="2400" b="0" dirty="0">
                <a:solidFill>
                  <a:srgbClr val="333333"/>
                </a:solidFill>
                <a:latin typeface="Calibri Light"/>
              </a:rPr>
              <a:t> </a:t>
            </a:r>
            <a:r>
              <a:rPr lang="de-DE" altLang="de-DE" sz="2400" b="0" dirty="0" err="1">
                <a:solidFill>
                  <a:srgbClr val="333333"/>
                </a:solidFill>
                <a:latin typeface="Calibri Light"/>
              </a:rPr>
              <a:t>Sunday</a:t>
            </a:r>
            <a:endParaRPr lang="en-US" altLang="de-DE" sz="24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41</a:t>
            </a:fld>
            <a:endParaRPr lang="de-DE" altLang="de-DE" b="0">
              <a:latin typeface="Calibri Light"/>
            </a:endParaRPr>
          </a:p>
        </p:txBody>
      </p:sp>
      <p:pic>
        <p:nvPicPr>
          <p:cNvPr id="11" name="Picture 4" descr="Kaninchen fütter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885" y="1664207"/>
            <a:ext cx="548247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5" name="Text Box 1027"/>
          <p:cNvSpPr txBox="1">
            <a:spLocks noChangeArrowheads="1"/>
          </p:cNvSpPr>
          <p:nvPr/>
        </p:nvSpPr>
        <p:spPr bwMode="auto">
          <a:xfrm>
            <a:off x="6080760" y="2203704"/>
            <a:ext cx="5669280" cy="167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Last </a:t>
            </a:r>
            <a:r>
              <a:rPr lang="de-DE" altLang="de-DE" sz="2400" b="0" dirty="0" err="1">
                <a:solidFill>
                  <a:srgbClr val="333333"/>
                </a:solidFill>
                <a:latin typeface="Calibri Light"/>
              </a:rPr>
              <a:t>meal</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004992"/>
              </a:buClr>
              <a:buFont typeface="WingDings"/>
              <a:buAutoNum type="alphaLcPeriod"/>
            </a:pPr>
            <a:r>
              <a:rPr lang="de-DE" altLang="de-DE" sz="2400" b="0" dirty="0" err="1">
                <a:solidFill>
                  <a:srgbClr val="004992"/>
                </a:solidFill>
                <a:latin typeface="Calibri Light"/>
              </a:rPr>
              <a:t>Feeding</a:t>
            </a:r>
            <a:r>
              <a:rPr lang="de-DE" altLang="de-DE" sz="2400" b="0" dirty="0">
                <a:solidFill>
                  <a:srgbClr val="004992"/>
                </a:solidFill>
                <a:latin typeface="Calibri Light"/>
              </a:rPr>
              <a:t> </a:t>
            </a:r>
            <a:r>
              <a:rPr lang="de-DE" altLang="de-DE" sz="2400" b="0" dirty="0" err="1">
                <a:solidFill>
                  <a:srgbClr val="004992"/>
                </a:solidFill>
                <a:latin typeface="Calibri Light"/>
              </a:rPr>
              <a:t>rabbits</a:t>
            </a:r>
            <a:r>
              <a:rPr lang="de-DE" altLang="de-DE" sz="2400" b="0" dirty="0">
                <a:solidFill>
                  <a:srgbClr val="004992"/>
                </a:solidFill>
                <a:latin typeface="Calibri Light"/>
              </a:rPr>
              <a:t> </a:t>
            </a:r>
            <a:r>
              <a:rPr lang="de-DE" altLang="de-DE" sz="1800" b="0" dirty="0">
                <a:solidFill>
                  <a:srgbClr val="004992"/>
                </a:solidFill>
                <a:latin typeface="Calibri Light"/>
              </a:rPr>
              <a:t>(Felix Schlesinger, 1833-1910) </a:t>
            </a: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Playmates</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Easter</a:t>
            </a:r>
            <a:r>
              <a:rPr lang="de-DE" altLang="de-DE" sz="2400" b="0" dirty="0">
                <a:solidFill>
                  <a:srgbClr val="333333"/>
                </a:solidFill>
                <a:latin typeface="Calibri Light"/>
              </a:rPr>
              <a:t> </a:t>
            </a:r>
            <a:r>
              <a:rPr lang="de-DE" altLang="de-DE" sz="2400" b="0" dirty="0" err="1">
                <a:solidFill>
                  <a:srgbClr val="333333"/>
                </a:solidFill>
                <a:latin typeface="Calibri Light"/>
              </a:rPr>
              <a:t>Sunday</a:t>
            </a:r>
            <a:endParaRPr lang="en-US" altLang="de-DE" sz="24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42</a:t>
            </a:fld>
            <a:endParaRPr lang="de-DE" altLang="de-DE" b="0">
              <a:latin typeface="Calibri Light"/>
            </a:endParaRPr>
          </a:p>
        </p:txBody>
      </p:sp>
      <p:pic>
        <p:nvPicPr>
          <p:cNvPr id="11" name="Picture 4" descr="Kaninchen fütter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885" y="1664207"/>
            <a:ext cx="548247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3" name="Text Box 1026"/>
          <p:cNvSpPr txBox="1">
            <a:spLocks noChangeArrowheads="1"/>
          </p:cNvSpPr>
          <p:nvPr/>
        </p:nvSpPr>
        <p:spPr bwMode="auto">
          <a:xfrm>
            <a:off x="6080760" y="2203704"/>
            <a:ext cx="5669280" cy="167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Breath of death</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dying child</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Lullaby</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Mother at the cradle</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43</a:t>
            </a:fld>
            <a:endParaRPr lang="de-DE" altLang="de-DE" b="0">
              <a:latin typeface="Calibri Light"/>
            </a:endParaRPr>
          </a:p>
        </p:txBody>
      </p:sp>
      <p:pic>
        <p:nvPicPr>
          <p:cNvPr id="11" name="Picture 4" descr="morisot-berthe-mutter-an-der-wiege-97013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7747" y="1124712"/>
            <a:ext cx="429674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1" name="Text Box 2"/>
          <p:cNvSpPr txBox="1">
            <a:spLocks noChangeArrowheads="1"/>
          </p:cNvSpPr>
          <p:nvPr/>
        </p:nvSpPr>
        <p:spPr bwMode="auto">
          <a:xfrm>
            <a:off x="6080759" y="2203704"/>
            <a:ext cx="566928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Breath of death</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dying child</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Lullaby</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Mother at the cradle </a:t>
            </a:r>
            <a:r>
              <a:rPr lang="de-DE" altLang="de-DE" sz="1800" b="0" dirty="0">
                <a:solidFill>
                  <a:srgbClr val="004992"/>
                </a:solidFill>
                <a:latin typeface="Calibri Light"/>
              </a:rPr>
              <a:t>(Morisot Berthe, 1872)</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44</a:t>
            </a:fld>
            <a:endParaRPr lang="de-DE" altLang="de-DE" b="0">
              <a:latin typeface="Calibri Light"/>
            </a:endParaRPr>
          </a:p>
        </p:txBody>
      </p:sp>
      <p:pic>
        <p:nvPicPr>
          <p:cNvPr id="11" name="Picture 4" descr="morisot-berthe-mutter-an-der-wiege-97013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7747" y="1124712"/>
            <a:ext cx="429674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00" name="Rectangle 12"/>
          <p:cNvSpPr>
            <a:spLocks noGrp="1" noChangeArrowheads="1"/>
          </p:cNvSpPr>
          <p:nvPr>
            <p:ph type="body" sz="half" idx="4294967295"/>
          </p:nvPr>
        </p:nvSpPr>
        <p:spPr>
          <a:xfrm>
            <a:off x="6080760" y="2203704"/>
            <a:ext cx="5669280" cy="1008062"/>
          </a:xfrm>
          <a:noFill/>
        </p:spPr>
        <p:txBody>
          <a:bodyPr wrap="square">
            <a:noAutofit/>
          </a:bodyPr>
          <a:lstStyle/>
          <a:p>
            <a:pPr marL="457200" indent="-457200" eaLnBrk="1" hangingPunct="1">
              <a:buClr>
                <a:srgbClr val="333333"/>
              </a:buClr>
              <a:buFont typeface="WingDings"/>
              <a:buAutoNum type="alphaLcPeriod"/>
            </a:pPr>
            <a:r>
              <a:rPr lang="de-DE" altLang="de-DE" sz="2400" dirty="0">
                <a:solidFill>
                  <a:srgbClr val="333333"/>
                </a:solidFill>
                <a:latin typeface="Calibri Light"/>
              </a:rPr>
              <a:t>Asking for a dance</a:t>
            </a:r>
          </a:p>
          <a:p>
            <a:pPr marL="457200" indent="-457200" eaLnBrk="1" hangingPunct="1">
              <a:buClr>
                <a:srgbClr val="333333"/>
              </a:buClr>
              <a:buFont typeface="WingDings"/>
              <a:buAutoNum type="alphaLcPeriod"/>
            </a:pPr>
            <a:r>
              <a:rPr lang="de-DE" altLang="de-DE" sz="2400" dirty="0">
                <a:solidFill>
                  <a:srgbClr val="333333"/>
                </a:solidFill>
                <a:latin typeface="Calibri Light"/>
              </a:rPr>
              <a:t>Neck massage</a:t>
            </a:r>
          </a:p>
          <a:p>
            <a:pPr marL="457200" indent="-457200">
              <a:buClr>
                <a:srgbClr val="333333"/>
              </a:buClr>
              <a:buFont typeface="WingDings"/>
              <a:buAutoNum type="alphaLcPeriod"/>
            </a:pPr>
            <a:r>
              <a:rPr lang="de-DE" altLang="de-DE" sz="2400" dirty="0">
                <a:solidFill>
                  <a:srgbClr val="333333"/>
                </a:solidFill>
                <a:latin typeface="Calibri Light"/>
              </a:rPr>
              <a:t>Dressing </a:t>
            </a:r>
          </a:p>
          <a:p>
            <a:pPr marL="457200" indent="-457200">
              <a:buClr>
                <a:srgbClr val="333333"/>
              </a:buClr>
              <a:buFont typeface="WingDings"/>
              <a:buAutoNum type="alphaLcPeriod"/>
            </a:pPr>
            <a:r>
              <a:rPr lang="de-DE" altLang="de-DE" sz="2400" dirty="0">
                <a:solidFill>
                  <a:srgbClr val="333333"/>
                </a:solidFill>
                <a:latin typeface="Calibri Light"/>
              </a:rPr>
              <a:t>Caught red-handed</a:t>
            </a:r>
          </a:p>
          <a:p>
            <a:pPr eaLnBrk="1" hangingPunct="1"/>
            <a:endParaRPr lang="de-DE"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45</a:t>
            </a:fld>
            <a:endParaRPr lang="de-DE" altLang="de-DE" b="0">
              <a:latin typeface="Calibri Light"/>
            </a:endParaRPr>
          </a:p>
        </p:txBody>
      </p:sp>
      <p:pic>
        <p:nvPicPr>
          <p:cNvPr id="13" name="Picture 4" descr="beim_ankleiden, Caraud,Josep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246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46</a:t>
            </a:fld>
            <a:endParaRPr lang="de-DE" altLang="de-DE" b="0">
              <a:latin typeface="Calibri Light"/>
            </a:endParaRPr>
          </a:p>
        </p:txBody>
      </p:sp>
      <p:pic>
        <p:nvPicPr>
          <p:cNvPr id="13" name="Picture 4" descr="beim_ankleiden, Caraud,Josep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246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2"/>
          <p:cNvSpPr txBox="1">
            <a:spLocks noChangeArrowheads="1"/>
          </p:cNvSpPr>
          <p:nvPr/>
        </p:nvSpPr>
        <p:spPr bwMode="gray">
          <a:xfrm>
            <a:off x="6080760" y="2203704"/>
            <a:ext cx="5669280" cy="1008062"/>
          </a:xfrm>
          <a:prstGeom prst="rect">
            <a:avLst/>
          </a:prstGeom>
          <a:noFill/>
        </p:spPr>
        <p:txBody>
          <a:bodyPr vert="horz" wrap="square"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marL="457200" indent="-457200" fontAlgn="auto">
              <a:buClr>
                <a:srgbClr val="333333"/>
              </a:buClr>
              <a:buFont typeface="WingDings"/>
              <a:buAutoNum type="alphaLcPeriod"/>
            </a:pPr>
            <a:r>
              <a:rPr lang="de-DE" altLang="de-DE" sz="2400" dirty="0">
                <a:solidFill>
                  <a:srgbClr val="333333"/>
                </a:solidFill>
                <a:latin typeface="Calibri Light"/>
              </a:rPr>
              <a:t>Asking for a dance</a:t>
            </a:r>
          </a:p>
          <a:p>
            <a:pPr marL="457200" indent="-457200" fontAlgn="auto">
              <a:buClr>
                <a:srgbClr val="333333"/>
              </a:buClr>
              <a:buFont typeface="WingDings"/>
              <a:buAutoNum type="alphaLcPeriod"/>
            </a:pPr>
            <a:r>
              <a:rPr lang="de-DE" altLang="de-DE" sz="2400" dirty="0">
                <a:solidFill>
                  <a:srgbClr val="333333"/>
                </a:solidFill>
                <a:latin typeface="Calibri Light"/>
              </a:rPr>
              <a:t>Neck massage</a:t>
            </a:r>
          </a:p>
          <a:p>
            <a:pPr marL="457200" indent="-457200" fontAlgn="auto">
              <a:buClr>
                <a:srgbClr val="004992"/>
              </a:buClr>
              <a:buFont typeface="WingDings"/>
              <a:buAutoNum type="alphaLcPeriod"/>
            </a:pPr>
            <a:r>
              <a:rPr lang="de-DE" altLang="de-DE" sz="2400" dirty="0">
                <a:solidFill>
                  <a:srgbClr val="004992"/>
                </a:solidFill>
                <a:latin typeface="Calibri Light"/>
              </a:rPr>
              <a:t>Dressing</a:t>
            </a:r>
            <a:r>
              <a:rPr lang="de-DE" altLang="de-DE" dirty="0">
                <a:solidFill>
                  <a:srgbClr val="004992"/>
                </a:solidFill>
                <a:latin typeface="Calibri Light"/>
              </a:rPr>
              <a:t> (Joseph Caraud, 1868)</a:t>
            </a:r>
          </a:p>
          <a:p>
            <a:pPr marL="457200" indent="-457200" fontAlgn="auto">
              <a:buClr>
                <a:srgbClr val="333333"/>
              </a:buClr>
              <a:buFont typeface="WingDings"/>
              <a:buAutoNum type="alphaLcPeriod"/>
            </a:pPr>
            <a:r>
              <a:rPr lang="de-DE" altLang="de-DE" sz="2400" dirty="0">
                <a:solidFill>
                  <a:srgbClr val="333333"/>
                </a:solidFill>
                <a:latin typeface="Calibri Light"/>
              </a:rPr>
              <a:t>Caught red-handed</a:t>
            </a:r>
          </a:p>
          <a:p>
            <a:pPr fontAlgn="auto"/>
            <a:endParaRPr lang="de-DE" altLang="de-DE" sz="2400" dirty="0">
              <a:solidFill>
                <a:srgbClr val="333333"/>
              </a:solidFill>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6" name="Text Box 3"/>
          <p:cNvSpPr txBox="1">
            <a:spLocks noChangeArrowheads="1"/>
          </p:cNvSpPr>
          <p:nvPr/>
        </p:nvSpPr>
        <p:spPr bwMode="auto">
          <a:xfrm>
            <a:off x="6080760" y="2203704"/>
            <a:ext cx="566928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alcoholics</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Reanimation</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Cleaning women</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Ironing women</a:t>
            </a:r>
            <a:endParaRPr lang="en-US" altLang="de-DE" sz="2400" b="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47</a:t>
            </a:fld>
            <a:endParaRPr lang="de-DE" altLang="de-DE" b="0">
              <a:latin typeface="Calibri Light"/>
            </a:endParaRPr>
          </a:p>
        </p:txBody>
      </p:sp>
      <p:pic>
        <p:nvPicPr>
          <p:cNvPr id="11" name="Picture 4" descr="Die Büglerinn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134" y="1664207"/>
            <a:ext cx="456997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4"/>
          <p:cNvSpPr>
            <a:spLocks noChangeArrowheads="1"/>
          </p:cNvSpPr>
          <p:nvPr/>
        </p:nvSpPr>
        <p:spPr bwMode="auto">
          <a:xfrm>
            <a:off x="408955" y="2321842"/>
            <a:ext cx="11376000" cy="14843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112644" name="Text Box 3"/>
          <p:cNvSpPr txBox="1">
            <a:spLocks noChangeArrowheads="1"/>
          </p:cNvSpPr>
          <p:nvPr/>
        </p:nvSpPr>
        <p:spPr bwMode="auto">
          <a:xfrm>
            <a:off x="6080759" y="2203704"/>
            <a:ext cx="566928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alcoholics</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Reanimation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Cleaning women</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Ironing women</a:t>
            </a:r>
            <a:r>
              <a:rPr lang="de-DE" altLang="de-DE" sz="1800" b="0" dirty="0">
                <a:solidFill>
                  <a:srgbClr val="004992"/>
                </a:solidFill>
                <a:latin typeface="Calibri Light"/>
              </a:rPr>
              <a:t> (Edgar Degas, 1884)</a:t>
            </a:r>
            <a:endParaRPr lang="en-US" altLang="de-DE" sz="1800" b="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48</a:t>
            </a:fld>
            <a:endParaRPr lang="de-DE" altLang="de-DE" b="0">
              <a:latin typeface="Calibri Light"/>
            </a:endParaRPr>
          </a:p>
        </p:txBody>
      </p:sp>
      <p:pic>
        <p:nvPicPr>
          <p:cNvPr id="11" name="Picture 4" descr="Die Büglerinn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134" y="1664207"/>
            <a:ext cx="456997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4"/>
          <p:cNvSpPr>
            <a:spLocks noChangeArrowheads="1"/>
          </p:cNvSpPr>
          <p:nvPr/>
        </p:nvSpPr>
        <p:spPr bwMode="auto">
          <a:xfrm>
            <a:off x="408955" y="2321842"/>
            <a:ext cx="11376000" cy="14843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114692" name="Text Box 5"/>
          <p:cNvSpPr txBox="1">
            <a:spLocks noChangeArrowheads="1"/>
          </p:cNvSpPr>
          <p:nvPr/>
        </p:nvSpPr>
        <p:spPr bwMode="auto">
          <a:xfrm>
            <a:off x="6080760" y="2203704"/>
            <a:ext cx="5669280" cy="167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After the harvest</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Land of cockaigne </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Beheaded chicken</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Food poisoning</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49</a:t>
            </a:fld>
            <a:endParaRPr lang="de-DE" altLang="de-DE" b="0">
              <a:latin typeface="Calibri Light"/>
            </a:endParaRPr>
          </a:p>
        </p:txBody>
      </p:sp>
      <p:pic>
        <p:nvPicPr>
          <p:cNvPr id="11" name="Picture 4" descr="brueghel-the-elder-pieter-schlaraffenland-24085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4"/>
          <p:cNvSpPr>
            <a:spLocks noChangeArrowheads="1"/>
          </p:cNvSpPr>
          <p:nvPr/>
        </p:nvSpPr>
        <p:spPr bwMode="auto">
          <a:xfrm>
            <a:off x="408955" y="2321842"/>
            <a:ext cx="11376000" cy="14843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116739" name="Text Box 3"/>
          <p:cNvSpPr txBox="1">
            <a:spLocks noChangeArrowheads="1"/>
          </p:cNvSpPr>
          <p:nvPr/>
        </p:nvSpPr>
        <p:spPr bwMode="auto">
          <a:xfrm>
            <a:off x="6080760" y="2203704"/>
            <a:ext cx="5669280" cy="167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After the harvest</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Land of cockaigne </a:t>
            </a:r>
            <a:r>
              <a:rPr lang="de-DE" altLang="de-DE" sz="1800" b="0" dirty="0">
                <a:solidFill>
                  <a:srgbClr val="004992"/>
                </a:solidFill>
                <a:latin typeface="Calibri Light"/>
              </a:rPr>
              <a:t>(Pieter d. Ä. Bruegel, 1567)</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Beheaded chicken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Food poisoning</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50</a:t>
            </a:fld>
            <a:endParaRPr lang="de-DE" altLang="de-DE" b="0">
              <a:latin typeface="Calibri Light"/>
            </a:endParaRPr>
          </a:p>
        </p:txBody>
      </p:sp>
      <p:pic>
        <p:nvPicPr>
          <p:cNvPr id="11" name="Picture 4" descr="brueghel-the-elder-pieter-schlaraffenland-24085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4"/>
          <p:cNvSpPr>
            <a:spLocks noChangeArrowheads="1"/>
          </p:cNvSpPr>
          <p:nvPr/>
        </p:nvSpPr>
        <p:spPr bwMode="auto">
          <a:xfrm>
            <a:off x="408955" y="2321842"/>
            <a:ext cx="11376000" cy="14843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118788" name="Text Box 3"/>
          <p:cNvSpPr txBox="1">
            <a:spLocks noChangeArrowheads="1"/>
          </p:cNvSpPr>
          <p:nvPr/>
        </p:nvSpPr>
        <p:spPr bwMode="auto">
          <a:xfrm>
            <a:off x="6080760" y="2203704"/>
            <a:ext cx="566928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Sorcery</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Amazement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travelling preacher</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juggler</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51</a:t>
            </a:fld>
            <a:endParaRPr lang="de-DE" altLang="de-DE" b="0">
              <a:latin typeface="Calibri Light"/>
            </a:endParaRPr>
          </a:p>
        </p:txBody>
      </p:sp>
      <p:pic>
        <p:nvPicPr>
          <p:cNvPr id="11" name="Picture 4" descr="der-gaukler-970087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370" y="1664208"/>
            <a:ext cx="51435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6" name="Text Box 3"/>
          <p:cNvSpPr txBox="1">
            <a:spLocks noChangeArrowheads="1"/>
          </p:cNvSpPr>
          <p:nvPr/>
        </p:nvSpPr>
        <p:spPr bwMode="auto">
          <a:xfrm>
            <a:off x="6080760" y="2203704"/>
            <a:ext cx="566928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Sorcery</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Amazement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travelling preacher</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The juggler</a:t>
            </a:r>
            <a:r>
              <a:rPr lang="de-DE" altLang="de-DE" sz="1800" b="0" dirty="0">
                <a:solidFill>
                  <a:srgbClr val="004992"/>
                </a:solidFill>
                <a:latin typeface="Calibri Light"/>
              </a:rPr>
              <a:t> (Hieronymus Bosch, 1480)</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52</a:t>
            </a:fld>
            <a:endParaRPr lang="de-DE" altLang="de-DE" b="0">
              <a:latin typeface="Calibri Light"/>
            </a:endParaRPr>
          </a:p>
        </p:txBody>
      </p:sp>
      <p:pic>
        <p:nvPicPr>
          <p:cNvPr id="11" name="Picture 4" descr="der-gaukler-970087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370" y="1664208"/>
            <a:ext cx="51435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Text Box 2050"/>
          <p:cNvSpPr txBox="1">
            <a:spLocks noChangeArrowheads="1"/>
          </p:cNvSpPr>
          <p:nvPr/>
        </p:nvSpPr>
        <p:spPr bwMode="auto">
          <a:xfrm>
            <a:off x="6080759" y="2203704"/>
            <a:ext cx="566928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Funeral feast</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prayer</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Lunch</a:t>
            </a:r>
          </a:p>
          <a:p>
            <a:pPr eaLnBrk="1" hangingPunct="1">
              <a:lnSpc>
                <a:spcPct val="105000"/>
              </a:lnSpc>
              <a:spcBef>
                <a:spcPts val="1999"/>
              </a:spcBef>
              <a:spcAft>
                <a:spcPts val="0"/>
              </a:spcAft>
              <a:buClr>
                <a:srgbClr val="333333"/>
              </a:buClr>
              <a:buFont typeface="WingDings"/>
              <a:buAutoNum type="alphaLcPeriod"/>
            </a:pPr>
            <a:r>
              <a:rPr lang="en-US" altLang="de-DE" sz="2400" b="0">
                <a:solidFill>
                  <a:srgbClr val="333333"/>
                </a:solidFill>
                <a:latin typeface="Calibri Light"/>
              </a:rPr>
              <a:t>Harangue</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53</a:t>
            </a:fld>
            <a:endParaRPr lang="de-DE" altLang="de-DE" b="0">
              <a:latin typeface="Calibri Light"/>
            </a:endParaRPr>
          </a:p>
        </p:txBody>
      </p:sp>
      <p:pic>
        <p:nvPicPr>
          <p:cNvPr id="11" name="Picture 4" descr="egger-lienz-mittagess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9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ext Box 2"/>
          <p:cNvSpPr txBox="1">
            <a:spLocks noChangeArrowheads="1"/>
          </p:cNvSpPr>
          <p:nvPr/>
        </p:nvSpPr>
        <p:spPr bwMode="auto">
          <a:xfrm>
            <a:off x="6080760" y="2203704"/>
            <a:ext cx="566928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Funeral</a:t>
            </a:r>
            <a:r>
              <a:rPr lang="de-DE" altLang="de-DE" sz="2400" b="0" dirty="0">
                <a:solidFill>
                  <a:srgbClr val="333333"/>
                </a:solidFill>
                <a:latin typeface="Calibri Light"/>
              </a:rPr>
              <a:t> </a:t>
            </a:r>
            <a:r>
              <a:rPr lang="de-DE" altLang="de-DE" sz="2400" b="0" dirty="0" err="1">
                <a:solidFill>
                  <a:srgbClr val="333333"/>
                </a:solidFill>
                <a:latin typeface="Calibri Light"/>
              </a:rPr>
              <a:t>feast</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a:t>
            </a:r>
            <a:r>
              <a:rPr lang="de-DE" altLang="de-DE" sz="2400" b="0" dirty="0" err="1">
                <a:solidFill>
                  <a:srgbClr val="333333"/>
                </a:solidFill>
                <a:latin typeface="Calibri Light"/>
              </a:rPr>
              <a:t>prayer</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Lunch </a:t>
            </a:r>
            <a:r>
              <a:rPr lang="de-DE" altLang="de-DE" sz="1800" b="0" dirty="0">
                <a:solidFill>
                  <a:srgbClr val="004992"/>
                </a:solidFill>
                <a:latin typeface="Calibri Light"/>
              </a:rPr>
              <a:t>(Albin Egger-Lienz, 1910)</a:t>
            </a:r>
          </a:p>
          <a:p>
            <a:pPr eaLnBrk="1" hangingPunct="1">
              <a:lnSpc>
                <a:spcPct val="105000"/>
              </a:lnSpc>
              <a:spcBef>
                <a:spcPts val="1999"/>
              </a:spcBef>
              <a:spcAft>
                <a:spcPts val="0"/>
              </a:spcAft>
              <a:buClr>
                <a:srgbClr val="333333"/>
              </a:buClr>
              <a:buFont typeface="WingDings"/>
              <a:buAutoNum type="alphaLcPeriod"/>
            </a:pPr>
            <a:r>
              <a:rPr lang="en-US" altLang="de-DE" sz="2400" b="0" dirty="0">
                <a:solidFill>
                  <a:srgbClr val="333333"/>
                </a:solidFill>
                <a:latin typeface="Calibri Light"/>
              </a:rPr>
              <a:t>Harangue</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54</a:t>
            </a:fld>
            <a:endParaRPr lang="de-DE" altLang="de-DE" b="0">
              <a:latin typeface="Calibri Light"/>
            </a:endParaRPr>
          </a:p>
        </p:txBody>
      </p:sp>
      <p:pic>
        <p:nvPicPr>
          <p:cNvPr id="11" name="Picture 4" descr="egger-lienz-mittagess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9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9" name="Text Box 2"/>
          <p:cNvSpPr txBox="1">
            <a:spLocks noChangeArrowheads="1"/>
          </p:cNvSpPr>
          <p:nvPr/>
        </p:nvSpPr>
        <p:spPr bwMode="auto">
          <a:xfrm>
            <a:off x="7223948" y="1813842"/>
            <a:ext cx="4156099"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1800" b="0">
              <a:latin typeface="Calibri Light"/>
            </a:endParaRPr>
          </a:p>
        </p:txBody>
      </p:sp>
      <p:sp>
        <p:nvSpPr>
          <p:cNvPr id="57348" name="Rectangle 3"/>
          <p:cNvSpPr>
            <a:spLocks noChangeArrowheads="1"/>
          </p:cNvSpPr>
          <p:nvPr/>
        </p:nvSpPr>
        <p:spPr bwMode="auto">
          <a:xfrm>
            <a:off x="6080759" y="2203704"/>
            <a:ext cx="5669280" cy="2100262"/>
          </a:xfrm>
          <a:prstGeom prst="rect">
            <a:avLst/>
          </a:prstGeom>
          <a:noFill/>
          <a:ln w="9525">
            <a:noFill/>
            <a:miter lim="800000"/>
            <a:headEnd/>
            <a:tailEnd/>
          </a:ln>
        </p:spPr>
        <p:txBody>
          <a:bodyPr wrap="square">
            <a:noAutofit/>
          </a:bodyPr>
          <a:lstStyle/>
          <a:p>
            <a:pPr marL="457200" indent="-457200" eaLnBrk="1" hangingPunct="1">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Calibri Light"/>
              </a:rPr>
              <a:t>Girl drinking wine, with </a:t>
            </a:r>
            <a:r>
              <a:rPr lang="de-DE" sz="2400" b="0" dirty="0" err="1">
                <a:solidFill>
                  <a:srgbClr val="333333"/>
                </a:solidFill>
                <a:latin typeface="Calibri Light"/>
              </a:rPr>
              <a:t>two</a:t>
            </a:r>
            <a:r>
              <a:rPr lang="de-DE" sz="2400" b="0" dirty="0">
                <a:solidFill>
                  <a:srgbClr val="333333"/>
                </a:solidFill>
                <a:latin typeface="Calibri Light"/>
              </a:rPr>
              <a:t> </a:t>
            </a:r>
            <a:r>
              <a:rPr lang="de-DE" sz="2400" b="0" dirty="0" err="1">
                <a:solidFill>
                  <a:srgbClr val="333333"/>
                </a:solidFill>
                <a:latin typeface="Calibri Light"/>
              </a:rPr>
              <a:t>cavaliers</a:t>
            </a:r>
            <a:endParaRPr lang="de-DE" sz="2400" b="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Calibri Light"/>
              </a:rPr>
              <a:t>The proposal</a:t>
            </a:r>
          </a:p>
          <a:p>
            <a:pPr marL="457200" indent="-457200" eaLnBrk="1" hangingPunct="1">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Calibri Light"/>
              </a:rPr>
              <a:t>The twins</a:t>
            </a:r>
          </a:p>
          <a:p>
            <a:pPr marL="457200" indent="-457200" eaLnBrk="1" hangingPunct="1">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Calibri Light"/>
              </a:rPr>
              <a:t>The festive dinner</a:t>
            </a:r>
          </a:p>
          <a:p>
            <a:pPr eaLnBrk="1" hangingPunct="1">
              <a:lnSpc>
                <a:spcPct val="105000"/>
              </a:lnSpc>
              <a:spcBef>
                <a:spcPts val="1999"/>
              </a:spcBef>
              <a:spcAft>
                <a:spcPts val="0"/>
              </a:spcAft>
              <a:buClr>
                <a:schemeClr val="tx1"/>
              </a:buClr>
              <a:defRPr/>
            </a:pPr>
            <a:endParaRPr lang="de-DE" sz="24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55</a:t>
            </a:fld>
            <a:endParaRPr lang="de-DE" altLang="de-DE" b="0">
              <a:latin typeface="Calibri Light"/>
            </a:endParaRPr>
          </a:p>
        </p:txBody>
      </p:sp>
      <p:pic>
        <p:nvPicPr>
          <p:cNvPr id="12" name="Picture 4" descr="weintrinkendes_maedchen_mit 2 Kavalieren ,Vermeer van Del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142" y="1124712"/>
            <a:ext cx="457395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7" name="Text Box 2"/>
          <p:cNvSpPr txBox="1">
            <a:spLocks noChangeArrowheads="1"/>
          </p:cNvSpPr>
          <p:nvPr/>
        </p:nvSpPr>
        <p:spPr bwMode="auto">
          <a:xfrm>
            <a:off x="7223948" y="1813842"/>
            <a:ext cx="4156099"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en-US" altLang="de-DE" sz="1800" b="0">
              <a:latin typeface="Calibri Light"/>
            </a:endParaRPr>
          </a:p>
        </p:txBody>
      </p:sp>
      <p:sp>
        <p:nvSpPr>
          <p:cNvPr id="57348" name="Rectangle 3"/>
          <p:cNvSpPr>
            <a:spLocks noChangeArrowheads="1"/>
          </p:cNvSpPr>
          <p:nvPr/>
        </p:nvSpPr>
        <p:spPr bwMode="auto">
          <a:xfrm>
            <a:off x="6080759" y="2203704"/>
            <a:ext cx="5669280" cy="2100262"/>
          </a:xfrm>
          <a:prstGeom prst="rect">
            <a:avLst/>
          </a:prstGeom>
          <a:noFill/>
          <a:ln w="9525">
            <a:noFill/>
            <a:miter lim="800000"/>
            <a:headEnd/>
            <a:tailEnd/>
          </a:ln>
        </p:spPr>
        <p:txBody>
          <a:bodyPr wrap="square">
            <a:noAutofit/>
          </a:bodyPr>
          <a:lstStyle/>
          <a:p>
            <a:pPr marL="457200" indent="-457200" eaLnBrk="1" hangingPunct="1">
              <a:lnSpc>
                <a:spcPct val="105000"/>
              </a:lnSpc>
              <a:spcBef>
                <a:spcPts val="1999"/>
              </a:spcBef>
              <a:spcAft>
                <a:spcPts val="0"/>
              </a:spcAft>
              <a:buClr>
                <a:srgbClr val="004992"/>
              </a:buClr>
              <a:buFont typeface="WingDings"/>
              <a:buAutoNum type="alphaLcPeriod"/>
              <a:defRPr/>
            </a:pPr>
            <a:r>
              <a:rPr lang="de-DE" sz="2400" b="0" dirty="0">
                <a:solidFill>
                  <a:srgbClr val="004992"/>
                </a:solidFill>
                <a:latin typeface="Calibri Light"/>
              </a:rPr>
              <a:t>Girl drinking wine, with </a:t>
            </a:r>
            <a:r>
              <a:rPr lang="de-DE" sz="2400" b="0" dirty="0" err="1">
                <a:solidFill>
                  <a:srgbClr val="004992"/>
                </a:solidFill>
                <a:latin typeface="Calibri Light"/>
              </a:rPr>
              <a:t>two</a:t>
            </a:r>
            <a:r>
              <a:rPr lang="de-DE" sz="2400" b="0" dirty="0">
                <a:solidFill>
                  <a:srgbClr val="004992"/>
                </a:solidFill>
                <a:latin typeface="Calibri Light"/>
              </a:rPr>
              <a:t> </a:t>
            </a:r>
            <a:r>
              <a:rPr lang="de-DE" sz="2400" b="0" dirty="0" err="1">
                <a:solidFill>
                  <a:srgbClr val="004992"/>
                </a:solidFill>
                <a:latin typeface="Calibri Light"/>
              </a:rPr>
              <a:t>cavaliers</a:t>
            </a:r>
            <a:r>
              <a:rPr lang="de-DE" sz="2400" b="0" dirty="0">
                <a:solidFill>
                  <a:srgbClr val="004992"/>
                </a:solidFill>
                <a:latin typeface="Calibri Light"/>
              </a:rPr>
              <a:t> </a:t>
            </a:r>
            <a:br>
              <a:rPr lang="de-DE" sz="2400" b="0" dirty="0">
                <a:solidFill>
                  <a:srgbClr val="004992"/>
                </a:solidFill>
                <a:latin typeface="Calibri Light"/>
              </a:rPr>
            </a:br>
            <a:r>
              <a:rPr lang="de-DE" b="0" dirty="0">
                <a:solidFill>
                  <a:srgbClr val="004992"/>
                </a:solidFill>
                <a:latin typeface="Calibri Light"/>
              </a:rPr>
              <a:t>(Jan Vermeer van Delft, 1660)</a:t>
            </a:r>
          </a:p>
          <a:p>
            <a:pPr marL="457200" indent="-457200" eaLnBrk="1" hangingPunct="1">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Calibri Light"/>
              </a:rPr>
              <a:t>The proposal</a:t>
            </a:r>
          </a:p>
          <a:p>
            <a:pPr marL="457200" indent="-457200" eaLnBrk="1" hangingPunct="1">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Calibri Light"/>
              </a:rPr>
              <a:t>The twins</a:t>
            </a:r>
          </a:p>
          <a:p>
            <a:pPr marL="457200" indent="-457200" eaLnBrk="1" hangingPunct="1">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Calibri Light"/>
              </a:rPr>
              <a:t>The festive dinner</a:t>
            </a:r>
          </a:p>
          <a:p>
            <a:pPr eaLnBrk="1" hangingPunct="1">
              <a:lnSpc>
                <a:spcPct val="105000"/>
              </a:lnSpc>
              <a:spcBef>
                <a:spcPts val="1999"/>
              </a:spcBef>
              <a:spcAft>
                <a:spcPts val="0"/>
              </a:spcAft>
              <a:buClr>
                <a:schemeClr val="tx1"/>
              </a:buClr>
              <a:defRPr/>
            </a:pPr>
            <a:endParaRPr lang="de-DE" sz="24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56</a:t>
            </a:fld>
            <a:endParaRPr lang="de-DE" altLang="de-DE" b="0">
              <a:latin typeface="Calibri Light"/>
            </a:endParaRPr>
          </a:p>
        </p:txBody>
      </p:sp>
      <p:pic>
        <p:nvPicPr>
          <p:cNvPr id="12" name="Picture 4" descr="weintrinkendes_maedchen_mit 2 Kavalieren ,Vermeer van Del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142" y="1124712"/>
            <a:ext cx="457395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6" name="Text Box 3"/>
          <p:cNvSpPr txBox="1">
            <a:spLocks noChangeArrowheads="1"/>
          </p:cNvSpPr>
          <p:nvPr/>
        </p:nvSpPr>
        <p:spPr bwMode="auto">
          <a:xfrm>
            <a:off x="6080759" y="2203704"/>
            <a:ext cx="5669280" cy="167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Carnival in Venice</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Lady with opera glasses</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The secret agent</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Daemon</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57</a:t>
            </a:fld>
            <a:endParaRPr lang="de-DE" altLang="de-DE" b="0">
              <a:latin typeface="Calibri Light"/>
            </a:endParaRPr>
          </a:p>
        </p:txBody>
      </p:sp>
      <p:pic>
        <p:nvPicPr>
          <p:cNvPr id="11" name="Picture 4" descr="degas-edgar-dame-mit-opernglas-97009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7568" y="1124712"/>
            <a:ext cx="3497105"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4" name="Text Box 3"/>
          <p:cNvSpPr txBox="1">
            <a:spLocks noChangeArrowheads="1"/>
          </p:cNvSpPr>
          <p:nvPr/>
        </p:nvSpPr>
        <p:spPr bwMode="auto">
          <a:xfrm>
            <a:off x="6080759" y="2203704"/>
            <a:ext cx="566928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Carnival</a:t>
            </a:r>
            <a:r>
              <a:rPr lang="de-DE" altLang="de-DE" sz="2400" b="0" dirty="0">
                <a:solidFill>
                  <a:srgbClr val="333333"/>
                </a:solidFill>
                <a:latin typeface="Calibri Light"/>
              </a:rPr>
              <a:t> in </a:t>
            </a:r>
            <a:r>
              <a:rPr lang="de-DE" altLang="de-DE" sz="2400" b="0" dirty="0" err="1">
                <a:solidFill>
                  <a:srgbClr val="333333"/>
                </a:solidFill>
                <a:latin typeface="Calibri Light"/>
              </a:rPr>
              <a:t>Venice</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Lady </a:t>
            </a:r>
            <a:r>
              <a:rPr lang="de-DE" altLang="de-DE" sz="2400" b="0" dirty="0" err="1">
                <a:solidFill>
                  <a:srgbClr val="004992"/>
                </a:solidFill>
                <a:latin typeface="Calibri Light"/>
              </a:rPr>
              <a:t>with</a:t>
            </a:r>
            <a:r>
              <a:rPr lang="de-DE" altLang="de-DE" sz="2400" b="0" dirty="0">
                <a:solidFill>
                  <a:srgbClr val="004992"/>
                </a:solidFill>
                <a:latin typeface="Calibri Light"/>
              </a:rPr>
              <a:t> </a:t>
            </a:r>
            <a:r>
              <a:rPr lang="de-DE" altLang="de-DE" sz="2400" b="0" dirty="0" err="1">
                <a:solidFill>
                  <a:srgbClr val="004992"/>
                </a:solidFill>
                <a:latin typeface="Calibri Light"/>
              </a:rPr>
              <a:t>opera</a:t>
            </a:r>
            <a:r>
              <a:rPr lang="de-DE" altLang="de-DE" sz="2400" b="0" dirty="0">
                <a:solidFill>
                  <a:srgbClr val="004992"/>
                </a:solidFill>
                <a:latin typeface="Calibri Light"/>
              </a:rPr>
              <a:t> </a:t>
            </a:r>
            <a:r>
              <a:rPr lang="de-DE" altLang="de-DE" sz="2400" b="0" dirty="0" err="1">
                <a:solidFill>
                  <a:srgbClr val="004992"/>
                </a:solidFill>
                <a:latin typeface="Calibri Light"/>
              </a:rPr>
              <a:t>glasses</a:t>
            </a:r>
            <a:r>
              <a:rPr lang="de-DE" altLang="de-DE" sz="2400" b="0" dirty="0">
                <a:solidFill>
                  <a:srgbClr val="004992"/>
                </a:solidFill>
                <a:latin typeface="Calibri Light"/>
              </a:rPr>
              <a:t> </a:t>
            </a:r>
            <a:br>
              <a:rPr lang="de-DE" altLang="de-DE" sz="2400" b="0" dirty="0">
                <a:solidFill>
                  <a:srgbClr val="004992"/>
                </a:solidFill>
                <a:latin typeface="Calibri Light"/>
              </a:rPr>
            </a:br>
            <a:r>
              <a:rPr lang="de-DE" altLang="de-DE" sz="1800" b="0" dirty="0">
                <a:solidFill>
                  <a:srgbClr val="004992"/>
                </a:solidFill>
                <a:latin typeface="Calibri Light"/>
              </a:rPr>
              <a:t>(Edgar Degas, 1834-1917)</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The </a:t>
            </a:r>
            <a:r>
              <a:rPr lang="de-DE" altLang="de-DE" sz="2400" b="0" dirty="0" err="1">
                <a:solidFill>
                  <a:srgbClr val="333333"/>
                </a:solidFill>
                <a:latin typeface="Calibri Light"/>
              </a:rPr>
              <a:t>secret</a:t>
            </a:r>
            <a:r>
              <a:rPr lang="de-DE" altLang="de-DE" sz="2400" b="0" dirty="0">
                <a:solidFill>
                  <a:srgbClr val="333333"/>
                </a:solidFill>
                <a:latin typeface="Calibri Light"/>
              </a:rPr>
              <a:t> </a:t>
            </a:r>
            <a:r>
              <a:rPr lang="de-DE" altLang="de-DE" sz="2400" b="0" dirty="0" err="1">
                <a:solidFill>
                  <a:srgbClr val="333333"/>
                </a:solidFill>
                <a:latin typeface="Calibri Light"/>
              </a:rPr>
              <a:t>agent</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Calibri Light"/>
              </a:rPr>
              <a:t>Daemon</a:t>
            </a:r>
            <a:endParaRPr lang="de-DE" altLang="de-DE" sz="24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58</a:t>
            </a:fld>
            <a:endParaRPr lang="de-DE" altLang="de-DE" b="0">
              <a:latin typeface="Calibri Light"/>
            </a:endParaRPr>
          </a:p>
        </p:txBody>
      </p:sp>
      <p:pic>
        <p:nvPicPr>
          <p:cNvPr id="10" name="Picture 4" descr="degas-edgar-dame-mit-opernglas-97009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7568" y="1124712"/>
            <a:ext cx="3497105"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cs typeface="Times New Roman" panose="02020603050405020304" pitchFamily="18" charset="0"/>
              </a:rPr>
              <a:t>Learning objectives:</a:t>
            </a:r>
          </a:p>
          <a:p>
            <a:pPr marL="342900" lvl="0" indent="-342900" defTabSz="914400" fontAlgn="base">
              <a:lnSpc>
                <a:spcPct val="100000"/>
              </a:lnSpc>
              <a:spcBef>
                <a:spcPts val="1200"/>
              </a:spcBef>
              <a:buClr>
                <a:srgbClr val="333333"/>
              </a:buClr>
              <a:buFont typeface="WingDings"/>
              <a:buChar char=""/>
              <a:defRPr/>
            </a:pPr>
            <a:r>
              <a:rPr lang="en-GB" altLang="de-DE" sz="2000" dirty="0">
                <a:solidFill>
                  <a:srgbClr val="333333"/>
                </a:solidFill>
                <a:latin typeface="Calibri Light"/>
                <a:cs typeface="Times New Roman" panose="02020603050405020304" pitchFamily="18" charset="0"/>
              </a:rPr>
              <a:t>When judgments are important and momentous, it is better to avoid hasty decisions</a:t>
            </a:r>
            <a:r>
              <a:rPr lang="de-DE" altLang="de-DE" sz="2000" dirty="0">
                <a:solidFill>
                  <a:srgbClr val="333333"/>
                </a:solidFill>
                <a:latin typeface="Calibri Light"/>
                <a:cs typeface="Times New Roman" panose="02020603050405020304" pitchFamily="18" charset="0"/>
              </a:rPr>
              <a:t> and consider all relevant </a:t>
            </a:r>
            <a:r>
              <a:rPr lang="en-GB" altLang="de-DE" sz="2000" dirty="0">
                <a:solidFill>
                  <a:srgbClr val="333333"/>
                </a:solidFill>
                <a:latin typeface="Calibri Light"/>
                <a:cs typeface="Times New Roman" panose="02020603050405020304" pitchFamily="18" charset="0"/>
              </a:rPr>
              <a:t>information (“better safe than sorry”).</a:t>
            </a:r>
            <a:endParaRPr lang="de-DE" altLang="de-DE" sz="2000" dirty="0">
              <a:solidFill>
                <a:srgbClr val="333333"/>
              </a:solidFill>
              <a:latin typeface="Calibri Light"/>
              <a:cs typeface="Times New Roman" panose="02020603050405020304" pitchFamily="18" charset="0"/>
            </a:endParaRP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59</a:t>
            </a:fld>
            <a:endParaRPr lang="de-DE" altLang="de-DE" b="0">
              <a:latin typeface="Calibri Light"/>
            </a:endParaRPr>
          </a:p>
        </p:txBody>
      </p:sp>
    </p:spTree>
    <p:extLst>
      <p:ext uri="{BB962C8B-B14F-4D97-AF65-F5344CB8AC3E}">
        <p14:creationId xmlns:p14="http://schemas.microsoft.com/office/powerpoint/2010/main" val="219833187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cs typeface="Times New Roman" panose="02020603050405020304" pitchFamily="18" charset="0"/>
              </a:rPr>
              <a:t>Learning objectives:</a:t>
            </a:r>
          </a:p>
          <a:p>
            <a:pPr marL="342900" lvl="0" indent="-342900" defTabSz="914400" fontAlgn="base">
              <a:lnSpc>
                <a:spcPct val="100000"/>
              </a:lnSpc>
              <a:spcBef>
                <a:spcPts val="1200"/>
              </a:spcBef>
              <a:buClr>
                <a:srgbClr val="333333"/>
              </a:buClr>
              <a:buFont typeface="WingDings"/>
              <a:buChar char=""/>
              <a:defRPr/>
            </a:pPr>
            <a:r>
              <a:rPr lang="en-GB" altLang="de-DE" sz="2000" dirty="0">
                <a:solidFill>
                  <a:srgbClr val="333333"/>
                </a:solidFill>
                <a:latin typeface="Calibri Light"/>
                <a:cs typeface="Times New Roman" panose="02020603050405020304" pitchFamily="18" charset="0"/>
              </a:rPr>
              <a:t>When judgments are important and momentous, it is better to avoid hasty decisions</a:t>
            </a:r>
            <a:r>
              <a:rPr lang="de-DE" altLang="de-DE" sz="2000" dirty="0">
                <a:solidFill>
                  <a:srgbClr val="333333"/>
                </a:solidFill>
                <a:latin typeface="Calibri Light"/>
                <a:cs typeface="Times New Roman" panose="02020603050405020304" pitchFamily="18" charset="0"/>
              </a:rPr>
              <a:t> and consider all relevant </a:t>
            </a:r>
            <a:r>
              <a:rPr lang="en-GB" altLang="de-DE" sz="2000" dirty="0">
                <a:solidFill>
                  <a:srgbClr val="333333"/>
                </a:solidFill>
                <a:latin typeface="Calibri Light"/>
                <a:cs typeface="Times New Roman" panose="02020603050405020304" pitchFamily="18" charset="0"/>
              </a:rPr>
              <a:t>information (“better safe than sorry”).</a:t>
            </a:r>
            <a:endParaRPr lang="de-DE" altLang="de-DE" sz="2000" dirty="0">
              <a:solidFill>
                <a:srgbClr val="333333"/>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333333"/>
              </a:buClr>
              <a:buFont typeface="WingDings"/>
              <a:buChar char=""/>
              <a:defRPr/>
            </a:pPr>
            <a:r>
              <a:rPr lang="de-DE" altLang="de-DE" sz="2000" dirty="0">
                <a:solidFill>
                  <a:srgbClr val="004992"/>
                </a:solidFill>
                <a:latin typeface="Calibri Light"/>
                <a:cs typeface="Times New Roman" panose="02020603050405020304" pitchFamily="18" charset="0"/>
              </a:rPr>
              <a:t>Example: </a:t>
            </a:r>
            <a:r>
              <a:rPr lang="en-GB" altLang="de-DE" sz="2000" dirty="0">
                <a:solidFill>
                  <a:srgbClr val="333333"/>
                </a:solidFill>
                <a:latin typeface="Calibri Light"/>
                <a:cs typeface="Times New Roman" panose="02020603050405020304" pitchFamily="18" charset="0"/>
              </a:rPr>
              <a:t>Someone speaks very slowly and has a motionless facial expression. </a:t>
            </a:r>
            <a:r>
              <a:rPr lang="en-GB" altLang="de-DE" sz="2000" i="1" dirty="0">
                <a:solidFill>
                  <a:srgbClr val="004992"/>
                </a:solidFill>
                <a:latin typeface="Calibri Light"/>
                <a:cs typeface="Times New Roman" panose="02020603050405020304" pitchFamily="18" charset="0"/>
              </a:rPr>
              <a:t>Mentally challenged</a:t>
            </a:r>
            <a:r>
              <a:rPr lang="de-DE" altLang="de-DE" sz="2000" i="1" dirty="0">
                <a:solidFill>
                  <a:srgbClr val="004992"/>
                </a:solidFill>
                <a:latin typeface="Calibri Light"/>
                <a:cs typeface="Times New Roman" panose="02020603050405020304" pitchFamily="18" charset="0"/>
              </a:rPr>
              <a:t>? Neurological disease?</a:t>
            </a:r>
          </a:p>
          <a:p>
            <a:pPr marL="342900" lvl="0" indent="-342900" defTabSz="914400" fontAlgn="base">
              <a:lnSpc>
                <a:spcPct val="100000"/>
              </a:lnSpc>
              <a:spcBef>
                <a:spcPts val="1200"/>
              </a:spcBef>
              <a:buClr>
                <a:srgbClr val="333333"/>
              </a:buClr>
              <a:buFont typeface="WingDings"/>
              <a:buChar char=""/>
              <a:defRPr/>
            </a:pPr>
            <a:r>
              <a:rPr lang="en-GB" altLang="de-DE" sz="2000" dirty="0">
                <a:solidFill>
                  <a:srgbClr val="333333"/>
                </a:solidFill>
                <a:latin typeface="Calibri Light"/>
                <a:cs typeface="Times New Roman" panose="02020603050405020304" pitchFamily="18" charset="0"/>
              </a:rPr>
              <a:t>Be careful with</a:t>
            </a:r>
            <a:r>
              <a:rPr lang="en-GB" altLang="de-DE" sz="2000" b="1" dirty="0">
                <a:solidFill>
                  <a:srgbClr val="333333"/>
                </a:solidFill>
                <a:latin typeface="Calibri Light"/>
                <a:cs typeface="Times New Roman" panose="02020603050405020304" pitchFamily="18" charset="0"/>
              </a:rPr>
              <a:t> </a:t>
            </a:r>
            <a:r>
              <a:rPr lang="en-GB" altLang="de-DE" sz="2000" dirty="0">
                <a:solidFill>
                  <a:srgbClr val="333333"/>
                </a:solidFill>
                <a:latin typeface="Calibri Light"/>
                <a:cs typeface="Times New Roman" panose="02020603050405020304" pitchFamily="18" charset="0"/>
              </a:rPr>
              <a:t>hasty decisions: </a:t>
            </a:r>
            <a:br>
              <a:rPr lang="en-GB" altLang="de-DE" sz="2000" dirty="0">
                <a:solidFill>
                  <a:srgbClr val="333333"/>
                </a:solidFill>
                <a:latin typeface="Calibri Light"/>
                <a:cs typeface="Times New Roman" panose="02020603050405020304" pitchFamily="18" charset="0"/>
              </a:rPr>
            </a:br>
            <a:r>
              <a:rPr lang="en-GB" altLang="de-DE" sz="2000" i="1" dirty="0">
                <a:solidFill>
                  <a:srgbClr val="004992"/>
                </a:solidFill>
                <a:latin typeface="Calibri Light"/>
                <a:cs typeface="Times New Roman" panose="02020603050405020304" pitchFamily="18" charset="0"/>
              </a:rPr>
              <a:t>It could also be that the symptoms are caused by medication side-effects.</a:t>
            </a:r>
            <a:endParaRPr lang="de-DE" altLang="de-DE" sz="2000" dirty="0">
              <a:solidFill>
                <a:srgbClr val="333333"/>
              </a:solidFill>
              <a:latin typeface="Calibri Light"/>
              <a:cs typeface="Times New Roman" panose="02020603050405020304" pitchFamily="18" charset="0"/>
            </a:endParaRP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60</a:t>
            </a:fld>
            <a:endParaRPr lang="de-DE" altLang="de-DE" b="0">
              <a:latin typeface="Calibri Light"/>
            </a:endParaRPr>
          </a:p>
        </p:txBody>
      </p:sp>
    </p:spTree>
    <p:extLst>
      <p:ext uri="{BB962C8B-B14F-4D97-AF65-F5344CB8AC3E}">
        <p14:creationId xmlns:p14="http://schemas.microsoft.com/office/powerpoint/2010/main" val="219833187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cs typeface="Times New Roman" panose="02020603050405020304" pitchFamily="18" charset="0"/>
              </a:rPr>
              <a:t>Learning objectives:</a:t>
            </a:r>
          </a:p>
          <a:p>
            <a:pPr marL="342900" lvl="0" indent="-342900" defTabSz="914400" fontAlgn="base">
              <a:lnSpc>
                <a:spcPct val="100000"/>
              </a:lnSpc>
              <a:spcBef>
                <a:spcPts val="1200"/>
              </a:spcBef>
              <a:buClr>
                <a:srgbClr val="333333"/>
              </a:buClr>
              <a:buFont typeface="WingDings"/>
              <a:buChar char=""/>
              <a:defRPr/>
            </a:pPr>
            <a:r>
              <a:rPr lang="en-GB" altLang="de-DE" sz="2000" dirty="0">
                <a:solidFill>
                  <a:srgbClr val="333333"/>
                </a:solidFill>
                <a:latin typeface="Calibri Light"/>
                <a:cs typeface="Times New Roman" panose="02020603050405020304" pitchFamily="18" charset="0"/>
              </a:rPr>
              <a:t>When judgments are important and momentous, it is better to avoid hasty decisions</a:t>
            </a:r>
            <a:r>
              <a:rPr lang="de-DE" altLang="de-DE" sz="2000" dirty="0">
                <a:solidFill>
                  <a:srgbClr val="333333"/>
                </a:solidFill>
                <a:latin typeface="Calibri Light"/>
                <a:cs typeface="Times New Roman" panose="02020603050405020304" pitchFamily="18" charset="0"/>
              </a:rPr>
              <a:t> and consider all relevant </a:t>
            </a:r>
            <a:r>
              <a:rPr lang="en-GB" altLang="de-DE" sz="2000" dirty="0">
                <a:solidFill>
                  <a:srgbClr val="333333"/>
                </a:solidFill>
                <a:latin typeface="Calibri Light"/>
                <a:cs typeface="Times New Roman" panose="02020603050405020304" pitchFamily="18" charset="0"/>
              </a:rPr>
              <a:t>information (“better safe than sorry”).</a:t>
            </a:r>
            <a:endParaRPr lang="de-DE" altLang="de-DE" sz="2000" dirty="0">
              <a:solidFill>
                <a:srgbClr val="333333"/>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333333"/>
              </a:buClr>
              <a:buFont typeface="WingDings"/>
              <a:buChar char=""/>
              <a:defRPr/>
            </a:pPr>
            <a:r>
              <a:rPr lang="de-DE" altLang="de-DE" sz="2000" dirty="0">
                <a:solidFill>
                  <a:srgbClr val="004992"/>
                </a:solidFill>
                <a:latin typeface="Calibri Light"/>
                <a:cs typeface="Times New Roman" panose="02020603050405020304" pitchFamily="18" charset="0"/>
              </a:rPr>
              <a:t>Example: </a:t>
            </a:r>
            <a:r>
              <a:rPr lang="en-GB" altLang="de-DE" sz="2000" dirty="0">
                <a:solidFill>
                  <a:srgbClr val="333333"/>
                </a:solidFill>
                <a:latin typeface="Calibri Light"/>
                <a:cs typeface="Times New Roman" panose="02020603050405020304" pitchFamily="18" charset="0"/>
              </a:rPr>
              <a:t>Someone speaks very slowly and has a motionless facial expression. </a:t>
            </a:r>
            <a:r>
              <a:rPr lang="en-GB" altLang="de-DE" sz="2000" i="1" dirty="0">
                <a:solidFill>
                  <a:srgbClr val="004992"/>
                </a:solidFill>
                <a:latin typeface="Calibri Light"/>
                <a:cs typeface="Times New Roman" panose="02020603050405020304" pitchFamily="18" charset="0"/>
              </a:rPr>
              <a:t>Mentally challenged</a:t>
            </a:r>
            <a:r>
              <a:rPr lang="de-DE" altLang="de-DE" sz="2000" i="1" dirty="0">
                <a:solidFill>
                  <a:srgbClr val="004992"/>
                </a:solidFill>
                <a:latin typeface="Calibri Light"/>
                <a:cs typeface="Times New Roman" panose="02020603050405020304" pitchFamily="18" charset="0"/>
              </a:rPr>
              <a:t>? Neurological disease?</a:t>
            </a:r>
          </a:p>
          <a:p>
            <a:pPr marL="342900" lvl="0" indent="-342900" defTabSz="914400" fontAlgn="base">
              <a:lnSpc>
                <a:spcPct val="100000"/>
              </a:lnSpc>
              <a:spcBef>
                <a:spcPts val="1200"/>
              </a:spcBef>
              <a:buClr>
                <a:srgbClr val="333333"/>
              </a:buClr>
              <a:buFont typeface="WingDings"/>
              <a:buChar char=""/>
              <a:defRPr/>
            </a:pPr>
            <a:r>
              <a:rPr lang="en-GB" altLang="de-DE" sz="2000" dirty="0">
                <a:solidFill>
                  <a:srgbClr val="333333"/>
                </a:solidFill>
                <a:latin typeface="Calibri Light"/>
                <a:cs typeface="Times New Roman" panose="02020603050405020304" pitchFamily="18" charset="0"/>
              </a:rPr>
              <a:t>Be careful with</a:t>
            </a:r>
            <a:r>
              <a:rPr lang="en-GB" altLang="de-DE" sz="2000" b="1" dirty="0">
                <a:solidFill>
                  <a:srgbClr val="333333"/>
                </a:solidFill>
                <a:latin typeface="Calibri Light"/>
                <a:cs typeface="Times New Roman" panose="02020603050405020304" pitchFamily="18" charset="0"/>
              </a:rPr>
              <a:t> </a:t>
            </a:r>
            <a:r>
              <a:rPr lang="en-GB" altLang="de-DE" sz="2000" dirty="0">
                <a:solidFill>
                  <a:srgbClr val="333333"/>
                </a:solidFill>
                <a:latin typeface="Calibri Light"/>
                <a:cs typeface="Times New Roman" panose="02020603050405020304" pitchFamily="18" charset="0"/>
              </a:rPr>
              <a:t>hasty decisions: </a:t>
            </a:r>
            <a:br>
              <a:rPr lang="en-GB" altLang="de-DE" sz="2000" dirty="0">
                <a:solidFill>
                  <a:srgbClr val="333333"/>
                </a:solidFill>
                <a:latin typeface="Calibri Light"/>
                <a:cs typeface="Times New Roman" panose="02020603050405020304" pitchFamily="18" charset="0"/>
              </a:rPr>
            </a:br>
            <a:r>
              <a:rPr lang="en-GB" altLang="de-DE" sz="2000" i="1" dirty="0">
                <a:solidFill>
                  <a:srgbClr val="004992"/>
                </a:solidFill>
                <a:latin typeface="Calibri Light"/>
                <a:cs typeface="Times New Roman" panose="02020603050405020304" pitchFamily="18" charset="0"/>
              </a:rPr>
              <a:t>It could also be that the symptoms are caused by medication side-effects.</a:t>
            </a:r>
          </a:p>
          <a:p>
            <a:pPr marL="342900" lvl="0" indent="-342900" defTabSz="914400" fontAlgn="base">
              <a:lnSpc>
                <a:spcPct val="100000"/>
              </a:lnSpc>
              <a:spcBef>
                <a:spcPts val="1200"/>
              </a:spcBef>
              <a:buClr>
                <a:srgbClr val="333333"/>
              </a:buClr>
              <a:buFont typeface="WingDings"/>
              <a:buChar char=""/>
              <a:defRPr/>
            </a:pPr>
            <a:r>
              <a:rPr lang="en-GB" altLang="de-DE" sz="2000" dirty="0">
                <a:solidFill>
                  <a:srgbClr val="333333"/>
                </a:solidFill>
                <a:latin typeface="Calibri Light"/>
                <a:cs typeface="Times New Roman" panose="02020603050405020304" pitchFamily="18" charset="0"/>
              </a:rPr>
              <a:t>For events </a:t>
            </a:r>
            <a:r>
              <a:rPr lang="de-DE" altLang="de-DE" sz="2000" dirty="0">
                <a:solidFill>
                  <a:srgbClr val="333333"/>
                </a:solidFill>
                <a:latin typeface="Calibri Light"/>
                <a:cs typeface="Times New Roman" panose="02020603050405020304" pitchFamily="18" charset="0"/>
              </a:rPr>
              <a:t>of minor importance, </a:t>
            </a:r>
            <a:r>
              <a:rPr lang="en-GB" altLang="de-DE" sz="2000" dirty="0">
                <a:solidFill>
                  <a:srgbClr val="333333"/>
                </a:solidFill>
                <a:latin typeface="Calibri Light"/>
                <a:cs typeface="Times New Roman" panose="02020603050405020304" pitchFamily="18" charset="0"/>
              </a:rPr>
              <a:t>we may as well react quickly (e.g. choosing a type of yogurt, type of cake)</a:t>
            </a:r>
            <a:r>
              <a:rPr lang="de-DE" altLang="de-DE" sz="2000" dirty="0">
                <a:solidFill>
                  <a:srgbClr val="333333"/>
                </a:solidFill>
                <a:latin typeface="Calibri Light"/>
                <a:cs typeface="Times New Roman" panose="02020603050405020304" pitchFamily="18" charset="0"/>
              </a:rPr>
              <a:t>.</a:t>
            </a: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61</a:t>
            </a:fld>
            <a:endParaRPr lang="de-DE" altLang="de-DE" b="0">
              <a:latin typeface="Calibri Light"/>
            </a:endParaRPr>
          </a:p>
        </p:txBody>
      </p:sp>
    </p:spTree>
    <p:extLst>
      <p:ext uri="{BB962C8B-B14F-4D97-AF65-F5344CB8AC3E}">
        <p14:creationId xmlns:p14="http://schemas.microsoft.com/office/powerpoint/2010/main" val="219833187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cs typeface="Times New Roman" panose="02020603050405020304" pitchFamily="18" charset="0"/>
              </a:rPr>
              <a:t>Learning objectives:</a:t>
            </a:r>
          </a:p>
          <a:p>
            <a:pPr marL="342900" lvl="0" indent="-342900" defTabSz="914400" fontAlgn="base">
              <a:lnSpc>
                <a:spcPct val="100000"/>
              </a:lnSpc>
              <a:spcBef>
                <a:spcPts val="1200"/>
              </a:spcBef>
              <a:buClr>
                <a:srgbClr val="333333"/>
              </a:buClr>
              <a:buFont typeface="WingDings"/>
              <a:buChar char=""/>
              <a:defRPr/>
            </a:pPr>
            <a:r>
              <a:rPr lang="en-GB" altLang="de-DE" sz="2000" dirty="0">
                <a:solidFill>
                  <a:srgbClr val="333333"/>
                </a:solidFill>
                <a:latin typeface="Calibri Light"/>
                <a:cs typeface="Times New Roman" panose="02020603050405020304" pitchFamily="18" charset="0"/>
              </a:rPr>
              <a:t>When judgments are important and momentous, it is better to avoid hasty decisions</a:t>
            </a:r>
            <a:r>
              <a:rPr lang="de-DE" altLang="de-DE" sz="2000" dirty="0">
                <a:solidFill>
                  <a:srgbClr val="333333"/>
                </a:solidFill>
                <a:latin typeface="Calibri Light"/>
                <a:cs typeface="Times New Roman" panose="02020603050405020304" pitchFamily="18" charset="0"/>
              </a:rPr>
              <a:t> and consider all relevant </a:t>
            </a:r>
            <a:r>
              <a:rPr lang="en-GB" altLang="de-DE" sz="2000" dirty="0">
                <a:solidFill>
                  <a:srgbClr val="333333"/>
                </a:solidFill>
                <a:latin typeface="Calibri Light"/>
                <a:cs typeface="Times New Roman" panose="02020603050405020304" pitchFamily="18" charset="0"/>
              </a:rPr>
              <a:t>information (“better safe than sorry”).</a:t>
            </a:r>
            <a:endParaRPr lang="de-DE" altLang="de-DE" sz="2000" dirty="0">
              <a:solidFill>
                <a:srgbClr val="333333"/>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333333"/>
              </a:buClr>
              <a:buFont typeface="WingDings"/>
              <a:buChar char=""/>
              <a:defRPr/>
            </a:pPr>
            <a:r>
              <a:rPr lang="de-DE" altLang="de-DE" sz="2000" dirty="0">
                <a:solidFill>
                  <a:srgbClr val="004992"/>
                </a:solidFill>
                <a:latin typeface="Calibri Light"/>
                <a:cs typeface="Times New Roman" panose="02020603050405020304" pitchFamily="18" charset="0"/>
              </a:rPr>
              <a:t>Example: </a:t>
            </a:r>
            <a:r>
              <a:rPr lang="en-GB" altLang="de-DE" sz="2000" dirty="0">
                <a:solidFill>
                  <a:srgbClr val="333333"/>
                </a:solidFill>
                <a:latin typeface="Calibri Light"/>
                <a:cs typeface="Times New Roman" panose="02020603050405020304" pitchFamily="18" charset="0"/>
              </a:rPr>
              <a:t>Someone speaks very slowly and has a motionless facial expression. </a:t>
            </a:r>
            <a:r>
              <a:rPr lang="en-GB" altLang="de-DE" sz="2000" i="1" dirty="0">
                <a:solidFill>
                  <a:srgbClr val="004992"/>
                </a:solidFill>
                <a:latin typeface="Calibri Light"/>
                <a:cs typeface="Times New Roman" panose="02020603050405020304" pitchFamily="18" charset="0"/>
              </a:rPr>
              <a:t>Mentally challenged</a:t>
            </a:r>
            <a:r>
              <a:rPr lang="de-DE" altLang="de-DE" sz="2000" i="1" dirty="0">
                <a:solidFill>
                  <a:srgbClr val="004992"/>
                </a:solidFill>
                <a:latin typeface="Calibri Light"/>
                <a:cs typeface="Times New Roman" panose="02020603050405020304" pitchFamily="18" charset="0"/>
              </a:rPr>
              <a:t>? Neurological disease?</a:t>
            </a:r>
          </a:p>
          <a:p>
            <a:pPr marL="342900" lvl="0" indent="-342900" defTabSz="914400" fontAlgn="base">
              <a:lnSpc>
                <a:spcPct val="100000"/>
              </a:lnSpc>
              <a:spcBef>
                <a:spcPts val="1200"/>
              </a:spcBef>
              <a:buClr>
                <a:srgbClr val="333333"/>
              </a:buClr>
              <a:buFont typeface="WingDings"/>
              <a:buChar char=""/>
              <a:defRPr/>
            </a:pPr>
            <a:r>
              <a:rPr lang="en-GB" altLang="de-DE" sz="2000" dirty="0">
                <a:solidFill>
                  <a:srgbClr val="333333"/>
                </a:solidFill>
                <a:latin typeface="Calibri Light"/>
                <a:cs typeface="Times New Roman" panose="02020603050405020304" pitchFamily="18" charset="0"/>
              </a:rPr>
              <a:t>Be careful with</a:t>
            </a:r>
            <a:r>
              <a:rPr lang="en-GB" altLang="de-DE" sz="2000" b="1" dirty="0">
                <a:solidFill>
                  <a:srgbClr val="333333"/>
                </a:solidFill>
                <a:latin typeface="Calibri Light"/>
                <a:cs typeface="Times New Roman" panose="02020603050405020304" pitchFamily="18" charset="0"/>
              </a:rPr>
              <a:t> </a:t>
            </a:r>
            <a:r>
              <a:rPr lang="en-GB" altLang="de-DE" sz="2000" dirty="0">
                <a:solidFill>
                  <a:srgbClr val="333333"/>
                </a:solidFill>
                <a:latin typeface="Calibri Light"/>
                <a:cs typeface="Times New Roman" panose="02020603050405020304" pitchFamily="18" charset="0"/>
              </a:rPr>
              <a:t>hasty decisions: </a:t>
            </a:r>
            <a:br>
              <a:rPr lang="en-GB" altLang="de-DE" sz="2000" dirty="0">
                <a:solidFill>
                  <a:srgbClr val="333333"/>
                </a:solidFill>
                <a:latin typeface="Calibri Light"/>
                <a:cs typeface="Times New Roman" panose="02020603050405020304" pitchFamily="18" charset="0"/>
              </a:rPr>
            </a:br>
            <a:r>
              <a:rPr lang="en-GB" altLang="de-DE" sz="2000" i="1" dirty="0">
                <a:solidFill>
                  <a:srgbClr val="004992"/>
                </a:solidFill>
                <a:latin typeface="Calibri Light"/>
                <a:cs typeface="Times New Roman" panose="02020603050405020304" pitchFamily="18" charset="0"/>
              </a:rPr>
              <a:t>It could also be that the symptoms are caused by medication side-effects.</a:t>
            </a:r>
          </a:p>
          <a:p>
            <a:pPr marL="342900" lvl="0" indent="-342900" defTabSz="914400" fontAlgn="base">
              <a:lnSpc>
                <a:spcPct val="100000"/>
              </a:lnSpc>
              <a:spcBef>
                <a:spcPts val="1200"/>
              </a:spcBef>
              <a:buClr>
                <a:srgbClr val="333333"/>
              </a:buClr>
              <a:buFont typeface="WingDings"/>
              <a:buChar char=""/>
              <a:defRPr/>
            </a:pPr>
            <a:r>
              <a:rPr lang="en-GB" altLang="de-DE" sz="2000" dirty="0">
                <a:solidFill>
                  <a:srgbClr val="333333"/>
                </a:solidFill>
                <a:latin typeface="Calibri Light"/>
                <a:cs typeface="Times New Roman" panose="02020603050405020304" pitchFamily="18" charset="0"/>
              </a:rPr>
              <a:t>For events </a:t>
            </a:r>
            <a:r>
              <a:rPr lang="de-DE" altLang="de-DE" sz="2000" dirty="0">
                <a:solidFill>
                  <a:srgbClr val="333333"/>
                </a:solidFill>
                <a:latin typeface="Calibri Light"/>
                <a:cs typeface="Times New Roman" panose="02020603050405020304" pitchFamily="18" charset="0"/>
              </a:rPr>
              <a:t>of minor importance, </a:t>
            </a:r>
            <a:r>
              <a:rPr lang="en-GB" altLang="de-DE" sz="2000" dirty="0">
                <a:solidFill>
                  <a:srgbClr val="333333"/>
                </a:solidFill>
                <a:latin typeface="Calibri Light"/>
                <a:cs typeface="Times New Roman" panose="02020603050405020304" pitchFamily="18" charset="0"/>
              </a:rPr>
              <a:t>we may as well react quickly (e.g. choosing a type of yogurt, type of cake)</a:t>
            </a:r>
            <a:r>
              <a:rPr lang="de-DE" altLang="de-DE" sz="2000" dirty="0">
                <a:solidFill>
                  <a:srgbClr val="333333"/>
                </a:solidFill>
                <a:latin typeface="Calibri Light"/>
                <a:cs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cs typeface="Times New Roman" panose="02020603050405020304" pitchFamily="18" charset="0"/>
              </a:rPr>
              <a:t>To err is human – be prepared for the possibility that you are wrong.</a:t>
            </a:r>
            <a:endParaRPr lang="de-DE" altLang="de-DE" sz="2000" dirty="0">
              <a:solidFill>
                <a:srgbClr val="333333"/>
              </a:solidFill>
              <a:latin typeface="Calibri Light"/>
              <a:cs typeface="Times New Roman" panose="02020603050405020304" pitchFamily="18" charset="0"/>
            </a:endParaRP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62</a:t>
            </a:fld>
            <a:endParaRPr lang="de-DE" altLang="de-DE" b="0">
              <a:latin typeface="Calibri Light"/>
            </a:endParaRPr>
          </a:p>
        </p:txBody>
      </p:sp>
    </p:spTree>
    <p:extLst>
      <p:ext uri="{BB962C8B-B14F-4D97-AF65-F5344CB8AC3E}">
        <p14:creationId xmlns:p14="http://schemas.microsoft.com/office/powerpoint/2010/main" val="219833187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cs typeface="Times New Roman" panose="02020603050405020304" pitchFamily="18" charset="0"/>
              </a:rPr>
              <a:t>Learning objectives:</a:t>
            </a:r>
          </a:p>
          <a:p>
            <a:pPr marL="342900" lvl="0" indent="-342900" defTabSz="914400" fontAlgn="base">
              <a:lnSpc>
                <a:spcPct val="100000"/>
              </a:lnSpc>
              <a:spcBef>
                <a:spcPts val="1200"/>
              </a:spcBef>
              <a:buClr>
                <a:srgbClr val="333333"/>
              </a:buClr>
              <a:buFont typeface="WingDings"/>
              <a:buChar char=""/>
              <a:defRPr/>
            </a:pPr>
            <a:r>
              <a:rPr lang="en-GB" altLang="de-DE" sz="2000" dirty="0">
                <a:solidFill>
                  <a:srgbClr val="333333"/>
                </a:solidFill>
                <a:latin typeface="Calibri Light"/>
                <a:cs typeface="Times New Roman" panose="02020603050405020304" pitchFamily="18" charset="0"/>
              </a:rPr>
              <a:t>When judgments are important and momentous, it is better to avoid hasty decisions</a:t>
            </a:r>
            <a:r>
              <a:rPr lang="de-DE" altLang="de-DE" sz="2000" dirty="0">
                <a:solidFill>
                  <a:srgbClr val="333333"/>
                </a:solidFill>
                <a:latin typeface="Calibri Light"/>
                <a:cs typeface="Times New Roman" panose="02020603050405020304" pitchFamily="18" charset="0"/>
              </a:rPr>
              <a:t> and consider all relevant </a:t>
            </a:r>
            <a:r>
              <a:rPr lang="en-GB" altLang="de-DE" sz="2000" dirty="0">
                <a:solidFill>
                  <a:srgbClr val="333333"/>
                </a:solidFill>
                <a:latin typeface="Calibri Light"/>
                <a:cs typeface="Times New Roman" panose="02020603050405020304" pitchFamily="18" charset="0"/>
              </a:rPr>
              <a:t>information (“better safe than sorry”).</a:t>
            </a:r>
            <a:endParaRPr lang="de-DE" altLang="de-DE" sz="2000" dirty="0">
              <a:solidFill>
                <a:srgbClr val="333333"/>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333333"/>
              </a:buClr>
              <a:buFont typeface="WingDings"/>
              <a:buChar char=""/>
              <a:defRPr/>
            </a:pPr>
            <a:r>
              <a:rPr lang="de-DE" altLang="de-DE" sz="2000" dirty="0">
                <a:solidFill>
                  <a:srgbClr val="004992"/>
                </a:solidFill>
                <a:latin typeface="Calibri Light"/>
                <a:cs typeface="Times New Roman" panose="02020603050405020304" pitchFamily="18" charset="0"/>
              </a:rPr>
              <a:t>Example: </a:t>
            </a:r>
            <a:r>
              <a:rPr lang="en-GB" altLang="de-DE" sz="2000" dirty="0">
                <a:solidFill>
                  <a:srgbClr val="333333"/>
                </a:solidFill>
                <a:latin typeface="Calibri Light"/>
                <a:cs typeface="Times New Roman" panose="02020603050405020304" pitchFamily="18" charset="0"/>
              </a:rPr>
              <a:t>Someone speaks very slowly and has a motionless facial expression. </a:t>
            </a:r>
            <a:r>
              <a:rPr lang="en-GB" altLang="de-DE" sz="2000" i="1" dirty="0">
                <a:solidFill>
                  <a:srgbClr val="004992"/>
                </a:solidFill>
                <a:latin typeface="Calibri Light"/>
                <a:cs typeface="Times New Roman" panose="02020603050405020304" pitchFamily="18" charset="0"/>
              </a:rPr>
              <a:t>Mentally challenged</a:t>
            </a:r>
            <a:r>
              <a:rPr lang="de-DE" altLang="de-DE" sz="2000" i="1" dirty="0">
                <a:solidFill>
                  <a:srgbClr val="004992"/>
                </a:solidFill>
                <a:latin typeface="Calibri Light"/>
                <a:cs typeface="Times New Roman" panose="02020603050405020304" pitchFamily="18" charset="0"/>
              </a:rPr>
              <a:t>? Neurological disease?</a:t>
            </a:r>
          </a:p>
          <a:p>
            <a:pPr marL="342900" lvl="0" indent="-342900" defTabSz="914400" fontAlgn="base">
              <a:lnSpc>
                <a:spcPct val="100000"/>
              </a:lnSpc>
              <a:spcBef>
                <a:spcPts val="1200"/>
              </a:spcBef>
              <a:buClr>
                <a:srgbClr val="333333"/>
              </a:buClr>
              <a:buFont typeface="WingDings"/>
              <a:buChar char=""/>
              <a:defRPr/>
            </a:pPr>
            <a:r>
              <a:rPr lang="en-GB" altLang="de-DE" sz="2000" dirty="0">
                <a:solidFill>
                  <a:srgbClr val="333333"/>
                </a:solidFill>
                <a:latin typeface="Calibri Light"/>
                <a:cs typeface="Times New Roman" panose="02020603050405020304" pitchFamily="18" charset="0"/>
              </a:rPr>
              <a:t>Be careful with</a:t>
            </a:r>
            <a:r>
              <a:rPr lang="en-GB" altLang="de-DE" sz="2000" b="1" dirty="0">
                <a:solidFill>
                  <a:srgbClr val="333333"/>
                </a:solidFill>
                <a:latin typeface="Calibri Light"/>
                <a:cs typeface="Times New Roman" panose="02020603050405020304" pitchFamily="18" charset="0"/>
              </a:rPr>
              <a:t> </a:t>
            </a:r>
            <a:r>
              <a:rPr lang="en-GB" altLang="de-DE" sz="2000" dirty="0">
                <a:solidFill>
                  <a:srgbClr val="333333"/>
                </a:solidFill>
                <a:latin typeface="Calibri Light"/>
                <a:cs typeface="Times New Roman" panose="02020603050405020304" pitchFamily="18" charset="0"/>
              </a:rPr>
              <a:t>hasty decisions: </a:t>
            </a:r>
            <a:br>
              <a:rPr lang="en-GB" altLang="de-DE" sz="2000" dirty="0">
                <a:solidFill>
                  <a:srgbClr val="333333"/>
                </a:solidFill>
                <a:latin typeface="Calibri Light"/>
                <a:cs typeface="Times New Roman" panose="02020603050405020304" pitchFamily="18" charset="0"/>
              </a:rPr>
            </a:br>
            <a:r>
              <a:rPr lang="en-GB" altLang="de-DE" sz="2000" i="1" dirty="0">
                <a:solidFill>
                  <a:srgbClr val="004992"/>
                </a:solidFill>
                <a:latin typeface="Calibri Light"/>
                <a:cs typeface="Times New Roman" panose="02020603050405020304" pitchFamily="18" charset="0"/>
              </a:rPr>
              <a:t>It could also be that the symptoms are caused by medication side-effects.</a:t>
            </a:r>
          </a:p>
          <a:p>
            <a:pPr marL="342900" lvl="0" indent="-342900" defTabSz="914400" fontAlgn="base">
              <a:lnSpc>
                <a:spcPct val="100000"/>
              </a:lnSpc>
              <a:spcBef>
                <a:spcPts val="1200"/>
              </a:spcBef>
              <a:buClr>
                <a:srgbClr val="333333"/>
              </a:buClr>
              <a:buFont typeface="WingDings"/>
              <a:buChar char=""/>
              <a:defRPr/>
            </a:pPr>
            <a:r>
              <a:rPr lang="en-GB" altLang="de-DE" sz="2000" dirty="0">
                <a:solidFill>
                  <a:srgbClr val="333333"/>
                </a:solidFill>
                <a:latin typeface="Calibri Light"/>
                <a:cs typeface="Times New Roman" panose="02020603050405020304" pitchFamily="18" charset="0"/>
              </a:rPr>
              <a:t>For events </a:t>
            </a:r>
            <a:r>
              <a:rPr lang="de-DE" altLang="de-DE" sz="2000" dirty="0">
                <a:solidFill>
                  <a:srgbClr val="333333"/>
                </a:solidFill>
                <a:latin typeface="Calibri Light"/>
                <a:cs typeface="Times New Roman" panose="02020603050405020304" pitchFamily="18" charset="0"/>
              </a:rPr>
              <a:t>of minor importance, </a:t>
            </a:r>
            <a:r>
              <a:rPr lang="en-GB" altLang="de-DE" sz="2000" dirty="0">
                <a:solidFill>
                  <a:srgbClr val="333333"/>
                </a:solidFill>
                <a:latin typeface="Calibri Light"/>
                <a:cs typeface="Times New Roman" panose="02020603050405020304" pitchFamily="18" charset="0"/>
              </a:rPr>
              <a:t>we may as well react quickly (e.g. choosing a type of yogurt, type of cake)</a:t>
            </a:r>
            <a:r>
              <a:rPr lang="de-DE" altLang="de-DE" sz="2000" dirty="0">
                <a:solidFill>
                  <a:srgbClr val="333333"/>
                </a:solidFill>
                <a:latin typeface="Calibri Light"/>
                <a:cs typeface="Times New Roman" panose="02020603050405020304" pitchFamily="18" charset="0"/>
              </a:rPr>
              <a:t>.</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cs typeface="Times New Roman" panose="02020603050405020304" pitchFamily="18" charset="0"/>
              </a:rPr>
              <a:t>To err is human – be prepared for the possibility that you are wrong.</a:t>
            </a:r>
          </a:p>
          <a:p>
            <a:pPr marL="342900" lvl="0" indent="-342900" defTabSz="914400" fontAlgn="base">
              <a:lnSpc>
                <a:spcPct val="100000"/>
              </a:lnSpc>
              <a:spcBef>
                <a:spcPts val="1200"/>
              </a:spcBef>
              <a:buClr>
                <a:srgbClr val="333333"/>
              </a:buClr>
              <a:buFont typeface="WingDings"/>
              <a:buChar char=""/>
              <a:defRPr/>
            </a:pPr>
            <a:r>
              <a:rPr lang="en-US" altLang="de-DE" sz="2000" dirty="0">
                <a:solidFill>
                  <a:srgbClr val="333333"/>
                </a:solidFill>
                <a:latin typeface="Calibri Light"/>
                <a:cs typeface="Times New Roman" panose="02020603050405020304" pitchFamily="18" charset="0"/>
              </a:rPr>
              <a:t>Base important decisions on solid facts. Mere guesses are “bad advisers.” Always consider the consequences of a wrong judgment. </a:t>
            </a:r>
          </a:p>
          <a:p>
            <a:pPr lvl="0" defTabSz="914400" fontAlgn="base">
              <a:lnSpc>
                <a:spcPct val="100000"/>
              </a:lnSpc>
              <a:spcBef>
                <a:spcPts val="1200"/>
              </a:spcBef>
              <a:buClr>
                <a:srgbClr val="336699"/>
              </a:buClr>
              <a:defRPr/>
            </a:pPr>
            <a:endParaRPr lang="de-DE" altLang="de-DE" sz="2000" dirty="0">
              <a:solidFill>
                <a:srgbClr val="333333"/>
              </a:solidFill>
              <a:latin typeface="Calibri Light"/>
              <a:cs typeface="Times New Roman" panose="02020603050405020304" pitchFamily="18" charset="0"/>
            </a:endParaRPr>
          </a:p>
          <a:p>
            <a:pPr>
              <a:lnSpc>
                <a:spcPct val="100000"/>
              </a:lnSpc>
              <a:spcBef>
                <a:spcPts val="1200"/>
              </a:spcBef>
            </a:pP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63</a:t>
            </a:fld>
            <a:endParaRPr lang="de-DE" altLang="de-DE" b="0">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latin typeface="Calibri Light"/>
                <a:cs typeface="Times New Roman" panose="02020603050405020304" pitchFamily="18" charset="0"/>
              </a:rPr>
              <a:t>Many </a:t>
            </a:r>
            <a:r>
              <a:rPr lang="de-DE" altLang="de-DE" sz="2400" dirty="0">
                <a:solidFill>
                  <a:srgbClr val="333333"/>
                </a:solidFill>
                <a:latin typeface="Calibri Light"/>
                <a:cs typeface="Times New Roman" panose="02020603050405020304" pitchFamily="18" charset="0"/>
              </a:rPr>
              <a:t>(but not all!) </a:t>
            </a:r>
            <a:r>
              <a:rPr lang="en-AU" altLang="de-DE" sz="2400" dirty="0">
                <a:solidFill>
                  <a:srgbClr val="333333"/>
                </a:solidFill>
                <a:latin typeface="Calibri Light"/>
                <a:cs typeface="Times New Roman" panose="02020603050405020304" pitchFamily="18" charset="0"/>
              </a:rPr>
              <a:t>people</a:t>
            </a:r>
            <a:r>
              <a:rPr lang="de-DE" altLang="de-DE" sz="2400" dirty="0">
                <a:solidFill>
                  <a:srgbClr val="333333"/>
                </a:solidFill>
                <a:latin typeface="Calibri Light"/>
                <a:cs typeface="Times New Roman" panose="02020603050405020304" pitchFamily="18" charset="0"/>
              </a:rPr>
              <a:t> </a:t>
            </a:r>
            <a:r>
              <a:rPr lang="en-AU" altLang="de-DE" sz="2400" dirty="0">
                <a:solidFill>
                  <a:srgbClr val="333333"/>
                </a:solidFill>
                <a:latin typeface="Calibri Light"/>
                <a:cs typeface="Times New Roman" panose="02020603050405020304" pitchFamily="18" charset="0"/>
              </a:rPr>
              <a:t>with psychosis tend to jump to conclusions and form extreme judgments. This style of reasoning may be enhanced when one is under pressure and wants to let off steam. </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64</a:t>
            </a:fld>
            <a:endParaRPr lang="de-DE" altLang="de-DE" b="0">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latin typeface="Calibri Light"/>
                <a:cs typeface="Times New Roman" panose="02020603050405020304" pitchFamily="18" charset="0"/>
              </a:rPr>
              <a:t>Many </a:t>
            </a:r>
            <a:r>
              <a:rPr lang="de-DE" altLang="de-DE" sz="2400" dirty="0">
                <a:solidFill>
                  <a:srgbClr val="333333"/>
                </a:solidFill>
                <a:latin typeface="Calibri Light"/>
                <a:cs typeface="Times New Roman" panose="02020603050405020304" pitchFamily="18" charset="0"/>
              </a:rPr>
              <a:t>(but not all!) </a:t>
            </a:r>
            <a:r>
              <a:rPr lang="en-AU" altLang="de-DE" sz="2400" dirty="0">
                <a:solidFill>
                  <a:srgbClr val="333333"/>
                </a:solidFill>
                <a:latin typeface="Calibri Light"/>
                <a:cs typeface="Times New Roman" panose="02020603050405020304" pitchFamily="18" charset="0"/>
              </a:rPr>
              <a:t>people</a:t>
            </a:r>
            <a:r>
              <a:rPr lang="de-DE" altLang="de-DE" sz="2400" dirty="0">
                <a:solidFill>
                  <a:srgbClr val="333333"/>
                </a:solidFill>
                <a:latin typeface="Calibri Light"/>
                <a:cs typeface="Times New Roman" panose="02020603050405020304" pitchFamily="18" charset="0"/>
              </a:rPr>
              <a:t> </a:t>
            </a:r>
            <a:r>
              <a:rPr lang="en-AU" altLang="de-DE" sz="2400" dirty="0">
                <a:solidFill>
                  <a:srgbClr val="333333"/>
                </a:solidFill>
                <a:latin typeface="Calibri Light"/>
                <a:cs typeface="Times New Roman" panose="02020603050405020304" pitchFamily="18" charset="0"/>
              </a:rPr>
              <a:t>with psychosis tend to jump to conclusions and form extreme judgments. This style of reasoning may be enhanced when one is under pressure and wants to let off steam. </a:t>
            </a:r>
          </a:p>
          <a:p>
            <a:pPr lvl="0" defTabSz="914400" fontAlgn="base"/>
            <a:r>
              <a:rPr lang="en-AU" altLang="de-DE" sz="2000" dirty="0">
                <a:solidFill>
                  <a:srgbClr val="004992"/>
                </a:solidFill>
                <a:latin typeface="Calibri Light"/>
                <a:cs typeface="Times New Roman" panose="02020603050405020304" pitchFamily="18" charset="0"/>
              </a:rPr>
              <a:t>Example: </a:t>
            </a:r>
            <a:r>
              <a:rPr lang="en-AU" altLang="de-DE" sz="2000" dirty="0">
                <a:solidFill>
                  <a:srgbClr val="333333"/>
                </a:solidFill>
                <a:latin typeface="Calibri Light"/>
                <a:cs typeface="Times New Roman" panose="02020603050405020304" pitchFamily="18" charset="0"/>
              </a:rPr>
              <a:t>Sheila declares that her doctor is in fact her ex-boyfriend who has been after her for years as a psychiatrist under a false identity.</a:t>
            </a:r>
          </a:p>
          <a:p>
            <a:pPr lvl="0" defTabSz="914400" fontAlgn="base"/>
            <a:r>
              <a:rPr lang="en-AU" altLang="de-DE" sz="2000" dirty="0">
                <a:solidFill>
                  <a:srgbClr val="004992"/>
                </a:solidFill>
                <a:latin typeface="Calibri Light"/>
                <a:cs typeface="Times New Roman" panose="02020603050405020304" pitchFamily="18" charset="0"/>
              </a:rPr>
              <a:t>Background: </a:t>
            </a:r>
            <a:r>
              <a:rPr lang="en-AU" altLang="de-DE" sz="2000" dirty="0">
                <a:solidFill>
                  <a:srgbClr val="333333"/>
                </a:solidFill>
                <a:latin typeface="Calibri Light"/>
                <a:cs typeface="Times New Roman" panose="02020603050405020304" pitchFamily="18" charset="0"/>
              </a:rPr>
              <a:t>Both come from the same village and share the same first name. </a:t>
            </a:r>
          </a:p>
          <a:p>
            <a:pPr lvl="0" defTabSz="914400" fontAlgn="base"/>
            <a:r>
              <a:rPr lang="en-AU" altLang="de-DE" sz="2000" dirty="0">
                <a:solidFill>
                  <a:srgbClr val="004992"/>
                </a:solidFill>
                <a:latin typeface="Calibri Light"/>
                <a:cs typeface="Times New Roman" panose="02020603050405020304" pitchFamily="18" charset="0"/>
              </a:rPr>
              <a:t>But: </a:t>
            </a:r>
            <a:r>
              <a:rPr lang="en-AU" altLang="de-DE" sz="2000" dirty="0">
                <a:solidFill>
                  <a:srgbClr val="333333"/>
                </a:solidFill>
                <a:latin typeface="Calibri Light"/>
                <a:cs typeface="Times New Roman" panose="02020603050405020304" pitchFamily="18" charset="0"/>
              </a:rPr>
              <a:t>This was due to chance.</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65</a:t>
            </a:fld>
            <a:endParaRPr lang="de-DE" altLang="de-DE" b="0">
              <a:latin typeface="Calibri Light"/>
            </a:endParaRPr>
          </a:p>
        </p:txBody>
      </p:sp>
    </p:spTree>
    <p:extLst>
      <p:ext uri="{BB962C8B-B14F-4D97-AF65-F5344CB8AC3E}">
        <p14:creationId xmlns:p14="http://schemas.microsoft.com/office/powerpoint/2010/main" val="112096406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r>
              <a:rPr lang="en-AU" altLang="de-DE" sz="2400" dirty="0">
                <a:solidFill>
                  <a:srgbClr val="333333"/>
                </a:solidFill>
                <a:latin typeface="Calibri Light"/>
                <a:cs typeface="Times New Roman" panose="02020603050405020304" pitchFamily="18" charset="0"/>
              </a:rPr>
              <a:t>Many </a:t>
            </a:r>
            <a:r>
              <a:rPr lang="de-DE" altLang="de-DE" sz="2400" dirty="0">
                <a:solidFill>
                  <a:srgbClr val="333333"/>
                </a:solidFill>
                <a:latin typeface="Calibri Light"/>
                <a:cs typeface="Times New Roman" panose="02020603050405020304" pitchFamily="18" charset="0"/>
              </a:rPr>
              <a:t>(but not all!) </a:t>
            </a:r>
            <a:r>
              <a:rPr lang="en-AU" altLang="de-DE" sz="2400" dirty="0">
                <a:solidFill>
                  <a:srgbClr val="333333"/>
                </a:solidFill>
                <a:latin typeface="Calibri Light"/>
                <a:cs typeface="Times New Roman" panose="02020603050405020304" pitchFamily="18" charset="0"/>
              </a:rPr>
              <a:t>people</a:t>
            </a:r>
            <a:r>
              <a:rPr lang="de-DE" altLang="de-DE" sz="2400" dirty="0">
                <a:solidFill>
                  <a:srgbClr val="333333"/>
                </a:solidFill>
                <a:latin typeface="Calibri Light"/>
                <a:cs typeface="Times New Roman" panose="02020603050405020304" pitchFamily="18" charset="0"/>
              </a:rPr>
              <a:t> </a:t>
            </a:r>
            <a:r>
              <a:rPr lang="en-AU" altLang="de-DE" sz="2400" dirty="0">
                <a:solidFill>
                  <a:srgbClr val="333333"/>
                </a:solidFill>
                <a:latin typeface="Calibri Light"/>
                <a:cs typeface="Times New Roman" panose="02020603050405020304" pitchFamily="18" charset="0"/>
              </a:rPr>
              <a:t>with psychosis tend to jump to conclusions and form extreme judgments. This style of reasoning may be enhanced when one is under pressure and wants to let off steam. </a:t>
            </a:r>
          </a:p>
          <a:p>
            <a:pPr lvl="0" defTabSz="914400" fontAlgn="base"/>
            <a:r>
              <a:rPr lang="en-AU" altLang="de-DE" sz="2000" dirty="0">
                <a:solidFill>
                  <a:srgbClr val="004992"/>
                </a:solidFill>
                <a:latin typeface="Calibri Light"/>
                <a:cs typeface="Times New Roman" panose="02020603050405020304" pitchFamily="18" charset="0"/>
              </a:rPr>
              <a:t>Example: </a:t>
            </a:r>
            <a:r>
              <a:rPr lang="en-AU" altLang="de-DE" sz="2000" dirty="0">
                <a:solidFill>
                  <a:srgbClr val="333333"/>
                </a:solidFill>
                <a:latin typeface="Calibri Light"/>
                <a:cs typeface="Times New Roman" panose="02020603050405020304" pitchFamily="18" charset="0"/>
              </a:rPr>
              <a:t>Sheila declares that her doctor is in fact her ex-boyfriend who has been after her for years as a psychiatrist under a false identity.</a:t>
            </a:r>
          </a:p>
          <a:p>
            <a:pPr lvl="0" defTabSz="914400" fontAlgn="base"/>
            <a:r>
              <a:rPr lang="en-AU" altLang="de-DE" sz="2000" dirty="0">
                <a:solidFill>
                  <a:srgbClr val="004992"/>
                </a:solidFill>
                <a:latin typeface="Calibri Light"/>
                <a:cs typeface="Times New Roman" panose="02020603050405020304" pitchFamily="18" charset="0"/>
              </a:rPr>
              <a:t>Background: </a:t>
            </a:r>
            <a:r>
              <a:rPr lang="en-AU" altLang="de-DE" sz="2000" dirty="0">
                <a:solidFill>
                  <a:srgbClr val="333333"/>
                </a:solidFill>
                <a:latin typeface="Calibri Light"/>
                <a:cs typeface="Times New Roman" panose="02020603050405020304" pitchFamily="18" charset="0"/>
              </a:rPr>
              <a:t>Both come from the same village and share the same first name. </a:t>
            </a:r>
          </a:p>
          <a:p>
            <a:pPr lvl="0" defTabSz="914400" fontAlgn="base"/>
            <a:r>
              <a:rPr lang="en-AU" altLang="de-DE" sz="2000" dirty="0">
                <a:solidFill>
                  <a:srgbClr val="004992"/>
                </a:solidFill>
                <a:latin typeface="Calibri Light"/>
                <a:cs typeface="Times New Roman" panose="02020603050405020304" pitchFamily="18" charset="0"/>
              </a:rPr>
              <a:t>But: </a:t>
            </a:r>
            <a:r>
              <a:rPr lang="en-AU" altLang="de-DE" sz="2000" dirty="0">
                <a:solidFill>
                  <a:srgbClr val="333333"/>
                </a:solidFill>
                <a:latin typeface="Calibri Light"/>
                <a:cs typeface="Times New Roman" panose="02020603050405020304" pitchFamily="18" charset="0"/>
              </a:rPr>
              <a:t>This was due to chance.</a:t>
            </a:r>
          </a:p>
          <a:p>
            <a:pPr lvl="0" defTabSz="914400" fontAlgn="base"/>
            <a:r>
              <a:rPr lang="en-AU" altLang="de-DE" sz="2400" dirty="0">
                <a:solidFill>
                  <a:srgbClr val="333333"/>
                </a:solidFill>
                <a:latin typeface="Calibri Light"/>
                <a:cs typeface="Times New Roman" panose="02020603050405020304" pitchFamily="18" charset="0"/>
              </a:rPr>
              <a:t>Before making serious accusations, you should collect information from as many sources as possible and discuss different explanations with persons you trust.</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4" name="Slide Number Placeholder 3"/>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66</a:t>
            </a:fld>
            <a:endParaRPr lang="de-DE" altLang="de-DE" b="0">
              <a:latin typeface="Calibri Light"/>
            </a:endParaRPr>
          </a:p>
        </p:txBody>
      </p:sp>
    </p:spTree>
    <p:extLst>
      <p:ext uri="{BB962C8B-B14F-4D97-AF65-F5344CB8AC3E}">
        <p14:creationId xmlns:p14="http://schemas.microsoft.com/office/powerpoint/2010/main" val="112096406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for your attention!</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7" name="Footer Placeholder 6"/>
          <p:cNvSpPr>
            <a:spLocks noGrp="1"/>
          </p:cNvSpPr>
          <p:nvPr>
            <p:ph type="ftr" sz="quarter" idx="11"/>
          </p:nvPr>
        </p:nvSpPr>
        <p:spPr/>
        <p:txBody>
          <a:bodyPr/>
          <a:lstStyle/>
          <a:p>
            <a:pPr>
              <a:defRPr/>
            </a:pPr>
            <a:r>
              <a:rPr lang="en-US" b="0">
                <a:solidFill>
                  <a:srgbClr val="333333"/>
                </a:solidFill>
              </a:rPr>
              <a:t>Metacognitive Training 7 - Jumping to Conclusions II</a:t>
            </a:r>
            <a:endParaRPr lang="de-DE" b="0">
              <a:solidFill>
                <a:srgbClr val="333333"/>
              </a:solidFill>
            </a:endParaRP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b="0" smtClean="0">
                <a:solidFill>
                  <a:srgbClr val="333333"/>
                </a:solidFill>
              </a:rPr>
              <a:pPr>
                <a:defRPr/>
              </a:pPr>
              <a:t>67</a:t>
            </a:fld>
            <a:endParaRPr lang="de-DE" altLang="de-DE" b="0">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b="0" spc="-10" dirty="0">
                <a:solidFill>
                  <a:srgbClr val="333333"/>
                </a:solidFill>
                <a:latin typeface="Calibri Light"/>
                <a:ea typeface="ＭＳ Ｐゴシック" panose="020B0600070205080204" pitchFamily="34" charset="-128"/>
                <a:cs typeface="Verdana"/>
              </a:rPr>
              <a:t>www.uke.de/mct_app</a:t>
            </a:r>
            <a:endParaRPr lang="de-DE" sz="1800" b="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60184268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6" name="Slide Number Placeholder 5"/>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68</a:t>
            </a:fld>
            <a:endParaRPr lang="de-DE" altLang="de-DE" b="0">
              <a:latin typeface="Calibri Light"/>
            </a:endParaRPr>
          </a:p>
        </p:txBody>
      </p:sp>
      <p:sp>
        <p:nvSpPr>
          <p:cNvPr id="1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the "fair use" 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18" name="Group 2"/>
          <p:cNvGraphicFramePr>
            <a:graphicFrameLocks noGrp="1"/>
          </p:cNvGraphicFramePr>
          <p:nvPr>
            <p:extLst>
              <p:ext uri="{D42A27DB-BD31-4B8C-83A1-F6EECF244321}">
                <p14:modId xmlns:p14="http://schemas.microsoft.com/office/powerpoint/2010/main" val="1264538449"/>
              </p:ext>
            </p:extLst>
          </p:nvPr>
        </p:nvGraphicFramePr>
        <p:xfrm>
          <a:off x="408954" y="2011680"/>
          <a:ext cx="11375999" cy="188669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Oiseau ‘3’</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LUCKY STRIKE</a:t>
                      </a:r>
                      <a:endPar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Lucky Strike cigarette box/ Zigarettenschachtel</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gridSpan="5">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All reproduced paintings are in the public domain because their copyright has expired (all artists died more than 70years ago).</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Alle abgebildeten Kunstwerke sind gemeinfrei („public domain“), da die Schutzfrist des Urheberrechts unseres Wissens abgelaufen ist („public domain“; alle Künstler verstarben vor mindestens 70 Jahren). Alle Reproduktionen gelten ebenfalls als gemeinfrei.</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Jumping to conclusions “in action”</a:t>
            </a:r>
            <a:br>
              <a:rPr lang="en-US" sz="3600" dirty="0">
                <a:latin typeface="Calibri Light"/>
              </a:rPr>
            </a:br>
            <a:r>
              <a:rPr lang="en-US" dirty="0">
                <a:latin typeface="Calibri Light"/>
              </a:rPr>
              <a:t>– Urban legends –</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7 - Jumping to Conclusions II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69</a:t>
            </a:fld>
            <a:endParaRPr lang="de-DE" altLang="de-DE">
              <a:solidFill>
                <a:srgbClr val="000000"/>
              </a:solidFill>
              <a:latin typeface="Calibri Light"/>
            </a:endParaRPr>
          </a:p>
        </p:txBody>
      </p:sp>
      <p:graphicFrame>
        <p:nvGraphicFramePr>
          <p:cNvPr id="9" name="Group 45"/>
          <p:cNvGraphicFramePr>
            <a:graphicFrameLocks noGrp="1"/>
          </p:cNvGraphicFramePr>
          <p:nvPr>
            <p:extLst>
              <p:ext uri="{D42A27DB-BD31-4B8C-83A1-F6EECF244321}">
                <p14:modId xmlns:p14="http://schemas.microsoft.com/office/powerpoint/2010/main" val="421046574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Conspiracy theorists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rPr>
                        <a:t>Allegedly the moon landing in 1969 never took place and was merely a fake.</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dirty="0">
                          <a:solidFill>
                            <a:srgbClr val="333333"/>
                          </a:solidFill>
                          <a:latin typeface="Calibri Light"/>
                        </a:rPr>
                        <a:t>Arguments Pro?</a:t>
                      </a:r>
                    </a:p>
                    <a:p>
                      <a:pPr marL="533400" marR="0" lvl="0" indent="-533400" algn="l" defTabSz="914400" rtl="0" eaLnBrk="1" fontAlgn="base" latinLnBrk="0" hangingPunct="1">
                        <a:lnSpc>
                          <a:spcPct val="100000"/>
                        </a:lnSpc>
                        <a:spcBef>
                          <a:spcPts val="12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2555139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Jumping to conclusions “in action”</a:t>
            </a:r>
            <a:br>
              <a:rPr lang="en-US" sz="3600" dirty="0">
                <a:latin typeface="Calibri Light"/>
              </a:rPr>
            </a:br>
            <a:r>
              <a:rPr lang="en-US" dirty="0">
                <a:latin typeface="Calibri Light"/>
              </a:rPr>
              <a:t>– Urban legends –</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7 - Jumping to Conclusions II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70</a:t>
            </a:fld>
            <a:endParaRPr lang="de-DE" altLang="de-DE">
              <a:solidFill>
                <a:srgbClr val="000000"/>
              </a:solidFill>
              <a:latin typeface="Calibri Light"/>
            </a:endParaRPr>
          </a:p>
        </p:txBody>
      </p:sp>
      <p:graphicFrame>
        <p:nvGraphicFramePr>
          <p:cNvPr id="9" name="Group 45"/>
          <p:cNvGraphicFramePr>
            <a:graphicFrameLocks noGrp="1"/>
          </p:cNvGraphicFramePr>
          <p:nvPr>
            <p:extLst>
              <p:ext uri="{D42A27DB-BD31-4B8C-83A1-F6EECF244321}">
                <p14:modId xmlns:p14="http://schemas.microsoft.com/office/powerpoint/2010/main" val="281688492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Conspiracy theorists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a:ln>
                            <a:noFill/>
                          </a:ln>
                          <a:solidFill>
                            <a:srgbClr val="333333"/>
                          </a:solidFill>
                          <a:effectLst/>
                          <a:latin typeface="Calibri Light"/>
                        </a:rPr>
                        <a:t>Allegedly the moon landing in 1969 never took place and was merely a fake.</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dirty="0">
                          <a:solidFill>
                            <a:srgbClr val="333333"/>
                          </a:solidFill>
                          <a:latin typeface="Calibri Light"/>
                        </a:rPr>
                        <a:t>Alleged motives of the USA:</a:t>
                      </a:r>
                    </a:p>
                    <a:p>
                      <a:pPr marL="457200" indent="-457200">
                        <a:lnSpc>
                          <a:spcPct val="100000"/>
                        </a:lnSpc>
                        <a:spcBef>
                          <a:spcPts val="1200"/>
                        </a:spcBef>
                        <a:buFont typeface="+mj-lt"/>
                        <a:buAutoNum type="arabicPeriod"/>
                      </a:pPr>
                      <a:r>
                        <a:rPr lang="en-US" sz="1800" dirty="0">
                          <a:solidFill>
                            <a:srgbClr val="333333"/>
                          </a:solidFill>
                          <a:latin typeface="Calibri Light"/>
                        </a:rPr>
                        <a:t>“Technological victory” in space travel competition with the Soviet Union, which had successfully launched a satellite into space earlier</a:t>
                      </a:r>
                    </a:p>
                    <a:p>
                      <a:pPr marL="457200" indent="-457200">
                        <a:lnSpc>
                          <a:spcPct val="100000"/>
                        </a:lnSpc>
                        <a:spcBef>
                          <a:spcPts val="1200"/>
                        </a:spcBef>
                        <a:buFont typeface="+mj-lt"/>
                        <a:buAutoNum type="arabicPeriod"/>
                      </a:pPr>
                      <a:r>
                        <a:rPr lang="en-US" sz="1800" dirty="0">
                          <a:solidFill>
                            <a:srgbClr val="333333"/>
                          </a:solidFill>
                          <a:latin typeface="Calibri Light"/>
                        </a:rPr>
                        <a:t>Distraction from the Vietnam-War</a:t>
                      </a:r>
                    </a:p>
                    <a:p>
                      <a:pPr marL="457200" indent="-457200">
                        <a:lnSpc>
                          <a:spcPct val="100000"/>
                        </a:lnSpc>
                        <a:spcBef>
                          <a:spcPts val="1200"/>
                        </a:spcBef>
                        <a:buFont typeface="+mj-lt"/>
                        <a:buAutoNum type="arabicPeriod"/>
                      </a:pPr>
                      <a:r>
                        <a:rPr lang="en-US" sz="1800" dirty="0">
                          <a:solidFill>
                            <a:srgbClr val="333333"/>
                          </a:solidFill>
                          <a:latin typeface="Calibri Light"/>
                        </a:rPr>
                        <a:t>NASA itself faked the moon landing for fear of governmental budget cutback</a:t>
                      </a:r>
                    </a:p>
                    <a:p>
                      <a:pPr marL="533400" marR="0" lvl="0" indent="-533400" algn="l" defTabSz="914400" rtl="0" eaLnBrk="1" fontAlgn="base" latinLnBrk="0" hangingPunct="1">
                        <a:lnSpc>
                          <a:spcPct val="100000"/>
                        </a:lnSpc>
                        <a:spcBef>
                          <a:spcPts val="12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8052537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Jumping to conclusions “in action”</a:t>
            </a:r>
            <a:br>
              <a:rPr lang="en-US" sz="3600" dirty="0">
                <a:latin typeface="Calibri Light"/>
              </a:rPr>
            </a:br>
            <a:r>
              <a:rPr lang="en-US" dirty="0">
                <a:latin typeface="Calibri Light"/>
              </a:rPr>
              <a:t>– Urban legends –</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7 - Jumping to Conclusions II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71</a:t>
            </a:fld>
            <a:endParaRPr lang="de-DE" altLang="de-DE">
              <a:solidFill>
                <a:srgbClr val="000000"/>
              </a:solidFill>
              <a:latin typeface="Calibri Light"/>
            </a:endParaRPr>
          </a:p>
        </p:txBody>
      </p:sp>
      <p:graphicFrame>
        <p:nvGraphicFramePr>
          <p:cNvPr id="10" name="Group 42"/>
          <p:cNvGraphicFramePr>
            <a:graphicFrameLocks noGrp="1"/>
          </p:cNvGraphicFramePr>
          <p:nvPr>
            <p:extLst>
              <p:ext uri="{D42A27DB-BD31-4B8C-83A1-F6EECF244321}">
                <p14:modId xmlns:p14="http://schemas.microsoft.com/office/powerpoint/2010/main" val="706742523"/>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For and Against</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Allegedly the moon landing in 1969 never took place and was merely a fake.</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For: </a:t>
                      </a:r>
                      <a:r>
                        <a:rPr kumimoji="0" lang="de-DE" sz="1800" b="1" i="0" u="none" strike="noStrike" cap="none" normalizeH="0" baseline="0" dirty="0">
                          <a:ln>
                            <a:noFill/>
                          </a:ln>
                          <a:solidFill>
                            <a:srgbClr val="004992"/>
                          </a:solidFill>
                          <a:effectLst/>
                          <a:latin typeface="Calibri Light"/>
                        </a:rPr>
                        <a:t>???</a:t>
                      </a: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dirty="0">
                        <a:ln>
                          <a:noFill/>
                        </a:ln>
                        <a:solidFill>
                          <a:srgbClr val="333333"/>
                        </a:solidFill>
                        <a:effectLst/>
                        <a:latin typeface="Calibri Light"/>
                      </a:endParaRP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dirty="0">
                        <a:ln>
                          <a:noFill/>
                        </a:ln>
                        <a:solidFill>
                          <a:srgbClr val="333333"/>
                        </a:solidFill>
                        <a:effectLst/>
                        <a:latin typeface="Calibri Light"/>
                      </a:endParaRP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3901129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Jumping to conclusions “in action”</a:t>
            </a:r>
            <a:br>
              <a:rPr lang="en-US" sz="3600" dirty="0">
                <a:latin typeface="Calibri Light"/>
              </a:rPr>
            </a:br>
            <a:r>
              <a:rPr lang="en-US" dirty="0">
                <a:latin typeface="Calibri Light"/>
              </a:rPr>
              <a:t>– Urban legends –</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7 - Jumping to Conclusions II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72</a:t>
            </a:fld>
            <a:endParaRPr lang="de-DE" altLang="de-DE">
              <a:solidFill>
                <a:srgbClr val="000000"/>
              </a:solidFill>
              <a:latin typeface="Calibri Light"/>
            </a:endParaRPr>
          </a:p>
        </p:txBody>
      </p:sp>
      <p:graphicFrame>
        <p:nvGraphicFramePr>
          <p:cNvPr id="10" name="Group 42"/>
          <p:cNvGraphicFramePr>
            <a:graphicFrameLocks noGrp="1"/>
          </p:cNvGraphicFramePr>
          <p:nvPr>
            <p:extLst>
              <p:ext uri="{D42A27DB-BD31-4B8C-83A1-F6EECF244321}">
                <p14:modId xmlns:p14="http://schemas.microsoft.com/office/powerpoint/2010/main" val="810050505"/>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For and Against</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Allegedly the moon landing in 1969 never took place and was merely a fake.</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n-US" sz="1800" b="1" i="0" u="none" strike="noStrike" cap="none" normalizeH="0" baseline="0" dirty="0">
                          <a:ln>
                            <a:noFill/>
                          </a:ln>
                          <a:solidFill>
                            <a:srgbClr val="333333"/>
                          </a:solidFill>
                          <a:effectLst/>
                          <a:latin typeface="Calibri Light"/>
                          <a:cs typeface="Times New Roman" pitchFamily="18" charset="0"/>
                        </a:rPr>
                        <a:t>For:</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a:ln>
                            <a:noFill/>
                          </a:ln>
                          <a:solidFill>
                            <a:srgbClr val="333333"/>
                          </a:solidFill>
                          <a:effectLst/>
                          <a:latin typeface="Calibri Light"/>
                          <a:cs typeface="Times New Roman" pitchFamily="18" charset="0"/>
                        </a:rPr>
                        <a:t>“Waving flag”: impossible because there is no atmosphere/weather on the moon</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a:ln>
                            <a:noFill/>
                          </a:ln>
                          <a:solidFill>
                            <a:srgbClr val="333333"/>
                          </a:solidFill>
                          <a:effectLst/>
                          <a:latin typeface="Calibri Light"/>
                          <a:cs typeface="Times New Roman" pitchFamily="18" charset="0"/>
                        </a:rPr>
                        <a:t>Pictures of starless sky and varying shadows indicate a film studio production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a:ln>
                            <a:noFill/>
                          </a:ln>
                          <a:solidFill>
                            <a:srgbClr val="333333"/>
                          </a:solidFill>
                          <a:effectLst/>
                          <a:latin typeface="Calibri Light"/>
                          <a:cs typeface="Times New Roman" pitchFamily="18" charset="0"/>
                        </a:rPr>
                        <a:t>Astronaut Armstrong‘s radio message: He responds too quickly to president Nixon‘s last sentence. Radio signals need more time to be transmitted to earth than it took Armstrong to answer</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5548607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Jumping to conclusions “in action”</a:t>
            </a:r>
            <a:br>
              <a:rPr lang="en-US" sz="3600" dirty="0">
                <a:latin typeface="Calibri Light"/>
              </a:rPr>
            </a:br>
            <a:r>
              <a:rPr lang="en-US" dirty="0">
                <a:latin typeface="Calibri Light"/>
              </a:rPr>
              <a:t>– Urban legends –</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7 - Jumping to Conclusions II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73</a:t>
            </a:fld>
            <a:endParaRPr lang="de-DE" altLang="de-DE">
              <a:solidFill>
                <a:srgbClr val="000000"/>
              </a:solidFill>
              <a:latin typeface="Calibri Light"/>
            </a:endParaRPr>
          </a:p>
        </p:txBody>
      </p:sp>
      <p:graphicFrame>
        <p:nvGraphicFramePr>
          <p:cNvPr id="10" name="Group 27"/>
          <p:cNvGraphicFramePr>
            <a:graphicFrameLocks noGrp="1"/>
          </p:cNvGraphicFramePr>
          <p:nvPr>
            <p:extLst>
              <p:ext uri="{D42A27DB-BD31-4B8C-83A1-F6EECF244321}">
                <p14:modId xmlns:p14="http://schemas.microsoft.com/office/powerpoint/2010/main" val="279830330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Legend</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For and Against</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Allegedly the moon landing in 1969 never took place and was merely a fake.</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a:ln>
                            <a:noFill/>
                          </a:ln>
                          <a:solidFill>
                            <a:srgbClr val="333333"/>
                          </a:solidFill>
                          <a:effectLst/>
                          <a:latin typeface="Calibri Light"/>
                        </a:rPr>
                        <a:t>Against: </a:t>
                      </a:r>
                      <a:r>
                        <a:rPr kumimoji="0" lang="de-DE" sz="1800" b="1" i="0" u="none" strike="noStrike" cap="none" normalizeH="0" baseline="0">
                          <a:ln>
                            <a:noFill/>
                          </a:ln>
                          <a:solidFill>
                            <a:srgbClr val="004992"/>
                          </a:solidFill>
                          <a:effectLst/>
                          <a:latin typeface="Calibri Light"/>
                        </a:rPr>
                        <a:t>???</a:t>
                      </a:r>
                    </a:p>
                    <a:p>
                      <a:pPr marL="533400" marR="0" lvl="0" indent="-533400" algn="l" defTabSz="914400" rtl="0" eaLnBrk="1" fontAlgn="base" latinLnBrk="0" hangingPunct="1">
                        <a:lnSpc>
                          <a:spcPct val="100000"/>
                        </a:lnSpc>
                        <a:spcBef>
                          <a:spcPct val="20000"/>
                        </a:spcBef>
                        <a:spcAft>
                          <a:spcPct val="0"/>
                        </a:spcAft>
                        <a:buClr>
                          <a:srgbClr val="006699"/>
                        </a:buClr>
                        <a:buSzTx/>
                        <a:buFontTx/>
                        <a:buAutoNum type="arabicPeriod"/>
                        <a:tabLst/>
                      </a:pP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1142693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solidFill>
                  <a:srgbClr val="004992"/>
                </a:solidFill>
                <a:latin typeface="Calibri Light"/>
              </a:rPr>
              <a:t>Jumping to conclusions “in action”</a:t>
            </a:r>
            <a:br>
              <a:rPr lang="en-US" sz="3600" dirty="0">
                <a:solidFill>
                  <a:srgbClr val="004992"/>
                </a:solidFill>
                <a:latin typeface="Calibri Light"/>
              </a:rPr>
            </a:br>
            <a:r>
              <a:rPr lang="en-US" dirty="0">
                <a:solidFill>
                  <a:srgbClr val="004992"/>
                </a:solidFill>
                <a:latin typeface="Calibri Light"/>
              </a:rPr>
              <a:t>– Urban legends –</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7 - Jumping to Conclusions II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74</a:t>
            </a:fld>
            <a:endParaRPr lang="de-DE" altLang="de-DE">
              <a:solidFill>
                <a:srgbClr val="000000"/>
              </a:solidFill>
              <a:latin typeface="Calibri Light"/>
            </a:endParaRPr>
          </a:p>
        </p:txBody>
      </p:sp>
      <p:graphicFrame>
        <p:nvGraphicFramePr>
          <p:cNvPr id="10" name="Group 27"/>
          <p:cNvGraphicFramePr>
            <a:graphicFrameLocks noGrp="1"/>
          </p:cNvGraphicFramePr>
          <p:nvPr>
            <p:extLst>
              <p:ext uri="{D42A27DB-BD31-4B8C-83A1-F6EECF244321}">
                <p14:modId xmlns:p14="http://schemas.microsoft.com/office/powerpoint/2010/main" val="252545053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For and Against</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“Evidence”</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Allegedly the moon landing in 1969 never took place and was merely a fake.</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1" dirty="0">
                          <a:latin typeface="Calibri Light"/>
                        </a:rPr>
                        <a:t>Against:</a:t>
                      </a:r>
                    </a:p>
                    <a:p>
                      <a:pPr marL="342900" indent="-342900">
                        <a:lnSpc>
                          <a:spcPct val="100000"/>
                        </a:lnSpc>
                        <a:spcBef>
                          <a:spcPts val="1200"/>
                        </a:spcBef>
                        <a:buFont typeface="+mj-lt"/>
                        <a:buAutoNum type="arabicPeriod"/>
                      </a:pPr>
                      <a:r>
                        <a:rPr lang="en-US" sz="1800" dirty="0">
                          <a:latin typeface="Calibri Light"/>
                        </a:rPr>
                        <a:t>The waving of the flag was caused by ramming the pole into the moon‘s surface and a supporting mounted crossbar </a:t>
                      </a:r>
                    </a:p>
                    <a:p>
                      <a:pPr marL="342900" indent="-342900">
                        <a:lnSpc>
                          <a:spcPct val="100000"/>
                        </a:lnSpc>
                        <a:spcBef>
                          <a:spcPts val="1200"/>
                        </a:spcBef>
                        <a:buFont typeface="+mj-lt"/>
                        <a:buAutoNum type="arabicPeriod"/>
                      </a:pPr>
                      <a:r>
                        <a:rPr lang="en-US" sz="1800" dirty="0">
                          <a:latin typeface="Calibri Light"/>
                        </a:rPr>
                        <a:t>Night </a:t>
                      </a:r>
                      <a:r>
                        <a:rPr lang="en-US" sz="1800" dirty="0" err="1">
                          <a:latin typeface="Calibri Light"/>
                        </a:rPr>
                        <a:t>photographies</a:t>
                      </a:r>
                      <a:r>
                        <a:rPr lang="en-US" sz="1800" dirty="0">
                          <a:latin typeface="Calibri Light"/>
                        </a:rPr>
                        <a:t> cannot capture weak light sources due to exposure </a:t>
                      </a:r>
                      <a:r>
                        <a:rPr lang="en-US" sz="1800">
                          <a:latin typeface="Calibri Light"/>
                        </a:rPr>
                        <a:t>times </a:t>
                      </a:r>
                      <a:r>
                        <a:rPr lang="en-US" sz="1800">
                          <a:latin typeface="Times New Roman"/>
                          <a:sym typeface="Wingdings" panose="05000000000000000000" pitchFamily="2" charset="2"/>
                        </a:rPr>
                        <a:t>→</a:t>
                      </a:r>
                      <a:r>
                        <a:rPr lang="en-US" sz="1800">
                          <a:latin typeface="Calibri Light"/>
                        </a:rPr>
                        <a:t> </a:t>
                      </a:r>
                      <a:r>
                        <a:rPr lang="en-US" sz="1800" dirty="0">
                          <a:latin typeface="Calibri Light"/>
                        </a:rPr>
                        <a:t>no stars</a:t>
                      </a:r>
                    </a:p>
                    <a:p>
                      <a:pPr marL="342900" indent="-342900">
                        <a:lnSpc>
                          <a:spcPct val="100000"/>
                        </a:lnSpc>
                        <a:spcBef>
                          <a:spcPts val="1200"/>
                        </a:spcBef>
                        <a:buFont typeface="+mj-lt"/>
                        <a:buAutoNum type="arabicPeriod"/>
                      </a:pPr>
                      <a:r>
                        <a:rPr lang="en-US" sz="1800" dirty="0">
                          <a:latin typeface="Calibri Light"/>
                        </a:rPr>
                        <a:t>The varying shadows were caused by the uneven moon surface</a:t>
                      </a:r>
                    </a:p>
                    <a:p>
                      <a:pPr marL="342900" indent="-342900">
                        <a:lnSpc>
                          <a:spcPct val="100000"/>
                        </a:lnSpc>
                        <a:spcBef>
                          <a:spcPts val="1200"/>
                        </a:spcBef>
                        <a:buFont typeface="+mj-lt"/>
                        <a:buAutoNum type="arabicPeriod"/>
                      </a:pPr>
                      <a:r>
                        <a:rPr lang="en-US" sz="1800" dirty="0">
                          <a:latin typeface="Calibri Light"/>
                        </a:rPr>
                        <a:t>The interview had been edited in order to cover the original time delay between Nixon‘s and Armstrong´s dialog</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2104506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3"/>
          <p:cNvSpPr txBox="1">
            <a:spLocks noChangeArrowheads="1"/>
          </p:cNvSpPr>
          <p:nvPr/>
        </p:nvSpPr>
        <p:spPr bwMode="auto">
          <a:xfrm>
            <a:off x="408955" y="2312440"/>
            <a:ext cx="11376000" cy="427037"/>
          </a:xfrm>
          <a:prstGeom prst="rect">
            <a:avLst/>
          </a:prstGeom>
          <a:noFill/>
          <a:ln w="9525">
            <a:noFill/>
            <a:miter lim="800000"/>
            <a:headEnd/>
            <a:tailEnd/>
          </a:ln>
        </p:spPr>
        <p:txBody>
          <a:bodyPr>
            <a:spAutoFit/>
          </a:bodyPr>
          <a:lstStyle/>
          <a:p>
            <a:pPr fontAlgn="base">
              <a:spcBef>
                <a:spcPct val="0"/>
              </a:spcBef>
              <a:spcAft>
                <a:spcPct val="0"/>
              </a:spcAft>
              <a:defRPr/>
            </a:pPr>
            <a:r>
              <a:rPr lang="de-DE" sz="2200" b="0" dirty="0">
                <a:solidFill>
                  <a:srgbClr val="000000"/>
                </a:solidFill>
                <a:latin typeface="Calibri Light"/>
                <a:ea typeface="ＭＳ Ｐゴシック" panose="020B0600070205080204" pitchFamily="34" charset="-128"/>
              </a:rPr>
              <a:t>Was </a:t>
            </a:r>
            <a:r>
              <a:rPr lang="de-DE" sz="2200" b="0" dirty="0" err="1">
                <a:solidFill>
                  <a:srgbClr val="000000"/>
                </a:solidFill>
                <a:latin typeface="Calibri Light"/>
                <a:ea typeface="ＭＳ Ｐゴシック" panose="020B0600070205080204" pitchFamily="34" charset="-128"/>
              </a:rPr>
              <a:t>the</a:t>
            </a:r>
            <a:r>
              <a:rPr lang="de-DE" sz="2200" b="0" dirty="0">
                <a:solidFill>
                  <a:srgbClr val="000000"/>
                </a:solidFill>
                <a:latin typeface="Calibri Light"/>
                <a:ea typeface="ＭＳ Ｐゴシック" panose="020B0600070205080204" pitchFamily="34" charset="-128"/>
              </a:rPr>
              <a:t> </a:t>
            </a:r>
            <a:r>
              <a:rPr lang="de-DE" sz="2200" b="0" dirty="0" err="1">
                <a:solidFill>
                  <a:srgbClr val="000000"/>
                </a:solidFill>
                <a:latin typeface="Calibri Light"/>
                <a:ea typeface="ＭＳ Ｐゴシック" panose="020B0600070205080204" pitchFamily="34" charset="-128"/>
              </a:rPr>
              <a:t>moon</a:t>
            </a:r>
            <a:r>
              <a:rPr lang="de-DE" sz="2200" b="0" dirty="0">
                <a:solidFill>
                  <a:srgbClr val="000000"/>
                </a:solidFill>
                <a:latin typeface="Calibri Light"/>
                <a:ea typeface="ＭＳ Ｐゴシック" panose="020B0600070205080204" pitchFamily="34" charset="-128"/>
              </a:rPr>
              <a:t> </a:t>
            </a:r>
            <a:r>
              <a:rPr lang="de-DE" sz="2200" b="0" dirty="0" err="1">
                <a:solidFill>
                  <a:srgbClr val="000000"/>
                </a:solidFill>
                <a:latin typeface="Calibri Light"/>
                <a:ea typeface="ＭＳ Ｐゴシック" panose="020B0600070205080204" pitchFamily="34" charset="-128"/>
              </a:rPr>
              <a:t>landing</a:t>
            </a:r>
            <a:r>
              <a:rPr lang="de-DE" sz="2200" b="0" dirty="0">
                <a:solidFill>
                  <a:srgbClr val="000000"/>
                </a:solidFill>
                <a:latin typeface="Calibri Light"/>
                <a:ea typeface="ＭＳ Ｐゴシック" panose="020B0600070205080204" pitchFamily="34" charset="-128"/>
              </a:rPr>
              <a:t> </a:t>
            </a:r>
            <a:r>
              <a:rPr lang="de-DE" sz="2200" b="0" dirty="0" err="1">
                <a:solidFill>
                  <a:srgbClr val="000000"/>
                </a:solidFill>
                <a:latin typeface="Calibri Light"/>
                <a:ea typeface="ＭＳ Ｐゴシック" panose="020B0600070205080204" pitchFamily="34" charset="-128"/>
              </a:rPr>
              <a:t>faked</a:t>
            </a:r>
            <a:r>
              <a:rPr lang="de-DE" sz="2200" b="0" dirty="0">
                <a:solidFill>
                  <a:srgbClr val="000000"/>
                </a:solidFill>
                <a:latin typeface="Calibri Light"/>
                <a:ea typeface="ＭＳ Ｐゴシック" panose="020B0600070205080204" pitchFamily="34" charset="-128"/>
              </a:rPr>
              <a:t> </a:t>
            </a:r>
            <a:r>
              <a:rPr lang="de-DE" sz="2200" b="0" dirty="0" err="1">
                <a:solidFill>
                  <a:srgbClr val="000000"/>
                </a:solidFill>
                <a:latin typeface="Calibri Light"/>
                <a:ea typeface="ＭＳ Ｐゴシック" panose="020B0600070205080204" pitchFamily="34" charset="-128"/>
              </a:rPr>
              <a:t>by</a:t>
            </a:r>
            <a:r>
              <a:rPr lang="de-DE" sz="2200" b="0" dirty="0">
                <a:solidFill>
                  <a:srgbClr val="000000"/>
                </a:solidFill>
                <a:latin typeface="Calibri Light"/>
                <a:ea typeface="ＭＳ Ｐゴシック" panose="020B0600070205080204" pitchFamily="34" charset="-128"/>
              </a:rPr>
              <a:t> </a:t>
            </a:r>
            <a:r>
              <a:rPr lang="de-DE" sz="2200" b="0" dirty="0" err="1">
                <a:solidFill>
                  <a:srgbClr val="000000"/>
                </a:solidFill>
                <a:latin typeface="Calibri Light"/>
                <a:ea typeface="ＭＳ Ｐゴシック" panose="020B0600070205080204" pitchFamily="34" charset="-128"/>
              </a:rPr>
              <a:t>the</a:t>
            </a:r>
            <a:r>
              <a:rPr lang="de-DE" sz="2200" b="0" dirty="0">
                <a:solidFill>
                  <a:srgbClr val="000000"/>
                </a:solidFill>
                <a:latin typeface="Calibri Light"/>
                <a:ea typeface="ＭＳ Ｐゴシック" panose="020B0600070205080204" pitchFamily="34" charset="-128"/>
              </a:rPr>
              <a:t> US </a:t>
            </a:r>
            <a:r>
              <a:rPr lang="de-DE" sz="2200" b="0" dirty="0" err="1">
                <a:solidFill>
                  <a:srgbClr val="000000"/>
                </a:solidFill>
                <a:latin typeface="Calibri Light"/>
                <a:ea typeface="ＭＳ Ｐゴシック" panose="020B0600070205080204" pitchFamily="34" charset="-128"/>
              </a:rPr>
              <a:t>Government</a:t>
            </a:r>
            <a:r>
              <a:rPr lang="de-DE" sz="2200" b="0" dirty="0">
                <a:solidFill>
                  <a:srgbClr val="000000"/>
                </a:solidFill>
                <a:latin typeface="Calibri Light"/>
                <a:ea typeface="ＭＳ Ｐゴシック" panose="020B0600070205080204" pitchFamily="34" charset="-128"/>
              </a:rPr>
              <a:t>? </a:t>
            </a: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latin typeface="Calibri Light"/>
              </a:rPr>
              <a:t>Jumping to conclusions “in action”</a:t>
            </a:r>
            <a:br>
              <a:rPr lang="en-US" sz="3600" dirty="0">
                <a:latin typeface="Calibri Light"/>
              </a:rPr>
            </a:br>
            <a:r>
              <a:rPr lang="en-US" dirty="0">
                <a:latin typeface="Calibri Light"/>
              </a:rPr>
              <a:t>– Urban legends –</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7 - Jumping to Conclusions II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fld id="{E0F17398-395A-41BE-9AA8-D348D3D2DAC9}" type="slidenum">
              <a:rPr lang="de-DE" altLang="de-DE" smtClean="0">
                <a:solidFill>
                  <a:srgbClr val="000000"/>
                </a:solidFill>
                <a:latin typeface="Calibri Light"/>
              </a:rPr>
              <a:pPr/>
              <a:t>75</a:t>
            </a:fld>
            <a:endParaRPr lang="de-DE" altLang="de-DE">
              <a:solidFill>
                <a:srgbClr val="000000"/>
              </a:solidFill>
              <a:latin typeface="Calibri Light"/>
            </a:endParaRPr>
          </a:p>
        </p:txBody>
      </p:sp>
      <p:sp>
        <p:nvSpPr>
          <p:cNvPr id="12" name="Rectangle 11"/>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No! </a:t>
            </a:r>
            <a:endParaRPr lang="de-DE" altLang="de-DE" sz="4000" dirty="0">
              <a:latin typeface="Calibri Light"/>
            </a:endParaRPr>
          </a:p>
        </p:txBody>
      </p:sp>
      <p:sp>
        <p:nvSpPr>
          <p:cNvPr id="13" name="Caption_14"/>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b="0" dirty="0">
                <a:latin typeface="+mj-lt"/>
              </a:rPr>
              <a:t>Source: German television station ZDF: „Vorsicht Verschwörung“ (Beware conspiracy) </a:t>
            </a:r>
          </a:p>
        </p:txBody>
      </p:sp>
      <p:sp>
        <p:nvSpPr>
          <p:cNvPr id="14" name="Text Box 8"/>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b="0" dirty="0">
                <a:latin typeface="Calibri Light"/>
              </a:rPr>
              <a:t>Director Roland </a:t>
            </a:r>
            <a:r>
              <a:rPr lang="en-US" altLang="de-DE" sz="2400" b="0" dirty="0" err="1">
                <a:latin typeface="Calibri Light"/>
              </a:rPr>
              <a:t>Emmerich</a:t>
            </a:r>
            <a:r>
              <a:rPr lang="en-US" altLang="de-DE" sz="2400" b="0" dirty="0">
                <a:latin typeface="Calibri Light"/>
              </a:rPr>
              <a:t> (Independence Day):</a:t>
            </a:r>
            <a:br>
              <a:rPr lang="en-US" altLang="de-DE" sz="2400" b="0" dirty="0">
                <a:latin typeface="Calibri Light"/>
              </a:rPr>
            </a:br>
            <a:r>
              <a:rPr lang="en-US" altLang="de-DE" sz="2400" b="0" dirty="0">
                <a:latin typeface="Calibri Light"/>
              </a:rPr>
              <a:t>“The moon landing (…) was just too good. Such a thing was impossible to stage in the 1960s. Even with today‘s equipment this would pose problems.”</a:t>
            </a:r>
            <a:endParaRPr lang="de-DE" altLang="de-DE" sz="2400" b="0" i="1" dirty="0">
              <a:latin typeface="Calibri Light"/>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9250146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did this urban legend and other conspiracy theories arise?</a:t>
            </a:r>
          </a:p>
        </p:txBody>
      </p:sp>
      <p:sp>
        <p:nvSpPr>
          <p:cNvPr id="4" name="Content Placeholder 3"/>
          <p:cNvSpPr>
            <a:spLocks noGrp="1"/>
          </p:cNvSpPr>
          <p:nvPr>
            <p:ph idx="1"/>
          </p:nvPr>
        </p:nvSpPr>
        <p:spPr/>
        <p:txBody>
          <a:bodyPr/>
          <a:lstStyle/>
          <a:p>
            <a:pPr lvl="0" defTabSz="914400" fontAlgn="base">
              <a:buClr>
                <a:srgbClr val="333333"/>
              </a:buClr>
              <a:defRPr/>
            </a:pPr>
            <a:r>
              <a:rPr lang="en-US" sz="2400" dirty="0">
                <a:solidFill>
                  <a:srgbClr val="333333"/>
                </a:solidFill>
                <a:latin typeface="Calibri Light"/>
                <a:cs typeface="Times New Roman" panose="02020603050405020304" pitchFamily="18" charset="0"/>
              </a:rPr>
              <a:t>???</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5" name="Slide Number Placeholder 4"/>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76</a:t>
            </a:fld>
            <a:endParaRPr lang="de-DE" altLang="de-DE" b="0">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did this urban legend and other conspiracy theories arise?</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defRPr/>
            </a:pPr>
            <a:r>
              <a:rPr lang="en-US" sz="2400" dirty="0">
                <a:solidFill>
                  <a:srgbClr val="333333"/>
                </a:solidFill>
                <a:latin typeface="Calibri Light"/>
                <a:cs typeface="Times New Roman" panose="02020603050405020304" pitchFamily="18" charset="0"/>
              </a:rPr>
              <a:t>They are often more compelling than reality. </a:t>
            </a:r>
          </a:p>
          <a:p>
            <a:pPr marL="342900" lvl="0" indent="-342900" defTabSz="914400" fontAlgn="base">
              <a:buClr>
                <a:srgbClr val="333333"/>
              </a:buClr>
              <a:buFont typeface="WingDings"/>
              <a:buChar char=""/>
              <a:defRPr/>
            </a:pPr>
            <a:r>
              <a:rPr lang="en-US" sz="2400" dirty="0">
                <a:solidFill>
                  <a:srgbClr val="333333"/>
                </a:solidFill>
                <a:latin typeface="Calibri Light"/>
                <a:cs typeface="Times New Roman" panose="02020603050405020304" pitchFamily="18" charset="0"/>
              </a:rPr>
              <a:t>They are based on facts that are hard to check and people believe them easily (e.g., waving flag suggests that pictures were taken on earth).</a:t>
            </a:r>
          </a:p>
          <a:p>
            <a:pPr marL="342900" lvl="0" indent="-342900" defTabSz="914400" fontAlgn="base">
              <a:buClr>
                <a:srgbClr val="333333"/>
              </a:buClr>
              <a:buFont typeface="WingDings"/>
              <a:buChar char=""/>
              <a:defRPr/>
            </a:pPr>
            <a:r>
              <a:rPr lang="en-US" sz="2400" dirty="0">
                <a:solidFill>
                  <a:srgbClr val="333333"/>
                </a:solidFill>
                <a:latin typeface="Calibri Light"/>
                <a:cs typeface="Times New Roman" panose="02020603050405020304" pitchFamily="18" charset="0"/>
              </a:rPr>
              <a:t>They conceal alternative explanations (e.g., the starless sky can be explained by the technical limitations of night photography).</a:t>
            </a:r>
          </a:p>
          <a:p>
            <a:pPr marL="342900" lvl="0" indent="-342900" defTabSz="914400" fontAlgn="base">
              <a:buClr>
                <a:srgbClr val="333333"/>
              </a:buClr>
              <a:buFont typeface="WingDings"/>
              <a:buChar char=""/>
              <a:defRPr/>
            </a:pPr>
            <a:r>
              <a:rPr lang="en-US" sz="2400" dirty="0">
                <a:solidFill>
                  <a:srgbClr val="333333"/>
                </a:solidFill>
                <a:latin typeface="Calibri Light"/>
                <a:cs typeface="Times New Roman" panose="02020603050405020304" pitchFamily="18" charset="0"/>
              </a:rPr>
              <a:t>Urban legends take facts out of context and push them to the limit. </a:t>
            </a:r>
          </a:p>
        </p:txBody>
      </p:sp>
      <p:sp>
        <p:nvSpPr>
          <p:cNvPr id="3" name="Footer Placeholder 2"/>
          <p:cNvSpPr>
            <a:spLocks noGrp="1"/>
          </p:cNvSpPr>
          <p:nvPr>
            <p:ph type="ftr" sz="quarter" idx="11"/>
          </p:nvPr>
        </p:nvSpPr>
        <p:spPr/>
        <p:txBody>
          <a:bodyPr/>
          <a:lstStyle/>
          <a:p>
            <a:pPr>
              <a:defRPr/>
            </a:pPr>
            <a:r>
              <a:rPr lang="en-US" b="0">
                <a:latin typeface="Calibri Light"/>
              </a:rPr>
              <a:t>Metacognitive Training 7 - Jumping to Conclusions II</a:t>
            </a:r>
            <a:endParaRPr lang="de-DE" b="0">
              <a:latin typeface="Calibri Light"/>
            </a:endParaRPr>
          </a:p>
        </p:txBody>
      </p:sp>
      <p:sp>
        <p:nvSpPr>
          <p:cNvPr id="5" name="Slide Number Placeholder 4"/>
          <p:cNvSpPr>
            <a:spLocks noGrp="1"/>
          </p:cNvSpPr>
          <p:nvPr>
            <p:ph type="sldNum" sz="quarter" idx="12"/>
          </p:nvPr>
        </p:nvSpPr>
        <p:spPr/>
        <p:txBody>
          <a:bodyPr/>
          <a:lstStyle/>
          <a:p>
            <a:pPr>
              <a:defRPr/>
            </a:pPr>
            <a:fld id="{836F2671-8DE0-4CA7-ADB3-F0C19A66DE99}" type="slidenum">
              <a:rPr lang="de-DE" altLang="de-DE" b="0" smtClean="0">
                <a:latin typeface="Calibri Light"/>
              </a:rPr>
              <a:pPr>
                <a:defRPr/>
              </a:pPr>
              <a:t>77</a:t>
            </a:fld>
            <a:endParaRPr lang="de-DE" altLang="de-DE" b="0">
              <a:latin typeface="Calibri Light"/>
            </a:endParaRPr>
          </a:p>
        </p:txBody>
      </p:sp>
    </p:spTree>
    <p:extLst>
      <p:ext uri="{BB962C8B-B14F-4D97-AF65-F5344CB8AC3E}">
        <p14:creationId xmlns:p14="http://schemas.microsoft.com/office/powerpoint/2010/main" val="1634579051"/>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4318</Words>
  <Application>Microsoft Office PowerPoint</Application>
  <PresentationFormat>Benutzerdefiniert</PresentationFormat>
  <Paragraphs>644</Paragraphs>
  <Slides>77</Slides>
  <Notes>75</Notes>
  <HiddenSlides>0</HiddenSlides>
  <MMClips>0</MMClips>
  <ScaleCrop>false</ScaleCrop>
  <HeadingPairs>
    <vt:vector size="6" baseType="variant">
      <vt:variant>
        <vt:lpstr>Verwendete Schriftarten</vt:lpstr>
      </vt:variant>
      <vt:variant>
        <vt:i4>7</vt:i4>
      </vt:variant>
      <vt:variant>
        <vt:lpstr>Design</vt:lpstr>
      </vt:variant>
      <vt:variant>
        <vt:i4>3</vt:i4>
      </vt:variant>
      <vt:variant>
        <vt:lpstr>Folientitel</vt:lpstr>
      </vt:variant>
      <vt:variant>
        <vt:i4>77</vt:i4>
      </vt:variant>
    </vt:vector>
  </HeadingPairs>
  <TitlesOfParts>
    <vt:vector size="87" baseType="lpstr">
      <vt:lpstr>Arial</vt:lpstr>
      <vt:lpstr>Calibri</vt:lpstr>
      <vt:lpstr>Calibri Light</vt:lpstr>
      <vt:lpstr>Symbol</vt:lpstr>
      <vt:lpstr>Times New Roman</vt:lpstr>
      <vt:lpstr>Verdana</vt:lpstr>
      <vt:lpstr>WingDings</vt:lpstr>
      <vt:lpstr>UKE_PPT-Vorlage_16zu9</vt:lpstr>
      <vt:lpstr>2_UKE_PPT-Vorlage_16zu9</vt:lpstr>
      <vt:lpstr>4_UKE_PPT-Vorlage_16zu9</vt:lpstr>
      <vt:lpstr>MCT 7 B – Jumping to Conclusions II</vt:lpstr>
      <vt:lpstr>Hasty Conclusions</vt:lpstr>
      <vt:lpstr>Hasty Conclusions</vt:lpstr>
      <vt:lpstr>Hasty Conclusions</vt:lpstr>
      <vt:lpstr>Jumping to Conclusions In what kind of situations do we draw conclusions without knowing the full truth?</vt:lpstr>
      <vt:lpstr>Jumping to Conclusions In what kind of situations do we draw conclusions without knowing the full truth?</vt:lpstr>
      <vt:lpstr>Jumping to Conclusions In what kind of situations do we draw conclusions without knowing the full truth?</vt:lpstr>
      <vt:lpstr>Jumping to Conclusions In what kind of situations do we draw conclusions without knowing the full truth?</vt:lpstr>
      <vt:lpstr>Hasty conclusions “in action”</vt:lpstr>
      <vt:lpstr>Jumping to Conclusions “in action” – Urban legends –  (for an alternative exercise, see end of presentation)</vt:lpstr>
      <vt:lpstr>Jumping to Conclusions “in action” – Urban legends –  (for an alternative exercise, see end of presentation)</vt:lpstr>
      <vt:lpstr>Jumping to Conclusions “in action” – Urban legends –  (for an alternative exercise, see end of presentation)</vt:lpstr>
      <vt:lpstr>Jumping to Conclusions “in action” – Urban legends – </vt:lpstr>
      <vt:lpstr>How do these conspiracy theories arise?</vt:lpstr>
      <vt:lpstr>How do these conspiracy theories arise?</vt:lpstr>
      <vt:lpstr>How do these conspiracy theories arise?</vt:lpstr>
      <vt:lpstr>Why are we doing this?</vt:lpstr>
      <vt:lpstr>Why are we doing this?</vt:lpstr>
      <vt:lpstr>How jumping to conclusions promotes misinterpretations during psychosis – examples</vt:lpstr>
      <vt:lpstr>Exercise</vt:lpstr>
      <vt:lpstr>Exercise</vt:lpstr>
      <vt:lpstr>Exercise</vt:lpstr>
      <vt:lpstr>Exercise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Optional: Videoclip</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Transfer to everyday life</vt:lpstr>
      <vt:lpstr>Transfer to everyday life</vt:lpstr>
      <vt:lpstr>Transfer to everyday life</vt:lpstr>
      <vt:lpstr>Transfer to everyday life</vt:lpstr>
      <vt:lpstr>Transfer to everyday life</vt:lpstr>
      <vt:lpstr>What does this have to do with psychosis?</vt:lpstr>
      <vt:lpstr>What does this have to do with psychosis?</vt:lpstr>
      <vt:lpstr>What does this have to do with psychosis?</vt:lpstr>
      <vt:lpstr>Thank you for your attention!</vt:lpstr>
      <vt:lpstr>PowerPoint-Präsentation</vt:lpstr>
      <vt:lpstr>Jumping to conclusions “in action” – Urban legends –</vt:lpstr>
      <vt:lpstr>Jumping to conclusions “in action” – Urban legends –</vt:lpstr>
      <vt:lpstr>Jumping to conclusions “in action” – Urban legends –</vt:lpstr>
      <vt:lpstr>Jumping to conclusions “in action” – Urban legends –</vt:lpstr>
      <vt:lpstr>Jumping to conclusions “in action” – Urban legends –</vt:lpstr>
      <vt:lpstr>Jumping to conclusions “in action” – Urban legends –</vt:lpstr>
      <vt:lpstr>Jumping to conclusions “in action” – Urban legends –</vt:lpstr>
      <vt:lpstr>How did this urban legend and other conspiracy theories arise?</vt:lpstr>
      <vt:lpstr>How did this urban legend and other conspiracy theories arise?</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Luca Hoyer</cp:lastModifiedBy>
  <cp:revision>256</cp:revision>
  <dcterms:created xsi:type="dcterms:W3CDTF">2004-06-30T16:15:23Z</dcterms:created>
  <dcterms:modified xsi:type="dcterms:W3CDTF">2022-12-23T10:34:06Z</dcterms:modified>
</cp:coreProperties>
</file>