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3" r:id="rId1"/>
    <p:sldMasterId id="2147483920" r:id="rId2"/>
    <p:sldMasterId id="2147483933" r:id="rId3"/>
  </p:sldMasterIdLst>
  <p:notesMasterIdLst>
    <p:notesMasterId r:id="rId58"/>
  </p:notesMasterIdLst>
  <p:handoutMasterIdLst>
    <p:handoutMasterId r:id="rId59"/>
  </p:handoutMasterIdLst>
  <p:sldIdLst>
    <p:sldId id="404" r:id="rId4"/>
    <p:sldId id="311" r:id="rId5"/>
    <p:sldId id="312" r:id="rId6"/>
    <p:sldId id="398" r:id="rId7"/>
    <p:sldId id="408" r:id="rId8"/>
    <p:sldId id="409" r:id="rId9"/>
    <p:sldId id="410" r:id="rId10"/>
    <p:sldId id="321" r:id="rId11"/>
    <p:sldId id="395" r:id="rId12"/>
    <p:sldId id="434" r:id="rId13"/>
    <p:sldId id="435" r:id="rId14"/>
    <p:sldId id="351" r:id="rId15"/>
    <p:sldId id="407" r:id="rId16"/>
    <p:sldId id="353" r:id="rId17"/>
    <p:sldId id="412" r:id="rId18"/>
    <p:sldId id="413" r:id="rId19"/>
    <p:sldId id="355" r:id="rId20"/>
    <p:sldId id="327" r:id="rId21"/>
    <p:sldId id="414" r:id="rId22"/>
    <p:sldId id="357" r:id="rId23"/>
    <p:sldId id="328" r:id="rId24"/>
    <p:sldId id="375" r:id="rId25"/>
    <p:sldId id="418" r:id="rId26"/>
    <p:sldId id="419" r:id="rId27"/>
    <p:sldId id="417" r:id="rId28"/>
    <p:sldId id="401" r:id="rId29"/>
    <p:sldId id="392" r:id="rId30"/>
    <p:sldId id="388" r:id="rId31"/>
    <p:sldId id="389" r:id="rId32"/>
    <p:sldId id="390" r:id="rId33"/>
    <p:sldId id="391" r:id="rId34"/>
    <p:sldId id="420" r:id="rId35"/>
    <p:sldId id="421" r:id="rId36"/>
    <p:sldId id="360" r:id="rId37"/>
    <p:sldId id="380" r:id="rId38"/>
    <p:sldId id="422" r:id="rId39"/>
    <p:sldId id="423" r:id="rId40"/>
    <p:sldId id="364" r:id="rId41"/>
    <p:sldId id="424" r:id="rId42"/>
    <p:sldId id="425" r:id="rId43"/>
    <p:sldId id="367" r:id="rId44"/>
    <p:sldId id="426" r:id="rId45"/>
    <p:sldId id="427" r:id="rId46"/>
    <p:sldId id="428" r:id="rId47"/>
    <p:sldId id="370" r:id="rId48"/>
    <p:sldId id="429" r:id="rId49"/>
    <p:sldId id="430" r:id="rId50"/>
    <p:sldId id="431" r:id="rId51"/>
    <p:sldId id="372" r:id="rId52"/>
    <p:sldId id="432" r:id="rId53"/>
    <p:sldId id="433" r:id="rId54"/>
    <p:sldId id="436" r:id="rId55"/>
    <p:sldId id="396" r:id="rId56"/>
    <p:sldId id="397" r:id="rId57"/>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5" autoAdjust="0"/>
    <p:restoredTop sz="94660"/>
  </p:normalViewPr>
  <p:slideViewPr>
    <p:cSldViewPr>
      <p:cViewPr varScale="1">
        <p:scale>
          <a:sx n="67" d="100"/>
          <a:sy n="67" d="100"/>
        </p:scale>
        <p:origin x="768" y="44"/>
      </p:cViewPr>
      <p:guideLst>
        <p:guide orient="horz" pos="3158"/>
        <p:guide pos="2880"/>
        <p:guide pos="3841"/>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0CAABB15-9836-40D3-8611-E78CC2BDF11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A5CEEEB5-6CF4-4711-8B14-A768453DD625}"/>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E80EB30C-5C88-4E97-9881-BA1ECDE1CE7D}"/>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30492FC1-D47D-409C-A89A-015B9560E4B6}"/>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94D9378-4325-4EE8-BBA6-220B93FD14BC}" type="slidenum">
              <a:rPr lang="en-GB" altLang="de-DE"/>
              <a:pPr>
                <a:defRPr/>
              </a:pPr>
              <a:t>‹Nr.›</a:t>
            </a:fld>
            <a:endParaRPr lang="en-GB" altLang="de-DE"/>
          </a:p>
        </p:txBody>
      </p:sp>
    </p:spTree>
    <p:extLst>
      <p:ext uri="{BB962C8B-B14F-4D97-AF65-F5344CB8AC3E}">
        <p14:creationId xmlns:p14="http://schemas.microsoft.com/office/powerpoint/2010/main" val="3580963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834E524B-EEDF-4C6A-A3E6-73B5D96FEC5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76563980-8764-4231-9FAE-9CD3BC1D2CA7}"/>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42014284-DACF-469E-B1E8-7440E2545762}"/>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1CD65B3D-C363-4B58-9721-F715F2138573}"/>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FCD8FFCF-B071-4AB5-ACD7-134337DD1B12}"/>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6810E8C3-7626-47ED-A1BF-8EF82E8CE2B1}"/>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5721F2A1-32A0-4C3A-A70B-68FFE7FDD6D7}" type="slidenum">
              <a:rPr lang="de-DE" altLang="de-DE"/>
              <a:pPr>
                <a:defRPr/>
              </a:pPr>
              <a:t>‹Nr.›</a:t>
            </a:fld>
            <a:endParaRPr lang="de-DE" altLang="de-DE"/>
          </a:p>
        </p:txBody>
      </p:sp>
    </p:spTree>
    <p:extLst>
      <p:ext uri="{BB962C8B-B14F-4D97-AF65-F5344CB8AC3E}">
        <p14:creationId xmlns:p14="http://schemas.microsoft.com/office/powerpoint/2010/main" val="39916551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6526DAA6-27CF-47E8-A36A-2D1AFE7958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994B62-0DB5-45BA-8595-BCDBF2693A48}" type="slidenum">
              <a:rPr lang="de-DE" altLang="de-DE" sz="1300" smtClean="0"/>
              <a:pPr>
                <a:spcBef>
                  <a:spcPct val="0"/>
                </a:spcBef>
              </a:pPr>
              <a:t>2</a:t>
            </a:fld>
            <a:endParaRPr lang="de-DE" altLang="de-DE" sz="1300"/>
          </a:p>
        </p:txBody>
      </p:sp>
      <p:sp>
        <p:nvSpPr>
          <p:cNvPr id="22531" name="Rectangle 2">
            <a:extLst>
              <a:ext uri="{FF2B5EF4-FFF2-40B4-BE49-F238E27FC236}">
                <a16:creationId xmlns:a16="http://schemas.microsoft.com/office/drawing/2014/main" id="{F1707BC9-2621-43A9-953F-2924A8576D90}"/>
              </a:ext>
            </a:extLst>
          </p:cNvPr>
          <p:cNvSpPr>
            <a:spLocks noGrp="1" noRot="1" noChangeAspect="1" noChangeArrowheads="1" noTextEdit="1"/>
          </p:cNvSpPr>
          <p:nvPr>
            <p:ph type="sldImg"/>
          </p:nvPr>
        </p:nvSpPr>
        <p:spPr>
          <a:xfrm>
            <a:off x="138113" y="768350"/>
            <a:ext cx="6823075" cy="3836988"/>
          </a:xfrm>
          <a:ln/>
        </p:spPr>
      </p:sp>
      <p:sp>
        <p:nvSpPr>
          <p:cNvPr id="22532" name="Rectangle 3">
            <a:extLst>
              <a:ext uri="{FF2B5EF4-FFF2-40B4-BE49-F238E27FC236}">
                <a16:creationId xmlns:a16="http://schemas.microsoft.com/office/drawing/2014/main" id="{28C42F5F-25D5-4EC4-9D3C-359483D974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850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B2B5ECE-E152-430C-90E3-6043BC55EC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D023D9-0ED9-4D64-A376-CEE5D287F6FC}" type="slidenum">
              <a:rPr lang="de-DE" altLang="de-DE" sz="1300" smtClean="0"/>
              <a:pPr>
                <a:spcBef>
                  <a:spcPct val="0"/>
                </a:spcBef>
              </a:pPr>
              <a:t>3</a:t>
            </a:fld>
            <a:endParaRPr lang="de-DE" altLang="de-DE" sz="1300"/>
          </a:p>
        </p:txBody>
      </p:sp>
      <p:sp>
        <p:nvSpPr>
          <p:cNvPr id="24579" name="Rectangle 2">
            <a:extLst>
              <a:ext uri="{FF2B5EF4-FFF2-40B4-BE49-F238E27FC236}">
                <a16:creationId xmlns:a16="http://schemas.microsoft.com/office/drawing/2014/main" id="{6738253D-0CEC-4323-9B16-0BD5F779A34F}"/>
              </a:ext>
            </a:extLst>
          </p:cNvPr>
          <p:cNvSpPr>
            <a:spLocks noGrp="1" noRot="1" noChangeAspect="1" noChangeArrowheads="1" noTextEdit="1"/>
          </p:cNvSpPr>
          <p:nvPr>
            <p:ph type="sldImg"/>
          </p:nvPr>
        </p:nvSpPr>
        <p:spPr>
          <a:xfrm>
            <a:off x="138113" y="768350"/>
            <a:ext cx="6823075" cy="3836988"/>
          </a:xfrm>
          <a:ln/>
        </p:spPr>
      </p:sp>
      <p:sp>
        <p:nvSpPr>
          <p:cNvPr id="24580" name="Rectangle 3">
            <a:extLst>
              <a:ext uri="{FF2B5EF4-FFF2-40B4-BE49-F238E27FC236}">
                <a16:creationId xmlns:a16="http://schemas.microsoft.com/office/drawing/2014/main" id="{94B67724-94C7-4C53-817D-E43D7EA3F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1818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4</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438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5</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438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6</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43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366AAF-8FD4-4C69-A84B-EE6759F40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F15F0-A893-4ED2-9462-46F047933153}" type="slidenum">
              <a:rPr lang="de-DE" altLang="de-DE" sz="1300" smtClean="0"/>
              <a:pPr>
                <a:spcBef>
                  <a:spcPct val="0"/>
                </a:spcBef>
              </a:pPr>
              <a:t>7</a:t>
            </a:fld>
            <a:endParaRPr lang="de-DE" altLang="de-DE" sz="1300"/>
          </a:p>
        </p:txBody>
      </p:sp>
      <p:sp>
        <p:nvSpPr>
          <p:cNvPr id="32771" name="Rectangle 2">
            <a:extLst>
              <a:ext uri="{FF2B5EF4-FFF2-40B4-BE49-F238E27FC236}">
                <a16:creationId xmlns:a16="http://schemas.microsoft.com/office/drawing/2014/main" id="{05D9CACE-9806-4EF1-9CCE-90C1B077D4E7}"/>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9D1F0965-7791-413D-9708-1290B0D6A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438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4D190B1D-859D-4F8E-99B2-FCF7EDCCF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F6AF0D-B3B9-45C4-9268-97F0D084D9DE}" type="slidenum">
              <a:rPr lang="de-DE" altLang="de-DE" sz="1300" smtClean="0"/>
              <a:pPr>
                <a:spcBef>
                  <a:spcPct val="0"/>
                </a:spcBef>
              </a:pPr>
              <a:t>8</a:t>
            </a:fld>
            <a:endParaRPr lang="de-DE" altLang="de-DE" sz="1300"/>
          </a:p>
        </p:txBody>
      </p:sp>
      <p:sp>
        <p:nvSpPr>
          <p:cNvPr id="20483" name="Rectangle 2">
            <a:extLst>
              <a:ext uri="{FF2B5EF4-FFF2-40B4-BE49-F238E27FC236}">
                <a16:creationId xmlns:a16="http://schemas.microsoft.com/office/drawing/2014/main" id="{DC4F5CC7-DA5E-438C-AC13-2AE4F4EBAC2E}"/>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31BD391A-8A53-4E7A-AE6C-FB5A42965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032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2DAFF22-A2FF-45A8-AE9D-D037AE5816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47F0D-00F3-4B71-A136-9385604003D6}" type="slidenum">
              <a:rPr lang="de-DE" altLang="de-DE" sz="1300" smtClean="0"/>
              <a:pPr>
                <a:spcBef>
                  <a:spcPct val="0"/>
                </a:spcBef>
              </a:pPr>
              <a:t>9</a:t>
            </a:fld>
            <a:endParaRPr lang="de-DE" altLang="de-DE" sz="1300"/>
          </a:p>
        </p:txBody>
      </p:sp>
      <p:sp>
        <p:nvSpPr>
          <p:cNvPr id="34819" name="Rectangle 2">
            <a:extLst>
              <a:ext uri="{FF2B5EF4-FFF2-40B4-BE49-F238E27FC236}">
                <a16:creationId xmlns:a16="http://schemas.microsoft.com/office/drawing/2014/main" id="{C3B01110-A96C-4630-8E01-CE73761B8C9F}"/>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3870C048-7E0E-49D3-A5EF-937C93E614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4401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2DAFF22-A2FF-45A8-AE9D-D037AE5816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47F0D-00F3-4B71-A136-9385604003D6}" type="slidenum">
              <a:rPr lang="de-DE" altLang="de-DE" sz="1300" smtClean="0"/>
              <a:pPr>
                <a:spcBef>
                  <a:spcPct val="0"/>
                </a:spcBef>
              </a:pPr>
              <a:t>10</a:t>
            </a:fld>
            <a:endParaRPr lang="de-DE" altLang="de-DE" sz="1300"/>
          </a:p>
        </p:txBody>
      </p:sp>
      <p:sp>
        <p:nvSpPr>
          <p:cNvPr id="34819" name="Rectangle 2">
            <a:extLst>
              <a:ext uri="{FF2B5EF4-FFF2-40B4-BE49-F238E27FC236}">
                <a16:creationId xmlns:a16="http://schemas.microsoft.com/office/drawing/2014/main" id="{C3B01110-A96C-4630-8E01-CE73761B8C9F}"/>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3870C048-7E0E-49D3-A5EF-937C93E614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440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2DAFF22-A2FF-45A8-AE9D-D037AE5816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947F0D-00F3-4B71-A136-9385604003D6}" type="slidenum">
              <a:rPr lang="de-DE" altLang="de-DE" sz="1300" smtClean="0"/>
              <a:pPr>
                <a:spcBef>
                  <a:spcPct val="0"/>
                </a:spcBef>
              </a:pPr>
              <a:t>11</a:t>
            </a:fld>
            <a:endParaRPr lang="de-DE" altLang="de-DE" sz="1300"/>
          </a:p>
        </p:txBody>
      </p:sp>
      <p:sp>
        <p:nvSpPr>
          <p:cNvPr id="34819" name="Rectangle 2">
            <a:extLst>
              <a:ext uri="{FF2B5EF4-FFF2-40B4-BE49-F238E27FC236}">
                <a16:creationId xmlns:a16="http://schemas.microsoft.com/office/drawing/2014/main" id="{C3B01110-A96C-4630-8E01-CE73761B8C9F}"/>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3870C048-7E0E-49D3-A5EF-937C93E614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4401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F70154DB-069F-4039-866F-4D1DAB7C10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DC50EF-0B48-4328-85CC-010B814F3A97}" type="slidenum">
              <a:rPr lang="de-DE" altLang="de-DE" sz="1300" smtClean="0"/>
              <a:pPr>
                <a:spcBef>
                  <a:spcPct val="0"/>
                </a:spcBef>
              </a:pPr>
              <a:t>12</a:t>
            </a:fld>
            <a:endParaRPr lang="de-DE" altLang="de-DE" sz="1300"/>
          </a:p>
        </p:txBody>
      </p:sp>
      <p:sp>
        <p:nvSpPr>
          <p:cNvPr id="40963" name="Rectangle 2">
            <a:extLst>
              <a:ext uri="{FF2B5EF4-FFF2-40B4-BE49-F238E27FC236}">
                <a16:creationId xmlns:a16="http://schemas.microsoft.com/office/drawing/2014/main" id="{8716B1EA-3EEF-4188-8207-5ECBD12A90CF}"/>
              </a:ext>
            </a:extLst>
          </p:cNvPr>
          <p:cNvSpPr>
            <a:spLocks noGrp="1" noRot="1" noChangeAspect="1" noChangeArrowheads="1" noTextEdit="1"/>
          </p:cNvSpPr>
          <p:nvPr>
            <p:ph type="sldImg"/>
          </p:nvPr>
        </p:nvSpPr>
        <p:spPr>
          <a:xfrm>
            <a:off x="138113" y="768350"/>
            <a:ext cx="6823075" cy="3836988"/>
          </a:xfrm>
          <a:ln/>
        </p:spPr>
      </p:sp>
      <p:sp>
        <p:nvSpPr>
          <p:cNvPr id="40964" name="Rectangle 3">
            <a:extLst>
              <a:ext uri="{FF2B5EF4-FFF2-40B4-BE49-F238E27FC236}">
                <a16:creationId xmlns:a16="http://schemas.microsoft.com/office/drawing/2014/main" id="{3277B98E-28CD-4CDA-A8DF-5C44746463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99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18530E-69A5-496B-9F5D-5526180EB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1965A6-C75B-4700-8461-FC6A982F069D}"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0EE745FD-A015-460A-A63F-3992486D32ED}"/>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41F45B39-70B1-4ABF-ADBA-C43D9E057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336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18530E-69A5-496B-9F5D-5526180EB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1965A6-C75B-4700-8461-FC6A982F069D}"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0EE745FD-A015-460A-A63F-3992486D32ED}"/>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41F45B39-70B1-4ABF-ADBA-C43D9E057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336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18530E-69A5-496B-9F5D-5526180EB3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1965A6-C75B-4700-8461-FC6A982F069D}"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0EE745FD-A015-460A-A63F-3992486D32ED}"/>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41F45B39-70B1-4ABF-ADBA-C43D9E057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333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206F80B7-FB6D-4661-8113-ED44B1DF67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046752-728D-434F-A59B-0A68708725AF}"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00FC12E4-7AAE-4C74-B4B1-2CBA6DBCF488}"/>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52B19E19-C9FD-4D39-9E73-4D694AE266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06337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5A52256A-AA91-49CF-8126-74DF443067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AD9728-C390-4FD3-9223-DDB9A2CB0BF3}" type="slidenum">
              <a:rPr lang="de-DE" altLang="de-DE" sz="1300" smtClean="0"/>
              <a:pPr>
                <a:spcBef>
                  <a:spcPct val="0"/>
                </a:spcBef>
              </a:pPr>
              <a:t>18</a:t>
            </a:fld>
            <a:endParaRPr lang="de-DE" altLang="de-DE" sz="1300"/>
          </a:p>
        </p:txBody>
      </p:sp>
      <p:sp>
        <p:nvSpPr>
          <p:cNvPr id="55299" name="Rectangle 2">
            <a:extLst>
              <a:ext uri="{FF2B5EF4-FFF2-40B4-BE49-F238E27FC236}">
                <a16:creationId xmlns:a16="http://schemas.microsoft.com/office/drawing/2014/main" id="{CFCFBBF2-E875-441A-B6E9-9DB11C4FB80D}"/>
              </a:ext>
            </a:extLst>
          </p:cNvPr>
          <p:cNvSpPr>
            <a:spLocks noGrp="1" noRot="1" noChangeAspect="1" noChangeArrowheads="1" noTextEdit="1"/>
          </p:cNvSpPr>
          <p:nvPr>
            <p:ph type="sldImg"/>
          </p:nvPr>
        </p:nvSpPr>
        <p:spPr>
          <a:xfrm>
            <a:off x="138113" y="768350"/>
            <a:ext cx="6823075" cy="3836988"/>
          </a:xfrm>
          <a:ln/>
        </p:spPr>
      </p:sp>
      <p:sp>
        <p:nvSpPr>
          <p:cNvPr id="55300" name="Rectangle 3">
            <a:extLst>
              <a:ext uri="{FF2B5EF4-FFF2-40B4-BE49-F238E27FC236}">
                <a16:creationId xmlns:a16="http://schemas.microsoft.com/office/drawing/2014/main" id="{0F713FC8-430B-4011-A6EA-1EB1647117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366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5A52256A-AA91-49CF-8126-74DF443067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AD9728-C390-4FD3-9223-DDB9A2CB0BF3}" type="slidenum">
              <a:rPr lang="de-DE" altLang="de-DE" sz="1300" smtClean="0"/>
              <a:pPr>
                <a:spcBef>
                  <a:spcPct val="0"/>
                </a:spcBef>
              </a:pPr>
              <a:t>19</a:t>
            </a:fld>
            <a:endParaRPr lang="de-DE" altLang="de-DE" sz="1300"/>
          </a:p>
        </p:txBody>
      </p:sp>
      <p:sp>
        <p:nvSpPr>
          <p:cNvPr id="55299" name="Rectangle 2">
            <a:extLst>
              <a:ext uri="{FF2B5EF4-FFF2-40B4-BE49-F238E27FC236}">
                <a16:creationId xmlns:a16="http://schemas.microsoft.com/office/drawing/2014/main" id="{CFCFBBF2-E875-441A-B6E9-9DB11C4FB80D}"/>
              </a:ext>
            </a:extLst>
          </p:cNvPr>
          <p:cNvSpPr>
            <a:spLocks noGrp="1" noRot="1" noChangeAspect="1" noChangeArrowheads="1" noTextEdit="1"/>
          </p:cNvSpPr>
          <p:nvPr>
            <p:ph type="sldImg"/>
          </p:nvPr>
        </p:nvSpPr>
        <p:spPr>
          <a:xfrm>
            <a:off x="138113" y="768350"/>
            <a:ext cx="6823075" cy="3836988"/>
          </a:xfrm>
          <a:ln/>
        </p:spPr>
      </p:sp>
      <p:sp>
        <p:nvSpPr>
          <p:cNvPr id="55300" name="Rectangle 3">
            <a:extLst>
              <a:ext uri="{FF2B5EF4-FFF2-40B4-BE49-F238E27FC236}">
                <a16:creationId xmlns:a16="http://schemas.microsoft.com/office/drawing/2014/main" id="{0F713FC8-430B-4011-A6EA-1EB1647117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366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F0A3F1C-8B89-4F91-82B1-50C5F4507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CBA6E8-F260-4CCF-A307-614C8CA9EB15}" type="slidenum">
              <a:rPr lang="de-DE" altLang="de-DE" sz="1300" smtClean="0"/>
              <a:pPr>
                <a:spcBef>
                  <a:spcPct val="0"/>
                </a:spcBef>
              </a:pPr>
              <a:t>20</a:t>
            </a:fld>
            <a:endParaRPr lang="de-DE" altLang="de-DE" sz="1300"/>
          </a:p>
        </p:txBody>
      </p:sp>
      <p:sp>
        <p:nvSpPr>
          <p:cNvPr id="57347" name="Rectangle 2">
            <a:extLst>
              <a:ext uri="{FF2B5EF4-FFF2-40B4-BE49-F238E27FC236}">
                <a16:creationId xmlns:a16="http://schemas.microsoft.com/office/drawing/2014/main" id="{338A7804-4830-4A02-BE95-BBFB2AA3D746}"/>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C218A1A7-2963-4BF0-AAC2-8E834B0B52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6533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F838C47E-85E7-4BBC-A291-41D5656274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3DABE5-C67E-4BED-B3F3-6FF1E37123AE}" type="slidenum">
              <a:rPr lang="de-DE" altLang="de-DE" sz="1300" smtClean="0"/>
              <a:pPr>
                <a:spcBef>
                  <a:spcPct val="0"/>
                </a:spcBef>
              </a:pPr>
              <a:t>21</a:t>
            </a:fld>
            <a:endParaRPr lang="de-DE" altLang="de-DE" sz="1300"/>
          </a:p>
        </p:txBody>
      </p:sp>
      <p:sp>
        <p:nvSpPr>
          <p:cNvPr id="59395" name="Rectangle 2">
            <a:extLst>
              <a:ext uri="{FF2B5EF4-FFF2-40B4-BE49-F238E27FC236}">
                <a16:creationId xmlns:a16="http://schemas.microsoft.com/office/drawing/2014/main" id="{BDF827FA-7FDF-4F67-B0BF-D1CA514EC3E6}"/>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2C487709-F9D1-4BDF-B5DF-1C8F677FBA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3586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22</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057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23</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057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24</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0573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81D4F59-DCFD-4627-91B9-2EE08CB72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806E9-3C47-4B1A-AEC7-6317EDC10052}" type="slidenum">
              <a:rPr lang="de-DE" altLang="de-DE" sz="1300" smtClean="0"/>
              <a:pPr>
                <a:spcBef>
                  <a:spcPct val="0"/>
                </a:spcBef>
              </a:pPr>
              <a:t>25</a:t>
            </a:fld>
            <a:endParaRPr lang="de-DE" altLang="de-DE" sz="1300"/>
          </a:p>
        </p:txBody>
      </p:sp>
      <p:sp>
        <p:nvSpPr>
          <p:cNvPr id="67587" name="Rectangle 3074">
            <a:extLst>
              <a:ext uri="{FF2B5EF4-FFF2-40B4-BE49-F238E27FC236}">
                <a16:creationId xmlns:a16="http://schemas.microsoft.com/office/drawing/2014/main" id="{AF2A65D7-54DC-4285-93BB-A0281067A576}"/>
              </a:ext>
            </a:extLst>
          </p:cNvPr>
          <p:cNvSpPr>
            <a:spLocks noGrp="1" noRot="1" noChangeAspect="1" noChangeArrowheads="1" noTextEdit="1"/>
          </p:cNvSpPr>
          <p:nvPr>
            <p:ph type="sldImg"/>
          </p:nvPr>
        </p:nvSpPr>
        <p:spPr>
          <a:xfrm>
            <a:off x="138113" y="768350"/>
            <a:ext cx="6823075" cy="3836988"/>
          </a:xfrm>
          <a:ln/>
        </p:spPr>
      </p:sp>
      <p:sp>
        <p:nvSpPr>
          <p:cNvPr id="67588" name="Rectangle 3075">
            <a:extLst>
              <a:ext uri="{FF2B5EF4-FFF2-40B4-BE49-F238E27FC236}">
                <a16:creationId xmlns:a16="http://schemas.microsoft.com/office/drawing/2014/main" id="{5E419055-ED6C-4477-BE57-172CEC878F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8057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81AB8226-AB9C-42B1-AB8C-828D505F2B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C20977-EC1E-43E6-BA5C-3011CDDA9A4D}" type="slidenum">
              <a:rPr lang="de-DE" altLang="de-DE" sz="1300" smtClean="0"/>
              <a:pPr>
                <a:spcBef>
                  <a:spcPct val="0"/>
                </a:spcBef>
              </a:pPr>
              <a:t>26</a:t>
            </a:fld>
            <a:endParaRPr lang="de-DE" altLang="de-DE" sz="1300"/>
          </a:p>
        </p:txBody>
      </p:sp>
      <p:sp>
        <p:nvSpPr>
          <p:cNvPr id="69635" name="Rectangle 3074">
            <a:extLst>
              <a:ext uri="{FF2B5EF4-FFF2-40B4-BE49-F238E27FC236}">
                <a16:creationId xmlns:a16="http://schemas.microsoft.com/office/drawing/2014/main" id="{B49DFB17-4971-478F-BDBD-5177988610DE}"/>
              </a:ext>
            </a:extLst>
          </p:cNvPr>
          <p:cNvSpPr>
            <a:spLocks noGrp="1" noRot="1" noChangeAspect="1" noChangeArrowheads="1" noTextEdit="1"/>
          </p:cNvSpPr>
          <p:nvPr>
            <p:ph type="sldImg"/>
          </p:nvPr>
        </p:nvSpPr>
        <p:spPr>
          <a:xfrm>
            <a:off x="138113" y="768350"/>
            <a:ext cx="6823075" cy="3836988"/>
          </a:xfrm>
          <a:ln/>
        </p:spPr>
      </p:sp>
      <p:sp>
        <p:nvSpPr>
          <p:cNvPr id="69636" name="Rectangle 3075">
            <a:extLst>
              <a:ext uri="{FF2B5EF4-FFF2-40B4-BE49-F238E27FC236}">
                <a16:creationId xmlns:a16="http://schemas.microsoft.com/office/drawing/2014/main" id="{8445FD3D-6BD0-4B5F-B0FB-E7929A6C62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014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74DAE4B6-233E-44AD-8395-AC2B25F46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6116A1-E4EE-4A64-9E63-12D8DF430371}" type="slidenum">
              <a:rPr lang="de-DE" altLang="de-DE" sz="1300" smtClean="0"/>
              <a:pPr>
                <a:spcBef>
                  <a:spcPct val="0"/>
                </a:spcBef>
              </a:pPr>
              <a:t>27</a:t>
            </a:fld>
            <a:endParaRPr lang="de-DE" altLang="de-DE" sz="1300"/>
          </a:p>
        </p:txBody>
      </p:sp>
      <p:sp>
        <p:nvSpPr>
          <p:cNvPr id="71683" name="Rectangle 2">
            <a:extLst>
              <a:ext uri="{FF2B5EF4-FFF2-40B4-BE49-F238E27FC236}">
                <a16:creationId xmlns:a16="http://schemas.microsoft.com/office/drawing/2014/main" id="{DBABE579-26D4-4254-8FD5-FE26CACFE9E4}"/>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5FCEA284-BA97-4512-8400-D4B9A20B15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85581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9FD8E099-308B-42C4-973D-8E810B224C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649FB-7AC9-440C-ACB1-786A439EADDF}" type="slidenum">
              <a:rPr lang="de-DE" altLang="de-DE" sz="1300" smtClean="0"/>
              <a:pPr>
                <a:spcBef>
                  <a:spcPct val="0"/>
                </a:spcBef>
              </a:pPr>
              <a:t>28</a:t>
            </a:fld>
            <a:endParaRPr lang="de-DE" altLang="de-DE" sz="1300"/>
          </a:p>
        </p:txBody>
      </p:sp>
      <p:sp>
        <p:nvSpPr>
          <p:cNvPr id="73731" name="Rectangle 2">
            <a:extLst>
              <a:ext uri="{FF2B5EF4-FFF2-40B4-BE49-F238E27FC236}">
                <a16:creationId xmlns:a16="http://schemas.microsoft.com/office/drawing/2014/main" id="{1A9C54B2-C3BF-42E6-8CB2-875D73EA3202}"/>
              </a:ext>
            </a:extLst>
          </p:cNvPr>
          <p:cNvSpPr>
            <a:spLocks noGrp="1" noRot="1" noChangeAspect="1" noChangeArrowheads="1" noTextEdit="1"/>
          </p:cNvSpPr>
          <p:nvPr>
            <p:ph type="sldImg"/>
          </p:nvPr>
        </p:nvSpPr>
        <p:spPr>
          <a:xfrm>
            <a:off x="138113" y="768350"/>
            <a:ext cx="6823075" cy="3836988"/>
          </a:xfrm>
          <a:ln/>
        </p:spPr>
      </p:sp>
      <p:sp>
        <p:nvSpPr>
          <p:cNvPr id="73732" name="Rectangle 3">
            <a:extLst>
              <a:ext uri="{FF2B5EF4-FFF2-40B4-BE49-F238E27FC236}">
                <a16:creationId xmlns:a16="http://schemas.microsoft.com/office/drawing/2014/main" id="{7F9DD262-366C-45E8-9539-69E64C9D5C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1711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9154A49-97F5-4F51-88C0-C34A52F6E2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8CF482-1384-47E5-AD82-4D406771FE00}" type="slidenum">
              <a:rPr lang="de-DE" altLang="de-DE" sz="1300" smtClean="0"/>
              <a:pPr>
                <a:spcBef>
                  <a:spcPct val="0"/>
                </a:spcBef>
              </a:pPr>
              <a:t>29</a:t>
            </a:fld>
            <a:endParaRPr lang="de-DE" altLang="de-DE" sz="1300"/>
          </a:p>
        </p:txBody>
      </p:sp>
      <p:sp>
        <p:nvSpPr>
          <p:cNvPr id="75779" name="Rectangle 2">
            <a:extLst>
              <a:ext uri="{FF2B5EF4-FFF2-40B4-BE49-F238E27FC236}">
                <a16:creationId xmlns:a16="http://schemas.microsoft.com/office/drawing/2014/main" id="{261A6B91-2F60-486B-A636-D155FF0049CD}"/>
              </a:ext>
            </a:extLst>
          </p:cNvPr>
          <p:cNvSpPr>
            <a:spLocks noGrp="1" noRot="1" noChangeAspect="1" noChangeArrowheads="1" noTextEdit="1"/>
          </p:cNvSpPr>
          <p:nvPr>
            <p:ph type="sldImg"/>
          </p:nvPr>
        </p:nvSpPr>
        <p:spPr>
          <a:xfrm>
            <a:off x="138113" y="768350"/>
            <a:ext cx="6823075" cy="3836988"/>
          </a:xfrm>
          <a:ln/>
        </p:spPr>
      </p:sp>
      <p:sp>
        <p:nvSpPr>
          <p:cNvPr id="75780" name="Rectangle 3">
            <a:extLst>
              <a:ext uri="{FF2B5EF4-FFF2-40B4-BE49-F238E27FC236}">
                <a16:creationId xmlns:a16="http://schemas.microsoft.com/office/drawing/2014/main" id="{12D71083-9FFD-461C-BE9D-C9FA4A5021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3693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DF40EB1-441F-4474-9DFB-3EC768260A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A83169-C747-42FB-9363-4311B9E4EF72}" type="slidenum">
              <a:rPr lang="de-DE" altLang="de-DE" sz="1300" smtClean="0"/>
              <a:pPr>
                <a:spcBef>
                  <a:spcPct val="0"/>
                </a:spcBef>
              </a:pPr>
              <a:t>30</a:t>
            </a:fld>
            <a:endParaRPr lang="de-DE" altLang="de-DE" sz="1300"/>
          </a:p>
        </p:txBody>
      </p:sp>
      <p:sp>
        <p:nvSpPr>
          <p:cNvPr id="77827" name="Rectangle 2">
            <a:extLst>
              <a:ext uri="{FF2B5EF4-FFF2-40B4-BE49-F238E27FC236}">
                <a16:creationId xmlns:a16="http://schemas.microsoft.com/office/drawing/2014/main" id="{849DAC50-25A8-45C7-91EE-9E97549EE606}"/>
              </a:ext>
            </a:extLst>
          </p:cNvPr>
          <p:cNvSpPr>
            <a:spLocks noGrp="1" noRot="1" noChangeAspect="1" noChangeArrowheads="1" noTextEdit="1"/>
          </p:cNvSpPr>
          <p:nvPr>
            <p:ph type="sldImg"/>
          </p:nvPr>
        </p:nvSpPr>
        <p:spPr>
          <a:xfrm>
            <a:off x="138113" y="768350"/>
            <a:ext cx="6823075" cy="3836988"/>
          </a:xfrm>
          <a:ln/>
        </p:spPr>
      </p:sp>
      <p:sp>
        <p:nvSpPr>
          <p:cNvPr id="77828" name="Rectangle 3">
            <a:extLst>
              <a:ext uri="{FF2B5EF4-FFF2-40B4-BE49-F238E27FC236}">
                <a16:creationId xmlns:a16="http://schemas.microsoft.com/office/drawing/2014/main" id="{89B31F0E-7F95-4964-942A-A0FE22537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6113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2A8F06D-EF56-400F-98BD-F5C6318B2A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A109B5-CFB8-4611-9C4C-B5E2A8BBB0A3}" type="slidenum">
              <a:rPr lang="de-DE" altLang="de-DE" sz="1300" smtClean="0"/>
              <a:pPr>
                <a:spcBef>
                  <a:spcPct val="0"/>
                </a:spcBef>
              </a:pPr>
              <a:t>31</a:t>
            </a:fld>
            <a:endParaRPr lang="de-DE" altLang="de-DE" sz="1300"/>
          </a:p>
        </p:txBody>
      </p:sp>
      <p:sp>
        <p:nvSpPr>
          <p:cNvPr id="79875" name="Rectangle 2">
            <a:extLst>
              <a:ext uri="{FF2B5EF4-FFF2-40B4-BE49-F238E27FC236}">
                <a16:creationId xmlns:a16="http://schemas.microsoft.com/office/drawing/2014/main" id="{F4691CF7-393D-404A-AD3E-5B08B6BC9EDA}"/>
              </a:ext>
            </a:extLst>
          </p:cNvPr>
          <p:cNvSpPr>
            <a:spLocks noGrp="1" noRot="1" noChangeAspect="1" noChangeArrowheads="1" noTextEdit="1"/>
          </p:cNvSpPr>
          <p:nvPr>
            <p:ph type="sldImg"/>
          </p:nvPr>
        </p:nvSpPr>
        <p:spPr>
          <a:xfrm>
            <a:off x="138113" y="768350"/>
            <a:ext cx="6823075" cy="3836988"/>
          </a:xfrm>
          <a:ln/>
        </p:spPr>
      </p:sp>
      <p:sp>
        <p:nvSpPr>
          <p:cNvPr id="79876" name="Rectangle 3">
            <a:extLst>
              <a:ext uri="{FF2B5EF4-FFF2-40B4-BE49-F238E27FC236}">
                <a16:creationId xmlns:a16="http://schemas.microsoft.com/office/drawing/2014/main" id="{8A79B3DA-DB77-45AA-B506-47A10D5D0D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621508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7E572C6-3BE3-488E-A8AA-F23D01DF52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075F4-150D-4412-A6DC-6E637ABEABD7}" type="slidenum">
              <a:rPr lang="de-DE" altLang="de-DE" sz="1300" smtClean="0"/>
              <a:pPr>
                <a:spcBef>
                  <a:spcPct val="0"/>
                </a:spcBef>
              </a:pPr>
              <a:t>32</a:t>
            </a:fld>
            <a:endParaRPr lang="de-DE" altLang="de-DE" sz="1300"/>
          </a:p>
        </p:txBody>
      </p:sp>
      <p:sp>
        <p:nvSpPr>
          <p:cNvPr id="83971" name="Rectangle 2">
            <a:extLst>
              <a:ext uri="{FF2B5EF4-FFF2-40B4-BE49-F238E27FC236}">
                <a16:creationId xmlns:a16="http://schemas.microsoft.com/office/drawing/2014/main" id="{701893D7-ECAA-49C0-BD7C-CDBC4E5BF47C}"/>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C9450854-3063-45F9-88A1-7CABD12CA2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65002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EA23480-3238-485F-90AD-DC88F85E1A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28FBCB-AB7B-4B63-A49E-C33516E1A29C}" type="slidenum">
              <a:rPr lang="de-DE" altLang="de-DE" sz="1300" smtClean="0"/>
              <a:pPr>
                <a:spcBef>
                  <a:spcPct val="0"/>
                </a:spcBef>
              </a:pPr>
              <a:t>34</a:t>
            </a:fld>
            <a:endParaRPr lang="de-DE" altLang="de-DE" sz="1300"/>
          </a:p>
        </p:txBody>
      </p:sp>
      <p:sp>
        <p:nvSpPr>
          <p:cNvPr id="87043" name="Rectangle 2">
            <a:extLst>
              <a:ext uri="{FF2B5EF4-FFF2-40B4-BE49-F238E27FC236}">
                <a16:creationId xmlns:a16="http://schemas.microsoft.com/office/drawing/2014/main" id="{2E9866E6-24B3-4135-B225-08B6B9E1CCB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C68FAD8-6ED0-4395-B8E6-74AA55A849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2981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35</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36</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9EC216-518E-4A2C-8686-2AE9954E7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FE69C-7825-433B-B841-DD91CB67D8BD}" type="slidenum">
              <a:rPr lang="de-DE" altLang="de-DE" sz="1300" smtClean="0"/>
              <a:pPr>
                <a:spcBef>
                  <a:spcPct val="0"/>
                </a:spcBef>
              </a:pPr>
              <a:t>37</a:t>
            </a:fld>
            <a:endParaRPr lang="de-DE" altLang="de-DE" sz="1300"/>
          </a:p>
        </p:txBody>
      </p:sp>
      <p:sp>
        <p:nvSpPr>
          <p:cNvPr id="93187" name="Rectangle 2">
            <a:extLst>
              <a:ext uri="{FF2B5EF4-FFF2-40B4-BE49-F238E27FC236}">
                <a16:creationId xmlns:a16="http://schemas.microsoft.com/office/drawing/2014/main" id="{FF6CFDC7-A4EB-47B2-9F8B-BE9941159227}"/>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0F1AF75C-02F0-498E-A433-832553C2361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76681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38</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39</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99C05CE0-C260-4900-BDF3-EC9755D10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7B1185-30D5-4AE4-B1CE-1D1B902D226E}" type="slidenum">
              <a:rPr lang="de-DE" altLang="de-DE" sz="1300" smtClean="0"/>
              <a:pPr>
                <a:spcBef>
                  <a:spcPct val="0"/>
                </a:spcBef>
              </a:pPr>
              <a:t>40</a:t>
            </a:fld>
            <a:endParaRPr lang="de-DE" altLang="de-DE" sz="1300"/>
          </a:p>
        </p:txBody>
      </p:sp>
      <p:sp>
        <p:nvSpPr>
          <p:cNvPr id="99331" name="Rectangle 1026">
            <a:extLst>
              <a:ext uri="{FF2B5EF4-FFF2-40B4-BE49-F238E27FC236}">
                <a16:creationId xmlns:a16="http://schemas.microsoft.com/office/drawing/2014/main" id="{EAEDAB93-F6E4-4F1D-967D-B01BB9CDAC93}"/>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F0235552-E9C8-46EC-B7C1-309CBA6293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6117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41</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42</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43</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106DAEF0-0547-40A0-AE78-54CB9D37F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8110A1-E9F3-43AC-93EA-E4856D46D3C9}" type="slidenum">
              <a:rPr lang="de-DE" altLang="de-DE" sz="1300" smtClean="0"/>
              <a:pPr>
                <a:spcBef>
                  <a:spcPct val="0"/>
                </a:spcBef>
              </a:pPr>
              <a:t>44</a:t>
            </a:fld>
            <a:endParaRPr lang="de-DE" altLang="de-DE" sz="1300"/>
          </a:p>
        </p:txBody>
      </p:sp>
      <p:sp>
        <p:nvSpPr>
          <p:cNvPr id="107523" name="Rectangle 2">
            <a:extLst>
              <a:ext uri="{FF2B5EF4-FFF2-40B4-BE49-F238E27FC236}">
                <a16:creationId xmlns:a16="http://schemas.microsoft.com/office/drawing/2014/main" id="{07A2DFB2-14CD-4486-B476-D61C3E207108}"/>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43240C4-C34F-4C0B-87EC-0F8BF08AE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42181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45</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46</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47</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CDBC12C-B7A7-46A0-AA7E-BC06A938C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571D14-6425-4083-802C-4793FEF4957A}" type="slidenum">
              <a:rPr lang="de-DE" altLang="de-DE" sz="1300" smtClean="0"/>
              <a:pPr>
                <a:spcBef>
                  <a:spcPct val="0"/>
                </a:spcBef>
              </a:pPr>
              <a:t>48</a:t>
            </a:fld>
            <a:endParaRPr lang="de-DE" altLang="de-DE" sz="1300"/>
          </a:p>
        </p:txBody>
      </p:sp>
      <p:sp>
        <p:nvSpPr>
          <p:cNvPr id="115715" name="Rectangle 2050">
            <a:extLst>
              <a:ext uri="{FF2B5EF4-FFF2-40B4-BE49-F238E27FC236}">
                <a16:creationId xmlns:a16="http://schemas.microsoft.com/office/drawing/2014/main" id="{4F8A72B6-E86D-445D-A31D-87D9136171FB}"/>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DAD23291-92F9-4F0D-9F0D-AC6803841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053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49</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50</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7799262-584F-4142-9676-C2774B0A81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982F13-8CE0-47B2-8347-0D86DF6ED3CA}" type="slidenum">
              <a:rPr lang="de-DE" altLang="de-DE" sz="1300" smtClean="0"/>
              <a:pPr>
                <a:spcBef>
                  <a:spcPct val="0"/>
                </a:spcBef>
              </a:pPr>
              <a:t>51</a:t>
            </a:fld>
            <a:endParaRPr lang="de-DE" altLang="de-DE" sz="1300"/>
          </a:p>
        </p:txBody>
      </p:sp>
      <p:sp>
        <p:nvSpPr>
          <p:cNvPr id="121859" name="Rectangle 2">
            <a:extLst>
              <a:ext uri="{FF2B5EF4-FFF2-40B4-BE49-F238E27FC236}">
                <a16:creationId xmlns:a16="http://schemas.microsoft.com/office/drawing/2014/main" id="{B7B12821-62A3-425B-A967-A1BDE638C156}"/>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1EA920FA-61E1-4C0E-8024-AA76F7EA21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94990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DE239C33-1239-44A3-8F91-FE8B3E343F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73E88-D408-4CC7-B39D-BFF89689AA92}" type="slidenum">
              <a:rPr lang="de-DE" altLang="de-DE" sz="1300" smtClean="0"/>
              <a:pPr>
                <a:spcBef>
                  <a:spcPct val="0"/>
                </a:spcBef>
              </a:pPr>
              <a:t>53</a:t>
            </a:fld>
            <a:endParaRPr lang="de-DE" altLang="de-DE" sz="1300"/>
          </a:p>
        </p:txBody>
      </p:sp>
      <p:sp>
        <p:nvSpPr>
          <p:cNvPr id="125955" name="Rectangle 2">
            <a:extLst>
              <a:ext uri="{FF2B5EF4-FFF2-40B4-BE49-F238E27FC236}">
                <a16:creationId xmlns:a16="http://schemas.microsoft.com/office/drawing/2014/main" id="{F700BAA0-C6F4-466E-9AAD-D6B4435E9035}"/>
              </a:ext>
            </a:extLst>
          </p:cNvPr>
          <p:cNvSpPr>
            <a:spLocks noGrp="1" noRot="1" noChangeAspect="1" noChangeArrowheads="1" noTextEdit="1"/>
          </p:cNvSpPr>
          <p:nvPr>
            <p:ph type="sldImg"/>
          </p:nvPr>
        </p:nvSpPr>
        <p:spPr>
          <a:xfrm>
            <a:off x="138113" y="768350"/>
            <a:ext cx="6823075" cy="3836988"/>
          </a:xfrm>
          <a:ln/>
        </p:spPr>
      </p:sp>
      <p:sp>
        <p:nvSpPr>
          <p:cNvPr id="125956" name="Rectangle 3">
            <a:extLst>
              <a:ext uri="{FF2B5EF4-FFF2-40B4-BE49-F238E27FC236}">
                <a16:creationId xmlns:a16="http://schemas.microsoft.com/office/drawing/2014/main" id="{FFC87A71-16BB-4691-BDA7-1B8AF5DE50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4256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FC78C581-FBA3-4514-8CE1-9BC5143BDE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D9CD40-529C-4B05-A4BB-483F4CD11FF9}" type="slidenum">
              <a:rPr lang="de-DE" altLang="de-DE" sz="1300" smtClean="0"/>
              <a:pPr>
                <a:spcBef>
                  <a:spcPct val="0"/>
                </a:spcBef>
              </a:pPr>
              <a:t>54</a:t>
            </a:fld>
            <a:endParaRPr lang="de-DE" altLang="de-DE" sz="1300"/>
          </a:p>
        </p:txBody>
      </p:sp>
      <p:sp>
        <p:nvSpPr>
          <p:cNvPr id="128003" name="Rectangle 2">
            <a:extLst>
              <a:ext uri="{FF2B5EF4-FFF2-40B4-BE49-F238E27FC236}">
                <a16:creationId xmlns:a16="http://schemas.microsoft.com/office/drawing/2014/main" id="{95482EA7-CDCB-45F1-9944-6045BAE9EC69}"/>
              </a:ext>
            </a:extLst>
          </p:cNvPr>
          <p:cNvSpPr>
            <a:spLocks noGrp="1" noRot="1" noChangeAspect="1" noChangeArrowheads="1" noTextEdit="1"/>
          </p:cNvSpPr>
          <p:nvPr>
            <p:ph type="sldImg"/>
          </p:nvPr>
        </p:nvSpPr>
        <p:spPr>
          <a:xfrm>
            <a:off x="138113" y="768350"/>
            <a:ext cx="6823075" cy="3836988"/>
          </a:xfrm>
          <a:ln/>
        </p:spPr>
      </p:sp>
      <p:sp>
        <p:nvSpPr>
          <p:cNvPr id="128004" name="Rectangle 3">
            <a:extLst>
              <a:ext uri="{FF2B5EF4-FFF2-40B4-BE49-F238E27FC236}">
                <a16:creationId xmlns:a16="http://schemas.microsoft.com/office/drawing/2014/main" id="{FB91B2B6-B392-445D-9D0D-01B5324083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76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p>
            <a:pPr>
              <a:defRPr/>
            </a:pPr>
            <a:fld id="{249EF96A-630D-4A5E-A76E-72A13F19126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D2EDECAC-2C2F-4D3E-9210-A1EFB8547AE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7A4B430F-2D46-4482-8D10-2B8400C97D00}"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249EF96A-630D-4A5E-A76E-72A13F19126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p>
            <a:pPr>
              <a:defRPr/>
            </a:pPr>
            <a:fld id="{249EF96A-630D-4A5E-A76E-72A13F19126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8 - Mood</a:t>
            </a:r>
          </a:p>
        </p:txBody>
      </p:sp>
      <p:sp>
        <p:nvSpPr>
          <p:cNvPr id="5" name="Slide Number Placeholder 4"/>
          <p:cNvSpPr>
            <a:spLocks noGrp="1"/>
          </p:cNvSpPr>
          <p:nvPr>
            <p:ph type="sldNum" sz="quarter" idx="12"/>
          </p:nvPr>
        </p:nvSpPr>
        <p:spPr bwMode="gray"/>
        <p:txBody>
          <a:bodyPr/>
          <a:lstStyle/>
          <a:p>
            <a:pPr>
              <a:defRPr/>
            </a:pPr>
            <a:fld id="{5992950F-3D39-4C3B-8741-D50F9B36F15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p>
            <a:pPr>
              <a:defRPr/>
            </a:pPr>
            <a:fld id="{3282260F-B667-43FF-A68A-ADAA13FC2AA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8 - Mood</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8 - Mood</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8 - Mood</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49EF96A-630D-4A5E-A76E-72A13F19126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solidFill>
                  <a:srgbClr val="333333"/>
                </a:solidFill>
                <a:ea typeface="ＭＳ Ｐゴシック" panose="020B0600070205080204" pitchFamily="34" charset="-128"/>
              </a:rPr>
              <a:t>Metacognitive Training 8 - Mood</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solidFill>
                  <a:srgbClr val="333333"/>
                </a:solidFill>
                <a:ea typeface="ＭＳ Ｐゴシック" panose="020B0600070205080204" pitchFamily="34" charset="-128"/>
              </a:rPr>
              <a:t>Metacognitive Training 8 - Mood</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A – Mood</a:t>
            </a:r>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6|22</a:t>
            </a:r>
            <a:endParaRPr lang="de-DE" dirty="0">
              <a:latin typeface="+mj-lt"/>
            </a:endParaRPr>
          </a:p>
          <a:p>
            <a:endParaRPr lang="de-DE" dirty="0">
              <a:latin typeface="+mj-lt"/>
            </a:endParaRPr>
          </a:p>
        </p:txBody>
      </p:sp>
      <p:sp>
        <p:nvSpPr>
          <p:cNvPr id="6"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2305653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Symptoms of depression?</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2</a:t>
            </a:fld>
            <a:endParaRPr lang="de-DE" altLang="de-DE" b="0">
              <a:latin typeface="Calibri Light"/>
            </a:endParaRPr>
          </a:p>
        </p:txBody>
      </p:sp>
      <p:pic>
        <p:nvPicPr>
          <p:cNvPr id="11"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chemeClr val="accent1"/>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Symptoms of depression?</a:t>
            </a:r>
          </a:p>
        </p:txBody>
      </p:sp>
      <p:sp>
        <p:nvSpPr>
          <p:cNvPr id="7" name="Content Placeholder 6"/>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latin typeface="Calibri Light"/>
              </a:rPr>
              <a:t>sadness, depressed mood</a:t>
            </a:r>
          </a:p>
          <a:p>
            <a:pPr marL="457200" lvl="0" indent="-457200" defTabSz="914400" fontAlgn="base">
              <a:buFont typeface="+mj-lt"/>
              <a:buAutoNum type="arabicPeriod"/>
            </a:pPr>
            <a:r>
              <a:rPr lang="de-DE" altLang="de-DE" sz="2400" dirty="0">
                <a:solidFill>
                  <a:srgbClr val="333333"/>
                </a:solidFill>
                <a:latin typeface="Calibri Light"/>
              </a:rPr>
              <a:t>poor drive and motivation </a:t>
            </a:r>
          </a:p>
          <a:p>
            <a:pPr marL="457200" lvl="0" indent="-457200" defTabSz="914400" fontAlgn="base">
              <a:buFont typeface="+mj-lt"/>
              <a:buAutoNum type="arabicPeriod"/>
            </a:pPr>
            <a:r>
              <a:rPr lang="de-DE" altLang="de-DE" sz="2400" dirty="0">
                <a:solidFill>
                  <a:srgbClr val="333333"/>
                </a:solidFill>
                <a:latin typeface="Calibri Light"/>
              </a:rPr>
              <a:t>low self-esteem, fear of being rejected </a:t>
            </a:r>
          </a:p>
          <a:p>
            <a:pPr marL="457200" lvl="0" indent="-457200" defTabSz="914400" fontAlgn="base">
              <a:buFont typeface="+mj-lt"/>
              <a:buAutoNum type="arabicPeriod"/>
            </a:pPr>
            <a:r>
              <a:rPr lang="de-DE" altLang="de-DE" sz="2400" dirty="0">
                <a:solidFill>
                  <a:srgbClr val="333333"/>
                </a:solidFill>
                <a:latin typeface="Calibri Light"/>
              </a:rPr>
              <a:t>fears (e.g. regarding future)</a:t>
            </a:r>
          </a:p>
          <a:p>
            <a:pPr marL="457200" lvl="0" indent="-457200" defTabSz="914400" fontAlgn="base">
              <a:buFont typeface="+mj-lt"/>
              <a:buAutoNum type="arabicPeriod"/>
            </a:pPr>
            <a:r>
              <a:rPr lang="de-DE" altLang="de-DE" sz="2400" dirty="0">
                <a:solidFill>
                  <a:srgbClr val="333333"/>
                </a:solidFill>
                <a:latin typeface="Calibri Light"/>
              </a:rPr>
              <a:t>sleep disturbances, pain </a:t>
            </a:r>
          </a:p>
          <a:p>
            <a:pPr marL="457200" lvl="0" indent="-457200" defTabSz="914400" fontAlgn="base">
              <a:buFont typeface="+mj-lt"/>
              <a:buAutoNum type="arabicPeriod"/>
            </a:pPr>
            <a:r>
              <a:rPr lang="de-DE" altLang="de-DE" sz="2400" dirty="0">
                <a:solidFill>
                  <a:srgbClr val="333333"/>
                </a:solidFill>
                <a:latin typeface="Calibri Light"/>
              </a:rPr>
              <a:t>cognitive impairments (poor concentration and memory)</a:t>
            </a:r>
          </a:p>
          <a:p>
            <a:pPr lvl="0" defTabSz="914400" fontAlgn="base"/>
            <a:r>
              <a:rPr lang="de-DE" altLang="de-DE" sz="2400" dirty="0">
                <a:solidFill>
                  <a:srgbClr val="333333"/>
                </a:solidFill>
                <a:latin typeface="Calibri Light"/>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Was I born like that ...</a:t>
            </a:r>
            <a:br>
              <a:rPr lang="en-US" altLang="de-DE" sz="3600" dirty="0">
                <a:latin typeface="Calibri Light"/>
              </a:rPr>
            </a:br>
            <a:r>
              <a:rPr lang="en-US" altLang="de-DE" sz="3600" dirty="0">
                <a:latin typeface="Calibri Light"/>
              </a:rPr>
              <a:t>Did I become like that?</a:t>
            </a:r>
            <a:endParaRPr lang="de-DE" altLang="de-DE" sz="3600" dirty="0">
              <a:latin typeface="Calibri Light"/>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eaLnBrk="1" hangingPunct="1"/>
            <a:r>
              <a:rPr lang="de-DE" altLang="de-DE" sz="2400" dirty="0">
                <a:solidFill>
                  <a:srgbClr val="333333"/>
                </a:solidFill>
                <a:latin typeface="Calibri Light"/>
              </a:rPr>
              <a:t>Is it pre-determined whether we are happy or sad?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change over time?</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4</a:t>
            </a:fld>
            <a:endParaRPr lang="de-DE" altLang="de-DE" b="0">
              <a:latin typeface="Calibri Ligh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Was I born like that ...</a:t>
            </a:r>
            <a:br>
              <a:rPr lang="en-US" altLang="de-DE" sz="3600" dirty="0">
                <a:latin typeface="Calibri Light"/>
              </a:rPr>
            </a:br>
            <a:r>
              <a:rPr lang="en-US" altLang="de-DE" sz="3600" dirty="0">
                <a:latin typeface="Calibri Light"/>
              </a:rPr>
              <a:t>Did I become like that?</a:t>
            </a:r>
            <a:endParaRPr lang="de-DE" altLang="de-DE" sz="3600" dirty="0">
              <a:latin typeface="Calibri Light"/>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eaLnBrk="1" hangingPunct="1"/>
            <a:r>
              <a:rPr lang="de-DE" altLang="de-DE" sz="2400" dirty="0">
                <a:solidFill>
                  <a:srgbClr val="333333"/>
                </a:solidFill>
                <a:latin typeface="Calibri Light"/>
              </a:rPr>
              <a:t>Is it pre-determined whether we are happy or sad?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a:t>
            </a:r>
            <a:r>
              <a:rPr lang="de-DE" altLang="de-DE" sz="2400" dirty="0" err="1">
                <a:solidFill>
                  <a:srgbClr val="333333"/>
                </a:solidFill>
                <a:latin typeface="Calibri Light"/>
              </a:rPr>
              <a:t>change</a:t>
            </a:r>
            <a:r>
              <a:rPr lang="de-DE" altLang="de-DE" sz="2400" dirty="0">
                <a:solidFill>
                  <a:srgbClr val="333333"/>
                </a:solidFill>
                <a:latin typeface="Calibri Light"/>
              </a:rPr>
              <a:t> </a:t>
            </a:r>
            <a:r>
              <a:rPr lang="de-DE" altLang="de-DE" sz="2400" dirty="0" err="1">
                <a:solidFill>
                  <a:srgbClr val="333333"/>
                </a:solidFill>
                <a:latin typeface="Calibri Light"/>
              </a:rPr>
              <a:t>over</a:t>
            </a:r>
            <a:r>
              <a:rPr lang="de-DE" altLang="de-DE" sz="2400" dirty="0">
                <a:solidFill>
                  <a:srgbClr val="333333"/>
                </a:solidFill>
                <a:latin typeface="Calibri Light"/>
              </a:rPr>
              <a:t> time?</a:t>
            </a:r>
          </a:p>
          <a:p>
            <a:pPr eaLnBrk="1" hangingPunct="1"/>
            <a:r>
              <a:rPr lang="en-CA" altLang="de-DE" sz="2400" dirty="0">
                <a:solidFill>
                  <a:srgbClr val="004992"/>
                </a:solidFill>
                <a:latin typeface="Calibri Light"/>
              </a:rPr>
              <a:t>“</a:t>
            </a:r>
            <a:r>
              <a:rPr lang="de-DE" altLang="de-DE" sz="2400" dirty="0" err="1">
                <a:solidFill>
                  <a:srgbClr val="004992"/>
                </a:solidFill>
                <a:latin typeface="Calibri Light"/>
              </a:rPr>
              <a:t>nature</a:t>
            </a:r>
            <a:r>
              <a:rPr lang="en-CA" altLang="de-DE" sz="2400" dirty="0">
                <a:solidFill>
                  <a:srgbClr val="004992"/>
                </a:solidFill>
                <a:latin typeface="Calibri Light"/>
              </a:rPr>
              <a:t>”</a:t>
            </a:r>
            <a:r>
              <a:rPr lang="de-DE" altLang="de-DE" sz="2400" dirty="0">
                <a:solidFill>
                  <a:srgbClr val="333333"/>
                </a:solidFill>
                <a:latin typeface="Calibri Light"/>
              </a:rPr>
              <a:t>: There is evidence for a genetic predisposition of depressive thoughts and low self-esteem. </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5</a:t>
            </a:fld>
            <a:endParaRPr lang="de-DE" altLang="de-DE" b="0">
              <a:latin typeface="Calibri Ligh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275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Was I born like that ...</a:t>
            </a:r>
            <a:br>
              <a:rPr lang="en-US" altLang="de-DE" sz="3600" dirty="0">
                <a:latin typeface="Calibri Light"/>
              </a:rPr>
            </a:br>
            <a:r>
              <a:rPr lang="en-US" altLang="de-DE" sz="3600" dirty="0">
                <a:latin typeface="Calibri Light"/>
              </a:rPr>
              <a:t>Did I become like that?</a:t>
            </a:r>
            <a:endParaRPr lang="de-DE" altLang="de-DE" sz="3600" dirty="0">
              <a:latin typeface="Calibri Light"/>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eaLnBrk="1" hangingPunct="1"/>
            <a:r>
              <a:rPr lang="de-DE" altLang="de-DE" sz="2400" dirty="0">
                <a:solidFill>
                  <a:srgbClr val="333333"/>
                </a:solidFill>
                <a:latin typeface="Calibri Light"/>
              </a:rPr>
              <a:t>Is it pre-determined whether we are happy or sad?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a:t>
            </a:r>
            <a:r>
              <a:rPr lang="de-DE" altLang="de-DE" sz="2400" dirty="0" err="1">
                <a:solidFill>
                  <a:srgbClr val="333333"/>
                </a:solidFill>
                <a:latin typeface="Calibri Light"/>
              </a:rPr>
              <a:t>change</a:t>
            </a:r>
            <a:r>
              <a:rPr lang="de-DE" altLang="de-DE" sz="2400" dirty="0">
                <a:solidFill>
                  <a:srgbClr val="333333"/>
                </a:solidFill>
                <a:latin typeface="Calibri Light"/>
              </a:rPr>
              <a:t> </a:t>
            </a:r>
            <a:r>
              <a:rPr lang="de-DE" altLang="de-DE" sz="2400" dirty="0" err="1">
                <a:solidFill>
                  <a:srgbClr val="333333"/>
                </a:solidFill>
                <a:latin typeface="Calibri Light"/>
              </a:rPr>
              <a:t>over</a:t>
            </a:r>
            <a:r>
              <a:rPr lang="de-DE" altLang="de-DE" sz="2400" dirty="0">
                <a:solidFill>
                  <a:srgbClr val="333333"/>
                </a:solidFill>
                <a:latin typeface="Calibri Light"/>
              </a:rPr>
              <a:t> time?</a:t>
            </a:r>
          </a:p>
          <a:p>
            <a:pPr eaLnBrk="1" hangingPunct="1"/>
            <a:r>
              <a:rPr lang="en-CA" altLang="de-DE" sz="2400" dirty="0">
                <a:solidFill>
                  <a:srgbClr val="004992"/>
                </a:solidFill>
                <a:latin typeface="Calibri Light"/>
              </a:rPr>
              <a:t>“</a:t>
            </a:r>
            <a:r>
              <a:rPr lang="de-DE" altLang="de-DE" sz="2400" dirty="0" err="1">
                <a:solidFill>
                  <a:srgbClr val="004992"/>
                </a:solidFill>
                <a:latin typeface="Calibri Light"/>
              </a:rPr>
              <a:t>nature</a:t>
            </a:r>
            <a:r>
              <a:rPr lang="en-CA" altLang="de-DE" sz="2400" dirty="0">
                <a:solidFill>
                  <a:srgbClr val="004992"/>
                </a:solidFill>
                <a:latin typeface="Calibri Light"/>
              </a:rPr>
              <a:t>”</a:t>
            </a:r>
            <a:r>
              <a:rPr lang="de-DE" altLang="de-DE" sz="2400" dirty="0">
                <a:solidFill>
                  <a:srgbClr val="333333"/>
                </a:solidFill>
                <a:latin typeface="Calibri Light"/>
              </a:rPr>
              <a:t>: </a:t>
            </a:r>
            <a:r>
              <a:rPr lang="de-DE" altLang="de-DE" sz="2400" dirty="0" err="1">
                <a:solidFill>
                  <a:srgbClr val="333333"/>
                </a:solidFill>
                <a:latin typeface="Calibri Light"/>
              </a:rPr>
              <a:t>There</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evidence</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 </a:t>
            </a:r>
            <a:r>
              <a:rPr lang="de-DE" altLang="de-DE" sz="2400" dirty="0" err="1">
                <a:solidFill>
                  <a:srgbClr val="333333"/>
                </a:solidFill>
                <a:latin typeface="Calibri Light"/>
              </a:rPr>
              <a:t>genetic</a:t>
            </a:r>
            <a:r>
              <a:rPr lang="de-DE" altLang="de-DE" sz="2400" dirty="0">
                <a:solidFill>
                  <a:srgbClr val="333333"/>
                </a:solidFill>
                <a:latin typeface="Calibri Light"/>
              </a:rPr>
              <a:t> </a:t>
            </a:r>
            <a:r>
              <a:rPr lang="de-DE" altLang="de-DE" sz="2400" dirty="0" err="1">
                <a:solidFill>
                  <a:srgbClr val="333333"/>
                </a:solidFill>
                <a:latin typeface="Calibri Light"/>
              </a:rPr>
              <a:t>predisposition</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depressive </a:t>
            </a:r>
            <a:r>
              <a:rPr lang="de-DE" altLang="de-DE" sz="2400" dirty="0" err="1">
                <a:solidFill>
                  <a:srgbClr val="333333"/>
                </a:solidFill>
                <a:latin typeface="Calibri Light"/>
              </a:rPr>
              <a:t>thoughts</a:t>
            </a:r>
            <a:r>
              <a:rPr lang="de-DE" altLang="de-DE" sz="2400" dirty="0">
                <a:solidFill>
                  <a:srgbClr val="333333"/>
                </a:solidFill>
                <a:latin typeface="Calibri Light"/>
              </a:rPr>
              <a:t> and </a:t>
            </a:r>
            <a:r>
              <a:rPr lang="de-DE" altLang="de-DE" sz="2400" dirty="0" err="1">
                <a:solidFill>
                  <a:srgbClr val="333333"/>
                </a:solidFill>
                <a:latin typeface="Calibri Light"/>
              </a:rPr>
              <a:t>low</a:t>
            </a:r>
            <a:r>
              <a:rPr lang="de-DE" altLang="de-DE" sz="2400" dirty="0">
                <a:solidFill>
                  <a:srgbClr val="333333"/>
                </a:solidFill>
                <a:latin typeface="Calibri Light"/>
              </a:rPr>
              <a:t> </a:t>
            </a:r>
            <a:r>
              <a:rPr lang="de-DE" altLang="de-DE" sz="2400" dirty="0" err="1">
                <a:solidFill>
                  <a:srgbClr val="333333"/>
                </a:solidFill>
                <a:latin typeface="Calibri Light"/>
              </a:rPr>
              <a:t>self-esteem</a:t>
            </a:r>
            <a:r>
              <a:rPr lang="de-DE" altLang="de-DE" sz="2400" dirty="0">
                <a:solidFill>
                  <a:srgbClr val="333333"/>
                </a:solidFill>
                <a:latin typeface="Calibri Light"/>
              </a:rPr>
              <a:t>. </a:t>
            </a:r>
          </a:p>
          <a:p>
            <a:pPr eaLnBrk="1" hangingPunct="1"/>
            <a:r>
              <a:rPr lang="en-CA" altLang="de-DE" sz="2400" dirty="0">
                <a:solidFill>
                  <a:srgbClr val="004992"/>
                </a:solidFill>
                <a:latin typeface="Calibri Light"/>
              </a:rPr>
              <a:t>“</a:t>
            </a:r>
            <a:r>
              <a:rPr lang="de-DE" altLang="de-DE" sz="2400" dirty="0" err="1">
                <a:solidFill>
                  <a:srgbClr val="004992"/>
                </a:solidFill>
                <a:latin typeface="Calibri Light"/>
              </a:rPr>
              <a:t>nurture</a:t>
            </a:r>
            <a:r>
              <a:rPr lang="en-CA" altLang="de-DE" sz="2400" dirty="0">
                <a:solidFill>
                  <a:srgbClr val="004992"/>
                </a:solidFill>
                <a:latin typeface="Calibri Light"/>
              </a:rPr>
              <a:t>”</a:t>
            </a:r>
            <a:r>
              <a:rPr lang="de-DE" altLang="de-DE" sz="2400" dirty="0">
                <a:solidFill>
                  <a:srgbClr val="333333"/>
                </a:solidFill>
                <a:latin typeface="Calibri Light"/>
              </a:rPr>
              <a:t>: Critical and neglectful parents and traumatic life-events can promote a negative self-image.</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6</a:t>
            </a:fld>
            <a:endParaRPr lang="de-DE" altLang="de-DE" b="0">
              <a:latin typeface="Calibri Ligh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008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C2212F80-BBAE-4C68-A6FF-A15050FC7167}"/>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Was I born like that ...</a:t>
            </a:r>
            <a:br>
              <a:rPr lang="en-US" altLang="de-DE" sz="3600" dirty="0">
                <a:latin typeface="Calibri Light"/>
              </a:rPr>
            </a:br>
            <a:r>
              <a:rPr lang="en-US" altLang="de-DE" sz="3600" dirty="0">
                <a:latin typeface="Calibri Light"/>
              </a:rPr>
              <a:t>Did I become like that?</a:t>
            </a:r>
            <a:endParaRPr lang="de-DE" altLang="de-DE" sz="3600" dirty="0">
              <a:latin typeface="Calibri Light"/>
            </a:endParaRPr>
          </a:p>
        </p:txBody>
      </p:sp>
      <p:sp>
        <p:nvSpPr>
          <p:cNvPr id="31746" name="Rectangle 2">
            <a:extLst>
              <a:ext uri="{FF2B5EF4-FFF2-40B4-BE49-F238E27FC236}">
                <a16:creationId xmlns:a16="http://schemas.microsoft.com/office/drawing/2014/main" id="{372B3864-D9DD-42B4-A739-1E37A75E8ED2}"/>
              </a:ext>
            </a:extLst>
          </p:cNvPr>
          <p:cNvSpPr>
            <a:spLocks noGrp="1" noChangeArrowheads="1"/>
          </p:cNvSpPr>
          <p:nvPr>
            <p:ph idx="1"/>
          </p:nvPr>
        </p:nvSpPr>
        <p:spPr>
          <a:xfrm>
            <a:off x="408955" y="2204864"/>
            <a:ext cx="9025128" cy="4248000"/>
          </a:xfrm>
        </p:spPr>
        <p:txBody>
          <a:bodyPr/>
          <a:lstStyle/>
          <a:p>
            <a:pPr eaLnBrk="1" hangingPunct="1"/>
            <a:r>
              <a:rPr lang="de-DE" altLang="de-DE" sz="2400" dirty="0">
                <a:solidFill>
                  <a:srgbClr val="333333"/>
                </a:solidFill>
                <a:latin typeface="Calibri Light"/>
              </a:rPr>
              <a:t>Is it pre-determined whether we are happy or sad?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a:t>
            </a:r>
            <a:r>
              <a:rPr lang="de-DE" altLang="de-DE" sz="2400" dirty="0" err="1">
                <a:solidFill>
                  <a:srgbClr val="333333"/>
                </a:solidFill>
                <a:latin typeface="Calibri Light"/>
              </a:rPr>
              <a:t>change</a:t>
            </a:r>
            <a:r>
              <a:rPr lang="de-DE" altLang="de-DE" sz="2400" dirty="0">
                <a:solidFill>
                  <a:srgbClr val="333333"/>
                </a:solidFill>
                <a:latin typeface="Calibri Light"/>
              </a:rPr>
              <a:t> </a:t>
            </a:r>
            <a:r>
              <a:rPr lang="de-DE" altLang="de-DE" sz="2400" dirty="0" err="1">
                <a:solidFill>
                  <a:srgbClr val="333333"/>
                </a:solidFill>
                <a:latin typeface="Calibri Light"/>
              </a:rPr>
              <a:t>over</a:t>
            </a:r>
            <a:r>
              <a:rPr lang="de-DE" altLang="de-DE" sz="2400" dirty="0">
                <a:solidFill>
                  <a:srgbClr val="333333"/>
                </a:solidFill>
                <a:latin typeface="Calibri Light"/>
              </a:rPr>
              <a:t> time?</a:t>
            </a:r>
          </a:p>
          <a:p>
            <a:pPr eaLnBrk="1" hangingPunct="1"/>
            <a:r>
              <a:rPr lang="en-CA" altLang="de-DE" sz="2400" dirty="0">
                <a:solidFill>
                  <a:srgbClr val="004992"/>
                </a:solidFill>
                <a:latin typeface="Calibri Light"/>
              </a:rPr>
              <a:t>“</a:t>
            </a:r>
            <a:r>
              <a:rPr lang="de-DE" altLang="de-DE" sz="2400" dirty="0" err="1">
                <a:solidFill>
                  <a:srgbClr val="004992"/>
                </a:solidFill>
                <a:latin typeface="Calibri Light"/>
              </a:rPr>
              <a:t>nature</a:t>
            </a:r>
            <a:r>
              <a:rPr lang="en-CA" altLang="de-DE" sz="2400" dirty="0">
                <a:solidFill>
                  <a:srgbClr val="004992"/>
                </a:solidFill>
                <a:latin typeface="Calibri Light"/>
              </a:rPr>
              <a:t>”</a:t>
            </a:r>
            <a:r>
              <a:rPr lang="de-DE" altLang="de-DE" sz="2400" dirty="0">
                <a:solidFill>
                  <a:srgbClr val="333333"/>
                </a:solidFill>
                <a:latin typeface="Calibri Light"/>
              </a:rPr>
              <a:t>: </a:t>
            </a:r>
            <a:r>
              <a:rPr lang="de-DE" altLang="de-DE" sz="2400" dirty="0" err="1">
                <a:solidFill>
                  <a:srgbClr val="333333"/>
                </a:solidFill>
                <a:latin typeface="Calibri Light"/>
              </a:rPr>
              <a:t>There</a:t>
            </a:r>
            <a:r>
              <a:rPr lang="de-DE" altLang="de-DE" sz="2400" dirty="0">
                <a:solidFill>
                  <a:srgbClr val="333333"/>
                </a:solidFill>
                <a:latin typeface="Calibri Light"/>
              </a:rPr>
              <a:t> </a:t>
            </a:r>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evidence</a:t>
            </a:r>
            <a:r>
              <a:rPr lang="de-DE" altLang="de-DE" sz="2400" dirty="0">
                <a:solidFill>
                  <a:srgbClr val="333333"/>
                </a:solidFill>
                <a:latin typeface="Calibri Light"/>
              </a:rPr>
              <a:t> </a:t>
            </a:r>
            <a:r>
              <a:rPr lang="de-DE" altLang="de-DE" sz="2400" dirty="0" err="1">
                <a:solidFill>
                  <a:srgbClr val="333333"/>
                </a:solidFill>
                <a:latin typeface="Calibri Light"/>
              </a:rPr>
              <a:t>for</a:t>
            </a:r>
            <a:r>
              <a:rPr lang="de-DE" altLang="de-DE" sz="2400" dirty="0">
                <a:solidFill>
                  <a:srgbClr val="333333"/>
                </a:solidFill>
                <a:latin typeface="Calibri Light"/>
              </a:rPr>
              <a:t> a </a:t>
            </a:r>
            <a:r>
              <a:rPr lang="de-DE" altLang="de-DE" sz="2400" dirty="0" err="1">
                <a:solidFill>
                  <a:srgbClr val="333333"/>
                </a:solidFill>
                <a:latin typeface="Calibri Light"/>
              </a:rPr>
              <a:t>genetic</a:t>
            </a:r>
            <a:r>
              <a:rPr lang="de-DE" altLang="de-DE" sz="2400" dirty="0">
                <a:solidFill>
                  <a:srgbClr val="333333"/>
                </a:solidFill>
                <a:latin typeface="Calibri Light"/>
              </a:rPr>
              <a:t> </a:t>
            </a:r>
            <a:r>
              <a:rPr lang="de-DE" altLang="de-DE" sz="2400" dirty="0" err="1">
                <a:solidFill>
                  <a:srgbClr val="333333"/>
                </a:solidFill>
                <a:latin typeface="Calibri Light"/>
              </a:rPr>
              <a:t>predisposition</a:t>
            </a:r>
            <a:r>
              <a:rPr lang="de-DE" altLang="de-DE" sz="2400" dirty="0">
                <a:solidFill>
                  <a:srgbClr val="333333"/>
                </a:solidFill>
                <a:latin typeface="Calibri Light"/>
              </a:rPr>
              <a:t> </a:t>
            </a:r>
            <a:r>
              <a:rPr lang="de-DE" altLang="de-DE" sz="2400" dirty="0" err="1">
                <a:solidFill>
                  <a:srgbClr val="333333"/>
                </a:solidFill>
                <a:latin typeface="Calibri Light"/>
              </a:rPr>
              <a:t>of</a:t>
            </a:r>
            <a:r>
              <a:rPr lang="de-DE" altLang="de-DE" sz="2400" dirty="0">
                <a:solidFill>
                  <a:srgbClr val="333333"/>
                </a:solidFill>
                <a:latin typeface="Calibri Light"/>
              </a:rPr>
              <a:t> depressive </a:t>
            </a:r>
            <a:r>
              <a:rPr lang="de-DE" altLang="de-DE" sz="2400" dirty="0" err="1">
                <a:solidFill>
                  <a:srgbClr val="333333"/>
                </a:solidFill>
                <a:latin typeface="Calibri Light"/>
              </a:rPr>
              <a:t>thoughts</a:t>
            </a:r>
            <a:r>
              <a:rPr lang="de-DE" altLang="de-DE" sz="2400" dirty="0">
                <a:solidFill>
                  <a:srgbClr val="333333"/>
                </a:solidFill>
                <a:latin typeface="Calibri Light"/>
              </a:rPr>
              <a:t> and </a:t>
            </a:r>
            <a:r>
              <a:rPr lang="de-DE" altLang="de-DE" sz="2400" dirty="0" err="1">
                <a:solidFill>
                  <a:srgbClr val="333333"/>
                </a:solidFill>
                <a:latin typeface="Calibri Light"/>
              </a:rPr>
              <a:t>low</a:t>
            </a:r>
            <a:r>
              <a:rPr lang="de-DE" altLang="de-DE" sz="2400" dirty="0">
                <a:solidFill>
                  <a:srgbClr val="333333"/>
                </a:solidFill>
                <a:latin typeface="Calibri Light"/>
              </a:rPr>
              <a:t> </a:t>
            </a:r>
            <a:r>
              <a:rPr lang="de-DE" altLang="de-DE" sz="2400" dirty="0" err="1">
                <a:solidFill>
                  <a:srgbClr val="333333"/>
                </a:solidFill>
                <a:latin typeface="Calibri Light"/>
              </a:rPr>
              <a:t>self-esteem</a:t>
            </a:r>
            <a:r>
              <a:rPr lang="de-DE" altLang="de-DE" sz="2400" dirty="0">
                <a:solidFill>
                  <a:srgbClr val="333333"/>
                </a:solidFill>
                <a:latin typeface="Calibri Light"/>
              </a:rPr>
              <a:t>. </a:t>
            </a:r>
          </a:p>
          <a:p>
            <a:pPr eaLnBrk="1" hangingPunct="1"/>
            <a:r>
              <a:rPr lang="en-CA" altLang="de-DE" sz="2400" dirty="0">
                <a:solidFill>
                  <a:srgbClr val="004992"/>
                </a:solidFill>
                <a:latin typeface="Calibri Light"/>
              </a:rPr>
              <a:t>“</a:t>
            </a:r>
            <a:r>
              <a:rPr lang="de-DE" altLang="de-DE" sz="2400" dirty="0" err="1">
                <a:solidFill>
                  <a:srgbClr val="004992"/>
                </a:solidFill>
                <a:latin typeface="Calibri Light"/>
              </a:rPr>
              <a:t>nurture</a:t>
            </a:r>
            <a:r>
              <a:rPr lang="en-CA" altLang="de-DE" sz="2400" dirty="0">
                <a:solidFill>
                  <a:srgbClr val="004992"/>
                </a:solidFill>
                <a:latin typeface="Calibri Light"/>
              </a:rPr>
              <a:t>”</a:t>
            </a:r>
            <a:r>
              <a:rPr lang="de-DE" altLang="de-DE" sz="2400" dirty="0">
                <a:solidFill>
                  <a:srgbClr val="333333"/>
                </a:solidFill>
                <a:latin typeface="Calibri Light"/>
              </a:rPr>
              <a:t>: Critical and </a:t>
            </a:r>
            <a:r>
              <a:rPr lang="de-DE" altLang="de-DE" sz="2400" dirty="0" err="1">
                <a:solidFill>
                  <a:srgbClr val="333333"/>
                </a:solidFill>
                <a:latin typeface="Calibri Light"/>
              </a:rPr>
              <a:t>neglectful</a:t>
            </a:r>
            <a:r>
              <a:rPr lang="de-DE" altLang="de-DE" sz="2400" dirty="0">
                <a:solidFill>
                  <a:srgbClr val="333333"/>
                </a:solidFill>
                <a:latin typeface="Calibri Light"/>
              </a:rPr>
              <a:t> </a:t>
            </a:r>
            <a:r>
              <a:rPr lang="de-DE" altLang="de-DE" sz="2400" dirty="0" err="1">
                <a:solidFill>
                  <a:srgbClr val="333333"/>
                </a:solidFill>
                <a:latin typeface="Calibri Light"/>
              </a:rPr>
              <a:t>parents</a:t>
            </a:r>
            <a:r>
              <a:rPr lang="de-DE" altLang="de-DE" sz="2400" dirty="0">
                <a:solidFill>
                  <a:srgbClr val="333333"/>
                </a:solidFill>
                <a:latin typeface="Calibri Light"/>
              </a:rPr>
              <a:t> and </a:t>
            </a:r>
            <a:r>
              <a:rPr lang="de-DE" altLang="de-DE" sz="2400" dirty="0" err="1">
                <a:solidFill>
                  <a:srgbClr val="333333"/>
                </a:solidFill>
                <a:latin typeface="Calibri Light"/>
              </a:rPr>
              <a:t>traumatic</a:t>
            </a:r>
            <a:r>
              <a:rPr lang="de-DE" altLang="de-DE" sz="2400" dirty="0">
                <a:solidFill>
                  <a:srgbClr val="333333"/>
                </a:solidFill>
                <a:latin typeface="Calibri Light"/>
              </a:rPr>
              <a:t> </a:t>
            </a:r>
            <a:r>
              <a:rPr lang="de-DE" altLang="de-DE" sz="2400" dirty="0" err="1">
                <a:solidFill>
                  <a:srgbClr val="333333"/>
                </a:solidFill>
                <a:latin typeface="Calibri Light"/>
              </a:rPr>
              <a:t>life</a:t>
            </a:r>
            <a:r>
              <a:rPr lang="de-DE" altLang="de-DE" sz="2400" dirty="0">
                <a:solidFill>
                  <a:srgbClr val="333333"/>
                </a:solidFill>
                <a:latin typeface="Calibri Light"/>
              </a:rPr>
              <a:t>-events </a:t>
            </a:r>
            <a:r>
              <a:rPr lang="de-DE" altLang="de-DE" sz="2400" dirty="0" err="1">
                <a:solidFill>
                  <a:srgbClr val="333333"/>
                </a:solidFill>
                <a:latin typeface="Calibri Light"/>
              </a:rPr>
              <a:t>can</a:t>
            </a:r>
            <a:r>
              <a:rPr lang="de-DE" altLang="de-DE" sz="2400" dirty="0">
                <a:solidFill>
                  <a:srgbClr val="333333"/>
                </a:solidFill>
                <a:latin typeface="Calibri Light"/>
              </a:rPr>
              <a:t> promote a negative </a:t>
            </a:r>
            <a:r>
              <a:rPr lang="de-DE" altLang="de-DE" sz="2400" dirty="0" err="1">
                <a:solidFill>
                  <a:srgbClr val="333333"/>
                </a:solidFill>
                <a:latin typeface="Calibri Light"/>
              </a:rPr>
              <a:t>self</a:t>
            </a:r>
            <a:r>
              <a:rPr lang="de-DE" altLang="de-DE" sz="2400" dirty="0">
                <a:solidFill>
                  <a:srgbClr val="333333"/>
                </a:solidFill>
                <a:latin typeface="Calibri Light"/>
              </a:rPr>
              <a:t>-image.</a:t>
            </a:r>
          </a:p>
          <a:p>
            <a:r>
              <a:rPr lang="de-DE" altLang="de-DE" sz="2400" b="1" dirty="0">
                <a:solidFill>
                  <a:srgbClr val="004992"/>
                </a:solidFill>
                <a:latin typeface="Calibri Light"/>
              </a:rPr>
              <a:t>BUT</a:t>
            </a:r>
            <a:r>
              <a:rPr lang="de-DE" altLang="de-DE" sz="2400" dirty="0">
                <a:solidFill>
                  <a:srgbClr val="004992"/>
                </a:solidFill>
                <a:latin typeface="Calibri Light"/>
              </a:rPr>
              <a:t>: depressive thinking structures can be changed. Depression is not an irreversible fate!</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7</a:t>
            </a:fld>
            <a:endParaRPr lang="de-DE" altLang="de-DE" b="0">
              <a:latin typeface="Calibri Ligh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99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E9C217F-C5B1-495F-83BE-DCF22A72B271}"/>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Many people with </a:t>
            </a:r>
            <a:r>
              <a:rPr lang="de-DE" altLang="de-DE" sz="2400" dirty="0">
                <a:solidFill>
                  <a:srgbClr val="333333"/>
                </a:solidFill>
                <a:latin typeface="Calibri Light"/>
                <a:cs typeface="Times New Roman" panose="02020603050405020304" pitchFamily="18" charset="0"/>
              </a:rPr>
              <a:t>mental health problems</a:t>
            </a:r>
            <a:r>
              <a:rPr lang="en-US" altLang="de-DE" sz="2400" dirty="0">
                <a:solidFill>
                  <a:srgbClr val="333333"/>
                </a:solidFill>
                <a:latin typeface="Calibri Light"/>
                <a:cs typeface="Times New Roman" panose="02020603050405020304" pitchFamily="18" charset="0"/>
              </a:rPr>
              <a:t> have </a:t>
            </a:r>
            <a:r>
              <a:rPr lang="de-DE" altLang="de-DE" sz="2400" dirty="0">
                <a:solidFill>
                  <a:srgbClr val="333333"/>
                </a:solidFill>
                <a:latin typeface="Calibri Light"/>
                <a:cs typeface="Times New Roman" panose="02020603050405020304" pitchFamily="18" charset="0"/>
              </a:rPr>
              <a:t>thinking </a:t>
            </a:r>
            <a:r>
              <a:rPr lang="en-US" altLang="de-DE" sz="2400" dirty="0">
                <a:solidFill>
                  <a:srgbClr val="333333"/>
                </a:solidFill>
                <a:latin typeface="Calibri Light"/>
                <a:cs typeface="Times New Roman" panose="02020603050405020304" pitchFamily="18" charset="0"/>
              </a:rPr>
              <a:t>distortions that may </a:t>
            </a:r>
            <a:r>
              <a:rPr lang="en-US" altLang="de-DE" sz="2400" dirty="0">
                <a:solidFill>
                  <a:srgbClr val="004992"/>
                </a:solidFill>
                <a:latin typeface="Calibri Light"/>
                <a:cs typeface="Times New Roman" panose="02020603050405020304" pitchFamily="18" charset="0"/>
              </a:rPr>
              <a:t>lead to depression.</a:t>
            </a:r>
          </a:p>
          <a:p>
            <a:pPr lvl="0" defTabSz="914400" fontAlgn="base"/>
            <a:r>
              <a:rPr lang="en-US" altLang="de-DE" sz="2400" dirty="0">
                <a:solidFill>
                  <a:srgbClr val="333333"/>
                </a:solidFill>
                <a:latin typeface="Calibri Light"/>
                <a:cs typeface="Times New Roman" panose="02020603050405020304" pitchFamily="18" charset="0"/>
              </a:rPr>
              <a:t>These thinking distortions can be changed through </a:t>
            </a:r>
            <a:r>
              <a:rPr lang="en-US" altLang="de-DE" sz="2400" dirty="0" err="1">
                <a:solidFill>
                  <a:srgbClr val="333333"/>
                </a:solidFill>
                <a:latin typeface="Calibri Light"/>
                <a:cs typeface="Times New Roman" panose="02020603050405020304" pitchFamily="18" charset="0"/>
              </a:rPr>
              <a:t>intens</a:t>
            </a:r>
            <a:r>
              <a:rPr lang="de-DE" altLang="de-DE" sz="2400" dirty="0">
                <a:solidFill>
                  <a:srgbClr val="333333"/>
                </a:solidFill>
                <a:latin typeface="Calibri Light"/>
                <a:cs typeface="Times New Roman" panose="02020603050405020304" pitchFamily="18" charset="0"/>
              </a:rPr>
              <a:t>iv</a:t>
            </a:r>
            <a:r>
              <a:rPr lang="en-US" altLang="de-DE" sz="2400" dirty="0">
                <a:solidFill>
                  <a:srgbClr val="333333"/>
                </a:solidFill>
                <a:latin typeface="Calibri Light"/>
                <a:cs typeface="Times New Roman" panose="02020603050405020304" pitchFamily="18" charset="0"/>
              </a:rPr>
              <a:t>e and continuous training.</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8</a:t>
            </a:fld>
            <a:endParaRPr lang="de-DE" altLang="de-DE" b="0">
              <a:latin typeface="Calibri Light"/>
            </a:endParaRPr>
          </a:p>
        </p:txBody>
      </p:sp>
      <p:sp>
        <p:nvSpPr>
          <p:cNvPr id="19459" name="Rectangle 3">
            <a:extLst>
              <a:ext uri="{FF2B5EF4-FFF2-40B4-BE49-F238E27FC236}">
                <a16:creationId xmlns:a16="http://schemas.microsoft.com/office/drawing/2014/main" id="{2DB0E3B6-D2AD-4140-AA05-1F2B0AD0C6BD}"/>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65663348"/>
              </p:ext>
            </p:extLst>
          </p:nvPr>
        </p:nvGraphicFramePr>
        <p:xfrm>
          <a:off x="408955" y="2276872"/>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rPr>
                        <a:t>Negative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sng" strike="noStrike" cap="none" normalizeH="0" baseline="0" dirty="0">
                          <a:ln>
                            <a:noFill/>
                          </a:ln>
                          <a:solidFill>
                            <a:srgbClr val="000000"/>
                          </a:solidFill>
                          <a:effectLst/>
                          <a:latin typeface="Calibri Light"/>
                        </a:rPr>
                        <a:t>Short-term</a:t>
                      </a:r>
                      <a:r>
                        <a:rPr kumimoji="0" lang="en-US" sz="1800" b="0" i="0" u="none" strike="noStrike" cap="none" normalizeH="0" baseline="0" dirty="0">
                          <a:ln>
                            <a:noFill/>
                          </a:ln>
                          <a:solidFill>
                            <a:srgbClr val="000000"/>
                          </a:solidFill>
                          <a:effectLst/>
                          <a:latin typeface="Calibri Light"/>
                        </a:rPr>
                        <a:t> positive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9</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638813454"/>
              </p:ext>
            </p:extLst>
          </p:nvPr>
        </p:nvGraphicFramePr>
        <p:xfrm>
          <a:off x="408955" y="2276872"/>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rPr>
                        <a:t>Negative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sng" strike="noStrike" cap="none" normalizeH="0" baseline="0" dirty="0">
                          <a:ln>
                            <a:noFill/>
                          </a:ln>
                          <a:solidFill>
                            <a:srgbClr val="000000"/>
                          </a:solidFill>
                          <a:effectLst/>
                          <a:latin typeface="Calibri Light"/>
                        </a:rPr>
                        <a:t>Short-term</a:t>
                      </a:r>
                      <a:r>
                        <a:rPr kumimoji="0" lang="en-US" sz="1800" b="0" i="0" u="none" strike="noStrike" cap="none" normalizeH="0" baseline="0" dirty="0">
                          <a:ln>
                            <a:noFill/>
                          </a:ln>
                          <a:solidFill>
                            <a:srgbClr val="000000"/>
                          </a:solidFill>
                          <a:effectLst/>
                          <a:latin typeface="Calibri Light"/>
                        </a:rPr>
                        <a:t> positive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experiencing constant threat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hearing harassing and insulting voices</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After psychosis: feelings of shame, future seems shattered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10</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964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56383363"/>
              </p:ext>
            </p:extLst>
          </p:nvPr>
        </p:nvGraphicFramePr>
        <p:xfrm>
          <a:off x="408955" y="2276872"/>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0000"/>
                          </a:solidFill>
                          <a:effectLst/>
                          <a:latin typeface="Calibri Light"/>
                        </a:rPr>
                        <a:t>Negative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1" u="sng" strike="noStrike" cap="none" normalizeH="0" baseline="0" dirty="0">
                          <a:ln>
                            <a:noFill/>
                          </a:ln>
                          <a:solidFill>
                            <a:srgbClr val="000000"/>
                          </a:solidFill>
                          <a:effectLst/>
                          <a:latin typeface="Calibri Light"/>
                        </a:rPr>
                        <a:t>Short-term</a:t>
                      </a:r>
                      <a:r>
                        <a:rPr kumimoji="0" lang="en-US" sz="1800" b="0" i="0" u="none" strike="noStrike" cap="none" normalizeH="0" baseline="0" dirty="0">
                          <a:ln>
                            <a:noFill/>
                          </a:ln>
                          <a:solidFill>
                            <a:srgbClr val="000000"/>
                          </a:solidFill>
                          <a:effectLst/>
                          <a:latin typeface="Calibri Light"/>
                        </a:rPr>
                        <a:t> positive effects of psychosis on mood</a:t>
                      </a:r>
                      <a:endParaRPr kumimoji="0" lang="de-DE" sz="18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experiencing constant threat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rush, excitement, “something happening at last”</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hearing harassing and insulting voices</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psychosis: hearing voices that flatter you</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After psychosis: feelings of shame, future seems shattered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During delusions (of grandeur): feeling of power, talent, importance (mighty enemies) and destiny </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11</a:t>
            </a:fld>
            <a:endParaRPr lang="de-DE" altLang="de-DE" b="0">
              <a:latin typeface="Calibri Light"/>
            </a:endParaRPr>
          </a:p>
        </p:txBody>
      </p:sp>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891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Psychosis &amp; Depression</a:t>
            </a:r>
            <a:br>
              <a:rPr lang="en-US" sz="3600">
                <a:latin typeface="Calibri Light"/>
              </a:rPr>
            </a:br>
            <a:r>
              <a:rPr lang="en-US" sz="3600">
                <a:latin typeface="Calibri Light"/>
              </a:rPr>
              <a:t>Effects of psychosis on self-esteem</a:t>
            </a:r>
          </a:p>
        </p:txBody>
      </p:sp>
      <p:sp>
        <p:nvSpPr>
          <p:cNvPr id="5" name="Content Placeholder 4"/>
          <p:cNvSpPr>
            <a:spLocks noGrp="1"/>
          </p:cNvSpPr>
          <p:nvPr>
            <p:ph idx="1"/>
          </p:nvPr>
        </p:nvSpPr>
        <p:spPr>
          <a:xfrm>
            <a:off x="408955" y="2204864"/>
            <a:ext cx="9025128" cy="4248000"/>
          </a:xfrm>
        </p:spPr>
        <p:txBody>
          <a:bodyPr/>
          <a:lstStyle/>
          <a:p>
            <a:pPr lvl="0" defTabSz="914400" fontAlgn="base">
              <a:lnSpc>
                <a:spcPct val="100000"/>
              </a:lnSpc>
              <a:spcBef>
                <a:spcPts val="1200"/>
              </a:spcBef>
              <a:buClr>
                <a:srgbClr val="004992"/>
              </a:buClr>
              <a:defRPr/>
            </a:pPr>
            <a:r>
              <a:rPr lang="de-DE" sz="2400" dirty="0">
                <a:solidFill>
                  <a:srgbClr val="333333"/>
                </a:solidFill>
                <a:latin typeface="Calibri Light"/>
                <a:cs typeface="Times New Roman" pitchFamily="18" charset="0"/>
              </a:rPr>
              <a:t>The </a:t>
            </a:r>
            <a:r>
              <a:rPr lang="de-DE" sz="2400" b="1" i="1" dirty="0">
                <a:solidFill>
                  <a:srgbClr val="333333"/>
                </a:solidFill>
                <a:latin typeface="Calibri Light"/>
                <a:cs typeface="Times New Roman" pitchFamily="18" charset="0"/>
              </a:rPr>
              <a:t>short-term positive effects</a:t>
            </a:r>
            <a:r>
              <a:rPr lang="de-DE" sz="2400" dirty="0">
                <a:solidFill>
                  <a:srgbClr val="333333"/>
                </a:solidFill>
                <a:latin typeface="Calibri Light"/>
                <a:cs typeface="Times New Roman" pitchFamily="18" charset="0"/>
              </a:rPr>
              <a:t> of psychosis on self-esteem are generally washed out by the </a:t>
            </a:r>
            <a:r>
              <a:rPr lang="de-DE" sz="2400" b="1" i="1" dirty="0">
                <a:solidFill>
                  <a:srgbClr val="333333"/>
                </a:solidFill>
                <a:latin typeface="Calibri Light"/>
                <a:cs typeface="Times New Roman" pitchFamily="18" charset="0"/>
              </a:rPr>
              <a:t>long-term negative consequences</a:t>
            </a:r>
            <a:r>
              <a:rPr lang="de-DE" sz="2400" dirty="0">
                <a:solidFill>
                  <a:srgbClr val="333333"/>
                </a:solidFill>
                <a:latin typeface="Calibri Light"/>
                <a:cs typeface="Times New Roman" pitchFamily="18" charset="0"/>
              </a:rPr>
              <a:t> of psychosis.</a:t>
            </a:r>
          </a:p>
          <a:p>
            <a:pPr lvl="0" defTabSz="914400" fontAlgn="base">
              <a:lnSpc>
                <a:spcPct val="100000"/>
              </a:lnSpc>
              <a:spcBef>
                <a:spcPts val="1200"/>
              </a:spcBef>
              <a:buClr>
                <a:srgbClr val="004992"/>
              </a:buClr>
              <a:defRPr/>
            </a:pPr>
            <a:r>
              <a:rPr lang="de-DE" sz="2400" dirty="0">
                <a:solidFill>
                  <a:srgbClr val="333333"/>
                </a:solidFill>
                <a:latin typeface="Calibri Light"/>
                <a:cs typeface="Times New Roman" pitchFamily="18" charset="0"/>
              </a:rPr>
              <a:t>Examples: </a:t>
            </a:r>
            <a:endParaRPr lang="de-DE" sz="2400" dirty="0">
              <a:solidFill>
                <a:srgbClr val="333333"/>
              </a:solidFill>
              <a:latin typeface="Calibri Light"/>
            </a:endParaRPr>
          </a:p>
          <a:p>
            <a:pPr marL="285750" lvl="0" indent="-28575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debts: when a person with psychosis falsely believed he/she is rich or famous</a:t>
            </a:r>
          </a:p>
          <a:p>
            <a:pPr marL="285750" lvl="0" indent="-28575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loneliness: some friends may have turned their backs on the person</a:t>
            </a:r>
          </a:p>
          <a:p>
            <a:pPr marL="285750" lvl="0" indent="-285750" defTabSz="914400" fontAlgn="base">
              <a:lnSpc>
                <a:spcPct val="100000"/>
              </a:lnSpc>
              <a:spcBef>
                <a:spcPts val="1200"/>
              </a:spcBef>
              <a:buClr>
                <a:srgbClr val="333333"/>
              </a:buClr>
              <a:buFont typeface="WingDings"/>
              <a:buChar char=""/>
              <a:defRPr/>
            </a:pPr>
            <a:r>
              <a:rPr lang="de-DE" sz="2000" dirty="0">
                <a:solidFill>
                  <a:srgbClr val="333333"/>
                </a:solidFill>
                <a:latin typeface="Calibri Light"/>
              </a:rPr>
              <a:t>work situation: loss of work because of inappropriate behavior at the office</a:t>
            </a:r>
            <a:endParaRPr lang="de-DE" sz="2000" dirty="0">
              <a:solidFill>
                <a:srgbClr val="333333"/>
              </a:solidFill>
              <a:latin typeface="Calibri Light"/>
              <a:cs typeface="Times New Roman" pitchFamily="18" charset="0"/>
            </a:endParaRPr>
          </a:p>
          <a:p>
            <a:pPr lvl="0" defTabSz="914400" fontAlgn="base">
              <a:lnSpc>
                <a:spcPct val="100000"/>
              </a:lnSpc>
              <a:spcBef>
                <a:spcPts val="1200"/>
              </a:spcBef>
              <a:defRPr/>
            </a:pPr>
            <a:r>
              <a:rPr lang="de-DE" sz="2400" dirty="0">
                <a:solidFill>
                  <a:srgbClr val="333333"/>
                </a:solidFill>
                <a:latin typeface="Calibri Light"/>
                <a:cs typeface="Times New Roman" pitchFamily="18" charset="0"/>
              </a:rPr>
              <a:t>It is very dangerous to stop taking medication without medical advice in order to revisit the threatening yet exciting world of psychosis, particularly as fear is often predominant during psychosis!</a:t>
            </a:r>
            <a:endParaRPr lang="en-US" sz="2400" dirty="0">
              <a:solidFill>
                <a:srgbClr val="333333"/>
              </a:solidFill>
              <a:latin typeface="Calibri Light"/>
              <a:cs typeface="Times New Roman" pitchFamily="18" charset="0"/>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12</a:t>
            </a:fld>
            <a:endParaRPr lang="de-DE" altLang="de-DE" b="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a:t>Metacognitive Training 8 - Mood</a:t>
            </a:r>
            <a:endParaRPr lang="de-DE"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pPr/>
              <a:t>13</a:t>
            </a:fld>
            <a:endParaRPr lang="de-DE" dirty="0"/>
          </a:p>
        </p:txBody>
      </p:sp>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en-US" sz="3600" b="0" dirty="0">
                <a:solidFill>
                  <a:srgbClr val="333333"/>
                </a:solidFill>
                <a:latin typeface="Calibri Light"/>
              </a:rPr>
              <a:t>What are characteristic thoughts and thinking styles of people with </a:t>
            </a:r>
            <a:r>
              <a:rPr lang="en-US" sz="3600" b="0" dirty="0">
                <a:solidFill>
                  <a:srgbClr val="004992"/>
                </a:solidFill>
                <a:latin typeface="Calibri Light"/>
              </a:rPr>
              <a:t>depression</a:t>
            </a:r>
            <a:r>
              <a:rPr lang="en-US" sz="3600" b="0" dirty="0">
                <a:solidFill>
                  <a:srgbClr val="333333"/>
                </a:solidFill>
                <a:latin typeface="Calibri Light"/>
              </a:rPr>
              <a:t> and </a:t>
            </a:r>
            <a:r>
              <a:rPr lang="en-US" sz="3600" b="0" dirty="0">
                <a:solidFill>
                  <a:srgbClr val="004992"/>
                </a:solidFill>
                <a:latin typeface="Calibri Light"/>
              </a:rPr>
              <a:t>low self-esteem</a:t>
            </a:r>
            <a:r>
              <a:rPr lang="en-US" sz="3600" b="0" dirty="0">
                <a:solidFill>
                  <a:srgbClr val="333333"/>
                </a:solidFill>
                <a:latin typeface="Calibri Light"/>
              </a:rPr>
              <a:t>?</a:t>
            </a:r>
            <a:endParaRPr lang="de-DE" b="0" dirty="0" err="1">
              <a:latin typeface="+mj-lt"/>
            </a:endParaRPr>
          </a:p>
        </p:txBody>
      </p:sp>
      <p:sp>
        <p:nvSpPr>
          <p:cNvPr id="12" name="object 3"/>
          <p:cNvSpPr>
            <a:spLocks noChangeAspect="1"/>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977517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30601655"/>
              </p:ext>
            </p:extLst>
          </p:nvPr>
        </p:nvGraphicFramePr>
        <p:xfrm>
          <a:off x="408955" y="2204864"/>
          <a:ext cx="11376000" cy="3176056"/>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False generalization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Positive/constructive evaluation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have used a foreign word improperly; you do not understand a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FFFFFF"/>
                          </a:solidFill>
                          <a:effectLst/>
                          <a:latin typeface="Calibri Light"/>
                        </a:rPr>
                        <a:t>“Nobody’s perfect”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FFFFFF"/>
                          </a:solidFill>
                          <a:effectLst/>
                          <a:latin typeface="Calibri Light"/>
                        </a:rPr>
                        <a:t>“Am I really interested in this book?”</a:t>
                      </a:r>
                      <a:endParaRPr kumimoji="0" lang="de-DE" sz="1800" b="0" i="0" u="none" strike="noStrike" cap="none" normalizeH="0" baseline="0" dirty="0">
                        <a:ln>
                          <a:noFill/>
                        </a:ln>
                        <a:solidFill>
                          <a:srgbClr val="FFFFFF"/>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Failed exam.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a loser!”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E3EFF8"/>
                          </a:solidFill>
                          <a:effectLst/>
                          <a:latin typeface="Calibri Light"/>
                        </a:rPr>
                        <a:t>“Next time, I’ll study harder.”</a:t>
                      </a:r>
                      <a:endParaRPr kumimoji="0" lang="de-DE" sz="1800" b="0" i="0" u="none" strike="noStrike" cap="none" normalizeH="0" baseline="0" dirty="0">
                        <a:ln>
                          <a:noFill/>
                        </a:ln>
                        <a:solidFill>
                          <a:srgbClr val="E3EFF8"/>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are criticized in a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worthless!”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a:ln>
                            <a:noFill/>
                          </a:ln>
                          <a:solidFill>
                            <a:srgbClr val="FFFFFF"/>
                          </a:solidFill>
                          <a:effectLst/>
                          <a:latin typeface="Calibri Light"/>
                        </a:rPr>
                        <a:t>“Perhaps the other person is right, I might learn something?”</a:t>
                      </a:r>
                      <a:endParaRPr kumimoji="0" lang="de-DE" sz="1800" b="0" i="0" u="none" strike="noStrike" cap="none" normalizeH="0" baseline="0" dirty="0">
                        <a:ln>
                          <a:noFill/>
                        </a:ln>
                        <a:solidFill>
                          <a:srgbClr val="FFFFFF"/>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8130" name="Rectangle 2">
            <a:extLst>
              <a:ext uri="{FF2B5EF4-FFF2-40B4-BE49-F238E27FC236}">
                <a16:creationId xmlns:a16="http://schemas.microsoft.com/office/drawing/2014/main" id="{4C9C5118-8EF3-4D91-9011-B59DB5A2257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943808846"/>
              </p:ext>
            </p:extLst>
          </p:nvPr>
        </p:nvGraphicFramePr>
        <p:xfrm>
          <a:off x="408955" y="2204864"/>
          <a:ext cx="11376000" cy="3176056"/>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False generalization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Positive/constructive evaluation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have used a foreign word improperly; you do not understand a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“Nobody’s perfect”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“Am I really interested in this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Failed exam.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a loser!”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“Next time, I’ll study harder.”</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are criticized in a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worthless!”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“Perhaps the other person is right, I might learn something?”</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8130" name="Rectangle 2">
            <a:extLst>
              <a:ext uri="{FF2B5EF4-FFF2-40B4-BE49-F238E27FC236}">
                <a16:creationId xmlns:a16="http://schemas.microsoft.com/office/drawing/2014/main" id="{4C9C5118-8EF3-4D91-9011-B59DB5A2257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15</a:t>
            </a:fld>
            <a:endParaRPr lang="de-DE" altLang="de-DE" b="0">
              <a:latin typeface="Calibri Light"/>
            </a:endParaRPr>
          </a:p>
        </p:txBody>
      </p:sp>
    </p:spTree>
    <p:extLst>
      <p:ext uri="{BB962C8B-B14F-4D97-AF65-F5344CB8AC3E}">
        <p14:creationId xmlns:p14="http://schemas.microsoft.com/office/powerpoint/2010/main" val="3226456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054201215"/>
              </p:ext>
            </p:extLst>
          </p:nvPr>
        </p:nvGraphicFramePr>
        <p:xfrm>
          <a:off x="408955" y="2204864"/>
          <a:ext cx="11376000" cy="3176056"/>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False generalization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Positive/constructive evaluation</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have used a foreign word improperly; you do not understand a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“Nobody’s perfect”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“Am I really interested in this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Failed exam.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a loser!”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“Next time, I’ll study harder.”</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You are criticized in a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worthless!”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“Perhaps the other person is right, I might learn something?”</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8130" name="Rectangle 2">
            <a:extLst>
              <a:ext uri="{FF2B5EF4-FFF2-40B4-BE49-F238E27FC236}">
                <a16:creationId xmlns:a16="http://schemas.microsoft.com/office/drawing/2014/main" id="{4C9C5118-8EF3-4D91-9011-B59DB5A2257C}"/>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1. Exaggerated generalization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16</a:t>
            </a:fld>
            <a:endParaRPr lang="de-DE" altLang="de-DE" b="0">
              <a:latin typeface="Calibri Light"/>
            </a:endParaRPr>
          </a:p>
        </p:txBody>
      </p:sp>
      <p:sp>
        <p:nvSpPr>
          <p:cNvPr id="10" name="Rectangle 1050">
            <a:extLst>
              <a:ext uri="{FF2B5EF4-FFF2-40B4-BE49-F238E27FC236}">
                <a16:creationId xmlns:a16="http://schemas.microsoft.com/office/drawing/2014/main" id="{89BE62EC-33D3-41BC-9A3F-38052B9C9F53}"/>
              </a:ext>
            </a:extLst>
          </p:cNvPr>
          <p:cNvSpPr>
            <a:spLocks noChangeArrowheads="1"/>
          </p:cNvSpPr>
          <p:nvPr/>
        </p:nvSpPr>
        <p:spPr bwMode="auto">
          <a:xfrm>
            <a:off x="408954" y="5589240"/>
            <a:ext cx="11376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ClrTx/>
              <a:buFontTx/>
              <a:buNone/>
            </a:pPr>
            <a:r>
              <a:rPr lang="en-US" altLang="de-DE" sz="2000" b="0" dirty="0">
                <a:solidFill>
                  <a:srgbClr val="004992"/>
                </a:solidFill>
                <a:latin typeface="Calibri Light"/>
              </a:rPr>
              <a:t>Allow errors: </a:t>
            </a:r>
            <a:r>
              <a:rPr lang="en-US" altLang="de-DE" sz="2000" b="0" dirty="0">
                <a:solidFill>
                  <a:srgbClr val="333333"/>
                </a:solidFill>
                <a:latin typeface="Calibri Light"/>
              </a:rPr>
              <a:t>Nobody’s perfect! If you stutter from time to time, this does not mean that you cannot express yourself. If you occasionally make a mistake, this does not mean you are sloppy.</a:t>
            </a:r>
          </a:p>
        </p:txBody>
      </p:sp>
    </p:spTree>
    <p:extLst>
      <p:ext uri="{BB962C8B-B14F-4D97-AF65-F5344CB8AC3E}">
        <p14:creationId xmlns:p14="http://schemas.microsoft.com/office/powerpoint/2010/main" val="387556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GB" altLang="de-DE" sz="2400" dirty="0">
                <a:solidFill>
                  <a:srgbClr val="333333"/>
                </a:solidFill>
                <a:latin typeface="Calibri Light"/>
                <a:cs typeface="Times New Roman" panose="02020603050405020304" pitchFamily="18" charset="0"/>
              </a:rPr>
              <a:t>Every human is complex – like a mosaic: we are made up of many small parts that are both good and bad.</a:t>
            </a:r>
            <a:endParaRPr lang="de-DE" altLang="de-DE" sz="2400" dirty="0">
              <a:solidFill>
                <a:srgbClr val="333333"/>
              </a:solidFill>
              <a:latin typeface="Calibri Light"/>
              <a:cs typeface="Times New Roman" panose="02020603050405020304" pitchFamily="18" charset="0"/>
            </a:endParaRPr>
          </a:p>
          <a:p>
            <a:pPr lvl="0" defTabSz="914400" fontAlgn="base"/>
            <a:r>
              <a:rPr lang="en-GB" altLang="de-DE" sz="2400" dirty="0">
                <a:solidFill>
                  <a:srgbClr val="333333"/>
                </a:solidFill>
                <a:latin typeface="Calibri Light"/>
                <a:cs typeface="Times New Roman" panose="02020603050405020304" pitchFamily="18" charset="0"/>
              </a:rPr>
              <a:t>Moreover, there are very different ways to define human characteristics</a:t>
            </a:r>
            <a:r>
              <a:rPr lang="de-DE" altLang="de-DE" sz="2400" dirty="0">
                <a:solidFill>
                  <a:srgbClr val="333333"/>
                </a:solidFill>
                <a:latin typeface="Calibri Light"/>
                <a:cs typeface="Times New Roman" panose="02020603050405020304" pitchFamily="18" charset="0"/>
              </a:rPr>
              <a:t>:</a:t>
            </a:r>
          </a:p>
          <a:p>
            <a:pPr lvl="0" defTabSz="914400" fontAlgn="base"/>
            <a:r>
              <a:rPr lang="de-DE" altLang="de-DE" sz="2400" dirty="0">
                <a:solidFill>
                  <a:srgbClr val="004992"/>
                </a:solidFill>
                <a:latin typeface="Calibri Light"/>
                <a:cs typeface="Times New Roman" panose="02020603050405020304" pitchFamily="18" charset="0"/>
              </a:rPr>
              <a:t>What is attractiveness?</a:t>
            </a:r>
            <a:r>
              <a:rPr lang="de-DE" altLang="de-DE" sz="2400" dirty="0">
                <a:solidFill>
                  <a:srgbClr val="333333"/>
                </a:solidFill>
                <a:latin typeface="Calibri Light"/>
                <a:cs typeface="Times New Roman" panose="02020603050405020304" pitchFamily="18" charset="0"/>
              </a:rPr>
              <a:t> </a:t>
            </a:r>
            <a:r>
              <a:rPr lang="en-GB" altLang="de-DE" sz="2400" dirty="0">
                <a:solidFill>
                  <a:srgbClr val="333333"/>
                </a:solidFill>
                <a:latin typeface="Calibri Light"/>
                <a:cs typeface="Times New Roman" panose="02020603050405020304" pitchFamily="18" charset="0"/>
              </a:rPr>
              <a:t>Inner or outer beauty, a perfect body???</a:t>
            </a:r>
            <a:endParaRPr lang="de-DE" altLang="de-DE" sz="2400" dirty="0">
              <a:solidFill>
                <a:srgbClr val="333333"/>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What is success?</a:t>
            </a:r>
            <a:r>
              <a:rPr lang="de-DE" altLang="de-DE" sz="2400" dirty="0">
                <a:solidFill>
                  <a:srgbClr val="333333"/>
                </a:solidFill>
                <a:latin typeface="Calibri Light"/>
                <a:cs typeface="Times New Roman" panose="02020603050405020304" pitchFamily="18" charset="0"/>
              </a:rPr>
              <a:t> </a:t>
            </a:r>
            <a:r>
              <a:rPr lang="en-GB" altLang="de-DE" sz="2400" dirty="0">
                <a:solidFill>
                  <a:srgbClr val="333333"/>
                </a:solidFill>
                <a:latin typeface="Calibri Light"/>
                <a:cs typeface="Times New Roman" panose="02020603050405020304" pitchFamily="18" charset="0"/>
              </a:rPr>
              <a:t>Career, many friends, being content with oneself and one’s life???</a:t>
            </a:r>
          </a:p>
          <a:p>
            <a:endParaRPr lang="en-US" sz="2400" dirty="0">
              <a:solidFill>
                <a:srgbClr val="333333"/>
              </a:solidFill>
              <a:latin typeface="Calibri Light"/>
            </a:endParaRPr>
          </a:p>
        </p:txBody>
      </p:sp>
      <p:sp>
        <p:nvSpPr>
          <p:cNvPr id="50179" name="Text Box 4">
            <a:extLst>
              <a:ext uri="{FF2B5EF4-FFF2-40B4-BE49-F238E27FC236}">
                <a16:creationId xmlns:a16="http://schemas.microsoft.com/office/drawing/2014/main" id="{62418905-3800-4B51-B704-5AC2F02D924B}"/>
              </a:ext>
            </a:extLst>
          </p:cNvPr>
          <p:cNvSpPr txBox="1">
            <a:spLocks noChangeArrowheads="1"/>
          </p:cNvSpPr>
          <p:nvPr/>
        </p:nvSpPr>
        <p:spPr bwMode="auto">
          <a:xfrm>
            <a:off x="6605720" y="2362201"/>
            <a:ext cx="355692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Instead: do not generalize from one imperfection to everything!</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17</a:t>
            </a:fld>
            <a:endParaRPr lang="de-DE" altLang="de-DE" b="0">
              <a:latin typeface="Calibri Light"/>
            </a:endParaRPr>
          </a:p>
        </p:txBody>
      </p:sp>
      <p:pic>
        <p:nvPicPr>
          <p:cNvPr id="10"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469E5117-5104-4436-8079-3204C29F668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Selective perception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18</a:t>
            </a:fld>
            <a:endParaRPr lang="de-DE" altLang="de-DE" b="0">
              <a:latin typeface="Calibri Light"/>
            </a:endParaRPr>
          </a:p>
        </p:txBody>
      </p:sp>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050">
            <a:extLst>
              <a:ext uri="{FF2B5EF4-FFF2-40B4-BE49-F238E27FC236}">
                <a16:creationId xmlns:a16="http://schemas.microsoft.com/office/drawing/2014/main" id="{7D0B390E-7EDC-4309-8D6B-A129136B2239}"/>
              </a:ext>
            </a:extLst>
          </p:cNvPr>
          <p:cNvGraphicFramePr>
            <a:graphicFrameLocks noGrp="1"/>
          </p:cNvGraphicFramePr>
          <p:nvPr>
            <p:extLst>
              <p:ext uri="{D42A27DB-BD31-4B8C-83A1-F6EECF244321}">
                <p14:modId xmlns:p14="http://schemas.microsoft.com/office/powerpoint/2010/main" val="2554274500"/>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 good friend does not come to your birthday party.</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rPr>
                        <a:t>Disappointment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People are standing together. They are looking in your direction.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“They are laughing at me.”</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469E5117-5104-4436-8079-3204C29F668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Selective perception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19</a:t>
            </a:fld>
            <a:endParaRPr lang="de-DE" altLang="de-DE" b="0">
              <a:latin typeface="Calibri Light"/>
            </a:endParaRPr>
          </a:p>
        </p:txBody>
      </p:sp>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050">
            <a:extLst>
              <a:ext uri="{FF2B5EF4-FFF2-40B4-BE49-F238E27FC236}">
                <a16:creationId xmlns:a16="http://schemas.microsoft.com/office/drawing/2014/main" id="{7D0B390E-7EDC-4309-8D6B-A129136B2239}"/>
              </a:ext>
            </a:extLst>
          </p:cNvPr>
          <p:cNvGraphicFramePr>
            <a:graphicFrameLocks noGrp="1"/>
          </p:cNvGraphicFramePr>
          <p:nvPr>
            <p:extLst>
              <p:ext uri="{D42A27DB-BD31-4B8C-83A1-F6EECF244321}">
                <p14:modId xmlns:p14="http://schemas.microsoft.com/office/powerpoint/2010/main" val="4234419022"/>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 good friend does not come to your birthday party.</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rPr>
                        <a:t>Disappointment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Great party, other people came and really enjoyed the evening</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People are standing together. They are looking in your direction.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“They are laughing at me.”</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4992"/>
                          </a:solidFill>
                          <a:effectLst/>
                          <a:latin typeface="Calibri Light"/>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62703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0246EEE-F26E-46EA-A130-384FA0446D06}"/>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2. Selective perception</a:t>
            </a:r>
            <a:br>
              <a:rPr lang="en-US" altLang="de-DE" dirty="0">
                <a:latin typeface="Calibri Light"/>
              </a:rPr>
            </a:br>
            <a:r>
              <a:rPr lang="en-US" altLang="de-DE" dirty="0">
                <a:latin typeface="Calibri Light"/>
              </a:rPr>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20</a:t>
            </a:fld>
            <a:endParaRPr lang="de-DE" altLang="de-DE" b="0">
              <a:latin typeface="Calibri Light"/>
            </a:endParaRPr>
          </a:p>
        </p:txBody>
      </p:sp>
      <p:graphicFrame>
        <p:nvGraphicFramePr>
          <p:cNvPr id="12"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58435339"/>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 good friend does not come to your birthday party.</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err="1">
                          <a:ln>
                            <a:noFill/>
                          </a:ln>
                          <a:solidFill>
                            <a:srgbClr val="333333"/>
                          </a:solidFill>
                          <a:effectLst/>
                          <a:latin typeface="Calibri Light"/>
                        </a:rPr>
                        <a:t>Disappointment</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Great party, other people came and really enjoyed the evening</a:t>
                      </a:r>
                      <a:endParaRPr kumimoji="0" lang="de-DE" sz="18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People are standing together. They are looking in your direction.</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“They are laughing at me.”</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They are only looking at me by chance or they mistake me for someone else</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3"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en-US" altLang="de-DE" sz="2000" b="0" dirty="0">
                <a:solidFill>
                  <a:srgbClr val="004992"/>
                </a:solidFill>
                <a:latin typeface="Calibri Light"/>
              </a:rPr>
              <a:t>“Mind-reading”: </a:t>
            </a:r>
            <a:r>
              <a:rPr lang="en-US" altLang="de-DE" sz="2000" b="0" dirty="0">
                <a:solidFill>
                  <a:srgbClr val="333333"/>
                </a:solidFill>
                <a:latin typeface="Calibri Light"/>
              </a:rPr>
              <a:t>Avoid over-interpreting other peoples’ behavior. There can be many explanations to a situation!</a:t>
            </a:r>
            <a:br>
              <a:rPr lang="en-US" altLang="de-DE" sz="2000" b="0" dirty="0">
                <a:solidFill>
                  <a:srgbClr val="333333"/>
                </a:solidFill>
                <a:latin typeface="Calibri Light"/>
              </a:rPr>
            </a:br>
            <a:endParaRPr lang="de-DE" altLang="de-DE" sz="2000" b="0" dirty="0">
              <a:solidFill>
                <a:srgbClr val="333333"/>
              </a:solidFill>
              <a:latin typeface="Calibri Light"/>
            </a:endParaRPr>
          </a:p>
        </p:txBody>
      </p:sp>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8F26ECC4-1614-446C-B475-0D7B25398505}"/>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3. Applying your own standards as the ultimate measurement</a:t>
            </a:r>
            <a:endParaRPr lang="de-DE" altLang="de-DE" sz="3600" dirty="0">
              <a:latin typeface="Calibri Light"/>
            </a:endParaRPr>
          </a:p>
        </p:txBody>
      </p:sp>
      <p:sp>
        <p:nvSpPr>
          <p:cNvPr id="4" name="Content Placeholder 3"/>
          <p:cNvSpPr>
            <a:spLocks noGrp="1"/>
          </p:cNvSpPr>
          <p:nvPr>
            <p:ph idx="1"/>
          </p:nvPr>
        </p:nvSpPr>
        <p:spPr/>
        <p:txBody>
          <a:bodyPr/>
          <a:lstStyle/>
          <a:p>
            <a:r>
              <a:rPr lang="en-US" sz="2400" dirty="0">
                <a:solidFill>
                  <a:srgbClr val="004992"/>
                </a:solidFill>
                <a:latin typeface="Calibri Light"/>
              </a:rPr>
              <a:t>There is a difference between how I judge myself and how others judge me!</a:t>
            </a:r>
          </a:p>
          <a:p>
            <a:pPr marL="342900" indent="-342900">
              <a:buClr>
                <a:srgbClr val="333333"/>
              </a:buClr>
              <a:buFont typeface="WingDings"/>
              <a:buChar char=""/>
            </a:pPr>
            <a:r>
              <a:rPr lang="en-US" sz="2400" dirty="0">
                <a:solidFill>
                  <a:srgbClr val="333333"/>
                </a:solidFill>
                <a:latin typeface="Calibri Light"/>
              </a:rPr>
              <a:t>If I consider myself worthless, ugly etc., others do not necessarily share this view.</a:t>
            </a:r>
          </a:p>
          <a:p>
            <a:pPr marL="342900" indent="-342900">
              <a:buClr>
                <a:srgbClr val="333333"/>
              </a:buClr>
              <a:buFont typeface="WingDings"/>
              <a:buChar char=""/>
            </a:pPr>
            <a:r>
              <a:rPr lang="en-US" sz="2400" dirty="0">
                <a:solidFill>
                  <a:srgbClr val="333333"/>
                </a:solidFill>
                <a:latin typeface="Calibri Light"/>
              </a:rPr>
              <a:t>There are often multiple </a:t>
            </a:r>
            <a:r>
              <a:rPr lang="en-US" sz="2400">
                <a:solidFill>
                  <a:srgbClr val="333333"/>
                </a:solidFill>
                <a:latin typeface="Calibri Light"/>
              </a:rPr>
              <a:t>opinions/judgments</a:t>
            </a:r>
            <a:r>
              <a:rPr lang="en-US" sz="2400" dirty="0">
                <a:solidFill>
                  <a:srgbClr val="333333"/>
                </a:solidFill>
                <a:latin typeface="Calibri Light"/>
              </a:rPr>
              <a:t>/preferences. Others may not agree with my understanding of intelligence or looks, etc.</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21</a:t>
            </a:fld>
            <a:endParaRPr lang="de-DE" altLang="de-DE" b="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altLang="de-DE" sz="3600" dirty="0"/>
              <a:t>4. Denial of positive feedback, but uncritical acceptance of negative feedback!</a:t>
            </a:r>
            <a:br>
              <a:rPr lang="en-US" altLang="de-DE" sz="3600" dirty="0"/>
            </a:br>
            <a:r>
              <a:rPr lang="en-US" altLang="de-DE" dirty="0"/>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22</a:t>
            </a:fld>
            <a:endParaRPr lang="de-DE" altLang="de-DE" b="0">
              <a:latin typeface="Calibri Light"/>
            </a:endParaRPr>
          </a:p>
        </p:txBody>
      </p:sp>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309010700"/>
              </p:ext>
            </p:extLst>
          </p:nvPr>
        </p:nvGraphicFramePr>
        <p:xfrm>
          <a:off x="1812737" y="2834640"/>
          <a:ext cx="9972219" cy="323085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a:t>
                      </a:r>
                      <a:r>
                        <a:rPr kumimoji="0" lang="de-DE" sz="2000" b="1" i="1" u="none" strike="noStrike" cap="none" normalizeH="0" baseline="0" dirty="0" err="1">
                          <a:ln>
                            <a:noFill/>
                          </a:ln>
                          <a:solidFill>
                            <a:srgbClr val="000000"/>
                          </a:solidFill>
                          <a:effectLst/>
                          <a:latin typeface="Calibri Light"/>
                        </a:rPr>
                        <a:t>evaluation</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a:t>
                      </a:r>
                      <a:r>
                        <a:rPr kumimoji="0" lang="de-DE" sz="2000" b="0" i="0" u="none" strike="noStrike" cap="none" normalizeH="0" baseline="0" dirty="0" err="1">
                          <a:ln>
                            <a:noFill/>
                          </a:ln>
                          <a:solidFill>
                            <a:srgbClr val="000000"/>
                          </a:solidFill>
                          <a:effectLst/>
                          <a:latin typeface="Calibri Light"/>
                        </a:rPr>
                        <a:t>constructive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receive compliments for your performance.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“That person only tries to flatter me … he/she is dishonest.”; “Only he/she thinks that way ...”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“I’ve been exposed,</a:t>
                      </a:r>
                      <a:br>
                        <a:rPr kumimoji="0" lang="en-US" sz="1800" b="1" i="1" u="none" strike="noStrike" cap="none" normalizeH="0" baseline="0" dirty="0">
                          <a:ln>
                            <a:noFill/>
                          </a:ln>
                          <a:solidFill>
                            <a:srgbClr val="333333"/>
                          </a:solidFill>
                          <a:effectLst/>
                          <a:latin typeface="Calibri Light"/>
                        </a:rPr>
                      </a:br>
                      <a:r>
                        <a:rPr kumimoji="0" lang="en-US" sz="1800" b="1" i="1" u="none" strike="noStrike" cap="none" normalizeH="0" baseline="0" dirty="0">
                          <a:ln>
                            <a:noFill/>
                          </a:ln>
                          <a:solidFill>
                            <a:srgbClr val="333333"/>
                          </a:solidFill>
                          <a:effectLst/>
                          <a:latin typeface="Calibri Light"/>
                        </a:rPr>
                        <a:t> I am worthless ...”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rgbClr val="004992"/>
                          </a:solidFill>
                          <a:effectLst/>
                          <a:latin typeface="Calibri Light"/>
                        </a:rPr>
                        <a:t>???</a:t>
                      </a:r>
                      <a:r>
                        <a:rPr kumimoji="0" lang="en-US" sz="1800" b="0" i="0" u="none" strike="noStrike" cap="none" normalizeH="0" baseline="0" dirty="0">
                          <a:ln>
                            <a:noFill/>
                          </a:ln>
                          <a:solidFill>
                            <a:srgbClr val="333333"/>
                          </a:solidFill>
                          <a:effectLst/>
                          <a:latin typeface="Calibri Light"/>
                        </a:rPr>
                        <a:t> </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altLang="de-DE" sz="3600" dirty="0"/>
              <a:t>4. Denial of positive feedback, but uncritical acceptance of negative feedback!</a:t>
            </a:r>
            <a:br>
              <a:rPr lang="en-US" altLang="de-DE" sz="3600" dirty="0"/>
            </a:br>
            <a:r>
              <a:rPr lang="en-US" altLang="de-DE" dirty="0"/>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23</a:t>
            </a:fld>
            <a:endParaRPr lang="de-DE" altLang="de-DE" b="0">
              <a:latin typeface="Calibri Light"/>
            </a:endParaRPr>
          </a:p>
        </p:txBody>
      </p:sp>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108010202"/>
              </p:ext>
            </p:extLst>
          </p:nvPr>
        </p:nvGraphicFramePr>
        <p:xfrm>
          <a:off x="1812737" y="2834640"/>
          <a:ext cx="9972219" cy="323085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a:t>
                      </a:r>
                      <a:r>
                        <a:rPr kumimoji="0" lang="de-DE" sz="2000" b="1" i="1" u="none" strike="noStrike" cap="none" normalizeH="0" baseline="0" dirty="0" err="1">
                          <a:ln>
                            <a:noFill/>
                          </a:ln>
                          <a:solidFill>
                            <a:srgbClr val="000000"/>
                          </a:solidFill>
                          <a:effectLst/>
                          <a:latin typeface="Calibri Light"/>
                        </a:rPr>
                        <a:t>evaluation</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a:t>
                      </a:r>
                      <a:r>
                        <a:rPr kumimoji="0" lang="de-DE" sz="2000" b="0" i="0" u="none" strike="noStrike" cap="none" normalizeH="0" baseline="0" dirty="0" err="1">
                          <a:ln>
                            <a:noFill/>
                          </a:ln>
                          <a:solidFill>
                            <a:srgbClr val="000000"/>
                          </a:solidFill>
                          <a:effectLst/>
                          <a:latin typeface="Calibri Light"/>
                        </a:rPr>
                        <a:t>constructive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receive compliments for your performance.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“Great that someone acknowledges my achievement!”</a:t>
                      </a:r>
                      <a:endParaRPr kumimoji="0" lang="de-DE" sz="18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“I’ve been exposed,</a:t>
                      </a:r>
                      <a:br>
                        <a:rPr kumimoji="0" lang="en-US" sz="1800" b="1" i="1" u="none" strike="noStrike" cap="none" normalizeH="0" baseline="0" dirty="0">
                          <a:ln>
                            <a:noFill/>
                          </a:ln>
                          <a:solidFill>
                            <a:srgbClr val="333333"/>
                          </a:solidFill>
                          <a:effectLst/>
                          <a:latin typeface="Calibri Light"/>
                        </a:rPr>
                      </a:br>
                      <a:r>
                        <a:rPr kumimoji="0" lang="en-US" sz="1800" b="1" i="1" u="none" strike="noStrike" cap="none" normalizeH="0" baseline="0" dirty="0">
                          <a:ln>
                            <a:noFill/>
                          </a:ln>
                          <a:solidFill>
                            <a:srgbClr val="333333"/>
                          </a:solidFill>
                          <a:effectLst/>
                          <a:latin typeface="Calibri Light"/>
                        </a:rPr>
                        <a:t> I am worthless ...” </a:t>
                      </a:r>
                      <a:br>
                        <a:rPr kumimoji="0" lang="en-US" sz="1800" b="1" i="1" u="none" strike="noStrike" cap="none" normalizeH="0" baseline="0" dirty="0">
                          <a:ln>
                            <a:noFill/>
                          </a:ln>
                          <a:solidFill>
                            <a:srgbClr val="333333"/>
                          </a:solidFill>
                          <a:effectLst/>
                          <a:latin typeface="Calibri Light"/>
                        </a:rPr>
                      </a:b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07525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altLang="de-DE" sz="3600" dirty="0"/>
              <a:t>4. Denial of positive feedback, but uncritical acceptance of negative feedback!</a:t>
            </a:r>
            <a:br>
              <a:rPr lang="en-US" altLang="de-DE" sz="3600" dirty="0"/>
            </a:br>
            <a:r>
              <a:rPr lang="en-US" altLang="de-DE" dirty="0"/>
              <a:t>What would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24</a:t>
            </a:fld>
            <a:endParaRPr lang="de-DE" altLang="de-DE" b="0">
              <a:latin typeface="Calibri Light"/>
            </a:endParaRPr>
          </a:p>
        </p:txBody>
      </p:sp>
      <p:pic>
        <p:nvPicPr>
          <p:cNvPr id="12"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795982"/>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353054936"/>
              </p:ext>
            </p:extLst>
          </p:nvPr>
        </p:nvGraphicFramePr>
        <p:xfrm>
          <a:off x="1812737" y="2834640"/>
          <a:ext cx="9972219" cy="323085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a:t>
                      </a:r>
                      <a:r>
                        <a:rPr kumimoji="0" lang="de-DE" sz="2000" b="1" i="1" u="none" strike="noStrike" cap="none" normalizeH="0" baseline="0" dirty="0" err="1">
                          <a:ln>
                            <a:noFill/>
                          </a:ln>
                          <a:solidFill>
                            <a:srgbClr val="000000"/>
                          </a:solidFill>
                          <a:effectLst/>
                          <a:latin typeface="Calibri Light"/>
                        </a:rPr>
                        <a:t>evaluation</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a:t>
                      </a:r>
                      <a:r>
                        <a:rPr kumimoji="0" lang="de-DE" sz="2000" b="0" i="0" u="none" strike="noStrike" cap="none" normalizeH="0" baseline="0" dirty="0" err="1">
                          <a:ln>
                            <a:noFill/>
                          </a:ln>
                          <a:solidFill>
                            <a:srgbClr val="000000"/>
                          </a:solidFill>
                          <a:effectLst/>
                          <a:latin typeface="Calibri Light"/>
                        </a:rPr>
                        <a:t>constructive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receive compliments for your performance.</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“Great that someone acknowledges my achievement!”</a:t>
                      </a:r>
                      <a:endParaRPr kumimoji="0" lang="de-DE" sz="18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You are criticized!</a:t>
                      </a:r>
                      <a:endParaRPr kumimoji="0" lang="de-DE" sz="18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“I’ve been exposed,</a:t>
                      </a:r>
                      <a:br>
                        <a:rPr kumimoji="0" lang="en-US" sz="1800" b="1" i="1" u="none" strike="noStrike" cap="none" normalizeH="0" baseline="0" dirty="0">
                          <a:ln>
                            <a:noFill/>
                          </a:ln>
                          <a:solidFill>
                            <a:srgbClr val="333333"/>
                          </a:solidFill>
                          <a:effectLst/>
                          <a:latin typeface="Calibri Light"/>
                        </a:rPr>
                      </a:br>
                      <a:r>
                        <a:rPr kumimoji="0" lang="en-US" sz="1800" b="1" i="1" u="none" strike="noStrike" cap="none" normalizeH="0" baseline="0" dirty="0">
                          <a:ln>
                            <a:noFill/>
                          </a:ln>
                          <a:solidFill>
                            <a:srgbClr val="333333"/>
                          </a:solidFill>
                          <a:effectLst/>
                          <a:latin typeface="Calibri Light"/>
                        </a:rPr>
                        <a:t>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“The other person might have had a bad day.”; “Can I benefit from the feedback?” </a:t>
                      </a:r>
                      <a:endParaRPr kumimoji="0" lang="de-DE" sz="18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20972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560373123"/>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a:t>
                      </a:r>
                      <a:r>
                        <a:rPr kumimoji="0" lang="de-DE" sz="2000" b="1" i="1" u="none" strike="noStrike" cap="none" normalizeH="0" baseline="0" dirty="0" err="1">
                          <a:ln>
                            <a:noFill/>
                          </a:ln>
                          <a:solidFill>
                            <a:srgbClr val="000000"/>
                          </a:solidFill>
                          <a:effectLst/>
                          <a:latin typeface="Calibri Light"/>
                        </a:rPr>
                        <a:t>appraisal</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a:t>
                      </a:r>
                      <a:r>
                        <a:rPr kumimoji="0" lang="de-DE" sz="2000" b="0" i="0" u="none" strike="noStrike" cap="none" normalizeH="0" baseline="0" dirty="0" err="1">
                          <a:ln>
                            <a:noFill/>
                          </a:ln>
                          <a:solidFill>
                            <a:srgbClr val="000000"/>
                          </a:solidFill>
                          <a:effectLst/>
                          <a:latin typeface="Calibri Light"/>
                        </a:rPr>
                        <a:t>constructive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discover a dark spot on your skin.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 am getting cancer, I’m going to die.”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6573" name="Rectangle 18">
            <a:extLst>
              <a:ext uri="{FF2B5EF4-FFF2-40B4-BE49-F238E27FC236}">
                <a16:creationId xmlns:a16="http://schemas.microsoft.com/office/drawing/2014/main" id="{36A7E3B8-656B-4A6A-AA31-469B737EFE95}"/>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5. “All-or-Nothing-Thinking”/Catastrophic thinking</a:t>
            </a:r>
            <a:br>
              <a:rPr lang="en-US" altLang="de-DE" dirty="0">
                <a:latin typeface="Calibri Light"/>
              </a:rPr>
            </a:br>
            <a:r>
              <a:rPr lang="en-US" altLang="de-DE" dirty="0">
                <a:latin typeface="Calibri Light"/>
              </a:rPr>
              <a:t>What could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25</a:t>
            </a:fld>
            <a:endParaRPr lang="de-DE" altLang="de-DE" b="0">
              <a:latin typeface="Calibri Light"/>
            </a:endParaRPr>
          </a:p>
        </p:txBody>
      </p:sp>
      <p:pic>
        <p:nvPicPr>
          <p:cNvPr id="10" name="Picture 9">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40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a:extLst>
              <a:ext uri="{FF2B5EF4-FFF2-40B4-BE49-F238E27FC236}">
                <a16:creationId xmlns:a16="http://schemas.microsoft.com/office/drawing/2014/main" id="{0D75BD1F-BD2B-48C4-9AF6-2D44A43720E3}"/>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latin typeface="Calibri Light"/>
              </a:rPr>
              <a:t>5. “All-or-Nothing-Thinking”/Catastrophic thinking</a:t>
            </a:r>
            <a:br>
              <a:rPr lang="en-US" altLang="de-DE" dirty="0">
                <a:latin typeface="Calibri Light"/>
              </a:rPr>
            </a:br>
            <a:r>
              <a:rPr lang="en-US" altLang="de-DE" dirty="0">
                <a:latin typeface="Calibri Light"/>
              </a:rPr>
              <a:t>What could be a more realistic and helpful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26</a:t>
            </a:fld>
            <a:endParaRPr lang="de-DE" altLang="de-DE" b="0">
              <a:latin typeface="Calibri Light"/>
            </a:endParaRPr>
          </a:p>
        </p:txBody>
      </p:sp>
      <p:pic>
        <p:nvPicPr>
          <p:cNvPr id="10" name="Picture 9">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40096487"/>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335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a:t>
                      </a:r>
                      <a:r>
                        <a:rPr kumimoji="0" lang="de-DE" sz="2000" b="1" i="1" u="none" strike="noStrike" cap="none" normalizeH="0" baseline="0" dirty="0" err="1">
                          <a:ln>
                            <a:noFill/>
                          </a:ln>
                          <a:solidFill>
                            <a:srgbClr val="000000"/>
                          </a:solidFill>
                          <a:effectLst/>
                          <a:latin typeface="Calibri Light"/>
                        </a:rPr>
                        <a:t>appraisal</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a:t>
                      </a:r>
                      <a:r>
                        <a:rPr kumimoji="0" lang="de-DE" sz="2000" b="0" i="0" u="none" strike="noStrike" cap="none" normalizeH="0" baseline="0" dirty="0" err="1">
                          <a:ln>
                            <a:noFill/>
                          </a:ln>
                          <a:solidFill>
                            <a:srgbClr val="000000"/>
                          </a:solidFill>
                          <a:effectLst/>
                          <a:latin typeface="Calibri Light"/>
                        </a:rPr>
                        <a:t>constructive</a:t>
                      </a:r>
                      <a:r>
                        <a:rPr kumimoji="0" lang="de-DE" sz="2000" b="0" i="0" u="none" strike="noStrike" cap="none" normalizeH="0" baseline="0" dirty="0">
                          <a:ln>
                            <a:noFill/>
                          </a:ln>
                          <a:solidFill>
                            <a:srgbClr val="000000"/>
                          </a:solidFill>
                          <a:effectLst/>
                          <a:latin typeface="Calibri Light"/>
                        </a:rPr>
                        <a:t> </a:t>
                      </a:r>
                      <a:r>
                        <a:rPr kumimoji="0" lang="de-DE"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discover a dark spot on your skin.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 am getting cancer, I’m going to die.”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Ask others or consult a doctor</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84806D4B-F5DD-41E1-A393-97D1170230E4}"/>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dirty="0">
                <a:latin typeface="Calibri Light"/>
              </a:rPr>
            </a:br>
            <a:r>
              <a:rPr lang="en-US" altLang="de-DE" dirty="0">
                <a:latin typeface="Calibri Light"/>
              </a:rPr>
              <a:t>What would be a more realistic evaluation?</a:t>
            </a:r>
            <a:endParaRPr lang="de-DE" altLang="de-DE" dirty="0">
              <a:latin typeface="Calibri Light"/>
            </a:endParaRPr>
          </a:p>
        </p:txBody>
      </p:sp>
      <p:sp>
        <p:nvSpPr>
          <p:cNvPr id="70673" name="Text Box 20">
            <a:extLst>
              <a:ext uri="{FF2B5EF4-FFF2-40B4-BE49-F238E27FC236}">
                <a16:creationId xmlns:a16="http://schemas.microsoft.com/office/drawing/2014/main" id="{E9B17754-CF9E-4D3B-A83D-3EF30CAFE232}"/>
              </a:ext>
            </a:extLst>
          </p:cNvPr>
          <p:cNvSpPr txBox="1">
            <a:spLocks noChangeArrowheads="1"/>
          </p:cNvSpPr>
          <p:nvPr/>
        </p:nvSpPr>
        <p:spPr bwMode="auto">
          <a:xfrm>
            <a:off x="5809646" y="3573463"/>
            <a:ext cx="143970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r>
              <a:rPr lang="de-DE" altLang="de-DE" sz="2000" b="0">
                <a:latin typeface="Calibri Light"/>
              </a:rPr>
              <a:t>???</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27</a:t>
            </a:fld>
            <a:endParaRPr lang="de-DE" altLang="de-DE" b="0">
              <a:latin typeface="Calibri Light"/>
            </a:endParaRPr>
          </a:p>
        </p:txBody>
      </p:sp>
      <p:pic>
        <p:nvPicPr>
          <p:cNvPr id="12"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497902654"/>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err="1">
                          <a:ln>
                            <a:noFill/>
                          </a:ln>
                          <a:solidFill>
                            <a:srgbClr val="333333"/>
                          </a:solidFill>
                          <a:effectLst/>
                          <a:latin typeface="Calibri Light"/>
                        </a:rPr>
                        <a:t>Problematic</a:t>
                      </a:r>
                      <a:r>
                        <a:rPr kumimoji="0" lang="de-DE" sz="2000" b="1" i="1" u="none" strike="noStrike" cap="none" normalizeH="0" baseline="0" dirty="0">
                          <a:ln>
                            <a:noFill/>
                          </a:ln>
                          <a:solidFill>
                            <a:srgbClr val="333333"/>
                          </a:solidFill>
                          <a:effectLst/>
                          <a:latin typeface="Calibri Light"/>
                        </a:rPr>
                        <a:t> </a:t>
                      </a:r>
                      <a:r>
                        <a:rPr kumimoji="0" lang="de-DE" sz="2000" b="1" i="1" u="none" strike="noStrike" cap="none" normalizeH="0" baseline="0" dirty="0" err="1">
                          <a:ln>
                            <a:noFill/>
                          </a:ln>
                          <a:solidFill>
                            <a:srgbClr val="333333"/>
                          </a:solidFill>
                          <a:effectLst/>
                          <a:latin typeface="Calibri Light"/>
                        </a:rPr>
                        <a:t>evaluation</a:t>
                      </a:r>
                      <a:endParaRPr kumimoji="0" lang="de-D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Positive/</a:t>
                      </a:r>
                      <a:r>
                        <a:rPr kumimoji="0" lang="de-DE" sz="2000" b="0" i="0" u="none" strike="noStrike" cap="none" normalizeH="0" baseline="0" dirty="0" err="1">
                          <a:ln>
                            <a:noFill/>
                          </a:ln>
                          <a:solidFill>
                            <a:srgbClr val="333333"/>
                          </a:solidFill>
                          <a:effectLst/>
                          <a:latin typeface="Calibri Light"/>
                        </a:rPr>
                        <a:t>constructive</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err="1">
                          <a:ln>
                            <a:noFill/>
                          </a:ln>
                          <a:solidFill>
                            <a:srgbClr val="333333"/>
                          </a:solidFill>
                          <a:effectLst/>
                          <a:latin typeface="Calibri Light"/>
                        </a:rPr>
                        <a:t>evaluation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recurrent negative thoughts (e.g. “You are worthless”, “Loser”, “Wow, you are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 mustn’t think those negative thoughts” … but this does not work (</a:t>
                      </a:r>
                      <a:r>
                        <a:rPr kumimoji="0" lang="en-US" sz="18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1800" b="1" i="1" u="none" strike="noStrike" cap="none" normalizeH="0" baseline="0" dirty="0">
                          <a:ln>
                            <a:noFill/>
                          </a:ln>
                          <a:solidFill>
                            <a:srgbClr val="333333"/>
                          </a:solidFill>
                          <a:effectLst/>
                          <a:latin typeface="Calibri Light"/>
                        </a:rPr>
                        <a:t> see next exercise).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87237E3-0D7E-456C-B9E5-AD0018B26F5F}"/>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dirty="0">
                <a:latin typeface="Calibri Light"/>
              </a:rPr>
            </a:br>
            <a:r>
              <a:rPr lang="en-US" altLang="de-DE" dirty="0">
                <a:latin typeface="Calibri Light"/>
              </a:rPr>
              <a:t>What would be a more realistic evaluation?</a:t>
            </a:r>
            <a:endParaRPr lang="de-DE" altLang="de-DE"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28</a:t>
            </a:fld>
            <a:endParaRPr lang="de-DE" altLang="de-DE" b="0">
              <a:latin typeface="Calibri Light"/>
            </a:endParaRPr>
          </a:p>
        </p:txBody>
      </p:sp>
      <p:graphicFrame>
        <p:nvGraphicFramePr>
          <p:cNvPr id="8"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4216593260"/>
              </p:ext>
            </p:extLst>
          </p:nvPr>
        </p:nvGraphicFramePr>
        <p:xfrm>
          <a:off x="408955" y="2834640"/>
          <a:ext cx="11376000" cy="2590816"/>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err="1">
                          <a:ln>
                            <a:noFill/>
                          </a:ln>
                          <a:solidFill>
                            <a:srgbClr val="333333"/>
                          </a:solidFill>
                          <a:effectLst/>
                          <a:latin typeface="Calibri Light"/>
                        </a:rPr>
                        <a:t>Problematic</a:t>
                      </a:r>
                      <a:r>
                        <a:rPr kumimoji="0" lang="de-DE" sz="2000" b="1" i="1" u="none" strike="noStrike" cap="none" normalizeH="0" baseline="0" dirty="0">
                          <a:ln>
                            <a:noFill/>
                          </a:ln>
                          <a:solidFill>
                            <a:srgbClr val="333333"/>
                          </a:solidFill>
                          <a:effectLst/>
                          <a:latin typeface="Calibri Light"/>
                        </a:rPr>
                        <a:t> </a:t>
                      </a:r>
                      <a:r>
                        <a:rPr kumimoji="0" lang="de-DE" sz="2000" b="1" i="1" u="none" strike="noStrike" cap="none" normalizeH="0" baseline="0" dirty="0" err="1">
                          <a:ln>
                            <a:noFill/>
                          </a:ln>
                          <a:solidFill>
                            <a:srgbClr val="333333"/>
                          </a:solidFill>
                          <a:effectLst/>
                          <a:latin typeface="Calibri Light"/>
                        </a:rPr>
                        <a:t>evaluation</a:t>
                      </a:r>
                      <a:endParaRPr kumimoji="0" lang="de-DE"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Positive/</a:t>
                      </a:r>
                      <a:r>
                        <a:rPr kumimoji="0" lang="de-DE" sz="2000" b="0" i="0" u="none" strike="noStrike" cap="none" normalizeH="0" baseline="0" dirty="0" err="1">
                          <a:ln>
                            <a:noFill/>
                          </a:ln>
                          <a:solidFill>
                            <a:srgbClr val="333333"/>
                          </a:solidFill>
                          <a:effectLst/>
                          <a:latin typeface="Calibri Light"/>
                        </a:rPr>
                        <a:t>constructive</a:t>
                      </a:r>
                      <a:r>
                        <a:rPr kumimoji="0" lang="de-DE" sz="2000" b="0" i="0" u="none" strike="noStrike" cap="none" normalizeH="0" baseline="0" dirty="0">
                          <a:ln>
                            <a:noFill/>
                          </a:ln>
                          <a:solidFill>
                            <a:srgbClr val="333333"/>
                          </a:solidFill>
                          <a:effectLst/>
                          <a:latin typeface="Calibri Light"/>
                        </a:rPr>
                        <a:t> </a:t>
                      </a:r>
                      <a:r>
                        <a:rPr kumimoji="0" lang="de-DE" sz="2000" b="0" i="0" u="none" strike="noStrike" cap="none" normalizeH="0" baseline="0" dirty="0" err="1">
                          <a:ln>
                            <a:noFill/>
                          </a:ln>
                          <a:solidFill>
                            <a:srgbClr val="333333"/>
                          </a:solidFill>
                          <a:effectLst/>
                          <a:latin typeface="Calibri Light"/>
                        </a:rPr>
                        <a:t>evaluation</a:t>
                      </a:r>
                      <a:endParaRPr kumimoji="0" lang="de-DE" sz="20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recurrent negative thoughts (e.g. “You are worthless”, “Loser”, “Wow, you are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1" i="1" u="none" strike="noStrike" cap="none" normalizeH="0" baseline="0" dirty="0">
                          <a:ln>
                            <a:noFill/>
                          </a:ln>
                          <a:solidFill>
                            <a:srgbClr val="333333"/>
                          </a:solidFill>
                          <a:effectLst/>
                          <a:latin typeface="Calibri Light"/>
                        </a:rPr>
                        <a:t>“I mustn’t think those negative thoughts” … but this does not work (</a:t>
                      </a:r>
                      <a:r>
                        <a:rPr kumimoji="0" lang="en-US" sz="18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1800" b="1" i="1" u="none" strike="noStrike" cap="none" normalizeH="0" baseline="0" dirty="0">
                          <a:ln>
                            <a:noFill/>
                          </a:ln>
                          <a:solidFill>
                            <a:srgbClr val="333333"/>
                          </a:solidFill>
                          <a:effectLst/>
                          <a:latin typeface="Calibri Light"/>
                        </a:rPr>
                        <a:t> see next exercise).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Ask yourself whether the thoughts are justified. What contradicts these thoughts?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Distract yourself by pursuing pleasant activities!</a:t>
                      </a: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EDBAEEB-455C-46B9-A13B-B1E582412EC1}"/>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sz="3600" dirty="0">
                <a:latin typeface="Calibri Light"/>
              </a:rPr>
            </a:br>
            <a:r>
              <a:rPr lang="en-US" dirty="0"/>
              <a:t>Exercise</a:t>
            </a:r>
            <a:endParaRPr lang="de-DE" altLang="de-DE" dirty="0">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It is not possible to deliberately suppress upsetting thoughts.</a:t>
            </a:r>
          </a:p>
          <a:p>
            <a:r>
              <a:rPr lang="en-US" sz="2400" dirty="0">
                <a:solidFill>
                  <a:srgbClr val="333333"/>
                </a:solidFill>
                <a:latin typeface="Calibri Light"/>
              </a:rPr>
              <a:t>Trying not to think of something leads to thinking about it more.</a:t>
            </a:r>
            <a:br>
              <a:rPr lang="en-US" sz="2400" dirty="0">
                <a:solidFill>
                  <a:srgbClr val="333333"/>
                </a:solidFill>
                <a:latin typeface="Calibri Light"/>
              </a:rPr>
            </a:br>
            <a:br>
              <a:rPr lang="en-US" sz="2400" dirty="0">
                <a:solidFill>
                  <a:srgbClr val="333333"/>
                </a:solidFill>
                <a:latin typeface="Calibri Light"/>
              </a:rPr>
            </a:br>
            <a:r>
              <a:rPr lang="en-US" sz="2400" dirty="0">
                <a:solidFill>
                  <a:srgbClr val="004992"/>
                </a:solidFill>
                <a:latin typeface="Calibri Light"/>
              </a:rPr>
              <a:t>Try it!</a:t>
            </a:r>
            <a:br>
              <a:rPr lang="en-US" sz="2400" dirty="0">
                <a:solidFill>
                  <a:srgbClr val="004992"/>
                </a:solidFill>
                <a:latin typeface="Calibri Light"/>
              </a:rPr>
            </a:br>
            <a:r>
              <a:rPr lang="en-US" sz="2400" dirty="0">
                <a:solidFill>
                  <a:srgbClr val="004992"/>
                </a:solidFill>
                <a:latin typeface="Calibri Light"/>
              </a:rPr>
              <a:t>Do not think of an elephant in the next minute!</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29</a:t>
            </a:fld>
            <a:endParaRPr lang="de-DE" altLang="de-DE" b="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F3D7AC09-DC33-420F-8682-31EDBD790F8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6. Suppression of negative thoughts</a:t>
            </a:r>
            <a:br>
              <a:rPr lang="en-US" altLang="de-DE" sz="3600" dirty="0"/>
            </a:br>
            <a:r>
              <a:rPr lang="en-US" altLang="de-DE" dirty="0"/>
              <a:t>Does it work? No!</a:t>
            </a:r>
            <a:endParaRPr lang="de-DE" altLang="de-DE" dirty="0">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Most of you probably thought of an elephant and/or of something which has to do with an elephant (e.g. zoo, safari, Africa etc.). </a:t>
            </a:r>
            <a:br>
              <a:rPr lang="en-US" sz="2400" dirty="0">
                <a:solidFill>
                  <a:srgbClr val="333333"/>
                </a:solidFill>
                <a:latin typeface="Calibri Light"/>
              </a:rPr>
            </a:br>
            <a:br>
              <a:rPr lang="en-US" sz="2400" dirty="0">
                <a:solidFill>
                  <a:srgbClr val="333333"/>
                </a:solidFill>
                <a:latin typeface="Calibri Light"/>
              </a:rPr>
            </a:br>
            <a:r>
              <a:rPr lang="en-US" sz="2400" dirty="0">
                <a:solidFill>
                  <a:srgbClr val="333333"/>
                </a:solidFill>
                <a:latin typeface="Calibri Light"/>
              </a:rPr>
              <a:t>This effect grows even stronger if one tries to deliberately suppress upsetting thoughts (“I am a loser” etc.). These thoughts can then become so strong that they seem strange or out of one‘s control!</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30</a:t>
            </a:fld>
            <a:endParaRPr lang="de-DE" altLang="de-DE" b="0">
              <a:latin typeface="Calibri Light"/>
            </a:endParaRPr>
          </a:p>
        </p:txBody>
      </p:sp>
      <p:pic>
        <p:nvPicPr>
          <p:cNvPr id="9"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3C554DCB-1AFA-46E1-89AE-CB371CFB302F}"/>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Instead:</a:t>
            </a:r>
          </a:p>
        </p:txBody>
      </p:sp>
      <p:sp>
        <p:nvSpPr>
          <p:cNvPr id="78851" name="Rectangle 3">
            <a:extLst>
              <a:ext uri="{FF2B5EF4-FFF2-40B4-BE49-F238E27FC236}">
                <a16:creationId xmlns:a16="http://schemas.microsoft.com/office/drawing/2014/main" id="{479EA0A3-0384-4B55-B37F-7938BAE1A9AC}"/>
              </a:ext>
            </a:extLst>
          </p:cNvPr>
          <p:cNvSpPr>
            <a:spLocks noGrp="1" noChangeArrowheads="1"/>
          </p:cNvSpPr>
          <p:nvPr>
            <p:ph idx="1"/>
          </p:nvPr>
        </p:nvSpPr>
        <p:spPr/>
        <p:txBody>
          <a:bodyPr/>
          <a:lstStyle/>
          <a:p>
            <a:pPr eaLnBrk="1" hangingPunct="1"/>
            <a:r>
              <a:rPr lang="de-DE" altLang="de-DE" sz="2400" dirty="0">
                <a:solidFill>
                  <a:srgbClr val="333333"/>
                </a:solidFill>
                <a:latin typeface="Calibri Light"/>
              </a:rPr>
              <a:t>If you are bothered by strong negative thoughts, do not try to actively suppress them (this only increases them), but observe the inner events without intervening – like a visitor in a zoo who is observing a dangerous animal from a safe distance.</a:t>
            </a:r>
          </a:p>
          <a:p>
            <a:pPr eaLnBrk="1" hangingPunct="1"/>
            <a:r>
              <a:rPr lang="de-DE" altLang="de-DE" sz="2400" dirty="0">
                <a:solidFill>
                  <a:srgbClr val="004992"/>
                </a:solidFill>
                <a:latin typeface="Calibri Light"/>
              </a:rPr>
              <a:t>The thoughts will almost automatically calm down.</a:t>
            </a: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31</a:t>
            </a:fld>
            <a:endParaRPr lang="de-DE" altLang="de-DE" b="0">
              <a:latin typeface="Calibri Light"/>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a:solidFill>
                  <a:srgbClr val="004992"/>
                </a:solidFill>
                <a:latin typeface="Calibri Light"/>
              </a:rPr>
              <a:t>Comparison with other people:</a:t>
            </a:r>
            <a:endParaRPr lang="de-DE" altLang="de-DE" sz="2000" b="1" dirty="0">
              <a:solidFill>
                <a:srgbClr val="004992"/>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Do not compare yourself too much with others! </a:t>
            </a:r>
            <a:endParaRPr lang="de-DE" altLang="de-DE" sz="2000" dirty="0">
              <a:solidFill>
                <a:srgbClr val="333333"/>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There will always be people who are more attractive, more successful, and </a:t>
            </a:r>
            <a:r>
              <a:rPr lang="de-DE" altLang="de-DE" sz="2000" dirty="0">
                <a:solidFill>
                  <a:srgbClr val="333333"/>
                </a:solidFill>
                <a:latin typeface="Calibri Light"/>
              </a:rPr>
              <a:t>m</a:t>
            </a:r>
            <a:r>
              <a:rPr lang="en-US" altLang="de-DE" sz="2000" dirty="0">
                <a:solidFill>
                  <a:srgbClr val="333333"/>
                </a:solidFill>
                <a:latin typeface="Calibri Light"/>
              </a:rPr>
              <a:t>ore popular. However, if you look at these “lucky devils” closely, you will recognize that even these people have their </a:t>
            </a:r>
            <a:r>
              <a:rPr lang="en-US" altLang="de-DE" sz="2000" dirty="0" err="1">
                <a:solidFill>
                  <a:srgbClr val="333333"/>
                </a:solidFill>
                <a:latin typeface="Calibri Light"/>
              </a:rPr>
              <a:t>weaknes</a:t>
            </a:r>
            <a:r>
              <a:rPr lang="de-DE" altLang="de-DE" sz="2000" dirty="0">
                <a:solidFill>
                  <a:srgbClr val="333333"/>
                </a:solidFill>
                <a:latin typeface="Calibri Light"/>
              </a:rPr>
              <a:t>s</a:t>
            </a:r>
            <a:r>
              <a:rPr lang="en-US" altLang="de-DE" sz="2000" dirty="0" err="1">
                <a:solidFill>
                  <a:srgbClr val="333333"/>
                </a:solidFill>
                <a:latin typeface="Calibri Light"/>
              </a:rPr>
              <a:t>es</a:t>
            </a:r>
            <a:r>
              <a:rPr lang="en-US" altLang="de-DE" sz="2000" dirty="0">
                <a:solidFill>
                  <a:srgbClr val="333333"/>
                </a:solidFill>
                <a:latin typeface="Calibri Light"/>
              </a:rPr>
              <a:t> and problems. </a:t>
            </a:r>
          </a:p>
          <a:p>
            <a:pPr lvl="0" defTabSz="914400" eaLnBrk="0" hangingPunct="0">
              <a:lnSpc>
                <a:spcPct val="100000"/>
              </a:lnSpc>
              <a:spcBef>
                <a:spcPts val="1200"/>
              </a:spcBef>
            </a:pPr>
            <a:r>
              <a:rPr lang="en-US" altLang="de-DE" sz="2000" b="1" dirty="0">
                <a:solidFill>
                  <a:srgbClr val="004992"/>
                </a:solidFill>
                <a:latin typeface="Calibri Light"/>
              </a:rPr>
              <a:t>Absolute demands: </a:t>
            </a:r>
            <a:endParaRPr lang="de-DE" altLang="de-DE" sz="2000" b="1" dirty="0">
              <a:solidFill>
                <a:srgbClr val="004992"/>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b="1" dirty="0">
                <a:solidFill>
                  <a:srgbClr val="333333"/>
                </a:solidFill>
                <a:latin typeface="Calibri Light"/>
              </a:rPr>
              <a:t>Do not</a:t>
            </a:r>
            <a:r>
              <a:rPr lang="en-US" altLang="de-DE" sz="2000" dirty="0">
                <a:solidFill>
                  <a:srgbClr val="333333"/>
                </a:solidFill>
                <a:latin typeface="Calibri Light"/>
              </a:rPr>
              <a:t> </a:t>
            </a:r>
            <a:r>
              <a:rPr lang="de-DE" altLang="de-DE" sz="2000" dirty="0">
                <a:solidFill>
                  <a:srgbClr val="333333"/>
                </a:solidFill>
                <a:latin typeface="Calibri Light"/>
              </a:rPr>
              <a:t>place </a:t>
            </a:r>
            <a:r>
              <a:rPr lang="en-US" altLang="de-DE" sz="2000" dirty="0">
                <a:solidFill>
                  <a:srgbClr val="333333"/>
                </a:solidFill>
                <a:latin typeface="Calibri Light"/>
              </a:rPr>
              <a:t>too high demands on yourself such as:</a:t>
            </a:r>
          </a:p>
          <a:p>
            <a:pPr marL="342900" lvl="1" indent="-342900" defTabSz="914400" eaLnBrk="0" hangingPunct="0">
              <a:lnSpc>
                <a:spcPct val="100000"/>
              </a:lnSpc>
              <a:spcBef>
                <a:spcPts val="1200"/>
              </a:spcBef>
              <a:spcAft>
                <a:spcPts val="0"/>
              </a:spcAft>
              <a:buClr>
                <a:schemeClr val="bg1"/>
              </a:buClr>
              <a:buFont typeface="WingDings"/>
              <a:buChar char=""/>
            </a:pPr>
            <a:r>
              <a:rPr lang="en-US" altLang="de-DE" sz="2000" dirty="0">
                <a:solidFill>
                  <a:srgbClr val="333333"/>
                </a:solidFill>
                <a:latin typeface="Calibri Light"/>
              </a:rPr>
              <a:t>“I must always look good”</a:t>
            </a:r>
          </a:p>
          <a:p>
            <a:pPr marL="342900" lvl="1" indent="-342900" defTabSz="914400" eaLnBrk="0" hangingPunct="0">
              <a:lnSpc>
                <a:spcPct val="100000"/>
              </a:lnSpc>
              <a:spcBef>
                <a:spcPts val="1200"/>
              </a:spcBef>
              <a:spcAft>
                <a:spcPts val="0"/>
              </a:spcAft>
              <a:buClr>
                <a:schemeClr val="bg1"/>
              </a:buClr>
              <a:buFont typeface="WingDings"/>
              <a:buChar char=""/>
            </a:pPr>
            <a:r>
              <a:rPr lang="en-US" altLang="de-DE" sz="2000" dirty="0">
                <a:solidFill>
                  <a:srgbClr val="333333"/>
                </a:solidFill>
                <a:latin typeface="Calibri Light"/>
              </a:rPr>
              <a:t>“I must always appear smart”</a:t>
            </a:r>
          </a:p>
          <a:p>
            <a:pPr marL="342900" lvl="1" indent="-342900" defTabSz="914400" eaLnBrk="0" hangingPunct="0">
              <a:lnSpc>
                <a:spcPct val="100000"/>
              </a:lnSpc>
              <a:spcBef>
                <a:spcPts val="1200"/>
              </a:spcBef>
              <a:spcAft>
                <a:spcPts val="0"/>
              </a:spcAft>
              <a:buClr>
                <a:schemeClr val="bg1"/>
              </a:buClr>
              <a:buFont typeface="WingDings"/>
              <a:buChar char=""/>
            </a:pPr>
            <a:r>
              <a:rPr lang="en-US" altLang="de-DE" sz="2000" dirty="0">
                <a:solidFill>
                  <a:srgbClr val="333333"/>
                </a:solidFill>
                <a:latin typeface="Calibri Light"/>
              </a:rPr>
              <a:t>“I must always be most entertaining”</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32</a:t>
            </a:fld>
            <a:endParaRPr lang="de-DE" altLang="de-DE" b="0">
              <a:latin typeface="Calibri Light"/>
            </a:endParaRPr>
          </a:p>
        </p:txBody>
      </p:sp>
      <p:pic>
        <p:nvPicPr>
          <p:cNvPr id="10"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506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8 - Mood</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33</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080709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6541F014-E6DD-4FA4-9316-A5E7BF8542BB}"/>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338947" name="Rectangle 1027">
            <a:extLst>
              <a:ext uri="{FF2B5EF4-FFF2-40B4-BE49-F238E27FC236}">
                <a16:creationId xmlns:a16="http://schemas.microsoft.com/office/drawing/2014/main" id="{3CF87A7B-6392-4CC9-A772-C7737DCBAFC0}"/>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en-US" sz="2400" dirty="0">
                <a:solidFill>
                  <a:srgbClr val="333333"/>
                </a:solidFill>
                <a:latin typeface="Calibri Light"/>
              </a:rPr>
              <a:t>Instead of focusing on your </a:t>
            </a:r>
            <a:r>
              <a:rPr lang="de-DE" sz="2400" dirty="0">
                <a:solidFill>
                  <a:srgbClr val="333333"/>
                </a:solidFill>
                <a:latin typeface="Calibri Light"/>
              </a:rPr>
              <a:t>weaknesses</a:t>
            </a:r>
            <a:r>
              <a:rPr lang="en-US" sz="2400" dirty="0">
                <a:solidFill>
                  <a:srgbClr val="333333"/>
                </a:solidFill>
                <a:latin typeface="Calibri Light"/>
              </a:rPr>
              <a:t>,</a:t>
            </a:r>
            <a:br>
              <a:rPr lang="en-US" sz="2400" dirty="0">
                <a:solidFill>
                  <a:srgbClr val="333333"/>
                </a:solidFill>
                <a:latin typeface="Calibri Light"/>
              </a:rPr>
            </a:br>
            <a:r>
              <a:rPr lang="en-US" sz="2400" dirty="0">
                <a:solidFill>
                  <a:srgbClr val="333333"/>
                </a:solidFill>
                <a:latin typeface="Calibri Light"/>
              </a:rPr>
              <a:t>emphasize your strengths. </a:t>
            </a:r>
          </a:p>
          <a:p>
            <a:pPr marL="342900" indent="-342900" eaLnBrk="1" hangingPunct="1">
              <a:buClr>
                <a:srgbClr val="333333"/>
              </a:buClr>
              <a:buFont typeface="WingDings"/>
              <a:buChar char=""/>
              <a:tabLst>
                <a:tab pos="90488" algn="l"/>
                <a:tab pos="180975" algn="l"/>
              </a:tabLst>
              <a:defRPr/>
            </a:pPr>
            <a:r>
              <a:rPr lang="en-US" sz="2400" dirty="0">
                <a:solidFill>
                  <a:srgbClr val="333333"/>
                </a:solidFill>
                <a:latin typeface="Calibri Light"/>
              </a:rPr>
              <a:t>Every human being has strengths </a:t>
            </a:r>
            <a:r>
              <a:rPr lang="de-DE" sz="2400" dirty="0" err="1">
                <a:solidFill>
                  <a:srgbClr val="333333"/>
                </a:solidFill>
                <a:latin typeface="Calibri Light"/>
              </a:rPr>
              <a:t>that</a:t>
            </a:r>
            <a:r>
              <a:rPr lang="de-DE" sz="2400" dirty="0">
                <a:solidFill>
                  <a:srgbClr val="333333"/>
                </a:solidFill>
                <a:latin typeface="Calibri Light"/>
              </a:rPr>
              <a:t> </a:t>
            </a:r>
            <a:r>
              <a:rPr lang="en-US" sz="2400" dirty="0">
                <a:solidFill>
                  <a:srgbClr val="333333"/>
                </a:solidFill>
                <a:latin typeface="Calibri Light"/>
              </a:rPr>
              <a:t>he or she can take pride in </a:t>
            </a:r>
            <a:br>
              <a:rPr lang="en-US" sz="2400" dirty="0">
                <a:solidFill>
                  <a:srgbClr val="333333"/>
                </a:solidFill>
                <a:latin typeface="Calibri Light"/>
              </a:rPr>
            </a:br>
            <a:r>
              <a:rPr lang="en-US" sz="2400" dirty="0">
                <a:solidFill>
                  <a:srgbClr val="333333"/>
                </a:solidFill>
                <a:latin typeface="Calibri Light"/>
              </a:rPr>
              <a:t>and are not shared by everyone</a:t>
            </a:r>
            <a:br>
              <a:rPr lang="en-US" sz="2400" dirty="0">
                <a:solidFill>
                  <a:srgbClr val="333333"/>
                </a:solidFill>
                <a:latin typeface="Calibri Light"/>
              </a:rPr>
            </a:br>
            <a:r>
              <a:rPr lang="en-US" sz="2400" i="1" dirty="0">
                <a:solidFill>
                  <a:srgbClr val="004992"/>
                </a:solidFill>
                <a:latin typeface="Calibri Light"/>
              </a:rPr>
              <a:t>… these do not have to be world records or famous inventions</a:t>
            </a:r>
            <a:endParaRPr lang="en-US" sz="2400" dirty="0">
              <a:solidFill>
                <a:srgbClr val="004992"/>
              </a:solidFill>
              <a:latin typeface="Calibri Light"/>
            </a:endParaRPr>
          </a:p>
          <a:p>
            <a:pPr eaLnBrk="1" hangingPunct="1">
              <a:defRPr/>
            </a:pP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34</a:t>
            </a:fld>
            <a:endParaRPr lang="de-DE" altLang="de-DE" b="0">
              <a:latin typeface="Calibri Ligh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eaLnBrk="1" hangingPunct="1">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br>
              <a:rPr lang="en-US" altLang="de-DE" sz="2400" i="1" dirty="0">
                <a:solidFill>
                  <a:srgbClr val="333333"/>
                </a:solidFill>
                <a:latin typeface="Calibri Light"/>
              </a:rPr>
            </a:br>
            <a:r>
              <a:rPr lang="de-DE" altLang="de-DE" sz="2400" i="1" dirty="0">
                <a:solidFill>
                  <a:srgbClr val="333333"/>
                </a:solidFill>
                <a:latin typeface="Calibri Light"/>
              </a:rPr>
              <a:t>for </a:t>
            </a: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technically talented ...</a:t>
            </a: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35</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eaLnBrk="1" hangingPunct="1">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br>
              <a:rPr lang="en-US" altLang="de-DE" sz="2400" i="1" dirty="0">
                <a:solidFill>
                  <a:srgbClr val="333333"/>
                </a:solidFill>
                <a:latin typeface="Calibri Light"/>
              </a:rPr>
            </a:br>
            <a:r>
              <a:rPr lang="de-DE" altLang="de-DE" sz="2400" i="1" dirty="0">
                <a:solidFill>
                  <a:srgbClr val="333333"/>
                </a:solidFill>
                <a:latin typeface="Calibri Light"/>
              </a:rPr>
              <a:t>for </a:t>
            </a: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a:t>
            </a:r>
            <a:r>
              <a:rPr lang="de-DE" altLang="de-DE" sz="1600" i="1" dirty="0" err="1">
                <a:solidFill>
                  <a:srgbClr val="333333"/>
                </a:solidFill>
                <a:latin typeface="Calibri Light"/>
              </a:rPr>
              <a:t>technically</a:t>
            </a:r>
            <a:r>
              <a:rPr lang="de-DE" altLang="de-DE" sz="1600" i="1" dirty="0">
                <a:solidFill>
                  <a:srgbClr val="333333"/>
                </a:solidFill>
                <a:latin typeface="Calibri Light"/>
              </a:rPr>
              <a:t> </a:t>
            </a:r>
            <a:r>
              <a:rPr lang="de-DE" altLang="de-DE" sz="1600" i="1" dirty="0" err="1">
                <a:solidFill>
                  <a:srgbClr val="333333"/>
                </a:solidFill>
                <a:latin typeface="Calibri Light"/>
              </a:rPr>
              <a:t>talented</a:t>
            </a:r>
            <a:r>
              <a:rPr lang="de-DE" altLang="de-DE" sz="1600" i="1" dirty="0">
                <a:solidFill>
                  <a:srgbClr val="333333"/>
                </a:solidFill>
                <a:latin typeface="Calibri Light"/>
              </a:rPr>
              <a:t>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a:t>
            </a:r>
            <a:r>
              <a:rPr lang="de-DE" altLang="de-DE" sz="2400" dirty="0" err="1">
                <a:solidFill>
                  <a:srgbClr val="004992"/>
                </a:solidFill>
                <a:latin typeface="Calibri Light"/>
              </a:rPr>
              <a:t>specific</a:t>
            </a:r>
            <a:r>
              <a:rPr lang="en-US" altLang="de-DE" sz="2400" dirty="0">
                <a:solidFill>
                  <a:srgbClr val="004992"/>
                </a:solidFill>
                <a:latin typeface="Calibri Light"/>
              </a:rPr>
              <a:t> situations. </a:t>
            </a:r>
            <a:br>
              <a:rPr lang="en-US" altLang="de-DE" sz="2400" dirty="0">
                <a:solidFill>
                  <a:srgbClr val="004992"/>
                </a:solidFill>
                <a:latin typeface="Calibri Light"/>
              </a:rPr>
            </a:br>
            <a:r>
              <a:rPr lang="en-US" altLang="de-DE" sz="2400" i="1" dirty="0">
                <a:solidFill>
                  <a:srgbClr val="333333"/>
                </a:solidFill>
                <a:latin typeface="Calibri Light"/>
              </a:rPr>
              <a:t>When and where? What have I done and who has provided feedback?</a:t>
            </a:r>
            <a:br>
              <a:rPr lang="de-DE" altLang="de-DE" sz="2400" i="1" dirty="0">
                <a:solidFill>
                  <a:srgbClr val="333333"/>
                </a:solidFill>
                <a:latin typeface="Calibri Light"/>
              </a:rPr>
            </a:br>
            <a:r>
              <a:rPr lang="de-DE" altLang="de-DE" sz="1600" i="1" dirty="0">
                <a:solidFill>
                  <a:srgbClr val="333333"/>
                </a:solidFill>
                <a:latin typeface="Calibri Light"/>
              </a:rPr>
              <a:t>e.g. Last </a:t>
            </a:r>
            <a:r>
              <a:rPr lang="de-DE" altLang="de-DE" sz="1600" i="1" dirty="0" err="1">
                <a:solidFill>
                  <a:srgbClr val="333333"/>
                </a:solidFill>
                <a:latin typeface="Calibri Light"/>
              </a:rPr>
              <a:t>week</a:t>
            </a:r>
            <a:r>
              <a:rPr lang="de-DE" altLang="de-DE" sz="1600" i="1" dirty="0">
                <a:solidFill>
                  <a:srgbClr val="333333"/>
                </a:solidFill>
                <a:latin typeface="Calibri Light"/>
              </a:rPr>
              <a:t>, I </a:t>
            </a:r>
            <a:r>
              <a:rPr lang="de-DE" altLang="de-DE" sz="1600" i="1" dirty="0" err="1">
                <a:solidFill>
                  <a:srgbClr val="333333"/>
                </a:solidFill>
                <a:latin typeface="Calibri Light"/>
              </a:rPr>
              <a:t>helped</a:t>
            </a:r>
            <a:r>
              <a:rPr lang="de-DE" altLang="de-DE" sz="1600" i="1" dirty="0">
                <a:solidFill>
                  <a:srgbClr val="333333"/>
                </a:solidFill>
                <a:latin typeface="Calibri Light"/>
              </a:rPr>
              <a:t> a </a:t>
            </a:r>
            <a:r>
              <a:rPr lang="de-DE" altLang="de-DE" sz="1600" i="1" dirty="0" err="1">
                <a:solidFill>
                  <a:srgbClr val="333333"/>
                </a:solidFill>
                <a:latin typeface="Calibri Light"/>
              </a:rPr>
              <a:t>friend</a:t>
            </a:r>
            <a:r>
              <a:rPr lang="de-DE" altLang="de-DE" sz="1600" i="1" dirty="0">
                <a:solidFill>
                  <a:srgbClr val="333333"/>
                </a:solidFill>
                <a:latin typeface="Calibri Light"/>
              </a:rPr>
              <a:t> </a:t>
            </a:r>
            <a:r>
              <a:rPr lang="de-DE" altLang="de-DE" sz="1600" i="1" dirty="0" err="1">
                <a:solidFill>
                  <a:srgbClr val="333333"/>
                </a:solidFill>
                <a:latin typeface="Calibri Light"/>
              </a:rPr>
              <a:t>decorating</a:t>
            </a:r>
            <a:r>
              <a:rPr lang="de-DE" altLang="de-DE" sz="1600" i="1" dirty="0">
                <a:solidFill>
                  <a:srgbClr val="333333"/>
                </a:solidFill>
                <a:latin typeface="Calibri Light"/>
              </a:rPr>
              <a:t> her </a:t>
            </a:r>
            <a:r>
              <a:rPr lang="de-DE" altLang="de-DE" sz="1600" i="1" dirty="0" err="1">
                <a:solidFill>
                  <a:srgbClr val="333333"/>
                </a:solidFill>
                <a:latin typeface="Calibri Light"/>
              </a:rPr>
              <a:t>apartment</a:t>
            </a:r>
            <a:r>
              <a:rPr lang="de-DE" altLang="de-DE" sz="1600" i="1" dirty="0">
                <a:solidFill>
                  <a:srgbClr val="333333"/>
                </a:solidFill>
                <a:latin typeface="Calibri Light"/>
              </a:rPr>
              <a:t>. I was a great help to her ...</a:t>
            </a: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36</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237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5D5C9F62-ED94-45D1-8036-26A4F33A5CA6}"/>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a:latin typeface="Calibri Light"/>
              </a:rPr>
              <a:t>Be aware of your strengths</a:t>
            </a:r>
            <a:endParaRPr lang="en-US" altLang="de-DE" sz="3600" dirty="0">
              <a:latin typeface="Calibri Light"/>
            </a:endParaRPr>
          </a:p>
        </p:txBody>
      </p:sp>
      <p:sp>
        <p:nvSpPr>
          <p:cNvPr id="92162" name="Rectangle 2">
            <a:extLst>
              <a:ext uri="{FF2B5EF4-FFF2-40B4-BE49-F238E27FC236}">
                <a16:creationId xmlns:a16="http://schemas.microsoft.com/office/drawing/2014/main" id="{24C7A578-AA3F-4547-B37A-EF1DAEDE6965}"/>
              </a:ext>
            </a:extLst>
          </p:cNvPr>
          <p:cNvSpPr>
            <a:spLocks noGrp="1" noChangeArrowheads="1"/>
          </p:cNvSpPr>
          <p:nvPr>
            <p:ph idx="1"/>
          </p:nvPr>
        </p:nvSpPr>
        <p:spPr>
          <a:xfrm>
            <a:off x="408955" y="1989138"/>
            <a:ext cx="11376000" cy="4495800"/>
          </a:xfrm>
        </p:spPr>
        <p:txBody>
          <a:bodyPr/>
          <a:lstStyle/>
          <a:p>
            <a:pPr marL="609600" indent="-609600" eaLnBrk="1" hangingPunct="1">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br>
              <a:rPr lang="en-US" altLang="de-DE" sz="2400" i="1" dirty="0">
                <a:solidFill>
                  <a:srgbClr val="333333"/>
                </a:solidFill>
                <a:latin typeface="Calibri Light"/>
              </a:rPr>
            </a:br>
            <a:r>
              <a:rPr lang="de-DE" altLang="de-DE" sz="2400" i="1" dirty="0">
                <a:solidFill>
                  <a:srgbClr val="333333"/>
                </a:solidFill>
                <a:latin typeface="Calibri Light"/>
              </a:rPr>
              <a:t>for </a:t>
            </a: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a:t>
            </a:r>
            <a:r>
              <a:rPr lang="de-DE" altLang="de-DE" sz="1600" i="1" dirty="0" err="1">
                <a:solidFill>
                  <a:srgbClr val="333333"/>
                </a:solidFill>
                <a:latin typeface="Calibri Light"/>
              </a:rPr>
              <a:t>technically</a:t>
            </a:r>
            <a:r>
              <a:rPr lang="de-DE" altLang="de-DE" sz="1600" i="1" dirty="0">
                <a:solidFill>
                  <a:srgbClr val="333333"/>
                </a:solidFill>
                <a:latin typeface="Calibri Light"/>
              </a:rPr>
              <a:t> </a:t>
            </a:r>
            <a:r>
              <a:rPr lang="de-DE" altLang="de-DE" sz="1600" i="1" dirty="0" err="1">
                <a:solidFill>
                  <a:srgbClr val="333333"/>
                </a:solidFill>
                <a:latin typeface="Calibri Light"/>
              </a:rPr>
              <a:t>talented</a:t>
            </a:r>
            <a:r>
              <a:rPr lang="de-DE" altLang="de-DE" sz="1600" i="1" dirty="0">
                <a:solidFill>
                  <a:srgbClr val="333333"/>
                </a:solidFill>
                <a:latin typeface="Calibri Light"/>
              </a:rPr>
              <a:t>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a:t>
            </a:r>
            <a:r>
              <a:rPr lang="de-DE" altLang="de-DE" sz="2400" dirty="0" err="1">
                <a:solidFill>
                  <a:srgbClr val="004992"/>
                </a:solidFill>
                <a:latin typeface="Calibri Light"/>
              </a:rPr>
              <a:t>specific</a:t>
            </a:r>
            <a:r>
              <a:rPr lang="en-US" altLang="de-DE" sz="2400" dirty="0">
                <a:solidFill>
                  <a:srgbClr val="004992"/>
                </a:solidFill>
                <a:latin typeface="Calibri Light"/>
              </a:rPr>
              <a:t> situations. </a:t>
            </a:r>
            <a:br>
              <a:rPr lang="en-US" altLang="de-DE" sz="2400" dirty="0">
                <a:solidFill>
                  <a:srgbClr val="004992"/>
                </a:solidFill>
                <a:latin typeface="Calibri Light"/>
              </a:rPr>
            </a:br>
            <a:r>
              <a:rPr lang="en-US" altLang="de-DE" sz="2400" i="1" dirty="0">
                <a:solidFill>
                  <a:srgbClr val="333333"/>
                </a:solidFill>
                <a:latin typeface="Calibri Light"/>
              </a:rPr>
              <a:t>When and where? What have I done and who has provided feedback?</a:t>
            </a:r>
            <a:br>
              <a:rPr lang="de-DE" altLang="de-DE" sz="2400" i="1" dirty="0">
                <a:solidFill>
                  <a:srgbClr val="333333"/>
                </a:solidFill>
                <a:latin typeface="Calibri Light"/>
              </a:rPr>
            </a:br>
            <a:r>
              <a:rPr lang="de-DE" altLang="de-DE" sz="1600" i="1" dirty="0">
                <a:solidFill>
                  <a:srgbClr val="333333"/>
                </a:solidFill>
                <a:latin typeface="Calibri Light"/>
              </a:rPr>
              <a:t>e.g. Last </a:t>
            </a:r>
            <a:r>
              <a:rPr lang="de-DE" altLang="de-DE" sz="1600" i="1" dirty="0" err="1">
                <a:solidFill>
                  <a:srgbClr val="333333"/>
                </a:solidFill>
                <a:latin typeface="Calibri Light"/>
              </a:rPr>
              <a:t>week</a:t>
            </a:r>
            <a:r>
              <a:rPr lang="de-DE" altLang="de-DE" sz="1600" i="1" dirty="0">
                <a:solidFill>
                  <a:srgbClr val="333333"/>
                </a:solidFill>
                <a:latin typeface="Calibri Light"/>
              </a:rPr>
              <a:t>, I </a:t>
            </a:r>
            <a:r>
              <a:rPr lang="de-DE" altLang="de-DE" sz="1600" i="1" dirty="0" err="1">
                <a:solidFill>
                  <a:srgbClr val="333333"/>
                </a:solidFill>
                <a:latin typeface="Calibri Light"/>
              </a:rPr>
              <a:t>helped</a:t>
            </a:r>
            <a:r>
              <a:rPr lang="de-DE" altLang="de-DE" sz="1600" i="1" dirty="0">
                <a:solidFill>
                  <a:srgbClr val="333333"/>
                </a:solidFill>
                <a:latin typeface="Calibri Light"/>
              </a:rPr>
              <a:t> a </a:t>
            </a:r>
            <a:r>
              <a:rPr lang="de-DE" altLang="de-DE" sz="1600" i="1" dirty="0" err="1">
                <a:solidFill>
                  <a:srgbClr val="333333"/>
                </a:solidFill>
                <a:latin typeface="Calibri Light"/>
              </a:rPr>
              <a:t>friend</a:t>
            </a:r>
            <a:r>
              <a:rPr lang="de-DE" altLang="de-DE" sz="1600" i="1" dirty="0">
                <a:solidFill>
                  <a:srgbClr val="333333"/>
                </a:solidFill>
                <a:latin typeface="Calibri Light"/>
              </a:rPr>
              <a:t> </a:t>
            </a:r>
            <a:r>
              <a:rPr lang="de-DE" altLang="de-DE" sz="1600" i="1" dirty="0" err="1">
                <a:solidFill>
                  <a:srgbClr val="333333"/>
                </a:solidFill>
                <a:latin typeface="Calibri Light"/>
              </a:rPr>
              <a:t>decorating</a:t>
            </a:r>
            <a:r>
              <a:rPr lang="de-DE" altLang="de-DE" sz="1600" i="1" dirty="0">
                <a:solidFill>
                  <a:srgbClr val="333333"/>
                </a:solidFill>
                <a:latin typeface="Calibri Light"/>
              </a:rPr>
              <a:t> her </a:t>
            </a:r>
            <a:r>
              <a:rPr lang="de-DE" altLang="de-DE" sz="1600" i="1" dirty="0" err="1">
                <a:solidFill>
                  <a:srgbClr val="333333"/>
                </a:solidFill>
                <a:latin typeface="Calibri Light"/>
              </a:rPr>
              <a:t>apartment</a:t>
            </a:r>
            <a:r>
              <a:rPr lang="de-DE" altLang="de-DE" sz="1600" i="1" dirty="0">
                <a:solidFill>
                  <a:srgbClr val="333333"/>
                </a:solidFill>
                <a:latin typeface="Calibri Light"/>
              </a:rPr>
              <a:t>. I was a </a:t>
            </a:r>
            <a:r>
              <a:rPr lang="de-DE" altLang="de-DE" sz="1600" i="1" dirty="0" err="1">
                <a:solidFill>
                  <a:srgbClr val="333333"/>
                </a:solidFill>
                <a:latin typeface="Calibri Light"/>
              </a:rPr>
              <a:t>great</a:t>
            </a:r>
            <a:r>
              <a:rPr lang="de-DE" altLang="de-DE" sz="1600" i="1" dirty="0">
                <a:solidFill>
                  <a:srgbClr val="333333"/>
                </a:solidFill>
                <a:latin typeface="Calibri Light"/>
              </a:rPr>
              <a:t> </a:t>
            </a:r>
            <a:r>
              <a:rPr lang="de-DE" altLang="de-DE" sz="1600" i="1" dirty="0" err="1">
                <a:solidFill>
                  <a:srgbClr val="333333"/>
                </a:solidFill>
                <a:latin typeface="Calibri Light"/>
              </a:rPr>
              <a:t>help</a:t>
            </a:r>
            <a:r>
              <a:rPr lang="de-DE" altLang="de-DE" sz="1600" i="1" dirty="0">
                <a:solidFill>
                  <a:srgbClr val="333333"/>
                </a:solidFill>
                <a:latin typeface="Calibri Light"/>
              </a:rPr>
              <a:t> </a:t>
            </a:r>
            <a:r>
              <a:rPr lang="de-DE" altLang="de-DE" sz="1600" i="1" dirty="0" err="1">
                <a:solidFill>
                  <a:srgbClr val="333333"/>
                </a:solidFill>
                <a:latin typeface="Calibri Light"/>
              </a:rPr>
              <a:t>to</a:t>
            </a:r>
            <a:r>
              <a:rPr lang="de-DE" altLang="de-DE" sz="1600" i="1" dirty="0">
                <a:solidFill>
                  <a:srgbClr val="333333"/>
                </a:solidFill>
                <a:latin typeface="Calibri Light"/>
              </a:rPr>
              <a:t> her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3"/>
            </a:pPr>
            <a:r>
              <a:rPr lang="en-US" altLang="de-DE" sz="2400" dirty="0">
                <a:solidFill>
                  <a:srgbClr val="004992"/>
                </a:solidFill>
                <a:latin typeface="Calibri Light"/>
              </a:rPr>
              <a:t>Write it down!</a:t>
            </a:r>
            <a:br>
              <a:rPr lang="en-US" altLang="de-DE" sz="2400" dirty="0">
                <a:solidFill>
                  <a:srgbClr val="004992"/>
                </a:solidFill>
                <a:latin typeface="Calibri Light"/>
              </a:rPr>
            </a:br>
            <a:r>
              <a:rPr lang="en-US" altLang="de-DE" sz="2400" i="1" dirty="0">
                <a:solidFill>
                  <a:srgbClr val="333333"/>
                </a:solidFill>
                <a:latin typeface="Calibri Light"/>
              </a:rPr>
              <a:t>Read </a:t>
            </a:r>
            <a:r>
              <a:rPr lang="de-DE" altLang="de-DE" sz="2400" i="1" dirty="0" err="1">
                <a:solidFill>
                  <a:srgbClr val="333333"/>
                </a:solidFill>
                <a:latin typeface="Calibri Light"/>
              </a:rPr>
              <a:t>this</a:t>
            </a:r>
            <a:r>
              <a:rPr lang="de-DE" altLang="de-DE" sz="2400" i="1" dirty="0">
                <a:solidFill>
                  <a:srgbClr val="333333"/>
                </a:solidFill>
                <a:latin typeface="Calibri Light"/>
              </a:rPr>
              <a:t> </a:t>
            </a:r>
            <a:r>
              <a:rPr lang="en-US" altLang="de-DE" sz="2400" i="1" dirty="0">
                <a:solidFill>
                  <a:srgbClr val="333333"/>
                </a:solidFill>
                <a:latin typeface="Calibri Light"/>
              </a:rPr>
              <a:t>regularly and expand. In case of </a:t>
            </a:r>
            <a:r>
              <a:rPr lang="de-DE" altLang="de-DE" sz="2400" i="1" dirty="0">
                <a:solidFill>
                  <a:srgbClr val="333333"/>
                </a:solidFill>
                <a:latin typeface="Calibri Light"/>
              </a:rPr>
              <a:t>a </a:t>
            </a:r>
            <a:r>
              <a:rPr lang="en-US" altLang="de-DE" sz="2400" i="1" dirty="0">
                <a:solidFill>
                  <a:srgbClr val="333333"/>
                </a:solidFill>
                <a:latin typeface="Calibri Light"/>
              </a:rPr>
              <a:t>crisis, go back to these memories</a:t>
            </a:r>
            <a:br>
              <a:rPr lang="en-US" altLang="de-DE" sz="2400" i="1" dirty="0">
                <a:solidFill>
                  <a:srgbClr val="333333"/>
                </a:solidFill>
                <a:latin typeface="Calibri Light"/>
              </a:rPr>
            </a:br>
            <a:r>
              <a:rPr lang="en-US" altLang="de-DE" sz="2400" i="1" dirty="0">
                <a:solidFill>
                  <a:srgbClr val="333333"/>
                </a:solidFill>
                <a:latin typeface="Calibri Light"/>
              </a:rPr>
              <a:t>(e.g. when you think you are worthless).</a:t>
            </a:r>
            <a:br>
              <a:rPr lang="de-DE" altLang="de-DE" sz="2400" i="1" dirty="0">
                <a:solidFill>
                  <a:srgbClr val="333333"/>
                </a:solidFill>
                <a:latin typeface="Calibri Light"/>
              </a:rPr>
            </a:br>
            <a:r>
              <a:rPr lang="de-DE" altLang="de-DE" sz="1600" i="1" dirty="0">
                <a:solidFill>
                  <a:srgbClr val="333333"/>
                </a:solidFill>
                <a:latin typeface="Calibri Light"/>
              </a:rPr>
              <a:t>e.g. Write down </a:t>
            </a:r>
            <a:r>
              <a:rPr lang="de-DE" altLang="de-DE" sz="1600" i="1" dirty="0" err="1">
                <a:solidFill>
                  <a:srgbClr val="333333"/>
                </a:solidFill>
                <a:latin typeface="Calibri Light"/>
              </a:rPr>
              <a:t>things</a:t>
            </a:r>
            <a:r>
              <a:rPr lang="de-DE" altLang="de-DE" sz="1600" i="1" dirty="0">
                <a:solidFill>
                  <a:srgbClr val="333333"/>
                </a:solidFill>
                <a:latin typeface="Calibri Light"/>
              </a:rPr>
              <a:t> </a:t>
            </a:r>
            <a:r>
              <a:rPr lang="de-DE" altLang="de-DE" sz="1600" i="1" dirty="0" err="1">
                <a:solidFill>
                  <a:srgbClr val="333333"/>
                </a:solidFill>
                <a:latin typeface="Calibri Light"/>
              </a:rPr>
              <a:t>that</a:t>
            </a:r>
            <a:r>
              <a:rPr lang="de-DE" altLang="de-DE" sz="1600" i="1" dirty="0">
                <a:solidFill>
                  <a:srgbClr val="333333"/>
                </a:solidFill>
                <a:latin typeface="Calibri Light"/>
              </a:rPr>
              <a:t> </a:t>
            </a:r>
            <a:r>
              <a:rPr lang="de-DE" altLang="de-DE" sz="1600" i="1" dirty="0" err="1">
                <a:solidFill>
                  <a:srgbClr val="333333"/>
                </a:solidFill>
                <a:latin typeface="Calibri Light"/>
              </a:rPr>
              <a:t>went</a:t>
            </a:r>
            <a:r>
              <a:rPr lang="de-DE" altLang="de-DE" sz="1600" i="1" dirty="0">
                <a:solidFill>
                  <a:srgbClr val="333333"/>
                </a:solidFill>
                <a:latin typeface="Calibri Light"/>
              </a:rPr>
              <a:t> </a:t>
            </a:r>
            <a:r>
              <a:rPr lang="de-DE" altLang="de-DE" sz="1600" i="1" dirty="0" err="1">
                <a:solidFill>
                  <a:srgbClr val="333333"/>
                </a:solidFill>
                <a:latin typeface="Calibri Light"/>
              </a:rPr>
              <a:t>well</a:t>
            </a:r>
            <a:r>
              <a:rPr lang="de-DE" altLang="de-DE" sz="1600" i="1" dirty="0">
                <a:solidFill>
                  <a:srgbClr val="333333"/>
                </a:solidFill>
                <a:latin typeface="Calibri Light"/>
              </a:rPr>
              <a:t>, </a:t>
            </a:r>
            <a:r>
              <a:rPr lang="de-DE" altLang="de-DE" sz="1600" i="1" dirty="0" err="1">
                <a:solidFill>
                  <a:srgbClr val="333333"/>
                </a:solidFill>
                <a:latin typeface="Calibri Light"/>
              </a:rPr>
              <a:t>or</a:t>
            </a:r>
            <a:r>
              <a:rPr lang="de-DE" altLang="de-DE" sz="1600" i="1" dirty="0">
                <a:solidFill>
                  <a:srgbClr val="333333"/>
                </a:solidFill>
                <a:latin typeface="Calibri Light"/>
              </a:rPr>
              <a:t> </a:t>
            </a:r>
            <a:r>
              <a:rPr lang="de-DE" altLang="de-DE" sz="1600" i="1" dirty="0" err="1">
                <a:solidFill>
                  <a:srgbClr val="333333"/>
                </a:solidFill>
                <a:latin typeface="Calibri Light"/>
              </a:rPr>
              <a:t>compliments</a:t>
            </a:r>
            <a:r>
              <a:rPr lang="de-DE" altLang="de-DE" sz="1600" i="1" dirty="0">
                <a:solidFill>
                  <a:srgbClr val="333333"/>
                </a:solidFill>
                <a:latin typeface="Calibri Light"/>
              </a:rPr>
              <a:t> </a:t>
            </a:r>
            <a:r>
              <a:rPr lang="de-DE" altLang="de-DE" sz="1600" i="1" dirty="0" err="1">
                <a:solidFill>
                  <a:srgbClr val="333333"/>
                </a:solidFill>
                <a:latin typeface="Calibri Light"/>
              </a:rPr>
              <a:t>you</a:t>
            </a:r>
            <a:r>
              <a:rPr lang="de-DE" altLang="de-DE" sz="1600" i="1" dirty="0">
                <a:solidFill>
                  <a:srgbClr val="333333"/>
                </a:solidFill>
                <a:latin typeface="Calibri Light"/>
              </a:rPr>
              <a:t> </a:t>
            </a:r>
            <a:r>
              <a:rPr lang="de-DE" altLang="de-DE" sz="1600" i="1" dirty="0" err="1">
                <a:solidFill>
                  <a:srgbClr val="333333"/>
                </a:solidFill>
                <a:latin typeface="Calibri Light"/>
              </a:rPr>
              <a:t>received</a:t>
            </a:r>
            <a:r>
              <a:rPr lang="de-DE" altLang="de-DE" sz="1600" i="1" dirty="0">
                <a:solidFill>
                  <a:srgbClr val="333333"/>
                </a:solidFill>
                <a:latin typeface="Calibri Light"/>
              </a:rPr>
              <a:t> ...</a:t>
            </a:r>
            <a:endParaRPr lang="de-DE" altLang="de-DE" sz="2400" i="1" dirty="0">
              <a:solidFill>
                <a:srgbClr val="333333"/>
              </a:solidFill>
              <a:latin typeface="Calibri Light"/>
            </a:endParaRPr>
          </a:p>
          <a:p>
            <a:pPr marL="609600" indent="-609600" eaLnBrk="1" hangingPunct="1">
              <a:buFont typeface="Wingdings" panose="05000000000000000000" pitchFamily="2" charset="2"/>
              <a:buNone/>
            </a:pPr>
            <a:endParaRPr lang="en-US" altLang="de-DE" sz="1600" i="1" dirty="0">
              <a:solidFill>
                <a:srgbClr val="004992"/>
              </a:solidFill>
              <a:latin typeface="Calibri Light"/>
            </a:endParaRPr>
          </a:p>
          <a:p>
            <a:pPr marL="609600" indent="-609600" eaLnBrk="1" hangingPunct="1"/>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Metacognitive Training 8 - Mood</a:t>
            </a:r>
          </a:p>
        </p:txBody>
      </p:sp>
      <p:sp>
        <p:nvSpPr>
          <p:cNvPr id="3" name="Slide Number Placeholder 2"/>
          <p:cNvSpPr>
            <a:spLocks noGrp="1"/>
          </p:cNvSpPr>
          <p:nvPr>
            <p:ph type="sldNum" sz="quarter" idx="12"/>
          </p:nvPr>
        </p:nvSpPr>
        <p:spPr/>
        <p:txBody>
          <a:bodyPr/>
          <a:lstStyle/>
          <a:p>
            <a:pPr>
              <a:defRPr/>
            </a:pPr>
            <a:fld id="{D2EDECAC-2C2F-4D3E-9210-A1EFB8547AEF}" type="slidenum">
              <a:rPr lang="de-DE" altLang="de-DE" b="0" smtClean="0">
                <a:latin typeface="Calibri Light"/>
              </a:rPr>
              <a:pPr>
                <a:defRPr/>
              </a:pPr>
              <a:t>37</a:t>
            </a:fld>
            <a:endParaRPr lang="de-DE" altLang="de-DE" b="0">
              <a:latin typeface="Calibri Ligh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922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38</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 “I like myself” or “I like you”! (note: At first, you might feel a bit silly when doing this …).</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39</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184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 “I like myself” or “I like you”! (note: At first, you might feel a bit silly when doing this …).</a:t>
            </a:r>
          </a:p>
          <a:p>
            <a:pPr marL="342900" lvl="0" indent="-342900" defTabSz="914400" fontAlgn="base">
              <a:buClr>
                <a:srgbClr val="333333"/>
              </a:buClr>
              <a:buFont typeface="WingDings"/>
              <a:buChar char=""/>
            </a:pPr>
            <a:r>
              <a:rPr lang="en-US" altLang="de-DE" sz="2400" dirty="0">
                <a:solidFill>
                  <a:srgbClr val="333333"/>
                </a:solidFill>
                <a:latin typeface="Calibri Light"/>
              </a:rPr>
              <a:t>Accept compliments and write them down to use them as resources when times are tough. </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40</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61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41</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42</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2624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struggling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43</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427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struggling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a:p>
            <a:pPr marL="342900" lvl="0" indent="-342900" defTabSz="914400" fontAlgn="base">
              <a:buClr>
                <a:srgbClr val="333333"/>
              </a:buClr>
              <a:buFont typeface="WingDings"/>
              <a:buChar char=""/>
            </a:pPr>
            <a:r>
              <a:rPr lang="en-US" altLang="de-DE" sz="2400" dirty="0">
                <a:solidFill>
                  <a:srgbClr val="333333"/>
                </a:solidFill>
                <a:latin typeface="Calibri Light"/>
              </a:rPr>
              <a:t>Listen to</a:t>
            </a:r>
            <a:r>
              <a:rPr lang="de-DE" altLang="de-DE" sz="2400" dirty="0">
                <a:solidFill>
                  <a:srgbClr val="333333"/>
                </a:solidFill>
                <a:latin typeface="Calibri Light"/>
              </a:rPr>
              <a:t> your favourite music.</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Metacognitive Training 8 - Mood</a:t>
            </a:r>
          </a:p>
        </p:txBody>
      </p:sp>
      <p:sp>
        <p:nvSpPr>
          <p:cNvPr id="6" name="Slide Number Placeholder 5"/>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44</a:t>
            </a:fld>
            <a:endParaRPr lang="de-DE" altLang="de-DE" b="0">
              <a:latin typeface="Calibri Light"/>
            </a:endParaRPr>
          </a:p>
        </p:txBody>
      </p:sp>
      <p:pic>
        <p:nvPicPr>
          <p:cNvPr id="11"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929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45</a:t>
            </a:fld>
            <a:endParaRPr lang="de-DE" altLang="de-DE" b="0">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leaflet).</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46</a:t>
            </a:fld>
            <a:endParaRPr lang="de-DE" altLang="de-DE" b="0">
              <a:latin typeface="Calibri Light"/>
            </a:endParaRPr>
          </a:p>
        </p:txBody>
      </p:sp>
    </p:spTree>
    <p:extLst>
      <p:ext uri="{BB962C8B-B14F-4D97-AF65-F5344CB8AC3E}">
        <p14:creationId xmlns:p14="http://schemas.microsoft.com/office/powerpoint/2010/main" val="1875246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leaflet).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47</a:t>
            </a:fld>
            <a:endParaRPr lang="de-DE" altLang="de-DE" b="0">
              <a:latin typeface="Calibri Light"/>
            </a:endParaRPr>
          </a:p>
        </p:txBody>
      </p:sp>
    </p:spTree>
    <p:extLst>
      <p:ext uri="{BB962C8B-B14F-4D97-AF65-F5344CB8AC3E}">
        <p14:creationId xmlns:p14="http://schemas.microsoft.com/office/powerpoint/2010/main" val="1254290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leaflet).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case of severe depressive symptoms contact a </a:t>
            </a:r>
            <a:r>
              <a:rPr lang="de-DE" altLang="de-DE" sz="2400" dirty="0">
                <a:solidFill>
                  <a:srgbClr val="333333"/>
                </a:solidFill>
                <a:latin typeface="Calibri Light"/>
                <a:cs typeface="Times New Roman" panose="02020603050405020304" pitchFamily="18" charset="0"/>
              </a:rPr>
              <a:t>general practitioner, </a:t>
            </a:r>
            <a:r>
              <a:rPr lang="en-US" altLang="de-DE" sz="2400" dirty="0">
                <a:solidFill>
                  <a:srgbClr val="333333"/>
                </a:solidFill>
                <a:latin typeface="Calibri Light"/>
                <a:cs typeface="Times New Roman" panose="02020603050405020304" pitchFamily="18" charset="0"/>
              </a:rPr>
              <a:t>psychologist or psychiatrist.</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48</a:t>
            </a:fld>
            <a:endParaRPr lang="de-DE" altLang="de-DE" b="0">
              <a:latin typeface="Calibri Light"/>
            </a:endParaRPr>
          </a:p>
        </p:txBody>
      </p:sp>
    </p:spTree>
    <p:extLst>
      <p:ext uri="{BB962C8B-B14F-4D97-AF65-F5344CB8AC3E}">
        <p14:creationId xmlns:p14="http://schemas.microsoft.com/office/powerpoint/2010/main" val="4110815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a:t>
            </a:r>
            <a:r>
              <a:rPr lang="en-AU" altLang="de-DE" sz="2000" dirty="0">
                <a:solidFill>
                  <a:srgbClr val="333333"/>
                </a:solidFill>
                <a:latin typeface="Calibri Light"/>
                <a:cs typeface="Times New Roman" panose="02020603050405020304" pitchFamily="18" charset="0"/>
              </a:rPr>
              <a:t>people 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a:t>
            </a:r>
            <a:r>
              <a:rPr lang="en-AU" altLang="de-DE" sz="2000" dirty="0">
                <a:solidFill>
                  <a:srgbClr val="333333"/>
                </a:solidFill>
                <a:latin typeface="Calibri Light"/>
                <a:cs typeface="Times New Roman" panose="02020603050405020304" pitchFamily="18" charset="0"/>
              </a:rPr>
              <a:t>people 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 </a:t>
            </a: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When in acute psychosis, some people report fear but also other emotions:</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Excitement (“something is finally happening”)</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Sense of destiny (to </a:t>
            </a:r>
            <a:r>
              <a:rPr lang="en-AU" altLang="de-DE" sz="2000" dirty="0" err="1">
                <a:solidFill>
                  <a:srgbClr val="004992"/>
                </a:solidFill>
                <a:latin typeface="Calibri Light"/>
                <a:cs typeface="Times New Roman" panose="02020603050405020304" pitchFamily="18" charset="0"/>
              </a:rPr>
              <a:t>fulfill</a:t>
            </a:r>
            <a:r>
              <a:rPr lang="en-AU" altLang="de-DE" sz="2000" dirty="0">
                <a:solidFill>
                  <a:srgbClr val="004992"/>
                </a:solidFill>
                <a:latin typeface="Calibri Light"/>
                <a:cs typeface="Times New Roman" panose="02020603050405020304" pitchFamily="18" charset="0"/>
              </a:rPr>
              <a:t> a mission, to be important) </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50</a:t>
            </a:fld>
            <a:endParaRPr lang="de-DE" altLang="de-DE" b="0">
              <a:latin typeface="Calibri Light"/>
            </a:endParaRPr>
          </a:p>
        </p:txBody>
      </p:sp>
    </p:spTree>
    <p:extLst>
      <p:ext uri="{BB962C8B-B14F-4D97-AF65-F5344CB8AC3E}">
        <p14:creationId xmlns:p14="http://schemas.microsoft.com/office/powerpoint/2010/main" val="2443746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a:t>
            </a:r>
            <a:r>
              <a:rPr lang="en-AU" altLang="de-DE" sz="2000" dirty="0">
                <a:solidFill>
                  <a:srgbClr val="333333"/>
                </a:solidFill>
                <a:latin typeface="Calibri Light"/>
                <a:cs typeface="Times New Roman" panose="02020603050405020304" pitchFamily="18" charset="0"/>
              </a:rPr>
              <a:t>people 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 </a:t>
            </a: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When in acute psychosis, some people report fear but also other emotions:</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Excitement (“something is finally happening”)</a:t>
            </a:r>
          </a:p>
          <a:p>
            <a:pPr marL="342900" lvl="0" indent="-342900" defTabSz="914400" fontAlgn="base">
              <a:lnSpc>
                <a:spcPct val="100000"/>
              </a:lnSpc>
              <a:spcBef>
                <a:spcPts val="1200"/>
              </a:spcBef>
              <a:buClr>
                <a:srgbClr val="004992"/>
              </a:buClr>
              <a:buFont typeface="WingDings"/>
              <a:buChar char=""/>
            </a:pPr>
            <a:r>
              <a:rPr lang="en-AU" altLang="de-DE" sz="2000" dirty="0">
                <a:solidFill>
                  <a:srgbClr val="004992"/>
                </a:solidFill>
                <a:latin typeface="Calibri Light"/>
                <a:cs typeface="Times New Roman" panose="02020603050405020304" pitchFamily="18" charset="0"/>
              </a:rPr>
              <a:t>Sense of destiny (to </a:t>
            </a:r>
            <a:r>
              <a:rPr lang="en-AU" altLang="de-DE" sz="2000" dirty="0" err="1">
                <a:solidFill>
                  <a:srgbClr val="004992"/>
                </a:solidFill>
                <a:latin typeface="Calibri Light"/>
                <a:cs typeface="Times New Roman" panose="02020603050405020304" pitchFamily="18" charset="0"/>
              </a:rPr>
              <a:t>fulfill</a:t>
            </a:r>
            <a:r>
              <a:rPr lang="en-AU" altLang="de-DE" sz="2000" dirty="0">
                <a:solidFill>
                  <a:srgbClr val="004992"/>
                </a:solidFill>
                <a:latin typeface="Calibri Light"/>
                <a:cs typeface="Times New Roman" panose="02020603050405020304" pitchFamily="18" charset="0"/>
              </a:rPr>
              <a:t> a mission, to be important) </a:t>
            </a:r>
          </a:p>
          <a:p>
            <a:pPr lvl="0" defTabSz="914400" fontAlgn="base">
              <a:lnSpc>
                <a:spcPct val="100000"/>
              </a:lnSpc>
              <a:spcBef>
                <a:spcPts val="1200"/>
              </a:spcBef>
            </a:pPr>
            <a:r>
              <a:rPr lang="en-AU" altLang="de-DE" dirty="0">
                <a:solidFill>
                  <a:srgbClr val="004992"/>
                </a:solidFill>
                <a:latin typeface="Calibri Light"/>
                <a:cs typeface="Times New Roman" panose="02020603050405020304" pitchFamily="18" charset="0"/>
              </a:rPr>
              <a:t>Example: </a:t>
            </a:r>
            <a:r>
              <a:rPr lang="en-AU" altLang="de-DE" dirty="0">
                <a:solidFill>
                  <a:srgbClr val="333333"/>
                </a:solidFill>
                <a:latin typeface="Calibri Light"/>
                <a:cs typeface="Times New Roman" panose="02020603050405020304" pitchFamily="18" charset="0"/>
              </a:rPr>
              <a:t>Bill feels persecuted by the secret service. On his commute to work, the same man enters his train compartment three days in a row. </a:t>
            </a:r>
          </a:p>
          <a:p>
            <a:pPr lvl="0" defTabSz="914400" fontAlgn="base">
              <a:lnSpc>
                <a:spcPct val="100000"/>
              </a:lnSpc>
              <a:spcBef>
                <a:spcPts val="1200"/>
              </a:spcBef>
            </a:pPr>
            <a:r>
              <a:rPr lang="en-AU" altLang="de-DE" dirty="0">
                <a:solidFill>
                  <a:srgbClr val="004992"/>
                </a:solidFill>
                <a:latin typeface="Calibri Light"/>
                <a:cs typeface="Times New Roman" panose="02020603050405020304" pitchFamily="18" charset="0"/>
              </a:rPr>
              <a:t>Feelings: </a:t>
            </a:r>
            <a:r>
              <a:rPr lang="en-AU" altLang="de-DE" dirty="0">
                <a:solidFill>
                  <a:srgbClr val="333333"/>
                </a:solidFill>
                <a:latin typeface="Calibri Light"/>
                <a:cs typeface="Times New Roman" panose="02020603050405020304" pitchFamily="18" charset="0"/>
              </a:rPr>
              <a:t>Fear and threat. But also: “If they make such a big deal out of it, I am probably some kind of James Bond and the other side may want to hire me.</a:t>
            </a:r>
            <a:r>
              <a:rPr lang="en-US" altLang="de-DE" dirty="0">
                <a:solidFill>
                  <a:srgbClr val="333333"/>
                </a:solidFill>
                <a:latin typeface="Calibri Light"/>
                <a:cs typeface="Times New Roman" panose="02020603050405020304" pitchFamily="18" charset="0"/>
              </a:rPr>
              <a:t>”</a:t>
            </a:r>
            <a:r>
              <a:rPr lang="en-AU" altLang="de-DE" dirty="0">
                <a:solidFill>
                  <a:srgbClr val="333333"/>
                </a:solidFill>
                <a:latin typeface="Calibri Light"/>
                <a:cs typeface="Times New Roman" panose="02020603050405020304" pitchFamily="18" charset="0"/>
              </a:rPr>
              <a:t> </a:t>
            </a:r>
          </a:p>
          <a:p>
            <a:pPr lvl="0" defTabSz="914400" fontAlgn="base">
              <a:lnSpc>
                <a:spcPct val="100000"/>
              </a:lnSpc>
              <a:spcBef>
                <a:spcPts val="1200"/>
              </a:spcBef>
            </a:pPr>
            <a:r>
              <a:rPr lang="en-AU" altLang="de-DE" dirty="0">
                <a:solidFill>
                  <a:srgbClr val="004992"/>
                </a:solidFill>
                <a:latin typeface="Calibri Light"/>
                <a:cs typeface="Times New Roman" panose="02020603050405020304" pitchFamily="18" charset="0"/>
              </a:rPr>
              <a:t>But: </a:t>
            </a:r>
            <a:r>
              <a:rPr lang="en-AU" altLang="de-DE" dirty="0">
                <a:solidFill>
                  <a:srgbClr val="333333"/>
                </a:solidFill>
                <a:latin typeface="Calibri Light"/>
                <a:cs typeface="Times New Roman" panose="02020603050405020304" pitchFamily="18" charset="0"/>
              </a:rPr>
              <a:t>It is only coincidental! Probably, both men just happened to enter the same train compartment on their daily routine.</a:t>
            </a:r>
          </a:p>
        </p:txBody>
      </p:sp>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51</a:t>
            </a:fld>
            <a:endParaRPr lang="de-DE" altLang="de-DE" b="0">
              <a:latin typeface="Calibri Light"/>
            </a:endParaRPr>
          </a:p>
        </p:txBody>
      </p:sp>
    </p:spTree>
    <p:extLst>
      <p:ext uri="{BB962C8B-B14F-4D97-AF65-F5344CB8AC3E}">
        <p14:creationId xmlns:p14="http://schemas.microsoft.com/office/powerpoint/2010/main" val="12162719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8 - Mood</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05501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53</a:t>
            </a:fld>
            <a:endParaRPr lang="de-DE" altLang="de-DE" b="0">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3476721834"/>
              </p:ext>
            </p:extLst>
          </p:nvPr>
        </p:nvGraphicFramePr>
        <p:xfrm>
          <a:off x="408954" y="2011680"/>
          <a:ext cx="11375999" cy="46024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lonesome:cycler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It rained for weeks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Dark clouds/dunkle Wolken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Littledan77</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Dispair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/Ich bin halt so geboren....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http://viciarg.deviantart.com/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bare</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 (only for use in MCT/ausschließlich für die Verwendung im MKT)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Psychosis &amp; Depression/Psychose &amp; Depression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cs typeface="Times New Roman" pitchFamily="18" charset="0"/>
                        </a:rPr>
                        <a:t>C♥rm3n </a:t>
                      </a:r>
                      <a:endParaRPr kumimoji="0" lang="de-DE"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Calibri" pitchFamily="34" charset="0"/>
                          <a:cs typeface="Times New Roman" pitchFamily="18" charset="0"/>
                        </a:rPr>
                        <a:t>yourewonderingandthinking</a:t>
                      </a:r>
                      <a:endParaRPr kumimoji="0" lang="de-DE"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Brooding/Grübeln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Lady-bug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Kaleidoscope Mosaic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Mosaik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Bold&amp;Blond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Ride 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Tunnel/Tunnel</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Felipe Morin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Prison •.</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Person in the eye/Person im Auge</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Oldmaison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Big thumbs Up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Thumbs up/Daumen hoch</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Oldmaison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rPr>
                        <a:t>Complaints thumbs down-784494</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Thumbs down/Daumen runter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b="0">
                <a:latin typeface="Calibri Light"/>
              </a:rPr>
              <a:t>Metacognitive Training 8 - Mood</a:t>
            </a:r>
          </a:p>
        </p:txBody>
      </p:sp>
      <p:sp>
        <p:nvSpPr>
          <p:cNvPr id="4" name="Slide Number Placeholder 3"/>
          <p:cNvSpPr>
            <a:spLocks noGrp="1"/>
          </p:cNvSpPr>
          <p:nvPr>
            <p:ph type="sldNum" sz="quarter" idx="12"/>
          </p:nvPr>
        </p:nvSpPr>
        <p:spPr/>
        <p:txBody>
          <a:bodyPr/>
          <a:lstStyle/>
          <a:p>
            <a:pPr>
              <a:defRPr/>
            </a:pPr>
            <a:fld id="{5992950F-3D39-4C3B-8741-D50F9B36F15B}" type="slidenum">
              <a:rPr lang="de-DE" altLang="de-DE" b="0" smtClean="0">
                <a:latin typeface="Calibri Light"/>
              </a:rPr>
              <a:pPr>
                <a:defRPr/>
              </a:pPr>
              <a:t>54</a:t>
            </a:fld>
            <a:endParaRPr lang="de-DE" altLang="de-DE" b="0">
              <a:latin typeface="Calibri Light"/>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0" name="Group 2"/>
          <p:cNvGraphicFramePr>
            <a:graphicFrameLocks noGrp="1"/>
          </p:cNvGraphicFramePr>
          <p:nvPr>
            <p:extLst>
              <p:ext uri="{D42A27DB-BD31-4B8C-83A1-F6EECF244321}">
                <p14:modId xmlns:p14="http://schemas.microsoft.com/office/powerpoint/2010/main" val="418725452"/>
              </p:ext>
            </p:extLst>
          </p:nvPr>
        </p:nvGraphicFramePr>
        <p:xfrm>
          <a:off x="408954" y="2011680"/>
          <a:ext cx="11375999" cy="36576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LunaDiRimmel</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Panic room.</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Panic/Panik</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Calibri" pitchFamily="34" charset="0"/>
                          <a:cs typeface="Times New Roman" pitchFamily="18" charset="0"/>
                        </a:rPr>
                        <a:t>Tarnishedrose</a:t>
                      </a:r>
                      <a:endParaRPr kumimoji="0" lang="en-GB" sz="1000" b="0" i="0" u="none" strike="noStrike" cap="none" normalizeH="0" baseline="0" dirty="0">
                        <a:ln>
                          <a:noFill/>
                        </a:ln>
                        <a:solidFill>
                          <a:srgbClr val="333333"/>
                        </a:solidFill>
                        <a:effectLst/>
                        <a:latin typeface="Calibri Light"/>
                        <a:ea typeface="Calibri" pitchFamily="34" charset="0"/>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 Coulrophobia VII ::</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Fear of clowns/Angst vor Clown</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exfordy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Park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Elephant/Elefant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furryscaly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Fierce</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Leopard behind fence/ Leopard hinter Zaun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Oldmaison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Barbie@2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Barbie/Barbie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c.a.muller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JUMPING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Jumping/Springen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GreyArea</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 Face</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a:t>
                      </a:r>
                      <a:endParaRPr kumimoji="0" lang="de-DE"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4443</Words>
  <Application>Microsoft Office PowerPoint</Application>
  <PresentationFormat>Benutzerdefiniert</PresentationFormat>
  <Paragraphs>563</Paragraphs>
  <Slides>54</Slides>
  <Notes>54</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54</vt:i4>
      </vt:variant>
    </vt:vector>
  </HeadingPairs>
  <TitlesOfParts>
    <vt:vector size="65"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8 A – Mood</vt:lpstr>
      <vt:lpstr>Symptoms of depression?</vt:lpstr>
      <vt:lpstr>Symptoms of depression?</vt:lpstr>
      <vt:lpstr>Was I born like that ... Did I become like that?</vt:lpstr>
      <vt:lpstr>Was I born like that ... Did I become like that?</vt:lpstr>
      <vt:lpstr>Was I born like that ... Did I become like that?</vt:lpstr>
      <vt:lpstr>Was I born like that ... Did I become like that?</vt:lpstr>
      <vt:lpstr>Why are we doing this?</vt:lpstr>
      <vt:lpstr>Psychosis &amp; Depression Effects of psychosis on self-esteem</vt:lpstr>
      <vt:lpstr>Psychosis &amp; Depression Effects of psychosis on self-esteem</vt:lpstr>
      <vt:lpstr>Psychosis &amp; Depression Effects of psychosis on self-esteem</vt:lpstr>
      <vt:lpstr>Psychosis &amp; Depression Effects of psychosis on self-esteem</vt:lpstr>
      <vt:lpstr>PowerPoint-Präsentation</vt:lpstr>
      <vt:lpstr>1. Exaggerated generalization What would be a more realistic and helpful evaluation?</vt:lpstr>
      <vt:lpstr>1. Exaggerated generalization What would be a more realistic and helpful evaluation?</vt:lpstr>
      <vt:lpstr>1. Exaggerated generalization What would be a more realistic and helpful evaluation?</vt:lpstr>
      <vt:lpstr>Instead: do not generalize from one imperfection to everything!</vt:lpstr>
      <vt:lpstr>2. Selective perception What would be a more realistic and helpful evaluation?</vt:lpstr>
      <vt:lpstr>2. Selective perception What would be a more realistic and helpful evaluation?</vt:lpstr>
      <vt:lpstr>2. Selective perception What would be a more realistic and helpful evaluation?</vt:lpstr>
      <vt:lpstr>3. Applying your own standards as the ultimate measurement</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5. “All-or-Nothing-Thinking”/Catastrophic thinking What could be a more realistic and helpful evaluation?</vt:lpstr>
      <vt:lpstr>5. “All-or-Nothing-Thinking”/Catastrophic thinking What could be a more realistic and helpful evaluation?</vt:lpstr>
      <vt:lpstr>6. Suppression of negative thoughts What would be a more realistic evaluation?</vt:lpstr>
      <vt:lpstr>6. Suppression of negative thoughts What would be a more realistic evaluation?</vt:lpstr>
      <vt:lpstr>6. Suppression of negative thoughts Exercise</vt:lpstr>
      <vt:lpstr>6. Suppression of negative thoughts Does it work? No!</vt:lpstr>
      <vt:lpstr>Instead:</vt:lpstr>
      <vt:lpstr>7. Further distortions of thinking</vt:lpstr>
      <vt:lpstr>Optional: Videoclip</vt:lpstr>
      <vt:lpstr>Be aware of your strengths</vt:lpstr>
      <vt:lpstr>Be aware of your strengths</vt:lpstr>
      <vt:lpstr>Be aware of your strengths</vt:lpstr>
      <vt:lpstr>Be aware of your strengths</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282</cp:revision>
  <dcterms:created xsi:type="dcterms:W3CDTF">2004-06-30T16:15:23Z</dcterms:created>
  <dcterms:modified xsi:type="dcterms:W3CDTF">2022-06-08T12:59:02Z</dcterms:modified>
</cp:coreProperties>
</file>