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5" r:id="rId1"/>
    <p:sldMasterId id="2147483893" r:id="rId2"/>
    <p:sldMasterId id="2147483906" r:id="rId3"/>
  </p:sldMasterIdLst>
  <p:notesMasterIdLst>
    <p:notesMasterId r:id="rId45"/>
  </p:notesMasterIdLst>
  <p:handoutMasterIdLst>
    <p:handoutMasterId r:id="rId46"/>
  </p:handoutMasterIdLst>
  <p:sldIdLst>
    <p:sldId id="438" r:id="rId4"/>
    <p:sldId id="403" r:id="rId5"/>
    <p:sldId id="404" r:id="rId6"/>
    <p:sldId id="405" r:id="rId7"/>
    <p:sldId id="406" r:id="rId8"/>
    <p:sldId id="424" r:id="rId9"/>
    <p:sldId id="360" r:id="rId10"/>
    <p:sldId id="439" r:id="rId11"/>
    <p:sldId id="440" r:id="rId12"/>
    <p:sldId id="441" r:id="rId13"/>
    <p:sldId id="443" r:id="rId14"/>
    <p:sldId id="417" r:id="rId15"/>
    <p:sldId id="442" r:id="rId16"/>
    <p:sldId id="444" r:id="rId17"/>
    <p:sldId id="420" r:id="rId18"/>
    <p:sldId id="445" r:id="rId19"/>
    <p:sldId id="446" r:id="rId20"/>
    <p:sldId id="332" r:id="rId21"/>
    <p:sldId id="433" r:id="rId22"/>
    <p:sldId id="447" r:id="rId23"/>
    <p:sldId id="389" r:id="rId24"/>
    <p:sldId id="448" r:id="rId25"/>
    <p:sldId id="449" r:id="rId26"/>
    <p:sldId id="450" r:id="rId27"/>
    <p:sldId id="429" r:id="rId28"/>
    <p:sldId id="339" r:id="rId29"/>
    <p:sldId id="340" r:id="rId30"/>
    <p:sldId id="371" r:id="rId31"/>
    <p:sldId id="408" r:id="rId32"/>
    <p:sldId id="409" r:id="rId33"/>
    <p:sldId id="423" r:id="rId34"/>
    <p:sldId id="428" r:id="rId35"/>
    <p:sldId id="451" r:id="rId36"/>
    <p:sldId id="413" r:id="rId37"/>
    <p:sldId id="456" r:id="rId38"/>
    <p:sldId id="452" r:id="rId39"/>
    <p:sldId id="453" r:id="rId40"/>
    <p:sldId id="454" r:id="rId41"/>
    <p:sldId id="368" r:id="rId42"/>
    <p:sldId id="455" r:id="rId43"/>
    <p:sldId id="422" r:id="rId44"/>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25" autoAdjust="0"/>
    <p:restoredTop sz="96092" autoAdjust="0"/>
  </p:normalViewPr>
  <p:slideViewPr>
    <p:cSldViewPr>
      <p:cViewPr varScale="1">
        <p:scale>
          <a:sx n="62" d="100"/>
          <a:sy n="62" d="100"/>
        </p:scale>
        <p:origin x="1032" y="7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D9FBCF2-88AB-45AB-A59F-8F97274B2CE6}" type="slidenum">
              <a:rPr lang="en-US"/>
              <a:pPr>
                <a:defRPr/>
              </a:pPr>
              <a:t>‹Nr.›</a:t>
            </a:fld>
            <a:endParaRPr lang="en-US"/>
          </a:p>
        </p:txBody>
      </p:sp>
    </p:spTree>
    <p:extLst>
      <p:ext uri="{BB962C8B-B14F-4D97-AF65-F5344CB8AC3E}">
        <p14:creationId xmlns:p14="http://schemas.microsoft.com/office/powerpoint/2010/main" val="1123008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CE6B2FA3-7399-4452-B98C-3C4D89E645B5}" type="slidenum">
              <a:rPr lang="en-US"/>
              <a:pPr>
                <a:defRPr/>
              </a:pPr>
              <a:t>‹Nr.›</a:t>
            </a:fld>
            <a:endParaRPr lang="en-US"/>
          </a:p>
        </p:txBody>
      </p:sp>
    </p:spTree>
    <p:extLst>
      <p:ext uri="{BB962C8B-B14F-4D97-AF65-F5344CB8AC3E}">
        <p14:creationId xmlns:p14="http://schemas.microsoft.com/office/powerpoint/2010/main" val="10648246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27FD90-0023-4CE9-A19A-64A1EBFDE066}"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de-DE" dirty="0">
                <a:latin typeface="Arial" panose="020B0604020202020204" pitchFamily="34" charset="0"/>
              </a:rPr>
              <a:t>To Empathize … II</a:t>
            </a:r>
          </a:p>
        </p:txBody>
      </p:sp>
    </p:spTree>
    <p:extLst>
      <p:ext uri="{BB962C8B-B14F-4D97-AF65-F5344CB8AC3E}">
        <p14:creationId xmlns:p14="http://schemas.microsoft.com/office/powerpoint/2010/main" val="2943519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16543-8E70-4ED7-8ECC-64E236F51564}"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7248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2EE67B-8D09-4FD3-8E85-9BFB8AA7AB19}"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0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75688A-F976-449B-837E-F15CEA63C0D0}"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555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C25DFF-775F-4A52-B0EB-AE925E526897}"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4177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12</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13</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14</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624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624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624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FB8B2B-EBDD-4146-924E-8FBFF6D0CD37}"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396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0328D-A944-4AE2-9183-BAF3258AA3C9}"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05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0328D-A944-4AE2-9183-BAF3258AA3C9}"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057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0B9C3D-D0C8-454D-BB94-C812BB56171A}"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9700" y="768350"/>
            <a:ext cx="6821488"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560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3C5F09-322D-47C7-9FBE-9C940B3BB0B4}"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9366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AEE826-9180-4BDB-BF73-C41ABE6BF2F4}"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7201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BFD1F8-A5AA-4727-AD6F-0920BE2D77A9}"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594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3BECB8-886A-4B31-A204-78ED81054C8B}"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5873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E9BE56-940E-4EE8-ABB3-43F04E0CCBCC}"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7001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0300E-291A-4D99-B210-D0A89ADFDF32}"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084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424171-E3D3-4048-BA40-32AA8D93886E}"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7513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AC29E-7F81-4EE3-93E4-2A784637C789}"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340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7188" y="606425"/>
            <a:ext cx="5722937" cy="32194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35</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401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37</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401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38</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40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81AC8-048B-43BD-94E6-4261E18A8023}" type="slidenum">
              <a:rPr lang="en-US" altLang="de-DE" sz="1300" smtClean="0"/>
              <a:pPr>
                <a:spcBef>
                  <a:spcPct val="0"/>
                </a:spcBef>
              </a:pPr>
              <a:t>39</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580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606425"/>
            <a:ext cx="5722937" cy="3219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57EA70-9AF6-41E1-A9E3-BEA1FA5A07CC}" type="slidenum">
              <a:rPr lang="en-US" altLang="de-DE" sz="1300" smtClean="0"/>
              <a:pPr>
                <a:spcBef>
                  <a:spcPct val="0"/>
                </a:spcBef>
              </a:pPr>
              <a:t>41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7661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endParaRPr lang="de-DE"/>
          </a:p>
        </p:txBody>
      </p:sp>
      <p:sp>
        <p:nvSpPr>
          <p:cNvPr id="4" name="Slide Number Placeholder 3"/>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6 - To Empathize … II</a:t>
            </a:r>
            <a:endParaRPr lang="de-DE"/>
          </a:p>
        </p:txBody>
      </p:sp>
      <p:sp>
        <p:nvSpPr>
          <p:cNvPr id="6" name="Slide Number Placeholder 5"/>
          <p:cNvSpPr>
            <a:spLocks noGrp="1"/>
          </p:cNvSpPr>
          <p:nvPr>
            <p:ph type="sldNum" sz="quarter" idx="12"/>
          </p:nvPr>
        </p:nvSpPr>
        <p:spPr bwMode="gray"/>
        <p:txBody>
          <a:bodyPr>
            <a:noAutofit/>
          </a:bodyPr>
          <a:lstStyle/>
          <a:p>
            <a:pPr>
              <a:defRPr/>
            </a:pPr>
            <a:fld id="{0F0DF825-1D03-41F6-B190-250A43A048D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BFA0D2B3-AC43-4DC7-BF80-F91ED9AF9C1B}"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6 - To Empathize … II</a:t>
            </a:r>
            <a:endParaRPr lang="de-DE"/>
          </a:p>
        </p:txBody>
      </p:sp>
      <p:sp>
        <p:nvSpPr>
          <p:cNvPr id="5" name="Slide Number Placeholder 4"/>
          <p:cNvSpPr>
            <a:spLocks noGrp="1"/>
          </p:cNvSpPr>
          <p:nvPr>
            <p:ph type="sldNum" sz="quarter" idx="12"/>
          </p:nvPr>
        </p:nvSpPr>
        <p:spPr bwMode="gray"/>
        <p:txBody>
          <a:bodyPr/>
          <a:lstStyle/>
          <a:p>
            <a:pPr>
              <a:defRPr/>
            </a:pPr>
            <a:fld id="{79DD31F4-3C14-43E1-AFCB-014EA71F7A12}"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endParaRPr lang="de-DE"/>
          </a:p>
        </p:txBody>
      </p:sp>
      <p:sp>
        <p:nvSpPr>
          <p:cNvPr id="4" name="Slide Number Placeholder 3"/>
          <p:cNvSpPr>
            <a:spLocks noGrp="1"/>
          </p:cNvSpPr>
          <p:nvPr>
            <p:ph type="sldNum" sz="quarter" idx="12"/>
          </p:nvPr>
        </p:nvSpPr>
        <p:spPr bwMode="gray"/>
        <p:txBody>
          <a:bodyPr/>
          <a:lstStyle/>
          <a:p>
            <a:pPr>
              <a:defRPr/>
            </a:pPr>
            <a:fld id="{D46495DA-52D5-4B02-9B06-692AC1CC2FA9}"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6 - To Empathize …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EE70A656-152E-497E-82B9-7ADC6354CE05}"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B – To Empathize … II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p:txBody>
      </p:sp>
    </p:spTree>
    <p:extLst>
      <p:ext uri="{BB962C8B-B14F-4D97-AF65-F5344CB8AC3E}">
        <p14:creationId xmlns:p14="http://schemas.microsoft.com/office/powerpoint/2010/main" val="934667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408955" y="1813842"/>
            <a:ext cx="1137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2400">
                <a:solidFill>
                  <a:schemeClr val="bg1"/>
                </a:solidFill>
                <a:latin typeface="Calibri Light"/>
              </a:rPr>
              <a:t>When you get to know someone, where do you look first? </a:t>
            </a:r>
            <a:br>
              <a:rPr lang="en-US" altLang="de-DE" sz="2400">
                <a:solidFill>
                  <a:schemeClr val="bg1"/>
                </a:solidFill>
                <a:latin typeface="Calibri Light"/>
              </a:rPr>
            </a:br>
            <a:r>
              <a:rPr lang="en-US" altLang="de-DE" sz="2400">
                <a:solidFill>
                  <a:schemeClr val="bg1"/>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2</a:t>
            </a:fld>
            <a:endParaRPr 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t>When you get to know someone, where do you look first? </a:t>
            </a:r>
            <a:br>
              <a:rPr lang="en-US" sz="3600"/>
            </a:br>
            <a:r>
              <a:rPr lang="en-US" sz="3600"/>
              <a:t>How reliable are these cues for a good evaluation?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a:t>
            </a:fld>
            <a:endParaRPr lang="de-DE">
              <a:latin typeface="Calibri Ligh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other? ...</a:t>
            </a:r>
            <a:endParaRPr lang="de-DE" altLang="de-DE" sz="2000" i="1" dirty="0">
              <a:latin typeface="Calibri Light"/>
            </a:endParaRPr>
          </a:p>
        </p:txBody>
      </p:sp>
      <p:sp>
        <p:nvSpPr>
          <p:cNvPr id="22" name="Text Box 5"/>
          <p:cNvSpPr txBox="1">
            <a:spLocks noChangeArrowheads="1"/>
          </p:cNvSpPr>
          <p:nvPr/>
        </p:nvSpPr>
        <p:spPr bwMode="auto">
          <a:xfrm>
            <a:off x="1964531" y="5085184"/>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body language/</a:t>
            </a:r>
            <a:br>
              <a:rPr lang="de-DE" altLang="de-DE" sz="2000">
                <a:latin typeface="Calibri Light"/>
              </a:rPr>
            </a:br>
            <a:r>
              <a:rPr lang="de-DE" altLang="de-DE" sz="2000">
                <a:latin typeface="Calibri Light"/>
              </a:rPr>
              <a:t>posture?</a:t>
            </a:r>
            <a:endParaRPr lang="de-DE" altLang="de-DE" sz="2000" dirty="0">
              <a:latin typeface="Calibri Light"/>
            </a:endParaRPr>
          </a:p>
        </p:txBody>
      </p:sp>
      <p:sp>
        <p:nvSpPr>
          <p:cNvPr id="23" name="Text Box 7"/>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eyes?</a:t>
            </a:r>
            <a:endParaRPr lang="de-DE" altLang="de-DE" sz="2000" dirty="0">
              <a:latin typeface="Calibri Light"/>
            </a:endParaRPr>
          </a:p>
        </p:txBody>
      </p:sp>
      <p:sp>
        <p:nvSpPr>
          <p:cNvPr id="24" name="Text Box 11"/>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5" name="Text Box 13"/>
          <p:cNvSpPr txBox="1">
            <a:spLocks noChangeArrowheads="1"/>
          </p:cNvSpPr>
          <p:nvPr/>
        </p:nvSpPr>
        <p:spPr bwMode="auto">
          <a:xfrm>
            <a:off x="8257827" y="44371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6"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hands?</a:t>
            </a:r>
            <a:endParaRPr lang="de-DE" altLang="de-DE" sz="2000" dirty="0">
              <a:solidFill>
                <a:srgbClr val="333333"/>
              </a:solidFill>
              <a:latin typeface="Calibri Light"/>
            </a:endParaRPr>
          </a:p>
        </p:txBody>
      </p:sp>
      <p:sp>
        <p:nvSpPr>
          <p:cNvPr id="31"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What other sources of information may be considered? How reliable are these?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a:t>
            </a:fld>
            <a:endParaRPr 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dirty="0">
                <a:solidFill>
                  <a:schemeClr val="bg1"/>
                </a:solidFill>
                <a:latin typeface="Calibri Light"/>
              </a:rPr>
              <a:t>Tattoo poser-Lili Vieira de Carvalho</a:t>
            </a:r>
            <a:endParaRPr lang="en-US" altLang="de-DE" sz="1000" dirty="0">
              <a:solidFill>
                <a:schemeClr val="bg1"/>
              </a:solidFill>
              <a:latin typeface="Calibri Light"/>
            </a:endParaRPr>
          </a:p>
        </p:txBody>
      </p:sp>
      <p:sp>
        <p:nvSpPr>
          <p:cNvPr id="5" name="Title 4"/>
          <p:cNvSpPr>
            <a:spLocks noGrp="1"/>
          </p:cNvSpPr>
          <p:nvPr>
            <p:ph type="title"/>
          </p:nvPr>
        </p:nvSpPr>
        <p:spPr/>
        <p:txBody>
          <a:bodyPr/>
          <a:lstStyle/>
          <a:p>
            <a:r>
              <a:rPr lang="en-US" sz="3600"/>
              <a:t>What other sources of information may be considered? How reliable are these?</a:t>
            </a:r>
          </a:p>
        </p:txBody>
      </p:sp>
      <p:sp>
        <p:nvSpPr>
          <p:cNvPr id="6" name="Content Placeholder 5"/>
          <p:cNvSpPr>
            <a:spLocks noGrp="1"/>
          </p:cNvSpPr>
          <p:nvPr>
            <p:ph idx="1"/>
          </p:nvPr>
        </p:nvSpPr>
        <p:spPr>
          <a:xfrm>
            <a:off x="411480" y="2203704"/>
            <a:ext cx="5669280" cy="4248000"/>
          </a:xfrm>
        </p:spPr>
        <p:txBody>
          <a:bodyPr/>
          <a:lstStyle/>
          <a:p>
            <a:pPr marL="342900" lvl="0" indent="-342900" defTabSz="914400" fontAlgn="base">
              <a:buClr>
                <a:srgbClr val="000000"/>
              </a:buClr>
              <a:buFont typeface="WingDings"/>
              <a:buChar char=""/>
              <a:defRPr/>
            </a:pPr>
            <a:r>
              <a:rPr lang="en-US" sz="2400" dirty="0">
                <a:solidFill>
                  <a:srgbClr val="333333"/>
                </a:solidFill>
                <a:latin typeface="Calibri Light"/>
              </a:rPr>
              <a:t>prior knowledge on person (hearsay): for example, a remark by a friend</a:t>
            </a:r>
          </a:p>
          <a:p>
            <a:pPr marL="342900" lvl="0" indent="-342900" defTabSz="914400" fontAlgn="base">
              <a:buClr>
                <a:srgbClr val="000000"/>
              </a:buClr>
              <a:buFont typeface="WingDings"/>
              <a:buChar char=""/>
              <a:defRPr/>
            </a:pPr>
            <a:r>
              <a:rPr lang="en-US" sz="2400" dirty="0">
                <a:solidFill>
                  <a:srgbClr val="333333"/>
                </a:solidFill>
                <a:latin typeface="Calibri Light"/>
              </a:rPr>
              <a:t>prior knowledge on similar persons/groups: e.g. </a:t>
            </a:r>
            <a:r>
              <a:rPr lang="en-US" sz="2400" i="1" dirty="0">
                <a:solidFill>
                  <a:srgbClr val="333333"/>
                </a:solidFill>
                <a:latin typeface="Calibri Light"/>
              </a:rPr>
              <a:t>biker</a:t>
            </a:r>
          </a:p>
          <a:p>
            <a:pPr marL="342900" lvl="0" indent="-342900" defTabSz="914400" fontAlgn="base">
              <a:buClr>
                <a:srgbClr val="000000"/>
              </a:buClr>
              <a:buFont typeface="WingDings"/>
              <a:buChar char=""/>
              <a:defRPr/>
            </a:pPr>
            <a:r>
              <a:rPr lang="en-US" sz="2400" dirty="0">
                <a:solidFill>
                  <a:srgbClr val="333333"/>
                </a:solidFill>
                <a:latin typeface="Calibri Light"/>
              </a:rPr>
              <a:t> “gut feeling”/intuition</a:t>
            </a:r>
          </a:p>
          <a:p>
            <a:pPr marL="342900" lvl="0" indent="-342900" defTabSz="914400" fontAlgn="base">
              <a:buClr>
                <a:srgbClr val="000000"/>
              </a:buClr>
              <a:buFont typeface="WingDings"/>
              <a:buChar char=""/>
              <a:defRPr/>
            </a:pPr>
            <a:r>
              <a:rPr lang="en-GB" sz="2400" dirty="0">
                <a:solidFill>
                  <a:srgbClr val="333333"/>
                </a:solidFill>
                <a:latin typeface="Calibri Light"/>
              </a:rPr>
              <a:t>something written: for example, from </a:t>
            </a:r>
            <a:br>
              <a:rPr lang="en-GB" sz="2400" dirty="0">
                <a:solidFill>
                  <a:srgbClr val="333333"/>
                </a:solidFill>
                <a:latin typeface="Calibri Light"/>
              </a:rPr>
            </a:br>
            <a:r>
              <a:rPr lang="en-GB" sz="2400" dirty="0">
                <a:solidFill>
                  <a:srgbClr val="333333"/>
                </a:solidFill>
                <a:latin typeface="Calibri Light"/>
              </a:rPr>
              <a:t>e-mails or internet chats</a:t>
            </a:r>
            <a:endParaRPr lang="en-US" sz="2400" dirty="0">
              <a:solidFill>
                <a:srgbClr val="333333"/>
              </a:solidFill>
              <a:latin typeface="Calibri Light"/>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5</a:t>
            </a:fld>
            <a:endParaRPr lang="de-DE">
              <a:latin typeface="Calibri Light"/>
            </a:endParaRPr>
          </a:p>
        </p:txBody>
      </p:sp>
      <p:pic>
        <p:nvPicPr>
          <p:cNvPr id="10"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408955" y="2811038"/>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6" name="Title 5"/>
          <p:cNvSpPr>
            <a:spLocks noGrp="1"/>
          </p:cNvSpPr>
          <p:nvPr>
            <p:ph type="title"/>
          </p:nvPr>
        </p:nvSpPr>
        <p:spPr/>
        <p:txBody>
          <a:bodyPr/>
          <a:lstStyle/>
          <a:p>
            <a:r>
              <a:rPr lang="en-US" sz="3600"/>
              <a:t>Advantages and disadvantages of certain social cues</a:t>
            </a:r>
          </a:p>
        </p:txBody>
      </p:sp>
      <p:sp>
        <p:nvSpPr>
          <p:cNvPr id="5" name="Content Placeholder 4"/>
          <p:cNvSpPr>
            <a:spLocks noGrp="1"/>
          </p:cNvSpPr>
          <p:nvPr>
            <p:ph idx="1"/>
          </p:nvPr>
        </p:nvSpPr>
        <p:spPr/>
        <p:txBody>
          <a:bodyPr/>
          <a:lstStyle/>
          <a:p>
            <a:pPr lvl="0" defTabSz="914377"/>
            <a:r>
              <a:rPr lang="en-US" sz="2400" dirty="0">
                <a:solidFill>
                  <a:srgbClr val="333333"/>
                </a:solidFill>
                <a:latin typeface="Calibri Light"/>
                <a:ea typeface="+mj-ea"/>
                <a:cs typeface="+mj-cs"/>
              </a:rPr>
              <a:t>Now that we have discussed aspects contributing to the appraisal of a person, we want to focus on the strengths and weaknesses of these social cues.</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163754632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7</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270476378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emphasize words (e.g. clenched fists when angry, raised hand when greeting, lowered head when praying).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8</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369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414150190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emphasize words (e.g.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9</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227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3384244086"/>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emphasize words (e.g.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Body language can lead to false interpretation.</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Example: Someone who looks self-confident can be putting up a front. Or postural deformity can appear as if someone has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10</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957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11</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294496945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38805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12</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64152125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13</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75528904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0683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14</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35442377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A new study shows that email-writers and email-readers are very confident about the “tone” of an email. In reality, there is a congruency of about 56%, which is little above chance!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6313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5" name="Title 4"/>
          <p:cNvSpPr>
            <a:spLocks noGrp="1"/>
          </p:cNvSpPr>
          <p:nvPr>
            <p:ph type="title"/>
          </p:nvPr>
        </p:nvSpPr>
        <p:spPr/>
        <p:txBody>
          <a:bodyPr/>
          <a:lstStyle/>
          <a:p>
            <a:r>
              <a:rPr lang="en-US" sz="360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15</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375623908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5" name="Title 4"/>
          <p:cNvSpPr>
            <a:spLocks noGrp="1"/>
          </p:cNvSpPr>
          <p:nvPr>
            <p:ph type="title"/>
          </p:nvPr>
        </p:nvSpPr>
        <p:spPr/>
        <p:txBody>
          <a:bodyPr/>
          <a:lstStyle/>
          <a:p>
            <a:r>
              <a:rPr lang="en-US" sz="360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16</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153896227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01884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5" name="Title 4"/>
          <p:cNvSpPr>
            <a:spLocks noGrp="1"/>
          </p:cNvSpPr>
          <p:nvPr>
            <p:ph type="title"/>
          </p:nvPr>
        </p:nvSpPr>
        <p:spPr/>
        <p:txBody>
          <a:bodyPr/>
          <a:lstStyle/>
          <a:p>
            <a:r>
              <a:rPr lang="en-US" sz="360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17</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190022318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often act in a non-stereotypical way! People who share a certain faith or people from certain countries are sometimes confronted with prejudices (e.g. </a:t>
                      </a:r>
                      <a:r>
                        <a:rPr kumimoji="0" lang="en-US" sz="2000" b="0" i="0" u="none" strike="noStrike" cap="none" normalizeH="0" baseline="0" dirty="0" err="1">
                          <a:ln>
                            <a:noFill/>
                          </a:ln>
                          <a:solidFill>
                            <a:srgbClr val="333333"/>
                          </a:solidFill>
                          <a:effectLst/>
                          <a:latin typeface="Calibri Light"/>
                        </a:rPr>
                        <a:t>muslims</a:t>
                      </a:r>
                      <a:r>
                        <a:rPr kumimoji="0" lang="en-US" sz="2000" b="0" i="0" u="none" strike="noStrike" cap="none" normalizeH="0" baseline="0" dirty="0">
                          <a:ln>
                            <a:noFill/>
                          </a:ln>
                          <a:solidFill>
                            <a:srgbClr val="333333"/>
                          </a:solidFill>
                          <a:effectLst/>
                          <a:latin typeface="Calibri Light"/>
                        </a:rPr>
                        <a:t> are fanatic; US-Americans are arrogant and only eat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31616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Appearance and reality!</a:t>
            </a:r>
          </a:p>
        </p:txBody>
      </p:sp>
      <p:sp>
        <p:nvSpPr>
          <p:cNvPr id="5" name="Content Placeholder 4"/>
          <p:cNvSpPr>
            <a:spLocks noGrp="1"/>
          </p:cNvSpPr>
          <p:nvPr>
            <p:ph idx="1"/>
          </p:nvPr>
        </p:nvSpPr>
        <p:spPr/>
        <p:txBody>
          <a:bodyPr/>
          <a:lstStyle/>
          <a:p>
            <a:r>
              <a:rPr lang="en-US" sz="2400" dirty="0">
                <a:solidFill>
                  <a:srgbClr val="333333"/>
                </a:solidFill>
                <a:latin typeface="Calibri Light"/>
              </a:rPr>
              <a:t>… none of the previously discussed aspects (e.g. body language) can be completely trusted on their own!</a:t>
            </a:r>
          </a:p>
          <a:p>
            <a:r>
              <a:rPr lang="en-US" sz="2400" i="1" dirty="0">
                <a:solidFill>
                  <a:srgbClr val="333333"/>
                </a:solidFill>
                <a:latin typeface="Calibri Light"/>
              </a:rPr>
              <a:t>One has to consider all aspects!</a:t>
            </a:r>
            <a:br>
              <a:rPr lang="en-US" sz="2400" i="1" dirty="0">
                <a:solidFill>
                  <a:srgbClr val="333333"/>
                </a:solidFill>
                <a:latin typeface="Calibri Light"/>
              </a:rPr>
            </a:br>
            <a:r>
              <a:rPr lang="en-US" sz="2400" dirty="0">
                <a:solidFill>
                  <a:srgbClr val="333333"/>
                </a:solidFill>
                <a:latin typeface="Calibri Light"/>
              </a:rPr>
              <a:t>In combination, they help with judging a complex situation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18</a:t>
            </a:fld>
            <a:endParaRPr 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F0DF825-1D03-41F6-B190-250A43A048DA}" type="slidenum">
              <a:rPr lang="de-DE" smtClean="0">
                <a:latin typeface="Calibri Light"/>
              </a:rPr>
              <a:pPr>
                <a:defRPr/>
              </a:pPr>
              <a:t>19</a:t>
            </a:fld>
            <a:endParaRPr lang="de-DE">
              <a:latin typeface="Calibri Light"/>
            </a:endParaRPr>
          </a:p>
        </p:txBody>
      </p:sp>
      <p:sp>
        <p:nvSpPr>
          <p:cNvPr id="5632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behavior.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F0DF825-1D03-41F6-B190-250A43A048DA}" type="slidenum">
              <a:rPr lang="de-DE" smtClean="0">
                <a:latin typeface="Calibri Light"/>
              </a:rPr>
              <a:pPr>
                <a:defRPr/>
              </a:pPr>
              <a:t>20</a:t>
            </a:fld>
            <a:endParaRPr lang="de-DE">
              <a:latin typeface="Calibri Light"/>
            </a:endParaRPr>
          </a:p>
        </p:txBody>
      </p:sp>
      <p:sp>
        <p:nvSpPr>
          <p:cNvPr id="5632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1915048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lack of empathy promotes misinterpretations during psychosis – examples</a:t>
            </a:r>
          </a:p>
        </p:txBody>
      </p:sp>
      <p:sp>
        <p:nvSpPr>
          <p:cNvPr id="58394" name="Rechteck 1"/>
          <p:cNvSpPr>
            <a:spLocks noChangeArrowheads="1"/>
          </p:cNvSpPr>
          <p:nvPr/>
        </p:nvSpPr>
        <p:spPr bwMode="auto">
          <a:xfrm>
            <a:off x="408954" y="5949280"/>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800" dirty="0">
                <a:solidFill>
                  <a:srgbClr val="004992"/>
                </a:solidFill>
                <a:latin typeface="Calibri Light"/>
                <a:cs typeface="Times New Roman" panose="02020603050405020304" pitchFamily="18" charset="0"/>
              </a:rPr>
              <a:t>Can anyone contribute a short personal experience? </a:t>
            </a:r>
            <a:endParaRPr lang="de-DE" altLang="de-DE" sz="1800" dirty="0">
              <a:solidFill>
                <a:srgbClr val="004992"/>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21</a:t>
            </a:fld>
            <a:endParaRPr lang="de-DE">
              <a:latin typeface="Calibri Light"/>
            </a:endParaRPr>
          </a:p>
        </p:txBody>
      </p:sp>
      <p:graphicFrame>
        <p:nvGraphicFramePr>
          <p:cNvPr id="11" name="Table 10"/>
          <p:cNvGraphicFramePr>
            <a:graphicFrameLocks noGrp="1"/>
          </p:cNvGraphicFramePr>
          <p:nvPr>
            <p:extLst>
              <p:ext uri="{D42A27DB-BD31-4B8C-83A1-F6EECF244321}">
                <p14:modId xmlns:p14="http://schemas.microsoft.com/office/powerpoint/2010/main" val="2516973884"/>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Event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chemeClr val="tx1"/>
                          </a:solidFill>
                          <a:effectLst/>
                          <a:latin typeface="Calibri Light"/>
                        </a:rPr>
                        <a:t>Explanation during psychosis</a:t>
                      </a:r>
                      <a:endParaRPr kumimoji="0" lang="de-DE" sz="18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chemeClr val="tx1"/>
                          </a:solidFill>
                          <a:effectLst/>
                          <a:latin typeface="Calibri Light"/>
                        </a:rPr>
                        <a:t>Other explanations</a:t>
                      </a:r>
                      <a:endParaRPr kumimoji="0" lang="de-DE" sz="18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After the doctor talked to you, he laughs with the nurse.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“They are laughing about 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Pure coincidence, doctor and nurse were talking about something else.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rPr>
                        <a:t>Pedestrian looks at you twice and also turns around later.</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dirty="0">
                          <a:ln>
                            <a:noFill/>
                          </a:ln>
                          <a:solidFill>
                            <a:srgbClr val="333333"/>
                          </a:solidFill>
                          <a:effectLst/>
                          <a:latin typeface="Calibri Light"/>
                          <a:ea typeface="ＭＳ Ｐゴシック" pitchFamily="34" charset="-128"/>
                        </a:rPr>
                        <a:t>You are convinced the man is chasing you.</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Pedestrian is irritated, because you appeared horrified at his first look. He turns again to find out what is wrong.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rPr>
                        <a:t>Another person blinks at you.</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This </a:t>
                      </a:r>
                      <a:r>
                        <a:rPr kumimoji="0" lang="en-US" sz="1800" b="0" i="0" u="none" strike="noStrike" cap="none" normalizeH="0" baseline="0" dirty="0" err="1">
                          <a:ln>
                            <a:noFill/>
                          </a:ln>
                          <a:solidFill>
                            <a:srgbClr val="333333"/>
                          </a:solidFill>
                          <a:effectLst/>
                          <a:latin typeface="Calibri Light"/>
                          <a:ea typeface="ＭＳ Ｐゴシック" pitchFamily="34" charset="-128"/>
                        </a:rPr>
                        <a:t>morse</a:t>
                      </a:r>
                      <a:r>
                        <a:rPr kumimoji="0" lang="en-US" sz="1800" b="0" i="0" u="none" strike="noStrike" cap="none" normalizeH="0" baseline="0" dirty="0">
                          <a:ln>
                            <a:noFill/>
                          </a:ln>
                          <a:solidFill>
                            <a:srgbClr val="333333"/>
                          </a:solidFill>
                          <a:effectLst/>
                          <a:latin typeface="Calibri Light"/>
                          <a:ea typeface="ＭＳ Ｐゴシック" pitchFamily="34" charset="-128"/>
                        </a:rPr>
                        <a:t> code is a warning.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The person is blinded by the sun; coincidence, interest.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22</a:t>
            </a:fld>
            <a:endParaRPr lang="de-DE" altLang="de-DE">
              <a:solidFill>
                <a:srgbClr val="000000"/>
              </a:solidFill>
              <a:latin typeface="Calibri Light"/>
            </a:endParaRPr>
          </a:p>
        </p:txBody>
      </p:sp>
    </p:spTree>
    <p:extLst>
      <p:ext uri="{BB962C8B-B14F-4D97-AF65-F5344CB8AC3E}">
        <p14:creationId xmlns:p14="http://schemas.microsoft.com/office/powerpoint/2010/main" val="379640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23</a:t>
            </a:fld>
            <a:endParaRPr lang="de-DE" altLang="de-DE">
              <a:solidFill>
                <a:srgbClr val="000000"/>
              </a:solidFill>
              <a:latin typeface="Calibri Light"/>
            </a:endParaRPr>
          </a:p>
        </p:txBody>
      </p:sp>
    </p:spTree>
    <p:extLst>
      <p:ext uri="{BB962C8B-B14F-4D97-AF65-F5344CB8AC3E}">
        <p14:creationId xmlns:p14="http://schemas.microsoft.com/office/powerpoint/2010/main" val="954652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What additional information is needed to provide definite answers to the questions at the end?</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24</a:t>
            </a:fld>
            <a:endParaRPr lang="de-DE" altLang="de-DE">
              <a:solidFill>
                <a:srgbClr val="000000"/>
              </a:solidFill>
              <a:latin typeface="Calibri Light"/>
            </a:endParaRPr>
          </a:p>
        </p:txBody>
      </p:sp>
    </p:spTree>
    <p:extLst>
      <p:ext uri="{BB962C8B-B14F-4D97-AF65-F5344CB8AC3E}">
        <p14:creationId xmlns:p14="http://schemas.microsoft.com/office/powerpoint/2010/main" val="2228642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Oval 11"/>
          <p:cNvSpPr>
            <a:spLocks noChangeArrowheads="1"/>
          </p:cNvSpPr>
          <p:nvPr/>
        </p:nvSpPr>
        <p:spPr bwMode="auto">
          <a:xfrm>
            <a:off x="9976331" y="3802063"/>
            <a:ext cx="190550" cy="457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66570" name="Text Box 13"/>
          <p:cNvSpPr txBox="1">
            <a:spLocks noChangeArrowheads="1"/>
          </p:cNvSpPr>
          <p:nvPr/>
        </p:nvSpPr>
        <p:spPr bwMode="auto">
          <a:xfrm>
            <a:off x="5993845" y="3857625"/>
            <a:ext cx="38321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200" b="1">
                <a:latin typeface="Calibri Light"/>
              </a:rPr>
              <a:t>…</a:t>
            </a:r>
          </a:p>
        </p:txBody>
      </p:sp>
      <p:sp>
        <p:nvSpPr>
          <p:cNvPr id="66573" name="Caption_22"/>
          <p:cNvSpPr txBox="1">
            <a:spLocks noChangeArrowheads="1"/>
          </p:cNvSpPr>
          <p:nvPr/>
        </p:nvSpPr>
        <p:spPr bwMode="auto">
          <a:xfrm>
            <a:off x="2677085" y="757251"/>
            <a:ext cx="68073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400" u="sng" dirty="0" err="1">
                <a:latin typeface="Calibri Light"/>
              </a:rPr>
              <a:t>Example</a:t>
            </a:r>
            <a:r>
              <a:rPr lang="de-DE" altLang="de-DE" sz="2400" u="sng" dirty="0">
                <a:latin typeface="Calibri Light"/>
              </a:rPr>
              <a:t>:</a:t>
            </a:r>
            <a:r>
              <a:rPr lang="de-DE" altLang="de-DE" sz="2400" dirty="0">
                <a:latin typeface="Calibri Light"/>
              </a:rPr>
              <a:t> An </a:t>
            </a:r>
            <a:r>
              <a:rPr lang="de-DE" altLang="de-DE" sz="2400" dirty="0" err="1">
                <a:latin typeface="Calibri Light"/>
              </a:rPr>
              <a:t>overweight</a:t>
            </a:r>
            <a:r>
              <a:rPr lang="de-DE" altLang="de-DE" sz="2400" dirty="0">
                <a:latin typeface="Calibri Light"/>
              </a:rPr>
              <a:t> man falls off a </a:t>
            </a:r>
            <a:r>
              <a:rPr lang="de-DE" altLang="de-DE" sz="2400" dirty="0" err="1">
                <a:latin typeface="Calibri Light"/>
              </a:rPr>
              <a:t>chair</a:t>
            </a:r>
            <a:endParaRPr lang="de-DE" altLang="de-DE" sz="2400" dirty="0">
              <a:latin typeface="Calibri Light"/>
            </a:endParaRPr>
          </a:p>
        </p:txBody>
      </p:sp>
      <p:sp>
        <p:nvSpPr>
          <p:cNvPr id="66574"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people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Are </a:t>
            </a:r>
            <a:r>
              <a:rPr lang="de-DE" altLang="de-DE" sz="2000" dirty="0" err="1">
                <a:solidFill>
                  <a:srgbClr val="004992"/>
                </a:solidFill>
                <a:latin typeface="Calibri Light"/>
              </a:rPr>
              <a:t>they</a:t>
            </a:r>
            <a:r>
              <a:rPr lang="de-DE" altLang="de-DE" sz="2000" dirty="0">
                <a:solidFill>
                  <a:srgbClr val="004992"/>
                </a:solidFill>
                <a:latin typeface="Calibri Light"/>
              </a:rPr>
              <a:t>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66575" name="Text Box 18"/>
          <p:cNvSpPr txBox="1">
            <a:spLocks noChangeArrowheads="1"/>
          </p:cNvSpPr>
          <p:nvPr/>
        </p:nvSpPr>
        <p:spPr bwMode="auto">
          <a:xfrm>
            <a:off x="6313611" y="2564904"/>
            <a:ext cx="6400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200" dirty="0">
                <a:latin typeface="Calibri Light"/>
              </a:rPr>
              <a:t>He is big!</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25</a:t>
            </a:fld>
            <a:endParaRPr lang="de-DE">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Oval 32"/>
          <p:cNvSpPr>
            <a:spLocks noChangeArrowheads="1"/>
          </p:cNvSpPr>
          <p:nvPr/>
        </p:nvSpPr>
        <p:spPr bwMode="auto">
          <a:xfrm>
            <a:off x="6012899" y="2565401"/>
            <a:ext cx="628814" cy="263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68615" name="Text Box 6"/>
          <p:cNvSpPr txBox="1">
            <a:spLocks noChangeArrowheads="1"/>
          </p:cNvSpPr>
          <p:nvPr/>
        </p:nvSpPr>
        <p:spPr bwMode="auto">
          <a:xfrm>
            <a:off x="5974789" y="2605088"/>
            <a:ext cx="86594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600">
                <a:latin typeface="Calibri Light"/>
              </a:rPr>
              <a:t>He is big! </a:t>
            </a:r>
          </a:p>
        </p:txBody>
      </p:sp>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An overweight man falls off a chair</a:t>
            </a:r>
            <a:br>
              <a:rPr lang="en-US" sz="3600" dirty="0">
                <a:latin typeface="Calibri Light"/>
              </a:rPr>
            </a:br>
            <a:r>
              <a:rPr lang="en-US" dirty="0">
                <a:latin typeface="Calibri Light"/>
              </a:rPr>
              <a:t>What might most people think?</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26</a:t>
            </a:fld>
            <a:endParaRPr lang="de-DE">
              <a:latin typeface="Calibri Light"/>
            </a:endParaRPr>
          </a:p>
        </p:txBody>
      </p:sp>
      <p:pic>
        <p:nvPicPr>
          <p:cNvPr id="14"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2052"/>
          <p:cNvSpPr txBox="1">
            <a:spLocks noChangeArrowheads="1"/>
          </p:cNvSpPr>
          <p:nvPr/>
        </p:nvSpPr>
        <p:spPr bwMode="auto">
          <a:xfrm>
            <a:off x="408955" y="4941168"/>
            <a:ext cx="11376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0"/>
              </a:spcAft>
              <a:buNone/>
            </a:pPr>
            <a:r>
              <a:rPr lang="en-US" altLang="de-DE" sz="1800" dirty="0">
                <a:solidFill>
                  <a:srgbClr val="004992"/>
                </a:solidFill>
                <a:latin typeface="Calibri Light"/>
              </a:rPr>
              <a:t>Likely:</a:t>
            </a:r>
            <a:r>
              <a:rPr lang="en-US" altLang="de-DE" sz="1800" dirty="0">
                <a:solidFill>
                  <a:srgbClr val="333333"/>
                </a:solidFill>
                <a:latin typeface="Calibri Light"/>
              </a:rPr>
              <a:t> Man is too heavy for chair.</a:t>
            </a:r>
          </a:p>
          <a:p>
            <a:pPr eaLnBrk="1" hangingPunct="1">
              <a:spcBef>
                <a:spcPts val="1200"/>
              </a:spcBef>
              <a:spcAft>
                <a:spcPts val="0"/>
              </a:spcAft>
              <a:buNone/>
            </a:pPr>
            <a:r>
              <a:rPr lang="en-US" altLang="de-DE" sz="1800" dirty="0">
                <a:solidFill>
                  <a:srgbClr val="004992"/>
                </a:solidFill>
                <a:latin typeface="Calibri Light"/>
              </a:rPr>
              <a:t>Less likely:</a:t>
            </a:r>
            <a:r>
              <a:rPr lang="en-US" altLang="de-DE" sz="1800" dirty="0">
                <a:solidFill>
                  <a:srgbClr val="333333"/>
                </a:solidFill>
                <a:latin typeface="Calibri Light"/>
              </a:rPr>
              <a:t> Man has tilted on his chair; chair is too fragile.</a:t>
            </a:r>
          </a:p>
          <a:p>
            <a:pPr eaLnBrk="1" hangingPunct="1">
              <a:spcBef>
                <a:spcPts val="1200"/>
              </a:spcBef>
              <a:spcAft>
                <a:spcPts val="0"/>
              </a:spcAft>
              <a:buNone/>
            </a:pPr>
            <a:r>
              <a:rPr lang="en-US" altLang="de-DE" sz="1800" dirty="0">
                <a:solidFill>
                  <a:srgbClr val="004992"/>
                </a:solidFill>
                <a:latin typeface="Calibri Light"/>
              </a:rPr>
              <a:t>Very unlikely assumption that people may have had but is TRUE:</a:t>
            </a:r>
            <a:r>
              <a:rPr lang="en-US" altLang="de-DE" sz="1800" dirty="0">
                <a:solidFill>
                  <a:srgbClr val="333333"/>
                </a:solidFill>
                <a:latin typeface="Calibri Light"/>
              </a:rPr>
              <a:t> Chair has been cut with a saw – unlikely assumption because no one observed the boy in the first picture sawing the leg of the chair!</a:t>
            </a:r>
            <a:endParaRPr lang="de-DE" altLang="de-DE" sz="1800" dirty="0">
              <a:solidFill>
                <a:srgbClr val="333333"/>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Let’s go!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27</a:t>
            </a:fld>
            <a:endParaRPr 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3"/>
          <p:cNvSpPr txBox="1">
            <a:spLocks noChangeArrowheads="1"/>
          </p:cNvSpPr>
          <p:nvPr/>
        </p:nvSpPr>
        <p:spPr bwMode="auto">
          <a:xfrm>
            <a:off x="1200464" y="5876926"/>
            <a:ext cx="979425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9" name="Caption_15"/>
          <p:cNvSpPr>
            <a:spLocks noChangeArrowheads="1"/>
          </p:cNvSpPr>
          <p:nvPr/>
        </p:nvSpPr>
        <p:spPr bwMode="auto">
          <a:xfrm>
            <a:off x="3733129" y="5884164"/>
            <a:ext cx="4695260"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How might the woman feel in the situation?</a:t>
            </a:r>
          </a:p>
        </p:txBody>
      </p:sp>
      <p:sp>
        <p:nvSpPr>
          <p:cNvPr id="72711" name="Rectangle 9"/>
          <p:cNvSpPr>
            <a:spLocks noChangeArrowheads="1"/>
          </p:cNvSpPr>
          <p:nvPr/>
        </p:nvSpPr>
        <p:spPr bwMode="auto">
          <a:xfrm>
            <a:off x="9267063" y="1813842"/>
            <a:ext cx="813012"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2714" name="Text Box 6"/>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b="1" dirty="0">
                <a:latin typeface="Calibri Light"/>
              </a:rPr>
              <a:t>The lights are green!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28</a:t>
            </a:fld>
            <a:endParaRPr 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Caption_18"/>
          <p:cNvSpPr>
            <a:spLocks noChangeArrowheads="1"/>
          </p:cNvSpPr>
          <p:nvPr/>
        </p:nvSpPr>
        <p:spPr bwMode="auto">
          <a:xfrm>
            <a:off x="603505" y="5257800"/>
            <a:ext cx="10988164"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a:solidFill>
                  <a:srgbClr val="004992"/>
                </a:solidFill>
                <a:latin typeface="Calibri Light"/>
              </a:rPr>
              <a:t>What might the man think?</a:t>
            </a:r>
          </a:p>
        </p:txBody>
      </p:sp>
      <p:sp>
        <p:nvSpPr>
          <p:cNvPr id="74759" name="Text Box 10"/>
          <p:cNvSpPr txBox="1">
            <a:spLocks noChangeArrowheads="1"/>
          </p:cNvSpPr>
          <p:nvPr/>
        </p:nvSpPr>
        <p:spPr bwMode="auto">
          <a:xfrm>
            <a:off x="1076961" y="1844824"/>
            <a:ext cx="1920240" cy="1341656"/>
          </a:xfrm>
          <a:prstGeom prst="ellipse">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i="1" dirty="0">
                <a:latin typeface="Calibri Light"/>
              </a:rPr>
              <a:t>Have you seen that annoying job satisfaction questionnaire</a:t>
            </a:r>
            <a:r>
              <a:rPr lang="de-DE" altLang="de-DE" sz="1400" dirty="0">
                <a:latin typeface="Calibri Light"/>
              </a:rPr>
              <a:t>?</a:t>
            </a:r>
          </a:p>
        </p:txBody>
      </p:sp>
      <p:sp>
        <p:nvSpPr>
          <p:cNvPr id="74761"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Could you please tell me when this book is due?</a:t>
            </a:r>
            <a:endParaRPr lang="en-GB" altLang="de-DE" sz="1400" dirty="0">
              <a:latin typeface="Calibri Light"/>
            </a:endParaRPr>
          </a:p>
        </p:txBody>
      </p:sp>
      <p:sp>
        <p:nvSpPr>
          <p:cNvPr id="74763"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I do not answer such stupid questions!</a:t>
            </a:r>
            <a:endParaRPr lang="en-GB" altLang="de-DE" sz="14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29</a:t>
            </a:fld>
            <a:endParaRPr lang="de-DE">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Caption_21"/>
          <p:cNvSpPr txBox="1">
            <a:spLocks noChangeArrowheads="1"/>
          </p:cNvSpPr>
          <p:nvPr/>
        </p:nvSpPr>
        <p:spPr bwMode="auto">
          <a:xfrm>
            <a:off x="2632463" y="5884164"/>
            <a:ext cx="6896595"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What does the park ranger probably think ...? Is he correct?</a:t>
            </a:r>
          </a:p>
        </p:txBody>
      </p:sp>
      <p:sp>
        <p:nvSpPr>
          <p:cNvPr id="76805"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dirty="0">
                <a:ln w="9525">
                  <a:solidFill>
                    <a:srgbClr val="000000"/>
                  </a:solidFill>
                  <a:round/>
                  <a:headEnd/>
                  <a:tailEnd/>
                </a:ln>
                <a:solidFill>
                  <a:srgbClr val="000000"/>
                </a:solidFill>
                <a:latin typeface="Calibri Light"/>
              </a:rPr>
              <a:t>Language School</a:t>
            </a:r>
          </a:p>
        </p:txBody>
      </p:sp>
      <p:sp>
        <p:nvSpPr>
          <p:cNvPr id="76807" name="Text Box 19"/>
          <p:cNvSpPr txBox="1">
            <a:spLocks noChangeArrowheads="1"/>
          </p:cNvSpPr>
          <p:nvPr/>
        </p:nvSpPr>
        <p:spPr bwMode="auto">
          <a:xfrm>
            <a:off x="7969795" y="1556792"/>
            <a:ext cx="914400" cy="523220"/>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Fußball spielen?</a:t>
            </a:r>
          </a:p>
        </p:txBody>
      </p:sp>
      <p:sp>
        <p:nvSpPr>
          <p:cNvPr id="76808" name="Rectangle 20"/>
          <p:cNvSpPr>
            <a:spLocks noChangeArrowheads="1"/>
          </p:cNvSpPr>
          <p:nvPr/>
        </p:nvSpPr>
        <p:spPr bwMode="auto">
          <a:xfrm>
            <a:off x="1033202" y="446722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6810" name="Text Box 27"/>
          <p:cNvSpPr txBox="1">
            <a:spLocks noChangeArrowheads="1"/>
          </p:cNvSpPr>
          <p:nvPr/>
        </p:nvSpPr>
        <p:spPr bwMode="auto">
          <a:xfrm>
            <a:off x="3796739" y="1268760"/>
            <a:ext cx="1508760" cy="31432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English </a:t>
            </a:r>
            <a:r>
              <a:rPr lang="de-DE" altLang="de-DE" sz="1400" dirty="0" err="1">
                <a:latin typeface="Calibri Light"/>
              </a:rPr>
              <a:t>Course</a:t>
            </a:r>
            <a:r>
              <a:rPr lang="de-DE" altLang="de-DE" sz="1400" dirty="0">
                <a:latin typeface="Calibri Light"/>
              </a:rPr>
              <a:t> 1A</a:t>
            </a:r>
          </a:p>
        </p:txBody>
      </p:sp>
      <p:sp>
        <p:nvSpPr>
          <p:cNvPr id="76811" name="Text Box 29"/>
          <p:cNvSpPr txBox="1">
            <a:spLocks noChangeArrowheads="1"/>
          </p:cNvSpPr>
          <p:nvPr/>
        </p:nvSpPr>
        <p:spPr bwMode="auto">
          <a:xfrm>
            <a:off x="4576203" y="1671166"/>
            <a:ext cx="54864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Ich bin</a:t>
            </a:r>
          </a:p>
          <a:p>
            <a:pPr eaLnBrk="1" hangingPunct="1">
              <a:lnSpc>
                <a:spcPct val="40000"/>
              </a:lnSpc>
              <a:spcBef>
                <a:spcPct val="50000"/>
              </a:spcBef>
              <a:buFontTx/>
              <a:buNone/>
            </a:pPr>
            <a:r>
              <a:rPr lang="de-DE" altLang="de-DE" sz="1000" b="1" dirty="0">
                <a:latin typeface="Calibri Light"/>
              </a:rPr>
              <a:t>Du bist</a:t>
            </a:r>
          </a:p>
        </p:txBody>
      </p:sp>
      <p:sp>
        <p:nvSpPr>
          <p:cNvPr id="76814"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900" b="1" dirty="0">
                <a:latin typeface="Calibri Light"/>
                <a:cs typeface="Arial" panose="020B0604020202020204" pitchFamily="34" charset="0"/>
              </a:rPr>
              <a:t>Keep off the grass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30</a:t>
            </a:fld>
            <a:endParaRPr lang="de-DE">
              <a:latin typeface="Calibri Light"/>
            </a:endParaRPr>
          </a:p>
        </p:txBody>
      </p:sp>
      <p:sp>
        <p:nvSpPr>
          <p:cNvPr id="22"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000" b="1" dirty="0">
                <a:latin typeface="Calibri Light"/>
                <a:cs typeface="Arial" panose="020B0604020202020204" pitchFamily="34" charset="0"/>
              </a:rPr>
              <a:t>Keep off the grass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Caption_9"/>
          <p:cNvSpPr txBox="1">
            <a:spLocks noChangeArrowheads="1"/>
          </p:cNvSpPr>
          <p:nvPr/>
        </p:nvSpPr>
        <p:spPr bwMode="auto">
          <a:xfrm>
            <a:off x="385984" y="5029200"/>
            <a:ext cx="11423206"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man in front </a:t>
            </a:r>
            <a:r>
              <a:rPr lang="de-DE" altLang="de-DE" sz="2000" dirty="0" err="1">
                <a:solidFill>
                  <a:srgbClr val="004992"/>
                </a:solidFill>
                <a:latin typeface="Calibri Light"/>
              </a:rPr>
              <a:t>of</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picture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r>
              <a:rPr lang="de-DE" altLang="de-DE" sz="2000" dirty="0" err="1">
                <a:solidFill>
                  <a:srgbClr val="004992"/>
                </a:solidFill>
                <a:latin typeface="Calibri Light"/>
              </a:rPr>
              <a:t>Is</a:t>
            </a:r>
            <a:r>
              <a:rPr lang="de-DE" altLang="de-DE" sz="2000" dirty="0">
                <a:solidFill>
                  <a:srgbClr val="004992"/>
                </a:solidFill>
                <a:latin typeface="Calibri Light"/>
              </a:rPr>
              <a:t> he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31</a:t>
            </a:fld>
            <a:endParaRPr 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Caption_18"/>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What is the mother thinking? Do we need additional information to decide?</a:t>
            </a:r>
          </a:p>
        </p:txBody>
      </p:sp>
      <p:sp>
        <p:nvSpPr>
          <p:cNvPr id="80901"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a:latin typeface="Calibri Light"/>
              </a:rPr>
              <a:t>I am </a:t>
            </a:r>
          </a:p>
          <a:p>
            <a:pPr algn="ctr" eaLnBrk="1" hangingPunct="1">
              <a:spcBef>
                <a:spcPct val="0"/>
              </a:spcBef>
              <a:buFontTx/>
              <a:buNone/>
            </a:pPr>
            <a:r>
              <a:rPr lang="de-DE" altLang="de-DE" sz="1100">
                <a:latin typeface="Calibri Light"/>
              </a:rPr>
              <a:t>feeling quite ill!</a:t>
            </a:r>
          </a:p>
        </p:txBody>
      </p:sp>
      <p:sp>
        <p:nvSpPr>
          <p:cNvPr id="80902"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de-DE" sz="900" dirty="0">
                <a:latin typeface="Calibri Light"/>
              </a:rPr>
              <a:t>Wake up, darling! It is time to go to school!</a:t>
            </a:r>
            <a:endParaRPr lang="de-DE" altLang="de-DE" sz="9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32</a:t>
            </a:fld>
            <a:endParaRPr lang="de-DE">
              <a:latin typeface="Calibri Light"/>
            </a:endParaRPr>
          </a:p>
        </p:txBody>
      </p:sp>
      <p:sp>
        <p:nvSpPr>
          <p:cNvPr id="7" name="Oval 6"/>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reeform 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Freeform 22"/>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0907"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00" dirty="0" err="1">
                <a:latin typeface="Calibri Light"/>
              </a:rPr>
              <a:t>Here</a:t>
            </a:r>
            <a:r>
              <a:rPr lang="en-CA" altLang="de-DE" sz="1000" dirty="0">
                <a:latin typeface="Calibri Light"/>
              </a:rPr>
              <a:t>’</a:t>
            </a:r>
            <a:r>
              <a:rPr lang="de-DE" altLang="de-DE" sz="1000" dirty="0">
                <a:latin typeface="Calibri Light"/>
              </a:rPr>
              <a:t>s a </a:t>
            </a:r>
            <a:r>
              <a:rPr lang="de-DE" altLang="de-DE" sz="1000" dirty="0" err="1">
                <a:latin typeface="Calibri Light"/>
              </a:rPr>
              <a:t>thermometer</a:t>
            </a:r>
            <a:r>
              <a:rPr lang="de-DE" altLang="de-DE" sz="1000" dirty="0">
                <a:latin typeface="Calibri Light"/>
              </a:rPr>
              <a:t>, I will </a:t>
            </a:r>
            <a:r>
              <a:rPr lang="de-DE" altLang="de-DE" sz="1000" dirty="0" err="1">
                <a:latin typeface="Calibri Light"/>
              </a:rPr>
              <a:t>be</a:t>
            </a:r>
            <a:r>
              <a:rPr lang="de-DE" altLang="de-DE" sz="1000" dirty="0">
                <a:latin typeface="Calibri Light"/>
              </a:rPr>
              <a:t> </a:t>
            </a:r>
            <a:r>
              <a:rPr lang="de-DE" altLang="de-DE" sz="1000" dirty="0" err="1">
                <a:latin typeface="Calibri Light"/>
              </a:rPr>
              <a:t>right</a:t>
            </a:r>
            <a:r>
              <a:rPr lang="de-DE" altLang="de-DE" sz="1000" dirty="0">
                <a:latin typeface="Calibri Light"/>
              </a:rPr>
              <a:t> back </a:t>
            </a:r>
            <a:r>
              <a:rPr lang="de-DE" altLang="de-DE" sz="1000" dirty="0" err="1">
                <a:latin typeface="Calibri Light"/>
              </a:rPr>
              <a:t>to</a:t>
            </a:r>
            <a:r>
              <a:rPr lang="de-DE" altLang="de-DE" sz="1000" dirty="0">
                <a:latin typeface="Calibri Light"/>
              </a:rPr>
              <a:t> check </a:t>
            </a:r>
            <a:r>
              <a:rPr lang="de-DE" altLang="de-DE" sz="1000" dirty="0" err="1">
                <a:latin typeface="Calibri Light"/>
              </a:rPr>
              <a:t>your</a:t>
            </a:r>
            <a:r>
              <a:rPr lang="de-DE" altLang="de-DE" sz="1000" dirty="0">
                <a:latin typeface="Calibri Light"/>
              </a:rPr>
              <a:t> </a:t>
            </a:r>
            <a:r>
              <a:rPr lang="de-DE" altLang="de-DE" sz="1000" dirty="0" err="1">
                <a:latin typeface="Calibri Light"/>
              </a:rPr>
              <a:t>temperature</a:t>
            </a:r>
            <a:r>
              <a:rPr lang="de-DE" altLang="de-DE" sz="1000" dirty="0">
                <a:latin typeface="Calibri Light"/>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6 - To Empathize …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33</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531834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20"/>
          <p:cNvSpPr txBox="1">
            <a:spLocks noChangeArrowheads="1"/>
          </p:cNvSpPr>
          <p:nvPr/>
        </p:nvSpPr>
        <p:spPr bwMode="auto">
          <a:xfrm>
            <a:off x="2624033" y="5884164"/>
            <a:ext cx="6913454"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a:solidFill>
                  <a:srgbClr val="004992"/>
                </a:solidFill>
                <a:latin typeface="Calibri Light"/>
              </a:rPr>
              <a:t>What might the man walking the dog think?</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34</a:t>
            </a:fld>
            <a:endParaRPr 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18"/>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man in </a:t>
            </a:r>
            <a:r>
              <a:rPr lang="de-DE" altLang="de-DE" sz="2000" dirty="0" err="1">
                <a:solidFill>
                  <a:srgbClr val="004992"/>
                </a:solidFill>
                <a:latin typeface="Calibri Light"/>
              </a:rPr>
              <a:t>the</a:t>
            </a:r>
            <a:r>
              <a:rPr lang="de-DE" altLang="de-DE" sz="2000" dirty="0">
                <a:solidFill>
                  <a:srgbClr val="004992"/>
                </a:solidFill>
                <a:latin typeface="Calibri Light"/>
              </a:rPr>
              <a:t> final </a:t>
            </a:r>
            <a:r>
              <a:rPr lang="de-DE" altLang="de-DE" sz="2000" dirty="0" err="1">
                <a:solidFill>
                  <a:srgbClr val="004992"/>
                </a:solidFill>
                <a:latin typeface="Calibri Light"/>
              </a:rPr>
              <a:t>picture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p>
          <a:p>
            <a:pPr algn="ctr" eaLnBrk="1" hangingPunct="1">
              <a:lnSpc>
                <a:spcPct val="60000"/>
              </a:lnSpc>
              <a:spcBef>
                <a:spcPct val="50000"/>
              </a:spcBef>
              <a:buFontTx/>
              <a:buNone/>
            </a:pPr>
            <a:r>
              <a:rPr lang="de-DE" altLang="de-DE" sz="2000" dirty="0" err="1">
                <a:solidFill>
                  <a:srgbClr val="004992"/>
                </a:solidFill>
                <a:latin typeface="Calibri Light"/>
              </a:rPr>
              <a:t>Is</a:t>
            </a:r>
            <a:r>
              <a:rPr lang="de-DE" altLang="de-DE" sz="2000" dirty="0">
                <a:solidFill>
                  <a:srgbClr val="004992"/>
                </a:solidFill>
                <a:latin typeface="Calibri Light"/>
              </a:rPr>
              <a:t> he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35</a:t>
            </a:fld>
            <a:endParaRPr lang="de-DE">
              <a:latin typeface="Calibri Light"/>
            </a:endParaRPr>
          </a:p>
        </p:txBody>
      </p:sp>
      <p:sp>
        <p:nvSpPr>
          <p:cNvPr id="7" name="Freeform 6"/>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6027"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I am sorry, I already have other plans for today.</a:t>
            </a:r>
          </a:p>
        </p:txBody>
      </p:sp>
      <p:sp>
        <p:nvSpPr>
          <p:cNvPr id="10"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Ms Miller, may I invite you for a cup of coffee?</a:t>
            </a:r>
          </a:p>
        </p:txBody>
      </p:sp>
    </p:spTree>
    <p:extLst>
      <p:ext uri="{BB962C8B-B14F-4D97-AF65-F5344CB8AC3E}">
        <p14:creationId xmlns:p14="http://schemas.microsoft.com/office/powerpoint/2010/main" val="2014050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400" dirty="0">
                <a:solidFill>
                  <a:srgbClr val="004992"/>
                </a:solidFill>
                <a:latin typeface="Calibri Light"/>
              </a:rPr>
              <a:t>Many misunderstandings and even conflicts arise because people guess incorrectly of what is on other people’s minds </a:t>
            </a:r>
            <a:r>
              <a:rPr lang="en-US" altLang="de-DE" sz="2400" dirty="0">
                <a:solidFill>
                  <a:srgbClr val="333333"/>
                </a:solidFill>
                <a:latin typeface="Calibri Light"/>
              </a:rPr>
              <a:t>(e.g. if you do not tell your friends that you are feeling bad at the moment, you cannot expect them to be more considerate!) </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36</a:t>
            </a:fld>
            <a:endParaRPr lang="de-DE">
              <a:latin typeface="Calibri Light"/>
            </a:endParaRPr>
          </a:p>
        </p:txBody>
      </p:sp>
    </p:spTree>
    <p:extLst>
      <p:ext uri="{BB962C8B-B14F-4D97-AF65-F5344CB8AC3E}">
        <p14:creationId xmlns:p14="http://schemas.microsoft.com/office/powerpoint/2010/main" val="17581837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400" dirty="0">
                <a:solidFill>
                  <a:srgbClr val="004992"/>
                </a:solidFill>
                <a:latin typeface="Calibri Light"/>
              </a:rPr>
              <a:t>Many misunderstandings and even conflicts arise because people guess incorrectly of what is on other people’s minds </a:t>
            </a:r>
            <a:r>
              <a:rPr lang="en-US"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en-US" altLang="de-DE" sz="2400" dirty="0">
                <a:solidFill>
                  <a:srgbClr val="333333"/>
                </a:solidFill>
                <a:latin typeface="Calibri Light"/>
              </a:rPr>
              <a:t>Try to evaluate complex social situations from different perspectives and consider all available information. The more information considered, the more likely an appropriate judgment will be reached.</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37</a:t>
            </a:fld>
            <a:endParaRPr lang="de-DE">
              <a:latin typeface="Calibri Light"/>
            </a:endParaRPr>
          </a:p>
        </p:txBody>
      </p:sp>
    </p:spTree>
    <p:extLst>
      <p:ext uri="{BB962C8B-B14F-4D97-AF65-F5344CB8AC3E}">
        <p14:creationId xmlns:p14="http://schemas.microsoft.com/office/powerpoint/2010/main" val="1009972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400" dirty="0">
                <a:solidFill>
                  <a:srgbClr val="004992"/>
                </a:solidFill>
                <a:latin typeface="Calibri Light"/>
              </a:rPr>
              <a:t>Many misunderstandings and even conflicts arise because people guess incorrectly of what is on other people’s minds </a:t>
            </a:r>
            <a:r>
              <a:rPr lang="en-US"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en-US" altLang="de-DE" sz="2400" dirty="0">
                <a:solidFill>
                  <a:srgbClr val="333333"/>
                </a:solidFill>
                <a:latin typeface="Calibri Light"/>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en-US" altLang="de-DE" sz="2400" dirty="0">
                <a:solidFill>
                  <a:srgbClr val="333333"/>
                </a:solidFill>
                <a:latin typeface="Calibri Light"/>
              </a:rPr>
              <a:t>Caution: Our current state of mood influences how we perceive our environment (e.g. how you appraise a person). </a:t>
            </a:r>
          </a:p>
          <a:p>
            <a:pPr marL="342900" lvl="0" indent="-342900" defTabSz="914400" fontAlgn="base">
              <a:buClr>
                <a:srgbClr val="333333"/>
              </a:buClr>
              <a:buFont typeface="WingDings"/>
              <a:buChar char=""/>
            </a:pP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38</a:t>
            </a:fld>
            <a:endParaRPr lang="de-DE">
              <a:latin typeface="Calibri Light"/>
            </a:endParaRPr>
          </a:p>
        </p:txBody>
      </p:sp>
    </p:spTree>
    <p:extLst>
      <p:ext uri="{BB962C8B-B14F-4D97-AF65-F5344CB8AC3E}">
        <p14:creationId xmlns:p14="http://schemas.microsoft.com/office/powerpoint/2010/main" val="4115250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a:t>
            </a:r>
            <a:r>
              <a:rPr lang="en-US" altLang="de-DE" sz="2400" dirty="0">
                <a:solidFill>
                  <a:srgbClr val="333333"/>
                </a:solidFill>
                <a:latin typeface="Calibri Light"/>
                <a:cs typeface="Times New Roman" panose="02020603050405020304" pitchFamily="18" charset="0"/>
              </a:rPr>
              <a:t>many (but not all!)</a:t>
            </a:r>
            <a:r>
              <a:rPr lang="en-AU" altLang="de-DE" sz="2400" dirty="0">
                <a:solidFill>
                  <a:srgbClr val="333333"/>
                </a:solidFill>
                <a:latin typeface="Calibri Light"/>
                <a:cs typeface="Times New Roman" panose="02020603050405020304" pitchFamily="18" charset="0"/>
              </a:rPr>
              <a:t> people are in danger of misinterpreting or over-interpreting facial expressions and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Neil feels stared at, he has the feeling that: “They are out to get me.”</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Neil has been fearful/frightened for weeks and is wearing dark sunglasses for disguise. </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Because of his peculiar </a:t>
            </a:r>
            <a:r>
              <a:rPr lang="en-AU" altLang="de-DE" sz="2000" dirty="0" err="1">
                <a:solidFill>
                  <a:srgbClr val="333333"/>
                </a:solidFill>
                <a:latin typeface="Calibri Light"/>
                <a:cs typeface="Times New Roman" panose="02020603050405020304" pitchFamily="18" charset="0"/>
              </a:rPr>
              <a:t>behavior</a:t>
            </a:r>
            <a:r>
              <a:rPr lang="en-AU" altLang="de-DE" sz="2000" dirty="0">
                <a:solidFill>
                  <a:srgbClr val="333333"/>
                </a:solidFill>
                <a:latin typeface="Calibri Light"/>
                <a:cs typeface="Times New Roman" panose="02020603050405020304" pitchFamily="18" charset="0"/>
              </a:rPr>
              <a:t>, he is attracting special attention. O</a:t>
            </a:r>
            <a:r>
              <a:rPr lang="en-US" altLang="de-DE" sz="2000" dirty="0" err="1">
                <a:solidFill>
                  <a:srgbClr val="333333"/>
                </a:solidFill>
                <a:latin typeface="Calibri Light"/>
                <a:cs typeface="Times New Roman" panose="02020603050405020304" pitchFamily="18" charset="0"/>
              </a:rPr>
              <a:t>thers</a:t>
            </a:r>
            <a:r>
              <a:rPr lang="en-US" altLang="de-DE" sz="2000" dirty="0">
                <a:solidFill>
                  <a:srgbClr val="333333"/>
                </a:solidFill>
                <a:latin typeface="Calibri Light"/>
                <a:cs typeface="Times New Roman" panose="02020603050405020304" pitchFamily="18" charset="0"/>
              </a:rPr>
              <a:t> are looking at him to try to figure out why he is acting the way he is.</a:t>
            </a:r>
            <a:r>
              <a:rPr lang="en-AU" altLang="de-DE" sz="2000" dirty="0">
                <a:solidFill>
                  <a:srgbClr val="333333"/>
                </a:solidFill>
                <a:latin typeface="Calibri Light"/>
                <a:cs typeface="Times New Roman" panose="02020603050405020304" pitchFamily="18" charset="0"/>
              </a:rPr>
              <a:t>  </a:t>
            </a:r>
          </a:p>
          <a:p>
            <a:pPr lvl="0" defTabSz="914400" fontAlgn="base"/>
            <a:r>
              <a:rPr lang="en-AU" altLang="de-DE" sz="2400" dirty="0">
                <a:solidFill>
                  <a:srgbClr val="333333"/>
                </a:solidFill>
                <a:latin typeface="Calibri Light"/>
                <a:cs typeface="Times New Roman" panose="02020603050405020304" pitchFamily="18" charset="0"/>
              </a:rPr>
              <a:t>We all make mistakes! Always take different perspectives into account.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39</a:t>
            </a:fld>
            <a:endParaRPr 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6 - To Empathize … II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40</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48128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6"/>
          <p:cNvSpPr>
            <a:spLocks noChangeArrowheads="1"/>
          </p:cNvSpPr>
          <p:nvPr/>
        </p:nvSpPr>
        <p:spPr bwMode="auto">
          <a:xfrm>
            <a:off x="408955" y="516679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41</a:t>
            </a:fld>
            <a:endParaRPr lang="de-DE">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2611339564"/>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Froehliche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Weihnachten</a:t>
                      </a:r>
                      <a:r>
                        <a:rPr kumimoji="0" lang="en-US" sz="1000" b="0" i="0" u="none" strike="noStrike" cap="none" normalizeH="0" baseline="0" dirty="0">
                          <a:ln>
                            <a:noFill/>
                          </a:ln>
                          <a:solidFill>
                            <a:srgbClr val="333333"/>
                          </a:solidFill>
                          <a:effectLst/>
                          <a:latin typeface="Calibri Light"/>
                          <a:ea typeface="ＭＳ Ｐゴシック" pitchFamily="34" charset="-128"/>
                        </a:rPr>
                        <a:t>!!!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3043</Words>
  <Application>Microsoft Office PowerPoint</Application>
  <PresentationFormat>Benutzerdefiniert</PresentationFormat>
  <Paragraphs>404</Paragraphs>
  <Slides>41</Slides>
  <Notes>38</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41</vt:i4>
      </vt:variant>
    </vt:vector>
  </HeadingPairs>
  <TitlesOfParts>
    <vt:vector size="51"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6 B – To Empathize … II</vt:lpstr>
      <vt:lpstr>PowerPoint-Präsentation</vt:lpstr>
      <vt:lpstr>When you get to know someone, where do you look first?  How reliable are these cues for a good evaluation?</vt:lpstr>
      <vt:lpstr>What other sources of information may be considered? How reliable are these?</vt:lpstr>
      <vt:lpstr>What other sources of information may be considered? How reliable are these?</vt:lpstr>
      <vt:lpstr>Advantages and disadvantages of certain social cues</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Appearance and reality!</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An overweight man falls off a chair What might most people think?</vt:lpstr>
      <vt:lpstr>Let’s go!</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276</cp:revision>
  <dcterms:created xsi:type="dcterms:W3CDTF">2004-06-30T16:15:23Z</dcterms:created>
  <dcterms:modified xsi:type="dcterms:W3CDTF">2021-12-21T12:57:14Z</dcterms:modified>
</cp:coreProperties>
</file>