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0" r:id="rId1"/>
    <p:sldMasterId id="2147483928" r:id="rId2"/>
    <p:sldMasterId id="2147483941" r:id="rId3"/>
  </p:sldMasterIdLst>
  <p:notesMasterIdLst>
    <p:notesMasterId r:id="rId92"/>
  </p:notesMasterIdLst>
  <p:handoutMasterIdLst>
    <p:handoutMasterId r:id="rId93"/>
  </p:handoutMasterIdLst>
  <p:sldIdLst>
    <p:sldId id="922" r:id="rId4"/>
    <p:sldId id="923" r:id="rId5"/>
    <p:sldId id="924" r:id="rId6"/>
    <p:sldId id="925" r:id="rId7"/>
    <p:sldId id="926" r:id="rId8"/>
    <p:sldId id="927" r:id="rId9"/>
    <p:sldId id="847" r:id="rId10"/>
    <p:sldId id="851" r:id="rId11"/>
    <p:sldId id="928" r:id="rId12"/>
    <p:sldId id="929" r:id="rId13"/>
    <p:sldId id="930" r:id="rId14"/>
    <p:sldId id="950" r:id="rId15"/>
    <p:sldId id="903" r:id="rId16"/>
    <p:sldId id="904" r:id="rId17"/>
    <p:sldId id="905" r:id="rId18"/>
    <p:sldId id="906" r:id="rId19"/>
    <p:sldId id="907" r:id="rId20"/>
    <p:sldId id="557" r:id="rId21"/>
    <p:sldId id="931" r:id="rId22"/>
    <p:sldId id="932" r:id="rId23"/>
    <p:sldId id="793" r:id="rId24"/>
    <p:sldId id="794" r:id="rId25"/>
    <p:sldId id="795" r:id="rId26"/>
    <p:sldId id="796" r:id="rId27"/>
    <p:sldId id="797" r:id="rId28"/>
    <p:sldId id="798" r:id="rId29"/>
    <p:sldId id="871" r:id="rId30"/>
    <p:sldId id="933" r:id="rId31"/>
    <p:sldId id="934" r:id="rId32"/>
    <p:sldId id="935" r:id="rId33"/>
    <p:sldId id="936" r:id="rId34"/>
    <p:sldId id="937" r:id="rId35"/>
    <p:sldId id="938" r:id="rId36"/>
    <p:sldId id="803" r:id="rId37"/>
    <p:sldId id="914" r:id="rId38"/>
    <p:sldId id="913" r:id="rId39"/>
    <p:sldId id="912" r:id="rId40"/>
    <p:sldId id="746" r:id="rId41"/>
    <p:sldId id="939" r:id="rId42"/>
    <p:sldId id="940" r:id="rId43"/>
    <p:sldId id="884" r:id="rId44"/>
    <p:sldId id="941" r:id="rId45"/>
    <p:sldId id="942" r:id="rId46"/>
    <p:sldId id="818" r:id="rId47"/>
    <p:sldId id="819" r:id="rId48"/>
    <p:sldId id="820" r:id="rId49"/>
    <p:sldId id="821" r:id="rId50"/>
    <p:sldId id="822" r:id="rId51"/>
    <p:sldId id="823" r:id="rId52"/>
    <p:sldId id="943" r:id="rId53"/>
    <p:sldId id="844" r:id="rId54"/>
    <p:sldId id="845" r:id="rId55"/>
    <p:sldId id="846" r:id="rId56"/>
    <p:sldId id="804" r:id="rId57"/>
    <p:sldId id="807" r:id="rId58"/>
    <p:sldId id="805" r:id="rId59"/>
    <p:sldId id="806" r:id="rId60"/>
    <p:sldId id="808" r:id="rId61"/>
    <p:sldId id="811" r:id="rId62"/>
    <p:sldId id="809" r:id="rId63"/>
    <p:sldId id="810" r:id="rId64"/>
    <p:sldId id="815" r:id="rId65"/>
    <p:sldId id="816" r:id="rId66"/>
    <p:sldId id="817" r:id="rId67"/>
    <p:sldId id="827" r:id="rId68"/>
    <p:sldId id="828" r:id="rId69"/>
    <p:sldId id="829" r:id="rId70"/>
    <p:sldId id="830" r:id="rId71"/>
    <p:sldId id="836" r:id="rId72"/>
    <p:sldId id="831" r:id="rId73"/>
    <p:sldId id="832" r:id="rId74"/>
    <p:sldId id="833" r:id="rId75"/>
    <p:sldId id="837" r:id="rId76"/>
    <p:sldId id="834" r:id="rId77"/>
    <p:sldId id="835" r:id="rId78"/>
    <p:sldId id="944" r:id="rId79"/>
    <p:sldId id="945" r:id="rId80"/>
    <p:sldId id="946" r:id="rId81"/>
    <p:sldId id="792" r:id="rId82"/>
    <p:sldId id="947" r:id="rId83"/>
    <p:sldId id="948" r:id="rId84"/>
    <p:sldId id="949" r:id="rId85"/>
    <p:sldId id="899" r:id="rId86"/>
    <p:sldId id="915" r:id="rId87"/>
    <p:sldId id="916" r:id="rId88"/>
    <p:sldId id="917" r:id="rId89"/>
    <p:sldId id="918" r:id="rId90"/>
    <p:sldId id="919" r:id="rId91"/>
  </p:sldIdLst>
  <p:sldSz cx="12195175" cy="6858000"/>
  <p:notesSz cx="6797675" cy="9926638"/>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65" autoAdjust="0"/>
    <p:restoredTop sz="94660"/>
  </p:normalViewPr>
  <p:slideViewPr>
    <p:cSldViewPr>
      <p:cViewPr varScale="1">
        <p:scale>
          <a:sx n="74" d="100"/>
          <a:sy n="74" d="100"/>
        </p:scale>
        <p:origin x="570" y="78"/>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pPr>
              <a:defRPr/>
            </a:pPr>
            <a:fld id="{765FD75A-793D-41FF-8798-BDADD4048C41}" type="slidenum">
              <a:rPr lang="en-GB" altLang="de-DE"/>
              <a:pPr>
                <a:defRPr/>
              </a:pPr>
              <a:t>‹Nr.›</a:t>
            </a:fld>
            <a:endParaRPr lang="en-GB" altLang="de-DE"/>
          </a:p>
        </p:txBody>
      </p:sp>
    </p:spTree>
    <p:extLst>
      <p:ext uri="{BB962C8B-B14F-4D97-AF65-F5344CB8AC3E}">
        <p14:creationId xmlns:p14="http://schemas.microsoft.com/office/powerpoint/2010/main" val="500016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pPr>
              <a:defRPr/>
            </a:pPr>
            <a:fld id="{05C200C3-E320-410E-AC39-D5E1E4452EF7}" type="slidenum">
              <a:rPr lang="en-US" altLang="de-DE"/>
              <a:pPr>
                <a:defRPr/>
              </a:pPr>
              <a:t>‹Nr.›</a:t>
            </a:fld>
            <a:endParaRPr lang="en-US" altLang="de-DE"/>
          </a:p>
        </p:txBody>
      </p:sp>
    </p:spTree>
    <p:extLst>
      <p:ext uri="{BB962C8B-B14F-4D97-AF65-F5344CB8AC3E}">
        <p14:creationId xmlns:p14="http://schemas.microsoft.com/office/powerpoint/2010/main" val="2346092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BE6A01-16EA-44FF-9EE2-431A4A7AB894}"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90488" y="744538"/>
            <a:ext cx="6618287" cy="3722687"/>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4297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9CBD67-717B-45D1-B139-749409311602}" type="slidenum">
              <a:rPr lang="en-US" altLang="de-DE" sz="1300" smtClean="0"/>
              <a:pPr>
                <a:spcBef>
                  <a:spcPct val="0"/>
                </a:spcBef>
              </a:pPr>
              <a:t>8</a:t>
            </a:fld>
            <a:endParaRPr lang="en-US" altLang="de-DE" sz="1300"/>
          </a:p>
        </p:txBody>
      </p:sp>
      <p:sp>
        <p:nvSpPr>
          <p:cNvPr id="38915" name="Rectangle 2"/>
          <p:cNvSpPr>
            <a:spLocks noGrp="1" noRot="1" noChangeAspect="1" noChangeArrowheads="1" noTextEdit="1"/>
          </p:cNvSpPr>
          <p:nvPr>
            <p:ph type="sldImg"/>
          </p:nvPr>
        </p:nvSpPr>
        <p:spPr>
          <a:xfrm>
            <a:off x="90488" y="744538"/>
            <a:ext cx="6618287"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12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9CBD67-717B-45D1-B139-749409311602}" type="slidenum">
              <a:rPr lang="en-US" altLang="de-DE" sz="1300" smtClean="0"/>
              <a:pPr>
                <a:spcBef>
                  <a:spcPct val="0"/>
                </a:spcBef>
              </a:pPr>
              <a:t>9</a:t>
            </a:fld>
            <a:endParaRPr lang="en-US" altLang="de-DE" sz="1300"/>
          </a:p>
        </p:txBody>
      </p:sp>
      <p:sp>
        <p:nvSpPr>
          <p:cNvPr id="38915" name="Rectangle 2"/>
          <p:cNvSpPr>
            <a:spLocks noGrp="1" noRot="1" noChangeAspect="1" noChangeArrowheads="1" noTextEdit="1"/>
          </p:cNvSpPr>
          <p:nvPr>
            <p:ph type="sldImg"/>
          </p:nvPr>
        </p:nvSpPr>
        <p:spPr>
          <a:xfrm>
            <a:off x="90488" y="744538"/>
            <a:ext cx="6618287"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12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9CBD67-717B-45D1-B139-749409311602}" type="slidenum">
              <a:rPr lang="en-US" altLang="de-DE" sz="1300" smtClean="0"/>
              <a:pPr>
                <a:spcBef>
                  <a:spcPct val="0"/>
                </a:spcBef>
              </a:pPr>
              <a:t>10</a:t>
            </a:fld>
            <a:endParaRPr lang="en-US" altLang="de-DE" sz="1300"/>
          </a:p>
        </p:txBody>
      </p:sp>
      <p:sp>
        <p:nvSpPr>
          <p:cNvPr id="38915" name="Rectangle 2"/>
          <p:cNvSpPr>
            <a:spLocks noGrp="1" noRot="1" noChangeAspect="1" noChangeArrowheads="1" noTextEdit="1"/>
          </p:cNvSpPr>
          <p:nvPr>
            <p:ph type="sldImg"/>
          </p:nvPr>
        </p:nvSpPr>
        <p:spPr>
          <a:xfrm>
            <a:off x="90488" y="744538"/>
            <a:ext cx="6618287"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12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9CBD67-717B-45D1-B139-749409311602}" type="slidenum">
              <a:rPr lang="en-US" altLang="de-DE" sz="1300" smtClean="0"/>
              <a:pPr>
                <a:spcBef>
                  <a:spcPct val="0"/>
                </a:spcBef>
              </a:pPr>
              <a:t>11</a:t>
            </a:fld>
            <a:endParaRPr lang="en-US" altLang="de-DE" sz="1300"/>
          </a:p>
        </p:txBody>
      </p:sp>
      <p:sp>
        <p:nvSpPr>
          <p:cNvPr id="38915" name="Rectangle 2"/>
          <p:cNvSpPr>
            <a:spLocks noGrp="1" noRot="1" noChangeAspect="1" noChangeArrowheads="1" noTextEdit="1"/>
          </p:cNvSpPr>
          <p:nvPr>
            <p:ph type="sldImg"/>
          </p:nvPr>
        </p:nvSpPr>
        <p:spPr>
          <a:xfrm>
            <a:off x="90488" y="744538"/>
            <a:ext cx="6618287" cy="3722687"/>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912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8C81E3-928F-4B37-8AB1-EDA4F4BF2C87}" type="slidenum">
              <a:rPr lang="en-US" altLang="de-DE" sz="1300"/>
              <a:pPr>
                <a:spcBef>
                  <a:spcPct val="0"/>
                </a:spcBef>
              </a:pPr>
              <a:t>12</a:t>
            </a:fld>
            <a:endParaRPr lang="en-US" altLang="de-DE" sz="1300"/>
          </a:p>
        </p:txBody>
      </p:sp>
      <p:sp>
        <p:nvSpPr>
          <p:cNvPr id="33795" name="Rectangle 2"/>
          <p:cNvSpPr>
            <a:spLocks noGrp="1" noRot="1" noChangeAspect="1" noChangeArrowheads="1" noTextEdit="1"/>
          </p:cNvSpPr>
          <p:nvPr>
            <p:ph type="sldImg"/>
          </p:nvPr>
        </p:nvSpPr>
        <p:spPr>
          <a:xfrm>
            <a:off x="90488" y="744538"/>
            <a:ext cx="6616700"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5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6BF31-6BDF-46F2-BBD0-8CD08797FF86}" type="slidenum">
              <a:rPr lang="en-US" altLang="de-DE" sz="1300" smtClean="0"/>
              <a:pPr>
                <a:spcBef>
                  <a:spcPct val="0"/>
                </a:spcBef>
              </a:pPr>
              <a:t>13</a:t>
            </a:fld>
            <a:endParaRPr lang="en-US" altLang="de-DE" sz="1300"/>
          </a:p>
        </p:txBody>
      </p:sp>
      <p:sp>
        <p:nvSpPr>
          <p:cNvPr id="43011"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811E30-B3C3-4273-B7D5-8DE9EA0B063A}" type="slidenum">
              <a:rPr lang="de-DE" altLang="de-DE"/>
              <a:pPr algn="r" eaLnBrk="1" hangingPunct="1">
                <a:spcBef>
                  <a:spcPct val="0"/>
                </a:spcBef>
              </a:pPr>
              <a:t>13</a:t>
            </a:fld>
            <a:endParaRPr lang="de-DE" altLang="de-DE"/>
          </a:p>
        </p:txBody>
      </p:sp>
      <p:sp>
        <p:nvSpPr>
          <p:cNvPr id="43012" name="Rectangle 2"/>
          <p:cNvSpPr>
            <a:spLocks noGrp="1" noRot="1" noChangeAspect="1" noChangeArrowheads="1" noTextEdit="1"/>
          </p:cNvSpPr>
          <p:nvPr>
            <p:ph type="sldImg"/>
          </p:nvPr>
        </p:nvSpPr>
        <p:spPr>
          <a:xfrm>
            <a:off x="90488" y="744538"/>
            <a:ext cx="6616700" cy="3722687"/>
          </a:xfrm>
          <a:ln/>
        </p:spPr>
      </p:sp>
      <p:sp>
        <p:nvSpPr>
          <p:cNvPr id="43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238419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A888EA-B523-4B53-8194-35B9A47151F9}" type="slidenum">
              <a:rPr lang="en-US" altLang="de-DE" sz="1300" smtClean="0"/>
              <a:pPr>
                <a:spcBef>
                  <a:spcPct val="0"/>
                </a:spcBef>
              </a:pPr>
              <a:t>14</a:t>
            </a:fld>
            <a:endParaRPr lang="en-US" altLang="de-DE" sz="1300"/>
          </a:p>
        </p:txBody>
      </p:sp>
      <p:sp>
        <p:nvSpPr>
          <p:cNvPr id="45059"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A62A28-B805-449F-B4CB-7C303E9A94B0}" type="slidenum">
              <a:rPr lang="de-DE" altLang="de-DE"/>
              <a:pPr algn="r" eaLnBrk="1" hangingPunct="1">
                <a:spcBef>
                  <a:spcPct val="0"/>
                </a:spcBef>
              </a:pPr>
              <a:t>14</a:t>
            </a:fld>
            <a:endParaRPr lang="de-DE" altLang="de-DE"/>
          </a:p>
        </p:txBody>
      </p:sp>
      <p:sp>
        <p:nvSpPr>
          <p:cNvPr id="45060" name="Rectangle 2"/>
          <p:cNvSpPr>
            <a:spLocks noGrp="1" noRot="1" noChangeAspect="1" noChangeArrowheads="1" noTextEdit="1"/>
          </p:cNvSpPr>
          <p:nvPr>
            <p:ph type="sldImg"/>
          </p:nvPr>
        </p:nvSpPr>
        <p:spPr>
          <a:xfrm>
            <a:off x="90488" y="744538"/>
            <a:ext cx="6616700" cy="3722687"/>
          </a:xfrm>
          <a:ln/>
        </p:spPr>
      </p:sp>
      <p:sp>
        <p:nvSpPr>
          <p:cNvPr id="45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901655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089F8A-193A-4B24-9E80-B9309CB90D7B}" type="slidenum">
              <a:rPr lang="en-US" altLang="de-DE" sz="1300" smtClean="0"/>
              <a:pPr>
                <a:spcBef>
                  <a:spcPct val="0"/>
                </a:spcBef>
              </a:pPr>
              <a:t>15</a:t>
            </a:fld>
            <a:endParaRPr lang="en-US" altLang="de-DE" sz="1300"/>
          </a:p>
        </p:txBody>
      </p:sp>
      <p:sp>
        <p:nvSpPr>
          <p:cNvPr id="47107"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E2E501-9725-4847-9468-ED3B87ADC87C}" type="slidenum">
              <a:rPr lang="de-DE" altLang="de-DE"/>
              <a:pPr algn="r" eaLnBrk="1" hangingPunct="1">
                <a:spcBef>
                  <a:spcPct val="0"/>
                </a:spcBef>
              </a:pPr>
              <a:t>15</a:t>
            </a:fld>
            <a:endParaRPr lang="de-DE" altLang="de-DE"/>
          </a:p>
        </p:txBody>
      </p:sp>
      <p:sp>
        <p:nvSpPr>
          <p:cNvPr id="47108" name="Rectangle 2"/>
          <p:cNvSpPr>
            <a:spLocks noGrp="1" noRot="1" noChangeAspect="1" noChangeArrowheads="1" noTextEdit="1"/>
          </p:cNvSpPr>
          <p:nvPr>
            <p:ph type="sldImg"/>
          </p:nvPr>
        </p:nvSpPr>
        <p:spPr>
          <a:xfrm>
            <a:off x="90488" y="744538"/>
            <a:ext cx="6616700" cy="3722687"/>
          </a:xfrm>
          <a:ln/>
        </p:spPr>
      </p:sp>
      <p:sp>
        <p:nvSpPr>
          <p:cNvPr id="47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1341209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828803-4C69-45AA-B52C-D98E84F3FB43}" type="slidenum">
              <a:rPr lang="en-US" altLang="de-DE" sz="1300" smtClean="0"/>
              <a:pPr>
                <a:spcBef>
                  <a:spcPct val="0"/>
                </a:spcBef>
              </a:pPr>
              <a:t>16</a:t>
            </a:fld>
            <a:endParaRPr lang="en-US" altLang="de-DE" sz="1300"/>
          </a:p>
        </p:txBody>
      </p:sp>
      <p:sp>
        <p:nvSpPr>
          <p:cNvPr id="4915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D7151E4-AE8B-4E47-A198-9251B84EA195}" type="slidenum">
              <a:rPr lang="de-DE" altLang="de-DE"/>
              <a:pPr algn="r" eaLnBrk="1" hangingPunct="1">
                <a:spcBef>
                  <a:spcPct val="0"/>
                </a:spcBef>
              </a:pPr>
              <a:t>16</a:t>
            </a:fld>
            <a:endParaRPr lang="de-DE" altLang="de-DE"/>
          </a:p>
        </p:txBody>
      </p:sp>
      <p:sp>
        <p:nvSpPr>
          <p:cNvPr id="49156" name="Rectangle 2"/>
          <p:cNvSpPr>
            <a:spLocks noGrp="1" noRot="1" noChangeAspect="1" noChangeArrowheads="1" noTextEdit="1"/>
          </p:cNvSpPr>
          <p:nvPr>
            <p:ph type="sldImg"/>
          </p:nvPr>
        </p:nvSpPr>
        <p:spPr>
          <a:xfrm>
            <a:off x="90488" y="744538"/>
            <a:ext cx="6616700" cy="3722687"/>
          </a:xfrm>
          <a:ln/>
        </p:spPr>
      </p:sp>
      <p:sp>
        <p:nvSpPr>
          <p:cNvPr id="49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buFontTx/>
              <a:buChar char="-"/>
            </a:pPr>
            <a:endParaRPr lang="en-GB" altLang="de-DE">
              <a:latin typeface="Arial" panose="020B0604020202020204" pitchFamily="34" charset="0"/>
            </a:endParaRPr>
          </a:p>
        </p:txBody>
      </p:sp>
    </p:spTree>
    <p:extLst>
      <p:ext uri="{BB962C8B-B14F-4D97-AF65-F5344CB8AC3E}">
        <p14:creationId xmlns:p14="http://schemas.microsoft.com/office/powerpoint/2010/main" val="1583936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D367CF-A140-45FA-A569-1705D3C256AB}" type="slidenum">
              <a:rPr lang="en-US" altLang="de-DE" sz="1300" smtClean="0"/>
              <a:pPr>
                <a:spcBef>
                  <a:spcPct val="0"/>
                </a:spcBef>
              </a:pPr>
              <a:t>17</a:t>
            </a:fld>
            <a:endParaRPr lang="en-US" altLang="de-DE" sz="1300"/>
          </a:p>
        </p:txBody>
      </p:sp>
      <p:sp>
        <p:nvSpPr>
          <p:cNvPr id="5120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413C97-0D8E-44B8-AE43-54216D4CD473}" type="slidenum">
              <a:rPr lang="de-DE" altLang="de-DE"/>
              <a:pPr algn="r" eaLnBrk="1" hangingPunct="1">
                <a:spcBef>
                  <a:spcPct val="0"/>
                </a:spcBef>
              </a:pPr>
              <a:t>17</a:t>
            </a:fld>
            <a:endParaRPr lang="de-DE" altLang="de-DE"/>
          </a:p>
        </p:txBody>
      </p:sp>
      <p:sp>
        <p:nvSpPr>
          <p:cNvPr id="51204" name="Rectangle 2"/>
          <p:cNvSpPr>
            <a:spLocks noGrp="1" noRot="1" noChangeAspect="1" noChangeArrowheads="1" noTextEdit="1"/>
          </p:cNvSpPr>
          <p:nvPr>
            <p:ph type="sldImg"/>
          </p:nvPr>
        </p:nvSpPr>
        <p:spPr>
          <a:xfrm>
            <a:off x="90488" y="744538"/>
            <a:ext cx="6616700" cy="3722687"/>
          </a:xfrm>
          <a:ln/>
        </p:spPr>
      </p:sp>
      <p:sp>
        <p:nvSpPr>
          <p:cNvPr id="51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824210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6ADF9-10E1-465A-81AE-42818303E4A4}" type="slidenum">
              <a:rPr lang="en-US" altLang="de-DE" sz="1300" smtClean="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90488" y="744538"/>
            <a:ext cx="6618287" cy="3722687"/>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3646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6ADF9-10E1-465A-81AE-42818303E4A4}"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90488" y="744538"/>
            <a:ext cx="6618287" cy="3722687"/>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3646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76ADF9-10E1-465A-81AE-42818303E4A4}"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90488" y="744538"/>
            <a:ext cx="6618287" cy="3722687"/>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3646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606E09-6A4F-4687-9506-401A48E2FACF}"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28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33038-F2C9-442A-A130-FD9E489A6A99}"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151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916B46-425E-4373-B93A-B25F6052C05C}"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6855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AD3C7B-EA4B-453A-9C5D-D76B5421305B}"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3068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2B49FC-446C-4277-98CB-28D7D9830D6A}"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7568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975B43-FC01-4682-9FC7-D312A6866F40}"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49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C9D52-3F4B-4ABC-A1C0-8ED796980CED}"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90488" y="744538"/>
            <a:ext cx="6618287"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361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C9D52-3F4B-4ABC-A1C0-8ED796980CED}"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90488" y="744538"/>
            <a:ext cx="6618287"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361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C9D52-3F4B-4ABC-A1C0-8ED796980CED}"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90488" y="744538"/>
            <a:ext cx="6618287"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3361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F4BEB-1A71-4063-A987-F640A791ADC1}" type="slidenum">
              <a:rPr lang="en-US" altLang="de-DE" sz="1300"/>
              <a:pPr>
                <a:spcBef>
                  <a:spcPct val="0"/>
                </a:spcBef>
              </a:pPr>
              <a:t>30</a:t>
            </a:fld>
            <a:endParaRPr lang="en-US" altLang="de-DE" sz="1300"/>
          </a:p>
        </p:txBody>
      </p:sp>
      <p:sp>
        <p:nvSpPr>
          <p:cNvPr id="66563" name="Rectangle 2"/>
          <p:cNvSpPr>
            <a:spLocks noGrp="1" noRot="1" noChangeAspect="1" noChangeArrowheads="1" noTextEdit="1"/>
          </p:cNvSpPr>
          <p:nvPr>
            <p:ph type="sldImg"/>
          </p:nvPr>
        </p:nvSpPr>
        <p:spPr>
          <a:xfrm>
            <a:off x="90488" y="744538"/>
            <a:ext cx="6616700"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480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a:pPr>
                <a:spcBef>
                  <a:spcPct val="0"/>
                </a:spcBef>
              </a:pPr>
              <a:t>31</a:t>
            </a:fld>
            <a:endParaRPr lang="en-US" altLang="de-DE" sz="1300"/>
          </a:p>
        </p:txBody>
      </p:sp>
      <p:sp>
        <p:nvSpPr>
          <p:cNvPr id="72707" name="Rectangle 2"/>
          <p:cNvSpPr>
            <a:spLocks noGrp="1" noRot="1" noChangeAspect="1" noChangeArrowheads="1" noTextEdit="1"/>
          </p:cNvSpPr>
          <p:nvPr>
            <p:ph type="sldImg"/>
          </p:nvPr>
        </p:nvSpPr>
        <p:spPr>
          <a:xfrm>
            <a:off x="90488" y="744538"/>
            <a:ext cx="6616700"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90488" y="744538"/>
            <a:ext cx="6616700"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90488" y="744538"/>
            <a:ext cx="6616700"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E7018D-0D45-4984-BB42-933538E9EA6B}"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1036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3091C-CB66-4B18-964D-6EB1D7309700}" type="slidenum">
              <a:rPr lang="en-US" altLang="de-DE" sz="1300" smtClean="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18662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281053-EB18-4B81-ACF4-AEF3D6E41C27}"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38077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8D0763-2A1B-4A0B-BF83-BBA8EFACB27E}"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4984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EB3CE6-7EB7-4371-AE16-10D65A988309}"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31125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EB3CE6-7EB7-4371-AE16-10D65A988309}"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3112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EB3CE6-7EB7-4371-AE16-10D65A988309}"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31125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300EA1-54FB-40FA-92C3-37892C80DD5F}"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90488" y="744538"/>
            <a:ext cx="6618287" cy="3722687"/>
          </a:xfrm>
          <a:ln/>
        </p:spPr>
      </p:sp>
      <p:sp>
        <p:nvSpPr>
          <p:cNvPr id="100356"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27429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a:pPr>
                <a:spcBef>
                  <a:spcPct val="0"/>
                </a:spcBef>
              </a:pPr>
              <a:t>42</a:t>
            </a:fld>
            <a:endParaRPr lang="en-US" altLang="de-DE" sz="1300"/>
          </a:p>
        </p:txBody>
      </p:sp>
      <p:sp>
        <p:nvSpPr>
          <p:cNvPr id="93187" name="Rectangle 2"/>
          <p:cNvSpPr>
            <a:spLocks noGrp="1" noRot="1" noChangeAspect="1" noChangeArrowheads="1" noTextEdit="1"/>
          </p:cNvSpPr>
          <p:nvPr>
            <p:ph type="sldImg"/>
          </p:nvPr>
        </p:nvSpPr>
        <p:spPr>
          <a:xfrm>
            <a:off x="90488" y="744538"/>
            <a:ext cx="6616700"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90488" y="744538"/>
            <a:ext cx="6616700"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0C491D-10A2-414D-A1E5-C26D83C57380}"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142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FEC2BF-5186-45FD-ACD5-312E179274D2}"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03993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F018F5-F691-4632-8846-A43A7364128A}"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176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45DB50-5595-429E-9F2F-5DCA33D161FA}"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10488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CEF9D-546F-4F3B-85D8-3D0AEF8C76BE}" type="slidenum">
              <a:rPr lang="en-US" altLang="de-DE" sz="1300" smtClean="0"/>
              <a:pPr>
                <a:spcBef>
                  <a:spcPct val="0"/>
                </a:spcBef>
              </a:pPr>
              <a:t>48</a:t>
            </a:fld>
            <a:endParaRPr lang="en-US" altLang="de-DE" sz="1300"/>
          </a:p>
        </p:txBody>
      </p:sp>
      <p:sp>
        <p:nvSpPr>
          <p:cNvPr id="11469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1469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231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10DA2C-4AB7-4A12-A6D2-36F0FB76311A}"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03540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4800" y="587375"/>
            <a:ext cx="5554663" cy="312420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824AB4-C917-47AB-9E94-7676D8BBDD33}" type="slidenum">
              <a:rPr lang="en-US" altLang="de-DE" sz="1300" smtClean="0"/>
              <a:pPr>
                <a:spcBef>
                  <a:spcPct val="0"/>
                </a:spcBef>
              </a:pPr>
              <a:t>51</a:t>
            </a:fld>
            <a:endParaRPr lang="en-US" altLang="de-DE" sz="1300"/>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424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34B58D-FF8D-45A9-ADBC-423E15526FED}"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45129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2F8F8-612D-4650-975E-778907361364}"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90816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62584-B2CF-4A62-A226-1EB9F7AB18DA}"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89862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59D5C-52EF-4A43-B394-6948719D3591}"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90488" y="744538"/>
            <a:ext cx="6618287" cy="3722687"/>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31309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FDEF98-A45F-404D-A0E4-33BA9B7FA62E}"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4663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B7DA9-6118-415F-A3B2-17BB00C7420C}"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52191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613AA5-FD83-46D0-99D3-DC7E8640B389}"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5485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82F7F2-33A3-4852-9BBD-069749A63F42}"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70912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3BCD80-8B09-471C-9CA6-F08625CDE8C6}" type="slidenum">
              <a:rPr lang="en-US" altLang="de-DE" sz="1300" smtClean="0"/>
              <a:pPr>
                <a:spcBef>
                  <a:spcPct val="0"/>
                </a:spcBef>
              </a:pPr>
              <a:t>60</a:t>
            </a:fld>
            <a:endParaRPr lang="en-US" altLang="de-DE" sz="1300"/>
          </a:p>
        </p:txBody>
      </p:sp>
      <p:sp>
        <p:nvSpPr>
          <p:cNvPr id="138243"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38244"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3150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A3B60A-4CC3-415C-883B-98BCD37EBF8C}" type="slidenum">
              <a:rPr lang="en-US" altLang="de-DE" sz="1300" smtClean="0"/>
              <a:pPr>
                <a:spcBef>
                  <a:spcPct val="0"/>
                </a:spcBef>
              </a:pPr>
              <a:t>61</a:t>
            </a:fld>
            <a:endParaRPr lang="en-US" altLang="de-DE" sz="1300"/>
          </a:p>
        </p:txBody>
      </p:sp>
      <p:sp>
        <p:nvSpPr>
          <p:cNvPr id="14029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4029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6686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B5908F-8BCA-49A2-BDDD-1CD796174132}"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07992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6F572C-0635-495A-AE47-9A70249F0129}"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57109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7FF9E2-AA19-43CF-A3A2-511D69552D7B}"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8894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0532DB-3FC0-40F3-BB6D-D1A9C8C559A0}"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36799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DE4865-0978-4B8A-A211-68B5416A7C17}"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4149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1A4A55-E57A-471D-B123-E27C335DC918}"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34607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7A65D2-6A46-498C-AA3A-23E5C466B1AD}"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06703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25FEA7-5D4D-48FA-B86C-2EDC058F84ED}"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820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8449C-0516-42EB-9A79-3406F36ECA4E}"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26727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E62C20-7AE9-416E-B111-2F106A0E3765}"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20784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0FF798-A584-403C-9F8F-BAA785A3E2B3}"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89223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8202A9-9A5A-4E88-8AEB-2C781F71D0C6}"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81220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3A050-B791-46F9-A883-C9F9203B578E}"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22873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E8624-AE0A-4BC0-B031-95DF720D954D}" type="slidenum">
              <a:rPr lang="en-US" altLang="de-DE" sz="1300" smtClean="0"/>
              <a:pPr>
                <a:spcBef>
                  <a:spcPct val="0"/>
                </a:spcBef>
              </a:pPr>
              <a:t>75</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5869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a:pPr>
                <a:spcBef>
                  <a:spcPct val="0"/>
                </a:spcBef>
              </a:pPr>
              <a:t>76</a:t>
            </a:fld>
            <a:endParaRPr lang="en-US" altLang="de-DE" sz="1300"/>
          </a:p>
        </p:txBody>
      </p:sp>
      <p:sp>
        <p:nvSpPr>
          <p:cNvPr id="182275"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a:pPr>
                <a:spcBef>
                  <a:spcPct val="0"/>
                </a:spcBef>
              </a:pPr>
              <a:t>77</a:t>
            </a:fld>
            <a:endParaRPr lang="en-US" altLang="de-DE" sz="1300"/>
          </a:p>
        </p:txBody>
      </p:sp>
      <p:sp>
        <p:nvSpPr>
          <p:cNvPr id="182275"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defRPr>
            </a:lvl1pPr>
            <a:lvl2pPr marL="716798" indent="-275692" defTabSz="955731">
              <a:spcBef>
                <a:spcPct val="30000"/>
              </a:spcBef>
              <a:defRPr sz="1200">
                <a:solidFill>
                  <a:schemeClr val="tx1"/>
                </a:solidFill>
                <a:latin typeface="Arial" panose="020B0604020202020204" pitchFamily="34" charset="0"/>
              </a:defRPr>
            </a:lvl2pPr>
            <a:lvl3pPr marL="1102766" indent="-220553" defTabSz="955731">
              <a:spcBef>
                <a:spcPct val="30000"/>
              </a:spcBef>
              <a:defRPr sz="1200">
                <a:solidFill>
                  <a:schemeClr val="tx1"/>
                </a:solidFill>
                <a:latin typeface="Arial" panose="020B0604020202020204" pitchFamily="34" charset="0"/>
              </a:defRPr>
            </a:lvl3pPr>
            <a:lvl4pPr marL="1543873" indent="-220553" defTabSz="955731">
              <a:spcBef>
                <a:spcPct val="30000"/>
              </a:spcBef>
              <a:defRPr sz="1200">
                <a:solidFill>
                  <a:schemeClr val="tx1"/>
                </a:solidFill>
                <a:latin typeface="Arial" panose="020B0604020202020204" pitchFamily="34" charset="0"/>
              </a:defRPr>
            </a:lvl4pPr>
            <a:lvl5pPr marL="1984980" indent="-220553" defTabSz="955731">
              <a:spcBef>
                <a:spcPct val="30000"/>
              </a:spcBef>
              <a:defRPr sz="1200">
                <a:solidFill>
                  <a:schemeClr val="tx1"/>
                </a:solidFill>
                <a:latin typeface="Arial" panose="020B0604020202020204" pitchFamily="34" charset="0"/>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a:pPr>
                <a:spcBef>
                  <a:spcPct val="0"/>
                </a:spcBef>
              </a:pPr>
              <a:t>78</a:t>
            </a:fld>
            <a:endParaRPr lang="en-US" altLang="de-DE" sz="1300"/>
          </a:p>
        </p:txBody>
      </p:sp>
      <p:sp>
        <p:nvSpPr>
          <p:cNvPr id="182275"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01DBF8-64B9-414B-A858-0F6DD52CC69E}" type="slidenum">
              <a:rPr lang="en-US" altLang="de-DE" sz="1300" smtClean="0"/>
              <a:pPr>
                <a:spcBef>
                  <a:spcPct val="0"/>
                </a:spcBef>
              </a:pPr>
              <a:t>79</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57658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01DBF8-64B9-414B-A858-0F6DD52CC69E}" type="slidenum">
              <a:rPr lang="en-US" altLang="de-DE" sz="1300" smtClean="0"/>
              <a:pPr>
                <a:spcBef>
                  <a:spcPct val="0"/>
                </a:spcBef>
              </a:pPr>
              <a:t>80</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57658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01DBF8-64B9-414B-A858-0F6DD52CC69E}" type="slidenum">
              <a:rPr lang="en-US" altLang="de-DE" sz="1300" smtClean="0"/>
              <a:pPr>
                <a:spcBef>
                  <a:spcPct val="0"/>
                </a:spcBef>
              </a:pPr>
              <a:t>81</a:t>
            </a:fld>
            <a:endParaRPr lang="en-US" altLang="de-DE" sz="1300"/>
          </a:p>
        </p:txBody>
      </p:sp>
      <p:sp>
        <p:nvSpPr>
          <p:cNvPr id="181251" name="Rectangle 2"/>
          <p:cNvSpPr>
            <a:spLocks noGrp="1" noRot="1" noChangeAspect="1" noChangeArrowheads="1" noTextEdit="1"/>
          </p:cNvSpPr>
          <p:nvPr>
            <p:ph type="sldImg"/>
          </p:nvPr>
        </p:nvSpPr>
        <p:spPr>
          <a:xfrm>
            <a:off x="9048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57658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4800" y="587375"/>
            <a:ext cx="5554663" cy="3124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353FAF-F8DE-4EC6-A879-FD97B2DC1B55}" type="slidenum">
              <a:rPr lang="en-US" altLang="de-DE" sz="1300" smtClean="0"/>
              <a:pPr>
                <a:spcBef>
                  <a:spcPct val="0"/>
                </a:spcBef>
              </a:pPr>
              <a:t>83</a:t>
            </a:fld>
            <a:endParaRPr lang="en-US" altLang="de-DE" sz="1300"/>
          </a:p>
        </p:txBody>
      </p:sp>
      <p:sp>
        <p:nvSpPr>
          <p:cNvPr id="185347" name="Rectangle 2"/>
          <p:cNvSpPr>
            <a:spLocks noGrp="1" noRot="1" noChangeAspect="1" noChangeArrowheads="1" noTextEdit="1"/>
          </p:cNvSpPr>
          <p:nvPr>
            <p:ph type="sldImg"/>
          </p:nvPr>
        </p:nvSpPr>
        <p:spPr>
          <a:xfrm>
            <a:off x="9048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17436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151B7B-C7E3-4468-A079-E859D5833C8B}" type="slidenum">
              <a:rPr lang="en-US" altLang="de-DE" sz="1300" smtClean="0"/>
              <a:pPr>
                <a:spcBef>
                  <a:spcPct val="0"/>
                </a:spcBef>
              </a:pPr>
              <a:t>84</a:t>
            </a:fld>
            <a:endParaRPr lang="en-US" altLang="de-DE" sz="1300"/>
          </a:p>
        </p:txBody>
      </p:sp>
      <p:sp>
        <p:nvSpPr>
          <p:cNvPr id="187395" name="Rectangle 2"/>
          <p:cNvSpPr>
            <a:spLocks noGrp="1" noRot="1" noChangeAspect="1" noChangeArrowheads="1" noTextEdit="1"/>
          </p:cNvSpPr>
          <p:nvPr>
            <p:ph type="sldImg"/>
          </p:nvPr>
        </p:nvSpPr>
        <p:spPr>
          <a:xfrm>
            <a:off x="90488" y="744538"/>
            <a:ext cx="6616700"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8314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B17785-6840-45E1-A0B8-1D5EC01595F2}" type="slidenum">
              <a:rPr lang="en-US" altLang="de-DE" sz="1300" smtClean="0"/>
              <a:pPr>
                <a:spcBef>
                  <a:spcPct val="0"/>
                </a:spcBef>
              </a:pPr>
              <a:t>85</a:t>
            </a:fld>
            <a:endParaRPr lang="en-US" altLang="de-DE" sz="1300"/>
          </a:p>
        </p:txBody>
      </p:sp>
      <p:sp>
        <p:nvSpPr>
          <p:cNvPr id="189443" name="Rectangle 2"/>
          <p:cNvSpPr>
            <a:spLocks noGrp="1" noRot="1" noChangeAspect="1" noChangeArrowheads="1" noTextEdit="1"/>
          </p:cNvSpPr>
          <p:nvPr>
            <p:ph type="sldImg"/>
          </p:nvPr>
        </p:nvSpPr>
        <p:spPr>
          <a:xfrm>
            <a:off x="90488" y="744538"/>
            <a:ext cx="6616700"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71232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0FF162-A6FC-4C5A-9DED-C67E64F502D0}" type="slidenum">
              <a:rPr lang="en-US" altLang="de-DE" sz="1300" smtClean="0"/>
              <a:pPr>
                <a:spcBef>
                  <a:spcPct val="0"/>
                </a:spcBef>
              </a:pPr>
              <a:t>86</a:t>
            </a:fld>
            <a:endParaRPr lang="en-US" altLang="de-DE" sz="1300"/>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90287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EAB673-B65A-4922-AB76-588505648C8B}" type="slidenum">
              <a:rPr lang="en-US" altLang="de-DE" sz="1300" smtClean="0"/>
              <a:pPr>
                <a:spcBef>
                  <a:spcPct val="0"/>
                </a:spcBef>
              </a:pPr>
              <a:t>88</a:t>
            </a:fld>
            <a:endParaRPr lang="en-US" altLang="de-DE" sz="1300"/>
          </a:p>
        </p:txBody>
      </p:sp>
      <p:sp>
        <p:nvSpPr>
          <p:cNvPr id="194563" name="Rectangle 2"/>
          <p:cNvSpPr>
            <a:spLocks noGrp="1" noRot="1" noChangeAspect="1" noChangeArrowheads="1" noTextEdit="1"/>
          </p:cNvSpPr>
          <p:nvPr>
            <p:ph type="sldImg"/>
          </p:nvPr>
        </p:nvSpPr>
        <p:spPr>
          <a:xfrm>
            <a:off x="90488" y="744538"/>
            <a:ext cx="6616700"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3614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7D90A327-FB8B-4549-9DBF-829B9C81238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3579842E-7E7F-4B3F-8473-23BC32FB1CE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F3043ECC-A806-413E-A6AE-F515C78A675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p>
            <a:pPr>
              <a:defRPr/>
            </a:pPr>
            <a:fld id="{A9537280-2E90-40B4-B597-07C204DE234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C6CD6BD5-302F-4208-BE4A-7D4FE9112EC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D90A327-FB8B-4549-9DBF-829B9C81238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6.jpe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9.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jpeg"/><Relationship Id="rId7"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21.jpeg"/><Relationship Id="rId10" Type="http://schemas.openxmlformats.org/officeDocument/2006/relationships/image" Target="../media/image22.jpeg"/><Relationship Id="rId4" Type="http://schemas.openxmlformats.org/officeDocument/2006/relationships/image" Target="../media/image17.jpeg"/><Relationship Id="rId9"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8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8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0.xml"/><Relationship Id="rId5" Type="http://schemas.openxmlformats.org/officeDocument/2006/relationships/image" Target="../media/image48.jpeg"/><Relationship Id="rId4" Type="http://schemas.openxmlformats.org/officeDocument/2006/relationships/image" Target="../media/image47.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B – Memory</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12|22</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1207619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2</a:t>
            </a:fld>
            <a:endParaRPr lang="de-DE" altLang="de-DE">
              <a:latin typeface="Calibri Light"/>
            </a:endParaRPr>
          </a:p>
        </p:txBody>
      </p:sp>
    </p:spTree>
    <p:extLst>
      <p:ext uri="{BB962C8B-B14F-4D97-AF65-F5344CB8AC3E}">
        <p14:creationId xmlns:p14="http://schemas.microsoft.com/office/powerpoint/2010/main" val="1129468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a:t>
            </a:fld>
            <a:endParaRPr lang="de-DE" altLang="de-DE">
              <a:latin typeface="Calibri Light"/>
            </a:endParaRPr>
          </a:p>
        </p:txBody>
      </p:sp>
    </p:spTree>
    <p:extLst>
      <p:ext uri="{BB962C8B-B14F-4D97-AF65-F5344CB8AC3E}">
        <p14:creationId xmlns:p14="http://schemas.microsoft.com/office/powerpoint/2010/main" val="3748592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Our brain is not overloaded with useless information. Mostly, irrelevant information is lost ... </a:t>
            </a:r>
            <a:r>
              <a:rPr lang="en-US" altLang="de-DE" sz="2400" i="1" dirty="0">
                <a:solidFill>
                  <a:srgbClr val="FFFFFF"/>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004992"/>
                </a:solidFill>
                <a:latin typeface="Calibri Light"/>
              </a:rPr>
              <a:t> </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4</a:t>
            </a:fld>
            <a:endParaRPr lang="de-DE" altLang="de-DE">
              <a:latin typeface="Calibri Light"/>
            </a:endParaRPr>
          </a:p>
        </p:txBody>
      </p:sp>
    </p:spTree>
    <p:extLst>
      <p:ext uri="{BB962C8B-B14F-4D97-AF65-F5344CB8AC3E}">
        <p14:creationId xmlns:p14="http://schemas.microsoft.com/office/powerpoint/2010/main" val="3116300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solidFill>
                  <a:srgbClr val="333333"/>
                </a:solidFill>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chemeClr val="tx1"/>
                </a:solidFill>
                <a:latin typeface="Calibri Light"/>
              </a:rPr>
              <a:t>???</a:t>
            </a:r>
            <a:r>
              <a:rPr lang="en-US" altLang="de-DE" sz="2400" dirty="0">
                <a:solidFill>
                  <a:srgbClr val="FFFFFF"/>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238343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Our capacity to memorize information is limited.</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u="sng" dirty="0">
                <a:solidFill>
                  <a:srgbClr val="333333"/>
                </a:solidFill>
                <a:latin typeface="Calibri Light"/>
              </a:rPr>
              <a:t>Example:</a:t>
            </a:r>
            <a:r>
              <a:rPr lang="en-US" altLang="de-DE" sz="2400" dirty="0">
                <a:solidFill>
                  <a:srgbClr val="333333"/>
                </a:solidFill>
                <a:latin typeface="Calibri Light"/>
              </a:rPr>
              <a:t> approximately 40% of the details of a story we have heard half an hour ago cannot be actively recalled.</a:t>
            </a:r>
          </a:p>
          <a:p>
            <a:pPr marL="342900" lvl="0" indent="-342900" defTabSz="914400" fontAlgn="base">
              <a:buClr>
                <a:srgbClr val="333333"/>
              </a:buClr>
              <a:buFont typeface="WingDings"/>
              <a:buChar char=""/>
            </a:pPr>
            <a:r>
              <a:rPr lang="en-US" altLang="de-DE" sz="2400" dirty="0">
                <a:solidFill>
                  <a:srgbClr val="004992"/>
                </a:solidFill>
                <a:latin typeface="Calibri Light"/>
              </a:rPr>
              <a:t>Advantage: </a:t>
            </a:r>
            <a:r>
              <a:rPr lang="en-US" altLang="de-DE" sz="2400" dirty="0">
                <a:solidFill>
                  <a:srgbClr val="333333"/>
                </a:solidFill>
                <a:latin typeface="Calibri Light"/>
              </a:rPr>
              <a:t>Our brain is not overloaded with useless information. Mostly, irrelevant information is lost ... </a:t>
            </a:r>
            <a:r>
              <a:rPr lang="en-US" altLang="de-DE" sz="2400" i="1" dirty="0">
                <a:latin typeface="Calibri Light"/>
              </a:rPr>
              <a:t>but</a:t>
            </a:r>
          </a:p>
          <a:p>
            <a:pPr marL="342900" lvl="0" indent="-342900" defTabSz="914400" fontAlgn="base">
              <a:buClr>
                <a:srgbClr val="333333"/>
              </a:buClr>
              <a:buFont typeface="WingDings"/>
              <a:buChar char=""/>
            </a:pPr>
            <a:r>
              <a:rPr lang="en-US" altLang="de-DE" sz="2400" dirty="0">
                <a:solidFill>
                  <a:srgbClr val="004992"/>
                </a:solidFill>
                <a:latin typeface="Calibri Light"/>
              </a:rPr>
              <a:t>Disadvantage: </a:t>
            </a:r>
            <a:r>
              <a:rPr lang="en-US" altLang="de-DE" sz="2400" dirty="0">
                <a:solidFill>
                  <a:srgbClr val="333333"/>
                </a:solidFill>
                <a:latin typeface="Calibri Light"/>
              </a:rPr>
              <a:t>... important information also vanishes (appointments, memories from holidays, knowledge acquired in school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2668199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latin typeface="Calibri Light"/>
              </a:rPr>
              <a:t>???</a:t>
            </a:r>
          </a:p>
          <a:p>
            <a:endParaRPr lang="en-US" sz="240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7</a:t>
            </a:fld>
            <a:endParaRPr lang="de-DE" altLang="de-DE">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2" name="Content Placeholder 1"/>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004992"/>
                </a:solidFill>
                <a:latin typeface="Calibri Light"/>
              </a:rPr>
              <a:t> </a:t>
            </a:r>
            <a:r>
              <a:rPr lang="en-US" altLang="de-DE" sz="2400" dirty="0">
                <a:solidFill>
                  <a:srgbClr val="004992"/>
                </a:solidFill>
                <a:latin typeface="Calibri Light"/>
              </a:rPr>
              <a:t>distraction </a:t>
            </a:r>
            <a:r>
              <a:rPr lang="en-US" altLang="de-DE" sz="2400" dirty="0">
                <a:solidFill>
                  <a:srgbClr val="333333"/>
                </a:solidFill>
                <a:latin typeface="Calibri Light"/>
              </a:rPr>
              <a:t>while studying (e.g. radio, other persons in room, unpleasant atmosphere)</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a:t>
            </a:fld>
            <a:endParaRPr lang="de-DE" altLang="de-DE">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2" name="Content Placeholder 1"/>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004992"/>
                </a:solidFill>
                <a:latin typeface="Calibri Light"/>
              </a:rPr>
              <a:t> </a:t>
            </a:r>
            <a:r>
              <a:rPr lang="en-US" altLang="de-DE" sz="2400" dirty="0">
                <a:solidFill>
                  <a:srgbClr val="004992"/>
                </a:solidFill>
                <a:latin typeface="Calibri Light"/>
              </a:rPr>
              <a:t>distraction </a:t>
            </a:r>
            <a:r>
              <a:rPr lang="en-US" altLang="de-DE" sz="2400" dirty="0">
                <a:solidFill>
                  <a:srgbClr val="333333"/>
                </a:solidFill>
                <a:latin typeface="Calibri Light"/>
              </a:rPr>
              <a:t>while studying (e.g. radio, other persons in room, unpleasant atmosphere)</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stress &amp; pressure</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9</a:t>
            </a:fld>
            <a:endParaRPr lang="de-DE" altLang="de-DE">
              <a:latin typeface="Calibri Light"/>
            </a:endParaRPr>
          </a:p>
        </p:txBody>
      </p:sp>
    </p:spTree>
    <p:extLst>
      <p:ext uri="{BB962C8B-B14F-4D97-AF65-F5344CB8AC3E}">
        <p14:creationId xmlns:p14="http://schemas.microsoft.com/office/powerpoint/2010/main" val="3488615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2" name="Content Placeholder 1"/>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004992"/>
                </a:solidFill>
                <a:latin typeface="Calibri Light"/>
              </a:rPr>
              <a:t> </a:t>
            </a:r>
            <a:r>
              <a:rPr lang="en-US" altLang="de-DE" sz="2400" dirty="0">
                <a:solidFill>
                  <a:srgbClr val="004992"/>
                </a:solidFill>
                <a:latin typeface="Calibri Light"/>
              </a:rPr>
              <a:t>distraction </a:t>
            </a:r>
            <a:r>
              <a:rPr lang="en-US" altLang="de-DE" sz="2400" dirty="0">
                <a:solidFill>
                  <a:srgbClr val="333333"/>
                </a:solidFill>
                <a:latin typeface="Calibri Light"/>
              </a:rPr>
              <a:t>while studying (e.g. radio, other persons in room, unpleasant atmosphere)</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stress &amp; pressure</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de-DE" altLang="de-DE" sz="2400" dirty="0">
                <a:solidFill>
                  <a:srgbClr val="004992"/>
                </a:solidFill>
                <a:latin typeface="Calibri Light"/>
              </a:rPr>
              <a:t>excessive alcohol consumption</a:t>
            </a:r>
            <a:r>
              <a:rPr lang="en-US" altLang="de-DE" sz="24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826998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impairs memory?</a:t>
            </a:r>
          </a:p>
        </p:txBody>
      </p:sp>
      <p:sp>
        <p:nvSpPr>
          <p:cNvPr id="2" name="Content Placeholder 1"/>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004992"/>
                </a:solidFill>
                <a:latin typeface="Calibri Light"/>
              </a:rPr>
              <a:t> </a:t>
            </a:r>
            <a:r>
              <a:rPr lang="en-US" altLang="de-DE" sz="2400" dirty="0">
                <a:solidFill>
                  <a:srgbClr val="004992"/>
                </a:solidFill>
                <a:latin typeface="Calibri Light"/>
              </a:rPr>
              <a:t>distraction </a:t>
            </a:r>
            <a:r>
              <a:rPr lang="en-US" altLang="de-DE" sz="2400" dirty="0">
                <a:solidFill>
                  <a:srgbClr val="333333"/>
                </a:solidFill>
                <a:latin typeface="Calibri Light"/>
              </a:rPr>
              <a:t>while studying (e.g. radio, other persons in room, unpleasant atmosphere)</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stress &amp; pressure</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de-DE" altLang="de-DE" sz="2400" dirty="0">
                <a:solidFill>
                  <a:srgbClr val="004992"/>
                </a:solidFill>
                <a:latin typeface="Calibri Light"/>
              </a:rPr>
              <a:t>excessive alcohol consumption</a:t>
            </a:r>
            <a:r>
              <a:rPr lang="en-US" altLang="de-DE" sz="2400" dirty="0">
                <a:solidFill>
                  <a:srgbClr val="004992"/>
                </a:solidFill>
                <a:latin typeface="Calibri Light"/>
              </a:rPr>
              <a:t>! </a:t>
            </a:r>
          </a:p>
          <a:p>
            <a:pPr marL="342900" lvl="0" indent="-342900" defTabSz="914400" fontAlgn="base">
              <a:spcAft>
                <a:spcPct val="0"/>
              </a:spcAft>
              <a:buClr>
                <a:srgbClr val="000000"/>
              </a:buClr>
              <a:buFont typeface="WingDings"/>
              <a:buChar char=""/>
            </a:pPr>
            <a:r>
              <a:rPr lang="en-US" altLang="de-DE" sz="2400" dirty="0">
                <a:solidFill>
                  <a:srgbClr val="004992"/>
                </a:solidFill>
                <a:latin typeface="Calibri Light"/>
              </a:rPr>
              <a:t> </a:t>
            </a:r>
            <a:r>
              <a:rPr lang="de-DE" altLang="de-DE" sz="2400" dirty="0">
                <a:solidFill>
                  <a:srgbClr val="004992"/>
                </a:solidFill>
                <a:latin typeface="Calibri Light"/>
              </a:rPr>
              <a:t>distracting </a:t>
            </a:r>
            <a:r>
              <a:rPr lang="en-US" altLang="de-DE" sz="2400" dirty="0">
                <a:solidFill>
                  <a:srgbClr val="004992"/>
                </a:solidFill>
                <a:latin typeface="Calibri Light"/>
              </a:rPr>
              <a:t>activities after studying </a:t>
            </a:r>
            <a:r>
              <a:rPr lang="en-US" altLang="de-DE" sz="2400" dirty="0">
                <a:solidFill>
                  <a:srgbClr val="333333"/>
                </a:solidFill>
                <a:latin typeface="Calibri Light"/>
              </a:rPr>
              <a:t>(e.g. watching TV)</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42316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411480" y="2203704"/>
            <a:ext cx="566928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spcAft>
                <a:spcPts val="0"/>
              </a:spcAft>
              <a:buClrTx/>
              <a:buNone/>
            </a:pPr>
            <a:r>
              <a:rPr lang="en-US" altLang="de-DE" sz="2400" dirty="0">
                <a:solidFill>
                  <a:srgbClr val="004992"/>
                </a:solidFill>
                <a:latin typeface="Calibri Light"/>
              </a:rPr>
              <a:t>The more senses involved during learning, the better recollection!</a:t>
            </a:r>
          </a:p>
        </p:txBody>
      </p:sp>
      <p:sp>
        <p:nvSpPr>
          <p:cNvPr id="3278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400" b="1">
                <a:latin typeface="Calibri Light"/>
              </a:rPr>
              <a:t>Memory recollection in %</a:t>
            </a:r>
            <a:endParaRPr lang="en-GB" altLang="de-DE" sz="1400" b="1">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How can I memorize things better?</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12</a:t>
            </a:fld>
            <a:endParaRPr lang="de-DE" altLang="de-DE">
              <a:latin typeface="Calibri Light"/>
            </a:endParaRPr>
          </a:p>
        </p:txBody>
      </p:sp>
      <p:sp>
        <p:nvSpPr>
          <p:cNvPr id="21"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2"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3"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4"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listening</a:t>
            </a:r>
            <a:endParaRPr lang="en-GB" altLang="de-DE" sz="1200" dirty="0">
              <a:latin typeface="Arial" panose="020B0604020202020204" pitchFamily="34" charset="0"/>
            </a:endParaRPr>
          </a:p>
        </p:txBody>
      </p:sp>
      <p:sp>
        <p:nvSpPr>
          <p:cNvPr id="25"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6"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7"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8"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watching</a:t>
            </a:r>
            <a:endParaRPr lang="en-GB" altLang="de-DE" sz="1200" dirty="0">
              <a:latin typeface="Arial" panose="020B0604020202020204" pitchFamily="34" charset="0"/>
            </a:endParaRPr>
          </a:p>
        </p:txBody>
      </p:sp>
      <p:sp>
        <p:nvSpPr>
          <p:cNvPr id="29"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0"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discussing</a:t>
            </a:r>
            <a:endParaRPr lang="en-GB" altLang="de-DE" sz="1200" dirty="0">
              <a:latin typeface="Arial" panose="020B0604020202020204" pitchFamily="34" charset="0"/>
            </a:endParaRPr>
          </a:p>
        </p:txBody>
      </p:sp>
      <p:sp>
        <p:nvSpPr>
          <p:cNvPr id="31"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applying</a:t>
            </a:r>
            <a:endParaRPr lang="en-GB" altLang="de-DE" sz="1200" dirty="0">
              <a:latin typeface="Arial" panose="020B0604020202020204" pitchFamily="34" charset="0"/>
            </a:endParaRPr>
          </a:p>
        </p:txBody>
      </p:sp>
    </p:spTree>
    <p:extLst>
      <p:ext uri="{BB962C8B-B14F-4D97-AF65-F5344CB8AC3E}">
        <p14:creationId xmlns:p14="http://schemas.microsoft.com/office/powerpoint/2010/main" val="361015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Does our memory work like a video recorder?</a:t>
            </a:r>
            <a:br>
              <a:rPr lang="en-US" sz="3600" dirty="0">
                <a:latin typeface="Calibri Light"/>
              </a:rPr>
            </a:br>
            <a:r>
              <a:rPr lang="en-US" dirty="0">
                <a:latin typeface="Calibri Light"/>
              </a:rPr>
              <a:t>(for an alternative exercise see end of presentation)</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13</a:t>
            </a:fld>
            <a:endParaRPr lang="de-DE" altLang="de-DE">
              <a:latin typeface="Calibri Light"/>
            </a:endParaRPr>
          </a:p>
        </p:txBody>
      </p:sp>
      <p:sp>
        <p:nvSpPr>
          <p:cNvPr id="41986" name="Text Box 3"/>
          <p:cNvSpPr txBox="1">
            <a:spLocks noChangeArrowheads="1"/>
          </p:cNvSpPr>
          <p:nvPr/>
        </p:nvSpPr>
        <p:spPr bwMode="auto">
          <a:xfrm>
            <a:off x="408955" y="5621867"/>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2400" dirty="0">
                <a:latin typeface="Calibri Light"/>
                <a:cs typeface="Times New Roman" panose="02020603050405020304" pitchFamily="18" charset="0"/>
              </a:rPr>
              <a:t>The American psychologist Elizabeth Loftus showed participants a series of photographs. One picture showed a red car stopped in front of a yield sign      . </a:t>
            </a: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5779" y="6027739"/>
            <a:ext cx="432283" cy="365778"/>
          </a:xfrm>
          <a:prstGeom prst="rect">
            <a:avLst/>
          </a:prstGeom>
          <a:noFill/>
          <a:ln>
            <a:noFill/>
          </a:ln>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408955" y="5516563"/>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2400">
              <a:latin typeface="Calibri Light"/>
              <a:cs typeface="Times New Roman" panose="02020603050405020304" pitchFamily="18" charset="0"/>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Does our memory work like a video recorder?</a:t>
            </a:r>
          </a:p>
        </p:txBody>
      </p:sp>
      <p:sp>
        <p:nvSpPr>
          <p:cNvPr id="6" name="Content Placeholder 5"/>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After the photos were presented, t</a:t>
            </a:r>
            <a:r>
              <a:rPr lang="en-CA" altLang="de-DE" sz="2400" dirty="0">
                <a:solidFill>
                  <a:srgbClr val="333333"/>
                </a:solidFill>
                <a:latin typeface="Calibri Light"/>
                <a:cs typeface="Times New Roman" panose="02020603050405020304" pitchFamily="18" charset="0"/>
              </a:rPr>
              <a:t>he experimenter tried to trick the memory of some participants with a misleading question:</a:t>
            </a:r>
            <a:endParaRPr lang="en-US" altLang="de-DE" sz="2400" dirty="0">
              <a:solidFill>
                <a:srgbClr val="333333"/>
              </a:solidFill>
              <a:latin typeface="Calibri Light"/>
              <a:cs typeface="Times New Roman" panose="02020603050405020304" pitchFamily="18" charset="0"/>
            </a:endParaRPr>
          </a:p>
          <a:p>
            <a:pPr lvl="0" defTabSz="914400" fontAlgn="base"/>
            <a:r>
              <a:rPr lang="en-US" altLang="de-DE" sz="2400" dirty="0">
                <a:solidFill>
                  <a:srgbClr val="333333"/>
                </a:solidFill>
                <a:latin typeface="Calibri Light"/>
                <a:cs typeface="Times New Roman" panose="02020603050405020304" pitchFamily="18" charset="0"/>
              </a:rPr>
              <a:t>“In that picture, was another car passing the red car while it was stopped in front of the </a:t>
            </a:r>
            <a:r>
              <a:rPr lang="en-US" altLang="de-DE" sz="2400" dirty="0">
                <a:solidFill>
                  <a:srgbClr val="FF0000"/>
                </a:solidFill>
                <a:latin typeface="Calibri Light"/>
                <a:cs typeface="Times New Roman" panose="02020603050405020304" pitchFamily="18" charset="0"/>
              </a:rPr>
              <a:t>stop sign</a:t>
            </a:r>
            <a:r>
              <a:rPr lang="en-US" altLang="de-DE" sz="2400" dirty="0">
                <a:solidFill>
                  <a:srgbClr val="333333"/>
                </a:solidFill>
                <a:latin typeface="Calibri Light"/>
                <a:cs typeface="Times New Roman" panose="02020603050405020304" pitchFamily="18" charset="0"/>
              </a:rPr>
              <a:t>?” </a:t>
            </a:r>
          </a:p>
          <a:p>
            <a:pPr lvl="0" defTabSz="914400" fontAlgn="base"/>
            <a:r>
              <a:rPr lang="en-US" altLang="de-DE" sz="2400" dirty="0">
                <a:solidFill>
                  <a:srgbClr val="333333"/>
                </a:solidFill>
                <a:latin typeface="Calibri Light"/>
                <a:cs typeface="Times New Roman" panose="02020603050405020304" pitchFamily="18" charset="0"/>
              </a:rPr>
              <a:t>(In fact, the car was stopped in front of a </a:t>
            </a:r>
            <a:r>
              <a:rPr lang="en-US" altLang="de-DE" sz="2400" i="1" dirty="0">
                <a:solidFill>
                  <a:srgbClr val="FF0000"/>
                </a:solidFill>
                <a:latin typeface="Calibri Light"/>
                <a:cs typeface="Times New Roman" panose="02020603050405020304" pitchFamily="18" charset="0"/>
              </a:rPr>
              <a:t>give way sign</a:t>
            </a:r>
            <a:r>
              <a:rPr lang="en-US" altLang="de-DE" sz="2400" dirty="0">
                <a:solidFill>
                  <a:srgbClr val="333333"/>
                </a:solidFill>
                <a:latin typeface="Calibri Light"/>
                <a:cs typeface="Times New Roman" panose="02020603050405020304" pitchFamily="18" charset="0"/>
              </a:rPr>
              <a:t>!)</a:t>
            </a:r>
          </a:p>
          <a:p>
            <a:pPr lvl="0" defTabSz="914400" fontAlgn="base"/>
            <a:endParaRPr lang="en-US" altLang="de-DE" sz="2400" i="1" dirty="0">
              <a:solidFill>
                <a:srgbClr val="FF0000"/>
              </a:solidFill>
              <a:latin typeface="Calibri Light"/>
              <a:cs typeface="Times New Roman" panose="02020603050405020304" pitchFamily="18" charset="0"/>
            </a:endParaRPr>
          </a:p>
          <a:p>
            <a:pPr lvl="0" defTabSz="914400" fontAlgn="base"/>
            <a:endParaRPr lang="en-US" altLang="de-DE" sz="2400" i="1" dirty="0">
              <a:solidFill>
                <a:srgbClr val="333333"/>
              </a:solidFill>
              <a:latin typeface="Calibri Light"/>
              <a:cs typeface="Times New Roman" panose="02020603050405020304" pitchFamily="18" charset="0"/>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Caption_17"/>
          <p:cNvSpPr txBox="1">
            <a:spLocks noChangeArrowheads="1"/>
          </p:cNvSpPr>
          <p:nvPr/>
        </p:nvSpPr>
        <p:spPr bwMode="auto">
          <a:xfrm>
            <a:off x="784959" y="2483604"/>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Presented!</a:t>
            </a:r>
          </a:p>
        </p:txBody>
      </p:sp>
      <p:sp>
        <p:nvSpPr>
          <p:cNvPr id="46085" name="Caption_18"/>
          <p:cNvSpPr txBox="1">
            <a:spLocks noChangeArrowheads="1"/>
          </p:cNvSpPr>
          <p:nvPr/>
        </p:nvSpPr>
        <p:spPr bwMode="auto">
          <a:xfrm>
            <a:off x="8545859" y="2206605"/>
            <a:ext cx="2720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Which picture was originally presented?</a:t>
            </a:r>
          </a:p>
        </p:txBody>
      </p:sp>
      <p:sp>
        <p:nvSpPr>
          <p:cNvPr id="46087" name="Text Box 7"/>
          <p:cNvSpPr txBox="1">
            <a:spLocks noChangeArrowheads="1"/>
          </p:cNvSpPr>
          <p:nvPr/>
        </p:nvSpPr>
        <p:spPr bwMode="auto">
          <a:xfrm>
            <a:off x="4368271" y="3284984"/>
            <a:ext cx="3169476"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800" i="1" dirty="0">
                <a:latin typeface="Calibri Light"/>
                <a:cs typeface="Times New Roman" panose="02020603050405020304" pitchFamily="18" charset="0"/>
              </a:rPr>
              <a:t>Did another car pass the red car while it was stopped in front of the </a:t>
            </a:r>
            <a:r>
              <a:rPr lang="en-US" altLang="de-DE" sz="1800" i="1" dirty="0">
                <a:solidFill>
                  <a:srgbClr val="FF0000"/>
                </a:solidFill>
                <a:latin typeface="Calibri Light"/>
                <a:cs typeface="Times New Roman" panose="02020603050405020304" pitchFamily="18" charset="0"/>
              </a:rPr>
              <a:t>stop sign</a:t>
            </a:r>
            <a:r>
              <a:rPr lang="en-US" altLang="de-DE" sz="1800" i="1" dirty="0">
                <a:latin typeface="Calibri Light"/>
                <a:cs typeface="Times New Roman" panose="02020603050405020304" pitchFamily="18" charset="0"/>
              </a:rPr>
              <a:t>?   </a:t>
            </a:r>
          </a:p>
        </p:txBody>
      </p:sp>
      <p:sp>
        <p:nvSpPr>
          <p:cNvPr id="46088" name="Text Box 8"/>
          <p:cNvSpPr txBox="1">
            <a:spLocks noChangeArrowheads="1"/>
          </p:cNvSpPr>
          <p:nvPr/>
        </p:nvSpPr>
        <p:spPr bwMode="auto">
          <a:xfrm>
            <a:off x="4177273" y="2483604"/>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dirty="0">
                <a:latin typeface="Calibri Light"/>
                <a:cs typeface="Times New Roman" panose="02020603050405020304" pitchFamily="18" charset="0"/>
              </a:rPr>
              <a:t>Misleading Question</a:t>
            </a:r>
          </a:p>
        </p:txBody>
      </p:sp>
      <p:sp>
        <p:nvSpPr>
          <p:cNvPr id="46089" name="Line 9"/>
          <p:cNvSpPr>
            <a:spLocks noChangeShapeType="1"/>
          </p:cNvSpPr>
          <p:nvPr/>
        </p:nvSpPr>
        <p:spPr bwMode="auto">
          <a:xfrm>
            <a:off x="4177272" y="2409825"/>
            <a:ext cx="0" cy="411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0" name="Line 10"/>
          <p:cNvSpPr>
            <a:spLocks noChangeShapeType="1"/>
          </p:cNvSpPr>
          <p:nvPr/>
        </p:nvSpPr>
        <p:spPr bwMode="auto">
          <a:xfrm>
            <a:off x="7700322" y="2409825"/>
            <a:ext cx="0" cy="411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1"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46092" name="Text Box 12"/>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i="1" dirty="0">
                <a:latin typeface="Calibri Light"/>
                <a:cs typeface="Times New Roman" panose="02020603050405020304" pitchFamily="18" charset="0"/>
              </a:rPr>
              <a:t>Time </a:t>
            </a:r>
            <a:r>
              <a:rPr lang="de-DE" altLang="de-DE" sz="1800" i="1" dirty="0" err="1">
                <a:latin typeface="Calibri Light"/>
                <a:cs typeface="Times New Roman" panose="02020603050405020304" pitchFamily="18" charset="0"/>
              </a:rPr>
              <a:t>course</a:t>
            </a:r>
            <a:endParaRPr lang="de-DE" altLang="de-DE" sz="1800" i="1" dirty="0">
              <a:latin typeface="Calibri Light"/>
              <a:cs typeface="Times New Roman" panose="02020603050405020304" pitchFamily="18" charset="0"/>
            </a:endParaRPr>
          </a:p>
        </p:txBody>
      </p:sp>
      <p:sp>
        <p:nvSpPr>
          <p:cNvPr id="2" name="Title 1"/>
          <p:cNvSpPr>
            <a:spLocks noGrp="1"/>
          </p:cNvSpPr>
          <p:nvPr>
            <p:ph type="title"/>
          </p:nvPr>
        </p:nvSpPr>
        <p:spPr/>
        <p:txBody>
          <a:bodyPr/>
          <a:lstStyle/>
          <a:p>
            <a:pPr lvl="0" defTabSz="914400" fontAlgn="base">
              <a:lnSpc>
                <a:spcPct val="100000"/>
              </a:lnSpc>
              <a:spcBef>
                <a:spcPct val="50000"/>
              </a:spcBef>
              <a:spcAft>
                <a:spcPct val="0"/>
              </a:spcAft>
            </a:pPr>
            <a:r>
              <a:rPr lang="en-US" altLang="de-DE" dirty="0">
                <a:solidFill>
                  <a:srgbClr val="004992"/>
                </a:solidFill>
                <a:ea typeface="+mn-ea"/>
                <a:cs typeface="Times New Roman" panose="02020603050405020304" pitchFamily="18" charset="0"/>
              </a:rPr>
              <a:t>Later, two photographs were shown. The participants had to decide which photo had originally been displayed. Do you think memory can be misled?</a:t>
            </a:r>
            <a:r>
              <a:rPr lang="en-US" altLang="de-DE" dirty="0">
                <a:solidFill>
                  <a:prstClr val="white"/>
                </a:solidFill>
                <a:ea typeface="+mn-ea"/>
                <a:cs typeface="Times New Roman" panose="02020603050405020304" pitchFamily="18" charset="0"/>
              </a:rPr>
              <a:t> </a:t>
            </a:r>
            <a:endParaRPr lang="en-US" sz="32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15</a:t>
            </a:fld>
            <a:endParaRPr lang="de-DE" altLang="de-DE">
              <a:latin typeface="Calibri Light"/>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52936"/>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52936"/>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5"/>
          <p:cNvSpPr txBox="1">
            <a:spLocks noChangeArrowheads="1"/>
          </p:cNvSpPr>
          <p:nvPr/>
        </p:nvSpPr>
        <p:spPr bwMode="auto">
          <a:xfrm>
            <a:off x="7609755" y="2203704"/>
            <a:ext cx="4140285" cy="343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en-US" altLang="de-DE" sz="2400" b="0" dirty="0">
                <a:solidFill>
                  <a:srgbClr val="333333"/>
                </a:solidFill>
                <a:latin typeface="Calibri Light"/>
              </a:rPr>
              <a:t>Without the misleading question, only 25% said they saw a stop sign in the original picture. </a:t>
            </a:r>
          </a:p>
          <a:p>
            <a:pPr eaLnBrk="1" hangingPunct="1">
              <a:lnSpc>
                <a:spcPct val="105000"/>
              </a:lnSpc>
              <a:spcBef>
                <a:spcPts val="1999"/>
              </a:spcBef>
              <a:spcAft>
                <a:spcPts val="0"/>
              </a:spcAft>
              <a:buClrTx/>
              <a:buNone/>
            </a:pPr>
            <a:r>
              <a:rPr lang="en-US" altLang="de-DE" sz="2400" b="0" dirty="0">
                <a:solidFill>
                  <a:srgbClr val="333333"/>
                </a:solidFill>
                <a:latin typeface="Calibri Light"/>
              </a:rPr>
              <a:t>… whereas 59% of the participants who received misleading information said they saw a stop sign!</a:t>
            </a:r>
            <a:endParaRPr lang="de-DE" altLang="de-DE" sz="2400" b="0" dirty="0">
              <a:solidFill>
                <a:srgbClr val="333333"/>
              </a:solidFill>
              <a:latin typeface="Calibri Light"/>
            </a:endParaRPr>
          </a:p>
        </p:txBody>
      </p:sp>
      <p:sp>
        <p:nvSpPr>
          <p:cNvPr id="48132" name="Caption_12"/>
          <p:cNvSpPr txBox="1">
            <a:spLocks noChangeArrowheads="1"/>
          </p:cNvSpPr>
          <p:nvPr/>
        </p:nvSpPr>
        <p:spPr bwMode="auto">
          <a:xfrm>
            <a:off x="411480" y="1867154"/>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1. Presented!</a:t>
            </a:r>
          </a:p>
        </p:txBody>
      </p:sp>
      <p:sp>
        <p:nvSpPr>
          <p:cNvPr id="48133" name="Caption_13"/>
          <p:cNvSpPr txBox="1">
            <a:spLocks noChangeArrowheads="1"/>
          </p:cNvSpPr>
          <p:nvPr/>
        </p:nvSpPr>
        <p:spPr bwMode="auto">
          <a:xfrm>
            <a:off x="4010617" y="1864458"/>
            <a:ext cx="2733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2. … but what is remembered?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Our memory does not perfectly match reality!</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16</a:t>
            </a:fld>
            <a:endParaRPr lang="de-DE" altLang="de-DE">
              <a:latin typeface="Calibri Light"/>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203704"/>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617" y="219943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Our memory does not perfectly match reality!</a:t>
            </a:r>
          </a:p>
        </p:txBody>
      </p:sp>
      <p:sp>
        <p:nvSpPr>
          <p:cNvPr id="4" name="Content Placeholder 3"/>
          <p:cNvSpPr>
            <a:spLocks noGrp="1"/>
          </p:cNvSpPr>
          <p:nvPr>
            <p:ph idx="1"/>
          </p:nvPr>
        </p:nvSpPr>
        <p:spPr/>
        <p:txBody>
          <a:bodyPr/>
          <a:lstStyle/>
          <a:p>
            <a:r>
              <a:rPr lang="en-US" sz="2400" dirty="0">
                <a:solidFill>
                  <a:srgbClr val="333333"/>
                </a:solidFill>
                <a:latin typeface="Calibri Light"/>
              </a:rPr>
              <a:t>This investigation and many others show that human memory is good but not perfect.</a:t>
            </a:r>
          </a:p>
          <a:p>
            <a:r>
              <a:rPr lang="en-US" sz="2400" dirty="0">
                <a:solidFill>
                  <a:srgbClr val="333333"/>
                </a:solidFill>
                <a:latin typeface="Calibri Light"/>
              </a:rPr>
              <a:t>We tend to rearrange or add things to our memories that have happened in the past or that we have heard of later.</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5" name="Slide Number Placeholder 4"/>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56323" name="Rectangle 6"/>
          <p:cNvSpPr>
            <a:spLocks noGrp="1" noChangeArrowheads="1"/>
          </p:cNvSpPr>
          <p:nvPr>
            <p:ph idx="1"/>
          </p:nvPr>
        </p:nvSpPr>
        <p:spPr>
          <a:noFill/>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56323" name="Rectangle 6"/>
          <p:cNvSpPr>
            <a:spLocks noGrp="1" noChangeArrowheads="1"/>
          </p:cNvSpPr>
          <p:nvPr>
            <p:ph idx="1"/>
          </p:nvPr>
        </p:nvSpPr>
        <p:spPr>
          <a:noFill/>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Gulim" panose="020B0600000101010101" pitchFamily="34" charset="-127"/>
              </a:rPr>
              <a:t>Afterwards, you will be asked to recall what you saw in the picture and how confident you are in your judgement.</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19</a:t>
            </a:fld>
            <a:endParaRPr lang="de-DE" altLang="de-DE">
              <a:latin typeface="Calibri Light"/>
            </a:endParaRPr>
          </a:p>
        </p:txBody>
      </p:sp>
    </p:spTree>
    <p:extLst>
      <p:ext uri="{BB962C8B-B14F-4D97-AF65-F5344CB8AC3E}">
        <p14:creationId xmlns:p14="http://schemas.microsoft.com/office/powerpoint/2010/main" val="4166395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56323" name="Rectangle 6"/>
          <p:cNvSpPr>
            <a:spLocks noGrp="1" noChangeArrowheads="1"/>
          </p:cNvSpPr>
          <p:nvPr>
            <p:ph idx="1"/>
          </p:nvPr>
        </p:nvSpPr>
        <p:spPr>
          <a:noFill/>
        </p:spPr>
        <p:txBody>
          <a:bodyPr/>
          <a:lstStyle/>
          <a:p>
            <a:pPr marL="342900" indent="-342900" eaLnBrk="1" hangingPunct="1">
              <a:buClr>
                <a:srgbClr val="333333"/>
              </a:buClr>
              <a:buFont typeface="WingDings"/>
              <a:buChar char=""/>
              <a:tabLst>
                <a:tab pos="361950" algn="l"/>
              </a:tabLst>
            </a:pPr>
            <a:r>
              <a:rPr lang="de-DE" altLang="de-DE" sz="2400" dirty="0">
                <a:solidFill>
                  <a:srgbClr val="333333"/>
                </a:solidFill>
                <a:latin typeface="Calibri Light"/>
              </a:rPr>
              <a:t>You will be shown complex scenes.</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Gulim" panose="020B0600000101010101" pitchFamily="34" charset="-127"/>
              </a:rPr>
              <a:t>Afterwards, you will be asked to recall what you saw in the picture and how confident you are in your judgement.</a:t>
            </a:r>
            <a:br>
              <a:rPr lang="en-GB" altLang="ko-KR" sz="2400" dirty="0">
                <a:solidFill>
                  <a:srgbClr val="333333"/>
                </a:solidFill>
                <a:latin typeface="Calibri Light"/>
                <a:ea typeface="Gulim" panose="020B0600000101010101" pitchFamily="34" charset="-127"/>
              </a:rPr>
            </a:br>
            <a:br>
              <a:rPr lang="en-GB" altLang="ko-KR" sz="2400" dirty="0">
                <a:solidFill>
                  <a:srgbClr val="333333"/>
                </a:solidFill>
                <a:latin typeface="Calibri Light"/>
                <a:ea typeface="Gulim" panose="020B0600000101010101" pitchFamily="34" charset="-127"/>
              </a:rPr>
            </a:br>
            <a:r>
              <a:rPr lang="de-DE" altLang="de-DE" sz="2400" dirty="0">
                <a:solidFill>
                  <a:srgbClr val="004992"/>
                </a:solidFill>
                <a:latin typeface="Calibri Light"/>
              </a:rPr>
              <a:t>Try to recall as many details as possible!</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20</a:t>
            </a:fld>
            <a:endParaRPr lang="de-DE" altLang="de-DE">
              <a:latin typeface="Calibri Light"/>
            </a:endParaRPr>
          </a:p>
        </p:txBody>
      </p:sp>
    </p:spTree>
    <p:extLst>
      <p:ext uri="{BB962C8B-B14F-4D97-AF65-F5344CB8AC3E}">
        <p14:creationId xmlns:p14="http://schemas.microsoft.com/office/powerpoint/2010/main" val="3885327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21</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The blacksmith</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60419"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tongs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window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anvil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leather gear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spectators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tools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hammer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22</a:t>
            </a:fld>
            <a:endParaRPr lang="de-DE" alt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The blacksmith</a:t>
            </a:r>
          </a:p>
        </p:txBody>
      </p:sp>
      <p:sp>
        <p:nvSpPr>
          <p:cNvPr id="6246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tongs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window</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anvil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leather gear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spectators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tools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hammer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23</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Caption_8"/>
          <p:cNvSpPr>
            <a:spLocks noChangeArrowheads="1"/>
          </p:cNvSpPr>
          <p:nvPr/>
        </p:nvSpPr>
        <p:spPr bwMode="auto">
          <a:xfrm>
            <a:off x="2333841" y="6455664"/>
            <a:ext cx="7493836"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Calibri Light"/>
                <a:ea typeface="Arial Unicode MS" panose="020B0604020202020204" pitchFamily="34" charset="-128"/>
                <a:cs typeface="Arial Unicode MS" panose="020B0604020202020204" pitchFamily="34" charset="-128"/>
              </a:rPr>
              <a:t>© geobra Brandstätter </a:t>
            </a:r>
            <a:endParaRPr lang="de-DE" altLang="de-DE" sz="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24</a:t>
            </a:fld>
            <a:endParaRPr lang="de-DE" altLang="de-DE">
              <a:latin typeface="Calibri Light"/>
            </a:endParaRPr>
          </a:p>
        </p:txBody>
      </p:sp>
      <p:pic>
        <p:nvPicPr>
          <p:cNvPr id="8"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Pirate ship</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66563"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sails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pirates</a:t>
            </a:r>
            <a:r>
              <a:rPr lang="en-US" altLang="de-DE" sz="2400" dirty="0">
                <a:solidFill>
                  <a:srgbClr val="333333"/>
                </a:solidFill>
                <a:latin typeface="Calibri Light"/>
              </a:rPr>
              <a:t>’ </a:t>
            </a:r>
            <a:r>
              <a:rPr lang="de-DE" altLang="de-DE" sz="2400" dirty="0">
                <a:solidFill>
                  <a:srgbClr val="333333"/>
                </a:solidFill>
                <a:latin typeface="Calibri Light"/>
              </a:rPr>
              <a:t>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lookout on the mast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anchor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monkey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windows</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25</a:t>
            </a:fld>
            <a:endParaRPr lang="de-DE" altLang="de-DE">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 ship</a:t>
            </a:r>
          </a:p>
        </p:txBody>
      </p:sp>
      <p:sp>
        <p:nvSpPr>
          <p:cNvPr id="68612" name="Rectangle 4"/>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sails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pirates</a:t>
            </a:r>
            <a:r>
              <a:rPr lang="en-US" altLang="de-DE" sz="2400" dirty="0">
                <a:solidFill>
                  <a:srgbClr val="004992"/>
                </a:solidFill>
                <a:latin typeface="Calibri Light"/>
              </a:rPr>
              <a:t>’</a:t>
            </a:r>
            <a:r>
              <a:rPr lang="de-DE" altLang="de-DE" sz="2400" dirty="0">
                <a:solidFill>
                  <a:srgbClr val="004992"/>
                </a:solidFill>
                <a:latin typeface="Calibri Light"/>
              </a:rPr>
              <a:t> flag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lookout on the mast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anchor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monkey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windows</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26</a:t>
            </a:fld>
            <a:endParaRPr lang="de-DE" altLang="de-DE">
              <a:latin typeface="Calibri Light"/>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3690620" y="62712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74754" name="Rectangle 1026"/>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everything we recall has actually happened!</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74754" name="Rectangle 1026"/>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past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the example: hammer, anchor)!</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28</a:t>
            </a:fld>
            <a:endParaRPr lang="de-DE" altLang="de-DE">
              <a:latin typeface="Calibri Light"/>
            </a:endParaRPr>
          </a:p>
        </p:txBody>
      </p:sp>
    </p:spTree>
    <p:extLst>
      <p:ext uri="{BB962C8B-B14F-4D97-AF65-F5344CB8AC3E}">
        <p14:creationId xmlns:p14="http://schemas.microsoft.com/office/powerpoint/2010/main" val="3994435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74754" name="Rectangle 1026"/>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333333"/>
              </a:buClr>
              <a:buFont typeface="WingDings"/>
              <a:buChar char=""/>
            </a:pPr>
            <a:r>
              <a:rPr lang="de-DE" altLang="de-DE" sz="2400" dirty="0">
                <a:solidFill>
                  <a:srgbClr val="333333"/>
                </a:solidFill>
                <a:latin typeface="Calibri Light"/>
              </a:rPr>
              <a:t>Our brain replaces and adds missing information from past and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dirty="0" err="1">
                <a:solidFill>
                  <a:srgbClr val="333333"/>
                </a:solidFill>
                <a:latin typeface="Calibri Light"/>
              </a:rPr>
              <a:t>by</a:t>
            </a:r>
            <a:r>
              <a:rPr lang="de-DE" altLang="de-DE" sz="2400" dirty="0">
                <a:solidFill>
                  <a:srgbClr val="333333"/>
                </a:solidFill>
                <a:latin typeface="Calibri Light"/>
              </a:rPr>
              <a:t> </a:t>
            </a:r>
            <a:r>
              <a:rPr lang="en-CA" altLang="de-DE" sz="2400" dirty="0">
                <a:solidFill>
                  <a:srgbClr val="333333"/>
                </a:solidFill>
                <a:latin typeface="Calibri Light"/>
              </a:rPr>
              <a:t>“logic”</a:t>
            </a:r>
            <a:r>
              <a:rPr lang="de-DE" altLang="de-DE" sz="2400" dirty="0">
                <a:solidFill>
                  <a:srgbClr val="333333"/>
                </a:solidFill>
                <a:latin typeface="Calibri Light"/>
              </a:rPr>
              <a:t> (in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a:t>
            </a:r>
            <a:r>
              <a:rPr lang="de-DE" altLang="de-DE" sz="2400" dirty="0" err="1">
                <a:solidFill>
                  <a:srgbClr val="333333"/>
                </a:solidFill>
                <a:latin typeface="Calibri Light"/>
              </a:rPr>
              <a:t>hammer</a:t>
            </a:r>
            <a:r>
              <a:rPr lang="de-DE" altLang="de-DE" sz="2400" dirty="0">
                <a:solidFill>
                  <a:srgbClr val="333333"/>
                </a:solidFill>
                <a:latin typeface="Calibri Light"/>
              </a:rPr>
              <a:t>, </a:t>
            </a:r>
            <a:r>
              <a:rPr lang="de-DE" altLang="de-DE" sz="2400" dirty="0" err="1">
                <a:solidFill>
                  <a:srgbClr val="333333"/>
                </a:solidFill>
                <a:latin typeface="Calibri Light"/>
              </a:rPr>
              <a:t>anchor</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a:t>
            </a:r>
            <a:r>
              <a:rPr lang="de-DE" altLang="de-DE" sz="2400" dirty="0">
                <a:solidFill>
                  <a:srgbClr val="333333"/>
                </a:solidFill>
                <a:latin typeface="Calibri Light"/>
              </a:rPr>
              <a:t>: false memories are rather </a:t>
            </a:r>
            <a:r>
              <a:rPr lang="en-CA" altLang="de-DE" sz="2400" dirty="0">
                <a:solidFill>
                  <a:srgbClr val="333333"/>
                </a:solidFill>
                <a:latin typeface="Calibri Light"/>
              </a:rPr>
              <a:t>“pale”</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29</a:t>
            </a:fld>
            <a:endParaRPr lang="de-DE" altLang="de-DE">
              <a:latin typeface="Calibri Light"/>
            </a:endParaRPr>
          </a:p>
        </p:txBody>
      </p:sp>
    </p:spTree>
    <p:extLst>
      <p:ext uri="{BB962C8B-B14F-4D97-AF65-F5344CB8AC3E}">
        <p14:creationId xmlns:p14="http://schemas.microsoft.com/office/powerpoint/2010/main" val="2738840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de-DE" altLang="de-DE" sz="2400" dirty="0">
                <a:latin typeface="Calibri Light"/>
              </a:rPr>
              <a:t>???</a:t>
            </a:r>
          </a:p>
          <a:p>
            <a:endParaRPr lang="en-US" sz="240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30</a:t>
            </a:fld>
            <a:endParaRPr lang="de-DE" altLang="de-DE">
              <a:latin typeface="Calibri Light"/>
            </a:endParaRPr>
          </a:p>
        </p:txBody>
      </p:sp>
    </p:spTree>
    <p:extLst>
      <p:ext uri="{BB962C8B-B14F-4D97-AF65-F5344CB8AC3E}">
        <p14:creationId xmlns:p14="http://schemas.microsoft.com/office/powerpoint/2010/main" val="421218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31</a:t>
            </a:fld>
            <a:endParaRPr lang="de-DE" altLang="de-DE">
              <a:latin typeface="Calibri Light"/>
            </a:endParaRPr>
          </a:p>
        </p:txBody>
      </p:sp>
    </p:spTree>
    <p:extLst>
      <p:ext uri="{BB962C8B-B14F-4D97-AF65-F5344CB8AC3E}">
        <p14:creationId xmlns:p14="http://schemas.microsoft.com/office/powerpoint/2010/main" val="1089081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32</a:t>
            </a:fld>
            <a:endParaRPr lang="de-DE" altLang="de-DE">
              <a:latin typeface="Calibri Light"/>
            </a:endParaRPr>
          </a:p>
        </p:txBody>
      </p:sp>
    </p:spTree>
    <p:extLst>
      <p:ext uri="{BB962C8B-B14F-4D97-AF65-F5344CB8AC3E}">
        <p14:creationId xmlns:p14="http://schemas.microsoft.com/office/powerpoint/2010/main" val="3835694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004992"/>
                </a:solidFill>
                <a:latin typeface="Calibri Light"/>
              </a:rPr>
              <a:t>Forgetting</a:t>
            </a:r>
          </a:p>
          <a:p>
            <a:pPr marL="342900" lvl="0" indent="-342900" defTabSz="914400" fontAlgn="base">
              <a:buClr>
                <a:srgbClr val="333333"/>
              </a:buClr>
              <a:buFont typeface="WingDings"/>
              <a:buChar char=""/>
            </a:pPr>
            <a:r>
              <a:rPr lang="en-US" altLang="de-DE" sz="2400" dirty="0">
                <a:solidFill>
                  <a:srgbClr val="004992"/>
                </a:solidFill>
                <a:latin typeface="Calibri Light"/>
              </a:rPr>
              <a:t>Memory biases:</a:t>
            </a:r>
            <a:br>
              <a:rPr lang="en-US" altLang="de-DE" sz="2400">
                <a:solidFill>
                  <a:srgbClr val="004992"/>
                </a:solidFill>
                <a:latin typeface="Calibri Light"/>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rPr>
              <a:t> </a:t>
            </a:r>
            <a:r>
              <a:rPr lang="en-US" altLang="de-DE" sz="2400" dirty="0">
                <a:solidFill>
                  <a:srgbClr val="333333"/>
                </a:solidFill>
                <a:latin typeface="Calibri Light"/>
              </a:rPr>
              <a:t>normal memory bias: positive events are better memorized than negative events</a:t>
            </a:r>
            <a:br>
              <a:rPr lang="en-US" altLang="de-DE" sz="2400">
                <a:solidFill>
                  <a:srgbClr val="333333"/>
                </a:solidFill>
                <a:latin typeface="Calibri Light"/>
                <a:sym typeface="Wingdings" panose="05000000000000000000" pitchFamily="2" charset="2"/>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latin typeface="Calibri Light"/>
                <a:sym typeface="Wingdings" panose="05000000000000000000" pitchFamily="2" charset="2"/>
              </a:rPr>
              <a:t> </a:t>
            </a:r>
            <a:r>
              <a:rPr lang="en-US" altLang="de-DE" sz="2400" dirty="0">
                <a:solidFill>
                  <a:srgbClr val="333333"/>
                </a:solidFill>
                <a:latin typeface="Calibri Light"/>
              </a:rPr>
              <a:t>depressive memory bias: negative events are better memorized than positive events </a:t>
            </a:r>
          </a:p>
          <a:p>
            <a:pPr marL="342900" lvl="0" indent="-342900" defTabSz="914400" fontAlgn="base">
              <a:buClr>
                <a:srgbClr val="333333"/>
              </a:buClr>
              <a:buFont typeface="WingDings"/>
              <a:buChar char=""/>
            </a:pPr>
            <a:r>
              <a:rPr lang="en-US" altLang="de-DE" sz="2400" dirty="0">
                <a:solidFill>
                  <a:srgbClr val="004992"/>
                </a:solidFill>
                <a:latin typeface="Calibri Light"/>
              </a:rPr>
              <a:t>Illusions/false memories: </a:t>
            </a:r>
            <a:r>
              <a:rPr lang="en-US" altLang="de-DE" sz="2400" dirty="0">
                <a:solidFill>
                  <a:srgbClr val="333333"/>
                </a:solidFill>
                <a:latin typeface="Calibri Light"/>
              </a:rPr>
              <a:t>remembering things that have not taken place!</a:t>
            </a:r>
          </a:p>
          <a:p>
            <a:pPr marL="342900" lvl="0" indent="-342900" defTabSz="914400" fontAlgn="base">
              <a:buClr>
                <a:srgbClr val="333333"/>
              </a:buClr>
              <a:buFont typeface="WingDings"/>
              <a:buChar char=""/>
            </a:pPr>
            <a:endParaRPr lang="en-US" altLang="de-DE" sz="2400" dirty="0">
              <a:solidFill>
                <a:srgbClr val="333333"/>
              </a:solidFill>
              <a:latin typeface="Calibri Light"/>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33</a:t>
            </a:fld>
            <a:endParaRPr lang="de-DE" altLang="de-DE">
              <a:latin typeface="Calibri Light"/>
            </a:endParaRPr>
          </a:p>
        </p:txBody>
      </p:sp>
    </p:spTree>
    <p:extLst>
      <p:ext uri="{BB962C8B-B14F-4D97-AF65-F5344CB8AC3E}">
        <p14:creationId xmlns:p14="http://schemas.microsoft.com/office/powerpoint/2010/main" val="2105224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34</a:t>
            </a:fld>
            <a:endParaRPr lang="de-DE" altLang="de-DE">
              <a:latin typeface="Calibri Light"/>
            </a:endParaRPr>
          </a:p>
        </p:txBody>
      </p:sp>
      <p:pic>
        <p:nvPicPr>
          <p:cNvPr id="8" name="Picture 33" descr="Tamurello - flickr - omaggio a derrick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585768293"/>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0" name="Picture 9" descr="Humphrey Bogart 1948 - 1horsetown - 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35</a:t>
            </a:fld>
            <a:endParaRPr lang="de-DE" altLang="de-DE">
              <a:latin typeface="Calibri Light"/>
            </a:endParaRPr>
          </a:p>
        </p:txBody>
      </p:sp>
      <p:pic>
        <p:nvPicPr>
          <p:cNvPr id="10" name="Picture 33" descr="Tamurello - flickr - omaggio a derrick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2" descr="pingnews - flickr - Ronald Reagan at Durenberger Rally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Table 11"/>
          <p:cNvGraphicFramePr>
            <a:graphicFrameLocks noGrp="1"/>
          </p:cNvGraphicFramePr>
          <p:nvPr>
            <p:extLst>
              <p:ext uri="{D42A27DB-BD31-4B8C-83A1-F6EECF244321}">
                <p14:modId xmlns:p14="http://schemas.microsoft.com/office/powerpoint/2010/main" val="3360306763"/>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9" name="Picture 8" descr="Humphrey Bogart 1948 - 1horsetown - flickr-c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ingnews - flickr - Ronald Reagan at Durenberger Rally - cclicen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36</a:t>
            </a:fld>
            <a:endParaRPr lang="de-DE" altLang="de-DE">
              <a:latin typeface="Calibri Light"/>
            </a:endParaRPr>
          </a:p>
        </p:txBody>
      </p:sp>
      <p:pic>
        <p:nvPicPr>
          <p:cNvPr id="12" name="Picture 33" descr="Tamurello - flickr - omaggio a derrick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2" descr="pingnews - flickr - Ronald Reagan at Durenberger Rally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0" descr="M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Table 14"/>
          <p:cNvGraphicFramePr>
            <a:graphicFrameLocks noGrp="1"/>
          </p:cNvGraphicFramePr>
          <p:nvPr>
            <p:extLst>
              <p:ext uri="{D42A27DB-BD31-4B8C-83A1-F6EECF244321}">
                <p14:modId xmlns:p14="http://schemas.microsoft.com/office/powerpoint/2010/main" val="562933560"/>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By means of certain interrogation methods and suggestive remarks, false memories can be “created”. There are a number of court cases, in which innocent people confessed in court after they had been convinced during intensive interrogations of having committed a crime.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0" name="Picture 9" descr="Humphrey Bogart 1948 - 1horsetown - 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pingnews - flickr - Ronald Reagan at Durenberger Rally - cclicen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M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False memories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37</a:t>
            </a:fld>
            <a:endParaRPr lang="de-DE" altLang="de-DE">
              <a:latin typeface="Calibri Light"/>
            </a:endParaRPr>
          </a:p>
        </p:txBody>
      </p:sp>
      <p:pic>
        <p:nvPicPr>
          <p:cNvPr id="14" name="Picture 33" descr="Tamurello - flickr - omaggio a derrick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43" y="2319334"/>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2" descr="pingnews - flickr - Ronald Reagan at Durenberger Rally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89" y="3441008"/>
            <a:ext cx="117230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1" descr="oefe - flickr - Noch ein Ballon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843" y="5682952"/>
            <a:ext cx="68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0" descr="M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5240" y="4566499"/>
            <a:ext cx="137300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Table 17"/>
          <p:cNvGraphicFramePr>
            <a:graphicFrameLocks noGrp="1"/>
          </p:cNvGraphicFramePr>
          <p:nvPr>
            <p:extLst>
              <p:ext uri="{D42A27DB-BD31-4B8C-83A1-F6EECF244321}">
                <p14:modId xmlns:p14="http://schemas.microsoft.com/office/powerpoint/2010/main" val="3022632527"/>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“Play it again, Sam” – is a phrase Ingrid Bergman or Humphrey Bogart never said to Sam (Dooley Wilson), the nightclub pianist and reluctant performer of the sentimental song ‘As Time Goes By’ in Casablanca (1942). The closest Bogart came to the phrase was this: “You played it for her, you can play it for me ... If she can stand it, I can. Play it!”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the 1980 presidential campaign, Ronald Reagan recalled war memories that he apparently mixed up with scenes from the movie Wing and a Prayer.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By means of certain interrogation methods and suggestive remarks, false memories can be “created”. There are a number of court cases, in which innocent people confessed in court after they had been convinced during intensive interrogations of having committed a crime.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ea typeface="ＭＳ Ｐゴシック" pitchFamily="34" charset="-128"/>
                        </a:rPr>
                        <a:t>In an experiment, participants were shown manipulated photos, in which they were flying with their father in a hot air balloon. 50% of the participants later said that they recollected that episode from childhood, which in fact never took place. </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9" name="Picture 18" descr="Humphrey Bogart 1948 - 1horsetown - 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pingnews - flickr - Ronald Reagan at Durenberger Rally - cclicens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M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oefe - flickr - Noch ein Ballon -cclicens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39</a:t>
            </a:fld>
            <a:endParaRPr lang="de-DE" altLang="de-DE">
              <a:latin typeface="Calibri Light"/>
            </a:endParaRPr>
          </a:p>
        </p:txBody>
      </p:sp>
    </p:spTree>
    <p:extLst>
      <p:ext uri="{BB962C8B-B14F-4D97-AF65-F5344CB8AC3E}">
        <p14:creationId xmlns:p14="http://schemas.microsoft.com/office/powerpoint/2010/main" val="1925185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40</a:t>
            </a:fld>
            <a:endParaRPr lang="de-DE" altLang="de-DE">
              <a:latin typeface="Calibri Light"/>
            </a:endParaRPr>
          </a:p>
        </p:txBody>
      </p:sp>
    </p:spTree>
    <p:extLst>
      <p:ext uri="{BB962C8B-B14F-4D97-AF65-F5344CB8AC3E}">
        <p14:creationId xmlns:p14="http://schemas.microsoft.com/office/powerpoint/2010/main" val="3877633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How memory errors promote misinterpretations during psychosis – examples</a:t>
            </a:r>
          </a:p>
        </p:txBody>
      </p:sp>
      <p:sp>
        <p:nvSpPr>
          <p:cNvPr id="5" name="Footer Placeholder 4"/>
          <p:cNvSpPr>
            <a:spLocks noGrp="1"/>
          </p:cNvSpPr>
          <p:nvPr>
            <p:ph type="ftr" sz="quarter" idx="11"/>
          </p:nvPr>
        </p:nvSpPr>
        <p:spPr/>
        <p:txBody>
          <a:bodyPr/>
          <a:lstStyle/>
          <a:p>
            <a:pPr>
              <a:defRPr/>
            </a:pPr>
            <a:r>
              <a:rPr lang="de-DE">
                <a:latin typeface="Calibri Light"/>
              </a:rPr>
              <a:t>Metacognitive Training 5 - Memory</a:t>
            </a:r>
          </a:p>
        </p:txBody>
      </p:sp>
      <p:sp>
        <p:nvSpPr>
          <p:cNvPr id="6" name="Slide Number Placeholder 5"/>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41</a:t>
            </a:fld>
            <a:endParaRPr lang="de-DE" altLang="de-DE">
              <a:latin typeface="Calibri Light"/>
            </a:endParaRPr>
          </a:p>
        </p:txBody>
      </p:sp>
      <p:sp>
        <p:nvSpPr>
          <p:cNvPr id="99350" name="Rechteck 1"/>
          <p:cNvSpPr>
            <a:spLocks noChangeArrowheads="1"/>
          </p:cNvSpPr>
          <p:nvPr/>
        </p:nvSpPr>
        <p:spPr bwMode="auto">
          <a:xfrm>
            <a:off x="408954" y="5852160"/>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1800" dirty="0">
                <a:solidFill>
                  <a:srgbClr val="004992"/>
                </a:solidFill>
                <a:latin typeface="Calibri Light"/>
                <a:cs typeface="Times New Roman" panose="02020603050405020304" pitchFamily="18" charset="0"/>
              </a:rPr>
              <a:t>Can anyone contribute a short personal experience? </a:t>
            </a:r>
            <a:endParaRPr lang="de-DE" altLang="de-DE" sz="18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92071172"/>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Event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False memory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Actual situation</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Argument with a friend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He called you an “idiot.”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Your friend raised his voice. Certain expressions “were in the air”, but were never actually said.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You approach the nurse with a question</a:t>
                      </a:r>
                      <a:endParaRPr kumimoji="0" lang="de-DE" sz="1800" b="0" i="0" u="none" strike="noStrike" cap="none" normalizeH="0" baseline="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ea typeface="ＭＳ Ｐゴシック" pitchFamily="34" charset="-128"/>
                        </a:rPr>
                        <a:t>She did not care and even laughed at you.</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ea typeface="ＭＳ Ｐゴシック" pitchFamily="34" charset="-128"/>
                        </a:rPr>
                        <a:t>Yet, the nurse was understanding, unfortunately, she had no time – due to anger about other things, the situation was not properly recalled.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42</a:t>
            </a:fld>
            <a:endParaRPr lang="de-DE" altLang="de-DE">
              <a:latin typeface="Calibri Light"/>
            </a:endParaRPr>
          </a:p>
        </p:txBody>
      </p:sp>
    </p:spTree>
    <p:extLst>
      <p:ext uri="{BB962C8B-B14F-4D97-AF65-F5344CB8AC3E}">
        <p14:creationId xmlns:p14="http://schemas.microsoft.com/office/powerpoint/2010/main" val="3274664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a:solidFill>
                  <a:srgbClr val="333333"/>
                </a:solidFill>
                <a:latin typeface="Calibri Light"/>
              </a:rPr>
              <a:t>Try </a:t>
            </a:r>
            <a:r>
              <a:rPr lang="de-DE" altLang="de-DE" sz="2400" dirty="0" err="1">
                <a:solidFill>
                  <a:srgbClr val="333333"/>
                </a:solidFill>
                <a:latin typeface="Calibri Light"/>
              </a:rPr>
              <a:t>to</a:t>
            </a:r>
            <a:r>
              <a:rPr lang="de-DE" altLang="de-DE" sz="2400" dirty="0">
                <a:solidFill>
                  <a:srgbClr val="333333"/>
                </a:solidFill>
                <a:latin typeface="Calibri Light"/>
              </a:rPr>
              <a:t> </a:t>
            </a:r>
            <a:r>
              <a:rPr lang="de-DE" altLang="de-DE" sz="2400" dirty="0" err="1">
                <a:solidFill>
                  <a:srgbClr val="333333"/>
                </a:solidFill>
                <a:latin typeface="Calibri Light"/>
              </a:rPr>
              <a:t>detect</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what</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been</a:t>
            </a:r>
            <a:r>
              <a:rPr lang="de-DE" altLang="de-DE" sz="2400" dirty="0">
                <a:solidFill>
                  <a:srgbClr val="333333"/>
                </a:solidFill>
                <a:latin typeface="Calibri Light"/>
              </a:rPr>
              <a:t> </a:t>
            </a:r>
            <a:r>
              <a:rPr lang="de-DE" altLang="de-DE" sz="2400" dirty="0" err="1">
                <a:solidFill>
                  <a:srgbClr val="333333"/>
                </a:solidFill>
                <a:latin typeface="Calibri Light"/>
              </a:rPr>
              <a:t>left</a:t>
            </a:r>
            <a:r>
              <a:rPr lang="de-DE" altLang="de-DE" sz="2400" dirty="0">
                <a:solidFill>
                  <a:srgbClr val="333333"/>
                </a:solidFill>
                <a:latin typeface="Calibri Light"/>
              </a:rPr>
              <a:t> out.</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Calibri Light"/>
              </a:rPr>
              <a:pPr>
                <a:defRPr/>
              </a:pPr>
              <a:t>43</a:t>
            </a:fld>
            <a:endParaRPr lang="de-DE" altLang="de-DE">
              <a:latin typeface="Calibri Light"/>
            </a:endParaRPr>
          </a:p>
        </p:txBody>
      </p:sp>
    </p:spTree>
    <p:extLst>
      <p:ext uri="{BB962C8B-B14F-4D97-AF65-F5344CB8AC3E}">
        <p14:creationId xmlns:p14="http://schemas.microsoft.com/office/powerpoint/2010/main" val="2344799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44</a:t>
            </a:fld>
            <a:endParaRPr lang="de-DE" altLang="de-DE">
              <a:latin typeface="Calibri Light"/>
            </a:endParaRPr>
          </a:p>
        </p:txBody>
      </p:sp>
      <p:pic>
        <p:nvPicPr>
          <p:cNvPr id="7"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Bank robbers</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07523"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opened safe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blowtorch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welding 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bills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coins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flashlight</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 robbers</a:t>
            </a:r>
          </a:p>
        </p:txBody>
      </p:sp>
      <p:sp>
        <p:nvSpPr>
          <p:cNvPr id="109571"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opened safe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blowtorch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welding 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bills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coins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mask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flashlight</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46</a:t>
            </a:fld>
            <a:endParaRPr lang="de-DE" altLang="de-DE">
              <a:latin typeface="Calibri Light"/>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47</a:t>
            </a:fld>
            <a:endParaRPr lang="de-DE" altLang="de-DE">
              <a:latin typeface="Calibri Light"/>
            </a:endParaRPr>
          </a:p>
        </p:txBody>
      </p:sp>
      <p:pic>
        <p:nvPicPr>
          <p:cNvPr id="7"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Classroom</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13667"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sponge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grey coat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desk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 bag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chalk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ponytail</a:t>
            </a:r>
          </a:p>
          <a:p>
            <a:pPr marL="342900" indent="-342900" eaLnBrk="1" hangingPunct="1">
              <a:lnSpc>
                <a:spcPct val="100000"/>
              </a:lnSpc>
              <a:spcBef>
                <a:spcPts val="1200"/>
              </a:spcBef>
              <a:buClr>
                <a:srgbClr val="333333"/>
              </a:buClr>
              <a:buFont typeface="WingDings"/>
              <a:buChar char=""/>
            </a:pPr>
            <a:r>
              <a:rPr lang="en-US" altLang="de-DE" sz="2400">
                <a:solidFill>
                  <a:srgbClr val="333333"/>
                </a:solidFill>
                <a:latin typeface="Calibri Light"/>
              </a:rPr>
              <a:t>teacher’s</a:t>
            </a:r>
            <a:r>
              <a:rPr lang="de-DE" altLang="de-DE" sz="2400">
                <a:solidFill>
                  <a:srgbClr val="333333"/>
                </a:solidFill>
                <a:latin typeface="Calibri Light"/>
              </a:rPr>
              <a:t> chair</a:t>
            </a:r>
          </a:p>
          <a:p>
            <a:pPr eaLnBrk="1" hangingPunct="1">
              <a:lnSpc>
                <a:spcPct val="100000"/>
              </a:lnSpc>
              <a:spcBef>
                <a:spcPts val="1200"/>
              </a:spcBef>
            </a:pPr>
            <a:endParaRPr lang="de-DE"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48</a:t>
            </a:fld>
            <a:endParaRPr lang="de-DE" altLang="de-DE">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15716" name="Rectangle 4"/>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sponge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grey coat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desk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blackboard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 bag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chalk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ponytail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teacher</a:t>
            </a:r>
            <a:r>
              <a:rPr lang="en-US" altLang="de-DE" sz="2400" dirty="0">
                <a:solidFill>
                  <a:srgbClr val="333333"/>
                </a:solidFill>
                <a:latin typeface="Calibri Light"/>
              </a:rPr>
              <a:t>’</a:t>
            </a:r>
            <a:r>
              <a:rPr lang="de-DE" altLang="de-DE" sz="2400" dirty="0">
                <a:solidFill>
                  <a:srgbClr val="333333"/>
                </a:solidFill>
                <a:latin typeface="Calibri Light"/>
              </a:rPr>
              <a:t>s chair</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49</a:t>
            </a:fld>
            <a:endParaRPr lang="de-DE" altLang="de-DE">
              <a:latin typeface="Calibri Light"/>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Metacognitive Training 5 - Memory</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50</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239207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51</a:t>
            </a:fld>
            <a:endParaRPr lang="de-DE" altLang="de-DE">
              <a:latin typeface="Calibri Light"/>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Beach</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20834"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beach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Orca whale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snorkel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towel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blue sky</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seagull</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Beach</a:t>
            </a:r>
          </a:p>
        </p:txBody>
      </p:sp>
      <p:sp>
        <p:nvSpPr>
          <p:cNvPr id="122883"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beach chair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fishing rod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Orca whale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snorkel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towel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blue sky</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seagull</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53</a:t>
            </a:fld>
            <a:endParaRPr lang="de-DE" altLang="de-DE">
              <a:latin typeface="Calibri Light"/>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54</a:t>
            </a:fld>
            <a:endParaRPr lang="de-DE" altLang="de-DE">
              <a:latin typeface="Calibri Light"/>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Brainstorming</a:t>
            </a:r>
            <a:endParaRPr lang="en-US" altLang="de-DE" sz="3600" dirty="0">
              <a:latin typeface="Calibri Light"/>
            </a:endParaRPr>
          </a:p>
        </p:txBody>
      </p:sp>
      <p:sp>
        <p:nvSpPr>
          <p:cNvPr id="126979" name="Rectangle 3"/>
          <p:cNvSpPr>
            <a:spLocks noGrp="1" noChangeArrowheads="1"/>
          </p:cNvSpPr>
          <p:nvPr>
            <p:ph idx="1"/>
          </p:nvPr>
        </p:nvSpPr>
        <p:spPr/>
        <p:txBody>
          <a:bodyPr/>
          <a:lstStyle/>
          <a:p>
            <a:pPr eaLnBrk="1" hangingPunct="1"/>
            <a:r>
              <a:rPr lang="de-DE" altLang="de-DE" sz="2400" dirty="0" err="1">
                <a:solidFill>
                  <a:srgbClr val="004992"/>
                </a:solidFill>
                <a:latin typeface="Calibri Light"/>
              </a:rPr>
              <a:t>What</a:t>
            </a:r>
            <a:r>
              <a:rPr lang="de-DE" altLang="de-DE" sz="2400" dirty="0">
                <a:solidFill>
                  <a:srgbClr val="004992"/>
                </a:solidFill>
                <a:latin typeface="Calibri Light"/>
              </a:rPr>
              <a:t> do </a:t>
            </a:r>
            <a:r>
              <a:rPr lang="de-DE" altLang="de-DE" sz="2400" dirty="0" err="1">
                <a:solidFill>
                  <a:srgbClr val="004992"/>
                </a:solidFill>
                <a:latin typeface="Calibri Light"/>
              </a:rPr>
              <a:t>you</a:t>
            </a:r>
            <a:r>
              <a:rPr lang="de-DE" altLang="de-DE" sz="2400" dirty="0">
                <a:solidFill>
                  <a:srgbClr val="004992"/>
                </a:solidFill>
                <a:latin typeface="Calibri Light"/>
              </a:rPr>
              <a:t> </a:t>
            </a:r>
            <a:r>
              <a:rPr lang="de-DE" altLang="de-DE" sz="2400" dirty="0" err="1">
                <a:solidFill>
                  <a:srgbClr val="004992"/>
                </a:solidFill>
                <a:latin typeface="Calibri Light"/>
              </a:rPr>
              <a:t>typically</a:t>
            </a:r>
            <a:r>
              <a:rPr lang="de-DE" altLang="de-DE" sz="2400" dirty="0">
                <a:solidFill>
                  <a:srgbClr val="004992"/>
                </a:solidFill>
                <a:latin typeface="Calibri Light"/>
              </a:rPr>
              <a:t> </a:t>
            </a:r>
            <a:r>
              <a:rPr lang="de-DE" altLang="de-DE" sz="2400" dirty="0" err="1">
                <a:solidFill>
                  <a:srgbClr val="004992"/>
                </a:solidFill>
                <a:latin typeface="Calibri Light"/>
              </a:rPr>
              <a:t>see</a:t>
            </a:r>
            <a:r>
              <a:rPr lang="de-DE" altLang="de-DE" sz="2400" dirty="0">
                <a:solidFill>
                  <a:srgbClr val="004992"/>
                </a:solidFill>
                <a:latin typeface="Calibri Light"/>
              </a:rPr>
              <a:t> in a </a:t>
            </a:r>
            <a:r>
              <a:rPr lang="de-DE" altLang="de-DE" sz="2400" dirty="0" err="1">
                <a:solidFill>
                  <a:srgbClr val="004992"/>
                </a:solidFill>
                <a:latin typeface="Calibri Light"/>
              </a:rPr>
              <a:t>shop</a:t>
            </a:r>
            <a:r>
              <a:rPr lang="de-DE" altLang="de-DE" sz="2400" dirty="0">
                <a:solidFill>
                  <a:srgbClr val="004992"/>
                </a:solidFill>
                <a:latin typeface="Calibri Light"/>
              </a:rPr>
              <a:t>?</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Shop</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2902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shop assistant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waggon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cash register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counter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cans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cigar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board with items </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window display</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Shop</a:t>
            </a:r>
          </a:p>
        </p:txBody>
      </p:sp>
      <p:sp>
        <p:nvSpPr>
          <p:cNvPr id="13107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shop assistant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waggon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cash register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counter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cans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cigar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board with items </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window display</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57</a:t>
            </a:fld>
            <a:endParaRPr lang="de-DE" altLang="de-DE">
              <a:latin typeface="Calibri Light"/>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58</a:t>
            </a:fld>
            <a:endParaRPr lang="de-DE" altLang="de-DE">
              <a:latin typeface="Calibri Light"/>
            </a:endParaRPr>
          </a:p>
        </p:txBody>
      </p:sp>
      <p:pic>
        <p:nvPicPr>
          <p:cNvPr id="7"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dirty="0">
              <a:latin typeface="Calibri Light"/>
            </a:endParaRPr>
          </a:p>
        </p:txBody>
      </p:sp>
      <p:sp>
        <p:nvSpPr>
          <p:cNvPr id="135171"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What would you typically expect at a swimming pool?</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Pool</a:t>
            </a:r>
            <a:br>
              <a:rPr lang="en-US" altLang="de-DE" sz="3600" dirty="0">
                <a:latin typeface="Calibri Light"/>
              </a:rPr>
            </a:br>
            <a:r>
              <a:rPr lang="en-US" altLang="de-DE" dirty="0">
                <a:latin typeface="Calibri Light"/>
              </a:rPr>
              <a:t>What did you see? How confident are you?</a:t>
            </a:r>
            <a:endParaRPr lang="de-DE" altLang="de-DE" dirty="0">
              <a:latin typeface="Calibri Light"/>
            </a:endParaRPr>
          </a:p>
        </p:txBody>
      </p:sp>
      <p:sp>
        <p:nvSpPr>
          <p:cNvPr id="137219"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 duck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towels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cooler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shower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deck chair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newspaper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Pool</a:t>
            </a:r>
          </a:p>
        </p:txBody>
      </p:sp>
      <p:sp>
        <p:nvSpPr>
          <p:cNvPr id="139269" name="Rectangle 5"/>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rubber duck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towels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cooler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shower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deck chair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sunhat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newspaper</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61</a:t>
            </a:fld>
            <a:endParaRPr lang="de-DE" altLang="de-DE">
              <a:latin typeface="Calibri Light"/>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62</a:t>
            </a:fld>
            <a:endParaRPr lang="de-DE" altLang="de-DE">
              <a:latin typeface="Calibri Light"/>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Bank</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3363"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cash 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security window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till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lockers</a:t>
            </a:r>
          </a:p>
          <a:p>
            <a:pPr marL="342900" indent="-342900" eaLnBrk="1" hangingPunct="1">
              <a:lnSpc>
                <a:spcPct val="100000"/>
              </a:lnSpc>
              <a:spcBef>
                <a:spcPts val="1200"/>
              </a:spcBef>
              <a:buClr>
                <a:srgbClr val="333333"/>
              </a:buClr>
              <a:buFont typeface="WingDings"/>
              <a:buChar char=""/>
            </a:pPr>
            <a:endParaRPr lang="de-DE" altLang="de-DE" sz="2400" dirty="0">
              <a:solidFill>
                <a:srgbClr val="333333"/>
              </a:solidFill>
              <a:latin typeface="Calibri Light"/>
            </a:endParaRP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63</a:t>
            </a:fld>
            <a:endParaRPr lang="de-DE" altLang="de-DE">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sp>
        <p:nvSpPr>
          <p:cNvPr id="145411"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cameras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cash machine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security window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safe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till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lockers</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64</a:t>
            </a:fld>
            <a:endParaRPr lang="de-DE" altLang="de-DE">
              <a:latin typeface="Calibri Ligh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4"/>
          <p:cNvSpPr>
            <a:spLocks noChangeArrowheads="1"/>
          </p:cNvSpPr>
          <p:nvPr/>
        </p:nvSpPr>
        <p:spPr bwMode="auto">
          <a:xfrm>
            <a:off x="2032529" y="1813842"/>
            <a:ext cx="7113852"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7460" name="Rectangle 5"/>
          <p:cNvSpPr>
            <a:spLocks noChangeArrowheads="1"/>
          </p:cNvSpPr>
          <p:nvPr/>
        </p:nvSpPr>
        <p:spPr bwMode="auto">
          <a:xfrm>
            <a:off x="2642288" y="4419600"/>
            <a:ext cx="5995961" cy="685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65</a:t>
            </a:fld>
            <a:endParaRPr lang="de-DE" altLang="de-DE">
              <a:latin typeface="Calibri Light"/>
            </a:endParaRPr>
          </a:p>
        </p:txBody>
      </p:sp>
      <p:pic>
        <p:nvPicPr>
          <p:cNvPr id="9"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Camping</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49507"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camper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bikes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blue sky</a:t>
            </a:r>
          </a:p>
          <a:p>
            <a:pPr eaLnBrk="1" hangingPunct="1">
              <a:lnSpc>
                <a:spcPct val="100000"/>
              </a:lnSpc>
              <a:spcBef>
                <a:spcPts val="1200"/>
              </a:spcBef>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66</a:t>
            </a:fld>
            <a:endParaRPr lang="de-DE" altLang="de-DE">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sp>
        <p:nvSpPr>
          <p:cNvPr id="151555"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camper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tent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bikes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blue sky</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67</a:t>
            </a:fld>
            <a:endParaRPr lang="de-DE" altLang="de-DE">
              <a:latin typeface="Calibri Light"/>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68</a:t>
            </a:fld>
            <a:endParaRPr lang="de-DE" altLang="de-DE">
              <a:latin typeface="Calibri Light"/>
            </a:endParaRPr>
          </a:p>
        </p:txBody>
      </p:sp>
      <p:pic>
        <p:nvPicPr>
          <p:cNvPr id="8"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a:spLocks noChangeArrowheads="1"/>
          </p:cNvSpPr>
          <p:nvPr/>
        </p:nvSpPr>
        <p:spPr bwMode="auto">
          <a:xfrm>
            <a:off x="3049645" y="6455663"/>
            <a:ext cx="60622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dirty="0">
                <a:latin typeface="Calibri Light"/>
              </a:rPr>
              <a:t>© geobra Brandstätter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dirty="0">
              <a:latin typeface="Calibri Light"/>
            </a:endParaRPr>
          </a:p>
        </p:txBody>
      </p:sp>
      <p:sp>
        <p:nvSpPr>
          <p:cNvPr id="155651" name="Rectangle 3"/>
          <p:cNvSpPr>
            <a:spLocks noGrp="1" noChangeArrowheads="1"/>
          </p:cNvSpPr>
          <p:nvPr>
            <p:ph idx="1"/>
          </p:nvPr>
        </p:nvSpPr>
        <p:spPr/>
        <p:txBody>
          <a:bodyPr/>
          <a:lstStyle/>
          <a:p>
            <a:pPr eaLnBrk="1" hangingPunct="1"/>
            <a:r>
              <a:rPr lang="de-DE" altLang="de-DE" sz="2400" dirty="0" err="1">
                <a:solidFill>
                  <a:srgbClr val="004992"/>
                </a:solidFill>
                <a:latin typeface="Calibri Light"/>
              </a:rPr>
              <a:t>What</a:t>
            </a:r>
            <a:r>
              <a:rPr lang="de-DE" altLang="de-DE" sz="2400" dirty="0">
                <a:solidFill>
                  <a:srgbClr val="004992"/>
                </a:solidFill>
                <a:latin typeface="Calibri Light"/>
              </a:rPr>
              <a:t> do </a:t>
            </a:r>
            <a:r>
              <a:rPr lang="de-DE" altLang="de-DE" sz="2400" dirty="0" err="1">
                <a:solidFill>
                  <a:srgbClr val="004992"/>
                </a:solidFill>
                <a:latin typeface="Calibri Light"/>
              </a:rPr>
              <a:t>you</a:t>
            </a:r>
            <a:r>
              <a:rPr lang="de-DE" altLang="de-DE" sz="2400" dirty="0">
                <a:solidFill>
                  <a:srgbClr val="004992"/>
                </a:solidFill>
                <a:latin typeface="Calibri Light"/>
              </a:rPr>
              <a:t> </a:t>
            </a:r>
            <a:r>
              <a:rPr lang="de-DE" altLang="de-DE" sz="2400" dirty="0" err="1">
                <a:solidFill>
                  <a:srgbClr val="004992"/>
                </a:solidFill>
                <a:latin typeface="Calibri Light"/>
              </a:rPr>
              <a:t>expect</a:t>
            </a:r>
            <a:r>
              <a:rPr lang="de-DE" altLang="de-DE" sz="2400" dirty="0">
                <a:solidFill>
                  <a:srgbClr val="004992"/>
                </a:solidFill>
                <a:latin typeface="Calibri Light"/>
              </a:rPr>
              <a:t> </a:t>
            </a:r>
            <a:r>
              <a:rPr lang="de-DE" altLang="de-DE" sz="2400" dirty="0" err="1">
                <a:solidFill>
                  <a:srgbClr val="004992"/>
                </a:solidFill>
                <a:latin typeface="Calibri Light"/>
              </a:rPr>
              <a:t>to</a:t>
            </a:r>
            <a:r>
              <a:rPr lang="de-DE" altLang="de-DE" sz="2400" dirty="0">
                <a:solidFill>
                  <a:srgbClr val="004992"/>
                </a:solidFill>
                <a:latin typeface="Calibri Light"/>
              </a:rPr>
              <a:t> </a:t>
            </a:r>
            <a:r>
              <a:rPr lang="de-DE" altLang="de-DE" sz="2400" dirty="0" err="1">
                <a:solidFill>
                  <a:srgbClr val="004992"/>
                </a:solidFill>
                <a:latin typeface="Calibri Light"/>
              </a:rPr>
              <a:t>see</a:t>
            </a:r>
            <a:r>
              <a:rPr lang="de-DE" altLang="de-DE" sz="2400" dirty="0">
                <a:solidFill>
                  <a:srgbClr val="004992"/>
                </a:solidFill>
                <a:latin typeface="Calibri Light"/>
              </a:rPr>
              <a:t> at </a:t>
            </a:r>
            <a:r>
              <a:rPr lang="de-DE" altLang="de-DE" sz="2400" dirty="0" err="1">
                <a:solidFill>
                  <a:srgbClr val="004992"/>
                </a:solidFill>
                <a:latin typeface="Calibri Light"/>
              </a:rPr>
              <a:t>the</a:t>
            </a:r>
            <a:r>
              <a:rPr lang="de-DE" altLang="de-DE" sz="2400" dirty="0">
                <a:solidFill>
                  <a:srgbClr val="004992"/>
                </a:solidFill>
                <a:latin typeface="Calibri Light"/>
              </a:rPr>
              <a:t> </a:t>
            </a:r>
            <a:r>
              <a:rPr lang="de-DE" altLang="de-DE" sz="2400" dirty="0" err="1">
                <a:solidFill>
                  <a:srgbClr val="004992"/>
                </a:solidFill>
                <a:latin typeface="Calibri Light"/>
              </a:rPr>
              <a:t>zoo</a:t>
            </a:r>
            <a:r>
              <a:rPr lang="de-DE" altLang="de-DE" sz="2400" dirty="0">
                <a:solidFill>
                  <a:srgbClr val="004992"/>
                </a:solidFill>
                <a:latin typeface="Calibri Light"/>
              </a:rPr>
              <a:t>?</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Zoo</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57699"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giraffes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fence around zoo</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elephant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zookeeper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peacock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ticket desk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lion</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70</a:t>
            </a:fld>
            <a:endParaRPr lang="de-DE" altLang="de-DE">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Zoo</a:t>
            </a:r>
          </a:p>
        </p:txBody>
      </p:sp>
      <p:sp>
        <p:nvSpPr>
          <p:cNvPr id="159747"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giraffes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fence around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elephant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zookeeper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peacock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ticket desk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lion</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71</a:t>
            </a:fld>
            <a:endParaRPr lang="de-DE" altLang="de-DE">
              <a:latin typeface="Calibri Light"/>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a:spLocks noChangeArrowheads="1"/>
          </p:cNvSpPr>
          <p:nvPr/>
        </p:nvSpPr>
        <p:spPr bwMode="auto">
          <a:xfrm>
            <a:off x="4128205" y="6455663"/>
            <a:ext cx="479411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800" b="0">
                <a:latin typeface="Calibri Light"/>
              </a:rPr>
              <a:t>© geobra Brandstätter </a:t>
            </a: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72</a:t>
            </a:fld>
            <a:endParaRPr lang="de-DE" altLang="de-DE">
              <a:latin typeface="Calibri Light"/>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en-US" altLang="de-DE" sz="3600" dirty="0">
              <a:latin typeface="Calibri Light"/>
            </a:endParaRPr>
          </a:p>
        </p:txBody>
      </p:sp>
      <p:sp>
        <p:nvSpPr>
          <p:cNvPr id="163843"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What do you typically find in a living room?</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73</a:t>
            </a:fld>
            <a:endParaRPr lang="de-DE" altLang="de-DE">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Living room</a:t>
            </a:r>
            <a:br>
              <a:rPr lang="en-US" altLang="de-DE" sz="3600" dirty="0">
                <a:latin typeface="Calibri Light"/>
              </a:rPr>
            </a:br>
            <a:r>
              <a:rPr lang="en-US" altLang="de-DE" dirty="0">
                <a:latin typeface="Calibri Light"/>
              </a:rPr>
              <a:t>What did you see? How confident are you?</a:t>
            </a:r>
            <a:endParaRPr lang="de-DE" altLang="de-DE" sz="3600" dirty="0">
              <a:latin typeface="Calibri Light"/>
            </a:endParaRPr>
          </a:p>
        </p:txBody>
      </p:sp>
      <p:sp>
        <p:nvSpPr>
          <p:cNvPr id="165891" name="Rectangle 3"/>
          <p:cNvSpPr>
            <a:spLocks noGrp="1" noChangeArrowheads="1"/>
          </p:cNvSpPr>
          <p:nvPr>
            <p:ph idx="1"/>
          </p:nvPr>
        </p:nvSpPr>
        <p:spPr>
          <a:xfrm>
            <a:off x="411480" y="2203704"/>
            <a:ext cx="5669280" cy="4248000"/>
          </a:xfrm>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chairs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clock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cupboard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flowers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painting</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74</a:t>
            </a:fld>
            <a:endParaRPr lang="de-DE" altLang="de-DE">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Living room</a:t>
            </a:r>
          </a:p>
        </p:txBody>
      </p:sp>
      <p:sp>
        <p:nvSpPr>
          <p:cNvPr id="167939" name="Rectangle 3"/>
          <p:cNvSpPr>
            <a:spLocks noGrp="1" noChangeArrowheads="1"/>
          </p:cNvSpPr>
          <p:nvPr>
            <p:ph idx="1"/>
          </p:nvPr>
        </p:nvSpPr>
        <p:spPr>
          <a:xfrm>
            <a:off x="411480" y="2203704"/>
            <a:ext cx="5669280" cy="4248000"/>
          </a:xfrm>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table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chairs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table cloth</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clock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cupboard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painting</a:t>
            </a:r>
          </a:p>
        </p:txBody>
      </p:sp>
      <p:sp>
        <p:nvSpPr>
          <p:cNvPr id="2" name="Footer Placeholder 1"/>
          <p:cNvSpPr>
            <a:spLocks noGrp="1"/>
          </p:cNvSpPr>
          <p:nvPr>
            <p:ph type="ftr" sz="quarter" idx="11"/>
          </p:nvPr>
        </p:nvSpPr>
        <p:spPr/>
        <p:txBody>
          <a:bodyPr/>
          <a:lstStyle/>
          <a:p>
            <a:pPr>
              <a:defRPr/>
            </a:pPr>
            <a:r>
              <a:rPr lang="de-DE">
                <a:latin typeface="Calibri Light"/>
              </a:rPr>
              <a:t>Metacognitive Training 5 - Memory</a:t>
            </a:r>
          </a:p>
        </p:txBody>
      </p:sp>
      <p:sp>
        <p:nvSpPr>
          <p:cNvPr id="3" name="Slide Number Placeholder 2"/>
          <p:cNvSpPr>
            <a:spLocks noGrp="1"/>
          </p:cNvSpPr>
          <p:nvPr>
            <p:ph type="sldNum" sz="quarter" idx="12"/>
          </p:nvPr>
        </p:nvSpPr>
        <p:spPr/>
        <p:txBody>
          <a:bodyPr/>
          <a:lstStyle/>
          <a:p>
            <a:pPr>
              <a:defRPr/>
            </a:pPr>
            <a:fld id="{3579842E-7E7F-4B3F-8473-23BC32FB1CEF}" type="slidenum">
              <a:rPr lang="de-DE" altLang="de-DE" smtClean="0">
                <a:latin typeface="Calibri Light"/>
              </a:rPr>
              <a:pPr>
                <a:defRPr/>
              </a:pPr>
              <a:t>75</a:t>
            </a:fld>
            <a:endParaRPr lang="de-DE" altLang="de-DE">
              <a:latin typeface="Calibri Light"/>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1" dirty="0">
                <a:latin typeface="Calibri Light"/>
              </a:rPr>
              <a:t>= not presented</a:t>
            </a:r>
          </a:p>
        </p:txBody>
      </p:sp>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76</a:t>
            </a:fld>
            <a:endParaRPr lang="de-DE" altLang="de-DE">
              <a:latin typeface="Calibri Light"/>
            </a:endParaRPr>
          </a:p>
        </p:txBody>
      </p:sp>
    </p:spTree>
    <p:extLst>
      <p:ext uri="{BB962C8B-B14F-4D97-AF65-F5344CB8AC3E}">
        <p14:creationId xmlns:p14="http://schemas.microsoft.com/office/powerpoint/2010/main" val="31148654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77</a:t>
            </a:fld>
            <a:endParaRPr lang="de-DE" altLang="de-DE">
              <a:latin typeface="Calibri Light"/>
            </a:endParaRPr>
          </a:p>
        </p:txBody>
      </p:sp>
    </p:spTree>
    <p:extLst>
      <p:ext uri="{BB962C8B-B14F-4D97-AF65-F5344CB8AC3E}">
        <p14:creationId xmlns:p14="http://schemas.microsoft.com/office/powerpoint/2010/main" val="15206138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Our memories can play tricks on us!</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000" dirty="0">
                <a:solidFill>
                  <a:srgbClr val="333333"/>
                </a:solidFill>
                <a:latin typeface="Calibri Light"/>
                <a:cs typeface="Times New Roman" panose="02020603050405020304" pitchFamily="18" charset="0"/>
              </a:rPr>
            </a:br>
            <a:r>
              <a:rPr lang="en-US" altLang="de-DE" sz="2000" dirty="0">
                <a:solidFill>
                  <a:srgbClr val="333333"/>
                </a:solidFill>
                <a:latin typeface="Calibri Light"/>
                <a:cs typeface="Times New Roman" panose="02020603050405020304" pitchFamily="18" charset="0"/>
              </a:rPr>
              <a:t>If you </a:t>
            </a:r>
            <a:r>
              <a:rPr lang="en-US" altLang="de-DE" sz="2000" i="1" dirty="0">
                <a:solidFill>
                  <a:srgbClr val="333333"/>
                </a:solidFill>
                <a:latin typeface="Calibri Light"/>
                <a:cs typeface="Times New Roman" panose="02020603050405020304" pitchFamily="18" charset="0"/>
              </a:rPr>
              <a:t>cannot</a:t>
            </a:r>
            <a:r>
              <a:rPr lang="en-US" altLang="de-DE" sz="2000" dirty="0">
                <a:solidFill>
                  <a:srgbClr val="333333"/>
                </a:solidFill>
                <a:latin typeface="Calibri Light"/>
                <a:cs typeface="Times New Roman" panose="02020603050405020304" pitchFamily="18" charset="0"/>
              </a:rPr>
              <a:t> remember </a:t>
            </a:r>
            <a:r>
              <a:rPr lang="en-US" altLang="de-DE" sz="2000" i="1" dirty="0">
                <a:solidFill>
                  <a:srgbClr val="333333"/>
                </a:solidFill>
                <a:latin typeface="Calibri Light"/>
                <a:cs typeface="Times New Roman" panose="02020603050405020304" pitchFamily="18" charset="0"/>
              </a:rPr>
              <a:t>vivid </a:t>
            </a:r>
            <a:r>
              <a:rPr lang="en-US" altLang="de-DE" sz="2000" dirty="0">
                <a:solidFill>
                  <a:srgbClr val="333333"/>
                </a:solidFill>
                <a:latin typeface="Calibri Light"/>
                <a:cs typeface="Times New Roman" panose="02020603050405020304" pitchFamily="18" charset="0"/>
              </a:rPr>
              <a:t>details about an event:</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Don’t be too sure that your recollection is true.</a:t>
            </a:r>
          </a:p>
          <a:p>
            <a:pPr marL="342900" lvl="0" indent="-342900" defTabSz="914400" fontAlgn="base">
              <a:buClr>
                <a:srgbClr val="333333"/>
              </a:buClr>
              <a:buFont typeface="WingDings"/>
              <a:buChar char=""/>
            </a:pPr>
            <a:r>
              <a:rPr lang="en-US" altLang="de-DE" sz="2000" dirty="0">
                <a:solidFill>
                  <a:srgbClr val="004992"/>
                </a:solidFill>
                <a:latin typeface="Calibri Light"/>
                <a:cs typeface="Times New Roman" panose="02020603050405020304" pitchFamily="18" charset="0"/>
              </a:rPr>
              <a:t>Seek additional information (e.g. a witness).</a:t>
            </a:r>
            <a:endParaRPr lang="en-US" altLang="de-DE" sz="2000" dirty="0">
              <a:solidFill>
                <a:srgbClr val="333333"/>
              </a:solidFill>
              <a:latin typeface="Calibri Light"/>
              <a:cs typeface="Times New Roman" panose="02020603050405020304" pitchFamily="18" charset="0"/>
            </a:endParaRPr>
          </a:p>
          <a:p>
            <a:pPr lvl="0" defTabSz="914400" fontAlgn="base">
              <a:buClr>
                <a:srgbClr val="333333"/>
              </a:buClr>
            </a:pPr>
            <a:r>
              <a:rPr lang="en-US" altLang="de-DE" sz="2000" u="sng" dirty="0">
                <a:solidFill>
                  <a:srgbClr val="333333"/>
                </a:solidFill>
                <a:latin typeface="Calibri Light"/>
                <a:cs typeface="Times New Roman" panose="02020603050405020304" pitchFamily="18" charset="0"/>
              </a:rPr>
              <a:t>Example</a:t>
            </a:r>
            <a:r>
              <a:rPr lang="en-US" altLang="de-DE" sz="2000" dirty="0">
                <a:solidFill>
                  <a:srgbClr val="333333"/>
                </a:solidFill>
                <a:latin typeface="Calibri Light"/>
                <a:cs typeface="Times New Roman" panose="02020603050405020304" pitchFamily="18" charset="0"/>
              </a:rPr>
              <a:t>: You had a quarrel with someone and </a:t>
            </a:r>
            <a:r>
              <a:rPr lang="en-US" altLang="de-DE" sz="2000" i="1" dirty="0">
                <a:solidFill>
                  <a:srgbClr val="333333"/>
                </a:solidFill>
                <a:latin typeface="Calibri Light"/>
                <a:cs typeface="Times New Roman" panose="02020603050405020304" pitchFamily="18" charset="0"/>
              </a:rPr>
              <a:t>vaguely </a:t>
            </a:r>
            <a:r>
              <a:rPr lang="en-US" altLang="de-DE" sz="2000" dirty="0">
                <a:solidFill>
                  <a:srgbClr val="333333"/>
                </a:solidFill>
                <a:latin typeface="Calibri Light"/>
                <a:cs typeface="Times New Roman" panose="02020603050405020304" pitchFamily="18" charset="0"/>
              </a:rPr>
              <a:t>remember that he/she made insulting remarks to you.</a:t>
            </a:r>
          </a:p>
          <a:p>
            <a:pPr lvl="0" defTabSz="914400" fontAlgn="base">
              <a:buClr>
                <a:srgbClr val="333333"/>
              </a:buClr>
            </a:pPr>
            <a:r>
              <a:rPr lang="en-US" altLang="de-DE" sz="2000" dirty="0">
                <a:solidFill>
                  <a:srgbClr val="333333"/>
                </a:solidFill>
                <a:latin typeface="Calibri Light"/>
                <a:cs typeface="Times New Roman" panose="02020603050405020304" pitchFamily="18" charset="0"/>
              </a:rPr>
              <a:t>Consider that your memory may have played tricks on you or that your recollection may be distorted. Also, ask people who were present </a:t>
            </a:r>
            <a:r>
              <a:rPr lang="de-DE" altLang="de-DE" sz="2000" dirty="0">
                <a:solidFill>
                  <a:srgbClr val="333333"/>
                </a:solidFill>
                <a:latin typeface="Calibri Light"/>
                <a:cs typeface="Times New Roman" panose="02020603050405020304" pitchFamily="18" charset="0"/>
              </a:rPr>
              <a:t>at </a:t>
            </a:r>
            <a:r>
              <a:rPr lang="en-US" altLang="de-DE" sz="2000" dirty="0">
                <a:solidFill>
                  <a:srgbClr val="333333"/>
                </a:solidFill>
                <a:latin typeface="Calibri Light"/>
                <a:cs typeface="Times New Roman" panose="02020603050405020304" pitchFamily="18" charset="0"/>
              </a:rPr>
              <a:t>the occasion.</a:t>
            </a:r>
          </a:p>
          <a:p>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78</a:t>
            </a:fld>
            <a:endParaRPr lang="de-DE" altLang="de-DE">
              <a:latin typeface="Calibri Light"/>
            </a:endParaRPr>
          </a:p>
        </p:txBody>
      </p:sp>
    </p:spTree>
    <p:extLst>
      <p:ext uri="{BB962C8B-B14F-4D97-AF65-F5344CB8AC3E}">
        <p14:creationId xmlns:p14="http://schemas.microsoft.com/office/powerpoint/2010/main" val="23769984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79</a:t>
            </a:fld>
            <a:endParaRPr lang="de-DE" altLang="de-DE">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r>
              <a:rPr lang="en-AU" altLang="de-DE" dirty="0">
                <a:solidFill>
                  <a:srgbClr val="004992"/>
                </a:solidFill>
                <a:latin typeface="Calibri Light"/>
              </a:rPr>
              <a:t>Example: </a:t>
            </a:r>
            <a:r>
              <a:rPr lang="en-AU" altLang="de-DE" dirty="0">
                <a:solidFill>
                  <a:srgbClr val="333333"/>
                </a:solidFill>
                <a:latin typeface="Calibri Light"/>
              </a:rPr>
              <a:t>Karla remembers being recruited for a terrorist-attack. </a:t>
            </a:r>
          </a:p>
          <a:p>
            <a:pPr lvl="0" defTabSz="914400" fontAlgn="base"/>
            <a:r>
              <a:rPr lang="en-AU" altLang="de-DE" dirty="0">
                <a:solidFill>
                  <a:srgbClr val="004992"/>
                </a:solidFill>
                <a:latin typeface="Calibri Light"/>
              </a:rPr>
              <a:t>Background: </a:t>
            </a:r>
            <a:r>
              <a:rPr lang="en-AU" altLang="de-DE" dirty="0">
                <a:solidFill>
                  <a:srgbClr val="333333"/>
                </a:solidFill>
                <a:latin typeface="Calibri Light"/>
              </a:rPr>
              <a:t>A middle-eastern looking man boarded the bus and asked Karla whether the seat next to her was taken. She misinterpreted this as a code word for a recruitment attempt. </a:t>
            </a:r>
            <a:r>
              <a:rPr lang="de-DE" altLang="de-DE" dirty="0">
                <a:solidFill>
                  <a:srgbClr val="333333"/>
                </a:solidFill>
                <a:latin typeface="Calibri Light"/>
              </a:rPr>
              <a:t>This false interpretation was further embellished in her memory, for example that the man handed her an envelope and introduced himself as "Ali" (these details were not deliberately added).</a:t>
            </a:r>
            <a:endParaRPr lang="en-AU" altLang="de-DE"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80</a:t>
            </a:fld>
            <a:endParaRPr lang="de-DE" altLang="de-DE">
              <a:latin typeface="Calibri Light"/>
            </a:endParaRPr>
          </a:p>
        </p:txBody>
      </p:sp>
    </p:spTree>
    <p:extLst>
      <p:ext uri="{BB962C8B-B14F-4D97-AF65-F5344CB8AC3E}">
        <p14:creationId xmlns:p14="http://schemas.microsoft.com/office/powerpoint/2010/main" val="12028404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r>
              <a:rPr lang="en-AU" altLang="de-DE" dirty="0">
                <a:solidFill>
                  <a:srgbClr val="004992"/>
                </a:solidFill>
                <a:latin typeface="Calibri Light"/>
              </a:rPr>
              <a:t>Example: </a:t>
            </a:r>
            <a:r>
              <a:rPr lang="en-AU" altLang="de-DE" dirty="0">
                <a:solidFill>
                  <a:srgbClr val="333333"/>
                </a:solidFill>
                <a:latin typeface="Calibri Light"/>
              </a:rPr>
              <a:t>Karla remembers being recruited for a terrorist-attack. </a:t>
            </a:r>
          </a:p>
          <a:p>
            <a:pPr lvl="0" defTabSz="914400" fontAlgn="base"/>
            <a:r>
              <a:rPr lang="en-AU" altLang="de-DE" dirty="0">
                <a:solidFill>
                  <a:srgbClr val="004992"/>
                </a:solidFill>
                <a:latin typeface="Calibri Light"/>
              </a:rPr>
              <a:t>Background: </a:t>
            </a:r>
            <a:r>
              <a:rPr lang="en-AU" altLang="de-DE" dirty="0">
                <a:solidFill>
                  <a:srgbClr val="333333"/>
                </a:solidFill>
                <a:latin typeface="Calibri Light"/>
              </a:rPr>
              <a:t>A middle-eastern looking man boarded the bus and asked Karla whether the seat next to her was taken. She misinterpreted this as a code word for a recruitment attempt. </a:t>
            </a:r>
            <a:r>
              <a:rPr lang="de-DE" altLang="de-DE" dirty="0">
                <a:solidFill>
                  <a:srgbClr val="333333"/>
                </a:solidFill>
                <a:latin typeface="Calibri Light"/>
              </a:rPr>
              <a:t>This false interpretation was further embellished in her memory, for example that the man handed her an envelope and introduced himself as "Ali" (these details were not deliberately added).</a:t>
            </a:r>
            <a:endParaRPr lang="en-AU" altLang="de-DE" dirty="0">
              <a:solidFill>
                <a:srgbClr val="333333"/>
              </a:solidFill>
              <a:latin typeface="Calibri Light"/>
            </a:endParaRPr>
          </a:p>
          <a:p>
            <a:pPr lvl="0" defTabSz="914400" fontAlgn="base"/>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 </a:t>
            </a: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81</a:t>
            </a:fld>
            <a:endParaRPr lang="de-DE" altLang="de-DE">
              <a:latin typeface="Calibri Light"/>
            </a:endParaRPr>
          </a:p>
        </p:txBody>
      </p:sp>
    </p:spTree>
    <p:extLst>
      <p:ext uri="{BB962C8B-B14F-4D97-AF65-F5344CB8AC3E}">
        <p14:creationId xmlns:p14="http://schemas.microsoft.com/office/powerpoint/2010/main" val="30523813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5 - Memory</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319123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0"/>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83</a:t>
            </a:fld>
            <a:endParaRPr lang="de-DE" altLang="de-DE">
              <a:latin typeface="Calibri Light"/>
            </a:endParaRPr>
          </a:p>
        </p:txBody>
      </p:sp>
      <p:graphicFrame>
        <p:nvGraphicFramePr>
          <p:cNvPr id="7" name="Group 2"/>
          <p:cNvGraphicFramePr>
            <a:graphicFrameLocks noGrp="1"/>
          </p:cNvGraphicFramePr>
          <p:nvPr>
            <p:extLst>
              <p:ext uri="{D42A27DB-BD31-4B8C-83A1-F6EECF244321}">
                <p14:modId xmlns:p14="http://schemas.microsoft.com/office/powerpoint/2010/main" val="3573920679"/>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Robbery/</a:t>
                      </a:r>
                      <a:r>
                        <a:rPr kumimoji="0" lang="en-GB" sz="1000" b="0" i="0" u="none" strike="noStrike" cap="none" normalizeH="0" baseline="0" dirty="0" err="1">
                          <a:ln>
                            <a:noFill/>
                          </a:ln>
                          <a:solidFill>
                            <a:srgbClr val="333333"/>
                          </a:solidFill>
                          <a:effectLst/>
                          <a:latin typeface="Calibri Light"/>
                        </a:rPr>
                        <a:t>Raub</a:t>
                      </a:r>
                      <a:r>
                        <a:rPr kumimoji="0" lang="en-GB" sz="1000" b="0" i="0" u="none" strike="noStrike" cap="none" normalizeH="0" baseline="0" dirty="0">
                          <a:ln>
                            <a:noFill/>
                          </a:ln>
                          <a:solidFill>
                            <a:srgbClr val="333333"/>
                          </a:solidFill>
                          <a:effectLst/>
                          <a:latin typeface="Calibri Light"/>
                        </a:rPr>
                        <a:t>, Beach/Strand, Pool, Bank, Camping, Living room/</a:t>
                      </a:r>
                      <a:r>
                        <a:rPr kumimoji="0" lang="en-GB" sz="1000" b="0" i="0" u="none" strike="noStrike" cap="none" normalizeH="0" baseline="0" dirty="0" err="1">
                          <a:ln>
                            <a:noFill/>
                          </a:ln>
                          <a:solidFill>
                            <a:srgbClr val="333333"/>
                          </a:solidFill>
                          <a:effectLst/>
                          <a:latin typeface="Calibri Light"/>
                        </a:rPr>
                        <a:t>Wohnzimmer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solidFill>
                  <a:srgbClr val="004992"/>
                </a:solidFill>
                <a:latin typeface="Calibri Light"/>
                <a:cs typeface="Times New Roman" pitchFamily="18" charset="0"/>
              </a:rPr>
              <a:t>Do </a:t>
            </a:r>
            <a:r>
              <a:rPr lang="de-DE" sz="3600" dirty="0" err="1">
                <a:solidFill>
                  <a:srgbClr val="004992"/>
                </a:solidFill>
                <a:latin typeface="Calibri Light"/>
                <a:cs typeface="Times New Roman" pitchFamily="18" charset="0"/>
              </a:rPr>
              <a:t>we</a:t>
            </a:r>
            <a:r>
              <a:rPr lang="de-DE" sz="3600" dirty="0">
                <a:solidFill>
                  <a:srgbClr val="004992"/>
                </a:solidFill>
                <a:latin typeface="Calibri Light"/>
                <a:cs typeface="Times New Roman" pitchFamily="18" charset="0"/>
              </a:rPr>
              <a:t> all </a:t>
            </a:r>
            <a:r>
              <a:rPr lang="de-DE" sz="3600" dirty="0" err="1">
                <a:solidFill>
                  <a:srgbClr val="004992"/>
                </a:solidFill>
                <a:latin typeface="Calibri Light"/>
                <a:cs typeface="Times New Roman" pitchFamily="18" charset="0"/>
              </a:rPr>
              <a:t>see</a:t>
            </a:r>
            <a:r>
              <a:rPr lang="de-DE" sz="3600" dirty="0">
                <a:solidFill>
                  <a:srgbClr val="004992"/>
                </a:solidFill>
                <a:latin typeface="Calibri Light"/>
                <a:cs typeface="Times New Roman" pitchFamily="18" charset="0"/>
              </a:rPr>
              <a:t> and </a:t>
            </a:r>
            <a:r>
              <a:rPr lang="de-DE" sz="3600" dirty="0" err="1">
                <a:solidFill>
                  <a:srgbClr val="004992"/>
                </a:solidFill>
                <a:latin typeface="Calibri Light"/>
                <a:cs typeface="Times New Roman" pitchFamily="18" charset="0"/>
              </a:rPr>
              <a:t>remember</a:t>
            </a:r>
            <a:r>
              <a:rPr lang="de-DE" sz="3600" dirty="0">
                <a:solidFill>
                  <a:srgbClr val="004992"/>
                </a:solidFill>
                <a:latin typeface="Calibri Light"/>
                <a:cs typeface="Times New Roman" pitchFamily="18" charset="0"/>
              </a:rPr>
              <a:t> </a:t>
            </a:r>
            <a:r>
              <a:rPr lang="de-DE" sz="3600" dirty="0" err="1">
                <a:solidFill>
                  <a:srgbClr val="004992"/>
                </a:solidFill>
                <a:latin typeface="Calibri Light"/>
                <a:cs typeface="Times New Roman" pitchFamily="18" charset="0"/>
              </a:rPr>
              <a:t>the</a:t>
            </a:r>
            <a:r>
              <a:rPr lang="de-DE" sz="3600" dirty="0">
                <a:solidFill>
                  <a:srgbClr val="004992"/>
                </a:solidFill>
                <a:latin typeface="Calibri Light"/>
                <a:cs typeface="Times New Roman" pitchFamily="18" charset="0"/>
              </a:rPr>
              <a:t> same </a:t>
            </a:r>
            <a:r>
              <a:rPr lang="de-DE" sz="3600" dirty="0" err="1">
                <a:solidFill>
                  <a:srgbClr val="004992"/>
                </a:solidFill>
                <a:latin typeface="Calibri Light"/>
                <a:cs typeface="Times New Roman" pitchFamily="18" charset="0"/>
              </a:rPr>
              <a:t>things</a:t>
            </a:r>
            <a:r>
              <a:rPr lang="de-DE" sz="3600" dirty="0">
                <a:solidFill>
                  <a:srgbClr val="004992"/>
                </a:solidFill>
                <a:latin typeface="Calibri Light"/>
                <a:cs typeface="Times New Roman" pitchFamily="18" charset="0"/>
              </a:rPr>
              <a:t>?</a:t>
            </a:r>
            <a:br>
              <a:rPr lang="de-DE" sz="3600" dirty="0">
                <a:solidFill>
                  <a:srgbClr val="004992"/>
                </a:solidFill>
                <a:latin typeface="Calibri Light"/>
                <a:cs typeface="Times New Roman" pitchFamily="18" charset="0"/>
              </a:rPr>
            </a:b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84</a:t>
            </a:fld>
            <a:endParaRPr lang="de-DE" altLang="de-DE">
              <a:latin typeface="Calibri Light"/>
            </a:endParaRPr>
          </a:p>
        </p:txBody>
      </p:sp>
      <p:sp>
        <p:nvSpPr>
          <p:cNvPr id="7170" name="Text Box 4"/>
          <p:cNvSpPr txBox="1">
            <a:spLocks noChangeArrowheads="1"/>
          </p:cNvSpPr>
          <p:nvPr/>
        </p:nvSpPr>
        <p:spPr bwMode="auto">
          <a:xfrm>
            <a:off x="408955" y="5991199"/>
            <a:ext cx="11376000" cy="461665"/>
          </a:xfrm>
          <a:prstGeom prst="rect">
            <a:avLst/>
          </a:prstGeom>
          <a:noFill/>
          <a:ln w="9525">
            <a:noFill/>
            <a:miter lim="800000"/>
            <a:headEnd/>
            <a:tailEnd/>
          </a:ln>
        </p:spPr>
        <p:txBody>
          <a:bodyPr>
            <a:spAutoFit/>
          </a:bodyPr>
          <a:lstStyle/>
          <a:p>
            <a:pPr algn="ctr" eaLnBrk="1" hangingPunct="1">
              <a:spcBef>
                <a:spcPct val="50000"/>
              </a:spcBef>
              <a:defRPr/>
            </a:pPr>
            <a:r>
              <a:rPr lang="en-US" sz="2400" dirty="0">
                <a:latin typeface="Calibri Light"/>
              </a:rPr>
              <a:t>Example: 3 painters draw the same Spanish village square …</a:t>
            </a:r>
            <a:endParaRPr lang="de-DE" sz="2400" dirty="0">
              <a:solidFill>
                <a:srgbClr val="004992"/>
              </a:solidFill>
              <a:latin typeface="Calibri Light"/>
              <a:cs typeface="Times New Roman" pitchFamily="18" charset="0"/>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5"/>
          <p:cNvSpPr txBox="1">
            <a:spLocks noChangeArrowheads="1"/>
          </p:cNvSpPr>
          <p:nvPr/>
        </p:nvSpPr>
        <p:spPr bwMode="auto">
          <a:xfrm>
            <a:off x="408955" y="4152900"/>
            <a:ext cx="316947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de-DE" sz="1200" b="1" dirty="0">
                <a:latin typeface="Calibri Light"/>
                <a:cs typeface="Times New Roman" pitchFamily="18" charset="0"/>
              </a:rPr>
              <a:t>Andreas Weißgerber</a:t>
            </a:r>
          </a:p>
        </p:txBody>
      </p:sp>
      <p:sp>
        <p:nvSpPr>
          <p:cNvPr id="87043" name="Text Box 6"/>
          <p:cNvSpPr txBox="1">
            <a:spLocks noChangeArrowheads="1"/>
          </p:cNvSpPr>
          <p:nvPr/>
        </p:nvSpPr>
        <p:spPr bwMode="auto">
          <a:xfrm>
            <a:off x="8644602" y="4157664"/>
            <a:ext cx="3169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de-DE" sz="1200" b="1" dirty="0">
                <a:latin typeface="Calibri Light"/>
                <a:cs typeface="Times New Roman" pitchFamily="18" charset="0"/>
              </a:rPr>
              <a:t>Bernd Hampel</a:t>
            </a:r>
          </a:p>
        </p:txBody>
      </p:sp>
      <p:sp>
        <p:nvSpPr>
          <p:cNvPr id="2" name="Title 1"/>
          <p:cNvSpPr>
            <a:spLocks noGrp="1"/>
          </p:cNvSpPr>
          <p:nvPr>
            <p:ph type="title"/>
          </p:nvPr>
        </p:nvSpPr>
        <p:spPr/>
        <p:txBody>
          <a:bodyPr/>
          <a:lstStyle/>
          <a:p>
            <a:pPr lvl="0" defTabSz="914400" fontAlgn="base">
              <a:lnSpc>
                <a:spcPct val="100000"/>
              </a:lnSpc>
              <a:spcBef>
                <a:spcPct val="50000"/>
              </a:spcBef>
              <a:spcAft>
                <a:spcPct val="0"/>
              </a:spcAft>
              <a:defRPr/>
            </a:pPr>
            <a:r>
              <a:rPr lang="de-DE" dirty="0">
                <a:solidFill>
                  <a:srgbClr val="004992"/>
                </a:solidFill>
                <a:ea typeface="+mn-ea"/>
                <a:cs typeface="Times New Roman" pitchFamily="18" charset="0"/>
              </a:rPr>
              <a:t>Please look for differences in the three paintings relating, </a:t>
            </a:r>
            <a:r>
              <a:rPr lang="de-DE" dirty="0">
                <a:solidFill>
                  <a:srgbClr val="004992"/>
                </a:solidFill>
                <a:ea typeface="+mn-ea"/>
                <a:cs typeface="+mn-cs"/>
              </a:rPr>
              <a:t>for example,</a:t>
            </a:r>
            <a:r>
              <a:rPr lang="de-DE" dirty="0">
                <a:solidFill>
                  <a:srgbClr val="004992"/>
                </a:solidFill>
                <a:ea typeface="+mn-ea"/>
                <a:cs typeface="Times New Roman" pitchFamily="18" charset="0"/>
              </a:rPr>
              <a:t> to size and colors! What things have been portrayed differently or been omitted?</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85</a:t>
            </a:fld>
            <a:endParaRPr lang="de-DE" altLang="de-DE">
              <a:latin typeface="Calibri Light"/>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3" name="Text Box 6"/>
          <p:cNvSpPr txBox="1">
            <a:spLocks noChangeArrowheads="1"/>
          </p:cNvSpPr>
          <p:nvPr/>
        </p:nvSpPr>
        <p:spPr bwMode="auto">
          <a:xfrm>
            <a:off x="8644602" y="4167188"/>
            <a:ext cx="31694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de-DE" sz="1200" b="1" dirty="0">
                <a:latin typeface="Calibri Light"/>
                <a:cs typeface="Times New Roman" pitchFamily="18" charset="0"/>
              </a:rPr>
              <a:t>Bernd Hampel: </a:t>
            </a:r>
            <a:r>
              <a:rPr lang="de-DE" sz="1200" dirty="0">
                <a:latin typeface="Calibri Light"/>
                <a:cs typeface="Times New Roman" pitchFamily="18" charset="0"/>
              </a:rPr>
              <a:t>In </a:t>
            </a:r>
            <a:r>
              <a:rPr lang="de-DE" sz="1200" dirty="0" err="1">
                <a:latin typeface="Calibri Light"/>
                <a:cs typeface="Times New Roman" pitchFamily="18" charset="0"/>
              </a:rPr>
              <a:t>this</a:t>
            </a:r>
            <a:r>
              <a:rPr lang="de-DE" sz="1200" dirty="0">
                <a:latin typeface="Calibri Light"/>
                <a:cs typeface="Times New Roman" pitchFamily="18" charset="0"/>
              </a:rPr>
              <a:t> </a:t>
            </a:r>
            <a:r>
              <a:rPr lang="de-DE" sz="1200" dirty="0" err="1">
                <a:latin typeface="Calibri Light"/>
                <a:cs typeface="Times New Roman" pitchFamily="18" charset="0"/>
              </a:rPr>
              <a:t>painting</a:t>
            </a:r>
            <a:r>
              <a:rPr lang="de-DE" sz="1200" dirty="0">
                <a:latin typeface="Calibri Light"/>
                <a:cs typeface="Times New Roman" pitchFamily="18" charset="0"/>
              </a:rPr>
              <a:t> </a:t>
            </a:r>
            <a:r>
              <a:rPr lang="de-DE" sz="1200" dirty="0" err="1">
                <a:latin typeface="Calibri Light"/>
                <a:cs typeface="Times New Roman" pitchFamily="18" charset="0"/>
              </a:rPr>
              <a:t>the</a:t>
            </a:r>
            <a:r>
              <a:rPr lang="de-DE" sz="1200" dirty="0">
                <a:latin typeface="Calibri Light"/>
                <a:cs typeface="Times New Roman" pitchFamily="18" charset="0"/>
              </a:rPr>
              <a:t> </a:t>
            </a:r>
            <a:r>
              <a:rPr lang="de-DE" sz="1200" dirty="0" err="1">
                <a:latin typeface="Calibri Light"/>
                <a:cs typeface="Times New Roman" pitchFamily="18" charset="0"/>
              </a:rPr>
              <a:t>objectis</a:t>
            </a:r>
            <a:r>
              <a:rPr lang="de-DE" sz="1200" dirty="0">
                <a:latin typeface="Calibri Light"/>
                <a:cs typeface="Times New Roman" pitchFamily="18" charset="0"/>
              </a:rPr>
              <a:t> </a:t>
            </a:r>
            <a:r>
              <a:rPr lang="de-DE" sz="1200" dirty="0" err="1">
                <a:latin typeface="Calibri Light"/>
                <a:cs typeface="Times New Roman" pitchFamily="18" charset="0"/>
              </a:rPr>
              <a:t>are</a:t>
            </a:r>
            <a:r>
              <a:rPr lang="de-DE" sz="1200" dirty="0">
                <a:latin typeface="Calibri Light"/>
                <a:cs typeface="Times New Roman" pitchFamily="18" charset="0"/>
              </a:rPr>
              <a:t> </a:t>
            </a:r>
            <a:r>
              <a:rPr lang="de-DE" sz="1200" dirty="0" err="1">
                <a:latin typeface="Calibri Light"/>
                <a:cs typeface="Times New Roman" pitchFamily="18" charset="0"/>
              </a:rPr>
              <a:t>very</a:t>
            </a:r>
            <a:r>
              <a:rPr lang="de-DE" sz="1200" dirty="0">
                <a:latin typeface="Calibri Light"/>
                <a:cs typeface="Times New Roman" pitchFamily="18" charset="0"/>
              </a:rPr>
              <a:t> </a:t>
            </a:r>
            <a:r>
              <a:rPr lang="de-DE" sz="1200" dirty="0" err="1">
                <a:latin typeface="Calibri Light"/>
                <a:cs typeface="Times New Roman" pitchFamily="18" charset="0"/>
              </a:rPr>
              <a:t>close</a:t>
            </a:r>
            <a:r>
              <a:rPr lang="de-DE" sz="1200" dirty="0">
                <a:latin typeface="Calibri Light"/>
                <a:cs typeface="Times New Roman" pitchFamily="18" charset="0"/>
              </a:rPr>
              <a:t> </a:t>
            </a:r>
            <a:r>
              <a:rPr lang="de-DE" sz="1200" dirty="0" err="1">
                <a:latin typeface="Calibri Light"/>
                <a:cs typeface="Times New Roman" pitchFamily="18" charset="0"/>
              </a:rPr>
              <a:t>together</a:t>
            </a:r>
            <a:r>
              <a:rPr lang="de-DE" sz="1200" dirty="0">
                <a:latin typeface="Calibri Light"/>
                <a:cs typeface="Times New Roman" pitchFamily="18" charset="0"/>
              </a:rPr>
              <a:t>. </a:t>
            </a:r>
            <a:r>
              <a:rPr lang="de-DE" sz="1200" dirty="0" err="1">
                <a:latin typeface="Calibri Light"/>
                <a:cs typeface="Times New Roman" pitchFamily="18" charset="0"/>
              </a:rPr>
              <a:t>Unlike</a:t>
            </a:r>
            <a:r>
              <a:rPr lang="de-DE" sz="1200" dirty="0">
                <a:latin typeface="Calibri Light"/>
                <a:cs typeface="Times New Roman" pitchFamily="18" charset="0"/>
              </a:rPr>
              <a:t> in </a:t>
            </a:r>
            <a:r>
              <a:rPr lang="de-DE" sz="1200" dirty="0" err="1">
                <a:latin typeface="Calibri Light"/>
                <a:cs typeface="Times New Roman" pitchFamily="18" charset="0"/>
              </a:rPr>
              <a:t>the</a:t>
            </a:r>
            <a:r>
              <a:rPr lang="de-DE" sz="1200" dirty="0">
                <a:latin typeface="Calibri Light"/>
                <a:cs typeface="Times New Roman" pitchFamily="18" charset="0"/>
              </a:rPr>
              <a:t> </a:t>
            </a:r>
            <a:r>
              <a:rPr lang="de-DE" sz="1200" dirty="0" err="1">
                <a:latin typeface="Calibri Light"/>
                <a:cs typeface="Times New Roman" pitchFamily="18" charset="0"/>
              </a:rPr>
              <a:t>other</a:t>
            </a:r>
            <a:r>
              <a:rPr lang="de-DE" sz="1200" dirty="0">
                <a:latin typeface="Calibri Light"/>
                <a:cs typeface="Times New Roman" pitchFamily="18" charset="0"/>
              </a:rPr>
              <a:t> </a:t>
            </a:r>
            <a:r>
              <a:rPr lang="de-DE" sz="1200" dirty="0" err="1">
                <a:latin typeface="Calibri Light"/>
                <a:cs typeface="Times New Roman" pitchFamily="18" charset="0"/>
              </a:rPr>
              <a:t>two</a:t>
            </a:r>
            <a:r>
              <a:rPr lang="de-DE" sz="1200" dirty="0">
                <a:latin typeface="Calibri Light"/>
                <a:cs typeface="Times New Roman" pitchFamily="18" charset="0"/>
              </a:rPr>
              <a:t> </a:t>
            </a:r>
            <a:r>
              <a:rPr lang="de-DE" sz="1200" dirty="0" err="1">
                <a:latin typeface="Calibri Light"/>
                <a:cs typeface="Times New Roman" pitchFamily="18" charset="0"/>
              </a:rPr>
              <a:t>paintings</a:t>
            </a:r>
            <a:r>
              <a:rPr lang="de-DE" sz="1200" dirty="0">
                <a:latin typeface="Calibri Light"/>
                <a:cs typeface="Times New Roman" pitchFamily="18" charset="0"/>
              </a:rPr>
              <a:t>, </a:t>
            </a:r>
            <a:r>
              <a:rPr lang="de-DE" sz="1200" dirty="0" err="1">
                <a:latin typeface="Calibri Light"/>
                <a:cs typeface="Times New Roman" pitchFamily="18" charset="0"/>
              </a:rPr>
              <a:t>the</a:t>
            </a:r>
            <a:r>
              <a:rPr lang="de-DE" sz="1200" dirty="0">
                <a:latin typeface="Calibri Light"/>
                <a:cs typeface="Times New Roman" pitchFamily="18" charset="0"/>
              </a:rPr>
              <a:t> wall </a:t>
            </a:r>
            <a:r>
              <a:rPr lang="de-DE" sz="1200" dirty="0" err="1">
                <a:latin typeface="Calibri Light"/>
                <a:cs typeface="Times New Roman" pitchFamily="18" charset="0"/>
              </a:rPr>
              <a:t>to</a:t>
            </a:r>
            <a:r>
              <a:rPr lang="de-DE" sz="1200" dirty="0">
                <a:latin typeface="Calibri Light"/>
                <a:cs typeface="Times New Roman" pitchFamily="18" charset="0"/>
              </a:rPr>
              <a:t> </a:t>
            </a:r>
            <a:r>
              <a:rPr lang="de-DE" sz="1200" dirty="0" err="1">
                <a:latin typeface="Calibri Light"/>
                <a:cs typeface="Times New Roman" pitchFamily="18" charset="0"/>
              </a:rPr>
              <a:t>the</a:t>
            </a:r>
            <a:r>
              <a:rPr lang="de-DE" sz="1200" dirty="0">
                <a:latin typeface="Calibri Light"/>
                <a:cs typeface="Times New Roman" pitchFamily="18" charset="0"/>
              </a:rPr>
              <a:t> </a:t>
            </a:r>
            <a:r>
              <a:rPr lang="de-DE" sz="1200" dirty="0" err="1">
                <a:latin typeface="Calibri Light"/>
                <a:cs typeface="Times New Roman" pitchFamily="18" charset="0"/>
              </a:rPr>
              <a:t>left</a:t>
            </a:r>
            <a:r>
              <a:rPr lang="de-DE" sz="1200" dirty="0">
                <a:latin typeface="Calibri Light"/>
                <a:cs typeface="Times New Roman" pitchFamily="18" charset="0"/>
              </a:rPr>
              <a:t> </a:t>
            </a:r>
            <a:r>
              <a:rPr lang="de-DE" sz="1200" dirty="0" err="1">
                <a:latin typeface="Calibri Light"/>
                <a:cs typeface="Times New Roman" pitchFamily="18" charset="0"/>
              </a:rPr>
              <a:t>has</a:t>
            </a:r>
            <a:r>
              <a:rPr lang="de-DE" sz="1200" dirty="0">
                <a:latin typeface="Calibri Light"/>
                <a:cs typeface="Times New Roman" pitchFamily="18" charset="0"/>
              </a:rPr>
              <a:t> </a:t>
            </a:r>
            <a:r>
              <a:rPr lang="de-DE" sz="1200" dirty="0" err="1">
                <a:latin typeface="Calibri Light"/>
                <a:cs typeface="Times New Roman" pitchFamily="18" charset="0"/>
              </a:rPr>
              <a:t>three</a:t>
            </a:r>
            <a:r>
              <a:rPr lang="de-DE" sz="1200" dirty="0">
                <a:latin typeface="Calibri Light"/>
                <a:cs typeface="Times New Roman" pitchFamily="18" charset="0"/>
              </a:rPr>
              <a:t> </a:t>
            </a:r>
            <a:r>
              <a:rPr lang="de-DE" sz="1200" dirty="0" err="1">
                <a:latin typeface="Calibri Light"/>
                <a:cs typeface="Times New Roman" pitchFamily="18" charset="0"/>
              </a:rPr>
              <a:t>arches</a:t>
            </a:r>
            <a:r>
              <a:rPr lang="de-DE" sz="1200" dirty="0">
                <a:latin typeface="Calibri Light"/>
                <a:cs typeface="Times New Roman" pitchFamily="18" charset="0"/>
              </a:rPr>
              <a:t> (</a:t>
            </a:r>
            <a:r>
              <a:rPr lang="de-DE" sz="1200" dirty="0" err="1">
                <a:latin typeface="Calibri Light"/>
                <a:cs typeface="Times New Roman" pitchFamily="18" charset="0"/>
              </a:rPr>
              <a:t>see</a:t>
            </a:r>
            <a:r>
              <a:rPr lang="de-DE" sz="1200" dirty="0">
                <a:latin typeface="Calibri Light"/>
                <a:cs typeface="Times New Roman" pitchFamily="18" charset="0"/>
              </a:rPr>
              <a:t> </a:t>
            </a:r>
            <a:r>
              <a:rPr lang="de-DE" sz="1200" dirty="0" err="1">
                <a:latin typeface="Calibri Light"/>
                <a:cs typeface="Times New Roman" pitchFamily="18" charset="0"/>
              </a:rPr>
              <a:t>circles</a:t>
            </a:r>
            <a:r>
              <a:rPr lang="de-DE" sz="1200" dirty="0">
                <a:latin typeface="Calibri Light"/>
                <a:cs typeface="Times New Roman" pitchFamily="18" charset="0"/>
              </a:rPr>
              <a:t>). </a:t>
            </a:r>
          </a:p>
        </p:txBody>
      </p:sp>
      <p:cxnSp>
        <p:nvCxnSpPr>
          <p:cNvPr id="190477" name="Gerade Verbindung mit Pfeil 14"/>
          <p:cNvCxnSpPr>
            <a:cxnSpLocks noChangeShapeType="1"/>
          </p:cNvCxnSpPr>
          <p:nvPr/>
        </p:nvCxnSpPr>
        <p:spPr bwMode="auto">
          <a:xfrm flipV="1">
            <a:off x="10130888" y="2997200"/>
            <a:ext cx="480608"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pPr lvl="0" defTabSz="914400" fontAlgn="base">
              <a:lnSpc>
                <a:spcPct val="100000"/>
              </a:lnSpc>
              <a:spcAft>
                <a:spcPct val="0"/>
              </a:spcAft>
              <a:defRPr/>
            </a:pPr>
            <a:r>
              <a:rPr lang="de-DE" dirty="0">
                <a:solidFill>
                  <a:srgbClr val="004992"/>
                </a:solidFill>
                <a:ea typeface="+mn-ea"/>
                <a:cs typeface="Times New Roman" pitchFamily="18" charset="0"/>
              </a:rPr>
              <a:t>Everyone perceives things differently! Like in the three paintings: the same village square but with many variations!</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86</a:t>
            </a:fld>
            <a:endParaRPr lang="de-DE" altLang="de-DE">
              <a:latin typeface="Calibri Light"/>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a:latin typeface="Calibri Light"/>
                <a:cs typeface="Times New Roman" pitchFamily="18" charset="0"/>
              </a:rPr>
              <a:t>Helmut Schack: The painting has an earthy color. The palms are not as straight as in the other paintings. </a:t>
            </a:r>
            <a:endParaRPr lang="de-DE" sz="1400" b="0" i="1" dirty="0">
              <a:solidFill>
                <a:srgbClr val="FF0000"/>
              </a:solidFill>
              <a:latin typeface="Calibri Light"/>
              <a:cs typeface="Times New Roman" pitchFamily="18" charset="0"/>
            </a:endParaRPr>
          </a:p>
        </p:txBody>
      </p:sp>
      <p:sp>
        <p:nvSpPr>
          <p:cNvPr id="24"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n-US" sz="1400">
                <a:latin typeface="Calibri Light"/>
                <a:cs typeface="Times New Roman" pitchFamily="18" charset="0"/>
              </a:rPr>
              <a:t>Bernd Hampel: In this painting the objectis are very close together. Unlike in the other two paintings, the wall to the left has three arches (see circles). </a:t>
            </a:r>
            <a:endParaRPr lang="de-DE" sz="1400" b="0" dirty="0">
              <a:latin typeface="Calibri Light"/>
              <a:cs typeface="Times New Roman" pitchFamily="18" charset="0"/>
            </a:endParaRPr>
          </a:p>
        </p:txBody>
      </p:sp>
      <p:sp>
        <p:nvSpPr>
          <p:cNvPr id="25"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a:latin typeface="Calibri Light"/>
                <a:cs typeface="Times New Roman" pitchFamily="18" charset="0"/>
              </a:rPr>
              <a:t>Andreas Weißgerber: The village square is very colorful. The pink house to the right (see arrows) is purple in the painting of Mr. Hampel and red in that of Mr. Schack. </a:t>
            </a:r>
            <a:endParaRPr lang="de-DE" sz="1400" b="0" i="1" dirty="0">
              <a:solidFill>
                <a:srgbClr val="FF0000"/>
              </a:solidFill>
              <a:latin typeface="Calibri Light"/>
              <a:cs typeface="Times New Roman" pitchFamily="18" charset="0"/>
            </a:endParaRPr>
          </a:p>
        </p:txBody>
      </p:sp>
      <p:sp>
        <p:nvSpPr>
          <p:cNvPr id="29"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0"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31"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32"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3"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34"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Aft>
                <a:spcPct val="0"/>
              </a:spcAft>
              <a:defRPr/>
            </a:pPr>
            <a:r>
              <a:rPr lang="de-DE">
                <a:solidFill>
                  <a:srgbClr val="004992"/>
                </a:solidFill>
                <a:ea typeface="+mn-ea"/>
                <a:cs typeface="Times New Roman" pitchFamily="18" charset="0"/>
              </a:rPr>
              <a:t>Our memory does not work like a camera! </a:t>
            </a:r>
            <a:r>
              <a:rPr lang="de-DE" dirty="0">
                <a:solidFill>
                  <a:srgbClr val="004992"/>
                </a:solidFill>
                <a:ea typeface="+mn-ea"/>
                <a:cs typeface="Times New Roman" pitchFamily="18" charset="0"/>
              </a:rPr>
              <a:t>Recognize that you may be mistaken.</a:t>
            </a:r>
            <a:br>
              <a:rPr lang="de-DE" dirty="0">
                <a:solidFill>
                  <a:srgbClr val="004992"/>
                </a:solidFill>
                <a:ea typeface="+mn-ea"/>
                <a:cs typeface="Times New Roman" pitchFamily="18" charset="0"/>
              </a:rPr>
            </a:br>
            <a:endParaRPr lang="en-US" sz="4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87</a:t>
            </a:fld>
            <a:endParaRPr lang="de-DE" altLang="de-DE">
              <a:latin typeface="Calibri Light"/>
            </a:endParaRPr>
          </a:p>
        </p:txBody>
      </p:sp>
      <p:pic>
        <p:nvPicPr>
          <p:cNvPr id="15" name="Grafik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0"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2" name="Text Box 6"/>
          <p:cNvSpPr txBox="1">
            <a:spLocks noChangeArrowheads="1"/>
          </p:cNvSpPr>
          <p:nvPr/>
        </p:nvSpPr>
        <p:spPr bwMode="auto">
          <a:xfrm>
            <a:off x="8617867" y="5787261"/>
            <a:ext cx="3017520" cy="738664"/>
          </a:xfrm>
          <a:prstGeom prst="rect">
            <a:avLst/>
          </a:prstGeom>
          <a:noFill/>
          <a:ln w="9525">
            <a:noFill/>
            <a:miter lim="800000"/>
            <a:headEnd/>
            <a:tailEnd/>
          </a:ln>
        </p:spPr>
        <p:txBody>
          <a:bodyPr>
            <a:spAutoFit/>
          </a:bodyPr>
          <a:lstStyle/>
          <a:p>
            <a:pPr eaLnBrk="1" hangingPunct="1">
              <a:spcBef>
                <a:spcPct val="50000"/>
              </a:spcBef>
              <a:defRPr/>
            </a:pPr>
            <a:r>
              <a:rPr lang="en-US" sz="1400">
                <a:latin typeface="Calibri Light"/>
                <a:cs typeface="Times New Roman" pitchFamily="18" charset="0"/>
              </a:rPr>
              <a:t>Bernd Hampel: There are only two arches on the wall to the left (see red circle).</a:t>
            </a:r>
            <a:endParaRPr lang="de-DE" sz="1400" b="0" dirty="0">
              <a:latin typeface="Calibri Light"/>
              <a:cs typeface="Times New Roman" pitchFamily="18" charset="0"/>
            </a:endParaRPr>
          </a:p>
        </p:txBody>
      </p:sp>
      <p:sp>
        <p:nvSpPr>
          <p:cNvPr id="23" name="Text Box 6"/>
          <p:cNvSpPr txBox="1">
            <a:spLocks noChangeArrowheads="1"/>
          </p:cNvSpPr>
          <p:nvPr/>
        </p:nvSpPr>
        <p:spPr bwMode="auto">
          <a:xfrm>
            <a:off x="4570195" y="5787261"/>
            <a:ext cx="3017520" cy="523220"/>
          </a:xfrm>
          <a:prstGeom prst="rect">
            <a:avLst/>
          </a:prstGeom>
          <a:noFill/>
          <a:ln w="9525">
            <a:noFill/>
            <a:miter lim="800000"/>
            <a:headEnd/>
            <a:tailEnd/>
          </a:ln>
        </p:spPr>
        <p:txBody>
          <a:bodyPr>
            <a:spAutoFit/>
          </a:bodyPr>
          <a:lstStyle/>
          <a:p>
            <a:pPr eaLnBrk="1" hangingPunct="1">
              <a:spcBef>
                <a:spcPct val="50000"/>
              </a:spcBef>
              <a:defRPr/>
            </a:pPr>
            <a:r>
              <a:rPr lang="en-US" sz="1400">
                <a:latin typeface="Calibri Light"/>
                <a:cs typeface="Times New Roman" pitchFamily="18" charset="0"/>
              </a:rPr>
              <a:t>Helmut Schack: The original palms are very straight.</a:t>
            </a:r>
            <a:endParaRPr lang="de-DE" sz="1400" b="0" dirty="0">
              <a:latin typeface="Calibri Light"/>
              <a:cs typeface="Times New Roman" pitchFamily="18" charset="0"/>
            </a:endParaRPr>
          </a:p>
        </p:txBody>
      </p:sp>
      <p:sp>
        <p:nvSpPr>
          <p:cNvPr id="24" name="Text Box 6"/>
          <p:cNvSpPr txBox="1">
            <a:spLocks noChangeAspect="1" noChangeArrowheads="1"/>
          </p:cNvSpPr>
          <p:nvPr/>
        </p:nvSpPr>
        <p:spPr bwMode="auto">
          <a:xfrm>
            <a:off x="631795" y="5787261"/>
            <a:ext cx="3017520" cy="954107"/>
          </a:xfrm>
          <a:prstGeom prst="rect">
            <a:avLst/>
          </a:prstGeom>
          <a:noFill/>
          <a:ln w="9525">
            <a:noFill/>
            <a:miter lim="800000"/>
            <a:headEnd/>
            <a:tailEnd/>
          </a:ln>
        </p:spPr>
        <p:txBody>
          <a:bodyPr>
            <a:spAutoFit/>
          </a:bodyPr>
          <a:lstStyle/>
          <a:p>
            <a:pPr eaLnBrk="1" hangingPunct="1">
              <a:spcBef>
                <a:spcPct val="50000"/>
              </a:spcBef>
              <a:defRPr/>
            </a:pPr>
            <a:r>
              <a:rPr lang="en-US" sz="1400">
                <a:latin typeface="Calibri Light"/>
                <a:cs typeface="Times New Roman" pitchFamily="18" charset="0"/>
              </a:rPr>
              <a:t>Andreas Weißgerber: The proportions are coherent, but the colors do not match (e.g., the stone walls are not in fact green).</a:t>
            </a:r>
            <a:endParaRPr lang="de-DE" sz="1400" b="0" dirty="0">
              <a:latin typeface="Calibri Light"/>
              <a:cs typeface="Times New Roman" pitchFamily="18" charset="0"/>
            </a:endParaRPr>
          </a:p>
        </p:txBody>
      </p:sp>
      <p:sp>
        <p:nvSpPr>
          <p:cNvPr id="25" name="Caption_15"/>
          <p:cNvSpPr txBox="1">
            <a:spLocks noChangeArrowheads="1"/>
          </p:cNvSpPr>
          <p:nvPr/>
        </p:nvSpPr>
        <p:spPr bwMode="auto">
          <a:xfrm>
            <a:off x="7467600" y="1772816"/>
            <a:ext cx="4035417" cy="1061829"/>
          </a:xfrm>
          <a:prstGeom prst="rect">
            <a:avLst/>
          </a:prstGeom>
          <a:noFill/>
          <a:ln w="9525">
            <a:noFill/>
            <a:miter lim="800000"/>
            <a:headEnd/>
            <a:tailEnd/>
          </a:ln>
        </p:spPr>
        <p:txBody>
          <a:bodyPr>
            <a:spAutoFit/>
          </a:bodyPr>
          <a:lstStyle/>
          <a:p>
            <a:pPr eaLnBrk="1" hangingPunct="1">
              <a:spcBef>
                <a:spcPct val="50000"/>
              </a:spcBef>
              <a:defRPr/>
            </a:pPr>
            <a:r>
              <a:rPr lang="en-US" sz="1400" b="0">
                <a:latin typeface="Calibri Light"/>
                <a:cs typeface="Times New Roman" pitchFamily="18" charset="0"/>
              </a:rPr>
              <a:t>Photo of the original village square: Please note that the two cars weren‘t there when the paintings were made.</a:t>
            </a:r>
          </a:p>
          <a:p>
            <a:pPr eaLnBrk="1" hangingPunct="1">
              <a:spcBef>
                <a:spcPct val="50000"/>
              </a:spcBef>
              <a:defRPr/>
            </a:pPr>
            <a:endParaRPr lang="de-DE" sz="1400" b="0" dirty="0">
              <a:latin typeface="Calibri Light"/>
              <a:cs typeface="Times New Roman"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A9537280-2E90-40B4-B597-07C204DE2348}" type="slidenum">
              <a:rPr lang="de-DE" altLang="de-DE" smtClean="0">
                <a:latin typeface="Calibri Light"/>
              </a:rPr>
              <a:pPr>
                <a:defRPr/>
              </a:pPr>
              <a:t>88</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955150134"/>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eines spanischen Dortplatzes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3647</Words>
  <Application>Microsoft Office PowerPoint</Application>
  <PresentationFormat>Benutzerdefiniert</PresentationFormat>
  <Paragraphs>746</Paragraphs>
  <Slides>88</Slides>
  <Notes>87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88</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MCT 5 B – Memory</vt:lpstr>
      <vt:lpstr>Memory</vt:lpstr>
      <vt:lpstr>Memory</vt:lpstr>
      <vt:lpstr>Memory</vt:lpstr>
      <vt:lpstr>Memory</vt:lpstr>
      <vt:lpstr>Memory</vt:lpstr>
      <vt:lpstr>What impairs memory?</vt:lpstr>
      <vt:lpstr>What impairs memory?</vt:lpstr>
      <vt:lpstr>What impairs memory?</vt:lpstr>
      <vt:lpstr>What impairs memory?</vt:lpstr>
      <vt:lpstr>What impairs memory?</vt:lpstr>
      <vt:lpstr>How can I memorize things better?</vt:lpstr>
      <vt:lpstr>Does our memory work like a video recorder? (for an alternative exercise see end of presentation)</vt:lpstr>
      <vt:lpstr>Does our memory work like a video recorder?</vt:lpstr>
      <vt:lpstr>Later, two photographs were shown. The participants had to decide which photo had originally been displayed. Do you think memory can be misled? </vt:lpstr>
      <vt:lpstr>Our memory does not perfectly match reality!</vt:lpstr>
      <vt:lpstr>Our memory does not perfectly match reality!</vt:lpstr>
      <vt:lpstr>Exercise</vt:lpstr>
      <vt:lpstr>Exercise</vt:lpstr>
      <vt:lpstr>Exercise</vt:lpstr>
      <vt:lpstr>PowerPoint-Präsentation</vt:lpstr>
      <vt:lpstr>The blacksmith What did you see? How confident are you?</vt:lpstr>
      <vt:lpstr>The blacksmith</vt:lpstr>
      <vt:lpstr>PowerPoint-Präsentation</vt:lpstr>
      <vt:lpstr>Pirate ship What did you see? How confident are you?</vt:lpstr>
      <vt:lpstr>Pirate ship</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Bank robbers What did you see? How confident are you?</vt:lpstr>
      <vt:lpstr>Bank robbers</vt:lpstr>
      <vt:lpstr>PowerPoint-Präsentation</vt:lpstr>
      <vt:lpstr>Classroom What did you see? How confident are you?</vt:lpstr>
      <vt:lpstr>Classroom</vt:lpstr>
      <vt:lpstr>Optional: Videoclip</vt:lpstr>
      <vt:lpstr>PowerPoint-Präsentation</vt:lpstr>
      <vt:lpstr>Beach What did you see? How confident are you?</vt:lpstr>
      <vt:lpstr>Beach</vt:lpstr>
      <vt:lpstr>PowerPoint-Präsentation</vt:lpstr>
      <vt:lpstr>Brainstorming</vt:lpstr>
      <vt:lpstr>Shop What did you see? How confident are you?</vt:lpstr>
      <vt:lpstr>Shop</vt:lpstr>
      <vt:lpstr>PowerPoint-Präsentation</vt:lpstr>
      <vt:lpstr>Brainstorming</vt:lpstr>
      <vt:lpstr>Pool What did you see? How confident are you?</vt:lpstr>
      <vt:lpstr>Pool</vt:lpstr>
      <vt:lpstr>PowerPoint-Präsentation</vt:lpstr>
      <vt:lpstr>Bank What did you see? How confident are you?</vt:lpstr>
      <vt:lpstr>Bank</vt:lpstr>
      <vt:lpstr>PowerPoint-Präsentation</vt:lpstr>
      <vt:lpstr>Camping What did you see? How confident are you?</vt:lpstr>
      <vt:lpstr>Camping</vt:lpstr>
      <vt:lpstr>PowerPoint-Präsentation</vt:lpstr>
      <vt:lpstr>Brainstorming</vt:lpstr>
      <vt:lpstr>Zoo What did you see? How confident are you?</vt:lpstr>
      <vt:lpstr>Zoo</vt:lpstr>
      <vt:lpstr>PowerPoint-Präsentation</vt:lpstr>
      <vt:lpstr>Brainstorming</vt:lpstr>
      <vt:lpstr>Living room What did you see? How confident are you?</vt:lpstr>
      <vt:lpstr>Living room</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Do we all see and remember the same things? </vt:lpstr>
      <vt:lpstr>Please look for differences in the three paintings relating, for example, to size and colors! What things have been portrayed differently or been omitted?</vt:lpstr>
      <vt:lpstr>Everyone perceives things differently! Like in the three paintings: the same village square but with many variations!</vt:lpstr>
      <vt:lpstr>Our memory does not work like a camera! Recognize that you may be mistaken. </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275</cp:revision>
  <dcterms:created xsi:type="dcterms:W3CDTF">2004-06-30T16:15:23Z</dcterms:created>
  <dcterms:modified xsi:type="dcterms:W3CDTF">2022-12-22T12:53:35Z</dcterms:modified>
</cp:coreProperties>
</file>