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140"/>
  </p:notesMasterIdLst>
  <p:handoutMasterIdLst>
    <p:handoutMasterId r:id="rId141"/>
  </p:handoutMasterIdLst>
  <p:sldIdLst>
    <p:sldId id="991" r:id="rId4"/>
    <p:sldId id="917" r:id="rId5"/>
    <p:sldId id="918" r:id="rId6"/>
    <p:sldId id="919" r:id="rId7"/>
    <p:sldId id="920" r:id="rId8"/>
    <p:sldId id="921" r:id="rId9"/>
    <p:sldId id="576" r:id="rId10"/>
    <p:sldId id="685" r:id="rId11"/>
    <p:sldId id="686" r:id="rId12"/>
    <p:sldId id="863" r:id="rId13"/>
    <p:sldId id="862" r:id="rId14"/>
    <p:sldId id="861" r:id="rId15"/>
    <p:sldId id="802" r:id="rId16"/>
    <p:sldId id="803" r:id="rId17"/>
    <p:sldId id="804" r:id="rId18"/>
    <p:sldId id="805" r:id="rId19"/>
    <p:sldId id="893" r:id="rId20"/>
    <p:sldId id="877" r:id="rId21"/>
    <p:sldId id="894" r:id="rId22"/>
    <p:sldId id="881" r:id="rId23"/>
    <p:sldId id="922" r:id="rId24"/>
    <p:sldId id="860" r:id="rId25"/>
    <p:sldId id="895" r:id="rId26"/>
    <p:sldId id="923" r:id="rId27"/>
    <p:sldId id="924" r:id="rId28"/>
    <p:sldId id="885" r:id="rId29"/>
    <p:sldId id="696" r:id="rId30"/>
    <p:sldId id="925" r:id="rId31"/>
    <p:sldId id="926" r:id="rId32"/>
    <p:sldId id="927" r:id="rId33"/>
    <p:sldId id="928" r:id="rId34"/>
    <p:sldId id="929" r:id="rId35"/>
    <p:sldId id="930" r:id="rId36"/>
    <p:sldId id="931" r:id="rId37"/>
    <p:sldId id="992" r:id="rId38"/>
    <p:sldId id="711" r:id="rId39"/>
    <p:sldId id="704" r:id="rId40"/>
    <p:sldId id="932" r:id="rId41"/>
    <p:sldId id="933" r:id="rId42"/>
    <p:sldId id="935" r:id="rId43"/>
    <p:sldId id="936" r:id="rId44"/>
    <p:sldId id="937" r:id="rId45"/>
    <p:sldId id="934" r:id="rId46"/>
    <p:sldId id="993" r:id="rId47"/>
    <p:sldId id="712" r:id="rId48"/>
    <p:sldId id="713" r:id="rId49"/>
    <p:sldId id="938" r:id="rId50"/>
    <p:sldId id="939" r:id="rId51"/>
    <p:sldId id="940" r:id="rId52"/>
    <p:sldId id="941" r:id="rId53"/>
    <p:sldId id="942" r:id="rId54"/>
    <p:sldId id="943" r:id="rId55"/>
    <p:sldId id="944" r:id="rId56"/>
    <p:sldId id="994" r:id="rId57"/>
    <p:sldId id="817" r:id="rId58"/>
    <p:sldId id="818" r:id="rId59"/>
    <p:sldId id="945" r:id="rId60"/>
    <p:sldId id="946" r:id="rId61"/>
    <p:sldId id="947" r:id="rId62"/>
    <p:sldId id="948" r:id="rId63"/>
    <p:sldId id="949" r:id="rId64"/>
    <p:sldId id="950" r:id="rId65"/>
    <p:sldId id="951" r:id="rId66"/>
    <p:sldId id="995" r:id="rId67"/>
    <p:sldId id="980" r:id="rId68"/>
    <p:sldId id="667" r:id="rId69"/>
    <p:sldId id="833" r:id="rId70"/>
    <p:sldId id="952" r:id="rId71"/>
    <p:sldId id="953" r:id="rId72"/>
    <p:sldId id="954" r:id="rId73"/>
    <p:sldId id="955" r:id="rId74"/>
    <p:sldId id="956" r:id="rId75"/>
    <p:sldId id="957" r:id="rId76"/>
    <p:sldId id="958" r:id="rId77"/>
    <p:sldId id="1005" r:id="rId78"/>
    <p:sldId id="801" r:id="rId79"/>
    <p:sldId id="996" r:id="rId80"/>
    <p:sldId id="997" r:id="rId81"/>
    <p:sldId id="998" r:id="rId82"/>
    <p:sldId id="999" r:id="rId83"/>
    <p:sldId id="1000" r:id="rId84"/>
    <p:sldId id="1001" r:id="rId85"/>
    <p:sldId id="1002" r:id="rId86"/>
    <p:sldId id="1003" r:id="rId87"/>
    <p:sldId id="1004" r:id="rId88"/>
    <p:sldId id="793" r:id="rId89"/>
    <p:sldId id="959" r:id="rId90"/>
    <p:sldId id="960" r:id="rId91"/>
    <p:sldId id="961" r:id="rId92"/>
    <p:sldId id="962" r:id="rId93"/>
    <p:sldId id="963" r:id="rId94"/>
    <p:sldId id="964" r:id="rId95"/>
    <p:sldId id="791" r:id="rId96"/>
    <p:sldId id="826" r:id="rId97"/>
    <p:sldId id="966" r:id="rId98"/>
    <p:sldId id="967" r:id="rId99"/>
    <p:sldId id="969" r:id="rId100"/>
    <p:sldId id="970" r:id="rId101"/>
    <p:sldId id="971" r:id="rId102"/>
    <p:sldId id="968" r:id="rId103"/>
    <p:sldId id="1006" r:id="rId104"/>
    <p:sldId id="556" r:id="rId105"/>
    <p:sldId id="761" r:id="rId106"/>
    <p:sldId id="762" r:id="rId107"/>
    <p:sldId id="763" r:id="rId108"/>
    <p:sldId id="972" r:id="rId109"/>
    <p:sldId id="887" r:id="rId110"/>
    <p:sldId id="766" r:id="rId111"/>
    <p:sldId id="767" r:id="rId112"/>
    <p:sldId id="768" r:id="rId113"/>
    <p:sldId id="769" r:id="rId114"/>
    <p:sldId id="770" r:id="rId115"/>
    <p:sldId id="771" r:id="rId116"/>
    <p:sldId id="852" r:id="rId117"/>
    <p:sldId id="853" r:id="rId118"/>
    <p:sldId id="854" r:id="rId119"/>
    <p:sldId id="855" r:id="rId120"/>
    <p:sldId id="973" r:id="rId121"/>
    <p:sldId id="974" r:id="rId122"/>
    <p:sldId id="975" r:id="rId123"/>
    <p:sldId id="976" r:id="rId124"/>
    <p:sldId id="977" r:id="rId125"/>
    <p:sldId id="978" r:id="rId126"/>
    <p:sldId id="859" r:id="rId127"/>
    <p:sldId id="979" r:id="rId128"/>
    <p:sldId id="981" r:id="rId129"/>
    <p:sldId id="871" r:id="rId130"/>
    <p:sldId id="982" r:id="rId131"/>
    <p:sldId id="983" r:id="rId132"/>
    <p:sldId id="984" r:id="rId133"/>
    <p:sldId id="985" r:id="rId134"/>
    <p:sldId id="986" r:id="rId135"/>
    <p:sldId id="987" r:id="rId136"/>
    <p:sldId id="988" r:id="rId137"/>
    <p:sldId id="989" r:id="rId138"/>
    <p:sldId id="990" r:id="rId139"/>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1" autoAdjust="0"/>
    <p:restoredTop sz="94150" autoAdjust="0"/>
  </p:normalViewPr>
  <p:slideViewPr>
    <p:cSldViewPr>
      <p:cViewPr varScale="1">
        <p:scale>
          <a:sx n="59" d="100"/>
          <a:sy n="59" d="100"/>
        </p:scale>
        <p:origin x="1120" y="68"/>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4E7892C4-CA48-499F-A4CD-3A72D6C3BC12}" type="slidenum">
              <a:rPr lang="en-GB" altLang="de-DE"/>
              <a:pPr>
                <a:defRPr/>
              </a:pPr>
              <a:t>‹#›</a:t>
            </a:fld>
            <a:endParaRPr lang="en-GB" altLang="de-DE"/>
          </a:p>
        </p:txBody>
      </p:sp>
    </p:spTree>
    <p:extLst>
      <p:ext uri="{BB962C8B-B14F-4D97-AF65-F5344CB8AC3E}">
        <p14:creationId xmlns:p14="http://schemas.microsoft.com/office/powerpoint/2010/main" val="46739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0B4DD8CB-4D4C-486A-AA36-A0A092D86B1E}" type="slidenum">
              <a:rPr lang="de-DE" altLang="de-DE"/>
              <a:pPr>
                <a:defRPr/>
              </a:pPr>
              <a:t>‹#›</a:t>
            </a:fld>
            <a:endParaRPr lang="de-DE" altLang="de-DE"/>
          </a:p>
        </p:txBody>
      </p:sp>
    </p:spTree>
    <p:extLst>
      <p:ext uri="{BB962C8B-B14F-4D97-AF65-F5344CB8AC3E}">
        <p14:creationId xmlns:p14="http://schemas.microsoft.com/office/powerpoint/2010/main" val="3700287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4712F0-C8F5-48F6-ACF3-148D17A692F9}"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4541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73C43D-4894-48AA-8828-840A096ED9A4}"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27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9D727A-A945-4076-9815-34773FEC1E36}"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63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15590B-D383-4D66-AD2E-3D440C4B4797}"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116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2CBB99-C73A-42BB-BFB6-84BFA2371F3B}"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139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36AAC8-6DA7-4EBB-9481-88232BAA41D0}"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765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696F11-C5DA-47A9-8498-D31E5F67C4DF}"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4906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3ED30A-2D29-467B-BFD1-7ED0A791649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52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9508D4-0768-41A5-97A0-C86B29D1511E}"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972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647EA4-8915-4987-BE16-07C551CDF5B3}"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29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F256E00-6709-497B-A2D6-BA898F6FAD69}"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701915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91C49-BABC-4733-9A4E-FF8E5EE5FD47}"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84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698B42-9777-4E5C-9697-8638B772D521}"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688705-E411-4E97-A81E-AF233D8FC42C}"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2823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D2777B-CCB3-46D6-993F-081CBD991579}"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195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29</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30</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31</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32</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33</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34</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35</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812555-4D16-4432-8DC3-728324382252}"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930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44</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ED5AAF-ABDD-4670-B326-3AE6A86A92C3}" type="slidenum">
              <a:rPr lang="de-DE" altLang="de-DE" sz="1300" smtClean="0"/>
              <a:pPr>
                <a:spcBef>
                  <a:spcPct val="0"/>
                </a:spcBef>
              </a:pPr>
              <a:t>45</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774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46</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47</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48</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49</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50</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51</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52</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53</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D97A0E-E3C3-4E68-BA22-94835BBB57A7}" type="slidenum">
              <a:rPr lang="de-DE" altLang="de-DE" sz="1300" smtClean="0"/>
              <a:pPr>
                <a:spcBef>
                  <a:spcPct val="0"/>
                </a:spcBef>
              </a:pPr>
              <a:t>55</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144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56</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57</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58</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59</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60</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61</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62</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64</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DFD45-270F-443F-9C38-F6F961F2B91A}" type="slidenum">
              <a:rPr lang="de-DE" altLang="de-DE" sz="1300" smtClean="0"/>
              <a:pPr>
                <a:spcBef>
                  <a:spcPct val="0"/>
                </a:spcBef>
              </a:pPr>
              <a:t>66</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92144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67</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68</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69</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70</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71</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72</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73</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74</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75</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432A7-5826-47CF-B976-2EFCCE18D5D1}" type="slidenum">
              <a:rPr lang="de-DE" altLang="de-DE" sz="1300" smtClean="0"/>
              <a:pPr>
                <a:spcBef>
                  <a:spcPct val="0"/>
                </a:spcBef>
              </a:pPr>
              <a:t>76</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7789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90AA0-6128-8DD7-4B95-116FED84A5D9}"/>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B4B94D4F-CA5D-BDCD-6239-F0E93D5C59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77</a:t>
            </a:fld>
            <a:endParaRPr lang="de-DE" altLang="de-DE" sz="1300"/>
          </a:p>
        </p:txBody>
      </p:sp>
      <p:sp>
        <p:nvSpPr>
          <p:cNvPr id="131075" name="Rectangle 2">
            <a:extLst>
              <a:ext uri="{FF2B5EF4-FFF2-40B4-BE49-F238E27FC236}">
                <a16:creationId xmlns:a16="http://schemas.microsoft.com/office/drawing/2014/main" id="{4C8177B1-2EAC-521D-53E3-65412BCF2D1F}"/>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0499DB60-C3FB-F310-4BEC-8491111CA7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14764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894F-19D1-CAA7-F51E-F7E2ABD0DC66}"/>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704BD44C-7E6B-5225-DD48-3FA0A5484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78</a:t>
            </a:fld>
            <a:endParaRPr lang="de-DE" altLang="de-DE" sz="1300"/>
          </a:p>
        </p:txBody>
      </p:sp>
      <p:sp>
        <p:nvSpPr>
          <p:cNvPr id="131075" name="Rectangle 2">
            <a:extLst>
              <a:ext uri="{FF2B5EF4-FFF2-40B4-BE49-F238E27FC236}">
                <a16:creationId xmlns:a16="http://schemas.microsoft.com/office/drawing/2014/main" id="{743B7BE2-1D5D-381E-8588-BAB8EEE556D6}"/>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57B551E8-FFF2-0C17-B037-322E27DBAD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51172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27F82-550B-0C83-00EF-B500347D81EE}"/>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5B2BD2EC-2FD7-893D-9BFE-3C652F75D8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79</a:t>
            </a:fld>
            <a:endParaRPr lang="de-DE" altLang="de-DE" sz="1300"/>
          </a:p>
        </p:txBody>
      </p:sp>
      <p:sp>
        <p:nvSpPr>
          <p:cNvPr id="131075" name="Rectangle 2">
            <a:extLst>
              <a:ext uri="{FF2B5EF4-FFF2-40B4-BE49-F238E27FC236}">
                <a16:creationId xmlns:a16="http://schemas.microsoft.com/office/drawing/2014/main" id="{FC985C59-DE77-DEF3-BEB8-570F73103041}"/>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D0938479-A17C-27F1-170D-117A482258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9870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54854-FBDA-5B18-3BB7-556004BCDF2B}"/>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C1FFD78C-2C82-25FA-A5C6-871749B95B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80</a:t>
            </a:fld>
            <a:endParaRPr lang="de-DE" altLang="de-DE" sz="1300"/>
          </a:p>
        </p:txBody>
      </p:sp>
      <p:sp>
        <p:nvSpPr>
          <p:cNvPr id="131075" name="Rectangle 2">
            <a:extLst>
              <a:ext uri="{FF2B5EF4-FFF2-40B4-BE49-F238E27FC236}">
                <a16:creationId xmlns:a16="http://schemas.microsoft.com/office/drawing/2014/main" id="{66B4D0B2-6ED2-5A98-B1A8-923169350A23}"/>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5E39E1F1-E95C-D666-0714-3AF3375FF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98646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94462-0F9B-91A0-3078-D9AF70FBF9F4}"/>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261E8260-9F1D-F67B-D14A-230585014D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81</a:t>
            </a:fld>
            <a:endParaRPr lang="de-DE" altLang="de-DE" sz="1300"/>
          </a:p>
        </p:txBody>
      </p:sp>
      <p:sp>
        <p:nvSpPr>
          <p:cNvPr id="131075" name="Rectangle 2">
            <a:extLst>
              <a:ext uri="{FF2B5EF4-FFF2-40B4-BE49-F238E27FC236}">
                <a16:creationId xmlns:a16="http://schemas.microsoft.com/office/drawing/2014/main" id="{7C719ABC-1011-D4C1-4187-8220EFB542B3}"/>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C0484156-302D-DD2B-C271-668CB53DE6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525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1B9C-3979-C5C5-1C33-A71A474EA5DA}"/>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99685921-BADA-DE37-7D46-01B2FC3481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82</a:t>
            </a:fld>
            <a:endParaRPr lang="de-DE" altLang="de-DE" sz="1300"/>
          </a:p>
        </p:txBody>
      </p:sp>
      <p:sp>
        <p:nvSpPr>
          <p:cNvPr id="131075" name="Rectangle 2">
            <a:extLst>
              <a:ext uri="{FF2B5EF4-FFF2-40B4-BE49-F238E27FC236}">
                <a16:creationId xmlns:a16="http://schemas.microsoft.com/office/drawing/2014/main" id="{CC3B459E-53D2-68F7-3217-BA2B1B4C390A}"/>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51EC0F63-4608-32C0-2693-30C9E31DF8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7363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EB462-2056-9E4D-6720-8808DE5B178F}"/>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B1A22F2B-0DC7-DD7C-93A2-718D51C7B0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83</a:t>
            </a:fld>
            <a:endParaRPr lang="de-DE" altLang="de-DE" sz="1300"/>
          </a:p>
        </p:txBody>
      </p:sp>
      <p:sp>
        <p:nvSpPr>
          <p:cNvPr id="131075" name="Rectangle 2">
            <a:extLst>
              <a:ext uri="{FF2B5EF4-FFF2-40B4-BE49-F238E27FC236}">
                <a16:creationId xmlns:a16="http://schemas.microsoft.com/office/drawing/2014/main" id="{0274980D-F2C0-A84A-9070-06C4B8C4D6DD}"/>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D87F4F87-94BF-7FEE-DA10-03B4202B4E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88906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3338F-A96E-C58C-B18D-B37DD57640D0}"/>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BBB7578B-639F-90DD-97A1-6FB15D9E13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84</a:t>
            </a:fld>
            <a:endParaRPr lang="de-DE" altLang="de-DE" sz="1300"/>
          </a:p>
        </p:txBody>
      </p:sp>
      <p:sp>
        <p:nvSpPr>
          <p:cNvPr id="131075" name="Rectangle 2">
            <a:extLst>
              <a:ext uri="{FF2B5EF4-FFF2-40B4-BE49-F238E27FC236}">
                <a16:creationId xmlns:a16="http://schemas.microsoft.com/office/drawing/2014/main" id="{A58193B0-3E5A-ED29-C7CA-76BDD3E217B8}"/>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DDA5ABCE-1ED4-BB15-73BF-FCF3B15F6F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5766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6E7C-0D7B-5985-EA25-A237D4E7FDDA}"/>
            </a:ext>
          </a:extLst>
        </p:cNvPr>
        <p:cNvGrpSpPr/>
        <p:nvPr/>
      </p:nvGrpSpPr>
      <p:grpSpPr>
        <a:xfrm>
          <a:off x="0" y="0"/>
          <a:ext cx="0" cy="0"/>
          <a:chOff x="0" y="0"/>
          <a:chExt cx="0" cy="0"/>
        </a:xfrm>
      </p:grpSpPr>
      <p:sp>
        <p:nvSpPr>
          <p:cNvPr id="147458" name="Rectangle 7">
            <a:extLst>
              <a:ext uri="{FF2B5EF4-FFF2-40B4-BE49-F238E27FC236}">
                <a16:creationId xmlns:a16="http://schemas.microsoft.com/office/drawing/2014/main" id="{E2586F0A-2780-E3BC-D1A5-AB077F0E4E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432A7-5826-47CF-B976-2EFCCE18D5D1}" type="slidenum">
              <a:rPr lang="de-DE" altLang="de-DE" sz="1300" smtClean="0"/>
              <a:pPr>
                <a:spcBef>
                  <a:spcPct val="0"/>
                </a:spcBef>
              </a:pPr>
              <a:t>85</a:t>
            </a:fld>
            <a:endParaRPr lang="de-DE" altLang="de-DE" sz="1300"/>
          </a:p>
        </p:txBody>
      </p:sp>
      <p:sp>
        <p:nvSpPr>
          <p:cNvPr id="147459" name="Rectangle 2">
            <a:extLst>
              <a:ext uri="{FF2B5EF4-FFF2-40B4-BE49-F238E27FC236}">
                <a16:creationId xmlns:a16="http://schemas.microsoft.com/office/drawing/2014/main" id="{BF5A88A1-E6DE-A7DA-FE1C-5F4E8CE1B88C}"/>
              </a:ext>
            </a:extLst>
          </p:cNvPr>
          <p:cNvSpPr>
            <a:spLocks noGrp="1" noRot="1" noChangeAspect="1" noChangeArrowheads="1" noTextEdit="1"/>
          </p:cNvSpPr>
          <p:nvPr>
            <p:ph type="sldImg"/>
          </p:nvPr>
        </p:nvSpPr>
        <p:spPr>
          <a:xfrm>
            <a:off x="139700" y="768350"/>
            <a:ext cx="6821488" cy="3836988"/>
          </a:xfrm>
          <a:ln/>
        </p:spPr>
      </p:sp>
      <p:sp>
        <p:nvSpPr>
          <p:cNvPr id="147460" name="Rectangle 3">
            <a:extLst>
              <a:ext uri="{FF2B5EF4-FFF2-40B4-BE49-F238E27FC236}">
                <a16:creationId xmlns:a16="http://schemas.microsoft.com/office/drawing/2014/main" id="{02075305-3196-F17E-E0D9-B9BBAEE069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5594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87</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88</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89</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90</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91</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499DE9-BA38-4640-965E-266CE3DB1F52}" type="slidenum">
              <a:rPr lang="de-DE" altLang="de-DE" sz="1300" smtClean="0"/>
              <a:pPr>
                <a:spcBef>
                  <a:spcPct val="0"/>
                </a:spcBef>
              </a:pPr>
              <a:t>93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366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95</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96</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97</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99</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100</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101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FCBF71-9664-4C7B-8632-E92D3FA0E390}" type="slidenum">
              <a:rPr lang="de-DE" altLang="de-DE" sz="1300" smtClean="0"/>
              <a:pPr>
                <a:spcBef>
                  <a:spcPct val="0"/>
                </a:spcBef>
              </a:pPr>
              <a:t>102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0532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7A2749-76F3-4250-983B-D875BEF71B90}" type="slidenum">
              <a:rPr lang="de-DE" altLang="de-DE" sz="1300" smtClean="0"/>
              <a:pPr>
                <a:spcBef>
                  <a:spcPct val="0"/>
                </a:spcBef>
              </a:pPr>
              <a:t>103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9365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D7C901-FD5E-46DB-9947-4227A6E336AE}" type="slidenum">
              <a:rPr lang="de-DE" altLang="de-DE" sz="1300" smtClean="0"/>
              <a:pPr>
                <a:spcBef>
                  <a:spcPct val="0"/>
                </a:spcBef>
              </a:pPr>
              <a:t>104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1801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A5A706-8317-44F1-BA9A-24B8D170A3BD}" type="slidenum">
              <a:rPr lang="de-DE" altLang="de-DE" sz="1300" smtClean="0"/>
              <a:pPr>
                <a:spcBef>
                  <a:spcPct val="0"/>
                </a:spcBef>
              </a:pPr>
              <a:t>105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896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FDDB9-6027-4188-9B98-6B74272C65E1}" type="slidenum">
              <a:rPr lang="de-DE" altLang="de-DE" sz="1300" smtClean="0"/>
              <a:pPr>
                <a:spcBef>
                  <a:spcPct val="0"/>
                </a:spcBef>
              </a:pPr>
              <a:t>108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7528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28060C-DE9B-4F15-A9A6-84A1D9C4285C}" type="slidenum">
              <a:rPr lang="de-DE" altLang="de-DE" sz="1300" smtClean="0"/>
              <a:pPr>
                <a:spcBef>
                  <a:spcPct val="0"/>
                </a:spcBef>
              </a:pPr>
              <a:t>109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91865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24019D-08B4-4F0F-BE26-9448EB1A7AF3}" type="slidenum">
              <a:rPr lang="de-DE" altLang="de-DE" sz="1300" smtClean="0"/>
              <a:pPr>
                <a:spcBef>
                  <a:spcPct val="0"/>
                </a:spcBef>
              </a:pPr>
              <a:t>110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288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49626F-E063-4E31-B93D-619D60512E59}" type="slidenum">
              <a:rPr lang="de-DE" altLang="de-DE" sz="1300" smtClean="0"/>
              <a:pPr>
                <a:spcBef>
                  <a:spcPct val="0"/>
                </a:spcBef>
              </a:pPr>
              <a:t>111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4708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A6EFC5-D935-4359-AAB2-EB6C89C808D9}" type="slidenum">
              <a:rPr lang="de-DE" altLang="de-DE" sz="1300" smtClean="0"/>
              <a:pPr>
                <a:spcBef>
                  <a:spcPct val="0"/>
                </a:spcBef>
              </a:pPr>
              <a:t>112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3513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31A51-79D5-4451-B5A7-91EDF6C81AE5}" type="slidenum">
              <a:rPr lang="de-DE" altLang="de-DE" sz="1300" smtClean="0"/>
              <a:pPr>
                <a:spcBef>
                  <a:spcPct val="0"/>
                </a:spcBef>
              </a:pPr>
              <a:t>113</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83189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59587-0F96-44D0-90FB-5D157BF927D6}" type="slidenum">
              <a:rPr lang="de-DE" altLang="de-DE" sz="1300" smtClean="0"/>
              <a:pPr>
                <a:spcBef>
                  <a:spcPct val="0"/>
                </a:spcBef>
              </a:pPr>
              <a:t>114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2519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21D56A-EF8B-475A-B392-2F80CBA5733D}" type="slidenum">
              <a:rPr lang="de-DE" altLang="de-DE" sz="1300" smtClean="0"/>
              <a:pPr>
                <a:spcBef>
                  <a:spcPct val="0"/>
                </a:spcBef>
              </a:pPr>
              <a:t>115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0843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2FBA1B-B154-46A1-B678-8CA40747684E}" type="slidenum">
              <a:rPr lang="de-DE" altLang="de-DE" sz="1300" smtClean="0"/>
              <a:pPr>
                <a:spcBef>
                  <a:spcPct val="0"/>
                </a:spcBef>
              </a:pPr>
              <a:t>116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9862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467E2A-6682-4B71-9530-88862377276D}" type="slidenum">
              <a:rPr lang="de-DE" altLang="de-DE" sz="1300" smtClean="0"/>
              <a:pPr>
                <a:spcBef>
                  <a:spcPct val="0"/>
                </a:spcBef>
              </a:pPr>
              <a:t>117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493553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124</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B408D-44C0-4628-9058-1DABDDEBAAB9}" type="slidenum">
              <a:rPr lang="de-DE" altLang="de-DE" sz="1300" smtClean="0"/>
              <a:pPr>
                <a:spcBef>
                  <a:spcPct val="0"/>
                </a:spcBef>
              </a:pPr>
              <a:t>127</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67112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128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132</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133</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134</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p>
            <a:pPr>
              <a:defRPr/>
            </a:pPr>
            <a:fld id="{2A23781B-0C60-4A0E-9CB7-C523A9E6BFF1}"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F09B7508-210B-414C-96BA-EB750E295D0B}"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p>
            <a:pPr>
              <a:defRPr/>
            </a:pPr>
            <a:fld id="{DADE0786-91A9-462F-BF99-E7C018A93432}"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F204E78-407B-4EE0-853F-A4589FCCD7AD}"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0079490-5C5F-48A7-90B4-D38D72F87F60}"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5.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8.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0.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1.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2.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3.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Jumping to Conclusions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12|23</a:t>
            </a:r>
            <a:endParaRPr lang="de-DE" dirty="0">
              <a:latin typeface="+mj-lt"/>
            </a:endParaRPr>
          </a:p>
          <a:p>
            <a:endParaRPr lang="de-DE" dirty="0">
              <a:latin typeface="+mj-lt"/>
            </a:endParaRPr>
          </a:p>
        </p:txBody>
      </p:sp>
    </p:spTree>
    <p:extLst>
      <p:ext uri="{BB962C8B-B14F-4D97-AF65-F5344CB8AC3E}">
        <p14:creationId xmlns:p14="http://schemas.microsoft.com/office/powerpoint/2010/main" val="6040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p:txBody>
      </p:sp>
      <p:sp>
        <p:nvSpPr>
          <p:cNvPr id="4" name="Footer Placeholder 3"/>
          <p:cNvSpPr>
            <a:spLocks noGrp="1"/>
          </p:cNvSpPr>
          <p:nvPr>
            <p:ph type="ftr" sz="quarter" idx="11"/>
          </p:nvPr>
        </p:nvSpPr>
        <p:spPr/>
        <p:txBody>
          <a:bodyPr/>
          <a:lstStyle/>
          <a:p>
            <a:pPr>
              <a:defRPr/>
            </a:pPr>
            <a:r>
              <a:rPr lang="en-US" dirty="0">
                <a:solidFill>
                  <a:srgbClr val="000000"/>
                </a:solidFill>
                <a:latin typeface="Calibri Light"/>
              </a:rPr>
              <a:t>Metacognitive Training 2 - Jumping to Conclusions I</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extLst>
      <p:ext uri="{BB962C8B-B14F-4D97-AF65-F5344CB8AC3E}">
        <p14:creationId xmlns:p14="http://schemas.microsoft.com/office/powerpoint/2010/main" val="212431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25777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295041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2499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a:p>
            <a:pPr marL="558863" lvl="2" indent="-342900" defTabSz="914400">
              <a:spcBef>
                <a:spcPts val="1999"/>
              </a:spcBef>
              <a:buClr>
                <a:srgbClr val="333333"/>
              </a:buClr>
              <a:tabLst>
                <a:tab pos="393065" algn="l"/>
                <a:tab pos="393700" algn="l"/>
              </a:tabLst>
            </a:pPr>
            <a:r>
              <a:rPr lang="en-US" sz="2400" spc="-5" dirty="0">
                <a:solidFill>
                  <a:srgbClr val="333333"/>
                </a:solidFill>
                <a:latin typeface="Calibri Light"/>
                <a:cs typeface="Verdana"/>
              </a:rPr>
              <a:t>being overly accurate (</a:t>
            </a:r>
            <a:r>
              <a:rPr lang="en-US" sz="2400" spc="-5" dirty="0">
                <a:solidFill>
                  <a:srgbClr val="004992"/>
                </a:solidFill>
                <a:latin typeface="Calibri Light"/>
                <a:cs typeface="Verdana"/>
              </a:rPr>
              <a:t>disadvantage:</a:t>
            </a:r>
            <a:r>
              <a:rPr lang="en-US" sz="2400" spc="-5" dirty="0">
                <a:solidFill>
                  <a:srgbClr val="333333"/>
                </a:solidFill>
                <a:latin typeface="Calibri Light"/>
                <a:cs typeface="Verdana"/>
              </a:rPr>
              <a:t> takes</a:t>
            </a:r>
            <a:r>
              <a:rPr lang="en-US" sz="2400" spc="105" dirty="0">
                <a:solidFill>
                  <a:srgbClr val="333333"/>
                </a:solidFill>
                <a:latin typeface="Calibri Light"/>
                <a:cs typeface="Verdana"/>
              </a:rPr>
              <a:t> </a:t>
            </a:r>
            <a:r>
              <a:rPr lang="en-US" sz="2400" spc="-5" dirty="0">
                <a:solidFill>
                  <a:srgbClr val="333333"/>
                </a:solidFill>
                <a:latin typeface="Calibri Light"/>
                <a:cs typeface="Verdana"/>
              </a:rPr>
              <a:t>too </a:t>
            </a:r>
            <a:r>
              <a:rPr lang="en-US" sz="2400" dirty="0">
                <a:solidFill>
                  <a:srgbClr val="333333"/>
                </a:solidFill>
                <a:latin typeface="Calibri Light"/>
                <a:cs typeface="Verdana"/>
              </a:rPr>
              <a:t>much time).</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9200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7</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1869331394"/>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ea typeface="ＭＳ Ｐゴシック" pitchFamily="34" charset="-128"/>
                        </a:rPr>
                        <a:t>???</a:t>
                      </a:r>
                      <a:r>
                        <a:rPr kumimoji="0" lang="de-DE" sz="2000" b="1" i="0" u="none" strike="noStrike" cap="none" normalizeH="0" baseline="0">
                          <a:ln>
                            <a:noFill/>
                          </a:ln>
                          <a:solidFill>
                            <a:srgbClr val="333333"/>
                          </a:solidFill>
                          <a:effectLst/>
                          <a:latin typeface="Calibri Light"/>
                          <a:ea typeface="ＭＳ Ｐゴシック" pitchFamily="34" charset="-128"/>
                        </a:rPr>
                        <a:t> </a:t>
                      </a:r>
                      <a:endParaRPr kumimoji="0" lang="de-DE" sz="2000" b="1" i="0" u="none" strike="noStrike" cap="none" normalizeH="0" baseline="0" dirty="0">
                        <a:ln>
                          <a:noFill/>
                        </a:ln>
                        <a:solidFill>
                          <a:srgbClr val="333333"/>
                        </a:solidFill>
                        <a:effectLst/>
                        <a:latin typeface="Calibri Light"/>
                        <a:ea typeface="ＭＳ Ｐゴシック"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8</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173529463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probably – </a:t>
                      </a:r>
                      <a:r>
                        <a:rPr kumimoji="0" lang="en-US" sz="2000" b="0" i="0" u="none" strike="noStrike" cap="none" normalizeH="0" baseline="0" dirty="0">
                          <a:ln>
                            <a:noFill/>
                          </a:ln>
                          <a:solidFill>
                            <a:srgbClr val="333333"/>
                          </a:solidFill>
                          <a:effectLst/>
                          <a:latin typeface="Calibri Light"/>
                          <a:ea typeface="MS PGothic" pitchFamily="34" charset="-128"/>
                        </a:rPr>
                        <a:t>few other explanations (remote-controlled model aircraft); but a false interpretation would not be momentous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9</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2795047341"/>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probably – </a:t>
                      </a:r>
                      <a:r>
                        <a:rPr kumimoji="0" lang="en-US" sz="2000" b="0" i="0" u="none" strike="noStrike" cap="none" normalizeH="0" baseline="0" dirty="0">
                          <a:ln>
                            <a:noFill/>
                          </a:ln>
                          <a:solidFill>
                            <a:srgbClr val="333333"/>
                          </a:solidFill>
                          <a:effectLst/>
                          <a:latin typeface="Calibri Light"/>
                          <a:ea typeface="MS PGothic" pitchFamily="34" charset="-128"/>
                        </a:rPr>
                        <a:t>few other explanations (remote-controlled model aircraft); but a false interpretation would not be momentous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The bushes around your house are rustling at night; there have been burglars in your neighbor-hood</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ea typeface="MS PGothic" pitchFamily="34" charset="-128"/>
                        </a:rPr>
                        <a:t>could be – </a:t>
                      </a:r>
                      <a:r>
                        <a:rPr kumimoji="0" lang="en-US" sz="2000" b="0" i="0" u="none" strike="noStrike" cap="none" normalizeH="0" baseline="0" dirty="0">
                          <a:ln>
                            <a:noFill/>
                          </a:ln>
                          <a:solidFill>
                            <a:srgbClr val="333333"/>
                          </a:solidFill>
                          <a:effectLst/>
                          <a:latin typeface="Calibri Light"/>
                          <a:ea typeface="MS PGothic" pitchFamily="34" charset="-128"/>
                        </a:rPr>
                        <a:t>but there are a number of other explanations (e.g. cat in the bushes, wind) – consider that actions like throwing a stone may have negative consequences (e.g. injuring your neighbor’s pet).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262240988"/>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domain</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example</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0"/>
                        </a:rPr>
                        <a:t>history</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0"/>
                        </a:rPr>
                        <a:t>media</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36730712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history</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Witch trials in medieval times: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5" name="Content Placeholder 4"/>
          <p:cNvSpPr>
            <a:spLocks noGrp="1"/>
          </p:cNvSpPr>
          <p:nvPr>
            <p:ph idx="1"/>
          </p:nvPr>
        </p:nvSpPr>
        <p:spPr/>
        <p:txBody>
          <a:bodyPr/>
          <a:lstStyle/>
          <a:p>
            <a:endParaRPr lang="en-US" dirty="0"/>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a:t>
            </a:fld>
            <a:endParaRPr lang="de-DE" altLang="de-DE">
              <a:latin typeface="Calibri Light"/>
            </a:endParaRPr>
          </a:p>
        </p:txBody>
      </p:sp>
      <p:graphicFrame>
        <p:nvGraphicFramePr>
          <p:cNvPr id="12" name="Group 75"/>
          <p:cNvGraphicFramePr>
            <a:graphicFrameLocks noGrp="1"/>
          </p:cNvGraphicFramePr>
          <p:nvPr>
            <p:extLst>
              <p:ext uri="{D42A27DB-BD31-4B8C-83A1-F6EECF244321}">
                <p14:modId xmlns:p14="http://schemas.microsoft.com/office/powerpoint/2010/main" val="336831670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history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Witch trials in medieval times: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6641" name="Text Box 24"/>
          <p:cNvSpPr txBox="1">
            <a:spLocks noChangeArrowheads="1"/>
          </p:cNvSpPr>
          <p:nvPr/>
        </p:nvSpPr>
        <p:spPr bwMode="auto">
          <a:xfrm>
            <a:off x="5305499" y="4563685"/>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en-US" altLang="de-DE" sz="1800" dirty="0">
                <a:solidFill>
                  <a:srgbClr val="333333"/>
                </a:solidFill>
                <a:latin typeface="Calibri Light"/>
              </a:rPr>
              <a:t>In 1938 the radio-broadcast </a:t>
            </a:r>
            <a:r>
              <a:rPr lang="en-US" altLang="de-DE" sz="1800" i="1" dirty="0">
                <a:solidFill>
                  <a:srgbClr val="333333"/>
                </a:solidFill>
                <a:latin typeface="Calibri Light"/>
              </a:rPr>
              <a:t>War of the Worlds</a:t>
            </a:r>
            <a:r>
              <a:rPr lang="en-US" altLang="de-DE" sz="1800" dirty="0">
                <a:solidFill>
                  <a:srgbClr val="333333"/>
                </a:solidFill>
                <a:latin typeface="Calibri Light"/>
              </a:rPr>
              <a:t>, by </a:t>
            </a:r>
            <a:r>
              <a:rPr lang="en-US" altLang="de-DE" sz="1800" i="1" dirty="0">
                <a:solidFill>
                  <a:srgbClr val="333333"/>
                </a:solidFill>
                <a:latin typeface="Calibri Light"/>
              </a:rPr>
              <a:t>Orson Welles</a:t>
            </a:r>
            <a:r>
              <a:rPr lang="en-US" altLang="de-DE" sz="1800" dirty="0">
                <a:solidFill>
                  <a:srgbClr val="333333"/>
                </a:solidFill>
                <a:latin typeface="Calibri Light"/>
              </a:rPr>
              <a:t>, caused a mass panic in New York, since</a:t>
            </a:r>
            <a:r>
              <a:rPr lang="de-DE" altLang="de-DE" sz="1800" dirty="0">
                <a:solidFill>
                  <a:srgbClr val="333333"/>
                </a:solidFill>
                <a:latin typeface="Calibri Light"/>
              </a:rPr>
              <a:t> </a:t>
            </a:r>
            <a:r>
              <a:rPr lang="en-US" altLang="de-DE" sz="1800" dirty="0">
                <a:solidFill>
                  <a:srgbClr val="333333"/>
                </a:solidFill>
                <a:latin typeface="Calibri Light"/>
              </a:rPr>
              <a:t>many listeners believed that the earth really was being attacked</a:t>
            </a:r>
            <a:r>
              <a:rPr lang="de-DE" altLang="de-DE" sz="1800" dirty="0">
                <a:solidFill>
                  <a:srgbClr val="333333"/>
                </a:solidFill>
                <a:latin typeface="Calibri Light"/>
              </a:rPr>
              <a:t> </a:t>
            </a:r>
            <a:r>
              <a:rPr lang="de-DE" altLang="de-DE" sz="1800" dirty="0" err="1">
                <a:solidFill>
                  <a:srgbClr val="333333"/>
                </a:solidFill>
                <a:latin typeface="Calibri Light"/>
              </a:rPr>
              <a:t>by</a:t>
            </a:r>
            <a:r>
              <a:rPr lang="de-DE" altLang="de-DE" sz="1800" dirty="0">
                <a:solidFill>
                  <a:srgbClr val="333333"/>
                </a:solidFill>
                <a:latin typeface="Calibri Light"/>
              </a:rPr>
              <a:t> </a:t>
            </a:r>
            <a:r>
              <a:rPr lang="de-DE" altLang="de-DE" sz="1800" dirty="0" err="1">
                <a:solidFill>
                  <a:srgbClr val="333333"/>
                </a:solidFill>
                <a:latin typeface="Calibri Light"/>
              </a:rPr>
              <a:t>aliens</a:t>
            </a:r>
            <a:r>
              <a:rPr lang="en-US" altLang="de-DE" sz="1800" dirty="0">
                <a:solidFill>
                  <a:srgbClr val="333333"/>
                </a:solidFill>
                <a:latin typeface="Calibri Light"/>
              </a:rPr>
              <a:t>.</a:t>
            </a:r>
            <a:endParaRPr lang="de-DE" altLang="de-DE" sz="1800" dirty="0">
              <a:solidFill>
                <a:srgbClr val="333333"/>
              </a:solidFill>
              <a:latin typeface="Calibri Light"/>
            </a:endParaRPr>
          </a:p>
          <a:p>
            <a:pPr eaLnBrk="1" hangingPunct="1">
              <a:spcBef>
                <a:spcPct val="0"/>
              </a:spcBef>
              <a:buClrTx/>
              <a:buFontTx/>
              <a:buNone/>
            </a:pPr>
            <a:endParaRPr lang="de-DE" altLang="de-DE" sz="1800" dirty="0">
              <a:solidFill>
                <a:srgbClr val="333333"/>
              </a:solidFill>
              <a:latin typeface="Calibri Light"/>
            </a:endParaRPr>
          </a:p>
          <a:p>
            <a:pPr eaLnBrk="1" hangingPunct="1">
              <a:spcBef>
                <a:spcPct val="0"/>
              </a:spcBef>
              <a:buClrTx/>
              <a:buFontTx/>
              <a:buNone/>
            </a:pPr>
            <a:r>
              <a:rPr lang="de-DE" altLang="de-DE" sz="1800" dirty="0" err="1">
                <a:solidFill>
                  <a:srgbClr val="004992"/>
                </a:solidFill>
                <a:latin typeface="Calibri Light"/>
              </a:rPr>
              <a:t>False</a:t>
            </a:r>
            <a:r>
              <a:rPr lang="de-DE" altLang="de-DE" sz="1800" dirty="0">
                <a:solidFill>
                  <a:srgbClr val="004992"/>
                </a:solidFill>
                <a:latin typeface="Calibri Light"/>
              </a:rPr>
              <a:t> </a:t>
            </a:r>
            <a:r>
              <a:rPr lang="de-DE" altLang="de-DE" sz="1800" dirty="0" err="1">
                <a:solidFill>
                  <a:srgbClr val="004992"/>
                </a:solidFill>
                <a:latin typeface="Calibri Light"/>
              </a:rPr>
              <a:t>assumption</a:t>
            </a:r>
            <a:r>
              <a:rPr lang="de-DE" altLang="de-DE" sz="1800" dirty="0">
                <a:solidFill>
                  <a:srgbClr val="004992"/>
                </a:solidFill>
                <a:latin typeface="Calibri Light"/>
              </a:rPr>
              <a:t>: </a:t>
            </a:r>
            <a:r>
              <a:rPr lang="de-DE" altLang="de-DE" sz="1800" dirty="0" err="1">
                <a:solidFill>
                  <a:srgbClr val="333333"/>
                </a:solidFill>
                <a:latin typeface="Calibri Light"/>
              </a:rPr>
              <a:t>what‘s</a:t>
            </a:r>
            <a:r>
              <a:rPr lang="de-DE" altLang="de-DE" sz="1800" dirty="0">
                <a:solidFill>
                  <a:srgbClr val="333333"/>
                </a:solidFill>
                <a:latin typeface="Calibri Light"/>
              </a:rPr>
              <a:t> on </a:t>
            </a:r>
            <a:r>
              <a:rPr lang="de-DE" altLang="de-DE" sz="1800" dirty="0" err="1">
                <a:solidFill>
                  <a:srgbClr val="333333"/>
                </a:solidFill>
                <a:latin typeface="Calibri Light"/>
              </a:rPr>
              <a:t>the</a:t>
            </a:r>
            <a:r>
              <a:rPr lang="de-DE" altLang="de-DE" sz="1800" dirty="0">
                <a:solidFill>
                  <a:srgbClr val="333333"/>
                </a:solidFill>
                <a:latin typeface="Calibri Light"/>
              </a:rPr>
              <a:t> </a:t>
            </a:r>
            <a:r>
              <a:rPr lang="de-DE" altLang="de-DE" sz="1800" dirty="0" err="1">
                <a:solidFill>
                  <a:srgbClr val="333333"/>
                </a:solidFill>
                <a:latin typeface="Calibri Light"/>
              </a:rPr>
              <a:t>radio</a:t>
            </a:r>
            <a:r>
              <a:rPr lang="de-DE" altLang="de-DE" sz="1800" dirty="0">
                <a:solidFill>
                  <a:srgbClr val="333333"/>
                </a:solidFill>
                <a:latin typeface="Calibri Light"/>
              </a:rPr>
              <a:t> must </a:t>
            </a:r>
            <a:r>
              <a:rPr lang="de-DE" altLang="de-DE" sz="1800" dirty="0" err="1">
                <a:solidFill>
                  <a:srgbClr val="333333"/>
                </a:solidFill>
                <a:latin typeface="Calibri Light"/>
              </a:rPr>
              <a:t>be</a:t>
            </a:r>
            <a:r>
              <a:rPr lang="de-DE" altLang="de-DE" sz="1800" dirty="0">
                <a:solidFill>
                  <a:srgbClr val="333333"/>
                </a:solidFill>
                <a:latin typeface="Calibri Light"/>
              </a:rPr>
              <a:t> real!</a:t>
            </a: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 Box 4"/>
          <p:cNvSpPr txBox="1">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latin typeface="Calibri Light"/>
              </a:rPr>
              <a:t>(</a:t>
            </a:r>
            <a:r>
              <a:rPr lang="de-DE" altLang="de-DE" sz="1600" dirty="0" err="1">
                <a:latin typeface="Calibri Light"/>
              </a:rPr>
              <a:t>for</a:t>
            </a:r>
            <a:r>
              <a:rPr lang="de-DE" altLang="de-DE" sz="1600" dirty="0">
                <a:latin typeface="Calibri Light"/>
              </a:rPr>
              <a:t> an alternative </a:t>
            </a:r>
            <a:r>
              <a:rPr lang="de-DE" altLang="de-DE" sz="1600" dirty="0" err="1">
                <a:latin typeface="Calibri Light"/>
              </a:rPr>
              <a:t>exercise</a:t>
            </a:r>
            <a:r>
              <a:rPr lang="de-DE" altLang="de-DE" sz="1600" dirty="0">
                <a:latin typeface="Calibri Light"/>
              </a:rPr>
              <a:t>, </a:t>
            </a:r>
            <a:r>
              <a:rPr lang="de-DE" altLang="de-DE" sz="1600" dirty="0" err="1">
                <a:latin typeface="Calibri Light"/>
              </a:rPr>
              <a:t>see</a:t>
            </a:r>
            <a:r>
              <a:rPr lang="de-DE" altLang="de-DE" sz="1600" dirty="0">
                <a:latin typeface="Calibri Light"/>
              </a:rPr>
              <a:t> end </a:t>
            </a:r>
            <a:r>
              <a:rPr lang="de-DE" altLang="de-DE" sz="1600" dirty="0" err="1">
                <a:latin typeface="Calibri Light"/>
              </a:rPr>
              <a:t>of</a:t>
            </a:r>
            <a:r>
              <a:rPr lang="de-DE" altLang="de-DE" sz="1600" dirty="0">
                <a:latin typeface="Calibri Light"/>
              </a:rPr>
              <a:t> </a:t>
            </a:r>
            <a:r>
              <a:rPr lang="de-DE" altLang="de-DE" sz="1600" dirty="0" err="1">
                <a:latin typeface="Calibri Light"/>
              </a:rPr>
              <a:t>presentation</a:t>
            </a:r>
            <a:r>
              <a:rPr lang="de-DE" altLang="de-DE" sz="1600" dirty="0">
                <a:latin typeface="Calibri Light"/>
              </a:rPr>
              <a:t>)</a:t>
            </a:r>
            <a:endParaRPr lang="en-US" altLang="de-DE" sz="1600" dirty="0">
              <a:latin typeface="Calibri Light"/>
            </a:endParaRPr>
          </a:p>
        </p:txBody>
      </p:sp>
      <p:sp>
        <p:nvSpPr>
          <p:cNvPr id="5" name="Title 4"/>
          <p:cNvSpPr>
            <a:spLocks noGrp="1"/>
          </p:cNvSpPr>
          <p:nvPr>
            <p:ph type="title"/>
          </p:nvPr>
        </p:nvSpPr>
        <p:spPr/>
        <p:txBody>
          <a:bodyPr/>
          <a:lstStyle/>
          <a:p>
            <a:r>
              <a:rPr lang="en-US" sz="3600" dirty="0"/>
              <a:t>Are there any clues on the US $1 bill to suggest an infiltration of the USA by secret societies? </a:t>
            </a:r>
            <a:br>
              <a:rPr lang="en-US" dirty="0"/>
            </a:br>
            <a:r>
              <a:rPr lang="en-US" dirty="0"/>
              <a:t>– Urban legends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13</a:t>
            </a:fld>
            <a:endParaRPr lang="de-DE" altLang="de-DE">
              <a:latin typeface="Calibri Light"/>
            </a:endParaRP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t>Premature reasoning in action </a:t>
            </a:r>
            <a:br>
              <a:rPr lang="en-US" sz="3600" dirty="0"/>
            </a:br>
            <a:r>
              <a:rPr lang="en-US" dirty="0"/>
              <a:t>Are there any clues on the US $1 bill to suggest an infiltration of the USA by secret societies?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14</a:t>
            </a:fld>
            <a:endParaRPr lang="de-DE" altLang="de-DE">
              <a:latin typeface="Calibri Light"/>
            </a:endParaRPr>
          </a:p>
        </p:txBody>
      </p:sp>
      <p:graphicFrame>
        <p:nvGraphicFramePr>
          <p:cNvPr id="30" name="Group 38"/>
          <p:cNvGraphicFramePr>
            <a:graphicFrameLocks noGrp="1"/>
          </p:cNvGraphicFramePr>
          <p:nvPr>
            <p:extLst>
              <p:ext uri="{D42A27DB-BD31-4B8C-83A1-F6EECF244321}">
                <p14:modId xmlns:p14="http://schemas.microsoft.com/office/powerpoint/2010/main" val="1844781497"/>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For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On the back, different symbols are displayed 13 times each (e.g. stripes on the shield, olive leaves, arrows). 13 is sometimes considered a satanic number.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Some people claim that the bill does not actually display George Washington but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the founder of a secret society.</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On the upper right, a little owl is hidden, regarded by some as a satanic symbol.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pyramid on the back may represent a Freemasonry symbol.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pic>
        <p:nvPicPr>
          <p:cNvPr id="3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Group 38"/>
          <p:cNvGraphicFramePr>
            <a:graphicFrameLocks noGrp="1"/>
          </p:cNvGraphicFramePr>
          <p:nvPr>
            <p:extLst>
              <p:ext uri="{D42A27DB-BD31-4B8C-83A1-F6EECF244321}">
                <p14:modId xmlns:p14="http://schemas.microsoft.com/office/powerpoint/2010/main" val="3115377815"/>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Against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Initially there were 13 US-states, hence the number 13!</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In contrast to rumors, there are no obvious similarities between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and George Washington!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The owl does not have a specific symbolic meaning, sometimes it represents mischief, however, it often stands for wisdom (e.g. the owl is used as a symbol by many publishers).</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triangle represents the all-seeing eye of God in Christianity (the picture is an image of part of a stained glass window in a Christian church).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788"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2789"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790"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2791"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5" name="Title 4"/>
          <p:cNvSpPr>
            <a:spLocks noGrp="1"/>
          </p:cNvSpPr>
          <p:nvPr>
            <p:ph type="title"/>
          </p:nvPr>
        </p:nvSpPr>
        <p:spPr/>
        <p:txBody>
          <a:bodyPr/>
          <a:lstStyle/>
          <a:p>
            <a:r>
              <a:rPr lang="en-US" sz="3600" dirty="0"/>
              <a:t>Premature reasoning in action </a:t>
            </a:r>
            <a:br>
              <a:rPr lang="en-US" sz="3600" dirty="0"/>
            </a:br>
            <a:r>
              <a:rPr lang="en-US" dirty="0"/>
              <a:t>Are there any clues on the US $1 bill to suggest an infiltration of the USA by secret societies?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15</a:t>
            </a:fld>
            <a:endParaRPr lang="de-DE" altLang="de-DE">
              <a:latin typeface="Calibri Light"/>
            </a:endParaRPr>
          </a:p>
        </p:txBody>
      </p:sp>
      <p:pic>
        <p:nvPicPr>
          <p:cNvPr id="34"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9" descr="NYC - Metropolitan Museum of Art - Gilbert Stuart's George Washington - wallyg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dbking - flickr - National League of American Pen Wome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4" name="Text Box 9"/>
          <p:cNvSpPr txBox="1">
            <a:spLocks noChangeArrowheads="1"/>
          </p:cNvSpPr>
          <p:nvPr/>
        </p:nvSpPr>
        <p:spPr bwMode="auto">
          <a:xfrm>
            <a:off x="7574894" y="4097146"/>
            <a:ext cx="2075385"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34825" name="Text Box 10"/>
          <p:cNvSpPr txBox="1">
            <a:spLocks noChangeArrowheads="1"/>
          </p:cNvSpPr>
          <p:nvPr/>
        </p:nvSpPr>
        <p:spPr bwMode="auto">
          <a:xfrm>
            <a:off x="7574894" y="4051032"/>
            <a:ext cx="2075385"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34819"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482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Are there any clues on the US $1 bill that suggest an infiltration of the USA by secret societies?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16</a:t>
            </a:fld>
            <a:endParaRPr lang="de-DE" altLang="de-DE">
              <a:latin typeface="Calibri Light"/>
            </a:endParaRPr>
          </a:p>
        </p:txBody>
      </p:sp>
      <p:sp>
        <p:nvSpPr>
          <p:cNvPr id="6" name="Title 5"/>
          <p:cNvSpPr>
            <a:spLocks noGrp="1"/>
          </p:cNvSpPr>
          <p:nvPr>
            <p:ph type="title"/>
          </p:nvPr>
        </p:nvSpPr>
        <p:spPr/>
        <p:txBody>
          <a:bodyPr/>
          <a:lstStyle/>
          <a:p>
            <a:r>
              <a:rPr lang="en-US" sz="3600" dirty="0"/>
              <a:t>Premature reasoning</a:t>
            </a:r>
            <a:br>
              <a:rPr lang="en-US" dirty="0"/>
            </a:br>
            <a:r>
              <a:rPr lang="en-US" dirty="0"/>
              <a:t>– Urban legends –</a:t>
            </a:r>
          </a:p>
        </p:txBody>
      </p:sp>
      <p:sp>
        <p:nvSpPr>
          <p:cNvPr id="20"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did this urban legend and other conspiracy theories arise?</a:t>
            </a:r>
          </a:p>
        </p:txBody>
      </p:sp>
      <p:sp>
        <p:nvSpPr>
          <p:cNvPr id="5" name="Content Placeholder 4"/>
          <p:cNvSpPr>
            <a:spLocks noGrp="1"/>
          </p:cNvSpPr>
          <p:nvPr>
            <p:ph idx="1"/>
          </p:nvPr>
        </p:nvSpPr>
        <p:spPr/>
        <p:txBody>
          <a:bodyPr/>
          <a:lstStyle/>
          <a:p>
            <a:r>
              <a:rPr lang="en-US"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are often more exciting than reality! </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are based on statements that are difficult to check or prove (e.g. that Washington looks like </a:t>
            </a:r>
            <a:r>
              <a:rPr lang="en-US" sz="2000" dirty="0" err="1">
                <a:solidFill>
                  <a:srgbClr val="333333"/>
                </a:solidFill>
                <a:latin typeface="Calibri Light"/>
              </a:rPr>
              <a:t>Weishaupt</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They conceal alternative explanations (e.g. that the repetitive use of 13 symbols is related to the 13 original states).</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Legends are sometimes based on facts taken out of context. The significance of these details is also largely exaggerated (Washington was a freemason, however, that does not mean that the USA were infiltrated or still are).</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Freemasons and other confederacies can raise suspicion because they act secretly. </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But: Contrary to common belief the freemasons do not believe in </a:t>
            </a:r>
            <a:r>
              <a:rPr lang="en-US" sz="2000" dirty="0" err="1">
                <a:solidFill>
                  <a:srgbClr val="333333"/>
                </a:solidFill>
                <a:latin typeface="Calibri Light"/>
              </a:rPr>
              <a:t>satan</a:t>
            </a:r>
            <a:r>
              <a:rPr lang="en-US" sz="2000" dirty="0">
                <a:solidFill>
                  <a:srgbClr val="333333"/>
                </a:solidFill>
                <a:latin typeface="Calibri Light"/>
              </a:rPr>
              <a:t> but in a ‘higher being’ (e.g. God, Allah …). They pursue liberal ideas, but they are not ‘rebellious’.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There are numerous examples in history where minorities and outcasts were falsely blamed for uncontrollable, catastrophic events. </a:t>
            </a:r>
            <a:r>
              <a:rPr lang="de-DE" altLang="de-DE" sz="2000" dirty="0">
                <a:solidFill>
                  <a:srgbClr val="333333"/>
                </a:solidFill>
                <a:latin typeface="Calibri Light"/>
              </a:rPr>
              <a:t>For example, in medieval times a poor harvest was often blamed on witchcraft or religious minorities.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These simple explanations reduced tension and fear and provided the illusion of control. </a:t>
            </a:r>
            <a:endParaRPr lang="en-US"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rPr>
              <a:t>Studies show that many people with psychosis (but not all!) </a:t>
            </a:r>
            <a:r>
              <a:rPr lang="en-US" sz="2400" dirty="0">
                <a:solidFill>
                  <a:srgbClr val="004992"/>
                </a:solidFill>
                <a:latin typeface="Calibri Light"/>
              </a:rPr>
              <a:t>make decisions on the basis of little information.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20</a:t>
            </a:fld>
            <a:endParaRPr lang="de-DE" altLang="de-DE">
              <a:latin typeface="Calibri Light"/>
            </a:endParaRPr>
          </a:p>
        </p:txBody>
      </p:sp>
      <p:sp>
        <p:nvSpPr>
          <p:cNvPr id="5" name="Title 4"/>
          <p:cNvSpPr>
            <a:spLocks noGrp="1"/>
          </p:cNvSpPr>
          <p:nvPr>
            <p:ph type="title"/>
          </p:nvPr>
        </p:nvSpPr>
        <p:spPr/>
        <p:txBody>
          <a:bodyPr/>
          <a:lstStyle/>
          <a:p>
            <a:r>
              <a:rPr lang="en-US" sz="3600"/>
              <a:t>Why are we doing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rPr>
              <a:t>Studies show that many people with psychosis (but not all!) </a:t>
            </a:r>
            <a:r>
              <a:rPr lang="en-US" sz="2400" dirty="0">
                <a:solidFill>
                  <a:srgbClr val="004992"/>
                </a:solidFill>
                <a:latin typeface="Calibri Light"/>
              </a:rPr>
              <a:t>make decisions on the basis of little information.</a:t>
            </a:r>
          </a:p>
          <a:p>
            <a:pPr marL="342900" indent="-342900">
              <a:buClr>
                <a:srgbClr val="333333"/>
              </a:buClr>
              <a:buFont typeface="WingDings"/>
              <a:buChar char=""/>
            </a:pPr>
            <a:r>
              <a:rPr lang="en-US" sz="2400" dirty="0">
                <a:solidFill>
                  <a:srgbClr val="333333"/>
                </a:solidFill>
                <a:latin typeface="Calibri Light"/>
              </a:rPr>
              <a:t>This style of decision making can easily lead to errors. </a:t>
            </a:r>
            <a:br>
              <a:rPr lang="en-US" sz="2400" dirty="0">
                <a:solidFill>
                  <a:srgbClr val="333333"/>
                </a:solidFill>
                <a:latin typeface="Calibri Light"/>
              </a:rPr>
            </a:br>
            <a:r>
              <a:rPr lang="en-US" sz="2400" dirty="0">
                <a:solidFill>
                  <a:srgbClr val="333333"/>
                </a:solidFill>
                <a:latin typeface="Calibri Light"/>
              </a:rPr>
              <a:t>Therefore, it is better to use a decision- making style that </a:t>
            </a:r>
            <a:r>
              <a:rPr lang="en-US" sz="2400" dirty="0">
                <a:solidFill>
                  <a:srgbClr val="004992"/>
                </a:solidFill>
                <a:latin typeface="Calibri Light"/>
              </a:rPr>
              <a:t>takes into account all available information.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21</a:t>
            </a:fld>
            <a:endParaRPr lang="de-DE" altLang="de-DE">
              <a:latin typeface="Calibri Light"/>
            </a:endParaRPr>
          </a:p>
        </p:txBody>
      </p:sp>
      <p:sp>
        <p:nvSpPr>
          <p:cNvPr id="5" name="Title 4"/>
          <p:cNvSpPr>
            <a:spLocks noGrp="1"/>
          </p:cNvSpPr>
          <p:nvPr>
            <p:ph type="title"/>
          </p:nvPr>
        </p:nvSpPr>
        <p:spPr/>
        <p:txBody>
          <a:bodyPr/>
          <a:lstStyle/>
          <a:p>
            <a:r>
              <a:rPr lang="en-US" sz="3600"/>
              <a:t>Why are we doing this?</a:t>
            </a:r>
          </a:p>
        </p:txBody>
      </p:sp>
    </p:spTree>
    <p:extLst>
      <p:ext uri="{BB962C8B-B14F-4D97-AF65-F5344CB8AC3E}">
        <p14:creationId xmlns:p14="http://schemas.microsoft.com/office/powerpoint/2010/main" val="294360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22</a:t>
            </a:fld>
            <a:endParaRPr lang="de-DE" altLang="de-DE">
              <a:latin typeface="Calibri Light"/>
            </a:endParaRPr>
          </a:p>
        </p:txBody>
      </p:sp>
      <p:sp>
        <p:nvSpPr>
          <p:cNvPr id="47130" name="Rechteck 1"/>
          <p:cNvSpPr>
            <a:spLocks noChangeArrowheads="1"/>
          </p:cNvSpPr>
          <p:nvPr/>
        </p:nvSpPr>
        <p:spPr bwMode="auto">
          <a:xfrm>
            <a:off x="408955" y="622746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Can anyone contribute a short personal experience? </a:t>
            </a:r>
            <a:endParaRPr lang="de-DE" altLang="de-DE" sz="1800" dirty="0">
              <a:solidFill>
                <a:srgbClr val="004992"/>
              </a:solidFill>
              <a:latin typeface="Calibri Light"/>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944496026"/>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Event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Explanation during psychosis</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Other explanations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Your body aches after your first night in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You must have been kidnapped overnight and had your organs removed; another patient harmed you during the night;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Uncomfortable bed, tension; it is common to have an uncomfortable night when in a new environment; might be a pinched nerve.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After outpatient surgery, you are prescribed Heparin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Doctors are planning to murder you with toxic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Standard thrombosis prophylaxis.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On the way to a friend’s, you have to stop three times at red traffic lights.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Evidence that you are in danger – someone wants to harm you.</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Pure coincidence (when you are in a hurry you are more prone to notice red lights).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a:p>
            <a:pPr marL="342900" indent="-342900" algn="l" eaLnBrk="1" hangingPunct="1">
              <a:buClr>
                <a:srgbClr val="004992"/>
              </a:buClr>
              <a:buFont typeface="WingDings"/>
              <a:buChar char=""/>
              <a:tabLst>
                <a:tab pos="265113" algn="l"/>
                <a:tab pos="447675" algn="l"/>
              </a:tabLst>
              <a:defRPr/>
            </a:pPr>
            <a:r>
              <a:rPr lang="en-US" sz="2400" dirty="0">
                <a:solidFill>
                  <a:srgbClr val="004992"/>
                </a:solidFill>
                <a:latin typeface="Calibri Light"/>
              </a:rPr>
              <a:t>Try to avoid hasty as well as prolonged decision-making.</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24</a:t>
            </a:fld>
            <a:endParaRPr lang="de-DE" altLang="de-DE">
              <a:latin typeface="Calibri Light"/>
            </a:endParaRPr>
          </a:p>
        </p:txBody>
      </p:sp>
    </p:spTree>
    <p:extLst>
      <p:ext uri="{BB962C8B-B14F-4D97-AF65-F5344CB8AC3E}">
        <p14:creationId xmlns:p14="http://schemas.microsoft.com/office/powerpoint/2010/main" val="386479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 </a:t>
            </a:r>
          </a:p>
          <a:p>
            <a:pPr marL="342900" indent="-342900" algn="l" eaLnBrk="1" hangingPunct="1">
              <a:buClr>
                <a:srgbClr val="004992"/>
              </a:buClr>
              <a:buFont typeface="WingDings"/>
              <a:buChar char=""/>
              <a:defRPr/>
            </a:pPr>
            <a:r>
              <a:rPr lang="en-US" sz="2400" dirty="0">
                <a:solidFill>
                  <a:srgbClr val="004992"/>
                </a:solidFill>
                <a:latin typeface="Calibri Light"/>
              </a:rPr>
              <a:t>Your task is to identify the object.</a:t>
            </a:r>
          </a:p>
          <a:p>
            <a:pPr marL="342900" indent="-342900" algn="l" eaLnBrk="1" hangingPunct="1">
              <a:buClr>
                <a:srgbClr val="004992"/>
              </a:buClr>
              <a:buFont typeface="WingDings"/>
              <a:buChar char=""/>
              <a:tabLst>
                <a:tab pos="265113" algn="l"/>
                <a:tab pos="447675" algn="l"/>
              </a:tabLst>
              <a:defRPr/>
            </a:pPr>
            <a:r>
              <a:rPr lang="en-US" sz="2400" dirty="0">
                <a:solidFill>
                  <a:srgbClr val="004992"/>
                </a:solidFill>
                <a:latin typeface="Calibri Light"/>
              </a:rPr>
              <a:t>Try to avoid hasty as well as prolonged decision-making.</a:t>
            </a:r>
          </a:p>
          <a:p>
            <a:pPr marL="342900" indent="-342900" algn="l" eaLnBrk="1" hangingPunct="1">
              <a:buClr>
                <a:srgbClr val="004992"/>
              </a:buClr>
              <a:buFont typeface="WingDings"/>
              <a:buChar char=""/>
              <a:defRPr/>
            </a:pPr>
            <a:r>
              <a:rPr lang="en-US" sz="2400" dirty="0">
                <a:solidFill>
                  <a:srgbClr val="004992"/>
                </a:solidFill>
                <a:latin typeface="Calibri Light"/>
              </a:rPr>
              <a:t>Discuss evidence for and against each alternative.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25</a:t>
            </a:fld>
            <a:endParaRPr lang="de-DE" altLang="de-DE">
              <a:latin typeface="Calibri Light"/>
            </a:endParaRPr>
          </a:p>
        </p:txBody>
      </p:sp>
    </p:spTree>
    <p:extLst>
      <p:ext uri="{BB962C8B-B14F-4D97-AF65-F5344CB8AC3E}">
        <p14:creationId xmlns:p14="http://schemas.microsoft.com/office/powerpoint/2010/main" val="419977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Several alternative interpretations are provided. </a:t>
            </a:r>
          </a:p>
          <a:p>
            <a:pPr lvl="0" defTabSz="914400" fontAlgn="base"/>
            <a:r>
              <a:rPr lang="en-GB" altLang="ko-KR" sz="2400" dirty="0">
                <a:solidFill>
                  <a:srgbClr val="333333"/>
                </a:solidFill>
                <a:latin typeface="Calibri Light"/>
                <a:ea typeface="Gulim" pitchFamily="34" charset="-127"/>
              </a:rPr>
              <a:t>Please discuss with the group how likely you find each option and whether you feel confident enough to make a decision.</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07">
            <a:extLst>
              <a:ext uri="{FF2B5EF4-FFF2-40B4-BE49-F238E27FC236}">
                <a16:creationId xmlns:a16="http://schemas.microsoft.com/office/drawing/2014/main" id="{2A4F5A2F-62A2-E7D6-959E-0ADCE9B8E5C1}"/>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27</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D74F29AC-F493-0413-249C-3437AF508C74}"/>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28</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77764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06032836-E88E-6984-3378-AD5B7C6468CD}"/>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29</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0414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0AF92772-E88B-0A15-CEEA-C7A8B68C3FFB}"/>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30</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84467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690E4F9B-5939-7FE9-4E30-84E098364582}"/>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31</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7433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4BFC9E62-2D27-BD5B-8FAF-52CD8177D794}"/>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32</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0361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64A5BDE9-363A-5E60-4F81-5C00BE74A65E}"/>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33</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03699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444A6289-0519-FEA4-4A04-515A55070F57}"/>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34</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9081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2A305B6F-9FDE-9481-6D52-6519DF1AEE3A}"/>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 bridge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raft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rails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flagpole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pile of wood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 paintbrush</a:t>
            </a:r>
          </a:p>
          <a:p>
            <a:pPr>
              <a:lnSpc>
                <a:spcPct val="100000"/>
              </a:lnSpc>
              <a:spcBef>
                <a:spcPts val="12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35</a:t>
            </a:fld>
            <a:endParaRPr lang="de-DE" altLang="de-DE">
              <a:latin typeface="Calibri Light"/>
            </a:endParaRPr>
          </a:p>
        </p:txBody>
      </p:sp>
      <p:sp>
        <p:nvSpPr>
          <p:cNvPr id="6" name="Title 5"/>
          <p:cNvSpPr>
            <a:spLocks noGrp="1"/>
          </p:cNvSpPr>
          <p:nvPr>
            <p:ph type="title"/>
          </p:nvPr>
        </p:nvSpPr>
        <p:spPr/>
        <p:txBody>
          <a:bodyPr/>
          <a:lstStyle/>
          <a:p>
            <a:r>
              <a:rPr lang="en-US" sz="3600"/>
              <a:t>What might be presented in this picture? </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82381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r>
              <a:rPr lang="en-US" sz="2400">
                <a:solidFill>
                  <a:srgbClr val="333333"/>
                </a:solidFill>
                <a:latin typeface="Calibri Light"/>
              </a:rPr>
              <a:t>Here, no answer alternatives are provided. You have to come up with your own ideas about the picture. Feel free to offer several alternatives. Please discuss your evaluations in your group!</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9D9D91B0-DA3F-EF9D-4A2A-389A31AB1FBB}"/>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37</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97794018-6128-8D3B-AFBA-4C15073B251B}"/>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38</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8655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FC5179B5-95C0-5A41-651D-1323999C69D4}"/>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39</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9768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78A3037B-9A34-602D-1C55-13BD9B205A23}"/>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40</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89063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DAF998E1-B42B-B88E-92F8-B5C8F440F096}"/>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41</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763118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799B0872-B44E-4C8B-5660-56A42C2C457D}"/>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42</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89654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6DD6FD72-04AA-BFCE-03DE-4A578AA64A54}"/>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43</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35888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6B099A79-CBCE-E8B2-A6B2-D8B634EE3FCE}"/>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44</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80561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4">
            <a:extLst>
              <a:ext uri="{FF2B5EF4-FFF2-40B4-BE49-F238E27FC236}">
                <a16:creationId xmlns:a16="http://schemas.microsoft.com/office/drawing/2014/main" id="{3EABE448-BF0A-6152-AD4B-3067DD5D5C50}"/>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5">
            <a:extLst>
              <a:ext uri="{FF2B5EF4-FFF2-40B4-BE49-F238E27FC236}">
                <a16:creationId xmlns:a16="http://schemas.microsoft.com/office/drawing/2014/main" id="{12444504-2731-0A99-2DFA-4544CF134ED9}"/>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8181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6">
            <a:extLst>
              <a:ext uri="{FF2B5EF4-FFF2-40B4-BE49-F238E27FC236}">
                <a16:creationId xmlns:a16="http://schemas.microsoft.com/office/drawing/2014/main" id="{86466010-DDEC-0820-D242-BF3F0504C3D4}"/>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882570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7">
            <a:extLst>
              <a:ext uri="{FF2B5EF4-FFF2-40B4-BE49-F238E27FC236}">
                <a16:creationId xmlns:a16="http://schemas.microsoft.com/office/drawing/2014/main" id="{8204876B-6EC6-999F-9305-8CE7BAF7BB5B}"/>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8225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8">
            <a:extLst>
              <a:ext uri="{FF2B5EF4-FFF2-40B4-BE49-F238E27FC236}">
                <a16:creationId xmlns:a16="http://schemas.microsoft.com/office/drawing/2014/main" id="{15719D9E-2000-C8D6-29AA-D00E6584EDAE}"/>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94778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9">
            <a:extLst>
              <a:ext uri="{FF2B5EF4-FFF2-40B4-BE49-F238E27FC236}">
                <a16:creationId xmlns:a16="http://schemas.microsoft.com/office/drawing/2014/main" id="{9B6378B7-50AF-C498-97DF-BA3A2CF836A1}"/>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6282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0">
            <a:extLst>
              <a:ext uri="{FF2B5EF4-FFF2-40B4-BE49-F238E27FC236}">
                <a16:creationId xmlns:a16="http://schemas.microsoft.com/office/drawing/2014/main" id="{4169ACA0-E3D3-A29B-84EE-55C1A0D1EAA4}"/>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6891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1">
            <a:extLst>
              <a:ext uri="{FF2B5EF4-FFF2-40B4-BE49-F238E27FC236}">
                <a16:creationId xmlns:a16="http://schemas.microsoft.com/office/drawing/2014/main" id="{9EC42989-E24C-4E05-C8E4-D26827D95DBE}"/>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37088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2">
            <a:extLst>
              <a:ext uri="{FF2B5EF4-FFF2-40B4-BE49-F238E27FC236}">
                <a16:creationId xmlns:a16="http://schemas.microsoft.com/office/drawing/2014/main" id="{B69F1628-9478-D488-AE38-E88F3C03EE27}"/>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pear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woman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guitar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violin case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keyhole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owl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tongue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light bulb</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footsteps</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96577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4</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3">
            <a:extLst>
              <a:ext uri="{FF2B5EF4-FFF2-40B4-BE49-F238E27FC236}">
                <a16:creationId xmlns:a16="http://schemas.microsoft.com/office/drawing/2014/main" id="{517950E4-B2BE-5F7E-4AB5-84D19E273C51}"/>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4">
            <a:extLst>
              <a:ext uri="{FF2B5EF4-FFF2-40B4-BE49-F238E27FC236}">
                <a16:creationId xmlns:a16="http://schemas.microsoft.com/office/drawing/2014/main" id="{527D4E2F-33BE-F1B8-8E02-3A5E4060E3B5}"/>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1226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5">
            <a:extLst>
              <a:ext uri="{FF2B5EF4-FFF2-40B4-BE49-F238E27FC236}">
                <a16:creationId xmlns:a16="http://schemas.microsoft.com/office/drawing/2014/main" id="{800E6B6E-8D3A-147C-AE61-3E20C42D7657}"/>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78646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6">
            <a:extLst>
              <a:ext uri="{FF2B5EF4-FFF2-40B4-BE49-F238E27FC236}">
                <a16:creationId xmlns:a16="http://schemas.microsoft.com/office/drawing/2014/main" id="{841F6880-0FB4-6D69-876C-CFD262A341BE}"/>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03725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7">
            <a:extLst>
              <a:ext uri="{FF2B5EF4-FFF2-40B4-BE49-F238E27FC236}">
                <a16:creationId xmlns:a16="http://schemas.microsoft.com/office/drawing/2014/main" id="{38FE4DCA-83A6-71B6-D86B-183A2898852F}"/>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530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8">
            <a:extLst>
              <a:ext uri="{FF2B5EF4-FFF2-40B4-BE49-F238E27FC236}">
                <a16:creationId xmlns:a16="http://schemas.microsoft.com/office/drawing/2014/main" id="{6CC8FEBC-CE0D-F250-1397-3214ADFCCF31}"/>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475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9">
            <a:extLst>
              <a:ext uri="{FF2B5EF4-FFF2-40B4-BE49-F238E27FC236}">
                <a16:creationId xmlns:a16="http://schemas.microsoft.com/office/drawing/2014/main" id="{FCAEFCEF-7CDD-1154-1FE8-95AAFEB79F68}"/>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71927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0">
            <a:extLst>
              <a:ext uri="{FF2B5EF4-FFF2-40B4-BE49-F238E27FC236}">
                <a16:creationId xmlns:a16="http://schemas.microsoft.com/office/drawing/2014/main" id="{3D2BD12B-8115-848F-36D4-843E6247B6A7}"/>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857602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1">
            <a:extLst>
              <a:ext uri="{FF2B5EF4-FFF2-40B4-BE49-F238E27FC236}">
                <a16:creationId xmlns:a16="http://schemas.microsoft.com/office/drawing/2014/main" id="{979EFCE1-A552-751D-ABFF-597FF76E2949}"/>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goblet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woman with plunging neckline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oil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tent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carriage</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coat of arms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magic lamp</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tea pot</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spade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651842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2 - Jumping to Conclusions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65</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203495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5</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2">
            <a:extLst>
              <a:ext uri="{FF2B5EF4-FFF2-40B4-BE49-F238E27FC236}">
                <a16:creationId xmlns:a16="http://schemas.microsoft.com/office/drawing/2014/main" id="{5D6DA13A-AE86-4FA3-9373-2DEDA279BA49}"/>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67</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3">
            <a:extLst>
              <a:ext uri="{FF2B5EF4-FFF2-40B4-BE49-F238E27FC236}">
                <a16:creationId xmlns:a16="http://schemas.microsoft.com/office/drawing/2014/main" id="{D87D807C-8D98-8837-6D97-71336A4E8DEE}"/>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68</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4281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4">
            <a:extLst>
              <a:ext uri="{FF2B5EF4-FFF2-40B4-BE49-F238E27FC236}">
                <a16:creationId xmlns:a16="http://schemas.microsoft.com/office/drawing/2014/main" id="{0B03D0E6-5F1C-F90F-F247-DF4FF308F653}"/>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69</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3270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5">
            <a:extLst>
              <a:ext uri="{FF2B5EF4-FFF2-40B4-BE49-F238E27FC236}">
                <a16:creationId xmlns:a16="http://schemas.microsoft.com/office/drawing/2014/main" id="{3501DEEE-C64B-A5C6-8421-73443583B426}"/>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70</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03763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6">
            <a:extLst>
              <a:ext uri="{FF2B5EF4-FFF2-40B4-BE49-F238E27FC236}">
                <a16:creationId xmlns:a16="http://schemas.microsoft.com/office/drawing/2014/main" id="{403D4B36-9347-91D2-05C0-6182B981B0C5}"/>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71</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840934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7">
            <a:extLst>
              <a:ext uri="{FF2B5EF4-FFF2-40B4-BE49-F238E27FC236}">
                <a16:creationId xmlns:a16="http://schemas.microsoft.com/office/drawing/2014/main" id="{0C28AF18-1A00-BF73-68E9-7A3B67E19225}"/>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72</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0762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48">
            <a:extLst>
              <a:ext uri="{FF2B5EF4-FFF2-40B4-BE49-F238E27FC236}">
                <a16:creationId xmlns:a16="http://schemas.microsoft.com/office/drawing/2014/main" id="{9555181B-0914-884A-EB04-4D10155D9683}"/>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73</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799270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9">
            <a:extLst>
              <a:ext uri="{FF2B5EF4-FFF2-40B4-BE49-F238E27FC236}">
                <a16:creationId xmlns:a16="http://schemas.microsoft.com/office/drawing/2014/main" id="{047E1419-4106-147D-112D-9A9F22CB9027}"/>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74</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41601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6AE2FB6E-51D8-DEDB-92E1-E836502A8EAA}"/>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75</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383979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6</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76</a:t>
            </a:fld>
            <a:endParaRPr lang="de-DE" alt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EA047-2DD7-CC3D-9971-F727C78AA44F}"/>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6AA58017-81CB-E152-45C7-91E861D84780}"/>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06BE8D1-D86D-0F57-FD72-384B4BF6E43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966D621D-D9DC-D795-5E73-DB31A5551BDC}"/>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65C7884A-E29D-09D4-AF4A-663F0CC77487}"/>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77</a:t>
            </a:fld>
            <a:endParaRPr lang="de-DE" altLang="de-DE">
              <a:latin typeface="Calibri Light"/>
            </a:endParaRPr>
          </a:p>
        </p:txBody>
      </p:sp>
      <p:sp>
        <p:nvSpPr>
          <p:cNvPr id="15" name="Text Box 9">
            <a:extLst>
              <a:ext uri="{FF2B5EF4-FFF2-40B4-BE49-F238E27FC236}">
                <a16:creationId xmlns:a16="http://schemas.microsoft.com/office/drawing/2014/main" id="{7D5DD857-3601-7F61-0670-99EC1C635DF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3619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877C-F54C-BF10-BD4B-587D7633F56A}"/>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9529F339-49DA-939C-E31D-B2326962DB8A}"/>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9B4F3C1-2613-09A3-B781-B99794BF73B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79887055-2D71-4E88-3EED-62C022A33044}"/>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0A2F991C-808E-2D91-CC78-B2E5B593144B}"/>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78</a:t>
            </a:fld>
            <a:endParaRPr lang="de-DE" altLang="de-DE">
              <a:latin typeface="Calibri Light"/>
            </a:endParaRPr>
          </a:p>
        </p:txBody>
      </p:sp>
      <p:sp>
        <p:nvSpPr>
          <p:cNvPr id="15" name="Text Box 9">
            <a:extLst>
              <a:ext uri="{FF2B5EF4-FFF2-40B4-BE49-F238E27FC236}">
                <a16:creationId xmlns:a16="http://schemas.microsoft.com/office/drawing/2014/main" id="{1F17DE9A-7DB6-ABAE-936F-6C41352833D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767297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E209-42E5-5271-E793-931011498F13}"/>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DDEEFC9F-51DE-6E85-5336-9315B29B4869}"/>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FC2B57F-A0F2-7087-5175-B72A9B37405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7185F555-E078-C18D-7EB2-04CB6E017FF6}"/>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B48244F0-3FDD-9C82-C11F-9D5FE5CD2F75}"/>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79</a:t>
            </a:fld>
            <a:endParaRPr lang="de-DE" altLang="de-DE">
              <a:latin typeface="Calibri Light"/>
            </a:endParaRPr>
          </a:p>
        </p:txBody>
      </p:sp>
      <p:sp>
        <p:nvSpPr>
          <p:cNvPr id="15" name="Text Box 9">
            <a:extLst>
              <a:ext uri="{FF2B5EF4-FFF2-40B4-BE49-F238E27FC236}">
                <a16:creationId xmlns:a16="http://schemas.microsoft.com/office/drawing/2014/main" id="{3EA7B6A7-2737-304A-CBDF-E944C447464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70412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02F8F-6AB6-50E0-0829-5348371DA167}"/>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2D196F99-F24D-FE55-6BD4-3DAC22DAC7FB}"/>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614CBB2-64D8-4A2A-681C-72C094F6BA97}"/>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DC8614FF-C34A-B7B7-1749-A9846A7F93F6}"/>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AD4126E8-8689-79CA-47F7-60BC7DEE7FFA}"/>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80</a:t>
            </a:fld>
            <a:endParaRPr lang="de-DE" altLang="de-DE">
              <a:latin typeface="Calibri Light"/>
            </a:endParaRPr>
          </a:p>
        </p:txBody>
      </p:sp>
      <p:sp>
        <p:nvSpPr>
          <p:cNvPr id="15" name="Text Box 9">
            <a:extLst>
              <a:ext uri="{FF2B5EF4-FFF2-40B4-BE49-F238E27FC236}">
                <a16:creationId xmlns:a16="http://schemas.microsoft.com/office/drawing/2014/main" id="{363BC7BC-74AE-2249-4CE7-F4D37F4C5C7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661358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B989C-9BC5-BD34-B17E-41D8B25B95F8}"/>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F8E7F3C6-018B-5DDD-E04B-E8C212D71C37}"/>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5BD312-9222-82C3-A787-36B289B6AC1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8F76AC93-9F2C-055F-9473-425C5CBC1433}"/>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75587421-A743-76AA-86FD-6EE78EE95558}"/>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81</a:t>
            </a:fld>
            <a:endParaRPr lang="de-DE" altLang="de-DE">
              <a:latin typeface="Calibri Light"/>
            </a:endParaRPr>
          </a:p>
        </p:txBody>
      </p:sp>
      <p:sp>
        <p:nvSpPr>
          <p:cNvPr id="15" name="Text Box 9">
            <a:extLst>
              <a:ext uri="{FF2B5EF4-FFF2-40B4-BE49-F238E27FC236}">
                <a16:creationId xmlns:a16="http://schemas.microsoft.com/office/drawing/2014/main" id="{576A60DA-A818-383C-D6F6-469491C34E3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784729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16A83-C0B5-413B-42B2-1039ED84F82F}"/>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E2103BF9-ED6C-593C-7BF6-FD50492C6D84}"/>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F080891-3141-3580-16E1-BE822CF2C7A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E8F2A003-DFDC-3C63-CF32-DD213015679A}"/>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FE710082-8A32-11F4-DB06-87C15A93D03B}"/>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82</a:t>
            </a:fld>
            <a:endParaRPr lang="de-DE" altLang="de-DE">
              <a:latin typeface="Calibri Light"/>
            </a:endParaRPr>
          </a:p>
        </p:txBody>
      </p:sp>
      <p:sp>
        <p:nvSpPr>
          <p:cNvPr id="15" name="Text Box 9">
            <a:extLst>
              <a:ext uri="{FF2B5EF4-FFF2-40B4-BE49-F238E27FC236}">
                <a16:creationId xmlns:a16="http://schemas.microsoft.com/office/drawing/2014/main" id="{A3E61D4B-C774-EA42-D825-BDE65ADF6DD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805813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D4673-A027-3F69-9D0B-D24ABC4F8727}"/>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7ED09386-6912-C09E-4609-2FF2FE33D8CC}"/>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21DE6EF-432E-03B1-2876-596758499DE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815DB456-D7DE-969A-829F-07A1365AB091}"/>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DB953C2E-926D-F66F-BA73-64CF95CA211A}"/>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83</a:t>
            </a:fld>
            <a:endParaRPr lang="de-DE" altLang="de-DE">
              <a:latin typeface="Calibri Light"/>
            </a:endParaRPr>
          </a:p>
        </p:txBody>
      </p:sp>
      <p:sp>
        <p:nvSpPr>
          <p:cNvPr id="15" name="Text Box 9">
            <a:extLst>
              <a:ext uri="{FF2B5EF4-FFF2-40B4-BE49-F238E27FC236}">
                <a16:creationId xmlns:a16="http://schemas.microsoft.com/office/drawing/2014/main" id="{C9761139-3E7A-4768-CAAA-017D11F2259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377984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6C877-9486-ACB6-2C23-6AB7504EB4D1}"/>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78428AA8-7CB4-6822-A5EA-6C4DCDE110D8}"/>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FB7ADC5-F5C3-026E-13DB-BC52E8B6F57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a:extLst>
              <a:ext uri="{FF2B5EF4-FFF2-40B4-BE49-F238E27FC236}">
                <a16:creationId xmlns:a16="http://schemas.microsoft.com/office/drawing/2014/main" id="{C44BCE8D-44FE-2149-8353-A440EB4B7565}"/>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D1FFF50A-DB2E-519E-48C5-33BF9ADA5594}"/>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84</a:t>
            </a:fld>
            <a:endParaRPr lang="de-DE" altLang="de-DE">
              <a:latin typeface="Calibri Light"/>
            </a:endParaRPr>
          </a:p>
        </p:txBody>
      </p:sp>
      <p:sp>
        <p:nvSpPr>
          <p:cNvPr id="15" name="Text Box 9">
            <a:extLst>
              <a:ext uri="{FF2B5EF4-FFF2-40B4-BE49-F238E27FC236}">
                <a16:creationId xmlns:a16="http://schemas.microsoft.com/office/drawing/2014/main" id="{2C33B7D3-C266-73DD-7ACA-6B4A69BBD9F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186538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92ACD-7FBE-2A72-A30C-74076062A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CE216-C77C-8A39-B8BA-31074C3D97F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7</a:t>
            </a:r>
          </a:p>
        </p:txBody>
      </p:sp>
      <p:sp>
        <p:nvSpPr>
          <p:cNvPr id="3" name="Footer Placeholder 2">
            <a:extLst>
              <a:ext uri="{FF2B5EF4-FFF2-40B4-BE49-F238E27FC236}">
                <a16:creationId xmlns:a16="http://schemas.microsoft.com/office/drawing/2014/main" id="{E6DBF64F-8AF8-0CAA-F5DE-6796B2AA3D1E}"/>
              </a:ext>
            </a:extLst>
          </p:cNvPr>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a:extLst>
              <a:ext uri="{FF2B5EF4-FFF2-40B4-BE49-F238E27FC236}">
                <a16:creationId xmlns:a16="http://schemas.microsoft.com/office/drawing/2014/main" id="{9624E372-4E5A-346C-5BE4-07453E046173}"/>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19986503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59">
            <a:extLst>
              <a:ext uri="{FF2B5EF4-FFF2-40B4-BE49-F238E27FC236}">
                <a16:creationId xmlns:a16="http://schemas.microsoft.com/office/drawing/2014/main" id="{4F1B6018-90FD-0940-335A-9E1898C1167A}"/>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0">
            <a:extLst>
              <a:ext uri="{FF2B5EF4-FFF2-40B4-BE49-F238E27FC236}">
                <a16:creationId xmlns:a16="http://schemas.microsoft.com/office/drawing/2014/main" id="{6F6C9548-CBE7-93C7-88FF-CDEB239A6C69}"/>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038529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1">
            <a:extLst>
              <a:ext uri="{FF2B5EF4-FFF2-40B4-BE49-F238E27FC236}">
                <a16:creationId xmlns:a16="http://schemas.microsoft.com/office/drawing/2014/main" id="{1BD3765C-E782-51B6-B04F-DFF3E2652F60}"/>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885016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2">
            <a:extLst>
              <a:ext uri="{FF2B5EF4-FFF2-40B4-BE49-F238E27FC236}">
                <a16:creationId xmlns:a16="http://schemas.microsoft.com/office/drawing/2014/main" id="{0DB3011D-2E8C-1763-5475-76484798B31F}"/>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39669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3">
            <a:extLst>
              <a:ext uri="{FF2B5EF4-FFF2-40B4-BE49-F238E27FC236}">
                <a16:creationId xmlns:a16="http://schemas.microsoft.com/office/drawing/2014/main" id="{F3BD01BB-523F-8E24-4F54-9EF703DC10D0}"/>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2143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4">
            <a:extLst>
              <a:ext uri="{FF2B5EF4-FFF2-40B4-BE49-F238E27FC236}">
                <a16:creationId xmlns:a16="http://schemas.microsoft.com/office/drawing/2014/main" id="{D5C75DB0-6698-296F-4174-D4336F4DF5F4}"/>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955460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5">
            <a:extLst>
              <a:ext uri="{FF2B5EF4-FFF2-40B4-BE49-F238E27FC236}">
                <a16:creationId xmlns:a16="http://schemas.microsoft.com/office/drawing/2014/main" id="{5BC362BE-0C9E-4F19-D94F-AE3AE08A5D30}"/>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rPr>
              <a:t> potato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sun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fish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cockroach</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aerial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fat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spider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tree</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221412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8</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80BBB66A-4AC7-B449-748E-78A3C2B91580}"/>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94</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89395DF5-8847-B8A2-6C64-14509E7BFABC}"/>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95</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169677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5C22F309-F36A-DB20-B5E6-514970C6B806}"/>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96</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26883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9D86323D-0DAC-6E4B-0B0F-7931C849D4E2}"/>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97</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21970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5097188D-81AB-B3AA-E3EB-1CB02C28A60B}"/>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98</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607615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4B6DE0E0-54A8-598D-86FB-C2012FA5329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99</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12149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49DFAC28-A255-14D8-0403-5680ECF1860C}"/>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100</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3914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F5B69CCE-5586-2EBA-17F8-22D733E49963}"/>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101</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69380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103</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 now?</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104</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105</a:t>
            </a:fld>
            <a:endParaRPr lang="de-DE" altLang="de-DE">
              <a:latin typeface="Calibri Light"/>
            </a:endParaRPr>
          </a:p>
        </p:txBody>
      </p:sp>
      <p:sp>
        <p:nvSpPr>
          <p:cNvPr id="14"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6"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Hasty decisions do not always lead to errors but sometimes tell only half the story!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106</a:t>
            </a:fld>
            <a:endParaRPr lang="de-DE" altLang="de-DE">
              <a:latin typeface="Calibri Light"/>
            </a:endParaRPr>
          </a:p>
        </p:txBody>
      </p:sp>
    </p:spTree>
    <p:extLst>
      <p:ext uri="{BB962C8B-B14F-4D97-AF65-F5344CB8AC3E}">
        <p14:creationId xmlns:p14="http://schemas.microsoft.com/office/powerpoint/2010/main" val="12398350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Hasty decisions do not always lead to errors but sometimes tell only half the story!</a:t>
            </a:r>
          </a:p>
          <a:p>
            <a:pPr lvl="0" algn="ctr" defTabSz="914400" fontAlgn="base"/>
            <a:r>
              <a:rPr lang="de-DE" altLang="de-DE" sz="2400" dirty="0">
                <a:solidFill>
                  <a:srgbClr val="004992"/>
                </a:solidFill>
                <a:latin typeface="Calibri Light"/>
              </a:rPr>
              <a:t>Try to discover all the details/figures in the following pictures!</a:t>
            </a:r>
            <a:endParaRPr lang="en-US"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108</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109</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Woman or saxophone player?</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110</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111</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112</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07877" name="Caption_10"/>
          <p:cNvSpPr>
            <a:spLocks noChangeArrowheads="1"/>
          </p:cNvSpPr>
          <p:nvPr/>
        </p:nvSpPr>
        <p:spPr bwMode="auto">
          <a:xfrm>
            <a:off x="4829057" y="5586984"/>
            <a:ext cx="2537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en-US"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113</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Face or rider?</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114</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1973" name="Caption_10"/>
          <p:cNvSpPr>
            <a:spLocks noChangeArrowheads="1"/>
          </p:cNvSpPr>
          <p:nvPr/>
        </p:nvSpPr>
        <p:spPr bwMode="auto">
          <a:xfrm>
            <a:off x="4893357" y="5586984"/>
            <a:ext cx="24084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115</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Jesus or crucifixion?</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116</a:t>
            </a:fld>
            <a:endParaRPr lang="de-DE" altLang="de-DE">
              <a:latin typeface="Calibri Light"/>
            </a:endParaRPr>
          </a:p>
        </p:txBody>
      </p:sp>
      <p:pic>
        <p:nvPicPr>
          <p:cNvPr id="11"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6069" name="Caption_12"/>
          <p:cNvSpPr>
            <a:spLocks noChangeArrowheads="1"/>
          </p:cNvSpPr>
          <p:nvPr/>
        </p:nvSpPr>
        <p:spPr bwMode="auto">
          <a:xfrm>
            <a:off x="4888065" y="5586984"/>
            <a:ext cx="2419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117</a:t>
            </a:fld>
            <a:endParaRPr lang="de-DE" altLang="de-DE">
              <a:latin typeface="Calibri Ligh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Madonna or harp-playing fairy?</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118</a:t>
            </a:fld>
            <a:endParaRPr lang="de-DE" altLang="de-DE">
              <a:solidFill>
                <a:srgbClr val="000000"/>
              </a:solidFill>
              <a:latin typeface="Calibri Light"/>
            </a:endParaRPr>
          </a:p>
        </p:txBody>
      </p:sp>
    </p:spTree>
    <p:extLst>
      <p:ext uri="{BB962C8B-B14F-4D97-AF65-F5344CB8AC3E}">
        <p14:creationId xmlns:p14="http://schemas.microsoft.com/office/powerpoint/2010/main" val="23319264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119</a:t>
            </a:fld>
            <a:endParaRPr lang="de-DE" altLang="de-DE">
              <a:solidFill>
                <a:srgbClr val="000000"/>
              </a:solidFill>
              <a:latin typeface="Calibri Light"/>
            </a:endParaRPr>
          </a:p>
        </p:txBody>
      </p:sp>
    </p:spTree>
    <p:extLst>
      <p:ext uri="{BB962C8B-B14F-4D97-AF65-F5344CB8AC3E}">
        <p14:creationId xmlns:p14="http://schemas.microsoft.com/office/powerpoint/2010/main" val="34111496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spTree>
    <p:extLst>
      <p:ext uri="{BB962C8B-B14F-4D97-AF65-F5344CB8AC3E}">
        <p14:creationId xmlns:p14="http://schemas.microsoft.com/office/powerpoint/2010/main" val="4374010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Tree>
    <p:extLst>
      <p:ext uri="{BB962C8B-B14F-4D97-AF65-F5344CB8AC3E}">
        <p14:creationId xmlns:p14="http://schemas.microsoft.com/office/powerpoint/2010/main" val="1595130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spc="-5">
                <a:solidFill>
                  <a:srgbClr val="333333"/>
                </a:solidFill>
                <a:latin typeface="Times New Roman"/>
                <a:cs typeface="Verdana"/>
                <a:sym typeface="Wingdings" panose="05000000000000000000" pitchFamily="2" charset="2"/>
              </a:rPr>
              <a:t>→</a:t>
            </a:r>
            <a:r>
              <a:rPr lang="en-US" sz="2000" spc="-5">
                <a:solidFill>
                  <a:srgbClr val="333333"/>
                </a:solidFill>
                <a:latin typeface="Calibri Light"/>
                <a:cs typeface="Verdana"/>
                <a:sym typeface="Wingdings" panose="05000000000000000000" pitchFamily="2" charset="2"/>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a:p>
            <a:pPr marL="342900" marR="30861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Base important decisions </a:t>
            </a:r>
            <a:r>
              <a:rPr lang="en-US" sz="2000" dirty="0">
                <a:solidFill>
                  <a:srgbClr val="333333"/>
                </a:solidFill>
                <a:latin typeface="Calibri Light"/>
                <a:cs typeface="Verdana"/>
              </a:rPr>
              <a:t>on </a:t>
            </a:r>
            <a:r>
              <a:rPr lang="en-US" sz="2000" spc="-5" dirty="0">
                <a:solidFill>
                  <a:srgbClr val="333333"/>
                </a:solidFill>
                <a:latin typeface="Calibri Light"/>
                <a:cs typeface="Verdana"/>
              </a:rPr>
              <a:t>solid </a:t>
            </a:r>
            <a:r>
              <a:rPr lang="en-US" sz="2000" dirty="0">
                <a:solidFill>
                  <a:srgbClr val="333333"/>
                </a:solidFill>
                <a:latin typeface="Calibri Light"/>
                <a:cs typeface="Verdana"/>
              </a:rPr>
              <a:t>facts. Mere </a:t>
            </a:r>
            <a:r>
              <a:rPr lang="en-US" sz="2000" spc="-5" dirty="0">
                <a:solidFill>
                  <a:srgbClr val="333333"/>
                </a:solidFill>
                <a:latin typeface="Calibri Light"/>
                <a:cs typeface="Verdana"/>
              </a:rPr>
              <a:t>guesses are </a:t>
            </a:r>
            <a:r>
              <a:rPr lang="en-US" sz="2000" dirty="0">
                <a:solidFill>
                  <a:srgbClr val="333333"/>
                </a:solidFill>
                <a:latin typeface="Calibri Light"/>
                <a:cs typeface="Verdana"/>
              </a:rPr>
              <a:t>“bad </a:t>
            </a:r>
            <a:r>
              <a:rPr lang="en-US" sz="2000" spc="-25" dirty="0">
                <a:solidFill>
                  <a:srgbClr val="333333"/>
                </a:solidFill>
                <a:latin typeface="Calibri Light"/>
                <a:cs typeface="Verdana"/>
              </a:rPr>
              <a:t>advisers.” </a:t>
            </a:r>
            <a:r>
              <a:rPr lang="en-US" sz="2000" spc="-10" dirty="0">
                <a:solidFill>
                  <a:srgbClr val="333333"/>
                </a:solidFill>
                <a:latin typeface="Calibri Light"/>
                <a:cs typeface="Verdana"/>
              </a:rPr>
              <a:t>Always </a:t>
            </a:r>
            <a:r>
              <a:rPr lang="en-US" sz="2000" spc="-5" dirty="0">
                <a:solidFill>
                  <a:srgbClr val="333333"/>
                </a:solidFill>
                <a:latin typeface="Calibri Light"/>
                <a:cs typeface="Verdana"/>
              </a:rPr>
              <a:t>consider the consequences </a:t>
            </a:r>
            <a:r>
              <a:rPr lang="en-US" sz="2000" dirty="0">
                <a:solidFill>
                  <a:srgbClr val="333333"/>
                </a:solidFill>
                <a:latin typeface="Calibri Light"/>
                <a:cs typeface="Verdana"/>
              </a:rPr>
              <a:t>of a </a:t>
            </a:r>
            <a:r>
              <a:rPr lang="en-US" sz="2000" spc="-5" dirty="0">
                <a:solidFill>
                  <a:srgbClr val="333333"/>
                </a:solidFill>
                <a:latin typeface="Calibri Light"/>
                <a:cs typeface="Verdana"/>
              </a:rPr>
              <a:t>wrong judgment.</a:t>
            </a:r>
            <a:endParaRPr lang="en-US" sz="2000" dirty="0">
              <a:solidFill>
                <a:srgbClr val="333333"/>
              </a:solidFill>
              <a:latin typeface="Calibri Light"/>
              <a:cs typeface="Verdana"/>
            </a:endParaRPr>
          </a:p>
          <a:p>
            <a:pPr>
              <a:lnSpc>
                <a:spcPct val="100000"/>
              </a:lnSpc>
              <a:spcBef>
                <a:spcPts val="0"/>
              </a:spcBef>
            </a:pP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Tree>
    <p:extLst>
      <p:ext uri="{BB962C8B-B14F-4D97-AF65-F5344CB8AC3E}">
        <p14:creationId xmlns:p14="http://schemas.microsoft.com/office/powerpoint/2010/main" val="35495164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123</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4770484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 </a:t>
            </a:r>
          </a:p>
          <a:p>
            <a:pPr lvl="0" defTabSz="914400" fontAlgn="base"/>
            <a:r>
              <a:rPr lang="en-AU" altLang="de-DE" sz="2000" dirty="0">
                <a:solidFill>
                  <a:srgbClr val="004992"/>
                </a:solidFill>
                <a:latin typeface="Calibri Light"/>
              </a:rPr>
              <a:t>Example: </a:t>
            </a:r>
            <a:r>
              <a:rPr lang="en-AU" altLang="de-DE" sz="2000" dirty="0">
                <a:solidFill>
                  <a:srgbClr val="333333"/>
                </a:solidFill>
                <a:latin typeface="Calibri Light"/>
              </a:rPr>
              <a:t>Frank accuses his roommate Bertram of trying to poison him!</a:t>
            </a:r>
          </a:p>
          <a:p>
            <a:pPr lvl="0" defTabSz="914400" fontAlgn="base"/>
            <a:r>
              <a:rPr lang="en-AU" altLang="de-DE" sz="2000" dirty="0">
                <a:solidFill>
                  <a:srgbClr val="004992"/>
                </a:solidFill>
                <a:latin typeface="Calibri Light"/>
              </a:rPr>
              <a:t>Background: </a:t>
            </a:r>
            <a:r>
              <a:rPr lang="en-AU" altLang="de-DE" sz="2000" dirty="0">
                <a:solidFill>
                  <a:srgbClr val="333333"/>
                </a:solidFill>
                <a:latin typeface="Calibri Light"/>
              </a:rPr>
              <a:t>Food tastes peculiar. They do not like each other.</a:t>
            </a:r>
          </a:p>
          <a:p>
            <a:pPr lvl="0" defTabSz="914400" fontAlgn="base"/>
            <a:r>
              <a:rPr lang="en-AU" altLang="de-DE" sz="2000" dirty="0">
                <a:solidFill>
                  <a:srgbClr val="004992"/>
                </a:solidFill>
                <a:latin typeface="Calibri Light"/>
              </a:rPr>
              <a:t>But: </a:t>
            </a:r>
            <a:r>
              <a:rPr lang="en-AU" altLang="de-DE" sz="2000" dirty="0">
                <a:solidFill>
                  <a:srgbClr val="333333"/>
                </a:solidFill>
                <a:latin typeface="Calibri Light"/>
              </a:rPr>
              <a:t>How could Bertram know which meal Frank would take from the trolley? Hardly anyone commits a murder only because of antipathy or minor disagreement.</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124</a:t>
            </a:fld>
            <a:endParaRPr lang="de-DE" altLang="de-DE">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 </a:t>
            </a:r>
          </a:p>
          <a:p>
            <a:pPr lvl="0" defTabSz="914400" fontAlgn="base"/>
            <a:r>
              <a:rPr lang="en-AU" altLang="de-DE" sz="2000" dirty="0">
                <a:solidFill>
                  <a:srgbClr val="004992"/>
                </a:solidFill>
                <a:latin typeface="Calibri Light"/>
              </a:rPr>
              <a:t>Example: </a:t>
            </a:r>
            <a:r>
              <a:rPr lang="en-AU" altLang="de-DE" sz="2000" dirty="0">
                <a:solidFill>
                  <a:srgbClr val="333333"/>
                </a:solidFill>
                <a:latin typeface="Calibri Light"/>
              </a:rPr>
              <a:t>Frank accuses his roommate Bertram of trying to poison him!</a:t>
            </a:r>
          </a:p>
          <a:p>
            <a:pPr lvl="0" defTabSz="914400" fontAlgn="base"/>
            <a:r>
              <a:rPr lang="en-AU" altLang="de-DE" sz="2000" dirty="0">
                <a:solidFill>
                  <a:srgbClr val="004992"/>
                </a:solidFill>
                <a:latin typeface="Calibri Light"/>
              </a:rPr>
              <a:t>Background: </a:t>
            </a:r>
            <a:r>
              <a:rPr lang="en-AU" altLang="de-DE" sz="2000" dirty="0">
                <a:solidFill>
                  <a:srgbClr val="333333"/>
                </a:solidFill>
                <a:latin typeface="Calibri Light"/>
              </a:rPr>
              <a:t>Food tastes peculiar. They do not like each other.</a:t>
            </a:r>
          </a:p>
          <a:p>
            <a:pPr lvl="0" defTabSz="914400" fontAlgn="base"/>
            <a:r>
              <a:rPr lang="en-AU" altLang="de-DE" sz="2000" dirty="0">
                <a:solidFill>
                  <a:srgbClr val="004992"/>
                </a:solidFill>
                <a:latin typeface="Calibri Light"/>
              </a:rPr>
              <a:t>But: </a:t>
            </a:r>
            <a:r>
              <a:rPr lang="en-AU" altLang="de-DE" sz="2000" dirty="0">
                <a:solidFill>
                  <a:srgbClr val="333333"/>
                </a:solidFill>
                <a:latin typeface="Calibri Light"/>
              </a:rPr>
              <a:t>How could Bertram know which meal Frank would take from the trolley? Hardly anyone commits a murder only because of antipathy or minor disagreement.</a:t>
            </a:r>
            <a:endParaRPr lang="en-AU" altLang="de-DE" sz="2000" b="1" dirty="0">
              <a:solidFill>
                <a:srgbClr val="333333"/>
              </a:solidFill>
              <a:latin typeface="Calibri Light"/>
            </a:endParaRPr>
          </a:p>
          <a:p>
            <a:pPr lvl="0" defTabSz="914400" fontAlgn="base"/>
            <a:r>
              <a:rPr lang="en-AU" altLang="de-DE" sz="2400" dirty="0">
                <a:solidFill>
                  <a:srgbClr val="333333"/>
                </a:solidFill>
                <a:latin typeface="Calibri Light"/>
              </a:rPr>
              <a:t>Many pieces of information should be considered. Discuss a variety of explanations and opinions with people you trust. </a:t>
            </a:r>
          </a:p>
          <a:p>
            <a:pPr lvl="0" defTabSz="914400" fontAlgn="base"/>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125</a:t>
            </a:fld>
            <a:endParaRPr lang="de-DE" altLang="de-DE">
              <a:latin typeface="Calibri Light"/>
            </a:endParaRPr>
          </a:p>
        </p:txBody>
      </p:sp>
    </p:spTree>
    <p:extLst>
      <p:ext uri="{BB962C8B-B14F-4D97-AF65-F5344CB8AC3E}">
        <p14:creationId xmlns:p14="http://schemas.microsoft.com/office/powerpoint/2010/main" val="26368787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307813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608"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2 - Jumping to Conclusions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127</a:t>
            </a:fld>
            <a:endParaRPr lang="de-DE" altLang="de-DE">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161848200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128</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6541157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953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129</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41623366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20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20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6410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6275728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For: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887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131</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24668823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03034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132</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71561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Against: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1086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133</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8957281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a:t>
                      </a:r>
                      <a:r>
                        <a:rPr lang="en-US" sz="1800">
                          <a:latin typeface="Calibri Light"/>
                        </a:rPr>
                        <a:t>times </a:t>
                      </a:r>
                      <a:r>
                        <a:rPr lang="en-US" sz="1800">
                          <a:latin typeface="Times New Roman"/>
                          <a:sym typeface="Wingdings" panose="05000000000000000000" pitchFamily="2" charset="2"/>
                        </a:rPr>
                        <a:t>→</a:t>
                      </a:r>
                      <a:r>
                        <a:rPr lang="en-US" sz="1800">
                          <a:latin typeface="Calibri Light"/>
                        </a:rPr>
                        <a:t> </a:t>
                      </a:r>
                      <a:r>
                        <a:rPr lang="en-US" sz="1800" dirty="0">
                          <a:latin typeface="Calibri Light"/>
                        </a:rPr>
                        <a:t>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4541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dirty="0">
                <a:solidFill>
                  <a:srgbClr val="000000"/>
                </a:solidFill>
                <a:latin typeface="Calibri Light"/>
                <a:ea typeface="ＭＳ Ｐゴシック" panose="020B0600070205080204" pitchFamily="34" charset="-128"/>
              </a:rPr>
              <a:t>Was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moon</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landing</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faked</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by</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US </a:t>
            </a:r>
            <a:r>
              <a:rPr lang="de-DE" sz="2200" dirty="0" err="1">
                <a:solidFill>
                  <a:srgbClr val="000000"/>
                </a:solidFill>
                <a:latin typeface="Calibri Light"/>
                <a:ea typeface="ＭＳ Ｐゴシック" panose="020B0600070205080204" pitchFamily="34" charset="-128"/>
              </a:rPr>
              <a:t>Government</a:t>
            </a:r>
            <a:r>
              <a:rPr lang="de-DE" sz="220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134</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Calibri Light"/>
              </a:rPr>
              <a:t>Director Roland </a:t>
            </a:r>
            <a:r>
              <a:rPr lang="en-US" altLang="de-DE" sz="2400" dirty="0" err="1">
                <a:latin typeface="Calibri Light"/>
              </a:rPr>
              <a:t>Emmerich</a:t>
            </a:r>
            <a:r>
              <a:rPr lang="en-US" altLang="de-DE" sz="2400" dirty="0">
                <a:latin typeface="Calibri Light"/>
              </a:rPr>
              <a:t> (Independence Day):</a:t>
            </a:r>
            <a:br>
              <a:rPr lang="en-US" altLang="de-DE" sz="2400" dirty="0">
                <a:latin typeface="Calibri Light"/>
              </a:rPr>
            </a:br>
            <a:r>
              <a:rPr lang="en-US" altLang="de-DE" sz="2400" dirty="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pic>
        <p:nvPicPr>
          <p:cNvPr id="15"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832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135</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a:t>How did this urban legend and other conspiracy theories arise?</a:t>
            </a:r>
          </a:p>
        </p:txBody>
      </p:sp>
    </p:spTree>
    <p:extLst>
      <p:ext uri="{BB962C8B-B14F-4D97-AF65-F5344CB8AC3E}">
        <p14:creationId xmlns:p14="http://schemas.microsoft.com/office/powerpoint/2010/main" val="31132904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compelling than</a:t>
            </a:r>
            <a:r>
              <a:rPr lang="en-US" sz="2400" spc="-65" dirty="0">
                <a:solidFill>
                  <a:srgbClr val="333333"/>
                </a:solidFill>
                <a:latin typeface="Calibri Light"/>
                <a:cs typeface="Verdana"/>
              </a:rPr>
              <a:t> </a:t>
            </a:r>
            <a:r>
              <a:rPr lang="en-US" sz="2400" spc="-3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203835"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hard to </a:t>
            </a:r>
            <a:r>
              <a:rPr lang="en-US" sz="2400" dirty="0">
                <a:solidFill>
                  <a:srgbClr val="333333"/>
                </a:solidFill>
                <a:latin typeface="Calibri Light"/>
                <a:cs typeface="Verdana"/>
              </a:rPr>
              <a:t>check and </a:t>
            </a:r>
            <a:r>
              <a:rPr lang="en-US" sz="2400" spc="-5" dirty="0">
                <a:solidFill>
                  <a:srgbClr val="333333"/>
                </a:solidFill>
                <a:latin typeface="Calibri Light"/>
                <a:cs typeface="Verdana"/>
              </a:rPr>
              <a:t>people </a:t>
            </a:r>
            <a:r>
              <a:rPr lang="en-US" sz="2400" spc="-10" dirty="0">
                <a:solidFill>
                  <a:srgbClr val="333333"/>
                </a:solidFill>
                <a:latin typeface="Calibri Light"/>
                <a:cs typeface="Verdana"/>
              </a:rPr>
              <a:t>believe </a:t>
            </a:r>
            <a:r>
              <a:rPr lang="en-US" sz="2400" dirty="0">
                <a:solidFill>
                  <a:srgbClr val="333333"/>
                </a:solidFill>
                <a:latin typeface="Calibri Light"/>
                <a:cs typeface="Verdana"/>
              </a:rPr>
              <a:t>them </a:t>
            </a:r>
            <a:r>
              <a:rPr lang="en-US" sz="2400" spc="-10" dirty="0">
                <a:solidFill>
                  <a:srgbClr val="333333"/>
                </a:solidFill>
                <a:latin typeface="Calibri Light"/>
                <a:cs typeface="Verdana"/>
              </a:rPr>
              <a:t>easily </a:t>
            </a:r>
            <a:r>
              <a:rPr lang="en-US" sz="2400" spc="-25" dirty="0">
                <a:solidFill>
                  <a:srgbClr val="333333"/>
                </a:solidFill>
                <a:latin typeface="Calibri Light"/>
                <a:cs typeface="Verdana"/>
              </a:rPr>
              <a:t>(e.g., </a:t>
            </a:r>
            <a:r>
              <a:rPr lang="en-US" sz="2400" spc="-10" dirty="0">
                <a:solidFill>
                  <a:srgbClr val="333333"/>
                </a:solidFill>
                <a:latin typeface="Calibri Light"/>
                <a:cs typeface="Verdana"/>
              </a:rPr>
              <a:t>waving </a:t>
            </a:r>
            <a:r>
              <a:rPr lang="en-US" sz="2400" dirty="0">
                <a:solidFill>
                  <a:srgbClr val="333333"/>
                </a:solidFill>
                <a:latin typeface="Calibri Light"/>
                <a:cs typeface="Verdana"/>
              </a:rPr>
              <a:t>flag suggests </a:t>
            </a:r>
            <a:r>
              <a:rPr lang="en-US" sz="2400" spc="-5" dirty="0">
                <a:solidFill>
                  <a:srgbClr val="333333"/>
                </a:solidFill>
                <a:latin typeface="Calibri Light"/>
                <a:cs typeface="Verdana"/>
              </a:rPr>
              <a:t>that pictures were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on</a:t>
            </a:r>
            <a:r>
              <a:rPr lang="en-US" sz="2400" spc="-40" dirty="0">
                <a:solidFill>
                  <a:srgbClr val="333333"/>
                </a:solidFill>
                <a:latin typeface="Calibri Light"/>
                <a:cs typeface="Verdana"/>
              </a:rPr>
              <a:t> </a:t>
            </a:r>
            <a:r>
              <a:rPr lang="en-US" sz="2400" spc="-5" dirty="0">
                <a:solidFill>
                  <a:srgbClr val="333333"/>
                </a:solidFill>
                <a:latin typeface="Calibri Light"/>
                <a:cs typeface="Verdana"/>
              </a:rPr>
              <a:t>earth).</a:t>
            </a:r>
            <a:endParaRPr lang="en-US" sz="2400" dirty="0">
              <a:solidFill>
                <a:srgbClr val="333333"/>
              </a:solidFill>
              <a:latin typeface="Calibri Light"/>
              <a:cs typeface="Verdana"/>
            </a:endParaRPr>
          </a:p>
          <a:p>
            <a:pPr marL="342900" marR="137160" lvl="0" indent="-342900" defTabSz="914400">
              <a:buClr>
                <a:srgbClr val="333333"/>
              </a:buClr>
              <a:buFont typeface="WingDings"/>
              <a:buChar char=""/>
              <a:tabLst>
                <a:tab pos="375285" algn="l"/>
                <a:tab pos="375920" algn="l"/>
                <a:tab pos="6639559"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a:t>
            </a:r>
            <a:r>
              <a:rPr lang="en-US" sz="2400" spc="-25" dirty="0">
                <a:solidFill>
                  <a:srgbClr val="333333"/>
                </a:solidFill>
                <a:latin typeface="Calibri Light"/>
                <a:cs typeface="Verdana"/>
              </a:rPr>
              <a:t>(e.g.,</a:t>
            </a:r>
            <a:r>
              <a:rPr lang="en-US" sz="2400" spc="5" dirty="0">
                <a:solidFill>
                  <a:srgbClr val="333333"/>
                </a:solidFill>
                <a:latin typeface="Calibri Light"/>
                <a:cs typeface="Verdana"/>
              </a:rPr>
              <a:t> </a:t>
            </a:r>
            <a:r>
              <a:rPr lang="en-US" sz="2400" spc="-5" dirty="0">
                <a:solidFill>
                  <a:srgbClr val="333333"/>
                </a:solidFill>
                <a:latin typeface="Calibri Light"/>
                <a:cs typeface="Verdana"/>
              </a:rPr>
              <a:t>the starless</a:t>
            </a:r>
            <a:r>
              <a:rPr lang="en-US" sz="2400" spc="-95" dirty="0">
                <a:solidFill>
                  <a:srgbClr val="333333"/>
                </a:solidFill>
                <a:latin typeface="Calibri Light"/>
                <a:cs typeface="Verdana"/>
              </a:rPr>
              <a:t> </a:t>
            </a:r>
            <a:r>
              <a:rPr lang="en-US" sz="2400" dirty="0">
                <a:solidFill>
                  <a:srgbClr val="333333"/>
                </a:solidFill>
                <a:latin typeface="Calibri Light"/>
                <a:cs typeface="Verdana"/>
              </a:rPr>
              <a:t>sky can be </a:t>
            </a:r>
            <a:r>
              <a:rPr lang="en-US" sz="2400" spc="-5" dirty="0">
                <a:solidFill>
                  <a:srgbClr val="333333"/>
                </a:solidFill>
                <a:latin typeface="Calibri Light"/>
                <a:cs typeface="Verdana"/>
              </a:rPr>
              <a:t>explained </a:t>
            </a:r>
            <a:r>
              <a:rPr lang="en-US" sz="2400" dirty="0">
                <a:solidFill>
                  <a:srgbClr val="333333"/>
                </a:solidFill>
                <a:latin typeface="Calibri Light"/>
                <a:cs typeface="Verdana"/>
              </a:rPr>
              <a:t>by the </a:t>
            </a:r>
            <a:r>
              <a:rPr lang="en-US" sz="2400" spc="-5" dirty="0">
                <a:solidFill>
                  <a:srgbClr val="333333"/>
                </a:solidFill>
                <a:latin typeface="Calibri Light"/>
                <a:cs typeface="Verdana"/>
              </a:rPr>
              <a:t>technical limitations </a:t>
            </a:r>
            <a:r>
              <a:rPr lang="en-US" sz="2400" dirty="0">
                <a:solidFill>
                  <a:srgbClr val="333333"/>
                </a:solidFill>
                <a:latin typeface="Calibri Light"/>
                <a:cs typeface="Verdana"/>
              </a:rPr>
              <a:t>of </a:t>
            </a:r>
            <a:r>
              <a:rPr lang="en-US" sz="2400" spc="-5" dirty="0">
                <a:solidFill>
                  <a:srgbClr val="333333"/>
                </a:solidFill>
                <a:latin typeface="Calibri Light"/>
                <a:cs typeface="Verdana"/>
              </a:rPr>
              <a:t>night </a:t>
            </a:r>
            <a:r>
              <a:rPr lang="en-US" sz="2400" spc="-10" dirty="0">
                <a:solidFill>
                  <a:srgbClr val="333333"/>
                </a:solidFill>
                <a:latin typeface="Calibri Light"/>
                <a:cs typeface="Verdana"/>
              </a:rPr>
              <a:t>photography).</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Urban legends take </a:t>
            </a:r>
            <a:r>
              <a:rPr lang="en-US" sz="2400" dirty="0">
                <a:solidFill>
                  <a:srgbClr val="333333"/>
                </a:solidFill>
                <a:latin typeface="Calibri Light"/>
                <a:cs typeface="Verdana"/>
              </a:rPr>
              <a:t>facts out of context and </a:t>
            </a:r>
            <a:r>
              <a:rPr lang="en-US" sz="2400" spc="-5" dirty="0">
                <a:solidFill>
                  <a:srgbClr val="333333"/>
                </a:solidFill>
                <a:latin typeface="Calibri Light"/>
                <a:cs typeface="Verdana"/>
              </a:rPr>
              <a:t>push them to</a:t>
            </a:r>
            <a:r>
              <a:rPr lang="en-US" sz="2400" spc="-155" dirty="0">
                <a:solidFill>
                  <a:srgbClr val="333333"/>
                </a:solidFill>
                <a:latin typeface="Calibri Light"/>
                <a:cs typeface="Verdana"/>
              </a:rPr>
              <a:t>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limit.</a:t>
            </a:r>
            <a:endParaRPr lang="en-US" sz="2400" dirty="0">
              <a:solidFill>
                <a:srgbClr val="333333"/>
              </a:solidFill>
              <a:latin typeface="Calibri Light"/>
              <a:cs typeface="Verdana"/>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136</a:t>
            </a:fld>
            <a:endParaRPr lang="de-DE" altLang="de-DE">
              <a:solidFill>
                <a:srgbClr val="000000"/>
              </a:solidFill>
              <a:latin typeface="Calibri Light"/>
            </a:endParaRPr>
          </a:p>
        </p:txBody>
      </p:sp>
    </p:spTree>
    <p:extLst>
      <p:ext uri="{BB962C8B-B14F-4D97-AF65-F5344CB8AC3E}">
        <p14:creationId xmlns:p14="http://schemas.microsoft.com/office/powerpoint/2010/main" val="86085282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6</TotalTime>
  <Words>6924</Words>
  <Application>Microsoft Office PowerPoint</Application>
  <PresentationFormat>Custom</PresentationFormat>
  <Paragraphs>1203</Paragraphs>
  <Slides>136</Slides>
  <Notes>123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136</vt:i4>
      </vt:variant>
    </vt:vector>
  </HeadingPairs>
  <TitlesOfParts>
    <vt:vector size="147" baseType="lpstr">
      <vt:lpstr>ＭＳ Ｐゴシック</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2 B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Are there any clues on the US $1 bill to suggest an infiltration of the USA by secret societies?  – Urban legends –</vt:lpstr>
      <vt:lpstr>Premature reasoning in action  Are there any clues on the US $1 bill to suggest an infiltration of the USA by secret societies? </vt:lpstr>
      <vt:lpstr>Premature reasoning in action  Are there any clues on the US $1 bill to suggest an infiltration of the USA by secret societies? </vt:lpstr>
      <vt:lpstr>Premature reasoning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What might be presented in this picture? </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Videoclip</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 Presentation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343</cp:revision>
  <dcterms:created xsi:type="dcterms:W3CDTF">2002-10-15T10:55:06Z</dcterms:created>
  <dcterms:modified xsi:type="dcterms:W3CDTF">2025-02-15T02:32:19Z</dcterms:modified>
</cp:coreProperties>
</file>