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A2_576CD7C8.xml" ContentType="application/vnd.ms-powerpoint.comments+xml"/>
  <Override PartName="/ppt/notesSlides/notesSlide4.xml" ContentType="application/vnd.openxmlformats-officedocument.presentationml.notesSlide+xml"/>
  <Override PartName="/ppt/comments/modernComment_1A3_3CBEB2F2.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A6_DC25D349.xml" ContentType="application/vnd.ms-powerpoint.comments+xml"/>
  <Override PartName="/ppt/notesSlides/notesSlide13.xml" ContentType="application/vnd.openxmlformats-officedocument.presentationml.notesSlide+xml"/>
  <Override PartName="/ppt/comments/modernComment_14C_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A9_CE9AB411.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modernComment_194_A9269A94.xml" ContentType="application/vnd.ms-powerpoint.comments+xml"/>
  <Override PartName="/ppt/notesSlides/notesSlide32.xml" ContentType="application/vnd.openxmlformats-officedocument.presentationml.notesSlide+xml"/>
  <Override PartName="/ppt/comments/modernComment_1AC_50873C27.xml" ContentType="application/vnd.ms-powerpoint.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 id="2147483707" r:id="rId4"/>
  </p:sldMasterIdLst>
  <p:notesMasterIdLst>
    <p:notesMasterId r:id="rId44"/>
  </p:notesMasterIdLst>
  <p:sldIdLst>
    <p:sldId id="414" r:id="rId5"/>
    <p:sldId id="417" r:id="rId6"/>
    <p:sldId id="418" r:id="rId7"/>
    <p:sldId id="419" r:id="rId8"/>
    <p:sldId id="420" r:id="rId9"/>
    <p:sldId id="421" r:id="rId10"/>
    <p:sldId id="384" r:id="rId11"/>
    <p:sldId id="377" r:id="rId12"/>
    <p:sldId id="410" r:id="rId13"/>
    <p:sldId id="262" r:id="rId14"/>
    <p:sldId id="372" r:id="rId15"/>
    <p:sldId id="263" r:id="rId16"/>
    <p:sldId id="422" r:id="rId17"/>
    <p:sldId id="332" r:id="rId18"/>
    <p:sldId id="424" r:id="rId19"/>
    <p:sldId id="425" r:id="rId20"/>
    <p:sldId id="426" r:id="rId21"/>
    <p:sldId id="340" r:id="rId22"/>
    <p:sldId id="427" r:id="rId23"/>
    <p:sldId id="342" r:id="rId24"/>
    <p:sldId id="395" r:id="rId25"/>
    <p:sldId id="396" r:id="rId26"/>
    <p:sldId id="345" r:id="rId27"/>
    <p:sldId id="365" r:id="rId28"/>
    <p:sldId id="364" r:id="rId29"/>
    <p:sldId id="386" r:id="rId30"/>
    <p:sldId id="349" r:id="rId31"/>
    <p:sldId id="350" r:id="rId32"/>
    <p:sldId id="351" r:id="rId33"/>
    <p:sldId id="352" r:id="rId34"/>
    <p:sldId id="354" r:id="rId35"/>
    <p:sldId id="380" r:id="rId36"/>
    <p:sldId id="385" r:id="rId37"/>
    <p:sldId id="389" r:id="rId38"/>
    <p:sldId id="404" r:id="rId39"/>
    <p:sldId id="428" r:id="rId40"/>
    <p:sldId id="400" r:id="rId41"/>
    <p:sldId id="408" r:id="rId42"/>
    <p:sldId id="409" r:id="rId43"/>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F39207-5DD5-254F-162F-3B68BB336917}" name="Borgmann, Lisa (Stud. FPN)" initials="" userId="S::l.borgmann@student.maastrichtuniversity.nl::ae9147ca-98c4-477c-bf00-4a8fe269dce3" providerId="AD"/>
  <p188:author id="{DFAEE575-2B0C-C289-FEC3-C13AE6091D8E}" name="Steffen Moritz" initials="SM" userId="S::steffen.moritz@uni-hamburg.de::b80c5fcd-94b3-4b66-b437-6d8ec55f1fe7" providerId="AD"/>
  <p188:author id="{9C33E37C-7389-85D7-EB4B-CDB0257CEA82}" name="Kathy McKay" initials="KLM" userId="Kathy McKa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 id="4" name="Steffenmoritz" initials="S"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66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93262" autoAdjust="0"/>
  </p:normalViewPr>
  <p:slideViewPr>
    <p:cSldViewPr snapToGrid="0">
      <p:cViewPr varScale="1">
        <p:scale>
          <a:sx n="109" d="100"/>
          <a:sy n="109" d="100"/>
        </p:scale>
        <p:origin x="504" y="200"/>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omments/modernComment_1A2_576CD7C8.xml><?xml version="1.0" encoding="utf-8"?>
<p188:cmLst xmlns:a="http://schemas.openxmlformats.org/drawingml/2006/main" xmlns:r="http://schemas.openxmlformats.org/officeDocument/2006/relationships" xmlns:p188="http://schemas.microsoft.com/office/powerpoint/2018/8/main">
  <p188:cm id="{CFF855A3-D43E-3746-8D48-0A6C01EBB29F}" authorId="{9C33E37C-7389-85D7-EB4B-CDB0257CEA82}" status="resolved" created="2024-01-30T16:28:37.451" complete="100000">
    <pc:sldMkLst xmlns:pc="http://schemas.microsoft.com/office/powerpoint/2013/main/command">
      <pc:docMk/>
      <pc:sldMk cId="854192274" sldId="393"/>
    </pc:sldMkLst>
    <p188:txBody>
      <a:bodyPr/>
      <a:lstStyle/>
      <a:p>
        <a:r>
          <a:rPr lang="en-US"/>
          <a:t>The capitalization of the headings was inconsistent. I've changed some so they are not capitalized as titles.</a:t>
        </a:r>
      </a:p>
    </p188:txBody>
    <p188:extLst>
      <p:ext xmlns:p="http://schemas.openxmlformats.org/presentationml/2006/main" uri="{57CB4572-C831-44C2-8A1C-0ADB6CCDFE69}">
        <p223:reactions xmlns:p223="http://schemas.microsoft.com/office/powerpoint/2022/03/main">
          <p223:rxn type="👍">
            <p223:instance time="2024-02-04T09:24:40.239" authorId="{FCF39207-5DD5-254F-162F-3B68BB336917}"/>
          </p223:rxn>
        </p223:reactions>
      </p:ext>
    </p188:extLst>
  </p188:cm>
</p188:cmLst>
</file>

<file path=ppt/comments/modernComment_1A3_3CBEB2F2.xml><?xml version="1.0" encoding="utf-8"?>
<p188:cmLst xmlns:a="http://schemas.openxmlformats.org/drawingml/2006/main" xmlns:r="http://schemas.openxmlformats.org/officeDocument/2006/relationships" xmlns:p188="http://schemas.microsoft.com/office/powerpoint/2018/8/main">
  <p188:cm id="{4F3FA48E-00B1-3E4C-AD79-726E312D9DDD}" authorId="{9C33E37C-7389-85D7-EB4B-CDB0257CEA82}" status="resolved" created="2024-01-30T16:28:37.451" complete="100000">
    <pc:sldMkLst xmlns:pc="http://schemas.microsoft.com/office/powerpoint/2013/main/command">
      <pc:docMk/>
      <pc:sldMk cId="854192274" sldId="393"/>
    </pc:sldMkLst>
    <p188:txBody>
      <a:bodyPr/>
      <a:lstStyle/>
      <a:p>
        <a:r>
          <a:rPr lang="en-US"/>
          <a:t>The capitalization of the headings was inconsistent. I've changed some so they are not capitalized as titles.</a:t>
        </a:r>
      </a:p>
    </p188:txBody>
    <p188:extLst>
      <p:ext xmlns:p="http://schemas.openxmlformats.org/presentationml/2006/main" uri="{57CB4572-C831-44C2-8A1C-0ADB6CCDFE69}">
        <p223:reactions xmlns:p223="http://schemas.microsoft.com/office/powerpoint/2022/03/main">
          <p223:rxn type="👍">
            <p223:instance time="2024-02-04T09:24:40.239" authorId="{FCF39207-5DD5-254F-162F-3B68BB336917}"/>
          </p223:rxn>
        </p223:reactions>
      </p:ext>
    </p188:extLst>
  </p188:cm>
</p188:cmLst>
</file>

<file path=ppt/comments/modernComment_1A6_DC25D349.xml><?xml version="1.0" encoding="utf-8"?>
<p188:cmLst xmlns:a="http://schemas.openxmlformats.org/drawingml/2006/main" xmlns:r="http://schemas.openxmlformats.org/officeDocument/2006/relationships" xmlns:p188="http://schemas.microsoft.com/office/powerpoint/2018/8/main">
  <p188:cm id="{48EF032C-B24D-7947-86E5-886A8B35600F}" authorId="{9C33E37C-7389-85D7-EB4B-CDB0257CEA82}" status="resolved" created="2024-01-30T16:40:36.704">
    <ac:txMkLst xmlns:ac="http://schemas.microsoft.com/office/drawing/2013/main/command">
      <pc:docMk xmlns:pc="http://schemas.microsoft.com/office/powerpoint/2013/main/command"/>
      <pc:sldMk xmlns:pc="http://schemas.microsoft.com/office/powerpoint/2013/main/command" cId="3693466441" sldId="422"/>
      <ac:spMk id="4" creationId="{EAEF5AA5-F902-0EC2-0276-4A128017FECC}"/>
      <ac:txMk cp="44" len="22">
        <ac:context len="98" hash="1344489588"/>
      </ac:txMk>
    </ac:txMkLst>
    <p188:pos x="3733800" y="752856"/>
    <p188:txBody>
      <a:bodyPr/>
      <a:lstStyle/>
      <a:p>
        <a:r>
          <a:rPr lang="en-US"/>
          <a:t>Okay?</a:t>
        </a:r>
      </a:p>
    </p188:txBody>
  </p188:cm>
</p188:cmLst>
</file>

<file path=ppt/comments/modernComment_1A9_CE9AB411.xml><?xml version="1.0" encoding="utf-8"?>
<p188:cmLst xmlns:a="http://schemas.openxmlformats.org/drawingml/2006/main" xmlns:r="http://schemas.openxmlformats.org/officeDocument/2006/relationships" xmlns:p188="http://schemas.microsoft.com/office/powerpoint/2018/8/main">
  <p188:cm id="{B69FAF0C-C6F5-3344-BB86-0225173E76E0}" authorId="{9C33E37C-7389-85D7-EB4B-CDB0257CEA82}" status="resolved" created="2024-01-30T16:40:36.704">
    <ac:txMkLst xmlns:ac="http://schemas.microsoft.com/office/drawing/2013/main/command">
      <pc:docMk xmlns:pc="http://schemas.microsoft.com/office/powerpoint/2013/main/command"/>
      <pc:sldMk xmlns:pc="http://schemas.microsoft.com/office/powerpoint/2013/main/command" cId="3466245137" sldId="425"/>
      <ac:spMk id="4" creationId="{C5118B8A-8F7B-F7EF-5260-C44F54D39F47}"/>
      <ac:txMk cp="0">
        <ac:context len="124" hash="1534053272"/>
      </ac:txMk>
    </ac:txMkLst>
    <p188:pos x="3733800" y="752856"/>
    <p188:txBody>
      <a:bodyPr/>
      <a:lstStyle/>
      <a:p>
        <a:r>
          <a:rPr lang="en-US"/>
          <a:t>Okay?</a:t>
        </a:r>
      </a:p>
    </p188:txBody>
  </p188:cm>
</p188:cmLst>
</file>

<file path=ppt/comments/modernComment_1AC_50873C27.xml><?xml version="1.0" encoding="utf-8"?>
<p188:cmLst xmlns:a="http://schemas.openxmlformats.org/drawingml/2006/main" xmlns:r="http://schemas.openxmlformats.org/officeDocument/2006/relationships" xmlns:p188="http://schemas.microsoft.com/office/powerpoint/2018/8/main">
  <p188:cm id="{E365FAEB-1CAB-FA46-B194-E13B8AA8EFCF}" authorId="{9C33E37C-7389-85D7-EB4B-CDB0257CEA82}" status="resolved" created="2024-01-30T17:00:03.588">
    <ac:txMkLst xmlns:ac="http://schemas.microsoft.com/office/drawing/2013/main/command">
      <pc:docMk xmlns:pc="http://schemas.microsoft.com/office/powerpoint/2013/main/command"/>
      <pc:sldMk xmlns:pc="http://schemas.microsoft.com/office/powerpoint/2013/main/command" cId="1351040039" sldId="428"/>
      <ac:spMk id="3" creationId="{0FF3A537-AB6E-E92A-C465-975DF3E88095}"/>
      <ac:txMk cp="404" len="3">
        <ac:context len="1158" hash="1076276095"/>
      </ac:txMk>
    </ac:txMkLst>
    <p188:pos x="6357605" y="1864216"/>
    <p188:txBody>
      <a:bodyPr/>
      <a:lstStyle/>
      <a:p>
        <a:r>
          <a:rPr lang="en-US"/>
          <a:t>I suggest deleting this. I don't know what it means (probably a literal translation of the German?).</a:t>
        </a:r>
      </a:p>
    </p188:txBody>
  </p188:cm>
</p188:cmLst>
</file>

<file path=ppt/comments/modernComment_14C_0.xml><?xml version="1.0" encoding="utf-8"?>
<p188:cmLst xmlns:a="http://schemas.openxmlformats.org/drawingml/2006/main" xmlns:r="http://schemas.openxmlformats.org/officeDocument/2006/relationships" xmlns:p188="http://schemas.microsoft.com/office/powerpoint/2018/8/main">
  <p188:cm id="{DB7E98BF-8712-4DB1-9FD3-45C0DD7FF6FB}" authorId="{9C33E37C-7389-85D7-EB4B-CDB0257CEA82}" status="resolved" created="2024-01-30T16:40:36.704" complete="100000">
    <ac:txMkLst xmlns:ac="http://schemas.microsoft.com/office/drawing/2013/main/command">
      <pc:docMk xmlns:pc="http://schemas.microsoft.com/office/powerpoint/2013/main/command"/>
      <pc:sldMk xmlns:pc="http://schemas.microsoft.com/office/powerpoint/2013/main/command" cId="0" sldId="332"/>
      <ac:spMk id="4" creationId="{00000000-0000-0000-0000-000000000000}"/>
      <ac:txMk cp="0">
        <ac:context len="110" hash="711031249"/>
      </ac:txMk>
    </ac:txMkLst>
    <p188:pos x="3733800" y="752856"/>
    <p188:txBody>
      <a:bodyPr/>
      <a:lstStyle/>
      <a:p>
        <a:r>
          <a:rPr lang="en-US"/>
          <a:t>Okay?</a:t>
        </a:r>
      </a:p>
    </p188:txBody>
  </p188:cm>
</p188:cmLst>
</file>

<file path=ppt/comments/modernComment_194_A9269A94.xml><?xml version="1.0" encoding="utf-8"?>
<p188:cmLst xmlns:a="http://schemas.openxmlformats.org/drawingml/2006/main" xmlns:r="http://schemas.openxmlformats.org/officeDocument/2006/relationships" xmlns:p188="http://schemas.microsoft.com/office/powerpoint/2018/8/main">
  <p188:cm id="{AF75A671-DB2B-4D69-A1C6-17F70C4AC07E}" authorId="{9C33E37C-7389-85D7-EB4B-CDB0257CEA82}" status="resolved" created="2024-01-30T17:00:03.588" complete="100000">
    <ac:txMkLst xmlns:ac="http://schemas.microsoft.com/office/drawing/2013/main/command">
      <pc:docMk xmlns:pc="http://schemas.microsoft.com/office/powerpoint/2013/main/command"/>
      <pc:sldMk xmlns:pc="http://schemas.microsoft.com/office/powerpoint/2013/main/command" cId="2837879444" sldId="404"/>
      <ac:spMk id="3" creationId="{00000000-0000-0000-0000-000000000000}"/>
      <ac:txMk cp="172">
        <ac:context len="175" hash="1913449661"/>
      </ac:txMk>
    </ac:txMkLst>
    <p188:pos x="6357605" y="1864216"/>
    <p188:txBody>
      <a:bodyPr/>
      <a:lstStyle/>
      <a:p>
        <a:r>
          <a:rPr lang="en-US"/>
          <a:t>I suggest deleting this. I don't know what it means (probably a literal translation of the German?).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23.02.24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0EF49-7894-4F53-A8DD-F7DB3BFC5032}"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15499-55C5-FBB5-8D3C-14D164AD37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C89D3C-C200-6BF8-9087-C929E0DEC485}"/>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A56F4BCD-8FA3-50D3-CC99-F9E1758D0C5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8367C47-20CC-77CB-794D-C141532303B0}"/>
              </a:ext>
            </a:extLst>
          </p:cNvPr>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48511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6EF9-FFEF-A355-F763-FB470D0813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6DA3F3-FCA5-3B61-E2A1-DE88677918F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074B7022-AF6F-3930-2DDA-D7D72F8127A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6DF803-673C-1F27-B83B-D5CF00216751}"/>
              </a:ext>
            </a:extLst>
          </p:cNvPr>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271293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DD5C-2A60-2913-7DC2-52FB2ACB11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B8B229E-92DF-1C7A-FE67-6D89337A9E4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E2A04F74-926D-BA97-351A-9E0DA6B20EF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5F7F9B6-A5F6-1702-99F5-A1E82B22F40F}"/>
              </a:ext>
            </a:extLst>
          </p:cNvPr>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197818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21EA7-7101-C223-C368-A60807F579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802017-DE80-9608-758D-423A67AB2AF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B2227AFE-3B6C-06E0-6C28-AC9309A84BE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11C4C37-DD47-5330-B929-F0828E3232C7}"/>
              </a:ext>
            </a:extLst>
          </p:cNvPr>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676724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259E7-59EC-7B42-3ECB-27F02C5E5C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B33B17-3EB0-EB53-9030-9DACC76E7EFE}"/>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54805A5-727F-921E-E29C-7B8664319924}"/>
              </a:ext>
            </a:extLst>
          </p:cNvPr>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a:extLst>
              <a:ext uri="{FF2B5EF4-FFF2-40B4-BE49-F238E27FC236}">
                <a16:creationId xmlns:a16="http://schemas.microsoft.com/office/drawing/2014/main" id="{12753E22-5367-0084-3F6E-A7643DD7C960}"/>
              </a:ext>
            </a:extLst>
          </p:cNvPr>
          <p:cNvSpPr>
            <a:spLocks noGrp="1"/>
          </p:cNvSpPr>
          <p:nvPr>
            <p:ph type="sldNum" sz="quarter" idx="10"/>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2760058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8</a:t>
            </a:fld>
            <a:endParaRPr lang="de-DE">
              <a:solidFill>
                <a:prstClr val="black"/>
              </a:solidFill>
            </a:endParaRPr>
          </a:p>
        </p:txBody>
      </p:sp>
    </p:spTree>
    <p:extLst>
      <p:ext uri="{BB962C8B-B14F-4D97-AF65-F5344CB8AC3E}">
        <p14:creationId xmlns:p14="http://schemas.microsoft.com/office/powerpoint/2010/main" val="3927575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i="0"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58765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DE" b="0" i="0" baseline="0"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32533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12</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045DB-B1A4-F26B-C9C8-575E4FEE6D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27DF49-6FCF-DE78-6815-0AA800DACB0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51F2AAC-16B8-7118-3457-77CA0D6AEBD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31F4435-341C-A4DE-6784-57F06C93E278}"/>
              </a:ext>
            </a:extLst>
          </p:cNvPr>
          <p:cNvSpPr>
            <a:spLocks noGrp="1"/>
          </p:cNvSpPr>
          <p:nvPr>
            <p:ph type="sldNum" sz="quarter" idx="5"/>
          </p:nvPr>
        </p:nvSpPr>
        <p:spPr/>
        <p:txBody>
          <a:bodyPr/>
          <a:lstStyle/>
          <a:p>
            <a:fld id="{08D52B59-CFD4-48B6-AD95-A4F8517F72FE}" type="slidenum">
              <a:rPr lang="de-DE" smtClean="0"/>
              <a:pPr/>
              <a:t>13</a:t>
            </a:fld>
            <a:endParaRPr lang="de-DE"/>
          </a:p>
        </p:txBody>
      </p:sp>
    </p:spTree>
    <p:extLst>
      <p:ext uri="{BB962C8B-B14F-4D97-AF65-F5344CB8AC3E}">
        <p14:creationId xmlns:p14="http://schemas.microsoft.com/office/powerpoint/2010/main" val="44203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66554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4F8AF-2692-21DF-DB8C-EA8F7D73DF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C0F4ED-FB17-08B9-2312-ABF7BFAAABB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BE85CA-22A5-831B-E171-EA554C86912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896424B-50E4-06E4-780E-3981C848496E}"/>
              </a:ext>
            </a:extLst>
          </p:cNvPr>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1894514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18A3-4ABB-6F4C-8EF1-B67FB55AAE1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F559347-C29D-61B0-8687-415849FADFB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90D7FCB-822B-899B-30A8-68B86CEE993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BE4501F-DAD1-A7A2-E879-E3B456B9782F}"/>
              </a:ext>
            </a:extLst>
          </p:cNvPr>
          <p:cNvSpPr>
            <a:spLocks noGrp="1"/>
          </p:cNvSpPr>
          <p:nvPr>
            <p:ph type="sldNum" sz="quarter" idx="5"/>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3539147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EAFED-535F-ED56-22B6-BEBB9D467E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869BAAE-2C28-2DD5-CC8C-149D561006A3}"/>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AD0C6FA-ABCF-7613-E0C5-316ADD4FD51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6B61703-8B2E-A58E-0360-1788020AFA0A}"/>
              </a:ext>
            </a:extLst>
          </p:cNvPr>
          <p:cNvSpPr>
            <a:spLocks noGrp="1"/>
          </p:cNvSpPr>
          <p:nvPr>
            <p:ph type="sldNum" sz="quarter" idx="10"/>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3426605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184358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ECCD4-9338-982D-879A-88F7D67837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1853C7-ECC7-E856-2C3E-D820EEBFFB71}"/>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EB820F97-7DFD-4E34-559A-59A544AD5FB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CC0694A-669F-A8C5-6C59-3AAB64B59129}"/>
              </a:ext>
            </a:extLst>
          </p:cNvPr>
          <p:cNvSpPr>
            <a:spLocks noGrp="1"/>
          </p:cNvSpPr>
          <p:nvPr>
            <p:ph type="sldNum" sz="quarter" idx="5"/>
          </p:nvPr>
        </p:nvSpPr>
        <p:spPr/>
        <p:txBody>
          <a:bodyPr/>
          <a:lstStyle/>
          <a:p>
            <a:fld id="{08D52B59-CFD4-48B6-AD95-A4F8517F72FE}" type="slidenum">
              <a:rPr lang="de-DE" smtClean="0"/>
              <a:pPr/>
              <a:t>19</a:t>
            </a:fld>
            <a:endParaRPr lang="de-DE"/>
          </a:p>
        </p:txBody>
      </p:sp>
    </p:spTree>
    <p:extLst>
      <p:ext uri="{BB962C8B-B14F-4D97-AF65-F5344CB8AC3E}">
        <p14:creationId xmlns:p14="http://schemas.microsoft.com/office/powerpoint/2010/main" val="2714631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626186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169227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21801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411163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3383010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338079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746176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23129565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53467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805714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3F6F-6CB9-FAC0-A945-106BC44897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31FB404-8268-173E-A296-60D7548073C8}"/>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3437C0C8-C157-9BF8-79CE-668B0CD241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C837DF4-A182-588A-2EA4-7D083B29BD9E}"/>
              </a:ext>
            </a:extLst>
          </p:cNvPr>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2638870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BBA4D-B1B1-5665-AA7B-BD883E413C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5EB67-616D-2FA3-882D-B386FF5FA975}"/>
              </a:ext>
            </a:extLst>
          </p:cNvPr>
          <p:cNvSpPr>
            <a:spLocks noGrp="1" noRot="1" noChangeAspect="1"/>
          </p:cNvSpPr>
          <p:nvPr>
            <p:ph type="sldImg"/>
          </p:nvPr>
        </p:nvSpPr>
        <p:spPr>
          <a:xfrm>
            <a:off x="549275" y="539750"/>
            <a:ext cx="5119688" cy="2879725"/>
          </a:xfrm>
        </p:spPr>
      </p:sp>
      <p:sp>
        <p:nvSpPr>
          <p:cNvPr id="3" name="Notes Placeholder 2">
            <a:extLst>
              <a:ext uri="{FF2B5EF4-FFF2-40B4-BE49-F238E27FC236}">
                <a16:creationId xmlns:a16="http://schemas.microsoft.com/office/drawing/2014/main" id="{44991443-91C7-928F-86A8-B6DF77942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46EFB7-98C9-18B9-F169-257F4E0F9D34}"/>
              </a:ext>
            </a:extLst>
          </p:cNvPr>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3602686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35795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1257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855876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931845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F279F671-5723-4878-905E-9AC05A64390E}" type="slidenum">
              <a:rPr lang="de-DE" smtClean="0"/>
              <a:pPr>
                <a:defRPr/>
              </a:pPr>
              <a:t>‹#›</a:t>
            </a:fld>
            <a:endParaRPr lang="de-DE"/>
          </a:p>
        </p:txBody>
      </p:sp>
    </p:spTree>
    <p:extLst>
      <p:ext uri="{BB962C8B-B14F-4D97-AF65-F5344CB8AC3E}">
        <p14:creationId xmlns:p14="http://schemas.microsoft.com/office/powerpoint/2010/main" val="2679473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6212865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47B42004-CB0A-4E47-85EB-5CDE16661512}" type="slidenum">
              <a:rPr lang="de-DE" smtClean="0"/>
              <a:pPr>
                <a:defRPr/>
              </a:pPr>
              <a:t>‹#›</a:t>
            </a:fld>
            <a:endParaRPr lang="de-DE"/>
          </a:p>
        </p:txBody>
      </p:sp>
    </p:spTree>
    <p:extLst>
      <p:ext uri="{BB962C8B-B14F-4D97-AF65-F5344CB8AC3E}">
        <p14:creationId xmlns:p14="http://schemas.microsoft.com/office/powerpoint/2010/main" val="128148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27261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54416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p>
            <a:pPr>
              <a:defRPr/>
            </a:pPr>
            <a:fld id="{FA6740D3-3AD7-4A67-BA83-33BECCF281CD}" type="slidenum">
              <a:rPr lang="de-DE" smtClean="0"/>
              <a:pPr>
                <a:defRPr/>
              </a:pPr>
              <a:t>‹#›</a:t>
            </a:fld>
            <a:endParaRPr lang="de-DE"/>
          </a:p>
        </p:txBody>
      </p:sp>
    </p:spTree>
    <p:extLst>
      <p:ext uri="{BB962C8B-B14F-4D97-AF65-F5344CB8AC3E}">
        <p14:creationId xmlns:p14="http://schemas.microsoft.com/office/powerpoint/2010/main" val="3577764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2944132C-884D-4D58-A037-B33015F71617}" type="slidenum">
              <a:rPr lang="de-DE" smtClean="0"/>
              <a:pPr>
                <a:defRPr/>
              </a:pPr>
              <a:t>‹#›</a:t>
            </a:fld>
            <a:endParaRPr lang="de-DE"/>
          </a:p>
        </p:txBody>
      </p:sp>
    </p:spTree>
    <p:extLst>
      <p:ext uri="{BB962C8B-B14F-4D97-AF65-F5344CB8AC3E}">
        <p14:creationId xmlns:p14="http://schemas.microsoft.com/office/powerpoint/2010/main" val="39319447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17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6351AD6-BF97-4807-9242-9DB476F9791F}"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7069498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A2_576CD7C8.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A3_3CBEB2F2.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A6_DC25D349.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4C_0.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A9_CE9AB411.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94_A9269A94.xm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AC_50873C27.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9 B – Self-Esteem</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rgbClr val="004992"/>
                </a:solidFill>
                <a:effectLst/>
                <a:uLnTx/>
                <a:uFillTx/>
                <a:latin typeface="Calibri Light"/>
                <a:ea typeface="+mn-ea"/>
                <a:cs typeface="+mn-cs"/>
              </a:rPr>
              <a:t>© Moritz &amp; Woodward, </a:t>
            </a:r>
            <a:r>
              <a:rPr lang="de-DE" dirty="0">
                <a:solidFill>
                  <a:srgbClr val="004992"/>
                </a:solidFill>
                <a:latin typeface="Calibri Light"/>
              </a:rPr>
              <a:t>02</a:t>
            </a:r>
            <a:r>
              <a:rPr kumimoji="0" lang="de-DE" sz="1800" b="0" i="0" u="none" strike="noStrike" kern="1200" cap="none" spc="0" normalizeH="0" baseline="0" noProof="0" dirty="0">
                <a:ln>
                  <a:noFill/>
                </a:ln>
                <a:solidFill>
                  <a:srgbClr val="004992"/>
                </a:solidFill>
                <a:effectLst/>
                <a:uLnTx/>
                <a:uFillTx/>
                <a:latin typeface="Calibri Light"/>
                <a:ea typeface="+mn-ea"/>
                <a:cs typeface="+mn-cs"/>
              </a:rPr>
              <a:t>|24</a:t>
            </a:r>
          </a:p>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endParaRPr kumimoji="0" lang="de-DE" sz="1800" b="0" i="0" u="none" strike="noStrike" kern="1200" cap="none" spc="0" normalizeH="0" baseline="0" noProof="0" dirty="0">
              <a:ln>
                <a:noFill/>
              </a:ln>
              <a:solidFill>
                <a:srgbClr val="004992"/>
              </a:solidFill>
              <a:effectLst/>
              <a:uLnTx/>
              <a:uFillTx/>
              <a:latin typeface="Calibri Light"/>
              <a:ea typeface="+mn-ea"/>
              <a:cs typeface="+mn-cs"/>
            </a:endParaRPr>
          </a:p>
        </p:txBody>
      </p:sp>
    </p:spTree>
    <p:extLst>
      <p:ext uri="{BB962C8B-B14F-4D97-AF65-F5344CB8AC3E}">
        <p14:creationId xmlns:p14="http://schemas.microsoft.com/office/powerpoint/2010/main" val="3940557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05CCE-6D91-7CB4-45F4-D2FA3BCF1581}"/>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4FBA4F5-A037-9F98-0C70-991614F81E44}"/>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3" name="Footer Placeholder 2">
            <a:extLst>
              <a:ext uri="{FF2B5EF4-FFF2-40B4-BE49-F238E27FC236}">
                <a16:creationId xmlns:a16="http://schemas.microsoft.com/office/drawing/2014/main" id="{3591F5F4-9775-22FE-A6EB-3D95CEF20263}"/>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CD38F2E6-D41D-65BF-DCB0-0FD5CCE0637C}"/>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FD253312-2131-2671-00EC-7DD9D6CB8623}"/>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DED04094-DB48-AB94-67D2-91BF61F9A473}"/>
              </a:ext>
            </a:extLst>
          </p:cNvPr>
          <p:cNvPicPr>
            <a:picLocks noChangeAspect="1"/>
          </p:cNvPicPr>
          <p:nvPr/>
        </p:nvPicPr>
        <p:blipFill>
          <a:blip r:embed="rId3"/>
          <a:stretch>
            <a:fillRect/>
          </a:stretch>
        </p:blipFill>
        <p:spPr>
          <a:xfrm>
            <a:off x="594360" y="2203704"/>
            <a:ext cx="5303520" cy="4038052"/>
          </a:xfrm>
          <a:prstGeom prst="rect">
            <a:avLst/>
          </a:prstGeom>
        </p:spPr>
      </p:pic>
      <p:sp>
        <p:nvSpPr>
          <p:cNvPr id="7" name="Rectangle 3">
            <a:extLst>
              <a:ext uri="{FF2B5EF4-FFF2-40B4-BE49-F238E27FC236}">
                <a16:creationId xmlns:a16="http://schemas.microsoft.com/office/drawing/2014/main" id="{273DD05E-5A04-95F6-2CCF-C37CAEDA5700}"/>
              </a:ext>
            </a:extLst>
          </p:cNvPr>
          <p:cNvSpPr>
            <a:spLocks noGrp="1" noChangeArrowheads="1"/>
          </p:cNvSpPr>
          <p:nvPr>
            <p:ph idx="1"/>
          </p:nvPr>
        </p:nvSpPr>
        <p:spPr>
          <a:xfrm>
            <a:off x="6080760" y="2203704"/>
            <a:ext cx="5669280" cy="4248000"/>
          </a:xfrm>
        </p:spPr>
        <p:txBody>
          <a:bodyPr/>
          <a:lstStyle/>
          <a:p>
            <a:pPr algn="ctr" eaLnBrk="1" hangingPunct="1">
              <a:lnSpc>
                <a:spcPct val="100000"/>
              </a:lnSpc>
              <a:spcBef>
                <a:spcPts val="0"/>
              </a:spcBef>
            </a:pPr>
            <a:r>
              <a:rPr lang="de-DE" sz="2400" dirty="0">
                <a:solidFill>
                  <a:srgbClr val="333333"/>
                </a:solidFill>
                <a:latin typeface="Calibri Light"/>
                <a:ea typeface="Verdana" pitchFamily="34" charset="0"/>
                <a:cs typeface="Verdana" pitchFamily="34" charset="0"/>
              </a:rPr>
              <a:t>???</a:t>
            </a:r>
          </a:p>
          <a:p>
            <a:pPr marL="0" lvl="8" indent="0" algn="ctr">
              <a:lnSpc>
                <a:spcPct val="100000"/>
              </a:lnSpc>
              <a:buNone/>
            </a:pPr>
            <a:r>
              <a:rPr lang="de-DE" sz="2400" dirty="0">
                <a:solidFill>
                  <a:srgbClr val="333333"/>
                </a:solidFill>
                <a:latin typeface="Calibri Light"/>
                <a:ea typeface="Verdana" pitchFamily="34" charset="0"/>
                <a:cs typeface="Verdana" pitchFamily="34" charset="0"/>
              </a:rPr>
              <a:t>	</a:t>
            </a:r>
          </a:p>
          <a:p>
            <a:pPr algn="ctr" eaLnBrk="1" hangingPunct="1">
              <a:lnSpc>
                <a:spcPct val="100000"/>
              </a:lnSpc>
              <a:spcBef>
                <a:spcPts val="0"/>
              </a:spcBef>
            </a:pPr>
            <a:endParaRPr lang="de-DE" sz="2400" dirty="0">
              <a:solidFill>
                <a:srgbClr val="333333"/>
              </a:solidFill>
              <a:latin typeface="Calibri Light"/>
              <a:ea typeface="Verdana" pitchFamily="34" charset="0"/>
              <a:cs typeface="Verdana" pitchFamily="34" charset="0"/>
            </a:endParaRPr>
          </a:p>
          <a:p>
            <a:pPr algn="ctr" eaLnBrk="1" hangingPunct="1">
              <a:lnSpc>
                <a:spcPct val="100000"/>
              </a:lnSpc>
              <a:spcBef>
                <a:spcPts val="0"/>
              </a:spcBef>
            </a:pPr>
            <a:endParaRPr lang="de-DE" sz="2400" dirty="0">
              <a:solidFill>
                <a:srgbClr val="333333"/>
              </a:solidFill>
              <a:latin typeface="Calibri Light"/>
            </a:endParaRPr>
          </a:p>
        </p:txBody>
      </p:sp>
    </p:spTree>
    <p:extLst>
      <p:ext uri="{BB962C8B-B14F-4D97-AF65-F5344CB8AC3E}">
        <p14:creationId xmlns:p14="http://schemas.microsoft.com/office/powerpoint/2010/main" val="5873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0032-94CA-1502-A109-140BCC617583}"/>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905F5249-89CD-EB45-8E29-AF5BC94EDC18}"/>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261FA5B3-FE02-91FB-013C-93C92B4B6F18}"/>
              </a:ext>
            </a:extLst>
          </p:cNvPr>
          <p:cNvSpPr>
            <a:spLocks noGrp="1" noChangeArrowheads="1"/>
          </p:cNvSpPr>
          <p:nvPr>
            <p:ph idx="1"/>
          </p:nvPr>
        </p:nvSpPr>
        <p:spPr>
          <a:xfrm>
            <a:off x="6080760" y="2203704"/>
            <a:ext cx="5669280" cy="4248000"/>
          </a:xfrm>
        </p:spPr>
        <p:txBody>
          <a:bodyPr/>
          <a:lstStyle/>
          <a:p>
            <a:pPr eaLnBrk="1" hangingPunct="1"/>
            <a:r>
              <a:rPr lang="de-DE" sz="2400" dirty="0" err="1">
                <a:solidFill>
                  <a:srgbClr val="333333"/>
                </a:solidFill>
                <a:latin typeface="Calibri Light"/>
                <a:ea typeface="Verdana" pitchFamily="34" charset="0"/>
                <a:cs typeface="Verdana" pitchFamily="34" charset="0"/>
              </a:rPr>
              <a:t>Our</a:t>
            </a:r>
            <a:r>
              <a:rPr lang="de-DE" sz="2400" dirty="0">
                <a:solidFill>
                  <a:srgbClr val="333333"/>
                </a:solidFill>
                <a:latin typeface="Calibri Light"/>
                <a:ea typeface="Verdana" pitchFamily="34" charset="0"/>
                <a:cs typeface="Verdana" pitchFamily="34" charset="0"/>
              </a:rPr>
              <a:t> personal </a:t>
            </a:r>
            <a:r>
              <a:rPr lang="de-DE" sz="2400" dirty="0" err="1">
                <a:solidFill>
                  <a:srgbClr val="333333"/>
                </a:solidFill>
                <a:latin typeface="Calibri Light"/>
                <a:ea typeface="Verdana" pitchFamily="34" charset="0"/>
                <a:cs typeface="Verdana" pitchFamily="34" charset="0"/>
              </a:rPr>
              <a:t>view</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ourselves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independent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other</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people's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opinions</a:t>
            </a:r>
            <a:r>
              <a:rPr lang="de-DE" sz="2400" dirty="0">
                <a:solidFill>
                  <a:srgbClr val="333333"/>
                </a:solidFill>
                <a:latin typeface="Calibri Light"/>
                <a:ea typeface="Verdana" pitchFamily="34" charset="0"/>
                <a:cs typeface="Verdana" pitchFamily="34" charset="0"/>
              </a:rPr>
              <a:t>.</a:t>
            </a:r>
          </a:p>
          <a:p>
            <a:pPr eaLnBrk="1" hangingPunct="1"/>
            <a:endParaRPr lang="de-DE" sz="2400" dirty="0">
              <a:solidFill>
                <a:srgbClr val="333333"/>
              </a:solidFill>
              <a:highlight>
                <a:srgbClr val="FF0000"/>
              </a:highlight>
              <a:latin typeface="Calibri Light"/>
            </a:endParaRPr>
          </a:p>
        </p:txBody>
      </p:sp>
      <p:sp>
        <p:nvSpPr>
          <p:cNvPr id="4" name="Slide Number Placeholder 3">
            <a:extLst>
              <a:ext uri="{FF2B5EF4-FFF2-40B4-BE49-F238E27FC236}">
                <a16:creationId xmlns:a16="http://schemas.microsoft.com/office/drawing/2014/main" id="{2E358B09-B13C-E09C-5490-2774A9B376E6}"/>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709A6C24-175A-9684-7B34-43B5AB7FC848}"/>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FDB1BC5E-96EB-7111-D025-0B288FAA4969}"/>
              </a:ext>
            </a:extLst>
          </p:cNvPr>
          <p:cNvPicPr>
            <a:picLocks noChangeAspect="1"/>
          </p:cNvPicPr>
          <p:nvPr/>
        </p:nvPicPr>
        <p:blipFill>
          <a:blip r:embed="rId4"/>
          <a:stretch>
            <a:fillRect/>
          </a:stretch>
        </p:blipFill>
        <p:spPr>
          <a:xfrm>
            <a:off x="594360" y="2203704"/>
            <a:ext cx="5303520" cy="4038052"/>
          </a:xfrm>
          <a:prstGeom prst="rect">
            <a:avLst/>
          </a:prstGeom>
        </p:spPr>
      </p:pic>
      <p:sp>
        <p:nvSpPr>
          <p:cNvPr id="8" name="Footer Placeholder 2">
            <a:extLst>
              <a:ext uri="{FF2B5EF4-FFF2-40B4-BE49-F238E27FC236}">
                <a16:creationId xmlns:a16="http://schemas.microsoft.com/office/drawing/2014/main" id="{BC4EA0E7-1B31-6960-C1C3-72EEDD1DEAD8}"/>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Tree>
    <p:extLst>
      <p:ext uri="{BB962C8B-B14F-4D97-AF65-F5344CB8AC3E}">
        <p14:creationId xmlns:p14="http://schemas.microsoft.com/office/powerpoint/2010/main" val="1466750920"/>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C9C5-2ACE-1354-C717-B29E48CB4014}"/>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EC4CE69-47A1-0B15-9EAB-418DED71535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78A7AC53-A5FD-C5DD-6725-DD602A39F55C}"/>
              </a:ext>
            </a:extLst>
          </p:cNvPr>
          <p:cNvSpPr>
            <a:spLocks noGrp="1" noChangeArrowheads="1"/>
          </p:cNvSpPr>
          <p:nvPr>
            <p:ph idx="1"/>
          </p:nvPr>
        </p:nvSpPr>
        <p:spPr>
          <a:xfrm>
            <a:off x="6080760" y="2203704"/>
            <a:ext cx="5669280" cy="4248000"/>
          </a:xfrm>
        </p:spPr>
        <p:txBody>
          <a:bodyPr/>
          <a:lstStyle/>
          <a:p>
            <a:pPr eaLnBrk="1" hangingPunct="1"/>
            <a:r>
              <a:rPr lang="de-DE" sz="2400" dirty="0" err="1">
                <a:solidFill>
                  <a:srgbClr val="333333"/>
                </a:solidFill>
                <a:latin typeface="Calibri Light"/>
                <a:ea typeface="Verdana" pitchFamily="34" charset="0"/>
                <a:cs typeface="Verdana" pitchFamily="34" charset="0"/>
              </a:rPr>
              <a:t>Our</a:t>
            </a:r>
            <a:r>
              <a:rPr lang="de-DE" sz="2400" dirty="0">
                <a:solidFill>
                  <a:srgbClr val="333333"/>
                </a:solidFill>
                <a:latin typeface="Calibri Light"/>
                <a:ea typeface="Verdana" pitchFamily="34" charset="0"/>
                <a:cs typeface="Verdana" pitchFamily="34" charset="0"/>
              </a:rPr>
              <a:t> personal </a:t>
            </a:r>
            <a:r>
              <a:rPr lang="de-DE" sz="2400" dirty="0" err="1">
                <a:solidFill>
                  <a:srgbClr val="333333"/>
                </a:solidFill>
                <a:latin typeface="Calibri Light"/>
                <a:ea typeface="Verdana" pitchFamily="34" charset="0"/>
                <a:cs typeface="Verdana" pitchFamily="34" charset="0"/>
              </a:rPr>
              <a:t>view</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ourselves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independent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other</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people's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opinions</a:t>
            </a:r>
            <a:r>
              <a:rPr lang="de-DE" sz="2400" dirty="0">
                <a:solidFill>
                  <a:srgbClr val="333333"/>
                </a:solidFill>
                <a:latin typeface="Calibri Light"/>
                <a:ea typeface="Verdana" pitchFamily="34" charset="0"/>
                <a:cs typeface="Verdana" pitchFamily="34" charset="0"/>
              </a:rPr>
              <a:t>.</a:t>
            </a:r>
          </a:p>
          <a:p>
            <a:pPr marL="342900" indent="-342900" eaLnBrk="1" hangingPunct="1">
              <a:buFont typeface="Arial" panose="020B0604020202020204" pitchFamily="34" charset="0"/>
              <a:buChar char="•"/>
            </a:pPr>
            <a:r>
              <a:rPr lang="de-DE" sz="2400" dirty="0">
                <a:solidFill>
                  <a:srgbClr val="333333"/>
                </a:solidFill>
                <a:latin typeface="Calibri Light"/>
                <a:ea typeface="Verdana" pitchFamily="34" charset="0"/>
                <a:cs typeface="Verdana" pitchFamily="34" charset="0"/>
              </a:rPr>
              <a:t>Who am I?</a:t>
            </a:r>
          </a:p>
          <a:p>
            <a:pPr marL="342900" lvl="8" indent="-342900">
              <a:spcBef>
                <a:spcPts val="1999"/>
              </a:spcBef>
              <a:buClr>
                <a:srgbClr val="333333"/>
              </a:buClr>
              <a:buFont typeface="WingDings"/>
              <a:buChar char=""/>
            </a:pPr>
            <a:r>
              <a:rPr lang="de-DE" sz="2400" dirty="0" err="1">
                <a:solidFill>
                  <a:srgbClr val="333333"/>
                </a:solidFill>
                <a:latin typeface="Calibri Light"/>
                <a:ea typeface="Verdana" pitchFamily="34" charset="0"/>
                <a:cs typeface="Verdana" pitchFamily="34" charset="0"/>
              </a:rPr>
              <a:t>What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can</a:t>
            </a:r>
            <a:r>
              <a:rPr lang="de-DE" sz="2400" dirty="0">
                <a:solidFill>
                  <a:srgbClr val="333333"/>
                </a:solidFill>
                <a:latin typeface="Calibri Light"/>
                <a:ea typeface="Verdana" pitchFamily="34" charset="0"/>
                <a:cs typeface="Verdana" pitchFamily="34" charset="0"/>
              </a:rPr>
              <a:t> I do?</a:t>
            </a:r>
          </a:p>
          <a:p>
            <a:pPr eaLnBrk="1" hangingPunct="1"/>
            <a:endParaRPr lang="de-DE" sz="2400" dirty="0">
              <a:solidFill>
                <a:srgbClr val="333333"/>
              </a:solidFill>
              <a:highlight>
                <a:srgbClr val="FF0000"/>
              </a:highlight>
              <a:latin typeface="Calibri Light"/>
            </a:endParaRPr>
          </a:p>
        </p:txBody>
      </p:sp>
      <p:sp>
        <p:nvSpPr>
          <p:cNvPr id="3" name="Footer Placeholder 2">
            <a:extLst>
              <a:ext uri="{FF2B5EF4-FFF2-40B4-BE49-F238E27FC236}">
                <a16:creationId xmlns:a16="http://schemas.microsoft.com/office/drawing/2014/main" id="{5045C316-AA9A-D34F-9D97-F680C0ABFFE9}"/>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4C06E974-5D75-5F72-574D-5059107E6DD5}"/>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D9770210-8AC3-DF96-2445-526EBFE18DB7}"/>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2E4AFA8E-3B95-3B99-3290-1E2AE4CE452B}"/>
              </a:ext>
            </a:extLst>
          </p:cNvPr>
          <p:cNvPicPr>
            <a:picLocks noChangeAspect="1"/>
          </p:cNvPicPr>
          <p:nvPr/>
        </p:nvPicPr>
        <p:blipFill>
          <a:blip r:embed="rId4"/>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1019130610"/>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46B0C-5213-D185-8BD2-164178A47391}"/>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875BBC1-0192-BF96-1B0E-08AA241BE3E3}"/>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3AB891F6-EB58-424D-2CF4-4CCADAA40465}"/>
              </a:ext>
            </a:extLst>
          </p:cNvPr>
          <p:cNvSpPr>
            <a:spLocks noGrp="1" noChangeArrowheads="1"/>
          </p:cNvSpPr>
          <p:nvPr>
            <p:ph idx="1"/>
          </p:nvPr>
        </p:nvSpPr>
        <p:spPr>
          <a:xfrm>
            <a:off x="6080760" y="2203704"/>
            <a:ext cx="5669280" cy="4248000"/>
          </a:xfrm>
        </p:spPr>
        <p:txBody>
          <a:bodyPr/>
          <a:lstStyle/>
          <a:p>
            <a:pPr eaLnBrk="1" hangingPunct="1"/>
            <a:r>
              <a:rPr lang="de-DE" sz="2400" dirty="0" err="1">
                <a:solidFill>
                  <a:srgbClr val="333333"/>
                </a:solidFill>
                <a:latin typeface="Calibri Light"/>
                <a:ea typeface="Verdana" pitchFamily="34" charset="0"/>
                <a:cs typeface="Verdana" pitchFamily="34" charset="0"/>
              </a:rPr>
              <a:t>Our</a:t>
            </a:r>
            <a:r>
              <a:rPr lang="de-DE" sz="2400" dirty="0">
                <a:solidFill>
                  <a:srgbClr val="333333"/>
                </a:solidFill>
                <a:latin typeface="Calibri Light"/>
                <a:ea typeface="Verdana" pitchFamily="34" charset="0"/>
                <a:cs typeface="Verdana" pitchFamily="34" charset="0"/>
              </a:rPr>
              <a:t> personal </a:t>
            </a:r>
            <a:r>
              <a:rPr lang="de-DE" sz="2400" dirty="0" err="1">
                <a:solidFill>
                  <a:srgbClr val="333333"/>
                </a:solidFill>
                <a:latin typeface="Calibri Light"/>
                <a:ea typeface="Verdana" pitchFamily="34" charset="0"/>
                <a:cs typeface="Verdana" pitchFamily="34" charset="0"/>
              </a:rPr>
              <a:t>view</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ourselves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independent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of</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other</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people's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opinions</a:t>
            </a:r>
            <a:r>
              <a:rPr lang="de-DE" sz="2400" dirty="0">
                <a:solidFill>
                  <a:srgbClr val="333333"/>
                </a:solidFill>
                <a:latin typeface="Calibri Light"/>
                <a:ea typeface="Verdana" pitchFamily="34" charset="0"/>
                <a:cs typeface="Verdana" pitchFamily="34" charset="0"/>
              </a:rPr>
              <a:t>.</a:t>
            </a:r>
          </a:p>
          <a:p>
            <a:pPr marL="342900" indent="-342900" eaLnBrk="1" hangingPunct="1">
              <a:buFont typeface="Arial" panose="020B0604020202020204" pitchFamily="34" charset="0"/>
              <a:buChar char="•"/>
            </a:pPr>
            <a:r>
              <a:rPr lang="de-DE" sz="2400" dirty="0">
                <a:solidFill>
                  <a:srgbClr val="333333"/>
                </a:solidFill>
                <a:latin typeface="Calibri Light"/>
                <a:ea typeface="Verdana" pitchFamily="34" charset="0"/>
                <a:cs typeface="Verdana" pitchFamily="34" charset="0"/>
              </a:rPr>
              <a:t>Who am I?</a:t>
            </a:r>
          </a:p>
          <a:p>
            <a:pPr marL="342900" lvl="8" indent="-342900">
              <a:spcBef>
                <a:spcPts val="1999"/>
              </a:spcBef>
              <a:buClr>
                <a:srgbClr val="333333"/>
              </a:buClr>
              <a:buFont typeface="WingDings"/>
              <a:buChar char=""/>
            </a:pPr>
            <a:r>
              <a:rPr lang="de-DE" sz="2400" dirty="0" err="1">
                <a:solidFill>
                  <a:srgbClr val="333333"/>
                </a:solidFill>
                <a:latin typeface="Calibri Light"/>
                <a:ea typeface="Verdana" pitchFamily="34" charset="0"/>
                <a:cs typeface="Verdana" pitchFamily="34" charset="0"/>
              </a:rPr>
              <a:t>What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can</a:t>
            </a:r>
            <a:r>
              <a:rPr lang="de-DE" sz="2400" dirty="0">
                <a:solidFill>
                  <a:srgbClr val="333333"/>
                </a:solidFill>
                <a:latin typeface="Calibri Light"/>
                <a:ea typeface="Verdana" pitchFamily="34" charset="0"/>
                <a:cs typeface="Verdana" pitchFamily="34" charset="0"/>
              </a:rPr>
              <a:t> I do?</a:t>
            </a:r>
          </a:p>
          <a:p>
            <a:pPr marL="342900" lvl="8" indent="-342900">
              <a:spcBef>
                <a:spcPts val="1999"/>
              </a:spcBef>
              <a:buClr>
                <a:srgbClr val="333333"/>
              </a:buClr>
              <a:buFont typeface="WingDings"/>
              <a:buChar char=""/>
            </a:pPr>
            <a:r>
              <a:rPr lang="de-DE" sz="2400" i="1" dirty="0">
                <a:solidFill>
                  <a:srgbClr val="333333"/>
                </a:solidFill>
                <a:latin typeface="Calibri Light"/>
                <a:ea typeface="Verdana" pitchFamily="34" charset="0"/>
                <a:cs typeface="Verdana" pitchFamily="34" charset="0"/>
              </a:rPr>
              <a:t>Subjective </a:t>
            </a:r>
            <a:r>
              <a:rPr lang="de-DE" sz="2400" dirty="0">
                <a:solidFill>
                  <a:srgbClr val="333333"/>
                </a:solidFill>
                <a:latin typeface="Calibri Light"/>
                <a:ea typeface="Verdana" pitchFamily="34" charset="0"/>
                <a:cs typeface="Verdana" pitchFamily="34" charset="0"/>
              </a:rPr>
              <a:t>value</a:t>
            </a:r>
          </a:p>
          <a:p>
            <a:pPr eaLnBrk="1" hangingPunct="1"/>
            <a:endParaRPr lang="de-DE" sz="2400" dirty="0">
              <a:solidFill>
                <a:srgbClr val="333333"/>
              </a:solidFill>
              <a:highlight>
                <a:srgbClr val="FF0000"/>
              </a:highlight>
              <a:latin typeface="Calibri Light"/>
            </a:endParaRPr>
          </a:p>
        </p:txBody>
      </p:sp>
      <p:sp>
        <p:nvSpPr>
          <p:cNvPr id="3" name="Footer Placeholder 2">
            <a:extLst>
              <a:ext uri="{FF2B5EF4-FFF2-40B4-BE49-F238E27FC236}">
                <a16:creationId xmlns:a16="http://schemas.microsoft.com/office/drawing/2014/main" id="{24AF3B78-7CB2-9FD4-69F3-7A8C4253FD95}"/>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182E572C-76EA-DAD2-7E15-4C6371DAAA0D}"/>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13E0427F-5E33-41FE-83C7-8BBA1AB769EF}"/>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F3CD3B13-06CC-BA7B-837D-83546CB0E6BC}"/>
              </a:ext>
            </a:extLst>
          </p:cNvPr>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28358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72B8-DCCE-D72E-AC94-96666DDC74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03D228-E11C-9F36-0EE3-0BF7D6CCD8B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What</a:t>
            </a:r>
            <a:r>
              <a:rPr lang="de-DE" sz="3600" dirty="0">
                <a:latin typeface="Calibri Light"/>
              </a:rPr>
              <a:t> </a:t>
            </a:r>
            <a:r>
              <a:rPr lang="de-DE" sz="3600" dirty="0" err="1">
                <a:latin typeface="Calibri Light"/>
              </a:rPr>
              <a:t>diminishes</a:t>
            </a:r>
            <a:r>
              <a:rPr lang="de-DE" sz="3600" dirty="0">
                <a:latin typeface="Calibri Light"/>
              </a:rPr>
              <a:t> </a:t>
            </a:r>
            <a:r>
              <a:rPr lang="de-DE" sz="3600" dirty="0" err="1">
                <a:latin typeface="Calibri Light"/>
              </a:rPr>
              <a:t>self-esteem</a:t>
            </a:r>
            <a:r>
              <a:rPr lang="de-DE" sz="3600" dirty="0">
                <a:latin typeface="Calibri Light"/>
              </a:rPr>
              <a:t>?</a:t>
            </a:r>
          </a:p>
        </p:txBody>
      </p:sp>
      <p:sp>
        <p:nvSpPr>
          <p:cNvPr id="3" name="Inhaltsplatzhalter 2">
            <a:extLst>
              <a:ext uri="{FF2B5EF4-FFF2-40B4-BE49-F238E27FC236}">
                <a16:creationId xmlns:a16="http://schemas.microsoft.com/office/drawing/2014/main" id="{BC8F3AE3-83DD-5E80-E82A-C9482514D2BA}"/>
              </a:ext>
            </a:extLst>
          </p:cNvPr>
          <p:cNvSpPr>
            <a:spLocks noGrp="1"/>
          </p:cNvSpPr>
          <p:nvPr>
            <p:ph idx="1"/>
          </p:nvPr>
        </p:nvSpPr>
        <p:spPr>
          <a:xfrm>
            <a:off x="408956" y="2204864"/>
            <a:ext cx="8245188" cy="4248000"/>
          </a:xfrm>
        </p:spPr>
        <p:txBody>
          <a:bodyPr/>
          <a:lstStyle/>
          <a:p>
            <a:pPr marL="0" marR="0" lvl="0" indent="0" algn="l" defTabSz="914245" rtl="0" eaLnBrk="1" fontAlgn="auto" latinLnBrk="0" hangingPunct="1">
              <a:lnSpc>
                <a:spcPct val="105000"/>
              </a:lnSpc>
              <a:spcBef>
                <a:spcPts val="1999"/>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333333"/>
                </a:solidFill>
                <a:effectLst/>
                <a:uLnTx/>
                <a:uFillTx/>
                <a:latin typeface="Calibri Light"/>
                <a:ea typeface="+mn-ea"/>
                <a:cs typeface="+mn-cs"/>
              </a:rPr>
              <a:t>???</a:t>
            </a:r>
          </a:p>
          <a:p>
            <a:pPr>
              <a:lnSpc>
                <a:spcPct val="100000"/>
              </a:lnSpc>
              <a:spcBef>
                <a:spcPts val="1200"/>
              </a:spcBef>
            </a:pPr>
            <a:endParaRPr lang="de-DE" sz="2000" dirty="0">
              <a:solidFill>
                <a:srgbClr val="333333"/>
              </a:solidFill>
              <a:latin typeface="Calibri Light"/>
            </a:endParaRPr>
          </a:p>
        </p:txBody>
      </p:sp>
      <p:sp>
        <p:nvSpPr>
          <p:cNvPr id="4" name="Footer Placeholder 3">
            <a:extLst>
              <a:ext uri="{FF2B5EF4-FFF2-40B4-BE49-F238E27FC236}">
                <a16:creationId xmlns:a16="http://schemas.microsoft.com/office/drawing/2014/main" id="{66C1E7C8-C193-1FA9-AF31-FFCBE7939314}"/>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30CDB59E-4F88-9705-B797-8F711D49F792}"/>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Tree>
    <p:extLst>
      <p:ext uri="{BB962C8B-B14F-4D97-AF65-F5344CB8AC3E}">
        <p14:creationId xmlns:p14="http://schemas.microsoft.com/office/powerpoint/2010/main" val="1487877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What</a:t>
            </a:r>
            <a:r>
              <a:rPr lang="de-DE" sz="3600" dirty="0">
                <a:latin typeface="Calibri Light"/>
              </a:rPr>
              <a:t> </a:t>
            </a:r>
            <a:r>
              <a:rPr lang="de-DE" sz="3600" dirty="0" err="1">
                <a:latin typeface="Calibri Light"/>
              </a:rPr>
              <a:t>diminishes</a:t>
            </a:r>
            <a:r>
              <a:rPr lang="de-DE" sz="3600" dirty="0">
                <a:latin typeface="Calibri Light"/>
              </a:rPr>
              <a:t> </a:t>
            </a:r>
            <a:r>
              <a:rPr lang="de-DE" sz="3600" dirty="0" err="1">
                <a:latin typeface="Calibri Light"/>
              </a:rPr>
              <a:t>self-esteem</a:t>
            </a:r>
            <a:r>
              <a:rPr lang="de-DE" sz="3600" dirty="0">
                <a:latin typeface="Calibri Light"/>
              </a:rPr>
              <a:t>?</a:t>
            </a: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de-DE" sz="2000" dirty="0">
                <a:solidFill>
                  <a:srgbClr val="333333"/>
                </a:solidFill>
                <a:latin typeface="Calibri Light"/>
                <a:ea typeface="Verdana" panose="020B0604030504040204" pitchFamily="34" charset="0"/>
                <a:cs typeface="Verdana" panose="020B0604030504040204" pitchFamily="34" charset="0"/>
              </a:rPr>
              <a:t>Biological </a:t>
            </a:r>
            <a:r>
              <a:rPr lang="de-DE" sz="2000" dirty="0" err="1">
                <a:solidFill>
                  <a:srgbClr val="333333"/>
                </a:solidFill>
                <a:latin typeface="Calibri Light"/>
                <a:ea typeface="Verdana" panose="020B0604030504040204" pitchFamily="34" charset="0"/>
                <a:cs typeface="Verdana" panose="020B0604030504040204" pitchFamily="34" charset="0"/>
              </a:rPr>
              <a:t>factors</a:t>
            </a:r>
            <a:r>
              <a:rPr lang="de-DE" sz="2000" dirty="0">
                <a:solidFill>
                  <a:srgbClr val="333333"/>
                </a:solidFill>
                <a:latin typeface="Calibri Light"/>
                <a:ea typeface="Verdana" panose="020B0604030504040204" pitchFamily="34" charset="0"/>
                <a:cs typeface="Verdana" panose="020B0604030504040204" pitchFamily="34" charset="0"/>
              </a:rPr>
              <a:t>:</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Strong activation of </a:t>
            </a:r>
            <a:r>
              <a:rPr lang="de-DE" sz="2000" dirty="0" err="1">
                <a:solidFill>
                  <a:srgbClr val="333333"/>
                </a:solidFill>
                <a:latin typeface="Calibri Light"/>
                <a:ea typeface="Verdana" panose="020B0604030504040204" pitchFamily="34" charset="0"/>
                <a:cs typeface="Verdana" panose="020B0604030504040204" pitchFamily="34" charset="0"/>
              </a:rPr>
              <a:t>the</a:t>
            </a:r>
            <a:r>
              <a:rPr lang="de-DE" sz="2000" dirty="0">
                <a:solidFill>
                  <a:srgbClr val="333333"/>
                </a:solidFill>
                <a:latin typeface="Calibri Light"/>
                <a:ea typeface="Verdana" panose="020B0604030504040204" pitchFamily="34" charset="0"/>
                <a:cs typeface="Verdana" panose="020B0604030504040204" pitchFamily="34" charset="0"/>
              </a:rPr>
              <a:t> brain structures that evoke anxiety (amygdala)</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Genes: internal and external characteristics that are inherited (e.g., certain impairments)</a:t>
            </a:r>
          </a:p>
          <a:p>
            <a:pPr>
              <a:lnSpc>
                <a:spcPct val="100000"/>
              </a:lnSpc>
              <a:spcBef>
                <a:spcPts val="1200"/>
              </a:spcBef>
              <a:buClr>
                <a:srgbClr val="333333"/>
              </a:buClr>
            </a:pPr>
            <a:r>
              <a:rPr lang="de-DE" sz="2000" dirty="0">
                <a:solidFill>
                  <a:srgbClr val="333333"/>
                </a:solidFill>
                <a:latin typeface="Calibri Light"/>
                <a:ea typeface="Verdana" panose="020B0604030504040204" pitchFamily="34" charset="0"/>
                <a:cs typeface="Verdana" panose="020B0604030504040204" pitchFamily="34" charset="0"/>
              </a:rPr>
              <a:t>Social/environmental:</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Low appreciation from one‘s social environment (parents, </a:t>
            </a:r>
            <a:r>
              <a:rPr lang="de-DE" sz="2000" dirty="0" err="1">
                <a:solidFill>
                  <a:srgbClr val="333333"/>
                </a:solidFill>
                <a:latin typeface="Calibri Light"/>
                <a:ea typeface="Verdana" panose="020B0604030504040204" pitchFamily="34" charset="0"/>
                <a:cs typeface="Verdana" panose="020B0604030504040204" pitchFamily="34" charset="0"/>
              </a:rPr>
              <a:t>schoolmates</a:t>
            </a:r>
            <a:r>
              <a:rPr lang="de-DE" sz="2000" dirty="0">
                <a:solidFill>
                  <a:srgbClr val="333333"/>
                </a:solidFill>
                <a:latin typeface="Calibri Light"/>
                <a:ea typeface="Verdana" panose="020B0604030504040204" pitchFamily="34" charset="0"/>
                <a:cs typeface="Verdana" panose="020B0604030504040204" pitchFamily="34" charset="0"/>
              </a:rPr>
              <a:t>/</a:t>
            </a:r>
            <a:r>
              <a:rPr lang="de-DE" sz="2000" dirty="0" err="1">
                <a:solidFill>
                  <a:srgbClr val="333333"/>
                </a:solidFill>
                <a:latin typeface="Calibri Light"/>
                <a:ea typeface="Verdana" panose="020B0604030504040204" pitchFamily="34" charset="0"/>
                <a:cs typeface="Verdana" panose="020B0604030504040204" pitchFamily="34" charset="0"/>
              </a:rPr>
              <a:t>work</a:t>
            </a:r>
            <a:r>
              <a:rPr lang="de-DE" sz="2000" dirty="0">
                <a:solidFill>
                  <a:srgbClr val="333333"/>
                </a:solidFill>
                <a:latin typeface="Calibri Light"/>
                <a:ea typeface="Verdana" panose="020B0604030504040204" pitchFamily="34" charset="0"/>
                <a:cs typeface="Verdana" panose="020B0604030504040204" pitchFamily="34" charset="0"/>
              </a:rPr>
              <a:t> colleagues, etc.)</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External influences (e.g., unemployment)</a:t>
            </a:r>
          </a:p>
          <a:p>
            <a:pPr>
              <a:lnSpc>
                <a:spcPct val="100000"/>
              </a:lnSpc>
              <a:spcBef>
                <a:spcPts val="1200"/>
              </a:spcBef>
              <a:buClr>
                <a:srgbClr val="333333"/>
              </a:buClr>
            </a:pPr>
            <a:r>
              <a:rPr lang="de-DE" sz="2000" dirty="0">
                <a:solidFill>
                  <a:srgbClr val="333333"/>
                </a:solidFill>
                <a:latin typeface="Calibri Light"/>
                <a:ea typeface="Verdana" panose="020B0604030504040204" pitchFamily="34" charset="0"/>
                <a:cs typeface="Verdana" panose="020B0604030504040204" pitchFamily="34" charset="0"/>
              </a:rPr>
              <a:t>Psyche:</a:t>
            </a:r>
          </a:p>
          <a:p>
            <a:pPr marL="342900" indent="-342900">
              <a:lnSpc>
                <a:spcPct val="100000"/>
              </a:lnSpc>
              <a:spcBef>
                <a:spcPts val="1200"/>
              </a:spcBef>
              <a:buClr>
                <a:srgbClr val="333333"/>
              </a:buClr>
              <a:buFont typeface="WingDings"/>
              <a:buChar char=""/>
            </a:pPr>
            <a:r>
              <a:rPr lang="de-DE" sz="2000" dirty="0">
                <a:solidFill>
                  <a:srgbClr val="333333"/>
                </a:solidFill>
                <a:latin typeface="Calibri Light"/>
                <a:ea typeface="Verdana" panose="020B0604030504040204" pitchFamily="34" charset="0"/>
                <a:cs typeface="Verdana" panose="020B0604030504040204" pitchFamily="34" charset="0"/>
              </a:rPr>
              <a:t>Certain personality traits such as shyness, anxiety</a:t>
            </a: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de-DE" sz="2000" dirty="0">
                  <a:solidFill>
                    <a:srgbClr val="333333"/>
                  </a:solidFill>
                  <a:latin typeface="Calibri Light"/>
                </a:rPr>
                <a:t>Bio</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de-DE" sz="2000" dirty="0">
                  <a:solidFill>
                    <a:srgbClr val="333333"/>
                  </a:solidFill>
                  <a:latin typeface="Calibri Light"/>
                </a:rPr>
                <a:t>Social</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de-DE" sz="2000" dirty="0">
                  <a:solidFill>
                    <a:srgbClr val="333333"/>
                  </a:solidFill>
                  <a:latin typeface="Calibri Light"/>
                </a:rPr>
                <a:t>Psyche</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54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8</a:t>
            </a:fld>
            <a:endParaRPr lang="de-DE">
              <a:latin typeface="Calibri Light"/>
            </a:endParaRPr>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
        <p:nvSpPr>
          <p:cNvPr id="10" name="Content Placeholder 9"/>
          <p:cNvSpPr>
            <a:spLocks noGrp="1"/>
          </p:cNvSpPr>
          <p:nvPr>
            <p:ph idx="1"/>
          </p:nvPr>
        </p:nvSpPr>
        <p:spPr>
          <a:xfrm>
            <a:off x="411480" y="2203704"/>
            <a:ext cx="5669280" cy="4248000"/>
          </a:xfrm>
        </p:spPr>
        <p:txBody>
          <a:bodyPr/>
          <a:lstStyle/>
          <a:p>
            <a:pPr lvl="0" defTabSz="914400"/>
            <a:r>
              <a:rPr lang="en-US" sz="2400" dirty="0">
                <a:solidFill>
                  <a:srgbClr val="333333"/>
                </a:solidFill>
                <a:latin typeface="Calibri Light"/>
                <a:ea typeface="Verdana" pitchFamily="34" charset="0"/>
                <a:cs typeface="Verdana" pitchFamily="34" charset="0"/>
              </a:rPr>
              <a:t>Many (but not all!) people with psychosis have low self-esteem, often due to negative interpersonal experiences. </a:t>
            </a:r>
          </a:p>
          <a:p>
            <a:pPr lvl="0" defTabSz="914400"/>
            <a:r>
              <a:rPr lang="en-US" sz="2400" dirty="0">
                <a:solidFill>
                  <a:srgbClr val="333333"/>
                </a:solidFill>
                <a:latin typeface="Calibri Light"/>
                <a:ea typeface="Verdana" pitchFamily="34" charset="0"/>
                <a:cs typeface="Verdana" pitchFamily="34" charset="0"/>
              </a:rPr>
              <a:t>Improving self-esteem and other depressive symptoms increases mental stability. </a:t>
            </a:r>
          </a:p>
          <a:p>
            <a:pPr lvl="0" defTabSz="914400"/>
            <a:r>
              <a:rPr lang="en-US" sz="2400" dirty="0">
                <a:solidFill>
                  <a:srgbClr val="333333"/>
                </a:solidFill>
                <a:latin typeface="Calibri Light"/>
                <a:ea typeface="Verdana" pitchFamily="34" charset="0"/>
                <a:cs typeface="Verdana" pitchFamily="34" charset="0"/>
              </a:rPr>
              <a:t>This can also help to reduce psychotic symptoms.</a:t>
            </a:r>
          </a:p>
          <a:p>
            <a:pPr lvl="0" defTabSz="914400"/>
            <a:endParaRPr lang="de-DE" sz="2400" dirty="0">
              <a:solidFill>
                <a:srgbClr val="333333"/>
              </a:solidFill>
              <a:latin typeface="Calibri Light"/>
            </a:endParaRPr>
          </a:p>
          <a:p>
            <a:endParaRPr lang="en-US" sz="2400" dirty="0">
              <a:latin typeface="Calibri Light"/>
            </a:endParaRPr>
          </a:p>
        </p:txBody>
      </p:sp>
    </p:spTree>
    <p:extLst>
      <p:ext uri="{BB962C8B-B14F-4D97-AF65-F5344CB8AC3E}">
        <p14:creationId xmlns:p14="http://schemas.microsoft.com/office/powerpoint/2010/main" val="87220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Low self-esteem can impact our mental health</a:t>
            </a:r>
            <a:endParaRPr lang="de-DE" sz="3600" dirty="0">
              <a:latin typeface="Calibri Light"/>
            </a:endParaRP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People with mental illness often suffer from </a:t>
            </a:r>
            <a:r>
              <a:rPr lang="en-US" sz="2400">
                <a:solidFill>
                  <a:srgbClr val="333333"/>
                </a:solidFill>
                <a:latin typeface="Calibri Light"/>
                <a:ea typeface="Verdana" pitchFamily="34" charset="0"/>
                <a:cs typeface="Verdana" pitchFamily="34" charset="0"/>
              </a:rPr>
              <a:t>low self-esteem</a:t>
            </a:r>
            <a:r>
              <a:rPr lang="en-US" sz="2400" dirty="0">
                <a:solidFill>
                  <a:srgbClr val="333333"/>
                </a:solidFill>
                <a:latin typeface="Calibri Light"/>
                <a:ea typeface="Verdana" pitchFamily="34" charset="0"/>
                <a:cs typeface="Verdana" pitchFamily="34" charset="0"/>
              </a:rPr>
              <a:t>.</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Low self-esteem may contribute to psychological problems such as:</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Self-doubt </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Fear</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Depressive symptoms</a:t>
            </a:r>
          </a:p>
          <a:p>
            <a:pPr marL="558863" lvl="2" indent="-342900" defTabSz="914400">
              <a:spcBef>
                <a:spcPts val="1999"/>
              </a:spcBef>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Loneliness</a:t>
            </a:r>
          </a:p>
          <a:p>
            <a:pPr marL="342900" lvl="0" indent="-342900" defTabSz="914400">
              <a:spcAft>
                <a:spcPct val="0"/>
              </a:spcAft>
              <a:buClr>
                <a:srgbClr val="333333"/>
              </a:buClr>
              <a:buFont typeface="WingDings"/>
              <a:buChar char=""/>
            </a:pPr>
            <a:endParaRPr lang="en-US" sz="2400" dirty="0">
              <a:solidFill>
                <a:srgbClr val="333333"/>
              </a:solidFill>
              <a:latin typeface="Calibri Light"/>
              <a:ea typeface="Verdana" pitchFamily="34" charset="0"/>
              <a:cs typeface="Verdana" pitchFamily="34" charset="0"/>
            </a:endParaRPr>
          </a:p>
          <a:p>
            <a:pPr marL="457200" lvl="1" defTabSz="914400">
              <a:spcBef>
                <a:spcPts val="1999"/>
              </a:spcBef>
              <a:spcAft>
                <a:spcPts val="0"/>
              </a:spcAft>
            </a:pPr>
            <a:endParaRPr lang="de-DE" sz="2400" dirty="0">
              <a:solidFill>
                <a:srgbClr val="333333"/>
              </a:solidFill>
              <a:ea typeface="Verdana" pitchFamily="34" charset="0"/>
              <a:cs typeface="Verdana" pitchFamily="34" charset="0"/>
            </a:endParaRPr>
          </a:p>
          <a:p>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9</a:t>
            </a:fld>
            <a:endParaRPr 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Differences between exaggerated self-esteem </a:t>
            </a:r>
            <a:br>
              <a:rPr lang="en-US" sz="3600" dirty="0">
                <a:latin typeface="Calibri Light"/>
              </a:rPr>
            </a:br>
            <a:r>
              <a:rPr lang="en-US" sz="3600" dirty="0">
                <a:latin typeface="Calibri Light"/>
              </a:rPr>
              <a:t>and healthy self-esteem</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lvl="0" defTabSz="914400">
              <a:spcAft>
                <a:spcPct val="0"/>
              </a:spcAft>
            </a:pPr>
            <a:r>
              <a:rPr lang="en-US" sz="2400" dirty="0">
                <a:solidFill>
                  <a:srgbClr val="333333"/>
                </a:solidFill>
                <a:latin typeface="Calibri Light"/>
                <a:ea typeface="Verdana" panose="020B0604030504040204" pitchFamily="34" charset="0"/>
                <a:cs typeface="Verdana" panose="020B0604030504040204" pitchFamily="34" charset="0"/>
              </a:rPr>
              <a:t>During psychosis, many of those affected (but not all) feel persecuted or compromised. This feeling can lead to reduced self-esteem.</a:t>
            </a:r>
          </a:p>
          <a:p>
            <a:pPr lvl="0" defTabSz="914400">
              <a:spcAft>
                <a:spcPct val="0"/>
              </a:spcAft>
            </a:pPr>
            <a:r>
              <a:rPr lang="en-US" sz="2400" dirty="0">
                <a:solidFill>
                  <a:srgbClr val="333333"/>
                </a:solidFill>
                <a:latin typeface="Calibri Light"/>
                <a:ea typeface="Verdana" panose="020B0604030504040204" pitchFamily="34" charset="0"/>
                <a:cs typeface="Verdana" panose="020B0604030504040204" pitchFamily="34" charset="0"/>
              </a:rPr>
              <a:t>On the other hand, some can feel increased self-esteem if they feel destined for special tasks or believe they were chosen for an important mission.</a:t>
            </a:r>
          </a:p>
          <a:p>
            <a:endParaRPr lang="de-DE" sz="2400" b="1"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2974113"/>
          </a:xfrm>
          <a:prstGeom prst="rect">
            <a:avLst/>
          </a:prstGeom>
        </p:spPr>
      </p:pic>
    </p:spTree>
    <p:extLst>
      <p:ext uri="{BB962C8B-B14F-4D97-AF65-F5344CB8AC3E}">
        <p14:creationId xmlns:p14="http://schemas.microsoft.com/office/powerpoint/2010/main" val="70118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Healthy self-esteem?</a:t>
            </a:r>
          </a:p>
        </p:txBody>
      </p:sp>
      <p:sp>
        <p:nvSpPr>
          <p:cNvPr id="3" name="Inhaltsplatzhalter 2"/>
          <p:cNvSpPr>
            <a:spLocks noGrp="1"/>
          </p:cNvSpPr>
          <p:nvPr>
            <p:ph idx="1"/>
          </p:nvPr>
        </p:nvSpPr>
        <p:spPr>
          <a:xfrm>
            <a:off x="411480" y="2203704"/>
            <a:ext cx="5669280" cy="4248000"/>
          </a:xfrm>
        </p:spPr>
        <p:txBody>
          <a:bodyPr/>
          <a:lstStyle/>
          <a:p>
            <a:r>
              <a:rPr lang="de-DE" sz="2400" b="1" dirty="0">
                <a:solidFill>
                  <a:srgbClr val="333333"/>
                </a:solidFill>
                <a:latin typeface="Calibri Light"/>
                <a:ea typeface="Verdana" panose="020B0604030504040204" pitchFamily="34" charset="0"/>
                <a:cs typeface="Verdana" panose="020B0604030504040204" pitchFamily="34" charset="0"/>
              </a:rPr>
              <a:t>CAUTION: </a:t>
            </a:r>
            <a:r>
              <a:rPr lang="de-DE" sz="2400" dirty="0" err="1">
                <a:solidFill>
                  <a:srgbClr val="333333"/>
                </a:solidFill>
                <a:latin typeface="Calibri Light"/>
                <a:ea typeface="Verdana" panose="020B0604030504040204" pitchFamily="34" charset="0"/>
                <a:cs typeface="Verdana" panose="020B0604030504040204" pitchFamily="34" charset="0"/>
              </a:rPr>
              <a:t>Ideas</a:t>
            </a:r>
            <a:r>
              <a:rPr lang="de-DE" sz="2400" dirty="0">
                <a:solidFill>
                  <a:srgbClr val="333333"/>
                </a:solidFill>
                <a:latin typeface="Calibri Light"/>
                <a:ea typeface="Verdana" panose="020B0604030504040204" pitchFamily="34" charset="0"/>
                <a:cs typeface="Verdana" panose="020B0604030504040204" pitchFamily="34" charset="0"/>
              </a:rPr>
              <a:t> of </a:t>
            </a:r>
            <a:r>
              <a:rPr lang="de-DE" sz="2400" dirty="0" err="1">
                <a:solidFill>
                  <a:srgbClr val="333333"/>
                </a:solidFill>
                <a:latin typeface="Calibri Light"/>
                <a:ea typeface="Verdana" panose="020B0604030504040204" pitchFamily="34" charset="0"/>
                <a:cs typeface="Verdana" panose="020B0604030504040204" pitchFamily="34" charset="0"/>
              </a:rPr>
              <a:t>megalomania</a:t>
            </a:r>
            <a:r>
              <a:rPr lang="de-DE"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latin typeface="Calibri Light"/>
                <a:ea typeface="Verdana" panose="020B0604030504040204" pitchFamily="34" charset="0"/>
                <a:cs typeface="Verdana" panose="020B0604030504040204" pitchFamily="34" charset="0"/>
              </a:rPr>
              <a:t>(e.g., the belief that you are more powerful or more important than others) </a:t>
            </a:r>
            <a:r>
              <a:rPr lang="de-DE" sz="2400" dirty="0" err="1">
                <a:solidFill>
                  <a:srgbClr val="333333"/>
                </a:solidFill>
                <a:latin typeface="Calibri Light"/>
                <a:ea typeface="Verdana" panose="020B0604030504040204" pitchFamily="34" charset="0"/>
                <a:cs typeface="Verdana" panose="020B0604030504040204" pitchFamily="34" charset="0"/>
              </a:rPr>
              <a:t>have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nothing</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do </a:t>
            </a:r>
            <a:r>
              <a:rPr lang="de-DE" sz="2400" dirty="0" err="1">
                <a:solidFill>
                  <a:srgbClr val="333333"/>
                </a:solidFill>
                <a:latin typeface="Calibri Light"/>
                <a:ea typeface="Verdana" panose="020B0604030504040204" pitchFamily="34" charset="0"/>
                <a:cs typeface="Verdana" panose="020B0604030504040204" pitchFamily="34" charset="0"/>
              </a:rPr>
              <a:t>with</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healthy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self-esteem</a:t>
            </a:r>
            <a:r>
              <a:rPr lang="de-DE" sz="2400" dirty="0">
                <a:solidFill>
                  <a:srgbClr val="333333"/>
                </a:solidFill>
                <a:latin typeface="Calibri Light"/>
                <a:ea typeface="Verdana" panose="020B0604030504040204" pitchFamily="34" charset="0"/>
                <a:cs typeface="Verdana" panose="020B0604030504040204" pitchFamily="34" charset="0"/>
              </a:rPr>
              <a:t>!</a:t>
            </a:r>
          </a:p>
          <a:p>
            <a:r>
              <a:rPr lang="de-DE" sz="2400" dirty="0">
                <a:solidFill>
                  <a:srgbClr val="333333"/>
                </a:solidFill>
                <a:latin typeface="Calibri Light"/>
                <a:ea typeface="Verdana" panose="020B0604030504040204" pitchFamily="34" charset="0"/>
                <a:cs typeface="Verdana" panose="020B0604030504040204" pitchFamily="34" charset="0"/>
              </a:rPr>
              <a:t> This </a:t>
            </a:r>
            <a:r>
              <a:rPr lang="de-DE" sz="2400" dirty="0" err="1">
                <a:solidFill>
                  <a:srgbClr val="333333"/>
                </a:solidFill>
                <a:latin typeface="Calibri Light"/>
                <a:ea typeface="Verdana" panose="020B0604030504040204" pitchFamily="34" charset="0"/>
                <a:cs typeface="Verdana" panose="020B0604030504040204" pitchFamily="34" charset="0"/>
              </a:rPr>
              <a:t>feeling</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won’t</a:t>
            </a:r>
            <a:r>
              <a:rPr lang="de-DE" sz="2400" dirty="0">
                <a:solidFill>
                  <a:srgbClr val="333333"/>
                </a:solidFill>
                <a:latin typeface="Calibri Light"/>
                <a:ea typeface="Verdana" panose="020B0604030504040204" pitchFamily="34" charset="0"/>
                <a:cs typeface="Verdana" panose="020B0604030504040204" pitchFamily="34" charset="0"/>
              </a:rPr>
              <a:t> last </a:t>
            </a:r>
            <a:r>
              <a:rPr lang="de-DE" sz="2400" dirty="0" err="1">
                <a:solidFill>
                  <a:srgbClr val="333333"/>
                </a:solidFill>
                <a:latin typeface="Calibri Light"/>
                <a:ea typeface="Verdana" panose="020B0604030504040204" pitchFamily="34" charset="0"/>
                <a:cs typeface="Verdana" panose="020B0604030504040204" pitchFamily="34" charset="0"/>
              </a:rPr>
              <a:t>long</a:t>
            </a:r>
            <a:endParaRPr lang="de-DE" sz="2400" dirty="0">
              <a:solidFill>
                <a:srgbClr val="333333"/>
              </a:solidFill>
              <a:latin typeface="Calibri Light"/>
              <a:ea typeface="Verdana" panose="020B0604030504040204" pitchFamily="34" charset="0"/>
              <a:cs typeface="Verdana" panose="020B0604030504040204" pitchFamily="34" charset="0"/>
            </a:endParaRPr>
          </a:p>
          <a:p>
            <a:r>
              <a:rPr lang="de-DE" sz="2400" dirty="0">
                <a:solidFill>
                  <a:srgbClr val="333333"/>
                </a:solidFill>
                <a:latin typeface="Calibri Light"/>
                <a:ea typeface="Verdana" panose="020B0604030504040204" pitchFamily="34" charset="0"/>
                <a:cs typeface="Verdana" panose="020B0604030504040204" pitchFamily="34" charset="0"/>
              </a:rPr>
              <a:t> ... and it is not based on reality and </a:t>
            </a:r>
            <a:r>
              <a:rPr lang="de-DE" sz="2400" dirty="0" err="1">
                <a:solidFill>
                  <a:srgbClr val="333333"/>
                </a:solidFill>
                <a:latin typeface="Calibri Light"/>
                <a:ea typeface="Verdana" panose="020B0604030504040204" pitchFamily="34" charset="0"/>
                <a:cs typeface="Verdana" panose="020B0604030504040204" pitchFamily="34" charset="0"/>
              </a:rPr>
              <a:t>actual</a:t>
            </a:r>
            <a:r>
              <a:rPr lang="de-DE" sz="2400" dirty="0">
                <a:solidFill>
                  <a:srgbClr val="333333"/>
                </a:solidFill>
                <a:latin typeface="Calibri Light"/>
                <a:ea typeface="Verdana" panose="020B0604030504040204" pitchFamily="34" charset="0"/>
                <a:cs typeface="Verdana" panose="020B0604030504040204" pitchFamily="34" charset="0"/>
              </a:rPr>
              <a:t> strengths.</a:t>
            </a: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79542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91D2F70-9C66-44B3-A48D-CCD6CABFB8C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Healthy self-esteem</a:t>
            </a:r>
          </a:p>
        </p:txBody>
      </p:sp>
      <p:sp>
        <p:nvSpPr>
          <p:cNvPr id="3" name="Inhaltsplatzhalter 2"/>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All people have real strengths, often only waiting to be discovered.</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You can and should be proud of these strengths!</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Awareness of these strengths form the basis of your self-esteem.</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
        <p:nvSpPr>
          <p:cNvPr id="6" name="TextBox 5">
            <a:extLst>
              <a:ext uri="{FF2B5EF4-FFF2-40B4-BE49-F238E27FC236}">
                <a16:creationId xmlns:a16="http://schemas.microsoft.com/office/drawing/2014/main" id="{4A969739-3E5C-9B75-E849-67D1358F2A78}"/>
              </a:ext>
            </a:extLst>
          </p:cNvPr>
          <p:cNvSpPr txBox="1"/>
          <p:nvPr/>
        </p:nvSpPr>
        <p:spPr bwMode="gray">
          <a:xfrm>
            <a:off x="2784764" y="4800600"/>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extLst>
      <p:ext uri="{BB962C8B-B14F-4D97-AF65-F5344CB8AC3E}">
        <p14:creationId xmlns:p14="http://schemas.microsoft.com/office/powerpoint/2010/main" val="16839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4430A-5AB6-693D-909E-371044E56AB5}"/>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2E2C4BE8-D4EF-EB94-54A5-EF3906A5E1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DF06C256-9C01-F252-E16D-B7CC39B1108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a:t>
            </a:r>
            <a:r>
              <a:rPr lang="de-DE" sz="3600" dirty="0" err="1">
                <a:latin typeface="Calibri Light"/>
              </a:rPr>
              <a:t>Branches</a:t>
            </a:r>
            <a:r>
              <a:rPr lang="de-DE" sz="3600" dirty="0">
                <a:latin typeface="Calibri Light"/>
              </a:rPr>
              <a:t>" </a:t>
            </a:r>
            <a:r>
              <a:rPr lang="en-US" sz="3600" dirty="0">
                <a:latin typeface="Calibri Light"/>
              </a:rPr>
              <a:t>of self-esteem</a:t>
            </a:r>
          </a:p>
        </p:txBody>
      </p:sp>
      <p:sp>
        <p:nvSpPr>
          <p:cNvPr id="4" name="Rectangle 15">
            <a:extLst>
              <a:ext uri="{FF2B5EF4-FFF2-40B4-BE49-F238E27FC236}">
                <a16:creationId xmlns:a16="http://schemas.microsoft.com/office/drawing/2014/main" id="{EAEF5AA5-F902-0EC2-0276-4A128017FECC}"/>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Self-esteem is not a constant value; it may be stronger or weaker in different areas of your life</a:t>
            </a:r>
            <a:endParaRPr lang="de-DE" sz="2400" dirty="0">
              <a:solidFill>
                <a:srgbClr val="333333"/>
              </a:solidFill>
              <a:latin typeface="Calibri Light"/>
              <a:ea typeface="ＭＳ Ｐゴシック"/>
              <a:cs typeface="Verdana"/>
            </a:endParaRPr>
          </a:p>
        </p:txBody>
      </p:sp>
      <p:sp>
        <p:nvSpPr>
          <p:cNvPr id="5" name="Footer Placeholder 4">
            <a:extLst>
              <a:ext uri="{FF2B5EF4-FFF2-40B4-BE49-F238E27FC236}">
                <a16:creationId xmlns:a16="http://schemas.microsoft.com/office/drawing/2014/main" id="{E1ABE47E-63E1-63C8-03B5-C50F4CCB8531}"/>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9DA1A252-FE01-C05F-843C-EAF1FCA31AE2}"/>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AB430B91-757C-0923-59D4-2B5CCF72C783}"/>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a:extLst>
              <a:ext uri="{FF2B5EF4-FFF2-40B4-BE49-F238E27FC236}">
                <a16:creationId xmlns:a16="http://schemas.microsoft.com/office/drawing/2014/main" id="{7F1695F6-461C-9E48-7FB8-D3ED744C040C}"/>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a:extLst>
              <a:ext uri="{FF2B5EF4-FFF2-40B4-BE49-F238E27FC236}">
                <a16:creationId xmlns:a16="http://schemas.microsoft.com/office/drawing/2014/main" id="{98374486-E59F-BBFE-591D-64BC8D215A1A}"/>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BA511835-B15A-EC4C-69EA-4489650373CA}"/>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6B3C6498-220E-29CC-223E-532F26DA8D75}"/>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693466441"/>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a:t>
            </a:r>
            <a:r>
              <a:rPr lang="de-DE" sz="3600" dirty="0" err="1">
                <a:latin typeface="Calibri Light"/>
              </a:rPr>
              <a:t>Branches</a:t>
            </a:r>
            <a:r>
              <a:rPr lang="de-DE" sz="3600" dirty="0">
                <a:latin typeface="Calibri Light"/>
              </a:rPr>
              <a:t>" of self-esteem</a:t>
            </a:r>
          </a:p>
        </p:txBody>
      </p:sp>
      <p:sp>
        <p:nvSpPr>
          <p:cNvPr id="4" name="Rectangle 15"/>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Do we focus only on our weaknesses (weak branches) or do we also appreciate our strengths (strong branches)? </a:t>
            </a: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sp>
        <p:nvSpPr>
          <p:cNvPr id="23" name="Textfeld 1"/>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Tree>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3438-39C7-B987-FF46-EF962C72CE6C}"/>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0B6CCA35-BCCB-3FE9-2B78-7541F2B2D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94A81B6D-91CC-AD1D-2844-D69E588BBB5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People </a:t>
            </a:r>
            <a:r>
              <a:rPr lang="de-DE" sz="3600" dirty="0" err="1">
                <a:latin typeface="Calibri Light"/>
              </a:rPr>
              <a:t>with</a:t>
            </a:r>
            <a:r>
              <a:rPr lang="de-DE" sz="3600" dirty="0">
                <a:latin typeface="Calibri Light"/>
              </a:rPr>
              <a:t> </a:t>
            </a:r>
            <a:r>
              <a:rPr lang="de-DE" sz="3600" dirty="0" err="1">
                <a:latin typeface="Calibri Light"/>
              </a:rPr>
              <a:t>low</a:t>
            </a:r>
            <a:r>
              <a:rPr lang="de-DE" sz="3600" dirty="0">
                <a:latin typeface="Calibri Light"/>
              </a:rPr>
              <a:t> </a:t>
            </a:r>
            <a:r>
              <a:rPr lang="de-DE" sz="3600" dirty="0" err="1">
                <a:latin typeface="Calibri Light"/>
              </a:rPr>
              <a:t>self-esteem</a:t>
            </a:r>
            <a:r>
              <a:rPr lang="de-DE" sz="3600" dirty="0">
                <a:latin typeface="Calibri Light"/>
              </a:rPr>
              <a:t> </a:t>
            </a:r>
          </a:p>
        </p:txBody>
      </p:sp>
      <p:sp>
        <p:nvSpPr>
          <p:cNvPr id="4" name="Rectangle 15">
            <a:extLst>
              <a:ext uri="{FF2B5EF4-FFF2-40B4-BE49-F238E27FC236}">
                <a16:creationId xmlns:a16="http://schemas.microsoft.com/office/drawing/2014/main" id="{6EF113C7-D7F6-3E76-AC89-211165C98339}"/>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 tend to focus on their weaknesses (weak branches) and tend to make negative self-judgments ("I can't do anything right").</a:t>
            </a:r>
          </a:p>
        </p:txBody>
      </p:sp>
      <p:sp>
        <p:nvSpPr>
          <p:cNvPr id="5" name="Footer Placeholder 4">
            <a:extLst>
              <a:ext uri="{FF2B5EF4-FFF2-40B4-BE49-F238E27FC236}">
                <a16:creationId xmlns:a16="http://schemas.microsoft.com/office/drawing/2014/main" id="{67C3EC49-74FA-C1AB-7004-1D9E13415FB3}"/>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32F2674B-4BEB-5D4E-6AA2-AE69602CEE6A}"/>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7DFBF4EB-179E-B924-3FD5-2EF7547CF4DF}"/>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a:extLst>
              <a:ext uri="{FF2B5EF4-FFF2-40B4-BE49-F238E27FC236}">
                <a16:creationId xmlns:a16="http://schemas.microsoft.com/office/drawing/2014/main" id="{CE28CFA5-7AE7-EBEE-B992-DD888454F60C}"/>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a:extLst>
              <a:ext uri="{FF2B5EF4-FFF2-40B4-BE49-F238E27FC236}">
                <a16:creationId xmlns:a16="http://schemas.microsoft.com/office/drawing/2014/main" id="{AAA09270-0947-4AE8-2DB4-8F56115C8CA8}"/>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CAA4FF00-E19E-C711-AC77-6D236260D319}"/>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3060F41C-0221-1E3D-2A49-040D368A669A}"/>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
        <p:nvSpPr>
          <p:cNvPr id="7" name="Wolkenförmige Legende 8">
            <a:extLst>
              <a:ext uri="{FF2B5EF4-FFF2-40B4-BE49-F238E27FC236}">
                <a16:creationId xmlns:a16="http://schemas.microsoft.com/office/drawing/2014/main" id="{F94C3234-82E1-64AF-015F-D52CBC9A210C}"/>
              </a:ext>
            </a:extLst>
          </p:cNvPr>
          <p:cNvSpPr/>
          <p:nvPr/>
        </p:nvSpPr>
        <p:spPr bwMode="auto">
          <a:xfrm>
            <a:off x="5969000" y="2780148"/>
            <a:ext cx="1828800" cy="562213"/>
          </a:xfrm>
          <a:prstGeom prst="cloudCallout">
            <a:avLst>
              <a:gd name="adj1" fmla="val 1748"/>
              <a:gd name="adj2" fmla="val 72993"/>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err="1">
                <a:solidFill>
                  <a:srgbClr val="333333"/>
                </a:solidFill>
                <a:latin typeface="Calibri Light"/>
                <a:ea typeface="Verdana" panose="020B0604030504040204" pitchFamily="34" charset="0"/>
                <a:cs typeface="Verdana" panose="020B0604030504040204" pitchFamily="34" charset="0"/>
              </a:rPr>
              <a:t>My</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boss</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is</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never</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satisfied</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with</a:t>
            </a:r>
            <a:r>
              <a:rPr lang="de-DE" sz="1200" dirty="0">
                <a:solidFill>
                  <a:srgbClr val="333333"/>
                </a:solidFill>
                <a:latin typeface="Calibri Light"/>
                <a:ea typeface="Verdana" panose="020B0604030504040204" pitchFamily="34" charset="0"/>
                <a:cs typeface="Verdana" panose="020B0604030504040204" pitchFamily="34" charset="0"/>
              </a:rPr>
              <a:t> me.</a:t>
            </a:r>
          </a:p>
        </p:txBody>
      </p:sp>
      <p:sp>
        <p:nvSpPr>
          <p:cNvPr id="8" name="Wolkenförmige Legende 11">
            <a:extLst>
              <a:ext uri="{FF2B5EF4-FFF2-40B4-BE49-F238E27FC236}">
                <a16:creationId xmlns:a16="http://schemas.microsoft.com/office/drawing/2014/main" id="{6B3CF95E-DDC5-8F2D-55DF-69862A69CAC7}"/>
              </a:ext>
            </a:extLst>
          </p:cNvPr>
          <p:cNvSpPr/>
          <p:nvPr/>
        </p:nvSpPr>
        <p:spPr bwMode="auto">
          <a:xfrm>
            <a:off x="7872154" y="2485129"/>
            <a:ext cx="1920240" cy="843320"/>
          </a:xfrm>
          <a:prstGeom prst="cloudCallout">
            <a:avLst>
              <a:gd name="adj1" fmla="val -6239"/>
              <a:gd name="adj2" fmla="val 779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de-DE" sz="1200" dirty="0" err="1">
                <a:solidFill>
                  <a:srgbClr val="333333"/>
                </a:solidFill>
                <a:latin typeface="Calibri Light"/>
                <a:ea typeface="Verdana" panose="020B0604030504040204" pitchFamily="34" charset="0"/>
                <a:cs typeface="Verdana" panose="020B0604030504040204" pitchFamily="34" charset="0"/>
              </a:rPr>
              <a:t>I‘m</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failing</a:t>
            </a:r>
            <a:r>
              <a:rPr lang="de-DE" sz="1200" dirty="0">
                <a:solidFill>
                  <a:srgbClr val="333333"/>
                </a:solidFill>
                <a:latin typeface="Calibri Light"/>
                <a:ea typeface="Verdana" panose="020B0604030504040204" pitchFamily="34" charset="0"/>
                <a:cs typeface="Verdana" panose="020B0604030504040204" pitchFamily="34" charset="0"/>
              </a:rPr>
              <a:t> all </a:t>
            </a:r>
            <a:r>
              <a:rPr lang="de-DE" sz="1200" dirty="0" err="1">
                <a:solidFill>
                  <a:srgbClr val="333333"/>
                </a:solidFill>
                <a:latin typeface="Calibri Light"/>
                <a:ea typeface="Verdana" panose="020B0604030504040204" pitchFamily="34" charset="0"/>
                <a:cs typeface="Verdana" panose="020B0604030504040204" pitchFamily="34" charset="0"/>
              </a:rPr>
              <a:t>my</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exams</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I‘m</a:t>
            </a:r>
            <a:r>
              <a:rPr lang="de-DE" sz="1200" dirty="0">
                <a:solidFill>
                  <a:srgbClr val="333333"/>
                </a:solidFill>
                <a:latin typeface="Calibri Light"/>
                <a:ea typeface="Verdana" panose="020B0604030504040204" pitchFamily="34" charset="0"/>
                <a:cs typeface="Verdana" panose="020B0604030504040204" pitchFamily="34" charset="0"/>
              </a:rPr>
              <a:t> not </a:t>
            </a:r>
            <a:r>
              <a:rPr lang="de-DE" sz="1200" dirty="0" err="1">
                <a:solidFill>
                  <a:srgbClr val="333333"/>
                </a:solidFill>
                <a:latin typeface="Calibri Light"/>
                <a:ea typeface="Verdana" panose="020B0604030504040204" pitchFamily="34" charset="0"/>
                <a:cs typeface="Verdana" panose="020B0604030504040204" pitchFamily="34" charset="0"/>
              </a:rPr>
              <a:t>good</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enough</a:t>
            </a:r>
            <a:r>
              <a:rPr lang="de-DE" sz="1200" dirty="0">
                <a:solidFill>
                  <a:srgbClr val="333333"/>
                </a:solidFill>
                <a:latin typeface="Calibri Light"/>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69276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BD83-6B69-EC1D-B4C5-A7551B577142}"/>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6CE77C3B-537F-EAF2-D12A-17484AC03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52E43DCB-92B9-AFAB-C96F-B8793C5749A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People </a:t>
            </a:r>
            <a:r>
              <a:rPr lang="de-DE" sz="3600" dirty="0" err="1">
                <a:latin typeface="Calibri Light"/>
              </a:rPr>
              <a:t>with</a:t>
            </a:r>
            <a:r>
              <a:rPr lang="de-DE" sz="3600" dirty="0">
                <a:latin typeface="Calibri Light"/>
              </a:rPr>
              <a:t> </a:t>
            </a:r>
            <a:r>
              <a:rPr lang="de-DE" sz="3600" dirty="0" err="1">
                <a:latin typeface="Calibri Light"/>
              </a:rPr>
              <a:t>low</a:t>
            </a:r>
            <a:r>
              <a:rPr lang="de-DE" sz="3600" dirty="0">
                <a:latin typeface="Calibri Light"/>
              </a:rPr>
              <a:t> </a:t>
            </a:r>
            <a:r>
              <a:rPr lang="de-DE" sz="3600" dirty="0" err="1">
                <a:latin typeface="Calibri Light"/>
              </a:rPr>
              <a:t>self-esteem</a:t>
            </a:r>
            <a:r>
              <a:rPr lang="de-DE" sz="3600" dirty="0">
                <a:latin typeface="Calibri Light"/>
              </a:rPr>
              <a:t> </a:t>
            </a:r>
          </a:p>
        </p:txBody>
      </p:sp>
      <p:sp>
        <p:nvSpPr>
          <p:cNvPr id="4" name="Rectangle 15">
            <a:extLst>
              <a:ext uri="{FF2B5EF4-FFF2-40B4-BE49-F238E27FC236}">
                <a16:creationId xmlns:a16="http://schemas.microsoft.com/office/drawing/2014/main" id="{C5118B8A-8F7B-F7EF-5260-C44F54D39F47}"/>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 tend to focus on their weaknesses (weak branches) and tend to make negative self-judgments ("I can't do anything right").</a:t>
            </a:r>
          </a:p>
        </p:txBody>
      </p:sp>
      <p:sp>
        <p:nvSpPr>
          <p:cNvPr id="5" name="Footer Placeholder 4">
            <a:extLst>
              <a:ext uri="{FF2B5EF4-FFF2-40B4-BE49-F238E27FC236}">
                <a16:creationId xmlns:a16="http://schemas.microsoft.com/office/drawing/2014/main" id="{18B7E13C-3AC6-2A5B-3F1F-4B58E4591CAD}"/>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BD7F057B-3680-1937-7E39-38EB78C53155}"/>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78DBAC94-A557-1DC2-B79C-79ED6443619D}"/>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a:extLst>
              <a:ext uri="{FF2B5EF4-FFF2-40B4-BE49-F238E27FC236}">
                <a16:creationId xmlns:a16="http://schemas.microsoft.com/office/drawing/2014/main" id="{6A649361-C50A-1E7B-46CA-F6C19129E1B4}"/>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a:extLst>
              <a:ext uri="{FF2B5EF4-FFF2-40B4-BE49-F238E27FC236}">
                <a16:creationId xmlns:a16="http://schemas.microsoft.com/office/drawing/2014/main" id="{1589920F-4642-EF16-3DF1-52DC79AFF896}"/>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20DFE443-593F-A22F-7BC2-CCA82A90864B}"/>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9BC7DDD6-B200-2325-4460-05ACFA3E19B9}"/>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
        <p:nvSpPr>
          <p:cNvPr id="9" name="Wolkenförmige Legende 18">
            <a:extLst>
              <a:ext uri="{FF2B5EF4-FFF2-40B4-BE49-F238E27FC236}">
                <a16:creationId xmlns:a16="http://schemas.microsoft.com/office/drawing/2014/main" id="{75A917CE-155B-B09B-0689-68CFC3F4ED01}"/>
              </a:ext>
            </a:extLst>
          </p:cNvPr>
          <p:cNvSpPr/>
          <p:nvPr/>
        </p:nvSpPr>
        <p:spPr bwMode="auto">
          <a:xfrm>
            <a:off x="6027404" y="2203704"/>
            <a:ext cx="2202195" cy="1124426"/>
          </a:xfrm>
          <a:prstGeom prst="cloudCallout">
            <a:avLst>
              <a:gd name="adj1" fmla="val -16815"/>
              <a:gd name="adj2" fmla="val 6774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I‘m currently without a job and the last interview didn't go so well.</a:t>
            </a:r>
          </a:p>
        </p:txBody>
      </p:sp>
      <p:sp>
        <p:nvSpPr>
          <p:cNvPr id="10" name="Wolkenförmige Legende 19">
            <a:extLst>
              <a:ext uri="{FF2B5EF4-FFF2-40B4-BE49-F238E27FC236}">
                <a16:creationId xmlns:a16="http://schemas.microsoft.com/office/drawing/2014/main" id="{45AA9BC7-C87C-90B3-C2B7-00AD3BD20266}"/>
              </a:ext>
            </a:extLst>
          </p:cNvPr>
          <p:cNvSpPr/>
          <p:nvPr/>
        </p:nvSpPr>
        <p:spPr bwMode="auto">
          <a:xfrm>
            <a:off x="8655220" y="2344257"/>
            <a:ext cx="3088683" cy="843320"/>
          </a:xfrm>
          <a:prstGeom prst="cloudCallout">
            <a:avLst>
              <a:gd name="adj1" fmla="val 12902"/>
              <a:gd name="adj2" fmla="val 58479"/>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 am a </a:t>
            </a:r>
            <a:r>
              <a:rPr lang="de-DE" sz="1200" dirty="0" err="1">
                <a:solidFill>
                  <a:srgbClr val="333333"/>
                </a:solidFill>
                <a:latin typeface="Calibri Light"/>
                <a:ea typeface="Verdana" panose="020B0604030504040204" pitchFamily="34" charset="0"/>
                <a:cs typeface="Verdana" panose="020B0604030504040204" pitchFamily="34" charset="0"/>
              </a:rPr>
              <a:t>good</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listener</a:t>
            </a:r>
            <a:r>
              <a:rPr lang="de-DE" sz="1200" dirty="0">
                <a:solidFill>
                  <a:srgbClr val="333333"/>
                </a:solidFill>
                <a:latin typeface="Calibri Light"/>
                <a:ea typeface="Verdana" panose="020B0604030504040204" pitchFamily="34" charset="0"/>
                <a:cs typeface="Verdana" panose="020B0604030504040204" pitchFamily="34" charset="0"/>
              </a:rPr>
              <a:t> and </a:t>
            </a:r>
            <a:r>
              <a:rPr lang="de-DE" sz="1200" dirty="0" err="1">
                <a:solidFill>
                  <a:srgbClr val="333333"/>
                </a:solidFill>
                <a:latin typeface="Calibri Light"/>
                <a:ea typeface="Verdana" panose="020B0604030504040204" pitchFamily="34" charset="0"/>
                <a:cs typeface="Verdana" panose="020B0604030504040204" pitchFamily="34" charset="0"/>
              </a:rPr>
              <a:t>make</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my</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friends</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laugh</a:t>
            </a:r>
            <a:r>
              <a:rPr lang="de-DE" sz="1200" dirty="0">
                <a:solidFill>
                  <a:srgbClr val="333333"/>
                </a:solidFill>
                <a:latin typeface="Calibri Light"/>
                <a:ea typeface="Verdana" panose="020B0604030504040204" pitchFamily="34" charset="0"/>
                <a:cs typeface="Verdana" panose="020B0604030504040204" pitchFamily="34" charset="0"/>
              </a:rPr>
              <a:t>.</a:t>
            </a:r>
          </a:p>
        </p:txBody>
      </p:sp>
      <p:sp>
        <p:nvSpPr>
          <p:cNvPr id="11" name="Wolkenförmige Legende 16">
            <a:extLst>
              <a:ext uri="{FF2B5EF4-FFF2-40B4-BE49-F238E27FC236}">
                <a16:creationId xmlns:a16="http://schemas.microsoft.com/office/drawing/2014/main" id="{A7E8C8C0-5832-9389-2C7D-75E314019F34}"/>
              </a:ext>
            </a:extLst>
          </p:cNvPr>
          <p:cNvSpPr/>
          <p:nvPr/>
        </p:nvSpPr>
        <p:spPr bwMode="auto">
          <a:xfrm>
            <a:off x="6027406" y="4232788"/>
            <a:ext cx="2526660" cy="1106128"/>
          </a:xfrm>
          <a:prstGeom prst="cloudCallout">
            <a:avLst>
              <a:gd name="adj1" fmla="val -1674"/>
              <a:gd name="adj2" fmla="val 705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 haven‘t played any sports for a long time, although I've always enjoyed it.</a:t>
            </a:r>
          </a:p>
        </p:txBody>
      </p:sp>
      <p:sp>
        <p:nvSpPr>
          <p:cNvPr id="13" name="Wolkenförmige Legende 17">
            <a:extLst>
              <a:ext uri="{FF2B5EF4-FFF2-40B4-BE49-F238E27FC236}">
                <a16:creationId xmlns:a16="http://schemas.microsoft.com/office/drawing/2014/main" id="{165E93AB-DE30-697A-7B28-796568C1EC53}"/>
              </a:ext>
            </a:extLst>
          </p:cNvPr>
          <p:cNvSpPr/>
          <p:nvPr/>
        </p:nvSpPr>
        <p:spPr bwMode="auto">
          <a:xfrm>
            <a:off x="8393478" y="3661365"/>
            <a:ext cx="1816781" cy="700483"/>
          </a:xfrm>
          <a:prstGeom prst="cloudCallout">
            <a:avLst>
              <a:gd name="adj1" fmla="val 14074"/>
              <a:gd name="adj2" fmla="val 85612"/>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 </a:t>
            </a:r>
            <a:r>
              <a:rPr lang="de-DE" sz="1200" dirty="0" err="1">
                <a:solidFill>
                  <a:srgbClr val="333333"/>
                </a:solidFill>
                <a:latin typeface="Calibri Light"/>
                <a:ea typeface="Verdana" panose="020B0604030504040204" pitchFamily="34" charset="0"/>
                <a:cs typeface="Verdana" panose="020B0604030504040204" pitchFamily="34" charset="0"/>
              </a:rPr>
              <a:t>love</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reading</a:t>
            </a:r>
            <a:r>
              <a:rPr lang="de-DE" sz="1200" dirty="0">
                <a:solidFill>
                  <a:srgbClr val="333333"/>
                </a:solidFill>
                <a:latin typeface="Calibri Light"/>
                <a:ea typeface="Verdana" panose="020B0604030504040204" pitchFamily="34" charset="0"/>
                <a:cs typeface="Verdana" panose="020B0604030504040204" pitchFamily="34" charset="0"/>
              </a:rPr>
              <a:t> and </a:t>
            </a:r>
            <a:r>
              <a:rPr lang="de-DE" sz="1200" dirty="0" err="1">
                <a:solidFill>
                  <a:srgbClr val="333333"/>
                </a:solidFill>
                <a:latin typeface="Calibri Light"/>
                <a:ea typeface="Verdana" panose="020B0604030504040204" pitchFamily="34" charset="0"/>
                <a:cs typeface="Verdana" panose="020B0604030504040204" pitchFamily="34" charset="0"/>
              </a:rPr>
              <a:t>cooking</a:t>
            </a:r>
            <a:r>
              <a:rPr lang="de-DE" sz="1200" dirty="0">
                <a:solidFill>
                  <a:srgbClr val="333333"/>
                </a:solidFill>
                <a:latin typeface="Calibri Light"/>
                <a:ea typeface="Verdana" panose="020B0604030504040204" pitchFamily="34" charset="0"/>
                <a:cs typeface="Verdana" panose="020B0604030504040204" pitchFamily="34" charset="0"/>
              </a:rPr>
              <a:t>.</a:t>
            </a:r>
            <a:endParaRPr lang="de-DE" sz="1200" dirty="0">
              <a:solidFill>
                <a:srgbClr val="333333"/>
              </a:solidFill>
              <a:latin typeface="Calibri Light"/>
            </a:endParaRPr>
          </a:p>
        </p:txBody>
      </p:sp>
      <p:sp>
        <p:nvSpPr>
          <p:cNvPr id="16" name="Wolkenförmige Legende 14">
            <a:extLst>
              <a:ext uri="{FF2B5EF4-FFF2-40B4-BE49-F238E27FC236}">
                <a16:creationId xmlns:a16="http://schemas.microsoft.com/office/drawing/2014/main" id="{0E9FFEE5-32A3-3BD4-F889-69490C443C9B}"/>
              </a:ext>
            </a:extLst>
          </p:cNvPr>
          <p:cNvSpPr/>
          <p:nvPr/>
        </p:nvSpPr>
        <p:spPr bwMode="auto">
          <a:xfrm>
            <a:off x="8670950" y="5877073"/>
            <a:ext cx="3114705" cy="658654"/>
          </a:xfrm>
          <a:prstGeom prst="cloudCallout">
            <a:avLst>
              <a:gd name="adj1" fmla="val 12277"/>
              <a:gd name="adj2" fmla="val -6565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de-DE" sz="1200" dirty="0">
                <a:solidFill>
                  <a:srgbClr val="333333"/>
                </a:solidFill>
                <a:latin typeface="Calibri Light"/>
                <a:ea typeface="Verdana" panose="020B0604030504040204" pitchFamily="34" charset="0"/>
                <a:cs typeface="Verdana" panose="020B0604030504040204" pitchFamily="34" charset="0"/>
              </a:rPr>
              <a:t>I </a:t>
            </a:r>
            <a:r>
              <a:rPr lang="de-DE" sz="1200" dirty="0" err="1">
                <a:solidFill>
                  <a:srgbClr val="333333"/>
                </a:solidFill>
                <a:latin typeface="Calibri Light"/>
                <a:ea typeface="Verdana" panose="020B0604030504040204" pitchFamily="34" charset="0"/>
                <a:cs typeface="Verdana" panose="020B0604030504040204" pitchFamily="34" charset="0"/>
              </a:rPr>
              <a:t>don't</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think</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my</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nose</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is</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that</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pretty</a:t>
            </a:r>
            <a:r>
              <a:rPr lang="de-DE" sz="1200" dirty="0">
                <a:solidFill>
                  <a:srgbClr val="333333"/>
                </a:solidFill>
                <a:latin typeface="Calibri Light"/>
                <a:ea typeface="Verdana" panose="020B0604030504040204" pitchFamily="34" charset="0"/>
                <a:cs typeface="Verdana" panose="020B0604030504040204" pitchFamily="34" charset="0"/>
              </a:rPr>
              <a:t>, but </a:t>
            </a:r>
            <a:r>
              <a:rPr lang="de-DE" sz="1200" dirty="0" err="1">
                <a:solidFill>
                  <a:srgbClr val="333333"/>
                </a:solidFill>
                <a:latin typeface="Calibri Light"/>
                <a:ea typeface="Verdana" panose="020B0604030504040204" pitchFamily="34" charset="0"/>
                <a:cs typeface="Verdana" panose="020B0604030504040204" pitchFamily="34" charset="0"/>
              </a:rPr>
              <a:t>I'm</a:t>
            </a:r>
            <a:r>
              <a:rPr lang="de-DE" sz="1200" dirty="0">
                <a:solidFill>
                  <a:srgbClr val="333333"/>
                </a:solidFill>
                <a:latin typeface="Calibri Light"/>
                <a:ea typeface="Verdana" panose="020B0604030504040204" pitchFamily="34" charset="0"/>
                <a:cs typeface="Verdana" panose="020B0604030504040204" pitchFamily="34" charset="0"/>
              </a:rPr>
              <a:t> still happy </a:t>
            </a:r>
            <a:r>
              <a:rPr lang="de-DE" sz="1200" dirty="0" err="1">
                <a:solidFill>
                  <a:srgbClr val="333333"/>
                </a:solidFill>
                <a:latin typeface="Calibri Light"/>
                <a:ea typeface="Verdana" panose="020B0604030504040204" pitchFamily="34" charset="0"/>
                <a:cs typeface="Verdana" panose="020B0604030504040204" pitchFamily="34" charset="0"/>
              </a:rPr>
              <a:t>with</a:t>
            </a:r>
            <a:r>
              <a:rPr lang="de-DE" sz="1200" dirty="0">
                <a:solidFill>
                  <a:srgbClr val="333333"/>
                </a:solidFill>
                <a:latin typeface="Calibri Light"/>
                <a:ea typeface="Verdana" panose="020B0604030504040204" pitchFamily="34" charset="0"/>
                <a:cs typeface="Verdana" panose="020B0604030504040204" pitchFamily="34" charset="0"/>
              </a:rPr>
              <a:t> </a:t>
            </a:r>
            <a:r>
              <a:rPr lang="de-DE" sz="1200" dirty="0" err="1">
                <a:solidFill>
                  <a:srgbClr val="333333"/>
                </a:solidFill>
                <a:latin typeface="Calibri Light"/>
                <a:ea typeface="Verdana" panose="020B0604030504040204" pitchFamily="34" charset="0"/>
                <a:cs typeface="Verdana" panose="020B0604030504040204" pitchFamily="34" charset="0"/>
              </a:rPr>
              <a:t>myself</a:t>
            </a:r>
            <a:r>
              <a:rPr lang="de-DE" sz="1200" dirty="0">
                <a:solidFill>
                  <a:srgbClr val="333333"/>
                </a:solidFill>
                <a:latin typeface="Calibri Light"/>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466245137"/>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004BB-43E2-1DDA-CDB5-5431B0E875BD}"/>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7EA59779-9222-1274-AF05-7B4FBE99E0F4}"/>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What are the external (visible) characteristics of healthy self-esteem?</a:t>
            </a:r>
          </a:p>
        </p:txBody>
      </p:sp>
      <p:sp>
        <p:nvSpPr>
          <p:cNvPr id="4" name="Rectangle 15">
            <a:extLst>
              <a:ext uri="{FF2B5EF4-FFF2-40B4-BE49-F238E27FC236}">
                <a16:creationId xmlns:a16="http://schemas.microsoft.com/office/drawing/2014/main" id="{7622B252-DABD-F35F-5CD6-F1E6228F6104}"/>
              </a:ext>
            </a:extLst>
          </p:cNvPr>
          <p:cNvSpPr>
            <a:spLocks noGrp="1" noChangeArrowheads="1"/>
          </p:cNvSpPr>
          <p:nvPr>
            <p:ph idx="1"/>
          </p:nvPr>
        </p:nvSpPr>
        <p:spPr>
          <a:xfrm>
            <a:off x="411480" y="2203704"/>
            <a:ext cx="5669280" cy="4248000"/>
          </a:xfrm>
        </p:spPr>
        <p:txBody>
          <a:bodyPr/>
          <a:lstStyle/>
          <a:p>
            <a:pPr lvl="0" defTabSz="914400">
              <a:buClr>
                <a:srgbClr val="000000"/>
              </a:buClr>
            </a:pPr>
            <a:r>
              <a:rPr lang="en-US" sz="2400" dirty="0">
                <a:solidFill>
                  <a:srgbClr val="333333"/>
                </a:solidFill>
                <a:latin typeface="Calibri Light"/>
                <a:cs typeface="Verdana"/>
              </a:rPr>
              <a:t>Voice: </a:t>
            </a:r>
            <a:r>
              <a:rPr lang="en-US" sz="2400" dirty="0">
                <a:solidFill>
                  <a:srgbClr val="004992"/>
                </a:solidFill>
                <a:latin typeface="Calibri Light"/>
                <a:cs typeface="Verdana"/>
              </a:rPr>
              <a:t>???</a:t>
            </a:r>
          </a:p>
          <a:p>
            <a:pPr lvl="0" defTabSz="914400">
              <a:buClr>
                <a:srgbClr val="000000"/>
              </a:buClr>
            </a:pPr>
            <a:r>
              <a:rPr lang="en-US" sz="2400" dirty="0">
                <a:solidFill>
                  <a:srgbClr val="333333"/>
                </a:solidFill>
                <a:latin typeface="Calibri Light"/>
                <a:cs typeface="Verdana"/>
              </a:rPr>
              <a:t>Facial expression/gestures</a:t>
            </a:r>
            <a:r>
              <a:rPr lang="en-US" sz="2400" dirty="0">
                <a:solidFill>
                  <a:srgbClr val="333333"/>
                </a:solidFill>
                <a:latin typeface="Calibri Light"/>
              </a:rPr>
              <a:t>:</a:t>
            </a:r>
            <a:r>
              <a:rPr lang="en-US" sz="2400" dirty="0">
                <a:solidFill>
                  <a:srgbClr val="004992"/>
                </a:solidFill>
                <a:latin typeface="Calibri Light"/>
              </a:rPr>
              <a:t> ???</a:t>
            </a:r>
            <a:endParaRPr lang="en-US" sz="2400" dirty="0">
              <a:solidFill>
                <a:srgbClr val="004992"/>
              </a:solidFill>
              <a:latin typeface="Calibri Light"/>
              <a:cs typeface="Verdana"/>
            </a:endParaRPr>
          </a:p>
          <a:p>
            <a:pPr lvl="0" defTabSz="914400">
              <a:buClr>
                <a:srgbClr val="000000"/>
              </a:buClr>
            </a:pPr>
            <a:r>
              <a:rPr lang="en-US" sz="2400" dirty="0">
                <a:solidFill>
                  <a:srgbClr val="333333"/>
                </a:solidFill>
                <a:latin typeface="Calibri Light"/>
                <a:cs typeface="Verdana"/>
              </a:rPr>
              <a:t>Posture: </a:t>
            </a:r>
            <a:r>
              <a:rPr lang="en-US" sz="2400" dirty="0">
                <a:solidFill>
                  <a:srgbClr val="004992"/>
                </a:solidFill>
                <a:latin typeface="Calibri Light"/>
                <a:cs typeface="Verdana"/>
              </a:rPr>
              <a:t>???</a:t>
            </a:r>
          </a:p>
          <a:p>
            <a:pPr eaLnBrk="1" hangingPunct="1"/>
            <a:endParaRPr lang="de-DE" sz="2400" dirty="0">
              <a:solidFill>
                <a:srgbClr val="333333"/>
              </a:solidFill>
              <a:latin typeface="Calibri Light"/>
              <a:ea typeface="ＭＳ Ｐゴシック"/>
              <a:cs typeface="Verdana"/>
            </a:endParaRPr>
          </a:p>
        </p:txBody>
      </p:sp>
      <p:sp>
        <p:nvSpPr>
          <p:cNvPr id="2" name="Footer Placeholder 1">
            <a:extLst>
              <a:ext uri="{FF2B5EF4-FFF2-40B4-BE49-F238E27FC236}">
                <a16:creationId xmlns:a16="http://schemas.microsoft.com/office/drawing/2014/main" id="{D6083F4E-B044-C065-0EF9-20495A494925}"/>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D1CDC470-124C-84B2-F4BF-A41991E3F63D}"/>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3" name="Grafik 2">
            <a:extLst>
              <a:ext uri="{FF2B5EF4-FFF2-40B4-BE49-F238E27FC236}">
                <a16:creationId xmlns:a16="http://schemas.microsoft.com/office/drawing/2014/main" id="{CC9D46C5-5AB7-2517-E7A6-00369C190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extLst>
      <p:ext uri="{BB962C8B-B14F-4D97-AF65-F5344CB8AC3E}">
        <p14:creationId xmlns:p14="http://schemas.microsoft.com/office/powerpoint/2010/main" val="290771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What are the external (visible) characteristics of healthy self-esteem?</a:t>
            </a:r>
          </a:p>
        </p:txBody>
      </p:sp>
      <p:sp>
        <p:nvSpPr>
          <p:cNvPr id="4" name="Rectangle 15"/>
          <p:cNvSpPr>
            <a:spLocks noGrp="1" noChangeArrowheads="1"/>
          </p:cNvSpPr>
          <p:nvPr>
            <p:ph idx="1"/>
          </p:nvPr>
        </p:nvSpPr>
        <p:spPr>
          <a:xfrm>
            <a:off x="411480" y="2203704"/>
            <a:ext cx="5669280" cy="4248000"/>
          </a:xfrm>
        </p:spPr>
        <p:txBody>
          <a:bodyPr/>
          <a:lstStyle/>
          <a:p>
            <a:pPr lvl="0" defTabSz="914400">
              <a:buClr>
                <a:srgbClr val="000000"/>
              </a:buClr>
            </a:pPr>
            <a:r>
              <a:rPr lang="en-US" sz="2400" dirty="0">
                <a:solidFill>
                  <a:srgbClr val="333333"/>
                </a:solidFill>
                <a:latin typeface="Calibri Light"/>
                <a:cs typeface="Verdana"/>
              </a:rPr>
              <a:t>Voice: </a:t>
            </a:r>
            <a:r>
              <a:rPr lang="en-US" sz="2400" dirty="0">
                <a:solidFill>
                  <a:srgbClr val="004992"/>
                </a:solidFill>
                <a:latin typeface="Calibri Light"/>
                <a:cs typeface="Verdana"/>
              </a:rPr>
              <a:t>clear, well-articulated, appropriate volume</a:t>
            </a:r>
          </a:p>
          <a:p>
            <a:pPr lvl="0" defTabSz="914400">
              <a:buClr>
                <a:srgbClr val="000000"/>
              </a:buClr>
            </a:pPr>
            <a:r>
              <a:rPr lang="en-US" sz="2400" dirty="0">
                <a:solidFill>
                  <a:srgbClr val="333333"/>
                </a:solidFill>
                <a:latin typeface="Calibri Light"/>
                <a:cs typeface="Verdana"/>
              </a:rPr>
              <a:t>Facial expression/gestures</a:t>
            </a:r>
            <a:r>
              <a:rPr lang="en-US" sz="2400" dirty="0">
                <a:solidFill>
                  <a:srgbClr val="333333"/>
                </a:solidFill>
                <a:latin typeface="Calibri Light"/>
              </a:rPr>
              <a:t>:</a:t>
            </a:r>
            <a:r>
              <a:rPr lang="en-US" sz="2400" dirty="0">
                <a:solidFill>
                  <a:srgbClr val="004992"/>
                </a:solidFill>
                <a:latin typeface="Calibri Light"/>
              </a:rPr>
              <a:t> keeping </a:t>
            </a:r>
            <a:r>
              <a:rPr lang="en-US" sz="2400" dirty="0">
                <a:solidFill>
                  <a:srgbClr val="004992"/>
                </a:solidFill>
                <a:latin typeface="Calibri Light"/>
                <a:cs typeface="Verdana"/>
              </a:rPr>
              <a:t>eye contact; confident appearance</a:t>
            </a:r>
          </a:p>
          <a:p>
            <a:pPr lvl="0" defTabSz="914400">
              <a:buClr>
                <a:srgbClr val="000000"/>
              </a:buClr>
            </a:pPr>
            <a:r>
              <a:rPr lang="en-US" sz="2400" dirty="0">
                <a:solidFill>
                  <a:srgbClr val="333333"/>
                </a:solidFill>
                <a:latin typeface="Calibri Light"/>
                <a:cs typeface="Verdana"/>
              </a:rPr>
              <a:t>Posture: </a:t>
            </a:r>
            <a:r>
              <a:rPr lang="en-US" sz="2400" dirty="0">
                <a:solidFill>
                  <a:srgbClr val="004992"/>
                </a:solidFill>
                <a:latin typeface="Calibri Light"/>
                <a:cs typeface="Verdana"/>
              </a:rPr>
              <a:t>upright</a:t>
            </a:r>
          </a:p>
          <a:p>
            <a:pPr lvl="0" defTabSz="914400">
              <a:buClr>
                <a:srgbClr val="000000"/>
              </a:buClr>
            </a:pPr>
            <a:r>
              <a:rPr lang="en-US" sz="2400" dirty="0">
                <a:solidFill>
                  <a:srgbClr val="004992"/>
                </a:solidFill>
                <a:latin typeface="Calibri Light"/>
                <a:cs typeface="Verdana"/>
              </a:rPr>
              <a:t>As with anything: don't overdo it (e.g., staring at other people, interrupting them constantly, bossing others around).</a:t>
            </a:r>
            <a:endParaRPr lang="de-DE" sz="2400" dirty="0">
              <a:solidFill>
                <a:srgbClr val="004992"/>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88627-2F19-3917-72BB-DBE89D71664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03079-5F1F-0220-0CA0-B5B34B40C0BA}"/>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4" name="Rectangle 15">
            <a:extLst>
              <a:ext uri="{FF2B5EF4-FFF2-40B4-BE49-F238E27FC236}">
                <a16:creationId xmlns:a16="http://schemas.microsoft.com/office/drawing/2014/main" id="{4D420346-06E2-B991-C809-F49C2313F73A}"/>
              </a:ext>
            </a:extLst>
          </p:cNvPr>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ea typeface="ＭＳ Ｐゴシック"/>
                <a:cs typeface="Verdana"/>
              </a:rPr>
              <a:t>???</a:t>
            </a:r>
          </a:p>
        </p:txBody>
      </p:sp>
      <p:sp>
        <p:nvSpPr>
          <p:cNvPr id="3" name="Footer Placeholder 2">
            <a:extLst>
              <a:ext uri="{FF2B5EF4-FFF2-40B4-BE49-F238E27FC236}">
                <a16:creationId xmlns:a16="http://schemas.microsoft.com/office/drawing/2014/main" id="{6F8573E1-A454-6AEB-D9A9-E4B9BABDB83F}"/>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1971D2F0-62DD-AC55-B8AC-E4670935040E}"/>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5" name="Grafik 4">
            <a:extLst>
              <a:ext uri="{FF2B5EF4-FFF2-40B4-BE49-F238E27FC236}">
                <a16:creationId xmlns:a16="http://schemas.microsoft.com/office/drawing/2014/main" id="{53F21C04-9407-363B-0F26-3AA90A8C3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extLst>
      <p:ext uri="{BB962C8B-B14F-4D97-AF65-F5344CB8AC3E}">
        <p14:creationId xmlns:p14="http://schemas.microsoft.com/office/powerpoint/2010/main" val="226125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4" name="Rectangle 15"/>
          <p:cNvSpPr>
            <a:spLocks noGrp="1" noChangeArrowheads="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cs typeface="Verdana"/>
              </a:rPr>
              <a:t>Confidence in one's own ability.</a:t>
            </a:r>
          </a:p>
          <a:p>
            <a:pPr marL="342900" lvl="0" indent="-342900" defTabSz="914400">
              <a:buClr>
                <a:srgbClr val="000000"/>
              </a:buClr>
              <a:buFont typeface="WingDings"/>
              <a:buChar char=""/>
            </a:pPr>
            <a:r>
              <a:rPr lang="en-US" sz="2400" dirty="0">
                <a:solidFill>
                  <a:srgbClr val="333333"/>
                </a:solidFill>
                <a:latin typeface="Calibri Light"/>
                <a:cs typeface="Verdana"/>
              </a:rPr>
              <a:t>Accepting one's own errors or failures (without devaluing oneself). </a:t>
            </a:r>
          </a:p>
          <a:p>
            <a:pPr marL="342900" lvl="0" indent="-342900" defTabSz="914400">
              <a:buClr>
                <a:srgbClr val="000000"/>
              </a:buClr>
              <a:buFont typeface="WingDings"/>
              <a:buChar char=""/>
            </a:pPr>
            <a:r>
              <a:rPr lang="en-US" sz="2400" dirty="0">
                <a:solidFill>
                  <a:srgbClr val="333333"/>
                </a:solidFill>
                <a:latin typeface="Calibri Light"/>
                <a:cs typeface="Verdana"/>
              </a:rPr>
              <a:t>Self-reflection and willingness to learn from one's own errors or failures.</a:t>
            </a:r>
          </a:p>
          <a:p>
            <a:pPr marL="342900" lvl="0" indent="-342900" defTabSz="914400">
              <a:buClr>
                <a:srgbClr val="000000"/>
              </a:buClr>
              <a:buFont typeface="WingDings"/>
              <a:buChar char=""/>
            </a:pPr>
            <a:r>
              <a:rPr lang="en-US" sz="2400" dirty="0">
                <a:solidFill>
                  <a:srgbClr val="333333"/>
                </a:solidFill>
                <a:latin typeface="Calibri Light"/>
                <a:cs typeface="Verdana"/>
              </a:rPr>
              <a:t>Positive attitude towards oneself, for example, congratulating oneself for a success.</a:t>
            </a: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Realizing</a:t>
            </a:r>
            <a:r>
              <a:rPr lang="de-DE" sz="3600" dirty="0">
                <a:latin typeface="Calibri Light"/>
              </a:rPr>
              <a:t> </a:t>
            </a:r>
            <a:r>
              <a:rPr lang="de-DE" sz="3600" dirty="0" err="1">
                <a:latin typeface="Calibri Light"/>
              </a:rPr>
              <a:t>your</a:t>
            </a:r>
            <a:r>
              <a:rPr lang="de-DE" sz="3600" dirty="0">
                <a:latin typeface="Calibri Light"/>
              </a:rPr>
              <a:t> </a:t>
            </a:r>
            <a:r>
              <a:rPr lang="de-DE" sz="3600" dirty="0" err="1">
                <a:latin typeface="Calibri Light"/>
              </a:rPr>
              <a:t>strengths</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r>
              <a:rPr lang="en-US" sz="2400" dirty="0">
                <a:solidFill>
                  <a:srgbClr val="004992"/>
                </a:solidFill>
                <a:latin typeface="Calibri Light"/>
                <a:ea typeface="Verdana" panose="020B0604030504040204" pitchFamily="34" charset="0"/>
                <a:cs typeface="Verdana" panose="020B0604030504040204" pitchFamily="34" charset="0"/>
              </a:rPr>
              <a:t>Why is identifying our own strengths so difficult sometimes?</a:t>
            </a:r>
          </a:p>
          <a:p>
            <a:endParaRPr 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4" name="Grafik 3"/>
          <p:cNvPicPr>
            <a:picLocks noChangeAspect="1"/>
          </p:cNvPicPr>
          <p:nvPr/>
        </p:nvPicPr>
        <p:blipFill>
          <a:blip r:embed="rId2"/>
          <a:stretch>
            <a:fillRect/>
          </a:stretch>
        </p:blipFill>
        <p:spPr>
          <a:xfrm>
            <a:off x="6263640" y="2203704"/>
            <a:ext cx="5303520" cy="3454400"/>
          </a:xfrm>
          <a:prstGeom prst="rect">
            <a:avLst/>
          </a:prstGeom>
        </p:spPr>
      </p:pic>
    </p:spTree>
    <p:extLst>
      <p:ext uri="{BB962C8B-B14F-4D97-AF65-F5344CB8AC3E}">
        <p14:creationId xmlns:p14="http://schemas.microsoft.com/office/powerpoint/2010/main" val="19468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Realizing your strengths</a:t>
            </a:r>
          </a:p>
        </p:txBody>
      </p:sp>
      <p:sp>
        <p:nvSpPr>
          <p:cNvPr id="3" name="Inhaltsplatzhalter 2"/>
          <p:cNvSpPr>
            <a:spLocks noGrp="1"/>
          </p:cNvSpPr>
          <p:nvPr>
            <p:ph idx="1"/>
          </p:nvPr>
        </p:nvSpPr>
        <p:spPr/>
        <p:txBody>
          <a:bodyPr/>
          <a:lstStyle/>
          <a:p>
            <a:r>
              <a:rPr lang="en-US" sz="2400" dirty="0">
                <a:solidFill>
                  <a:srgbClr val="004992"/>
                </a:solidFill>
                <a:latin typeface="Calibri Light"/>
                <a:ea typeface="Verdana" panose="020B0604030504040204" pitchFamily="34" charset="0"/>
                <a:cs typeface="Verdana" panose="020B0604030504040204" pitchFamily="34" charset="0"/>
              </a:rPr>
              <a:t>Why is identifying our own strengths so difficult sometimes?</a:t>
            </a:r>
          </a:p>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Unhelpful</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assumption</a:t>
            </a:r>
            <a:r>
              <a:rPr lang="de-DE"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latin typeface="Calibri Light"/>
              </a:rPr>
              <a:t>"</a:t>
            </a:r>
            <a:r>
              <a:rPr lang="en-US" sz="2400" dirty="0">
                <a:solidFill>
                  <a:srgbClr val="333333"/>
                </a:solidFill>
                <a:latin typeface="Calibri Light"/>
                <a:ea typeface="Verdana" panose="020B0604030504040204" pitchFamily="34" charset="0"/>
                <a:cs typeface="Verdana" panose="020B0604030504040204" pitchFamily="34" charset="0"/>
              </a:rPr>
              <a:t>If I praise myself, I'll become vain.</a:t>
            </a:r>
            <a:r>
              <a:rPr lang="en-US" sz="2400" dirty="0">
                <a:solidFill>
                  <a:srgbClr val="333333"/>
                </a:solidFill>
                <a:latin typeface="Calibri Light"/>
              </a:rPr>
              <a:t>"</a:t>
            </a:r>
            <a:endParaRPr lang="en-US"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People often don't want to reveal their own strengths due to shame </a:t>
            </a:r>
            <a:r>
              <a:rPr lang="de-DE" sz="2400" dirty="0" err="1">
                <a:solidFill>
                  <a:srgbClr val="333333"/>
                </a:solidFill>
                <a:latin typeface="Calibri Light"/>
                <a:ea typeface="Verdana" panose="020B0604030504040204" pitchFamily="34" charset="0"/>
                <a:cs typeface="Verdana" panose="020B0604030504040204" pitchFamily="34" charset="0"/>
              </a:rPr>
              <a:t>or</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being</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seen</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as</a:t>
            </a:r>
            <a:r>
              <a:rPr lang="de-DE" sz="2400" dirty="0">
                <a:solidFill>
                  <a:srgbClr val="333333"/>
                </a:solidFill>
                <a:latin typeface="Calibri Light"/>
                <a:ea typeface="Verdana" panose="020B0604030504040204" pitchFamily="34" charset="0"/>
                <a:cs typeface="Verdana" panose="020B0604030504040204" pitchFamily="34" charset="0"/>
              </a:rPr>
              <a:t> arrogant.</a:t>
            </a:r>
          </a:p>
          <a:p>
            <a:pPr marL="342900" indent="-342900">
              <a:buClr>
                <a:srgbClr val="333333"/>
              </a:buClr>
              <a:buFont typeface="WingDings"/>
              <a:buChar char=""/>
            </a:pPr>
            <a:r>
              <a:rPr lang="de-DE" sz="2400" dirty="0">
                <a:solidFill>
                  <a:srgbClr val="004992"/>
                </a:solidFill>
                <a:latin typeface="Calibri Light"/>
                <a:ea typeface="Verdana" panose="020B0604030504040204" pitchFamily="34" charset="0"/>
                <a:cs typeface="Verdana" panose="020B0604030504040204" pitchFamily="34" charset="0"/>
              </a:rPr>
              <a:t>Important: Try to find the "optimal balance"! Tell other people about your own strengths while also recognizing and appreciating their strengths!</a:t>
            </a:r>
            <a:endParaRPr 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Tree>
    <p:extLst>
      <p:ext uri="{BB962C8B-B14F-4D97-AF65-F5344CB8AC3E}">
        <p14:creationId xmlns:p14="http://schemas.microsoft.com/office/powerpoint/2010/main" val="98715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Exercise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Stand up.</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itchFamily="34" charset="0"/>
                <a:cs typeface="Verdana" pitchFamily="34" charset="0"/>
              </a:rPr>
              <a:t>Let your shoulders and your arms dangle, and arch your back a little.</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Now tilt your head downwards.</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Exercise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Slowly straighten your spine so that you are standing completely upright.</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Stand with your feet hip-width apart so that you have a firm footing.</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Let your arms hang loosely beside your body.</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Create body tension, as if someone is pulling you up by a thread.</a:t>
            </a:r>
          </a:p>
          <a:p>
            <a:pPr marL="342900" indent="-342900">
              <a:buClr>
                <a:srgbClr val="333333"/>
              </a:buClr>
              <a:buFont typeface="WingDings"/>
              <a:buChar char=""/>
            </a:pPr>
            <a:r>
              <a:rPr lang="de-DE" sz="2000" dirty="0">
                <a:solidFill>
                  <a:srgbClr val="333333"/>
                </a:solidFill>
                <a:latin typeface="Calibri Light"/>
                <a:ea typeface="Verdana" pitchFamily="34" charset="0"/>
                <a:cs typeface="Verdana" pitchFamily="34" charset="0"/>
              </a:rPr>
              <a:t>Keep your eyes to the front.</a:t>
            </a: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94054" y="220370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Exercise</a:t>
            </a:r>
            <a:endParaRPr lang="de-DE" sz="3600" dirty="0">
              <a:latin typeface="Calibri Light"/>
            </a:endParaRPr>
          </a:p>
        </p:txBody>
      </p:sp>
      <p:sp>
        <p:nvSpPr>
          <p:cNvPr id="3" name="Inhaltsplatzhalter 2"/>
          <p:cNvSpPr>
            <a:spLocks noGrp="1"/>
          </p:cNvSpPr>
          <p:nvPr>
            <p:ph idx="1"/>
          </p:nvPr>
        </p:nvSpPr>
        <p:spPr/>
        <p:txBody>
          <a:bodyPr/>
          <a:lstStyle/>
          <a:p>
            <a:pPr algn="ctr">
              <a:buClr>
                <a:srgbClr val="333333"/>
              </a:buClr>
            </a:pPr>
            <a:r>
              <a:rPr lang="de-DE" sz="2400" dirty="0" err="1">
                <a:solidFill>
                  <a:srgbClr val="004992"/>
                </a:solidFill>
                <a:latin typeface="Calibri Light"/>
                <a:ea typeface="Verdana" pitchFamily="34" charset="0"/>
                <a:cs typeface="Verdana" pitchFamily="34" charset="0"/>
              </a:rPr>
              <a:t>How</a:t>
            </a:r>
            <a:r>
              <a:rPr lang="de-DE" sz="2400" dirty="0">
                <a:solidFill>
                  <a:srgbClr val="004992"/>
                </a:solidFill>
                <a:latin typeface="Calibri Light"/>
                <a:ea typeface="Verdana" pitchFamily="34" charset="0"/>
                <a:cs typeface="Verdana" pitchFamily="34" charset="0"/>
              </a:rPr>
              <a:t> do </a:t>
            </a:r>
            <a:r>
              <a:rPr lang="de-DE" sz="2400" dirty="0" err="1">
                <a:solidFill>
                  <a:srgbClr val="004992"/>
                </a:solidFill>
                <a:latin typeface="Calibri Light"/>
                <a:ea typeface="Verdana" pitchFamily="34" charset="0"/>
                <a:cs typeface="Verdana" pitchFamily="34" charset="0"/>
              </a:rPr>
              <a:t>these</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exercises</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make</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you</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feel</a:t>
            </a:r>
            <a:r>
              <a:rPr lang="de-DE" sz="2400" dirty="0">
                <a:solidFill>
                  <a:srgbClr val="004992"/>
                </a:solidFill>
                <a:latin typeface="Calibri Light"/>
                <a:ea typeface="Verdana" pitchFamily="34" charset="0"/>
                <a:cs typeface="Verdana" pitchFamily="34" charset="0"/>
              </a:rPr>
              <a:t>?</a:t>
            </a:r>
          </a:p>
          <a:p>
            <a:pPr algn="ctr">
              <a:buClr>
                <a:srgbClr val="333333"/>
              </a:buClr>
            </a:pPr>
            <a:r>
              <a:rPr lang="de-DE" sz="2400" dirty="0" err="1">
                <a:solidFill>
                  <a:srgbClr val="004992"/>
                </a:solidFill>
                <a:latin typeface="Calibri Light"/>
                <a:ea typeface="Verdana" pitchFamily="34" charset="0"/>
                <a:cs typeface="Verdana" pitchFamily="34" charset="0"/>
              </a:rPr>
              <a:t>Which</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posture</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makes</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you</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feel</a:t>
            </a:r>
            <a:r>
              <a:rPr lang="de-DE" sz="2400" dirty="0">
                <a:solidFill>
                  <a:srgbClr val="004992"/>
                </a:solidFill>
                <a:latin typeface="Calibri Light"/>
                <a:ea typeface="Verdana" pitchFamily="34" charset="0"/>
                <a:cs typeface="Verdana" pitchFamily="34" charset="0"/>
              </a:rPr>
              <a:t> </a:t>
            </a:r>
            <a:r>
              <a:rPr lang="de-DE" sz="2400" dirty="0" err="1">
                <a:solidFill>
                  <a:srgbClr val="004992"/>
                </a:solidFill>
                <a:latin typeface="Calibri Light"/>
                <a:ea typeface="Verdana" pitchFamily="34" charset="0"/>
                <a:cs typeface="Verdana" pitchFamily="34" charset="0"/>
              </a:rPr>
              <a:t>stronger</a:t>
            </a:r>
            <a:r>
              <a:rPr lang="de-DE" sz="2400" dirty="0">
                <a:solidFill>
                  <a:srgbClr val="004992"/>
                </a:solidFill>
                <a:latin typeface="Calibri Light"/>
                <a:ea typeface="Verdana" pitchFamily="34" charset="0"/>
                <a:cs typeface="Verdana" pitchFamily="34" charset="0"/>
              </a:rPr>
              <a:t>?</a:t>
            </a: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61875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Exercise</a:t>
            </a:r>
            <a:endParaRPr lang="de-DE" sz="3600" dirty="0">
              <a:latin typeface="Calibri Light"/>
            </a:endParaRP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You probably feel stronger in the upright posture.</a:t>
            </a:r>
          </a:p>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According</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research</a:t>
            </a:r>
            <a:r>
              <a:rPr lang="de-DE" sz="2400" dirty="0">
                <a:solidFill>
                  <a:srgbClr val="333333"/>
                </a:solidFill>
                <a:latin typeface="Calibri Light"/>
                <a:ea typeface="Verdana" panose="020B0604030504040204" pitchFamily="34" charset="0"/>
                <a:cs typeface="Verdana" panose="020B0604030504040204" pitchFamily="34" charset="0"/>
              </a:rPr>
              <a:t>, an </a:t>
            </a:r>
            <a:r>
              <a:rPr lang="de-DE" sz="2400" dirty="0" err="1">
                <a:solidFill>
                  <a:srgbClr val="333333"/>
                </a:solidFill>
                <a:latin typeface="Calibri Light"/>
                <a:ea typeface="Verdana" panose="020B0604030504040204" pitchFamily="34" charset="0"/>
                <a:cs typeface="Verdana" panose="020B0604030504040204" pitchFamily="34" charset="0"/>
              </a:rPr>
              <a:t>upright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stable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posture</a:t>
            </a:r>
            <a:r>
              <a:rPr lang="de-DE" sz="2400" dirty="0">
                <a:solidFill>
                  <a:srgbClr val="333333"/>
                </a:solidFill>
                <a:latin typeface="Calibri Light"/>
                <a:ea typeface="Verdana" panose="020B0604030504040204" pitchFamily="34" charset="0"/>
                <a:cs typeface="Verdana" panose="020B0604030504040204" pitchFamily="34" charset="0"/>
              </a:rPr>
              <a:t> (also </a:t>
            </a:r>
            <a:r>
              <a:rPr lang="de-DE" sz="2400" dirty="0" err="1">
                <a:solidFill>
                  <a:srgbClr val="333333"/>
                </a:solidFill>
                <a:latin typeface="Calibri Light"/>
                <a:ea typeface="Verdana" panose="020B0604030504040204" pitchFamily="34" charset="0"/>
                <a:cs typeface="Verdana" panose="020B0604030504040204" pitchFamily="34" charset="0"/>
              </a:rPr>
              <a:t>known</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as</a:t>
            </a:r>
            <a:r>
              <a:rPr lang="de-DE" sz="2400" dirty="0">
                <a:solidFill>
                  <a:srgbClr val="333333"/>
                </a:solidFill>
                <a:latin typeface="Calibri Light"/>
                <a:ea typeface="Verdana" panose="020B0604030504040204" pitchFamily="34" charset="0"/>
                <a:cs typeface="Verdana" panose="020B0604030504040204" pitchFamily="34" charset="0"/>
              </a:rPr>
              <a:t> power </a:t>
            </a:r>
            <a:r>
              <a:rPr lang="de-DE" sz="2400" dirty="0" err="1">
                <a:solidFill>
                  <a:srgbClr val="333333"/>
                </a:solidFill>
                <a:latin typeface="Calibri Light"/>
                <a:ea typeface="Verdana" panose="020B0604030504040204" pitchFamily="34" charset="0"/>
                <a:cs typeface="Verdana" panose="020B0604030504040204" pitchFamily="34" charset="0"/>
              </a:rPr>
              <a:t>posing</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actually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makes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feel</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stronger</a:t>
            </a:r>
            <a:r>
              <a:rPr lang="de-DE" sz="2400" dirty="0">
                <a:solidFill>
                  <a:srgbClr val="333333"/>
                </a:solidFill>
                <a:latin typeface="Calibri Light"/>
                <a:ea typeface="Verdana" panose="020B0604030504040204" pitchFamily="34" charset="0"/>
                <a:cs typeface="Verdana" panose="020B0604030504040204" pitchFamily="34" charset="0"/>
              </a:rPr>
              <a:t>! (Carney et al., 2010; </a:t>
            </a:r>
            <a:r>
              <a:rPr lang="de-DE" sz="2400" dirty="0" err="1">
                <a:solidFill>
                  <a:srgbClr val="333333"/>
                </a:solidFill>
                <a:latin typeface="Calibri Light"/>
                <a:ea typeface="Verdana" panose="020B0604030504040204" pitchFamily="34" charset="0"/>
                <a:cs typeface="Verdana" panose="020B0604030504040204" pitchFamily="34" charset="0"/>
              </a:rPr>
              <a:t>Ranehill</a:t>
            </a:r>
            <a:r>
              <a:rPr lang="de-DE" sz="2400" dirty="0">
                <a:solidFill>
                  <a:srgbClr val="333333"/>
                </a:solidFill>
                <a:latin typeface="Calibri Light"/>
                <a:ea typeface="Verdana" panose="020B0604030504040204" pitchFamily="34" charset="0"/>
                <a:cs typeface="Verdana" panose="020B0604030504040204" pitchFamily="34" charset="0"/>
              </a:rPr>
              <a:t> et al., 2015)</a:t>
            </a:r>
          </a:p>
        </p:txBody>
      </p:sp>
      <p:sp>
        <p:nvSpPr>
          <p:cNvPr id="6" name="Footer Placeholder 5"/>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Carney</a:t>
            </a:r>
            <a:r>
              <a:rPr lang="de-DE" sz="900" dirty="0">
                <a:solidFill>
                  <a:srgbClr val="333333"/>
                </a:solidFill>
                <a:latin typeface="Calibri Light"/>
                <a:ea typeface="Verdana" panose="020B0604030504040204" pitchFamily="34" charset="0"/>
                <a:cs typeface="Verdana" panose="020B0604030504040204" pitchFamily="34" charset="0"/>
              </a:rPr>
              <a:t> D. R., </a:t>
            </a:r>
            <a:r>
              <a:rPr lang="de-DE" sz="900" dirty="0" err="1">
                <a:solidFill>
                  <a:srgbClr val="333333"/>
                </a:solidFill>
                <a:latin typeface="Calibri Light"/>
                <a:ea typeface="Verdana" panose="020B0604030504040204" pitchFamily="34" charset="0"/>
                <a:cs typeface="Verdana" panose="020B0604030504040204" pitchFamily="34" charset="0"/>
              </a:rPr>
              <a:t>Cuddy</a:t>
            </a:r>
            <a:r>
              <a:rPr lang="de-DE" sz="900" dirty="0">
                <a:solidFill>
                  <a:srgbClr val="333333"/>
                </a:solidFill>
                <a:latin typeface="Calibri Light"/>
                <a:ea typeface="Verdana" panose="020B0604030504040204" pitchFamily="34" charset="0"/>
                <a:cs typeface="Verdana" panose="020B0604030504040204" pitchFamily="34" charset="0"/>
              </a:rPr>
              <a:t> A. J. C., </a:t>
            </a:r>
            <a:r>
              <a:rPr lang="de-DE" sz="900" dirty="0" err="1">
                <a:solidFill>
                  <a:srgbClr val="333333"/>
                </a:solidFill>
                <a:latin typeface="Calibri Light"/>
                <a:ea typeface="Verdana" panose="020B0604030504040204" pitchFamily="34" charset="0"/>
                <a:cs typeface="Verdana" panose="020B0604030504040204" pitchFamily="34" charset="0"/>
              </a:rPr>
              <a:t>Yap</a:t>
            </a:r>
            <a:r>
              <a:rPr lang="de-DE" sz="900" dirty="0">
                <a:solidFill>
                  <a:srgbClr val="333333"/>
                </a:solidFill>
                <a:latin typeface="Calibri Light"/>
                <a:ea typeface="Verdana" panose="020B0604030504040204" pitchFamily="34" charset="0"/>
                <a:cs typeface="Verdana" panose="020B0604030504040204" pitchFamily="34" charset="0"/>
              </a:rPr>
              <a:t> A. J. (2010). Power </a:t>
            </a:r>
            <a:r>
              <a:rPr lang="de-DE" sz="900" dirty="0" err="1">
                <a:solidFill>
                  <a:srgbClr val="333333"/>
                </a:solidFill>
                <a:latin typeface="Calibri Light"/>
                <a:ea typeface="Verdana" panose="020B0604030504040204" pitchFamily="34" charset="0"/>
                <a:cs typeface="Verdana" panose="020B0604030504040204" pitchFamily="34" charset="0"/>
              </a:rPr>
              <a:t>posing</a:t>
            </a:r>
            <a:r>
              <a:rPr lang="de-DE" sz="900" dirty="0">
                <a:solidFill>
                  <a:srgbClr val="333333"/>
                </a:solidFill>
                <a:latin typeface="Calibri Light"/>
                <a:ea typeface="Verdana" panose="020B0604030504040204" pitchFamily="34" charset="0"/>
                <a:cs typeface="Verdana" panose="020B0604030504040204" pitchFamily="34" charset="0"/>
              </a:rPr>
              <a:t>: Brief nonverbal </a:t>
            </a:r>
            <a:r>
              <a:rPr lang="de-DE" sz="900" dirty="0" err="1">
                <a:solidFill>
                  <a:srgbClr val="333333"/>
                </a:solidFill>
                <a:latin typeface="Calibri Light"/>
                <a:ea typeface="Verdana" panose="020B0604030504040204" pitchFamily="34" charset="0"/>
                <a:cs typeface="Verdana" panose="020B0604030504040204" pitchFamily="34" charset="0"/>
              </a:rPr>
              <a:t>displays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affect</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neuroendocrine</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levels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and</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risk</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tolerance</a:t>
            </a:r>
            <a:r>
              <a:rPr lang="de-DE" sz="900" dirty="0">
                <a:solidFill>
                  <a:srgbClr val="333333"/>
                </a:solidFill>
                <a:latin typeface="Calibri Light"/>
                <a:ea typeface="Verdana" panose="020B0604030504040204" pitchFamily="34" charset="0"/>
                <a:cs typeface="Verdana" panose="020B0604030504040204" pitchFamily="34" charset="0"/>
              </a:rPr>
              <a:t>. Psychological Science, 21, 1363–1368. </a:t>
            </a:r>
          </a:p>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Ranehill</a:t>
            </a:r>
            <a:r>
              <a:rPr lang="de-DE" sz="900" dirty="0">
                <a:solidFill>
                  <a:srgbClr val="333333"/>
                </a:solidFill>
                <a:latin typeface="Calibri Light"/>
                <a:ea typeface="Verdana" panose="020B0604030504040204" pitchFamily="34" charset="0"/>
                <a:cs typeface="Verdana" panose="020B0604030504040204" pitchFamily="34" charset="0"/>
              </a:rPr>
              <a:t> et al. (2015). </a:t>
            </a:r>
            <a:r>
              <a:rPr lang="en-US" sz="900" dirty="0">
                <a:solidFill>
                  <a:srgbClr val="333333"/>
                </a:solidFill>
                <a:latin typeface="Calibri Light"/>
                <a:ea typeface="Verdana" panose="020B0604030504040204" pitchFamily="34" charset="0"/>
                <a:cs typeface="Verdana" panose="020B0604030504040204" pitchFamily="34" charset="0"/>
              </a:rPr>
              <a:t>Assessing the Robustness of Power Posing. No Effect on Hormones and Risk Tolerance in a Large Sample of Men and Women. Psychological Science, 26 (5), 653-656</a:t>
            </a:r>
            <a:r>
              <a:rPr lang="en-US" sz="900" dirty="0">
                <a:solidFill>
                  <a:srgbClr val="333333"/>
                </a:solidFill>
                <a:latin typeface="Calibri Light"/>
              </a:rPr>
              <a:t>.</a:t>
            </a:r>
          </a:p>
        </p:txBody>
      </p:sp>
    </p:spTree>
    <p:extLst>
      <p:ext uri="{BB962C8B-B14F-4D97-AF65-F5344CB8AC3E}">
        <p14:creationId xmlns:p14="http://schemas.microsoft.com/office/powerpoint/2010/main" val="3271993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Ruminating: Spinning in circles but not moving forward</a:t>
            </a:r>
            <a:endParaRPr lang="de-DE" sz="3600" dirty="0">
              <a:latin typeface="Calibri Light"/>
            </a:endParaRPr>
          </a:p>
        </p:txBody>
      </p:sp>
      <p:sp>
        <p:nvSpPr>
          <p:cNvPr id="20" name="Rectangle 15"/>
          <p:cNvSpPr>
            <a:spLocks noGrp="1" noChangeArrowheads="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Many people with psychological symptoms suffer from endless "ruminating" or "brooding."  </a:t>
            </a:r>
          </a:p>
          <a:p>
            <a:pPr marL="342900" indent="-342900">
              <a:buClr>
                <a:srgbClr val="333333"/>
              </a:buClr>
              <a:buFont typeface="WingDings"/>
              <a:buChar char=""/>
            </a:pPr>
            <a:r>
              <a:rPr lang="de-DE" sz="2400" dirty="0" err="1">
                <a:solidFill>
                  <a:srgbClr val="004992"/>
                </a:solidFill>
                <a:latin typeface="Calibri Light"/>
              </a:rPr>
              <a:t>Have</a:t>
            </a:r>
            <a:r>
              <a:rPr lang="de-DE" sz="2400" dirty="0">
                <a:solidFill>
                  <a:srgbClr val="004992"/>
                </a:solidFill>
                <a:latin typeface="Calibri Light"/>
              </a:rPr>
              <a:t> </a:t>
            </a:r>
            <a:r>
              <a:rPr lang="de-DE" sz="2400" dirty="0" err="1">
                <a:solidFill>
                  <a:srgbClr val="004992"/>
                </a:solidFill>
                <a:latin typeface="Calibri Light"/>
              </a:rPr>
              <a:t>you</a:t>
            </a:r>
            <a:r>
              <a:rPr lang="de-DE" sz="2400" dirty="0">
                <a:solidFill>
                  <a:srgbClr val="004992"/>
                </a:solidFill>
                <a:latin typeface="Calibri Light"/>
              </a:rPr>
              <a:t> </a:t>
            </a:r>
            <a:r>
              <a:rPr lang="de-DE" sz="2400" dirty="0" err="1">
                <a:solidFill>
                  <a:srgbClr val="004992"/>
                </a:solidFill>
                <a:latin typeface="Calibri Light"/>
              </a:rPr>
              <a:t>noticed</a:t>
            </a:r>
            <a:r>
              <a:rPr lang="de-DE" sz="2400" dirty="0">
                <a:solidFill>
                  <a:srgbClr val="004992"/>
                </a:solidFill>
                <a:latin typeface="Calibri Light"/>
              </a:rPr>
              <a:t> </a:t>
            </a:r>
            <a:r>
              <a:rPr lang="de-DE" sz="2400" dirty="0" err="1">
                <a:solidFill>
                  <a:srgbClr val="004992"/>
                </a:solidFill>
                <a:latin typeface="Calibri Light"/>
              </a:rPr>
              <a:t>yourself</a:t>
            </a:r>
            <a:r>
              <a:rPr lang="de-DE" sz="2400" dirty="0">
                <a:solidFill>
                  <a:srgbClr val="004992"/>
                </a:solidFill>
                <a:latin typeface="Calibri Light"/>
              </a:rPr>
              <a:t> </a:t>
            </a:r>
            <a:r>
              <a:rPr lang="de-DE" sz="2400" dirty="0" err="1">
                <a:solidFill>
                  <a:srgbClr val="004992"/>
                </a:solidFill>
                <a:latin typeface="Calibri Light"/>
              </a:rPr>
              <a:t>ruminating</a:t>
            </a:r>
            <a:r>
              <a:rPr lang="de-DE" sz="2400" dirty="0">
                <a:solidFill>
                  <a:srgbClr val="004992"/>
                </a:solidFill>
                <a:latin typeface="Calibri Light"/>
              </a:rPr>
              <a:t>?</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Problems</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de-DE" sz="2000" dirty="0" err="1">
                <a:solidFill>
                  <a:srgbClr val="004992"/>
                </a:solidFill>
                <a:latin typeface="Calibri Light"/>
                <a:cs typeface="Verdana"/>
              </a:rPr>
              <a:t>Ruminating</a:t>
            </a:r>
            <a:r>
              <a:rPr lang="de-DE" sz="2000" dirty="0">
                <a:solidFill>
                  <a:srgbClr val="004992"/>
                </a:solidFill>
                <a:latin typeface="Calibri Light"/>
                <a:cs typeface="Verdana"/>
              </a:rPr>
              <a:t> </a:t>
            </a:r>
            <a:r>
              <a:rPr lang="de-DE" sz="2000" dirty="0" err="1">
                <a:solidFill>
                  <a:srgbClr val="004992"/>
                </a:solidFill>
                <a:latin typeface="Calibri Light"/>
                <a:cs typeface="Verdana"/>
              </a:rPr>
              <a:t>is</a:t>
            </a:r>
            <a:r>
              <a:rPr lang="de-DE" sz="2000" dirty="0">
                <a:solidFill>
                  <a:srgbClr val="004992"/>
                </a:solidFill>
                <a:latin typeface="Calibri Light"/>
                <a:cs typeface="Verdana"/>
              </a:rPr>
              <a:t> </a:t>
            </a:r>
            <a:r>
              <a:rPr lang="de-DE" sz="2000" dirty="0" err="1">
                <a:solidFill>
                  <a:srgbClr val="004992"/>
                </a:solidFill>
                <a:latin typeface="Calibri Light"/>
                <a:cs typeface="Verdana"/>
              </a:rPr>
              <a:t>problematic</a:t>
            </a:r>
            <a:r>
              <a:rPr lang="de-DE" sz="2000" dirty="0">
                <a:solidFill>
                  <a:srgbClr val="004992"/>
                </a:solidFill>
                <a:latin typeface="Calibri Light"/>
                <a:cs typeface="Verdana"/>
              </a:rPr>
              <a:t> </a:t>
            </a:r>
            <a:r>
              <a:rPr lang="de-DE" sz="2000" dirty="0" err="1">
                <a:solidFill>
                  <a:srgbClr val="004992"/>
                </a:solidFill>
                <a:latin typeface="Calibri Light"/>
                <a:cs typeface="Verdana"/>
              </a:rPr>
              <a:t>for</a:t>
            </a:r>
            <a:r>
              <a:rPr lang="de-DE" sz="2000" dirty="0">
                <a:solidFill>
                  <a:srgbClr val="004992"/>
                </a:solidFill>
                <a:latin typeface="Calibri Light"/>
                <a:cs typeface="Verdana"/>
              </a:rPr>
              <a:t> </a:t>
            </a:r>
            <a:r>
              <a:rPr lang="de-DE" sz="2000" dirty="0" err="1">
                <a:solidFill>
                  <a:srgbClr val="004992"/>
                </a:solidFill>
                <a:latin typeface="Calibri Light"/>
                <a:cs typeface="Verdana"/>
              </a:rPr>
              <a:t>several</a:t>
            </a:r>
            <a:r>
              <a:rPr lang="de-DE" sz="2000" dirty="0">
                <a:solidFill>
                  <a:srgbClr val="004992"/>
                </a:solidFill>
                <a:latin typeface="Calibri Light"/>
                <a:cs typeface="Verdana"/>
              </a:rPr>
              <a:t> </a:t>
            </a:r>
            <a:r>
              <a:rPr lang="de-DE" sz="2000" dirty="0" err="1">
                <a:solidFill>
                  <a:srgbClr val="004992"/>
                </a:solidFill>
                <a:latin typeface="Calibri Light"/>
                <a:cs typeface="Verdana"/>
              </a:rPr>
              <a:t>reasons</a:t>
            </a:r>
            <a:r>
              <a:rPr lang="de-DE" sz="2000" dirty="0">
                <a:solidFill>
                  <a:srgbClr val="004992"/>
                </a:solidFill>
                <a:latin typeface="Calibri Light"/>
                <a:cs typeface="Verdana"/>
              </a:rPr>
              <a:t>: </a:t>
            </a:r>
          </a:p>
          <a:p>
            <a:pPr marL="342900" lvl="0" indent="-342900" defTabSz="914400">
              <a:buClr>
                <a:srgbClr val="000000"/>
              </a:buClr>
              <a:buFont typeface="WingDings"/>
              <a:buChar char=""/>
            </a:pPr>
            <a:r>
              <a:rPr lang="en-US" sz="2000" dirty="0">
                <a:solidFill>
                  <a:srgbClr val="333333"/>
                </a:solidFill>
                <a:latin typeface="Calibri Light"/>
                <a:cs typeface="Verdana"/>
              </a:rPr>
              <a:t>The thoughts are running in circles; your problems  gain more and more presence/visibility without being solved.</a:t>
            </a:r>
          </a:p>
          <a:p>
            <a:pPr marL="342900" lvl="0" indent="-342900" defTabSz="914400">
              <a:buClr>
                <a:srgbClr val="000000"/>
              </a:buClr>
              <a:buFont typeface="WingDings"/>
              <a:buChar char=""/>
            </a:pPr>
            <a:r>
              <a:rPr lang="en-US" sz="2000" dirty="0">
                <a:solidFill>
                  <a:srgbClr val="333333"/>
                </a:solidFill>
                <a:latin typeface="Calibri Light"/>
                <a:cs typeface="Verdana"/>
              </a:rPr>
              <a:t>Self-esteem is further undermined because useful and helpful thoughts or actions are not attended to or even noticed.</a:t>
            </a:r>
          </a:p>
          <a:p>
            <a:pPr marL="342900" lvl="0" indent="-342900" defTabSz="914400">
              <a:buClr>
                <a:srgbClr val="000000"/>
              </a:buClr>
              <a:buFont typeface="WingDings"/>
              <a:buChar char=""/>
            </a:pPr>
            <a:r>
              <a:rPr lang="en-US" sz="2000" dirty="0">
                <a:solidFill>
                  <a:srgbClr val="333333"/>
                </a:solidFill>
                <a:latin typeface="Calibri Light"/>
                <a:cs typeface="Verdana"/>
              </a:rPr>
              <a:t>Unlike goal-directed thinking, ruminating is characterized by the unsuccessful thoughts and self-accusations manifesting again and again.</a:t>
            </a:r>
            <a:endParaRPr lang="de-DE" sz="2000" dirty="0">
              <a:solidFill>
                <a:srgbClr val="333333"/>
              </a:solidFill>
              <a:latin typeface="Calibri Light"/>
              <a:cs typeface="Verdana"/>
            </a:endParaRP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What</a:t>
            </a:r>
            <a:r>
              <a:rPr lang="de-DE" sz="3600" dirty="0">
                <a:latin typeface="Calibri Light"/>
              </a:rPr>
              <a:t> </a:t>
            </a:r>
            <a:r>
              <a:rPr lang="de-DE" sz="3600" dirty="0" err="1">
                <a:latin typeface="Calibri Light"/>
              </a:rPr>
              <a:t>to</a:t>
            </a:r>
            <a:r>
              <a:rPr lang="de-DE" sz="3600" dirty="0">
                <a:latin typeface="Calibri Light"/>
              </a:rPr>
              <a:t> do?</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rPr>
              <a:t>The first and most important step is to acknowledge that rumination is a problem rather than a helpful strategy. Rumination clearly leads to more problems instead of solving them.</a:t>
            </a:r>
          </a:p>
          <a:p>
            <a:pPr marL="342900" lvl="0" indent="-342900" defTabSz="914400">
              <a:buClr>
                <a:srgbClr val="333333"/>
              </a:buClr>
              <a:buFont typeface="WingDings"/>
              <a:buChar char=""/>
              <a:defRPr/>
            </a:pPr>
            <a:r>
              <a:rPr lang="de-DE" sz="2400" dirty="0" err="1">
                <a:solidFill>
                  <a:srgbClr val="004992"/>
                </a:solidFill>
                <a:latin typeface="Calibri Light"/>
                <a:cs typeface="Verdana"/>
              </a:rPr>
              <a:t>Ruminating</a:t>
            </a:r>
            <a:r>
              <a:rPr lang="de-DE" sz="2400" dirty="0">
                <a:solidFill>
                  <a:srgbClr val="004992"/>
                </a:solidFill>
                <a:latin typeface="Calibri Light"/>
                <a:cs typeface="Verdana"/>
              </a:rPr>
              <a:t> </a:t>
            </a:r>
            <a:r>
              <a:rPr lang="de-DE" sz="2400" dirty="0" err="1">
                <a:solidFill>
                  <a:srgbClr val="004992"/>
                </a:solidFill>
                <a:latin typeface="Calibri Light"/>
                <a:cs typeface="Verdana"/>
              </a:rPr>
              <a:t>thoughts</a:t>
            </a:r>
            <a:r>
              <a:rPr lang="de-DE" sz="2400" dirty="0">
                <a:solidFill>
                  <a:srgbClr val="004992"/>
                </a:solidFill>
                <a:latin typeface="Calibri Light"/>
                <a:cs typeface="Verdana"/>
              </a:rPr>
              <a:t> </a:t>
            </a:r>
            <a:r>
              <a:rPr lang="de-DE" sz="2400" dirty="0" err="1">
                <a:solidFill>
                  <a:srgbClr val="004992"/>
                </a:solidFill>
                <a:latin typeface="Calibri Light"/>
                <a:cs typeface="Verdana"/>
              </a:rPr>
              <a:t>are</a:t>
            </a:r>
            <a:r>
              <a:rPr lang="de-DE" sz="2400" dirty="0">
                <a:solidFill>
                  <a:srgbClr val="004992"/>
                </a:solidFill>
                <a:latin typeface="Calibri Light"/>
                <a:cs typeface="Verdana"/>
              </a:rPr>
              <a:t> just </a:t>
            </a:r>
            <a:r>
              <a:rPr lang="de-DE" sz="2400" dirty="0" err="1">
                <a:solidFill>
                  <a:srgbClr val="004992"/>
                </a:solidFill>
                <a:latin typeface="Calibri Light"/>
                <a:cs typeface="Verdana"/>
              </a:rPr>
              <a:t>thoughts</a:t>
            </a:r>
            <a:r>
              <a:rPr lang="de-DE" sz="2400" dirty="0">
                <a:solidFill>
                  <a:srgbClr val="004992"/>
                </a:solidFill>
                <a:latin typeface="Calibri Light"/>
                <a:cs typeface="Verdana"/>
              </a:rPr>
              <a:t>. </a:t>
            </a:r>
            <a:r>
              <a:rPr lang="de-DE" sz="2400" dirty="0" err="1">
                <a:solidFill>
                  <a:srgbClr val="333333"/>
                </a:solidFill>
                <a:latin typeface="Calibri Light"/>
                <a:cs typeface="Verdana"/>
              </a:rPr>
              <a:t>They</a:t>
            </a:r>
            <a:r>
              <a:rPr lang="en-US" sz="2400" dirty="0">
                <a:solidFill>
                  <a:srgbClr val="333333"/>
                </a:solidFill>
                <a:latin typeface="Calibri Light"/>
                <a:cs typeface="Verdana"/>
              </a:rPr>
              <a:t>'</a:t>
            </a:r>
            <a:r>
              <a:rPr lang="de-DE" sz="2400" dirty="0">
                <a:solidFill>
                  <a:srgbClr val="333333"/>
                </a:solidFill>
                <a:latin typeface="Calibri Light"/>
                <a:cs typeface="Verdana"/>
              </a:rPr>
              <a:t>re not reality!</a:t>
            </a:r>
          </a:p>
          <a:p>
            <a:pPr marL="342900" indent="-342900">
              <a:buClr>
                <a:srgbClr val="333333"/>
              </a:buClr>
              <a:buFont typeface="WingDings"/>
              <a:buChar char=""/>
            </a:pPr>
            <a:r>
              <a:rPr lang="de-DE" sz="2400" dirty="0">
                <a:solidFill>
                  <a:srgbClr val="333333"/>
                </a:solidFill>
                <a:latin typeface="Calibri Light"/>
              </a:rPr>
              <a:t>Try </a:t>
            </a:r>
            <a:r>
              <a:rPr lang="de-DE" sz="2400" dirty="0" err="1">
                <a:solidFill>
                  <a:srgbClr val="333333"/>
                </a:solidFill>
                <a:latin typeface="Calibri Light"/>
              </a:rPr>
              <a:t>to</a:t>
            </a:r>
            <a:r>
              <a:rPr lang="de-DE" sz="2400" dirty="0">
                <a:solidFill>
                  <a:srgbClr val="333333"/>
                </a:solidFill>
                <a:latin typeface="Calibri Light"/>
              </a:rPr>
              <a:t> </a:t>
            </a:r>
            <a:r>
              <a:rPr lang="de-DE" sz="2400" dirty="0" err="1">
                <a:solidFill>
                  <a:srgbClr val="333333"/>
                </a:solidFill>
                <a:latin typeface="Calibri Light"/>
              </a:rPr>
              <a:t>notice</a:t>
            </a:r>
            <a:r>
              <a:rPr lang="de-DE" sz="2400" dirty="0">
                <a:solidFill>
                  <a:srgbClr val="333333"/>
                </a:solidFill>
                <a:latin typeface="Calibri Light"/>
              </a:rPr>
              <a:t> </a:t>
            </a:r>
            <a:r>
              <a:rPr lang="de-DE" sz="2400" dirty="0" err="1">
                <a:solidFill>
                  <a:srgbClr val="333333"/>
                </a:solidFill>
                <a:latin typeface="Calibri Light"/>
              </a:rPr>
              <a:t>the</a:t>
            </a:r>
            <a:r>
              <a:rPr lang="de-DE" sz="2400" dirty="0">
                <a:solidFill>
                  <a:srgbClr val="333333"/>
                </a:solidFill>
                <a:latin typeface="Calibri Light"/>
              </a:rPr>
              <a:t> </a:t>
            </a:r>
            <a:r>
              <a:rPr lang="de-DE" sz="2400" dirty="0" err="1">
                <a:solidFill>
                  <a:srgbClr val="333333"/>
                </a:solidFill>
                <a:latin typeface="Calibri Light"/>
              </a:rPr>
              <a:t>thought</a:t>
            </a:r>
            <a:r>
              <a:rPr lang="de-DE" sz="2400" dirty="0">
                <a:solidFill>
                  <a:srgbClr val="333333"/>
                </a:solidFill>
                <a:latin typeface="Calibri Light"/>
              </a:rPr>
              <a:t>, but do not </a:t>
            </a:r>
            <a:r>
              <a:rPr lang="de-DE" sz="2400" dirty="0" err="1">
                <a:solidFill>
                  <a:srgbClr val="333333"/>
                </a:solidFill>
                <a:latin typeface="Calibri Light"/>
              </a:rPr>
              <a:t>judge</a:t>
            </a:r>
            <a:r>
              <a:rPr lang="de-DE" sz="2400" dirty="0">
                <a:solidFill>
                  <a:srgbClr val="333333"/>
                </a:solidFill>
                <a:latin typeface="Calibri Light"/>
              </a:rPr>
              <a:t> </a:t>
            </a:r>
            <a:r>
              <a:rPr lang="de-DE" sz="2400" dirty="0" err="1">
                <a:solidFill>
                  <a:srgbClr val="333333"/>
                </a:solidFill>
                <a:latin typeface="Calibri Light"/>
              </a:rPr>
              <a:t>it!</a:t>
            </a: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Anti-rumination exercise 1:</a:t>
            </a:r>
            <a:br>
              <a:rPr lang="de-DE" sz="3600" dirty="0">
                <a:latin typeface="Calibri Light"/>
              </a:rPr>
            </a:br>
            <a:r>
              <a:rPr lang="de-DE" sz="3600" dirty="0">
                <a:latin typeface="Calibri Light"/>
              </a:rPr>
              <a:t>Shifting attention</a:t>
            </a:r>
          </a:p>
        </p:txBody>
      </p:sp>
      <p:sp>
        <p:nvSpPr>
          <p:cNvPr id="9"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Focus your attention on your surroundings not on yourself.</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Pay attention to sounds, smells, or colors.</a:t>
            </a:r>
          </a:p>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Try </a:t>
            </a:r>
            <a:r>
              <a:rPr lang="de-DE" sz="2400" dirty="0" err="1">
                <a:solidFill>
                  <a:srgbClr val="333333"/>
                </a:solidFill>
                <a:latin typeface="Calibri Light"/>
                <a:ea typeface="Verdana" panose="020B0604030504040204" pitchFamily="34" charset="0"/>
                <a:cs typeface="Verdana" panose="020B0604030504040204" pitchFamily="34" charset="0"/>
              </a:rPr>
              <a:t>this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exercise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during</a:t>
            </a:r>
            <a:r>
              <a:rPr lang="de-DE" sz="2400" dirty="0">
                <a:solidFill>
                  <a:srgbClr val="333333"/>
                </a:solidFill>
                <a:latin typeface="Calibri Light"/>
                <a:ea typeface="Verdana" panose="020B0604030504040204" pitchFamily="34" charset="0"/>
                <a:cs typeface="Verdana" panose="020B0604030504040204" pitchFamily="34" charset="0"/>
              </a:rPr>
              <a:t> a </a:t>
            </a:r>
            <a:r>
              <a:rPr lang="de-DE" sz="2400" dirty="0" err="1">
                <a:solidFill>
                  <a:srgbClr val="333333"/>
                </a:solidFill>
                <a:latin typeface="Calibri Light"/>
                <a:ea typeface="Verdana" panose="020B0604030504040204" pitchFamily="34" charset="0"/>
                <a:cs typeface="Verdana" panose="020B0604030504040204" pitchFamily="34" charset="0"/>
              </a:rPr>
              <a:t>walk</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where</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can</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pay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attention</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to</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many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details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as</a:t>
            </a:r>
            <a:r>
              <a:rPr lang="de-DE" sz="2400" dirty="0">
                <a:solidFill>
                  <a:srgbClr val="333333"/>
                </a:solidFill>
                <a:latin typeface="Calibri Light"/>
                <a:ea typeface="Verdana" panose="020B0604030504040204" pitchFamily="34" charset="0"/>
                <a:cs typeface="Verdana" panose="020B0604030504040204" pitchFamily="34" charset="0"/>
              </a:rPr>
              <a:t> possible </a:t>
            </a:r>
            <a:r>
              <a:rPr lang="de-DE" sz="2400" dirty="0" err="1">
                <a:solidFill>
                  <a:srgbClr val="333333"/>
                </a:solidFill>
                <a:latin typeface="Calibri Light"/>
                <a:ea typeface="Verdana" panose="020B0604030504040204" pitchFamily="34" charset="0"/>
                <a:cs typeface="Verdana" panose="020B0604030504040204" pitchFamily="34" charset="0"/>
              </a:rPr>
              <a:t>without</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judgment</a:t>
            </a:r>
            <a:r>
              <a:rPr lang="de-DE"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5" name="Textfeld 4"/>
          <p:cNvSpPr txBox="1"/>
          <p:nvPr/>
        </p:nvSpPr>
        <p:spPr>
          <a:xfrm>
            <a:off x="411480" y="5732481"/>
            <a:ext cx="11154712" cy="830997"/>
          </a:xfrm>
          <a:prstGeom prst="rect">
            <a:avLst/>
          </a:prstGeom>
          <a:noFill/>
        </p:spPr>
        <p:txBody>
          <a:bodyPr wrap="square" rtlCol="0">
            <a:spAutoFit/>
          </a:bodyPr>
          <a:lstStyle/>
          <a:p>
            <a:pPr lvl="0" defTabSz="914400" eaLnBrk="0" fontAlgn="base" hangingPunct="0">
              <a:buClr>
                <a:srgbClr val="000000"/>
              </a:buClr>
              <a:tabLst>
                <a:tab pos="84137" algn="l"/>
              </a:tabLst>
              <a:defRPr/>
            </a:pPr>
            <a:r>
              <a:rPr lang="de-DE" sz="2400" kern="0" dirty="0">
                <a:solidFill>
                  <a:srgbClr val="004992"/>
                </a:solidFill>
                <a:latin typeface="Calibri Light"/>
                <a:ea typeface="ＭＳ Ｐゴシック" charset="0"/>
                <a:cs typeface="Verdana"/>
              </a:rPr>
              <a:t>Your problematic thoughts are not persistent because they are true but because they scare you. That‘s why you think about them repeatedly.</a:t>
            </a:r>
            <a:endParaRPr lang="de-DE" sz="2400" dirty="0">
              <a:solidFill>
                <a:srgbClr val="004992"/>
              </a:solidFill>
              <a:latin typeface="Calibri Light"/>
              <a:cs typeface="Verdana"/>
            </a:endParaRPr>
          </a:p>
        </p:txBody>
      </p:sp>
      <p:pic>
        <p:nvPicPr>
          <p:cNvPr id="4" name="Grafik 3"/>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wrap="square" lIns="0" tIns="0" rIns="0" bIns="0" rtlCol="0" anchor="t">
            <a:spAutoFit/>
          </a:bodyPr>
          <a:lstStyle/>
          <a:p>
            <a:pPr defTabSz="914377">
              <a:spcBef>
                <a:spcPts val="0"/>
              </a:spcBef>
            </a:pPr>
            <a:r>
              <a:rPr lang="de-DE" sz="3600" dirty="0">
                <a:latin typeface="Calibri Light"/>
              </a:rPr>
              <a:t>Anti-rumination exercise 2: </a:t>
            </a:r>
            <a:br>
              <a:rPr lang="de-DE" sz="3600" dirty="0">
                <a:latin typeface="Calibri Light"/>
              </a:rPr>
            </a:br>
            <a:r>
              <a:rPr lang="de-DE" sz="3600" dirty="0">
                <a:latin typeface="Calibri Light"/>
              </a:rPr>
              <a:t>Letting your </a:t>
            </a:r>
            <a:r>
              <a:rPr lang="de-DE" sz="3600" dirty="0" err="1">
                <a:latin typeface="Calibri Light"/>
              </a:rPr>
              <a:t>thoughts</a:t>
            </a:r>
            <a:r>
              <a:rPr lang="de-DE" sz="3600" dirty="0">
                <a:latin typeface="Calibri Light"/>
              </a:rPr>
              <a:t> "</a:t>
            </a:r>
            <a:r>
              <a:rPr lang="de-DE" sz="3600" dirty="0" err="1">
                <a:latin typeface="Calibri Light"/>
              </a:rPr>
              <a:t>float</a:t>
            </a:r>
            <a:r>
              <a:rPr lang="de-DE" sz="3600" dirty="0">
                <a:latin typeface="Calibri Light"/>
              </a:rPr>
              <a:t> away"</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Close your eyes.</a:t>
            </a:r>
          </a:p>
          <a:p>
            <a:pPr marL="342900" indent="-342900">
              <a:buClr>
                <a:srgbClr val="333333"/>
              </a:buClr>
              <a:buFont typeface="WingDings"/>
              <a:buChar char=""/>
            </a:pPr>
            <a:r>
              <a:rPr lang="de-DE" sz="2400" dirty="0" err="1">
                <a:solidFill>
                  <a:srgbClr val="333333"/>
                </a:solidFill>
                <a:latin typeface="Calibri Light"/>
                <a:ea typeface="Verdana" pitchFamily="34" charset="0"/>
                <a:cs typeface="Verdana" pitchFamily="34" charset="0"/>
              </a:rPr>
              <a:t>Which</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unpleasant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thought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is</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the</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most</a:t>
            </a:r>
            <a:r>
              <a:rPr lang="de-DE" sz="2400" dirty="0">
                <a:solidFill>
                  <a:srgbClr val="333333"/>
                </a:solidFill>
                <a:latin typeface="Calibri Light"/>
                <a:ea typeface="Verdana" pitchFamily="34" charset="0"/>
                <a:cs typeface="Verdana" pitchFamily="34" charset="0"/>
              </a:rPr>
              <a:t> intrusive </a:t>
            </a:r>
            <a:r>
              <a:rPr lang="de-DE" sz="2400" dirty="0" err="1">
                <a:solidFill>
                  <a:srgbClr val="333333"/>
                </a:solidFill>
                <a:latin typeface="Calibri Light"/>
                <a:ea typeface="Verdana" pitchFamily="34" charset="0"/>
                <a:cs typeface="Verdana" pitchFamily="34" charset="0"/>
              </a:rPr>
              <a:t>right</a:t>
            </a:r>
            <a:r>
              <a:rPr lang="de-DE" sz="2400" dirty="0">
                <a:solidFill>
                  <a:srgbClr val="333333"/>
                </a:solidFill>
                <a:latin typeface="Calibri Light"/>
                <a:ea typeface="Verdana" pitchFamily="34" charset="0"/>
                <a:cs typeface="Verdana" pitchFamily="34" charset="0"/>
              </a:rPr>
              <a:t> </a:t>
            </a:r>
            <a:r>
              <a:rPr lang="de-DE" sz="2400" dirty="0" err="1">
                <a:solidFill>
                  <a:srgbClr val="333333"/>
                </a:solidFill>
                <a:latin typeface="Calibri Light"/>
                <a:ea typeface="Verdana" pitchFamily="34" charset="0"/>
                <a:cs typeface="Verdana" pitchFamily="34" charset="0"/>
              </a:rPr>
              <a:t>now</a:t>
            </a:r>
            <a:r>
              <a:rPr lang="de-DE" sz="2400" dirty="0">
                <a:solidFill>
                  <a:srgbClr val="333333"/>
                </a:solidFill>
                <a:latin typeface="Calibri Light"/>
                <a:ea typeface="Verdana" pitchFamily="34" charset="0"/>
                <a:cs typeface="Verdana" pitchFamily="34" charset="0"/>
              </a:rPr>
              <a:t>?</a:t>
            </a:r>
          </a:p>
          <a:p>
            <a:pPr marL="342900" indent="-342900">
              <a:buClr>
                <a:srgbClr val="333333"/>
              </a:buClr>
              <a:buFont typeface="WingDings"/>
              <a:buChar char=""/>
            </a:pPr>
            <a:r>
              <a:rPr lang="de-DE" sz="2400" dirty="0">
                <a:solidFill>
                  <a:srgbClr val="333333"/>
                </a:solidFill>
                <a:latin typeface="Calibri Light"/>
                <a:ea typeface="Verdana" pitchFamily="34" charset="0"/>
                <a:cs typeface="Verdana" pitchFamily="34" charset="0"/>
              </a:rPr>
              <a:t>Let it float away—without any judgment— as if it‘s on a cloud!</a:t>
            </a:r>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87C800-3C9D-C6B9-565C-C2DB7E6C62DF}"/>
              </a:ext>
            </a:extLst>
          </p:cNvPr>
          <p:cNvSpPr txBox="1"/>
          <p:nvPr/>
        </p:nvSpPr>
        <p:spPr bwMode="gray">
          <a:xfrm>
            <a:off x="6690732" y="1784195"/>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err="1">
                <a:latin typeface="Calibri Light"/>
              </a:rPr>
              <a:t>Homework</a:t>
            </a:r>
            <a:endParaRPr lang="de-DE" sz="3600" dirty="0">
              <a:latin typeface="Calibri Light"/>
            </a:endParaRP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Smiling at </a:t>
            </a:r>
            <a:r>
              <a:rPr lang="de-DE" sz="2400" dirty="0" err="1">
                <a:solidFill>
                  <a:srgbClr val="333333"/>
                </a:solidFill>
                <a:latin typeface="Calibri Light"/>
                <a:ea typeface="Verdana" panose="020B0604030504040204" pitchFamily="34" charset="0"/>
                <a:cs typeface="Verdana" panose="020B0604030504040204" pitchFamily="34" charset="0"/>
              </a:rPr>
              <a:t>others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makes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happy! Try smiling at other people (on the street, at work, etc.), even if you don't really feel like it.</a:t>
            </a:r>
          </a:p>
          <a:p>
            <a:pPr marL="342900" indent="-342900">
              <a:buClr>
                <a:srgbClr val="333333"/>
              </a:buClr>
              <a:buFont typeface="WingDings"/>
              <a:buChar char=""/>
            </a:pPr>
            <a:r>
              <a:rPr lang="de-DE" sz="2400" dirty="0" err="1">
                <a:solidFill>
                  <a:srgbClr val="333333"/>
                </a:solidFill>
                <a:latin typeface="Calibri Light"/>
                <a:ea typeface="Verdana" panose="020B0604030504040204" pitchFamily="34" charset="0"/>
                <a:cs typeface="Verdana" panose="020B0604030504040204" pitchFamily="34" charset="0"/>
              </a:rPr>
              <a:t>You</a:t>
            </a:r>
            <a:r>
              <a:rPr lang="de-DE" sz="2400" dirty="0">
                <a:solidFill>
                  <a:srgbClr val="333333"/>
                </a:solidFill>
                <a:latin typeface="Calibri Light"/>
                <a:ea typeface="Verdana" panose="020B0604030504040204" pitchFamily="34" charset="0"/>
                <a:cs typeface="Verdana" panose="020B0604030504040204" pitchFamily="34" charset="0"/>
              </a:rPr>
              <a:t> will notice that some people smile back at you. The reason why laughter can be contagious are the so-called mirror neurons in your </a:t>
            </a:r>
            <a:r>
              <a:rPr lang="de-DE" sz="2400" dirty="0" err="1">
                <a:solidFill>
                  <a:srgbClr val="333333"/>
                </a:solidFill>
                <a:latin typeface="Calibri Light"/>
                <a:ea typeface="Verdana" panose="020B0604030504040204" pitchFamily="34" charset="0"/>
                <a:cs typeface="Verdana" panose="020B0604030504040204" pitchFamily="34" charset="0"/>
              </a:rPr>
              <a:t>brain</a:t>
            </a:r>
            <a:r>
              <a:rPr lang="de-DE" sz="2400" dirty="0">
                <a:solidFill>
                  <a:srgbClr val="333333"/>
                </a:solidFill>
                <a:latin typeface="Calibri Light"/>
                <a:ea typeface="Verdana" panose="020B0604030504040204" pitchFamily="34" charset="0"/>
                <a:cs typeface="Verdana" panose="020B0604030504040204" pitchFamily="34" charset="0"/>
              </a:rPr>
              <a:t>!</a:t>
            </a:r>
          </a:p>
          <a:p>
            <a:pPr>
              <a:buClr>
                <a:srgbClr val="333333"/>
              </a:buClr>
            </a:pPr>
            <a:r>
              <a:rPr lang="de-DE" sz="2400" dirty="0">
                <a:solidFill>
                  <a:srgbClr val="333333"/>
                </a:solidFill>
                <a:latin typeface="Calibri Light"/>
                <a:ea typeface="Verdana" panose="020B0604030504040204" pitchFamily="34" charset="0"/>
                <a:cs typeface="Verdana" panose="020B0604030504040204" pitchFamily="34" charset="0"/>
              </a:rPr>
              <a:t>Not everyone will return the smile. This </a:t>
            </a:r>
            <a:r>
              <a:rPr lang="de-DE" sz="2400" dirty="0" err="1">
                <a:solidFill>
                  <a:srgbClr val="333333"/>
                </a:solidFill>
                <a:latin typeface="Calibri Light"/>
                <a:ea typeface="Verdana" panose="020B0604030504040204" pitchFamily="34" charset="0"/>
                <a:cs typeface="Verdana" panose="020B0604030504040204" pitchFamily="34" charset="0"/>
              </a:rPr>
              <a:t>is</a:t>
            </a:r>
            <a:r>
              <a:rPr lang="de-DE" sz="2400" dirty="0">
                <a:solidFill>
                  <a:srgbClr val="333333"/>
                </a:solidFill>
                <a:latin typeface="Calibri Light"/>
                <a:ea typeface="Verdana" panose="020B0604030504040204" pitchFamily="34" charset="0"/>
                <a:cs typeface="Verdana" panose="020B0604030504040204" pitchFamily="34" charset="0"/>
              </a:rPr>
              <a:t> OK. </a:t>
            </a: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313377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Laughter is contagious: The role of mirror neurons</a:t>
            </a:r>
          </a:p>
        </p:txBody>
      </p:sp>
      <p:sp>
        <p:nvSpPr>
          <p:cNvPr id="9" name="Content Placeholder 8"/>
          <p:cNvSpPr>
            <a:spLocks noGrp="1"/>
          </p:cNvSpPr>
          <p:nvPr>
            <p:ph idx="1"/>
          </p:nvPr>
        </p:nvSpPr>
        <p:spPr/>
        <p:txBody>
          <a:bodyPr/>
          <a:lstStyle/>
          <a:p>
            <a:pPr lvl="0" defTabSz="914400"/>
            <a:r>
              <a:rPr lang="de-DE" sz="2400" dirty="0" err="1">
                <a:solidFill>
                  <a:srgbClr val="004992"/>
                </a:solidFill>
                <a:latin typeface="Calibri Light"/>
                <a:ea typeface="Verdana" panose="020B0604030504040204" pitchFamily="34" charset="0"/>
                <a:cs typeface="Verdana" panose="020B0604030504040204" pitchFamily="34" charset="0"/>
              </a:rPr>
              <a:t>How</a:t>
            </a:r>
            <a:r>
              <a:rPr lang="de-DE" sz="2400" dirty="0">
                <a:solidFill>
                  <a:srgbClr val="004992"/>
                </a:solidFill>
                <a:latin typeface="Calibri Light"/>
                <a:ea typeface="Verdana" panose="020B0604030504040204" pitchFamily="34" charset="0"/>
                <a:cs typeface="Verdana" panose="020B0604030504040204" pitchFamily="34" charset="0"/>
              </a:rPr>
              <a:t> do </a:t>
            </a:r>
            <a:r>
              <a:rPr lang="de-DE" sz="2400" dirty="0" err="1">
                <a:solidFill>
                  <a:srgbClr val="004992"/>
                </a:solidFill>
                <a:latin typeface="Calibri Light"/>
                <a:ea typeface="Verdana" panose="020B0604030504040204" pitchFamily="34" charset="0"/>
                <a:cs typeface="Verdana" panose="020B0604030504040204" pitchFamily="34" charset="0"/>
              </a:rPr>
              <a:t>mirror</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neurons</a:t>
            </a:r>
            <a:r>
              <a:rPr lang="de-DE" sz="2400" dirty="0">
                <a:solidFill>
                  <a:srgbClr val="004992"/>
                </a:solidFill>
                <a:latin typeface="Calibri Light"/>
                <a:ea typeface="Verdana" panose="020B0604030504040204" pitchFamily="34" charset="0"/>
                <a:cs typeface="Verdana" panose="020B0604030504040204" pitchFamily="34" charset="0"/>
              </a:rPr>
              <a:t> </a:t>
            </a:r>
            <a:r>
              <a:rPr lang="de-DE" sz="2400" dirty="0" err="1">
                <a:solidFill>
                  <a:srgbClr val="004992"/>
                </a:solidFill>
                <a:latin typeface="Calibri Light"/>
                <a:ea typeface="Verdana" panose="020B0604030504040204" pitchFamily="34" charset="0"/>
                <a:cs typeface="Verdana" panose="020B0604030504040204" pitchFamily="34" charset="0"/>
              </a:rPr>
              <a:t>work</a:t>
            </a:r>
            <a:r>
              <a:rPr lang="de-DE" sz="2400" dirty="0">
                <a:solidFill>
                  <a:srgbClr val="004992"/>
                </a:solidFill>
                <a:latin typeface="Calibri Light"/>
                <a:ea typeface="Verdana" panose="020B0604030504040204" pitchFamily="34" charset="0"/>
                <a:cs typeface="Verdana" panose="020B0604030504040204" pitchFamily="34" charset="0"/>
              </a:rPr>
              <a:t>? (Rizzolatti &amp; Sinigaglia, 2007)</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Mirror neurons are certain nerve cells in the brain that send out signals whenever you are observing other people's feelings or actions (e.g., fatigue, happiness, yawning, laughing) and make you feel the same or even act the same as the other person!</a:t>
            </a:r>
          </a:p>
          <a:p>
            <a:pPr marL="342900" lvl="0" indent="-342900" defTabSz="914400">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So, if you observe a laughing, happy person, it is very likely that you will also laugh and be happy—and vice versa! This </a:t>
            </a:r>
            <a:r>
              <a:rPr lang="de-DE" sz="2400" dirty="0" err="1">
                <a:solidFill>
                  <a:srgbClr val="333333"/>
                </a:solidFill>
                <a:latin typeface="Calibri Light"/>
                <a:ea typeface="Verdana" panose="020B0604030504040204" pitchFamily="34" charset="0"/>
                <a:cs typeface="Verdana" panose="020B0604030504040204" pitchFamily="34" charset="0"/>
              </a:rPr>
              <a:t>works</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especially</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well</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with</a:t>
            </a:r>
            <a:r>
              <a:rPr lang="de-DE" sz="2400" dirty="0">
                <a:solidFill>
                  <a:srgbClr val="333333"/>
                </a:solidFill>
                <a:latin typeface="Calibri Light"/>
                <a:ea typeface="Verdana" panose="020B0604030504040204" pitchFamily="34" charset="0"/>
                <a:cs typeface="Verdana" panose="020B0604030504040204" pitchFamily="34" charset="0"/>
              </a:rPr>
              <a:t> </a:t>
            </a:r>
            <a:r>
              <a:rPr lang="de-DE" sz="2400" dirty="0" err="1">
                <a:solidFill>
                  <a:srgbClr val="333333"/>
                </a:solidFill>
                <a:latin typeface="Calibri Light"/>
                <a:ea typeface="Verdana" panose="020B0604030504040204" pitchFamily="34" charset="0"/>
                <a:cs typeface="Verdana" panose="020B0604030504040204" pitchFamily="34" charset="0"/>
              </a:rPr>
              <a:t>yawning</a:t>
            </a:r>
            <a:r>
              <a:rPr lang="de-DE" sz="2400" dirty="0">
                <a:solidFill>
                  <a:srgbClr val="333333"/>
                </a:solidFill>
                <a:latin typeface="Calibri Light"/>
                <a:ea typeface="Verdana" panose="020B0604030504040204" pitchFamily="34" charset="0"/>
                <a:cs typeface="Verdana" panose="020B0604030504040204" pitchFamily="34" charset="0"/>
              </a:rPr>
              <a:t>. </a:t>
            </a:r>
            <a:endParaRPr 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de-DE" sz="1000" dirty="0" err="1">
                <a:latin typeface="Calibri Light"/>
                <a:ea typeface="Verdana" panose="020B0604030504040204" pitchFamily="34" charset="0"/>
                <a:cs typeface="Verdana" panose="020B0604030504040204" pitchFamily="34" charset="0"/>
              </a:rPr>
              <a:t>Rizzolatti</a:t>
            </a:r>
            <a:r>
              <a:rPr lang="de-DE" sz="1000" dirty="0">
                <a:latin typeface="Calibri Light"/>
                <a:ea typeface="Verdana" panose="020B0604030504040204" pitchFamily="34" charset="0"/>
                <a:cs typeface="Verdana" panose="020B0604030504040204" pitchFamily="34" charset="0"/>
              </a:rPr>
              <a:t>, G. &amp; </a:t>
            </a:r>
            <a:r>
              <a:rPr lang="de-DE" sz="1000" dirty="0" err="1">
                <a:latin typeface="Calibri Light"/>
                <a:ea typeface="Verdana" panose="020B0604030504040204" pitchFamily="34" charset="0"/>
                <a:cs typeface="Verdana" panose="020B0604030504040204" pitchFamily="34" charset="0"/>
              </a:rPr>
              <a:t>Sinigaglia</a:t>
            </a:r>
            <a:r>
              <a:rPr lang="de-DE" sz="1000" dirty="0">
                <a:latin typeface="Calibri Light"/>
                <a:ea typeface="Verdana" panose="020B0604030504040204" pitchFamily="34" charset="0"/>
                <a:cs typeface="Verdana" panose="020B0604030504040204" pitchFamily="34" charset="0"/>
              </a:rPr>
              <a:t>, C. (2007). </a:t>
            </a:r>
            <a:r>
              <a:rPr lang="de-DE" sz="1000" dirty="0" err="1">
                <a:latin typeface="Calibri Light"/>
                <a:ea typeface="Verdana" panose="020B0604030504040204" pitchFamily="34" charset="0"/>
                <a:cs typeface="Verdana" panose="020B0604030504040204" pitchFamily="34" charset="0"/>
              </a:rPr>
              <a:t>Mirror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neurons</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and</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motor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intentionality</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Functional</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Neurology</a:t>
            </a:r>
            <a:r>
              <a:rPr lang="de-DE" sz="1000" dirty="0">
                <a:latin typeface="Calibri Light"/>
                <a:ea typeface="Verdana" panose="020B0604030504040204" pitchFamily="34" charset="0"/>
                <a:cs typeface="Verdana" panose="020B0604030504040204" pitchFamily="34" charset="0"/>
              </a:rPr>
              <a:t>, 22 (4), 205-210.</a:t>
            </a:r>
          </a:p>
        </p:txBody>
      </p:sp>
    </p:spTree>
    <p:extLst>
      <p:ext uri="{BB962C8B-B14F-4D97-AF65-F5344CB8AC3E}">
        <p14:creationId xmlns:p14="http://schemas.microsoft.com/office/powerpoint/2010/main" val="289024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endParaRPr lang="de-DE" sz="3600" dirty="0">
              <a:latin typeface="Calibri Light"/>
            </a:endParaRPr>
          </a:p>
        </p:txBody>
      </p:sp>
      <p:sp>
        <p:nvSpPr>
          <p:cNvPr id="3" name="Inhaltsplatzhalter 2"/>
          <p:cNvSpPr>
            <a:spLocks noGrp="1"/>
          </p:cNvSpPr>
          <p:nvPr>
            <p:ph idx="1"/>
          </p:nvPr>
        </p:nvSpPr>
        <p:spPr/>
        <p:txBody>
          <a:bodyPr/>
          <a:lstStyle/>
          <a:p>
            <a:pPr>
              <a:defRPr/>
            </a:pPr>
            <a:r>
              <a:rPr lang="de-DE" sz="2400" b="1" dirty="0">
                <a:solidFill>
                  <a:srgbClr val="333333"/>
                </a:solidFill>
                <a:latin typeface="Calibri Light"/>
                <a:ea typeface="Verdana" panose="020B0604030504040204" pitchFamily="34" charset="0"/>
                <a:cs typeface="Verdana"/>
              </a:rPr>
              <a:t>Learning objectives:</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Self-esteem is how we value and perceive ourselves.</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Become aware of your strengths in different areas of your life and try to improve your self-esteem using the strategies we’ve discussed </a:t>
            </a:r>
            <a:r>
              <a:rPr lang="de-DE" sz="2400" dirty="0">
                <a:solidFill>
                  <a:srgbClr val="333333"/>
                </a:solidFill>
                <a:latin typeface="Calibri Light"/>
                <a:ea typeface="Verdana" panose="020B0604030504040204" pitchFamily="34" charset="0"/>
                <a:cs typeface="Verdana" panose="020B0604030504040204" pitchFamily="34" charset="0"/>
              </a:rPr>
              <a:t>(visible and invisible characteristics!).</a:t>
            </a:r>
          </a:p>
          <a:p>
            <a:pPr marL="342900" indent="-342900">
              <a:buClr>
                <a:srgbClr val="333333"/>
              </a:buClr>
              <a:buFont typeface="WingDings"/>
              <a:buChar char=""/>
              <a:defRPr/>
            </a:pPr>
            <a:r>
              <a:rPr lang="en-US" sz="2400" dirty="0">
                <a:solidFill>
                  <a:srgbClr val="333333"/>
                </a:solidFill>
                <a:latin typeface="Calibri Light"/>
                <a:cs typeface="Verdana"/>
              </a:rPr>
              <a:t>Search for forgotten strengths (</a:t>
            </a:r>
            <a:r>
              <a:rPr lang="en-US" sz="2400" dirty="0">
                <a:solidFill>
                  <a:srgbClr val="333333"/>
                </a:solidFill>
                <a:latin typeface="Calibri Light"/>
              </a:rPr>
              <a:t>"</a:t>
            </a:r>
            <a:r>
              <a:rPr lang="en-US" sz="2400" dirty="0">
                <a:solidFill>
                  <a:srgbClr val="333333"/>
                </a:solidFill>
                <a:latin typeface="Calibri Light"/>
                <a:cs typeface="Verdana"/>
              </a:rPr>
              <a:t>hidden treasures</a:t>
            </a:r>
            <a:r>
              <a:rPr lang="en-US" sz="2400" dirty="0">
                <a:solidFill>
                  <a:srgbClr val="333333"/>
                </a:solidFill>
                <a:latin typeface="Calibri Light"/>
              </a:rPr>
              <a:t>"</a:t>
            </a:r>
            <a:r>
              <a:rPr lang="en-US" sz="2400" dirty="0">
                <a:solidFill>
                  <a:srgbClr val="333333"/>
                </a:solidFill>
                <a:latin typeface="Calibri Light"/>
                <a:cs typeface="Verdana"/>
              </a:rPr>
              <a:t>) </a:t>
            </a:r>
            <a:r>
              <a:rPr lang="de-DE" sz="2400" dirty="0">
                <a:solidFill>
                  <a:srgbClr val="333333"/>
                </a:solidFill>
                <a:latin typeface="Calibri Light"/>
                <a:ea typeface="Verdana" panose="020B0604030504040204" pitchFamily="34" charset="0"/>
                <a:cs typeface="Verdana"/>
              </a:rPr>
              <a:t>by asking your friends or by keeping a daily joy diary.</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Be mindful of the positive moments that happen in your day!</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Tree>
    <p:extLst>
      <p:ext uri="{BB962C8B-B14F-4D97-AF65-F5344CB8AC3E}">
        <p14:creationId xmlns:p14="http://schemas.microsoft.com/office/powerpoint/2010/main" val="116981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03962"/>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Many (but not all!) </a:t>
            </a:r>
            <a:r>
              <a:rPr lang="de-DE" sz="2000" dirty="0" err="1">
                <a:solidFill>
                  <a:srgbClr val="333333"/>
                </a:solidFill>
                <a:latin typeface="Calibri Light"/>
                <a:ea typeface="Verdana" pitchFamily="34" charset="0"/>
                <a:cs typeface="Verdana" pitchFamily="34" charset="0"/>
              </a:rPr>
              <a:t>people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with</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psychosis</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have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low</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self-esteem</a:t>
            </a:r>
            <a:r>
              <a:rPr lang="de-DE" sz="2000" dirty="0">
                <a:solidFill>
                  <a:srgbClr val="333333"/>
                </a:solidFill>
                <a:latin typeface="Calibri Light"/>
                <a:ea typeface="Verdana" pitchFamily="34" charset="0"/>
                <a:cs typeface="Verdana" pitchFamily="34" charset="0"/>
              </a:rPr>
              <a:t> and </a:t>
            </a:r>
            <a:r>
              <a:rPr lang="de-DE" sz="2000" dirty="0" err="1">
                <a:solidFill>
                  <a:srgbClr val="333333"/>
                </a:solidFill>
                <a:latin typeface="Calibri Light"/>
                <a:ea typeface="Verdana" pitchFamily="34" charset="0"/>
                <a:cs typeface="Verdana" pitchFamily="34" charset="0"/>
              </a:rPr>
              <a:t>have</a:t>
            </a:r>
            <a:r>
              <a:rPr lang="de-DE" sz="2000" dirty="0">
                <a:solidFill>
                  <a:srgbClr val="333333"/>
                </a:solidFill>
                <a:latin typeface="Calibri Light"/>
                <a:ea typeface="Verdana" pitchFamily="34" charset="0"/>
                <a:cs typeface="Verdana" pitchFamily="34" charset="0"/>
              </a:rPr>
              <a:t> negative </a:t>
            </a:r>
            <a:r>
              <a:rPr lang="de-DE" sz="2000" dirty="0" err="1">
                <a:solidFill>
                  <a:srgbClr val="333333"/>
                </a:solidFill>
                <a:latin typeface="Calibri Light"/>
                <a:ea typeface="Verdana" pitchFamily="34" charset="0"/>
                <a:cs typeface="Verdana" pitchFamily="34" charset="0"/>
              </a:rPr>
              <a:t>thought</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patterns</a:t>
            </a:r>
            <a:r>
              <a:rPr lang="de-DE" sz="2000" dirty="0">
                <a:solidFill>
                  <a:srgbClr val="333333"/>
                </a:solidFill>
                <a:latin typeface="Calibri Light"/>
                <a:ea typeface="Verdana" pitchFamily="34" charset="0"/>
                <a:cs typeface="Verdana" pitchFamily="34" charset="0"/>
              </a:rPr>
              <a:t> (e.g., a </a:t>
            </a:r>
            <a:r>
              <a:rPr lang="de-DE" sz="2000" dirty="0" err="1">
                <a:solidFill>
                  <a:srgbClr val="333333"/>
                </a:solidFill>
                <a:latin typeface="Calibri Light"/>
                <a:ea typeface="Verdana" pitchFamily="34" charset="0"/>
                <a:cs typeface="Verdana" pitchFamily="34" charset="0"/>
              </a:rPr>
              <a:t>tendency</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to</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brood</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which</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can</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further</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reduce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their</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self-esteem</a:t>
            </a:r>
            <a:r>
              <a:rPr lang="de-DE" sz="2000" dirty="0">
                <a:solidFill>
                  <a:srgbClr val="333333"/>
                </a:solidFill>
                <a:latin typeface="Calibri Light"/>
                <a:ea typeface="Verdana" pitchFamily="34" charset="0"/>
                <a:cs typeface="Verdana" pitchFamily="34" charset="0"/>
              </a:rPr>
              <a:t>. </a:t>
            </a:r>
          </a:p>
          <a:p>
            <a:pPr lvl="0">
              <a:lnSpc>
                <a:spcPct val="100000"/>
              </a:lnSpc>
              <a:spcBef>
                <a:spcPts val="1200"/>
              </a:spcBef>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extLst>
      <p:ext uri="{BB962C8B-B14F-4D97-AF65-F5344CB8AC3E}">
        <p14:creationId xmlns:p14="http://schemas.microsoft.com/office/powerpoint/2010/main" val="2837879444"/>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4B3F9-D7D4-234B-E0D3-0F909930DE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87C3AB-4BD3-FF02-6B7A-9E3C3521D536}"/>
              </a:ext>
            </a:extLst>
          </p:cNvPr>
          <p:cNvSpPr>
            <a:spLocks noGrp="1"/>
          </p:cNvSpPr>
          <p:nvPr>
            <p:ph type="title"/>
          </p:nvPr>
        </p:nvSpPr>
        <p:spPr>
          <a:xfrm>
            <a:off x="408955" y="1103962"/>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a:extLst>
              <a:ext uri="{FF2B5EF4-FFF2-40B4-BE49-F238E27FC236}">
                <a16:creationId xmlns:a16="http://schemas.microsoft.com/office/drawing/2014/main" id="{0FF3A537-AB6E-E92A-C465-975DF3E88095}"/>
              </a:ext>
            </a:extLst>
          </p:cNvPr>
          <p:cNvSpPr>
            <a:spLocks noGrp="1"/>
          </p:cNvSpPr>
          <p:nvPr>
            <p:ph idx="1"/>
          </p:nvPr>
        </p:nvSpPr>
        <p:spPr/>
        <p:txBody>
          <a:bodyPr/>
          <a:lstStyle/>
          <a:p>
            <a:pPr lvl="0"/>
            <a:r>
              <a:rPr lang="de-DE" sz="2000" dirty="0">
                <a:solidFill>
                  <a:srgbClr val="333333"/>
                </a:solidFill>
                <a:latin typeface="Calibri Light"/>
                <a:ea typeface="Verdana" pitchFamily="34" charset="0"/>
                <a:cs typeface="Verdana" pitchFamily="34" charset="0"/>
              </a:rPr>
              <a:t>Many (but not all!) </a:t>
            </a:r>
            <a:r>
              <a:rPr lang="de-DE" sz="2000" dirty="0" err="1">
                <a:solidFill>
                  <a:srgbClr val="333333"/>
                </a:solidFill>
                <a:latin typeface="Calibri Light"/>
                <a:ea typeface="Verdana" pitchFamily="34" charset="0"/>
                <a:cs typeface="Verdana" pitchFamily="34" charset="0"/>
              </a:rPr>
              <a:t>people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with</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psychosis</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have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low</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self-esteem</a:t>
            </a:r>
            <a:r>
              <a:rPr lang="de-DE" sz="2000" dirty="0">
                <a:solidFill>
                  <a:srgbClr val="333333"/>
                </a:solidFill>
                <a:latin typeface="Calibri Light"/>
                <a:ea typeface="Verdana" pitchFamily="34" charset="0"/>
                <a:cs typeface="Verdana" pitchFamily="34" charset="0"/>
              </a:rPr>
              <a:t> and </a:t>
            </a:r>
            <a:r>
              <a:rPr lang="de-DE" sz="2000" dirty="0" err="1">
                <a:solidFill>
                  <a:srgbClr val="333333"/>
                </a:solidFill>
                <a:latin typeface="Calibri Light"/>
                <a:ea typeface="Verdana" pitchFamily="34" charset="0"/>
                <a:cs typeface="Verdana" pitchFamily="34" charset="0"/>
              </a:rPr>
              <a:t>have</a:t>
            </a:r>
            <a:r>
              <a:rPr lang="de-DE" sz="2000" dirty="0">
                <a:solidFill>
                  <a:srgbClr val="333333"/>
                </a:solidFill>
                <a:latin typeface="Calibri Light"/>
                <a:ea typeface="Verdana" pitchFamily="34" charset="0"/>
                <a:cs typeface="Verdana" pitchFamily="34" charset="0"/>
              </a:rPr>
              <a:t> negative </a:t>
            </a:r>
            <a:r>
              <a:rPr lang="de-DE" sz="2000" dirty="0" err="1">
                <a:solidFill>
                  <a:srgbClr val="333333"/>
                </a:solidFill>
                <a:latin typeface="Calibri Light"/>
                <a:ea typeface="Verdana" pitchFamily="34" charset="0"/>
                <a:cs typeface="Verdana" pitchFamily="34" charset="0"/>
              </a:rPr>
              <a:t>thought</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patterns</a:t>
            </a:r>
            <a:r>
              <a:rPr lang="de-DE" sz="2000" dirty="0">
                <a:solidFill>
                  <a:srgbClr val="333333"/>
                </a:solidFill>
                <a:latin typeface="Calibri Light"/>
                <a:ea typeface="Verdana" pitchFamily="34" charset="0"/>
                <a:cs typeface="Verdana" pitchFamily="34" charset="0"/>
              </a:rPr>
              <a:t> (e.g., a </a:t>
            </a:r>
            <a:r>
              <a:rPr lang="de-DE" sz="2000" dirty="0" err="1">
                <a:solidFill>
                  <a:srgbClr val="333333"/>
                </a:solidFill>
                <a:latin typeface="Calibri Light"/>
                <a:ea typeface="Verdana" pitchFamily="34" charset="0"/>
                <a:cs typeface="Verdana" pitchFamily="34" charset="0"/>
              </a:rPr>
              <a:t>tendency</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to</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brood</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which</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can</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further</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reduce</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their</a:t>
            </a:r>
            <a:r>
              <a:rPr lang="de-DE" sz="2000" dirty="0">
                <a:solidFill>
                  <a:srgbClr val="333333"/>
                </a:solidFill>
                <a:latin typeface="Calibri Light"/>
                <a:ea typeface="Verdana" pitchFamily="34" charset="0"/>
                <a:cs typeface="Verdana" pitchFamily="34" charset="0"/>
              </a:rPr>
              <a:t> </a:t>
            </a:r>
            <a:r>
              <a:rPr lang="de-DE" sz="2000" dirty="0" err="1">
                <a:solidFill>
                  <a:srgbClr val="333333"/>
                </a:solidFill>
                <a:latin typeface="Calibri Light"/>
                <a:ea typeface="Verdana" pitchFamily="34" charset="0"/>
                <a:cs typeface="Verdana" pitchFamily="34" charset="0"/>
              </a:rPr>
              <a:t>self-esteem</a:t>
            </a: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r>
              <a:rPr lang="de-DE" dirty="0" err="1">
                <a:solidFill>
                  <a:srgbClr val="004992"/>
                </a:solidFill>
                <a:latin typeface="Calibri Light"/>
                <a:ea typeface="Verdana" panose="020B0604030504040204" pitchFamily="34" charset="0"/>
                <a:cs typeface="Verdana" panose="020B0604030504040204" pitchFamily="34" charset="0"/>
              </a:rPr>
              <a:t>Example</a:t>
            </a:r>
            <a:r>
              <a:rPr lang="de-DE" dirty="0">
                <a:solidFill>
                  <a:srgbClr val="004992"/>
                </a:solidFill>
                <a:latin typeface="Calibri Light"/>
                <a:ea typeface="Verdana" panose="020B0604030504040204" pitchFamily="34" charset="0"/>
                <a:cs typeface="Verdana" panose="020B0604030504040204" pitchFamily="34" charset="0"/>
              </a:rPr>
              <a:t>: </a:t>
            </a:r>
            <a:r>
              <a:rPr lang="de-DE" dirty="0">
                <a:solidFill>
                  <a:schemeClr val="tx1"/>
                </a:solidFill>
                <a:latin typeface="Calibri Light"/>
                <a:ea typeface="Verdana" panose="020B0604030504040204" pitchFamily="34" charset="0"/>
                <a:cs typeface="Verdana" panose="020B0604030504040204" pitchFamily="34" charset="0"/>
              </a:rPr>
              <a:t>Emma </a:t>
            </a:r>
            <a:r>
              <a:rPr lang="de-DE" dirty="0" err="1">
                <a:solidFill>
                  <a:schemeClr val="tx1"/>
                </a:solidFill>
                <a:latin typeface="Calibri Light"/>
                <a:ea typeface="Verdana" panose="020B0604030504040204" pitchFamily="34" charset="0"/>
                <a:cs typeface="Verdana" panose="020B0604030504040204" pitchFamily="34" charset="0"/>
              </a:rPr>
              <a:t>fails</a:t>
            </a:r>
            <a:r>
              <a:rPr lang="de-DE" dirty="0">
                <a:solidFill>
                  <a:schemeClr val="tx1"/>
                </a:solidFill>
                <a:latin typeface="Calibri Light"/>
                <a:ea typeface="Verdana" panose="020B0604030504040204" pitchFamily="34" charset="0"/>
                <a:cs typeface="Verdana" panose="020B0604030504040204" pitchFamily="34" charset="0"/>
              </a:rPr>
              <a:t> </a:t>
            </a:r>
            <a:r>
              <a:rPr lang="de-DE" dirty="0" err="1">
                <a:solidFill>
                  <a:schemeClr val="tx1"/>
                </a:solidFill>
                <a:latin typeface="Calibri Light"/>
                <a:ea typeface="Verdana" panose="020B0604030504040204" pitchFamily="34" charset="0"/>
                <a:cs typeface="Verdana" panose="020B0604030504040204" pitchFamily="34" charset="0"/>
              </a:rPr>
              <a:t>the</a:t>
            </a:r>
            <a:r>
              <a:rPr lang="de-DE" dirty="0">
                <a:solidFill>
                  <a:schemeClr val="tx1"/>
                </a:solidFill>
                <a:latin typeface="Calibri Light"/>
                <a:ea typeface="Verdana" panose="020B0604030504040204" pitchFamily="34" charset="0"/>
                <a:cs typeface="Verdana" panose="020B0604030504040204" pitchFamily="34" charset="0"/>
              </a:rPr>
              <a:t> </a:t>
            </a:r>
            <a:r>
              <a:rPr lang="de-DE" dirty="0" err="1">
                <a:solidFill>
                  <a:schemeClr val="tx1"/>
                </a:solidFill>
                <a:latin typeface="Calibri Light"/>
                <a:ea typeface="Verdana" panose="020B0604030504040204" pitchFamily="34" charset="0"/>
                <a:cs typeface="Verdana" panose="020B0604030504040204" pitchFamily="34" charset="0"/>
              </a:rPr>
              <a:t>practical</a:t>
            </a:r>
            <a:r>
              <a:rPr lang="de-DE" dirty="0">
                <a:solidFill>
                  <a:schemeClr val="tx1"/>
                </a:solidFill>
                <a:latin typeface="Calibri Light"/>
                <a:ea typeface="Verdana" panose="020B0604030504040204" pitchFamily="34" charset="0"/>
                <a:cs typeface="Verdana" panose="020B0604030504040204" pitchFamily="34" charset="0"/>
              </a:rPr>
              <a:t> </a:t>
            </a:r>
            <a:r>
              <a:rPr lang="de-DE" dirty="0" err="1">
                <a:solidFill>
                  <a:schemeClr val="tx1"/>
                </a:solidFill>
                <a:latin typeface="Calibri Light"/>
                <a:ea typeface="Verdana" panose="020B0604030504040204" pitchFamily="34" charset="0"/>
                <a:cs typeface="Verdana" panose="020B0604030504040204" pitchFamily="34" charset="0"/>
              </a:rPr>
              <a:t>driving</a:t>
            </a:r>
            <a:r>
              <a:rPr lang="de-DE" dirty="0">
                <a:solidFill>
                  <a:schemeClr val="tx1"/>
                </a:solidFill>
                <a:latin typeface="Calibri Light"/>
                <a:ea typeface="Verdana" panose="020B0604030504040204" pitchFamily="34" charset="0"/>
                <a:cs typeface="Verdana" panose="020B0604030504040204" pitchFamily="34" charset="0"/>
              </a:rPr>
              <a:t> </a:t>
            </a:r>
            <a:r>
              <a:rPr lang="de-DE" dirty="0" err="1">
                <a:solidFill>
                  <a:schemeClr val="tx1"/>
                </a:solidFill>
                <a:latin typeface="Calibri Light"/>
                <a:ea typeface="Verdana" panose="020B0604030504040204" pitchFamily="34" charset="0"/>
                <a:cs typeface="Verdana" panose="020B0604030504040204" pitchFamily="34" charset="0"/>
              </a:rPr>
              <a:t>test</a:t>
            </a:r>
            <a:r>
              <a:rPr lang="de-DE" dirty="0">
                <a:solidFill>
                  <a:schemeClr val="tx1"/>
                </a:solidFill>
                <a:latin typeface="Calibri Light"/>
                <a:ea typeface="Verdana" panose="020B0604030504040204" pitchFamily="34" charset="0"/>
                <a:cs typeface="Verdana" panose="020B0604030504040204" pitchFamily="34" charset="0"/>
              </a:rPr>
              <a:t>. </a:t>
            </a:r>
          </a:p>
          <a:p>
            <a:pPr>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Evaluation: </a:t>
            </a:r>
            <a:r>
              <a:rPr lang="de-DE" dirty="0">
                <a:solidFill>
                  <a:schemeClr val="tx1"/>
                </a:solidFill>
                <a:latin typeface="Calibri Light"/>
                <a:ea typeface="Verdana" panose="020B0604030504040204" pitchFamily="34" charset="0"/>
                <a:cs typeface="Verdana" panose="020B0604030504040204" pitchFamily="34" charset="0"/>
              </a:rPr>
              <a:t>She is disappointed in herself and initially doubts that she will ever pass the driving test. Ultimately, she also devalues herself as a whole person and feels "</a:t>
            </a:r>
            <a:r>
              <a:rPr lang="de-DE" dirty="0" err="1">
                <a:solidFill>
                  <a:schemeClr val="tx1"/>
                </a:solidFill>
                <a:latin typeface="Calibri Light"/>
                <a:ea typeface="Verdana" panose="020B0604030504040204" pitchFamily="34" charset="0"/>
                <a:cs typeface="Verdana" panose="020B0604030504040204" pitchFamily="34" charset="0"/>
              </a:rPr>
              <a:t>very</a:t>
            </a:r>
            <a:r>
              <a:rPr lang="de-DE" dirty="0">
                <a:solidFill>
                  <a:schemeClr val="tx1"/>
                </a:solidFill>
                <a:latin typeface="Calibri Light"/>
                <a:ea typeface="Verdana" panose="020B0604030504040204" pitchFamily="34" charset="0"/>
                <a:cs typeface="Verdana" panose="020B0604030504040204" pitchFamily="34" charset="0"/>
              </a:rPr>
              <a:t> </a:t>
            </a:r>
            <a:r>
              <a:rPr lang="de-DE" dirty="0" err="1">
                <a:solidFill>
                  <a:schemeClr val="tx1"/>
                </a:solidFill>
                <a:latin typeface="Calibri Light"/>
                <a:ea typeface="Verdana" panose="020B0604030504040204" pitchFamily="34" charset="0"/>
                <a:cs typeface="Verdana" panose="020B0604030504040204" pitchFamily="34" charset="0"/>
              </a:rPr>
              <a:t>small</a:t>
            </a:r>
            <a:r>
              <a:rPr lang="de-DE" dirty="0">
                <a:solidFill>
                  <a:schemeClr val="tx1"/>
                </a:solidFill>
                <a:latin typeface="Calibri Light"/>
                <a:ea typeface="Verdana" panose="020B0604030504040204" pitchFamily="34" charset="0"/>
                <a:cs typeface="Verdana" panose="020B0604030504040204" pitchFamily="34" charset="0"/>
              </a:rPr>
              <a:t>." She wonders whether she will ever pass a test or whether her whole life will fall short of her potential. </a:t>
            </a:r>
          </a:p>
          <a:p>
            <a:pPr>
              <a:lnSpc>
                <a:spcPct val="100000"/>
              </a:lnSpc>
              <a:spcBef>
                <a:spcPts val="1200"/>
              </a:spcBef>
            </a:pPr>
            <a:r>
              <a:rPr lang="de-DE" dirty="0">
                <a:solidFill>
                  <a:srgbClr val="004992"/>
                </a:solidFill>
                <a:latin typeface="Calibri Light"/>
                <a:ea typeface="Verdana" panose="020B0604030504040204" pitchFamily="34" charset="0"/>
                <a:cs typeface="Verdana" panose="020B0604030504040204" pitchFamily="34" charset="0"/>
              </a:rPr>
              <a:t>But, </a:t>
            </a:r>
            <a:r>
              <a:rPr lang="de-DE" dirty="0">
                <a:solidFill>
                  <a:schemeClr val="tx1"/>
                </a:solidFill>
                <a:latin typeface="Calibri Light"/>
                <a:ea typeface="Verdana" panose="020B0604030504040204" pitchFamily="34" charset="0"/>
                <a:cs typeface="Verdana" panose="020B0604030504040204" pitchFamily="34" charset="0"/>
              </a:rPr>
              <a:t>Emma's best friend is able to build her up a little over the following days by reminding her that her driving instructor often praised her. She was also very nervous before the test, and the failure rate for the first test is quite high. Together, they think about how Emma can manage her </a:t>
            </a:r>
            <a:r>
              <a:rPr lang="de-DE" dirty="0" err="1">
                <a:solidFill>
                  <a:schemeClr val="tx1"/>
                </a:solidFill>
                <a:latin typeface="Calibri Light"/>
                <a:ea typeface="Verdana" panose="020B0604030504040204" pitchFamily="34" charset="0"/>
                <a:cs typeface="Verdana" panose="020B0604030504040204" pitchFamily="34" charset="0"/>
              </a:rPr>
              <a:t>disappointment</a:t>
            </a:r>
            <a:r>
              <a:rPr lang="de-DE" dirty="0">
                <a:solidFill>
                  <a:schemeClr val="tx1"/>
                </a:solidFill>
                <a:latin typeface="Calibri Light"/>
                <a:ea typeface="Verdana" panose="020B0604030504040204" pitchFamily="34" charset="0"/>
                <a:cs typeface="Verdana" panose="020B0604030504040204" pitchFamily="34" charset="0"/>
              </a:rPr>
              <a:t> better. However, it is also important that she is aware of her other driving successes and keeps her other strengths (e.g., at work) in mind. The driving test is important, but it says nothing about Emma as a person as a whole.</a:t>
            </a:r>
          </a:p>
          <a:p>
            <a:pPr>
              <a:lnSpc>
                <a:spcPct val="100000"/>
              </a:lnSpc>
              <a:spcBef>
                <a:spcPts val="1200"/>
              </a:spcBef>
            </a:pPr>
            <a:r>
              <a:rPr lang="de-DE" sz="2000" dirty="0">
                <a:solidFill>
                  <a:srgbClr val="006699"/>
                </a:solidFill>
                <a:latin typeface="Calibri Light"/>
                <a:ea typeface="Verdana" pitchFamily="34" charset="0"/>
                <a:cs typeface="Verdana"/>
              </a:rPr>
              <a:t>Important: Even if you fail at something, you should never ignore the things that go well in your life!</a:t>
            </a:r>
            <a:endParaRPr lang="de-DE" sz="2000" dirty="0">
              <a:solidFill>
                <a:srgbClr val="006699"/>
              </a:solidFill>
              <a:latin typeface="Calibri Light"/>
              <a:ea typeface="Verdana" pitchFamily="34" charset="0"/>
              <a:cs typeface="Verdana" pitchFamily="34" charset="0"/>
            </a:endParaRPr>
          </a:p>
          <a:p>
            <a:pPr lvl="0">
              <a:lnSpc>
                <a:spcPct val="100000"/>
              </a:lnSpc>
              <a:spcBef>
                <a:spcPts val="1200"/>
              </a:spcBef>
            </a:pPr>
            <a:r>
              <a:rPr lang="de-DE"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4" name="Footer Placeholder 3">
            <a:extLst>
              <a:ext uri="{FF2B5EF4-FFF2-40B4-BE49-F238E27FC236}">
                <a16:creationId xmlns:a16="http://schemas.microsoft.com/office/drawing/2014/main" id="{FC053E57-5BAD-1727-5B86-6ABF01F3BE0E}"/>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71F85B65-36FE-1FE1-72FF-AFD4EC97FBE8}"/>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Tree>
    <p:extLst>
      <p:ext uri="{BB962C8B-B14F-4D97-AF65-F5344CB8AC3E}">
        <p14:creationId xmlns:p14="http://schemas.microsoft.com/office/powerpoint/2010/main" val="1351040039"/>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D0E89-097D-6188-8DB0-77C7E30150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AE584D-5416-025E-38B4-A19D1CC9B92C}"/>
              </a:ext>
            </a:extLst>
          </p:cNvPr>
          <p:cNvSpPr>
            <a:spLocks noGrp="1"/>
          </p:cNvSpPr>
          <p:nvPr>
            <p:ph type="title"/>
          </p:nvPr>
        </p:nvSpPr>
        <p:spPr/>
        <p:txBody>
          <a:bodyPr/>
          <a:lstStyle/>
          <a:p>
            <a:r>
              <a:rPr lang="en-US" sz="3600" dirty="0"/>
              <a:t>Thank you for your attention!</a:t>
            </a:r>
          </a:p>
        </p:txBody>
      </p:sp>
      <p:sp>
        <p:nvSpPr>
          <p:cNvPr id="5" name="Content Placeholder 4">
            <a:extLst>
              <a:ext uri="{FF2B5EF4-FFF2-40B4-BE49-F238E27FC236}">
                <a16:creationId xmlns:a16="http://schemas.microsoft.com/office/drawing/2014/main" id="{FA24E83E-2D55-DA56-C944-2E763A370B10}"/>
              </a:ext>
            </a:extLst>
          </p:cNvPr>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a:extLst>
              <a:ext uri="{FF2B5EF4-FFF2-40B4-BE49-F238E27FC236}">
                <a16:creationId xmlns:a16="http://schemas.microsoft.com/office/drawing/2014/main" id="{1FB180CB-C3D5-9D4B-3B5E-B7B68E83B7E0}"/>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8" name="Slide Number Placeholder 7">
            <a:extLst>
              <a:ext uri="{FF2B5EF4-FFF2-40B4-BE49-F238E27FC236}">
                <a16:creationId xmlns:a16="http://schemas.microsoft.com/office/drawing/2014/main" id="{A4719845-AD5A-3815-96F3-F97659EB7AE2}"/>
              </a:ext>
            </a:extLst>
          </p:cNvPr>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37</a:t>
            </a:fld>
            <a:endParaRPr lang="de-DE" altLang="de-DE">
              <a:solidFill>
                <a:srgbClr val="333333"/>
              </a:solidFill>
            </a:endParaRPr>
          </a:p>
        </p:txBody>
      </p:sp>
      <p:sp>
        <p:nvSpPr>
          <p:cNvPr id="6" name="Rechteck 5">
            <a:extLst>
              <a:ext uri="{FF2B5EF4-FFF2-40B4-BE49-F238E27FC236}">
                <a16:creationId xmlns:a16="http://schemas.microsoft.com/office/drawing/2014/main" id="{F32E0D58-97DD-8C6C-95EE-F5D79B8F7ED4}"/>
              </a:ext>
            </a:extLst>
          </p:cNvPr>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a:extLst>
              <a:ext uri="{FF2B5EF4-FFF2-40B4-BE49-F238E27FC236}">
                <a16:creationId xmlns:a16="http://schemas.microsoft.com/office/drawing/2014/main" id="{D5569943-0CA2-B2A5-5BBC-0642AE1784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a:extLst>
              <a:ext uri="{FF2B5EF4-FFF2-40B4-BE49-F238E27FC236}">
                <a16:creationId xmlns:a16="http://schemas.microsoft.com/office/drawing/2014/main" id="{F563E404-BCA0-D0B5-4CC9-C7DDFFB1A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5519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164809604"/>
              </p:ext>
            </p:extLst>
          </p:nvPr>
        </p:nvGraphicFramePr>
        <p:xfrm>
          <a:off x="408954" y="2011680"/>
          <a:ext cx="11375999" cy="44438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Werner22Brigitte</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Wolf </a:t>
                      </a:r>
                      <a:r>
                        <a:rPr lang="en-US" sz="1000" dirty="0" err="1">
                          <a:solidFill>
                            <a:srgbClr val="333333"/>
                          </a:solidFill>
                          <a:effectLst/>
                          <a:latin typeface="Calibri Light"/>
                          <a:ea typeface="Verdana" panose="020B0604030504040204" pitchFamily="34" charset="0"/>
                          <a:cs typeface="Verdana" panose="020B0604030504040204" pitchFamily="34" charset="0"/>
                        </a:rPr>
                        <a:t>Raubtier</a:t>
                      </a:r>
                      <a:r>
                        <a:rPr lang="en-US" sz="1000" dirty="0">
                          <a:solidFill>
                            <a:srgbClr val="333333"/>
                          </a:solidFill>
                          <a:effectLst/>
                          <a:latin typeface="Calibri Light"/>
                          <a:ea typeface="Verdana" panose="020B0604030504040204" pitchFamily="34" charset="0"/>
                          <a:cs typeface="Verdana" panose="020B0604030504040204" pitchFamily="34" charset="0"/>
                        </a:rPr>
                        <a:t> Canidae </a:t>
                      </a:r>
                      <a:r>
                        <a:rPr lang="en-US" sz="1000" dirty="0" err="1">
                          <a:solidFill>
                            <a:srgbClr val="333333"/>
                          </a:solidFill>
                          <a:effectLst/>
                          <a:latin typeface="Calibri Light"/>
                          <a:ea typeface="Verdana" panose="020B0604030504040204" pitchFamily="34" charset="0"/>
                          <a:cs typeface="Verdana" panose="020B0604030504040204" pitchFamily="34" charset="0"/>
                        </a:rPr>
                        <a:t>Canis</a:t>
                      </a:r>
                      <a:r>
                        <a:rPr lang="en-US" sz="1000" dirty="0">
                          <a:solidFill>
                            <a:srgbClr val="333333"/>
                          </a:solidFill>
                          <a:effectLst/>
                          <a:latin typeface="Calibri Light"/>
                          <a:ea typeface="Verdana" panose="020B0604030504040204" pitchFamily="34" charset="0"/>
                          <a:cs typeface="Verdana" panose="020B0604030504040204" pitchFamily="34" charset="0"/>
                        </a:rPr>
                        <a:t> Lupus </a:t>
                      </a:r>
                      <a:r>
                        <a:rPr lang="en-US" sz="1000" dirty="0" err="1">
                          <a:solidFill>
                            <a:srgbClr val="333333"/>
                          </a:solidFill>
                          <a:effectLst/>
                          <a:latin typeface="Calibri Light"/>
                          <a:ea typeface="Verdana" panose="020B0604030504040204" pitchFamily="34" charset="0"/>
                          <a:cs typeface="Verdana" panose="020B0604030504040204" pitchFamily="34" charset="0"/>
                        </a:rPr>
                        <a:t>Jäger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wolf and dog/Wolf und Hund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Pramit_marattha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Alter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Porträt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Gehirn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Großvater</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Bunter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Mann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Man with coloured brain/Mann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buntem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Gehirn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Geralt</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Hände</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Anzug</a:t>
                      </a:r>
                      <a:r>
                        <a:rPr lang="en-US" sz="1000" kern="1200" dirty="0">
                          <a:solidFill>
                            <a:srgbClr val="333333"/>
                          </a:solidFill>
                          <a:effectLst/>
                          <a:latin typeface="Calibri Light"/>
                          <a:ea typeface="Verdana" panose="020B0604030504040204" pitchFamily="34" charset="0"/>
                          <a:cs typeface="Verdana" panose="020B0604030504040204" pitchFamily="34" charset="0"/>
                        </a:rPr>
                        <a:t> Euro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Münze</a:t>
                      </a:r>
                      <a:r>
                        <a:rPr lang="en-US" sz="1000" kern="1200" dirty="0">
                          <a:solidFill>
                            <a:srgbClr val="333333"/>
                          </a:solidFill>
                          <a:effectLst/>
                          <a:latin typeface="Calibri Light"/>
                          <a:ea typeface="Verdana" panose="020B0604030504040204" pitchFamily="34" charset="0"/>
                          <a:cs typeface="Verdana" panose="020B0604030504040204" pitchFamily="34" charset="0"/>
                        </a:rPr>
                        <a:t> Schein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Armut</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Reichtum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hands</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with</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money</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/Hände und Geld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err="1">
                          <a:ln>
                            <a:noFill/>
                          </a:ln>
                          <a:solidFill>
                            <a:srgbClr val="333333"/>
                          </a:solidFill>
                          <a:effectLst/>
                          <a:latin typeface="Calibri Light"/>
                        </a:rPr>
                        <a:t>Unsplash</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Wunderkerze Feuerwerk Hand Person Menschliche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sparkler</a:t>
                      </a:r>
                      <a:r>
                        <a:rPr kumimoji="0" lang="de-DE" sz="1000" b="0" i="0" u="none" strike="noStrike" cap="none" normalizeH="0" baseline="0" dirty="0">
                          <a:ln>
                            <a:noFill/>
                          </a:ln>
                          <a:solidFill>
                            <a:srgbClr val="333333"/>
                          </a:solidFill>
                          <a:effectLst/>
                          <a:latin typeface="Calibri Light"/>
                          <a:cs typeface="Times New Roman" pitchFamily="18" charset="0"/>
                        </a:rPr>
                        <a:t>/Wunderkerze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Logga</a:t>
                      </a:r>
                      <a:r>
                        <a:rPr lang="en-US" sz="1000" kern="1200" dirty="0">
                          <a:solidFill>
                            <a:srgbClr val="333333"/>
                          </a:solidFill>
                          <a:effectLst/>
                          <a:latin typeface="Calibri Light"/>
                          <a:ea typeface="Verdana" panose="020B0604030504040204" pitchFamily="34" charset="0"/>
                          <a:cs typeface="Verdana" panose="020B0604030504040204" pitchFamily="34" charset="0"/>
                        </a:rPr>
                        <a:t>/Wiggler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Baum Äste Geäst Gegenlicht Sonne Weide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Baum</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PublicDomainPictures</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Brünette Niedlich Mode Weiblich Mädchen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Calibri Light"/>
                        </a:rPr>
                        <a:t>Lächelnde</a:t>
                      </a:r>
                      <a:r>
                        <a:rPr kumimoji="0" lang="en-US" sz="1000" b="0" i="0" u="none" strike="noStrike" cap="none" normalizeH="0" baseline="0" dirty="0">
                          <a:ln>
                            <a:noFill/>
                          </a:ln>
                          <a:solidFill>
                            <a:srgbClr val="333333"/>
                          </a:solidFill>
                          <a:effectLst/>
                          <a:latin typeface="Calibri Light"/>
                        </a:rPr>
                        <a:t> Frau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Pexels</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Alter Mann Ältere Menschen Mann Person Lächelnd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Mann </a:t>
                      </a:r>
                      <a:r>
                        <a:rPr kumimoji="0" lang="en-US" sz="1000" b="0" i="0" u="none" strike="noStrike" cap="none" normalizeH="0" baseline="0" dirty="0" err="1">
                          <a:ln>
                            <a:noFill/>
                          </a:ln>
                          <a:solidFill>
                            <a:srgbClr val="333333"/>
                          </a:solidFill>
                          <a:effectLst/>
                          <a:latin typeface="Calibri Light"/>
                        </a:rPr>
                        <a:t>mit</a:t>
                      </a:r>
                      <a:r>
                        <a:rPr kumimoji="0" lang="en-US" sz="1000" b="0" i="0" u="none" strike="noStrike" cap="none" normalizeH="0" baseline="0" dirty="0">
                          <a:ln>
                            <a:noFill/>
                          </a:ln>
                          <a:solidFill>
                            <a:srgbClr val="333333"/>
                          </a:solidFill>
                          <a:effectLst/>
                          <a:latin typeface="Calibri Light"/>
                        </a:rPr>
                        <a:t> Brille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9058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dirty="0" err="1">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87678950"/>
              </p:ext>
            </p:extLst>
          </p:nvPr>
        </p:nvGraphicFramePr>
        <p:xfrm>
          <a:off x="408954" y="2011680"/>
          <a:ext cx="11375999" cy="4270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Bessi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Margerite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Gänseblümchen</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Schönheit</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Blüte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Gänseblümchen</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Godsgirl_Madi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Eichhörnchen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Gebeugt</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Sitzen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Niedlich</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Buschig</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Eichhörnchen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Erdmännchen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Tier Zoo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Foto</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Erdmaennchen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Natur</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Erdmännchen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ErikaWittlieb</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rgbClr val="333333"/>
                          </a:solidFill>
                          <a:effectLst/>
                          <a:latin typeface="Calibri Light"/>
                          <a:ea typeface="Verdana" panose="020B0604030504040204" pitchFamily="34" charset="0"/>
                          <a:cs typeface="Verdana" panose="020B0604030504040204" pitchFamily="34" charset="0"/>
                        </a:rPr>
                        <a:t>Wonder Woman </a:t>
                      </a:r>
                      <a:r>
                        <a:rPr lang="en-US" sz="800" dirty="0" err="1">
                          <a:solidFill>
                            <a:srgbClr val="333333"/>
                          </a:solidFill>
                          <a:effectLst/>
                          <a:latin typeface="Calibri Light"/>
                          <a:ea typeface="Verdana" panose="020B0604030504040204" pitchFamily="34" charset="0"/>
                          <a:cs typeface="Verdana" panose="020B0604030504040204" pitchFamily="34" charset="0"/>
                        </a:rPr>
                        <a:t>Superhelden</a:t>
                      </a:r>
                      <a:r>
                        <a:rPr lang="en-US" sz="800" dirty="0">
                          <a:solidFill>
                            <a:srgbClr val="333333"/>
                          </a:solidFill>
                          <a:effectLst/>
                          <a:latin typeface="Calibri Light"/>
                          <a:ea typeface="Verdana" panose="020B0604030504040204" pitchFamily="34" charset="0"/>
                          <a:cs typeface="Verdana" panose="020B0604030504040204" pitchFamily="34" charset="0"/>
                        </a:rPr>
                        <a:t> Starke </a:t>
                      </a:r>
                      <a:r>
                        <a:rPr lang="en-US" sz="800" dirty="0" err="1">
                          <a:solidFill>
                            <a:srgbClr val="333333"/>
                          </a:solidFill>
                          <a:effectLst/>
                          <a:latin typeface="Calibri Light"/>
                          <a:ea typeface="Verdana" panose="020B0604030504040204" pitchFamily="34" charset="0"/>
                          <a:cs typeface="Verdana" panose="020B0604030504040204" pitchFamily="34" charset="0"/>
                        </a:rPr>
                        <a:t>Stärke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Kostüm</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Wonder Woman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WenPhotos</a:t>
                      </a:r>
                      <a:endParaRPr kumimoji="0" lang="en-US"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Vatikan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Treppe</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Grafiken</a:t>
                      </a:r>
                      <a:r>
                        <a:rPr lang="en-US" sz="800" kern="1200" dirty="0">
                          <a:solidFill>
                            <a:srgbClr val="333333"/>
                          </a:solidFill>
                          <a:effectLst/>
                          <a:latin typeface="Calibri Light"/>
                          <a:ea typeface="Verdana" panose="020B0604030504040204" pitchFamily="34" charset="0"/>
                          <a:cs typeface="Verdana" panose="020B0604030504040204" pitchFamily="34" charset="0"/>
                        </a:rPr>
                        <a:t> Rom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Geometrie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Treppenhaus</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800" b="0" i="0" u="none" strike="noStrike" cap="none" normalizeH="0" baseline="0" dirty="0" err="1">
                          <a:ln>
                            <a:noFill/>
                          </a:ln>
                          <a:solidFill>
                            <a:srgbClr val="333333"/>
                          </a:solidFill>
                          <a:effectLst/>
                          <a:latin typeface="Calibri Light"/>
                        </a:rPr>
                        <a:t>Alexas_Fotos</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800" b="0" i="0" u="none" strike="noStrike" cap="none" normalizeH="0" baseline="0" dirty="0">
                          <a:ln>
                            <a:noFill/>
                          </a:ln>
                          <a:solidFill>
                            <a:srgbClr val="333333"/>
                          </a:solidFill>
                          <a:effectLst/>
                          <a:latin typeface="Calibri Light"/>
                          <a:cs typeface="Times New Roman" pitchFamily="18" charset="0"/>
                        </a:rPr>
                        <a:t>Frösche/Kermit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Pluteser</a:t>
                      </a:r>
                      <a:endParaRPr kumimoji="0" lang="de-DE"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Natur Park Gasse Stadtpark Belebten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Waldweg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err="1">
                          <a:solidFill>
                            <a:srgbClr val="333333"/>
                          </a:solidFill>
                          <a:effectLst/>
                          <a:latin typeface="Calibri Light"/>
                          <a:ea typeface="Verdana" panose="020B0604030504040204" pitchFamily="34" charset="0"/>
                          <a:cs typeface="Verdana" panose="020B0604030504040204" pitchFamily="34" charset="0"/>
                        </a:rPr>
                        <a:t>Pcdazero</a:t>
                      </a:r>
                      <a:endParaRPr lang="de-DE" sz="8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Feld Wolken Himmel Erde Horizont Pflügen Bewölkt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Himmel und Feld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Alexas_Fotos</a:t>
                      </a:r>
                      <a:endParaRPr kumimoji="0" lang="de-DE" sz="8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err="1">
                          <a:ln>
                            <a:noFill/>
                          </a:ln>
                          <a:solidFill>
                            <a:srgbClr val="333333"/>
                          </a:solidFill>
                          <a:effectLst/>
                          <a:latin typeface="Calibri Light"/>
                        </a:rPr>
                        <a:t>Froschkönig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a:latin typeface="Calibri Light"/>
              </a:rPr>
              <a:t>Esteem</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419058045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115</TotalTime>
  <Words>2859</Words>
  <Application>Microsoft Macintosh PowerPoint</Application>
  <PresentationFormat>Custom</PresentationFormat>
  <Paragraphs>406</Paragraphs>
  <Slides>39</Slides>
  <Notes>35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39</vt:i4>
      </vt:variant>
    </vt:vector>
  </HeadingPairs>
  <TitlesOfParts>
    <vt:vector size="51" baseType="lpstr">
      <vt:lpstr>ＭＳ Ｐゴシック</vt: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1_UKE_PPT-Vorlage_16zu9</vt:lpstr>
      <vt:lpstr>MCT 9 B – Self-Esteem</vt:lpstr>
      <vt:lpstr>Self-esteem: What is it?</vt:lpstr>
      <vt:lpstr>Self-esteem: What is it?</vt:lpstr>
      <vt:lpstr>Self-esteem: What is it?</vt:lpstr>
      <vt:lpstr>Self-esteem: What is it?</vt:lpstr>
      <vt:lpstr>What diminishes self-esteem?</vt:lpstr>
      <vt:lpstr>What diminishes self-esteem?</vt:lpstr>
      <vt:lpstr>Why are we doing this?</vt:lpstr>
      <vt:lpstr>Low self-esteem can impact our mental health</vt:lpstr>
      <vt:lpstr>Differences between exaggerated self-esteem  and healthy self-esteem</vt:lpstr>
      <vt:lpstr>Healthy self-esteem?</vt:lpstr>
      <vt:lpstr>Healthy self-esteem</vt:lpstr>
      <vt:lpstr>"Branches" of self-esteem</vt:lpstr>
      <vt:lpstr>"Branches" of self-esteem</vt:lpstr>
      <vt:lpstr>People with low self-esteem </vt:lpstr>
      <vt:lpstr>People with low self-esteem </vt:lpstr>
      <vt:lpstr>What are the external (visible) characteristics of healthy self-esteem?</vt:lpstr>
      <vt:lpstr>What are the external (visible) characteristics of healthy self-esteem?</vt:lpstr>
      <vt:lpstr>Characteristics of high self-esteem that are not directly observable</vt:lpstr>
      <vt:lpstr>Characteristics of high self-esteem that are not directly observable</vt:lpstr>
      <vt:lpstr>Realizing your strengths</vt:lpstr>
      <vt:lpstr>Realizing your strengths</vt:lpstr>
      <vt:lpstr>Exercise</vt:lpstr>
      <vt:lpstr>Exercise</vt:lpstr>
      <vt:lpstr>Exercise</vt:lpstr>
      <vt:lpstr>Exercise</vt:lpstr>
      <vt:lpstr>Ruminating: Spinning in circles but not moving forward</vt:lpstr>
      <vt:lpstr>Problems</vt:lpstr>
      <vt:lpstr>What to do?</vt:lpstr>
      <vt:lpstr>Anti-rumination exercise 1: Shifting attention</vt:lpstr>
      <vt:lpstr>Anti-rumination exercise 2:  Letting your thoughts "float away"</vt:lpstr>
      <vt:lpstr>Homework</vt:lpstr>
      <vt:lpstr>Laughter is contagious: The role of mirror neurons</vt:lpstr>
      <vt:lpstr>Transfer to everyday life</vt:lpstr>
      <vt:lpstr>What does this have to do with psychosis?</vt:lpstr>
      <vt:lpstr>What does this have to do with psychosis?</vt:lpstr>
      <vt:lpstr>Thank you for your attention!</vt:lpstr>
      <vt:lpstr>PowerPoint Presentation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389</cp:revision>
  <dcterms:created xsi:type="dcterms:W3CDTF">2015-06-01T16:15:05Z</dcterms:created>
  <dcterms:modified xsi:type="dcterms:W3CDTF">2024-02-23T11:21:22Z</dcterms:modified>
</cp:coreProperties>
</file>