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0" r:id="rId1"/>
    <p:sldMasterId id="2147483718" r:id="rId2"/>
    <p:sldMasterId id="2147483731" r:id="rId3"/>
  </p:sldMasterIdLst>
  <p:notesMasterIdLst>
    <p:notesMasterId r:id="rId73"/>
  </p:notesMasterIdLst>
  <p:handoutMasterIdLst>
    <p:handoutMasterId r:id="rId74"/>
  </p:handoutMasterIdLst>
  <p:sldIdLst>
    <p:sldId id="632" r:id="rId4"/>
    <p:sldId id="545" r:id="rId5"/>
    <p:sldId id="547" r:id="rId6"/>
    <p:sldId id="647" r:id="rId7"/>
    <p:sldId id="548" r:id="rId8"/>
    <p:sldId id="576" r:id="rId9"/>
    <p:sldId id="636" r:id="rId10"/>
    <p:sldId id="582" r:id="rId11"/>
    <p:sldId id="633" r:id="rId12"/>
    <p:sldId id="634" r:id="rId13"/>
    <p:sldId id="635" r:id="rId14"/>
    <p:sldId id="301" r:id="rId15"/>
    <p:sldId id="562" r:id="rId16"/>
    <p:sldId id="566" r:id="rId17"/>
    <p:sldId id="567" r:id="rId18"/>
    <p:sldId id="572" r:id="rId19"/>
    <p:sldId id="637" r:id="rId20"/>
    <p:sldId id="638" r:id="rId21"/>
    <p:sldId id="639" r:id="rId22"/>
    <p:sldId id="646" r:id="rId23"/>
    <p:sldId id="587" r:id="rId24"/>
    <p:sldId id="588" r:id="rId25"/>
    <p:sldId id="589" r:id="rId26"/>
    <p:sldId id="590" r:id="rId27"/>
    <p:sldId id="591" r:id="rId28"/>
    <p:sldId id="592" r:id="rId29"/>
    <p:sldId id="593" r:id="rId30"/>
    <p:sldId id="594" r:id="rId31"/>
    <p:sldId id="595" r:id="rId32"/>
    <p:sldId id="596" r:id="rId33"/>
    <p:sldId id="597" r:id="rId34"/>
    <p:sldId id="598" r:id="rId35"/>
    <p:sldId id="599" r:id="rId36"/>
    <p:sldId id="600" r:id="rId37"/>
    <p:sldId id="601" r:id="rId38"/>
    <p:sldId id="602" r:id="rId39"/>
    <p:sldId id="603" r:id="rId40"/>
    <p:sldId id="604" r:id="rId41"/>
    <p:sldId id="605" r:id="rId42"/>
    <p:sldId id="606" r:id="rId43"/>
    <p:sldId id="645" r:id="rId44"/>
    <p:sldId id="607" r:id="rId45"/>
    <p:sldId id="608" r:id="rId46"/>
    <p:sldId id="609" r:id="rId47"/>
    <p:sldId id="627" r:id="rId48"/>
    <p:sldId id="611" r:id="rId49"/>
    <p:sldId id="612" r:id="rId50"/>
    <p:sldId id="613" r:id="rId51"/>
    <p:sldId id="628" r:id="rId52"/>
    <p:sldId id="615" r:id="rId53"/>
    <p:sldId id="616" r:id="rId54"/>
    <p:sldId id="617" r:id="rId55"/>
    <p:sldId id="618" r:id="rId56"/>
    <p:sldId id="619" r:id="rId57"/>
    <p:sldId id="620" r:id="rId58"/>
    <p:sldId id="621" r:id="rId59"/>
    <p:sldId id="622" r:id="rId60"/>
    <p:sldId id="623" r:id="rId61"/>
    <p:sldId id="624" r:id="rId62"/>
    <p:sldId id="625" r:id="rId63"/>
    <p:sldId id="629" r:id="rId64"/>
    <p:sldId id="575" r:id="rId65"/>
    <p:sldId id="640" r:id="rId66"/>
    <p:sldId id="641" r:id="rId67"/>
    <p:sldId id="487" r:id="rId68"/>
    <p:sldId id="642" r:id="rId69"/>
    <p:sldId id="643" r:id="rId70"/>
    <p:sldId id="644" r:id="rId71"/>
    <p:sldId id="568" r:id="rId72"/>
  </p:sldIdLst>
  <p:sldSz cx="12195175" cy="6858000"/>
  <p:notesSz cx="7099300" cy="102346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3" autoAdjust="0"/>
    <p:restoredTop sz="94316" autoAdjust="0"/>
  </p:normalViewPr>
  <p:slideViewPr>
    <p:cSldViewPr>
      <p:cViewPr varScale="1">
        <p:scale>
          <a:sx n="62" d="100"/>
          <a:sy n="62" d="100"/>
        </p:scale>
        <p:origin x="712" y="76"/>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73276F00-187D-4A8A-A365-770ECCBAB404}" type="slidenum">
              <a:rPr lang="en-GB" altLang="de-DE"/>
              <a:pPr>
                <a:defRPr/>
              </a:pPr>
              <a:t>‹Nr.›</a:t>
            </a:fld>
            <a:endParaRPr lang="en-GB" altLang="de-DE"/>
          </a:p>
        </p:txBody>
      </p:sp>
    </p:spTree>
    <p:extLst>
      <p:ext uri="{BB962C8B-B14F-4D97-AF65-F5344CB8AC3E}">
        <p14:creationId xmlns:p14="http://schemas.microsoft.com/office/powerpoint/2010/main" val="68955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AB65161-84F8-446B-B9AC-6D8ABDBC6D20}" type="slidenum">
              <a:rPr lang="en-US" altLang="de-DE"/>
              <a:pPr>
                <a:defRPr/>
              </a:pPr>
              <a:t>‹Nr.›</a:t>
            </a:fld>
            <a:endParaRPr lang="en-US" altLang="de-DE"/>
          </a:p>
        </p:txBody>
      </p:sp>
    </p:spTree>
    <p:extLst>
      <p:ext uri="{BB962C8B-B14F-4D97-AF65-F5344CB8AC3E}">
        <p14:creationId xmlns:p14="http://schemas.microsoft.com/office/powerpoint/2010/main" val="19847131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A01F88-F30A-4E2E-9955-8BBBF664D2D5}"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0925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A46D1-02E4-4890-9187-A19032509189}" type="slidenum">
              <a:rPr lang="en-US" altLang="de-DE" sz="1300" smtClean="0"/>
              <a:pPr>
                <a:spcBef>
                  <a:spcPct val="0"/>
                </a:spcBef>
              </a:pPr>
              <a:t>3</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4069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A46D1-02E4-4890-9187-A19032509189}"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444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CBA40B-DCCE-47FF-B610-2B17C43ADD29}"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3617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B47DD8-7E0E-4A05-8D2C-349D3B3B3DB9}" type="slidenum">
              <a:rPr lang="en-US" altLang="de-DE" sz="1300" smtClean="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211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05344E-B0FB-4452-9DCE-B479C0787C2A}" type="slidenum">
              <a:rPr lang="en-US" altLang="de-DE" sz="1300" smtClean="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7422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360070-A5D8-40C8-95F6-2717FCDA2BAA}" type="slidenum">
              <a:rPr lang="en-US" altLang="de-DE" sz="1300" smtClean="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76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7F31EB-4D6C-4739-A0D9-B1D9E6BFE60D}" type="slidenum">
              <a:rPr lang="en-US" altLang="de-DE" sz="1300" smtClean="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53235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C60F2-5B3D-475F-813B-98DF1057B5F4}" type="slidenum">
              <a:rPr lang="en-US" altLang="de-DE" sz="1300" smtClean="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2809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7CEBAD-D820-48AE-9008-277AB0369CEF}" type="slidenum">
              <a:rPr lang="en-US" altLang="de-DE" sz="1300" smtClean="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484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7AAA0E-8540-4928-A8A7-3B5E9C4439F1}" type="slidenum">
              <a:rPr lang="en-US" altLang="de-DE" sz="1300" smtClean="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6823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A038C-9F06-4D8D-8388-0F95071E71F3}" type="slidenum">
              <a:rPr lang="en-US" altLang="de-DE" sz="1300" smtClean="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9642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4FA7D9-2503-4666-BA4E-6BE7E0441AD7}" type="slidenum">
              <a:rPr lang="en-US" altLang="de-DE" sz="1300" smtClean="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6818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7136A-F4B6-4E60-B685-720BD976F9CB}" type="slidenum">
              <a:rPr lang="en-US" altLang="de-DE" sz="1300" smtClean="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1477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C38B94-399D-4B3A-B6C8-024BF9FF0A59}" type="slidenum">
              <a:rPr lang="en-US" altLang="de-DE" sz="1300" smtClean="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729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AA5441-B9D7-4BC7-9BF3-48AEEBC8C369}" type="slidenum">
              <a:rPr lang="en-US" altLang="de-DE" sz="1300" smtClean="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6106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52B2BD-25E7-4E72-9969-32378B02E4A0}" type="slidenum">
              <a:rPr lang="en-US" altLang="de-DE" sz="1300" smtClean="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527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E27230-CC1B-4DE8-8030-886B5BD0678A}" type="slidenum">
              <a:rPr lang="en-US" altLang="de-DE" sz="1300" smtClean="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7089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880BB6-D4E2-4AF0-B0CC-A524CFDEDCCD}" type="slidenum">
              <a:rPr lang="en-US" altLang="de-DE" sz="1300" smtClean="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8590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A917C3-B54A-4643-9ABA-4D50212FFD22}" type="slidenum">
              <a:rPr lang="en-US" altLang="de-DE" sz="1300" smtClean="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1075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21BFC6-D26C-43C8-990B-2B5879A36419}" type="slidenum">
              <a:rPr lang="en-US" altLang="de-DE" sz="1300" smtClean="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232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BE6A8-8434-4E58-AA77-F6CD97910576}" type="slidenum">
              <a:rPr lang="en-US" altLang="de-DE" sz="1300" smtClean="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7689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E0447E-F3D5-41E8-9E48-B7AA668C36AB}" type="slidenum">
              <a:rPr lang="en-US" altLang="de-DE" sz="1300" smtClean="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7223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9C1B86-CF1B-4047-A573-15AE18EF7E27}" type="slidenum">
              <a:rPr lang="en-US" altLang="de-DE" sz="1300" smtClean="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4218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27159C-B42F-44A8-A247-DC7B2E5DCECB}" type="slidenum">
              <a:rPr lang="en-US" altLang="de-DE" sz="1300" smtClean="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4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3E5B97-5088-4FB8-95C6-6717AA5E2886}" type="slidenum">
              <a:rPr lang="en-US" altLang="de-DE" sz="1300" smtClean="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5964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0D2206-BA3E-42ED-9261-F9C024C7C331}" type="slidenum">
              <a:rPr lang="en-US" altLang="de-DE" sz="1300" smtClean="0">
                <a:solidFill>
                  <a:srgbClr val="000000"/>
                </a:solidFill>
                <a:ea typeface="ＭＳ Ｐゴシック" panose="020B0600070205080204" pitchFamily="34" charset="-128"/>
              </a:rPr>
              <a:pPr>
                <a:spcBef>
                  <a:spcPct val="0"/>
                </a:spcBef>
              </a:pPr>
              <a:t>36</a:t>
            </a:fld>
            <a:endParaRPr lang="en-US" altLang="de-DE" sz="1300">
              <a:solidFill>
                <a:srgbClr val="000000"/>
              </a:solidFill>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8943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3D2553-811D-4B2D-A253-EFDF2D04DF99}" type="slidenum">
              <a:rPr lang="en-US" altLang="de-DE" sz="1300" smtClean="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82204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781C96-0172-4463-BEE7-DBB0694CE255}" type="slidenum">
              <a:rPr lang="en-US" altLang="de-DE" sz="1300" smtClean="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1598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EF19D6-CB62-4CC6-B922-5313DE40507E}" type="slidenum">
              <a:rPr lang="en-US" altLang="de-DE" sz="1300" smtClean="0">
                <a:solidFill>
                  <a:srgbClr val="000000"/>
                </a:solidFill>
                <a:ea typeface="ＭＳ Ｐゴシック" panose="020B0600070205080204" pitchFamily="34" charset="-128"/>
              </a:rPr>
              <a:pPr>
                <a:spcBef>
                  <a:spcPct val="0"/>
                </a:spcBef>
              </a:pPr>
              <a:t>39</a:t>
            </a:fld>
            <a:endParaRPr lang="en-US" altLang="de-DE" sz="1300">
              <a:solidFill>
                <a:srgbClr val="000000"/>
              </a:solidFill>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9613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494ADF-8047-4720-9CB3-1C7251F91E01}" type="slidenum">
              <a:rPr lang="en-US" altLang="de-DE" sz="1300" smtClean="0">
                <a:solidFill>
                  <a:srgbClr val="000000"/>
                </a:solidFill>
                <a:ea typeface="ＭＳ Ｐゴシック" panose="020B0600070205080204" pitchFamily="34" charset="-128"/>
              </a:rPr>
              <a:pPr>
                <a:spcBef>
                  <a:spcPct val="0"/>
                </a:spcBef>
              </a:pPr>
              <a:t>40</a:t>
            </a:fld>
            <a:endParaRPr lang="en-US" altLang="de-DE" sz="1300">
              <a:solidFill>
                <a:srgbClr val="000000"/>
              </a:solidFill>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70216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083FF4-5FEE-4F7D-B0AC-F5466CB1AA08}" type="slidenum">
              <a:rPr lang="en-US" altLang="de-DE" sz="1300" smtClean="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8592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C29E15-8510-4FB0-BE84-078F07CD4191}" type="slidenum">
              <a:rPr lang="en-US" altLang="de-DE" sz="1300" smtClean="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47314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151EA3-56F4-4A2A-9F3A-ACAB1B9833BE}" type="slidenum">
              <a:rPr lang="en-US" altLang="de-DE" sz="1300" smtClean="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5127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C9BE77-B406-47FC-AF61-E94E29996288}" type="slidenum">
              <a:rPr lang="en-US" altLang="de-DE" sz="1300" smtClean="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98667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4E5F3B-5C9D-429B-B402-80332820774A}" type="slidenum">
              <a:rPr lang="en-US" altLang="de-DE" sz="1300" smtClean="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1465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CF11CF-A96F-420B-9641-9E28A264CE5A}" type="slidenum">
              <a:rPr lang="en-US" altLang="de-DE" sz="1300" smtClean="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4268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D4E17D-3B3A-416F-AD59-471A94759287}" type="slidenum">
              <a:rPr lang="en-US" altLang="de-DE" sz="1300" smtClean="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1201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17C641-D010-4135-B3B1-8E3BE0AB37EA}" type="slidenum">
              <a:rPr lang="en-US" altLang="de-DE" sz="1300" smtClean="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47092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DB80B9-42C5-4476-890A-8B1B60E0D3DB}" type="slidenum">
              <a:rPr lang="en-US" altLang="de-DE" sz="1300" smtClean="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0648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003E4C-6791-40C5-BB0D-AC1A225C548C}" type="slidenum">
              <a:rPr lang="en-US" altLang="de-DE" sz="1300" smtClean="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6552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24A1C8-CEB9-4EA2-B0B1-F07F086CA2D4}" type="slidenum">
              <a:rPr lang="en-US" altLang="de-DE" sz="1300" smtClean="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8124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41674F-6563-43CE-A1DF-A6A9C1F42663}" type="slidenum">
              <a:rPr lang="en-US" altLang="de-DE" sz="1300" smtClean="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79996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10EA95-CD3F-4B19-8915-B96747B1FF3E}" type="slidenum">
              <a:rPr lang="en-US" altLang="de-DE" sz="1300" smtClean="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77041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48BED5-2427-4394-B71A-03EFDAAAF164}" type="slidenum">
              <a:rPr lang="en-US" altLang="de-DE" sz="1300" smtClean="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902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9E00AE-88E3-46FA-8D84-58EE8E36FF0A}" type="slidenum">
              <a:rPr lang="en-US" altLang="de-DE" sz="1300" smtClean="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69201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2CC77-34DA-4A79-87B0-51787B9B4517}" type="slidenum">
              <a:rPr lang="en-US" altLang="de-DE" sz="1300" smtClean="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9238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61ADD7-29C1-4BFF-A7F6-25F007393DF1}" type="slidenum">
              <a:rPr lang="en-US" altLang="de-DE" sz="1300" smtClean="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35197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B7D7E-230F-409A-A38E-486C32B2EDC1}" type="slidenum">
              <a:rPr lang="en-US" altLang="de-DE" sz="1300" smtClean="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6453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0F8BB-605B-417E-93CB-77C93952B547}" type="slidenum">
              <a:rPr lang="en-US" altLang="de-DE" sz="1300" smtClean="0">
                <a:solidFill>
                  <a:srgbClr val="000000"/>
                </a:solidFill>
                <a:ea typeface="ＭＳ Ｐゴシック" panose="020B0600070205080204" pitchFamily="34" charset="-128"/>
              </a:rPr>
              <a:pPr>
                <a:spcBef>
                  <a:spcPct val="0"/>
                </a:spcBef>
              </a:pPr>
              <a:t>60</a:t>
            </a:fld>
            <a:endParaRPr lang="en-US" altLang="de-DE" sz="1300">
              <a:solidFill>
                <a:srgbClr val="000000"/>
              </a:solidFill>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05470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945A0B-245F-4686-84E9-C7E4383E2904}" type="slidenum">
              <a:rPr lang="en-US" altLang="de-DE" sz="1300" smtClean="0">
                <a:solidFill>
                  <a:srgbClr val="000000"/>
                </a:solidFill>
                <a:ea typeface="ＭＳ Ｐゴシック" panose="020B0600070205080204" pitchFamily="34" charset="-128"/>
              </a:rPr>
              <a:pPr>
                <a:spcBef>
                  <a:spcPct val="0"/>
                </a:spcBef>
              </a:pPr>
              <a:t>61</a:t>
            </a:fld>
            <a:endParaRPr lang="en-US" altLang="de-DE" sz="1300">
              <a:solidFill>
                <a:srgbClr val="000000"/>
              </a:solidFill>
              <a:ea typeface="ＭＳ Ｐゴシック" panose="020B0600070205080204" pitchFamily="34" charset="-128"/>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66764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044C18-AA3A-4D00-B762-DFCAA846457B}" type="slidenum">
              <a:rPr lang="en-US" altLang="de-DE" sz="1300" smtClean="0"/>
              <a:pPr>
                <a:spcBef>
                  <a:spcPct val="0"/>
                </a:spcBef>
              </a:pPr>
              <a:t>62</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5492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044C18-AA3A-4D00-B762-DFCAA846457B}"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5492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044C18-AA3A-4D00-B762-DFCAA846457B}"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5492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31B7C-799C-4C81-A1AE-88C46D16C142}" type="slidenum">
              <a:rPr lang="en-US" altLang="de-DE" sz="1300" smtClean="0"/>
              <a:pPr>
                <a:spcBef>
                  <a:spcPct val="0"/>
                </a:spcBef>
              </a:pPr>
              <a:t>65</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8318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31B7C-799C-4C81-A1AE-88C46D16C142}"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831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C31B7C-799C-4C81-A1AE-88C46D16C142}"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88318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3B04D-10E6-43D5-A806-A92D37F521C6}"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602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p>
            <a:pPr>
              <a:defRPr/>
            </a:pPr>
            <a:fld id="{2364E1DF-15F3-440C-9B9A-A75862C538D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bwMode="gray"/>
        <p:txBody>
          <a:bodyPr>
            <a:noAutofit/>
          </a:bodyPr>
          <a:lstStyle/>
          <a:p>
            <a:pPr>
              <a:defRPr/>
            </a:pPr>
            <a:fld id="{A9ED3B59-C483-4413-8AB3-A9D444776F7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4FBD2449-38B3-4E5D-AC16-017053D007A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2364E1DF-15F3-440C-9B9A-A75862C538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p>
            <a:pPr>
              <a:defRPr/>
            </a:pPr>
            <a:fld id="{2364E1DF-15F3-440C-9B9A-A75862C538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3 - Changing Beliefs</a:t>
            </a:r>
            <a:endParaRPr lang="de-DE"/>
          </a:p>
        </p:txBody>
      </p:sp>
      <p:sp>
        <p:nvSpPr>
          <p:cNvPr id="5" name="Slide Number Placeholder 4"/>
          <p:cNvSpPr>
            <a:spLocks noGrp="1"/>
          </p:cNvSpPr>
          <p:nvPr>
            <p:ph type="sldNum" sz="quarter" idx="12"/>
          </p:nvPr>
        </p:nvSpPr>
        <p:spPr bwMode="gray"/>
        <p:txBody>
          <a:bodyPr/>
          <a:lstStyle/>
          <a:p>
            <a:pPr>
              <a:defRPr/>
            </a:pPr>
            <a:fld id="{19ABE85E-4C8B-4ADA-9D4A-ECA2E73922A2}"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p>
            <a:pPr>
              <a:defRPr/>
            </a:pPr>
            <a:fld id="{9E807190-E6A9-4592-87CF-FB2A44A840A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3 - Changing Beliefs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3 - Changing Beliefs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3 - Changing Beliefs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3 - Changing Beliefs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2364E1DF-15F3-440C-9B9A-A75862C538D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3 - Changing Beliefs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3 - Changing Beliefs</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38.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0.xml"/><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4.png"/><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10.xml"/><Relationship Id="rId5" Type="http://schemas.openxmlformats.org/officeDocument/2006/relationships/image" Target="../media/image59.jpe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9.jpeg"/><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6.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B – Changing Beliefs</a:t>
            </a:r>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3041564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spcAft>
                <a:spcPct val="0"/>
              </a:spcAft>
            </a:pPr>
            <a:r>
              <a:rPr lang="en-US" altLang="de-DE" sz="240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5"/>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latin typeface="Calibri Light"/>
              </a:rPr>
              <a:t>* You only see what you want to see</a:t>
            </a: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333333"/>
              </a:buClr>
              <a:buFont typeface="WingDings"/>
              <a:buChar char=""/>
            </a:pPr>
            <a:r>
              <a:rPr lang="en-US" altLang="de-DE" sz="2400" dirty="0">
                <a:solidFill>
                  <a:srgbClr val="004992"/>
                </a:solidFill>
                <a:latin typeface="Calibri Light"/>
              </a:rPr>
              <a:t>Reasons: </a:t>
            </a:r>
            <a:r>
              <a:rPr lang="en-US" altLang="de-DE" sz="2400" dirty="0">
                <a:solidFill>
                  <a:schemeClr val="tx1"/>
                </a:solidFill>
                <a:latin typeface="Calibri Light"/>
              </a:rPr>
              <a:t>???</a:t>
            </a:r>
            <a:br>
              <a:rPr lang="en-US" altLang="de-DE" sz="2400" dirty="0">
                <a:solidFill>
                  <a:schemeClr val="tx1"/>
                </a:solidFill>
                <a:latin typeface="Calibri Light"/>
              </a:rPr>
            </a:br>
            <a:endParaRPr lang="en-US" altLang="de-DE" sz="2400" dirty="0">
              <a:solidFill>
                <a:schemeClr val="tx1"/>
              </a:solidFill>
              <a:latin typeface="Calibri Light"/>
            </a:endParaRPr>
          </a:p>
          <a:p>
            <a:pPr marL="342900" lvl="0" indent="-342900" defTabSz="914400" fontAlgn="base">
              <a:buClr>
                <a:srgbClr val="333333"/>
              </a:buClr>
              <a:buFont typeface="WingDings"/>
              <a:buChar char=""/>
            </a:pPr>
            <a:r>
              <a:rPr lang="en-US" altLang="de-DE" sz="2400" dirty="0">
                <a:solidFill>
                  <a:srgbClr val="004992"/>
                </a:solidFill>
                <a:latin typeface="Calibri Light"/>
              </a:rPr>
              <a:t>Problems: </a:t>
            </a:r>
            <a:r>
              <a:rPr lang="de-DE" altLang="de-DE" sz="2400" dirty="0">
                <a:solidFill>
                  <a:srgbClr val="333333"/>
                </a:solidFill>
                <a:latin typeface="Calibri Light"/>
              </a:rPr>
              <a:t>???</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5"/>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latin typeface="Calibri Light"/>
              </a:rPr>
              <a:t>* You only see what you want to see</a:t>
            </a: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333333"/>
              </a:buClr>
              <a:buFont typeface="WingDings"/>
              <a:buChar char=""/>
            </a:pPr>
            <a:r>
              <a:rPr lang="en-US" altLang="de-DE" sz="2400" dirty="0">
                <a:solidFill>
                  <a:srgbClr val="004992"/>
                </a:solidFill>
                <a:latin typeface="Calibri Light"/>
              </a:rPr>
              <a:t>Reasons: </a:t>
            </a:r>
            <a:r>
              <a:rPr lang="en-US" altLang="de-DE" sz="2400" dirty="0">
                <a:solidFill>
                  <a:srgbClr val="333333"/>
                </a:solidFill>
                <a:latin typeface="Calibri Light"/>
              </a:rPr>
              <a:t>Laziness, “confirmation bias”*, thoughtlessness, helps to orient in a complex world, pride </a:t>
            </a:r>
          </a:p>
          <a:p>
            <a:pPr marL="342900" lvl="0" indent="-342900" defTabSz="914400" fontAlgn="base">
              <a:buClr>
                <a:srgbClr val="333333"/>
              </a:buClr>
              <a:buFont typeface="WingDings"/>
              <a:buChar char=""/>
            </a:pPr>
            <a:r>
              <a:rPr lang="en-US" altLang="de-DE" sz="2400" dirty="0">
                <a:solidFill>
                  <a:srgbClr val="004992"/>
                </a:solidFill>
                <a:latin typeface="Calibri Light"/>
              </a:rPr>
              <a:t>Problems: </a:t>
            </a:r>
            <a:r>
              <a:rPr lang="de-DE" altLang="de-DE" sz="2400" dirty="0">
                <a:solidFill>
                  <a:srgbClr val="333333"/>
                </a:solidFill>
                <a:latin typeface="Calibri Light"/>
              </a:rPr>
              <a:t>???</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2137822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7" name="Content Placeholder 6"/>
          <p:cNvSpPr>
            <a:spLocks noGrp="1"/>
          </p:cNvSpPr>
          <p:nvPr>
            <p:ph idx="1"/>
          </p:nvPr>
        </p:nvSpPr>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333333"/>
              </a:buClr>
              <a:buFont typeface="WingDings"/>
              <a:buChar char=""/>
            </a:pPr>
            <a:r>
              <a:rPr lang="en-US" altLang="de-DE" sz="2400" dirty="0">
                <a:solidFill>
                  <a:srgbClr val="004992"/>
                </a:solidFill>
                <a:latin typeface="Calibri Light"/>
              </a:rPr>
              <a:t>Reasons: </a:t>
            </a:r>
            <a:r>
              <a:rPr lang="en-US" altLang="de-DE" sz="2400" dirty="0">
                <a:solidFill>
                  <a:srgbClr val="333333"/>
                </a:solidFill>
                <a:latin typeface="Calibri Light"/>
              </a:rPr>
              <a:t>Laziness, “confirmation bias”*, thoughtlessness, helps to orient in a complex world, pride</a:t>
            </a:r>
          </a:p>
          <a:p>
            <a:pPr marL="342900" lvl="0" indent="-342900" defTabSz="914400" fontAlgn="base">
              <a:buClr>
                <a:srgbClr val="333333"/>
              </a:buClr>
              <a:buFont typeface="WingDings"/>
              <a:buChar char=""/>
            </a:pPr>
            <a:r>
              <a:rPr lang="en-US" altLang="de-DE" sz="2400" dirty="0">
                <a:solidFill>
                  <a:srgbClr val="004992"/>
                </a:solidFill>
                <a:latin typeface="Calibri Light"/>
              </a:rPr>
              <a:t>Problems: </a:t>
            </a:r>
            <a:r>
              <a:rPr lang="de-DE" altLang="de-DE" sz="2400" dirty="0">
                <a:solidFill>
                  <a:srgbClr val="333333"/>
                </a:solidFill>
                <a:latin typeface="Calibri Light"/>
              </a:rPr>
              <a:t>False</a:t>
            </a:r>
            <a:r>
              <a:rPr lang="en-US" altLang="de-DE" sz="2400" dirty="0">
                <a:solidFill>
                  <a:srgbClr val="333333"/>
                </a:solidFill>
                <a:latin typeface="Calibri Light"/>
              </a:rPr>
              <a:t> judgments (e.g. racial prejudices) are maintained, false over-generalization (“seen one –</a:t>
            </a:r>
            <a:r>
              <a:rPr lang="de-DE" altLang="de-DE" sz="2400" dirty="0">
                <a:solidFill>
                  <a:srgbClr val="333333"/>
                </a:solidFill>
                <a:latin typeface="Calibri Light"/>
              </a:rPr>
              <a:t> </a:t>
            </a:r>
            <a:r>
              <a:rPr lang="en-US" altLang="de-DE" sz="2400" dirty="0">
                <a:solidFill>
                  <a:srgbClr val="333333"/>
                </a:solidFill>
                <a:latin typeface="Calibri Light"/>
              </a:rPr>
              <a:t>seen them all”), someone is not given a second chance who might have deserved one</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a:t>
            </a:fld>
            <a:endParaRPr lang="de-DE" altLang="de-DE" b="0">
              <a:latin typeface="Calibri Light"/>
            </a:endParaRPr>
          </a:p>
        </p:txBody>
      </p:sp>
      <p:sp>
        <p:nvSpPr>
          <p:cNvPr id="10" name="Text Box 5"/>
          <p:cNvSpPr txBox="1">
            <a:spLocks noChangeArrowheads="1"/>
          </p:cNvSpPr>
          <p:nvPr/>
        </p:nvSpPr>
        <p:spPr bwMode="auto">
          <a:xfrm>
            <a:off x="408955" y="6550223"/>
            <a:ext cx="11376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latin typeface="Calibri Light"/>
              </a:rPr>
              <a:t>* You only see what you want to see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Quotes by people who made incorrect predictions</a:t>
            </a: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en-US" altLang="de-DE" sz="1600" dirty="0">
                <a:solidFill>
                  <a:srgbClr val="004992"/>
                </a:solidFill>
                <a:latin typeface="Calibri Light"/>
              </a:rPr>
              <a:t>“Sensible and responsible women do not want to vote.”</a:t>
            </a:r>
          </a:p>
          <a:p>
            <a:pPr lvl="0" defTabSz="914400" fontAlgn="base">
              <a:lnSpc>
                <a:spcPct val="100000"/>
              </a:lnSpc>
              <a:spcBef>
                <a:spcPts val="0"/>
              </a:spcBef>
            </a:pPr>
            <a:r>
              <a:rPr lang="en-US" altLang="de-DE" sz="1600" dirty="0">
                <a:solidFill>
                  <a:srgbClr val="333333"/>
                </a:solidFill>
                <a:latin typeface="Calibri Light"/>
              </a:rPr>
              <a:t>Grover Cleveland, </a:t>
            </a:r>
            <a:r>
              <a:rPr lang="de-DE" altLang="de-DE" sz="1600" dirty="0">
                <a:solidFill>
                  <a:srgbClr val="333333"/>
                </a:solidFill>
                <a:latin typeface="Calibri Light"/>
              </a:rPr>
              <a:t>former President of the United States of America, </a:t>
            </a:r>
            <a:r>
              <a:rPr lang="en-US" altLang="de-DE" sz="1600" dirty="0">
                <a:solidFill>
                  <a:srgbClr val="333333"/>
                </a:solidFill>
                <a:latin typeface="Calibri Light"/>
              </a:rPr>
              <a:t>1905 </a:t>
            </a:r>
          </a:p>
          <a:p>
            <a:pPr lvl="0" defTabSz="914400" eaLnBrk="0" fontAlgn="base" hangingPunct="0">
              <a:lnSpc>
                <a:spcPct val="100000"/>
              </a:lnSpc>
              <a:spcBef>
                <a:spcPts val="1200"/>
              </a:spcBef>
            </a:pPr>
            <a:r>
              <a:rPr lang="en-US" altLang="de-DE" sz="1600" dirty="0">
                <a:solidFill>
                  <a:srgbClr val="004992"/>
                </a:solidFill>
                <a:latin typeface="Calibri Light"/>
              </a:rPr>
              <a:t>“</a:t>
            </a:r>
            <a:r>
              <a:rPr lang="en-US" altLang="ko-KR" sz="1600" dirty="0">
                <a:solidFill>
                  <a:srgbClr val="004992"/>
                </a:solidFill>
                <a:latin typeface="Calibri Light"/>
                <a:ea typeface="굴림" charset="-127"/>
              </a:rPr>
              <a:t>This 'telephone' has too many shortcomings to be seriously considered as a means of communication. The device is inherently of no value to us</a:t>
            </a:r>
            <a:r>
              <a:rPr lang="de-DE" altLang="ko-KR" sz="1600" dirty="0">
                <a:solidFill>
                  <a:srgbClr val="004992"/>
                </a:solidFill>
                <a:latin typeface="Calibri Light"/>
                <a:ea typeface="굴림" charset="-127"/>
              </a:rPr>
              <a:t>.</a:t>
            </a:r>
            <a:r>
              <a:rPr lang="en-US" altLang="de-DE" sz="1600" dirty="0">
                <a:solidFill>
                  <a:srgbClr val="004992"/>
                </a:solidFill>
                <a:latin typeface="Calibri Light"/>
              </a:rPr>
              <a:t>”</a:t>
            </a:r>
            <a:endParaRPr lang="de-DE" altLang="ko-KR" sz="1600" dirty="0">
              <a:solidFill>
                <a:srgbClr val="004992"/>
              </a:solidFill>
              <a:latin typeface="Calibri Light"/>
              <a:ea typeface="굴림" charset="-127"/>
            </a:endParaRPr>
          </a:p>
          <a:p>
            <a:pPr lvl="0" defTabSz="914400" eaLnBrk="0" fontAlgn="base" hangingPunct="0">
              <a:lnSpc>
                <a:spcPct val="100000"/>
              </a:lnSpc>
              <a:spcBef>
                <a:spcPts val="0"/>
              </a:spcBef>
            </a:pPr>
            <a:r>
              <a:rPr lang="de-DE" altLang="ko-KR" sz="1600" dirty="0">
                <a:solidFill>
                  <a:srgbClr val="333333"/>
                </a:solidFill>
                <a:latin typeface="Calibri Light"/>
                <a:ea typeface="굴림" charset="-127"/>
              </a:rPr>
              <a:t>Western Union, leading company for financial services and communications, 1876</a:t>
            </a:r>
          </a:p>
          <a:p>
            <a:pPr lvl="0" defTabSz="914400" eaLnBrk="0" fontAlgn="base" hangingPunct="0">
              <a:lnSpc>
                <a:spcPct val="100000"/>
              </a:lnSpc>
              <a:spcBef>
                <a:spcPts val="1200"/>
              </a:spcBef>
            </a:pPr>
            <a:r>
              <a:rPr lang="en-US" altLang="de-DE" sz="1600" dirty="0">
                <a:solidFill>
                  <a:srgbClr val="004992"/>
                </a:solidFill>
                <a:latin typeface="Calibri Light"/>
              </a:rPr>
              <a:t>“</a:t>
            </a:r>
            <a:r>
              <a:rPr lang="de-DE" altLang="ko-KR" sz="1600" dirty="0">
                <a:solidFill>
                  <a:srgbClr val="004992"/>
                </a:solidFill>
                <a:latin typeface="Calibri Light"/>
                <a:ea typeface="굴림" charset="-127"/>
              </a:rPr>
              <a:t>It will take more than one generation until the first manned mission lands on the moon.</a:t>
            </a:r>
            <a:r>
              <a:rPr lang="en-US" altLang="de-DE" sz="1600" dirty="0">
                <a:solidFill>
                  <a:srgbClr val="004992"/>
                </a:solidFill>
                <a:latin typeface="Calibri Light"/>
              </a:rPr>
              <a:t>”</a:t>
            </a:r>
            <a:r>
              <a:rPr lang="de-DE" altLang="ko-KR" sz="1600" dirty="0">
                <a:solidFill>
                  <a:srgbClr val="004992"/>
                </a:solidFill>
                <a:latin typeface="Calibri Light"/>
                <a:ea typeface="굴림" charset="-127"/>
              </a:rPr>
              <a:t> </a:t>
            </a:r>
          </a:p>
          <a:p>
            <a:pPr lvl="0" defTabSz="914400" eaLnBrk="0" fontAlgn="base" hangingPunct="0">
              <a:lnSpc>
                <a:spcPct val="100000"/>
              </a:lnSpc>
              <a:spcBef>
                <a:spcPts val="0"/>
              </a:spcBef>
            </a:pPr>
            <a:r>
              <a:rPr lang="de-DE" altLang="ko-KR" sz="1600" dirty="0">
                <a:solidFill>
                  <a:srgbClr val="333333"/>
                </a:solidFill>
                <a:latin typeface="Calibri Light"/>
                <a:ea typeface="굴림" charset="-127"/>
              </a:rPr>
              <a:t>Harold Spencer, Astronom, 1957 (the landing on the moon happened 12 years later)</a:t>
            </a:r>
            <a:endParaRPr lang="de-DE" altLang="de-DE" sz="1600" dirty="0">
              <a:solidFill>
                <a:srgbClr val="333333"/>
              </a:solidFill>
              <a:latin typeface="Calibri Light"/>
              <a:ea typeface="굴림" charset="-127"/>
            </a:endParaRPr>
          </a:p>
          <a:p>
            <a:pPr lvl="0" defTabSz="914400" eaLnBrk="0" fontAlgn="base" hangingPunct="0">
              <a:lnSpc>
                <a:spcPct val="100000"/>
              </a:lnSpc>
              <a:spcBef>
                <a:spcPts val="1200"/>
              </a:spcBef>
            </a:pPr>
            <a:r>
              <a:rPr lang="en-US" altLang="de-DE" sz="1600" dirty="0">
                <a:solidFill>
                  <a:srgbClr val="004992"/>
                </a:solidFill>
                <a:latin typeface="Calibri Light"/>
              </a:rPr>
              <a:t>“</a:t>
            </a:r>
            <a:r>
              <a:rPr lang="en-US" altLang="ko-KR" sz="1600" dirty="0">
                <a:solidFill>
                  <a:srgbClr val="004992"/>
                </a:solidFill>
                <a:latin typeface="Calibri Light"/>
                <a:ea typeface="굴림" charset="-127"/>
              </a:rPr>
              <a:t>The horse is here to stay but the automobile is only a novelty – a fad</a:t>
            </a:r>
            <a:r>
              <a:rPr lang="de-DE" altLang="ko-KR" sz="1600" dirty="0">
                <a:solidFill>
                  <a:srgbClr val="004992"/>
                </a:solidFill>
                <a:latin typeface="Calibri Light"/>
                <a:ea typeface="굴림" charset="-127"/>
              </a:rPr>
              <a:t>.</a:t>
            </a:r>
            <a:r>
              <a:rPr lang="en-US" altLang="de-DE" sz="1600" dirty="0">
                <a:solidFill>
                  <a:srgbClr val="004992"/>
                </a:solidFill>
                <a:latin typeface="Calibri Light"/>
              </a:rPr>
              <a:t>”</a:t>
            </a:r>
            <a:r>
              <a:rPr lang="de-DE" altLang="ko-KR" sz="1600" dirty="0">
                <a:solidFill>
                  <a:srgbClr val="004992"/>
                </a:solidFill>
                <a:latin typeface="Calibri Light"/>
                <a:ea typeface="굴림" charset="-127"/>
              </a:rPr>
              <a:t> </a:t>
            </a:r>
          </a:p>
          <a:p>
            <a:pPr lvl="0" defTabSz="914400" eaLnBrk="0" fontAlgn="base" hangingPunct="0">
              <a:lnSpc>
                <a:spcPct val="100000"/>
              </a:lnSpc>
              <a:spcBef>
                <a:spcPts val="0"/>
              </a:spcBef>
            </a:pPr>
            <a:r>
              <a:rPr lang="en-US" altLang="ko-KR" sz="1600" dirty="0">
                <a:solidFill>
                  <a:srgbClr val="333333"/>
                </a:solidFill>
                <a:latin typeface="Calibri Light"/>
                <a:ea typeface="굴림" charset="-127"/>
              </a:rPr>
              <a:t>The president of the Michigan Savings Bank about investing in Ford Motor Co.</a:t>
            </a:r>
            <a:r>
              <a:rPr lang="de-DE" altLang="ko-KR" sz="1600" dirty="0">
                <a:solidFill>
                  <a:srgbClr val="333333"/>
                </a:solidFill>
                <a:latin typeface="Calibri Light"/>
                <a:ea typeface="굴림" charset="-127"/>
              </a:rPr>
              <a:t>, 1903</a:t>
            </a:r>
            <a:endParaRPr lang="de-DE" altLang="ko-KR" sz="1600" i="1" dirty="0">
              <a:solidFill>
                <a:srgbClr val="333333"/>
              </a:solidFill>
              <a:latin typeface="Calibri Light"/>
              <a:ea typeface="굴림" charset="-127"/>
            </a:endParaRPr>
          </a:p>
          <a:p>
            <a:pPr lvl="0" defTabSz="914400" eaLnBrk="0" fontAlgn="base" hangingPunct="0">
              <a:lnSpc>
                <a:spcPct val="100000"/>
              </a:lnSpc>
              <a:spcBef>
                <a:spcPts val="1200"/>
              </a:spcBef>
            </a:pPr>
            <a:r>
              <a:rPr lang="en-US" altLang="de-DE" sz="1600" dirty="0">
                <a:solidFill>
                  <a:srgbClr val="004992"/>
                </a:solidFill>
                <a:latin typeface="Calibri Light"/>
              </a:rPr>
              <a:t>“</a:t>
            </a:r>
            <a:r>
              <a:rPr lang="en-US" altLang="ko-KR" sz="1600" dirty="0">
                <a:solidFill>
                  <a:srgbClr val="004992"/>
                </a:solidFill>
                <a:latin typeface="Calibri Light"/>
                <a:ea typeface="굴림" charset="-127"/>
              </a:rPr>
              <a:t>X-rays will prove to be a hoax.</a:t>
            </a:r>
            <a:r>
              <a:rPr lang="en-US" altLang="de-DE" sz="1600" dirty="0">
                <a:solidFill>
                  <a:srgbClr val="004992"/>
                </a:solidFill>
                <a:latin typeface="Calibri Light"/>
              </a:rPr>
              <a:t>”</a:t>
            </a:r>
            <a:r>
              <a:rPr lang="de-DE" altLang="ko-KR" sz="1600" dirty="0">
                <a:solidFill>
                  <a:srgbClr val="004992"/>
                </a:solidFill>
                <a:latin typeface="Calibri Light"/>
                <a:ea typeface="굴림" charset="-127"/>
              </a:rPr>
              <a:t> </a:t>
            </a:r>
          </a:p>
          <a:p>
            <a:pPr lvl="0" defTabSz="914400" eaLnBrk="0" fontAlgn="base" hangingPunct="0">
              <a:lnSpc>
                <a:spcPct val="100000"/>
              </a:lnSpc>
              <a:spcBef>
                <a:spcPts val="0"/>
              </a:spcBef>
            </a:pPr>
            <a:r>
              <a:rPr lang="en-US" altLang="de-DE" sz="1600" dirty="0">
                <a:solidFill>
                  <a:srgbClr val="333333"/>
                </a:solidFill>
                <a:latin typeface="Calibri Light"/>
                <a:ea typeface="굴림" charset="-127"/>
              </a:rPr>
              <a:t>Lord Kelvin, President of the Royal Society, 1883</a:t>
            </a:r>
          </a:p>
          <a:p>
            <a:pPr lvl="0" defTabSz="914400" fontAlgn="base">
              <a:lnSpc>
                <a:spcPct val="100000"/>
              </a:lnSpc>
              <a:spcBef>
                <a:spcPts val="1200"/>
              </a:spcBef>
            </a:pPr>
            <a:r>
              <a:rPr lang="en-US" altLang="de-DE" sz="1600" dirty="0">
                <a:solidFill>
                  <a:srgbClr val="004992"/>
                </a:solidFill>
                <a:latin typeface="Calibri Light"/>
              </a:rPr>
              <a:t>“The phonograph has no commercial value at all.”</a:t>
            </a:r>
          </a:p>
          <a:p>
            <a:pPr lvl="0" defTabSz="914400" fontAlgn="base">
              <a:lnSpc>
                <a:spcPct val="100000"/>
              </a:lnSpc>
              <a:spcBef>
                <a:spcPts val="0"/>
              </a:spcBef>
            </a:pPr>
            <a:r>
              <a:rPr lang="en-US" altLang="de-DE" sz="1600" dirty="0">
                <a:solidFill>
                  <a:srgbClr val="333333"/>
                </a:solidFill>
                <a:latin typeface="Calibri Light"/>
              </a:rPr>
              <a:t>Thomas Edison, famous American inventor, 1880s (phonograph = first device to record voices)</a:t>
            </a:r>
          </a:p>
          <a:p>
            <a:pPr lvl="0" defTabSz="914400" eaLnBrk="0" fontAlgn="base" hangingPunct="0">
              <a:lnSpc>
                <a:spcPct val="100000"/>
              </a:lnSpc>
              <a:spcBef>
                <a:spcPts val="0"/>
              </a:spcBef>
            </a:pPr>
            <a:endParaRPr lang="de-DE" altLang="de-DE" sz="1600" dirty="0">
              <a:solidFill>
                <a:srgbClr val="333333"/>
              </a:solidFill>
              <a:latin typeface="Calibri Light"/>
              <a:ea typeface="굴림" charset="-127"/>
            </a:endParaRPr>
          </a:p>
          <a:p>
            <a:pPr>
              <a:lnSpc>
                <a:spcPct val="100000"/>
              </a:lnSpc>
              <a:spcBef>
                <a:spcPts val="0"/>
              </a:spcBef>
            </a:pPr>
            <a:endParaRPr lang="en-US" sz="1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a:t>
            </a:fld>
            <a:endParaRPr lang="de-DE" altLang="de-DE" b="0">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Quotes by people who made incorrect predictions</a:t>
            </a: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0"/>
              </a:spcBef>
            </a:pPr>
            <a:r>
              <a:rPr lang="en-US" altLang="de-DE" sz="1600" dirty="0">
                <a:solidFill>
                  <a:srgbClr val="004992"/>
                </a:solidFill>
                <a:latin typeface="Calibri Light"/>
              </a:rPr>
              <a:t>“Sensible and responsible women do not want to vote.”</a:t>
            </a:r>
          </a:p>
          <a:p>
            <a:pPr lvl="0" defTabSz="914400" fontAlgn="base">
              <a:lnSpc>
                <a:spcPct val="100000"/>
              </a:lnSpc>
              <a:spcBef>
                <a:spcPts val="0"/>
              </a:spcBef>
            </a:pPr>
            <a:r>
              <a:rPr lang="en-US" altLang="de-DE" sz="1600" dirty="0">
                <a:solidFill>
                  <a:srgbClr val="333333"/>
                </a:solidFill>
                <a:latin typeface="Calibri Light"/>
              </a:rPr>
              <a:t>Grover Cleveland, </a:t>
            </a:r>
            <a:r>
              <a:rPr lang="de-DE" altLang="de-DE" sz="1600" dirty="0">
                <a:solidFill>
                  <a:srgbClr val="333333"/>
                </a:solidFill>
                <a:latin typeface="Calibri Light"/>
              </a:rPr>
              <a:t>former President of the United States of America, </a:t>
            </a:r>
            <a:r>
              <a:rPr lang="en-US" altLang="de-DE" sz="1600" dirty="0">
                <a:solidFill>
                  <a:srgbClr val="333333"/>
                </a:solidFill>
                <a:latin typeface="Calibri Light"/>
              </a:rPr>
              <a:t>1905 </a:t>
            </a:r>
          </a:p>
          <a:p>
            <a:pPr lvl="0" defTabSz="914400" eaLnBrk="0" fontAlgn="base" hangingPunct="0">
              <a:lnSpc>
                <a:spcPct val="100000"/>
              </a:lnSpc>
              <a:spcBef>
                <a:spcPts val="1200"/>
              </a:spcBef>
            </a:pPr>
            <a:r>
              <a:rPr lang="en-US" altLang="de-DE" sz="1600" dirty="0">
                <a:solidFill>
                  <a:srgbClr val="004992"/>
                </a:solidFill>
                <a:latin typeface="Calibri Light"/>
              </a:rPr>
              <a:t>“</a:t>
            </a:r>
            <a:r>
              <a:rPr lang="en-US" altLang="ko-KR" sz="1600" dirty="0">
                <a:solidFill>
                  <a:srgbClr val="004992"/>
                </a:solidFill>
                <a:latin typeface="Calibri Light"/>
                <a:ea typeface="굴림" charset="-127"/>
              </a:rPr>
              <a:t>This 'telephone' has too many shortcomings to be seriously considered as a means of communication. The device is inherently of no value to us</a:t>
            </a:r>
            <a:r>
              <a:rPr lang="de-DE" altLang="ko-KR" sz="1600" dirty="0">
                <a:solidFill>
                  <a:srgbClr val="004992"/>
                </a:solidFill>
                <a:latin typeface="Calibri Light"/>
                <a:ea typeface="굴림" charset="-127"/>
              </a:rPr>
              <a:t>.</a:t>
            </a:r>
            <a:r>
              <a:rPr lang="en-US" altLang="de-DE" sz="1600" dirty="0">
                <a:solidFill>
                  <a:srgbClr val="004992"/>
                </a:solidFill>
                <a:latin typeface="Calibri Light"/>
              </a:rPr>
              <a:t>”</a:t>
            </a:r>
            <a:endParaRPr lang="de-DE" altLang="ko-KR" sz="1600" dirty="0">
              <a:solidFill>
                <a:srgbClr val="004992"/>
              </a:solidFill>
              <a:latin typeface="Calibri Light"/>
              <a:ea typeface="굴림" charset="-127"/>
            </a:endParaRPr>
          </a:p>
          <a:p>
            <a:pPr lvl="0" defTabSz="914400" eaLnBrk="0" fontAlgn="base" hangingPunct="0">
              <a:lnSpc>
                <a:spcPct val="100000"/>
              </a:lnSpc>
              <a:spcBef>
                <a:spcPts val="0"/>
              </a:spcBef>
            </a:pPr>
            <a:r>
              <a:rPr lang="de-DE" altLang="ko-KR" sz="1600" dirty="0">
                <a:solidFill>
                  <a:srgbClr val="333333"/>
                </a:solidFill>
                <a:latin typeface="Calibri Light"/>
                <a:ea typeface="굴림" charset="-127"/>
              </a:rPr>
              <a:t>Western Union, leading company for financial services and communications, 1876</a:t>
            </a:r>
          </a:p>
          <a:p>
            <a:pPr lvl="0" defTabSz="914400" eaLnBrk="0" fontAlgn="base" hangingPunct="0">
              <a:lnSpc>
                <a:spcPct val="100000"/>
              </a:lnSpc>
              <a:spcBef>
                <a:spcPts val="1200"/>
              </a:spcBef>
            </a:pPr>
            <a:r>
              <a:rPr lang="en-US" altLang="de-DE" sz="1600" dirty="0">
                <a:solidFill>
                  <a:srgbClr val="004992"/>
                </a:solidFill>
                <a:latin typeface="Calibri Light"/>
              </a:rPr>
              <a:t>“</a:t>
            </a:r>
            <a:r>
              <a:rPr lang="de-DE" altLang="ko-KR" sz="1600" dirty="0">
                <a:solidFill>
                  <a:srgbClr val="004992"/>
                </a:solidFill>
                <a:latin typeface="Calibri Light"/>
                <a:ea typeface="굴림" charset="-127"/>
              </a:rPr>
              <a:t>It will take more than one generation until the first manned mission lands on the moon.</a:t>
            </a:r>
            <a:r>
              <a:rPr lang="en-US" altLang="de-DE" sz="1600" dirty="0">
                <a:solidFill>
                  <a:srgbClr val="004992"/>
                </a:solidFill>
                <a:latin typeface="Calibri Light"/>
              </a:rPr>
              <a:t>”</a:t>
            </a:r>
            <a:r>
              <a:rPr lang="de-DE" altLang="ko-KR" sz="1600" dirty="0">
                <a:solidFill>
                  <a:srgbClr val="004992"/>
                </a:solidFill>
                <a:latin typeface="Calibri Light"/>
                <a:ea typeface="굴림" charset="-127"/>
              </a:rPr>
              <a:t> </a:t>
            </a:r>
          </a:p>
          <a:p>
            <a:pPr lvl="0" defTabSz="914400" eaLnBrk="0" fontAlgn="base" hangingPunct="0">
              <a:lnSpc>
                <a:spcPct val="100000"/>
              </a:lnSpc>
              <a:spcBef>
                <a:spcPts val="0"/>
              </a:spcBef>
            </a:pPr>
            <a:r>
              <a:rPr lang="de-DE" altLang="ko-KR" sz="1600" dirty="0">
                <a:solidFill>
                  <a:srgbClr val="333333"/>
                </a:solidFill>
                <a:latin typeface="Calibri Light"/>
                <a:ea typeface="굴림" charset="-127"/>
              </a:rPr>
              <a:t>Harold Spencer, Astronom, 1957 (the landing on the moon happened 12 years later)</a:t>
            </a:r>
            <a:endParaRPr lang="de-DE" altLang="de-DE" sz="1600" dirty="0">
              <a:solidFill>
                <a:srgbClr val="333333"/>
              </a:solidFill>
              <a:latin typeface="Calibri Light"/>
              <a:ea typeface="굴림" charset="-127"/>
            </a:endParaRPr>
          </a:p>
          <a:p>
            <a:pPr lvl="0" defTabSz="914400" eaLnBrk="0" fontAlgn="base" hangingPunct="0">
              <a:lnSpc>
                <a:spcPct val="100000"/>
              </a:lnSpc>
              <a:spcBef>
                <a:spcPts val="1200"/>
              </a:spcBef>
            </a:pPr>
            <a:r>
              <a:rPr lang="en-US" altLang="de-DE" sz="1600" dirty="0">
                <a:solidFill>
                  <a:srgbClr val="004992"/>
                </a:solidFill>
                <a:latin typeface="Calibri Light"/>
              </a:rPr>
              <a:t>“</a:t>
            </a:r>
            <a:r>
              <a:rPr lang="en-US" altLang="ko-KR" sz="1600" dirty="0">
                <a:solidFill>
                  <a:srgbClr val="004992"/>
                </a:solidFill>
                <a:latin typeface="Calibri Light"/>
                <a:ea typeface="굴림" charset="-127"/>
              </a:rPr>
              <a:t>The horse is here to stay but the automobile is only a novelty – a fad</a:t>
            </a:r>
            <a:r>
              <a:rPr lang="de-DE" altLang="ko-KR" sz="1600" dirty="0">
                <a:solidFill>
                  <a:srgbClr val="004992"/>
                </a:solidFill>
                <a:latin typeface="Calibri Light"/>
                <a:ea typeface="굴림" charset="-127"/>
              </a:rPr>
              <a:t>.</a:t>
            </a:r>
            <a:r>
              <a:rPr lang="en-US" altLang="de-DE" sz="1600" dirty="0">
                <a:solidFill>
                  <a:srgbClr val="004992"/>
                </a:solidFill>
                <a:latin typeface="Calibri Light"/>
              </a:rPr>
              <a:t>”</a:t>
            </a:r>
            <a:r>
              <a:rPr lang="de-DE" altLang="ko-KR" sz="1600" dirty="0">
                <a:solidFill>
                  <a:srgbClr val="004992"/>
                </a:solidFill>
                <a:latin typeface="Calibri Light"/>
                <a:ea typeface="굴림" charset="-127"/>
              </a:rPr>
              <a:t> </a:t>
            </a:r>
          </a:p>
          <a:p>
            <a:pPr lvl="0" defTabSz="914400" eaLnBrk="0" fontAlgn="base" hangingPunct="0">
              <a:lnSpc>
                <a:spcPct val="100000"/>
              </a:lnSpc>
              <a:spcBef>
                <a:spcPts val="0"/>
              </a:spcBef>
            </a:pPr>
            <a:r>
              <a:rPr lang="en-US" altLang="ko-KR" sz="1600" dirty="0">
                <a:solidFill>
                  <a:srgbClr val="333333"/>
                </a:solidFill>
                <a:latin typeface="Calibri Light"/>
                <a:ea typeface="굴림" charset="-127"/>
              </a:rPr>
              <a:t>The president of the Michigan Savings Bank about investing in Ford Motor Co.</a:t>
            </a:r>
            <a:r>
              <a:rPr lang="de-DE" altLang="ko-KR" sz="1600" dirty="0">
                <a:solidFill>
                  <a:srgbClr val="333333"/>
                </a:solidFill>
                <a:latin typeface="Calibri Light"/>
                <a:ea typeface="굴림" charset="-127"/>
              </a:rPr>
              <a:t>, 1903</a:t>
            </a:r>
            <a:endParaRPr lang="de-DE" altLang="ko-KR" sz="1600" i="1" dirty="0">
              <a:solidFill>
                <a:srgbClr val="333333"/>
              </a:solidFill>
              <a:latin typeface="Calibri Light"/>
              <a:ea typeface="굴림" charset="-127"/>
            </a:endParaRPr>
          </a:p>
          <a:p>
            <a:pPr lvl="0" defTabSz="914400" eaLnBrk="0" fontAlgn="base" hangingPunct="0">
              <a:lnSpc>
                <a:spcPct val="100000"/>
              </a:lnSpc>
              <a:spcBef>
                <a:spcPts val="1200"/>
              </a:spcBef>
            </a:pPr>
            <a:r>
              <a:rPr lang="en-US" altLang="de-DE" sz="1600" dirty="0">
                <a:solidFill>
                  <a:srgbClr val="004992"/>
                </a:solidFill>
                <a:latin typeface="Calibri Light"/>
              </a:rPr>
              <a:t>“</a:t>
            </a:r>
            <a:r>
              <a:rPr lang="en-US" altLang="ko-KR" sz="1600" dirty="0">
                <a:solidFill>
                  <a:srgbClr val="004992"/>
                </a:solidFill>
                <a:latin typeface="Calibri Light"/>
                <a:ea typeface="굴림" charset="-127"/>
              </a:rPr>
              <a:t>X-rays will prove to be a hoax.</a:t>
            </a:r>
            <a:r>
              <a:rPr lang="en-US" altLang="de-DE" sz="1600" dirty="0">
                <a:solidFill>
                  <a:srgbClr val="004992"/>
                </a:solidFill>
                <a:latin typeface="Calibri Light"/>
              </a:rPr>
              <a:t>”</a:t>
            </a:r>
            <a:r>
              <a:rPr lang="de-DE" altLang="ko-KR" sz="1600" dirty="0">
                <a:solidFill>
                  <a:srgbClr val="004992"/>
                </a:solidFill>
                <a:latin typeface="Calibri Light"/>
                <a:ea typeface="굴림" charset="-127"/>
              </a:rPr>
              <a:t> </a:t>
            </a:r>
          </a:p>
          <a:p>
            <a:pPr lvl="0" defTabSz="914400" eaLnBrk="0" fontAlgn="base" hangingPunct="0">
              <a:lnSpc>
                <a:spcPct val="100000"/>
              </a:lnSpc>
              <a:spcBef>
                <a:spcPts val="0"/>
              </a:spcBef>
            </a:pPr>
            <a:r>
              <a:rPr lang="en-US" altLang="de-DE" sz="1600" dirty="0">
                <a:solidFill>
                  <a:srgbClr val="333333"/>
                </a:solidFill>
                <a:latin typeface="Calibri Light"/>
                <a:ea typeface="굴림" charset="-127"/>
              </a:rPr>
              <a:t>Lord Kelvin, President of the Royal Society, 1883</a:t>
            </a:r>
          </a:p>
          <a:p>
            <a:pPr lvl="0" defTabSz="914400" fontAlgn="base">
              <a:lnSpc>
                <a:spcPct val="100000"/>
              </a:lnSpc>
              <a:spcBef>
                <a:spcPts val="1200"/>
              </a:spcBef>
            </a:pPr>
            <a:r>
              <a:rPr lang="en-US" altLang="de-DE" sz="1600" dirty="0">
                <a:solidFill>
                  <a:srgbClr val="004992"/>
                </a:solidFill>
                <a:latin typeface="Calibri Light"/>
              </a:rPr>
              <a:t>“The phonograph has no commercial value at all.”</a:t>
            </a:r>
          </a:p>
          <a:p>
            <a:pPr lvl="0" defTabSz="914400" fontAlgn="base">
              <a:lnSpc>
                <a:spcPct val="100000"/>
              </a:lnSpc>
              <a:spcBef>
                <a:spcPts val="0"/>
              </a:spcBef>
            </a:pPr>
            <a:r>
              <a:rPr lang="en-US" altLang="de-DE" sz="1600" dirty="0">
                <a:solidFill>
                  <a:srgbClr val="333333"/>
                </a:solidFill>
                <a:latin typeface="Calibri Light"/>
              </a:rPr>
              <a:t>Thomas Edison, famous American inventor, 1880s (phonograph = first device to record voices)</a:t>
            </a:r>
          </a:p>
          <a:p>
            <a:pPr lvl="0" defTabSz="914400" eaLnBrk="0" fontAlgn="base" hangingPunct="0">
              <a:lnSpc>
                <a:spcPct val="100000"/>
              </a:lnSpc>
              <a:spcBef>
                <a:spcPts val="0"/>
              </a:spcBef>
            </a:pPr>
            <a:endParaRPr lang="de-DE" altLang="de-DE" sz="1600" dirty="0">
              <a:solidFill>
                <a:srgbClr val="333333"/>
              </a:solidFill>
              <a:latin typeface="Calibri Light"/>
              <a:ea typeface="굴림" charset="-127"/>
            </a:endParaRPr>
          </a:p>
          <a:p>
            <a:pPr>
              <a:lnSpc>
                <a:spcPct val="100000"/>
              </a:lnSpc>
              <a:spcBef>
                <a:spcPts val="0"/>
              </a:spcBef>
            </a:pPr>
            <a:endParaRPr lang="en-US" sz="1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7</a:t>
            </a:fld>
            <a:endParaRPr lang="de-DE" altLang="de-DE" b="0">
              <a:latin typeface="Calibri Light"/>
            </a:endParaRPr>
          </a:p>
        </p:txBody>
      </p:sp>
      <p:sp>
        <p:nvSpPr>
          <p:cNvPr id="6" name="Text Box 5"/>
          <p:cNvSpPr txBox="1">
            <a:spLocks noChangeArrowheads="1"/>
          </p:cNvSpPr>
          <p:nvPr/>
        </p:nvSpPr>
        <p:spPr bwMode="auto">
          <a:xfrm>
            <a:off x="408955" y="630002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dirty="0" err="1">
                <a:solidFill>
                  <a:srgbClr val="004992"/>
                </a:solidFill>
                <a:latin typeface="Calibri Light"/>
              </a:rPr>
              <a:t>We</a:t>
            </a:r>
            <a:r>
              <a:rPr lang="de-DE" altLang="de-DE" sz="1800" b="0" dirty="0">
                <a:solidFill>
                  <a:srgbClr val="004992"/>
                </a:solidFill>
                <a:latin typeface="Calibri Light"/>
              </a:rPr>
              <a:t> </a:t>
            </a:r>
            <a:r>
              <a:rPr lang="de-DE" altLang="de-DE" sz="1800" b="0" dirty="0" err="1">
                <a:solidFill>
                  <a:srgbClr val="004992"/>
                </a:solidFill>
                <a:latin typeface="Calibri Light"/>
              </a:rPr>
              <a:t>should</a:t>
            </a:r>
            <a:r>
              <a:rPr lang="de-DE" altLang="de-DE" sz="1800" b="0" dirty="0">
                <a:solidFill>
                  <a:srgbClr val="004992"/>
                </a:solidFill>
                <a:latin typeface="Calibri Light"/>
              </a:rPr>
              <a:t> </a:t>
            </a:r>
            <a:r>
              <a:rPr lang="de-DE" altLang="de-DE" sz="1800" b="0" dirty="0" err="1">
                <a:solidFill>
                  <a:srgbClr val="004992"/>
                </a:solidFill>
                <a:latin typeface="Calibri Light"/>
              </a:rPr>
              <a:t>be</a:t>
            </a:r>
            <a:r>
              <a:rPr lang="de-DE" altLang="de-DE" sz="1800" b="0" dirty="0">
                <a:solidFill>
                  <a:srgbClr val="004992"/>
                </a:solidFill>
                <a:latin typeface="Calibri Light"/>
              </a:rPr>
              <a:t> open-</a:t>
            </a:r>
            <a:r>
              <a:rPr lang="de-DE" altLang="de-DE" sz="1800" b="0" dirty="0" err="1">
                <a:solidFill>
                  <a:srgbClr val="004992"/>
                </a:solidFill>
                <a:latin typeface="Calibri Light"/>
              </a:rPr>
              <a:t>minded</a:t>
            </a:r>
            <a:r>
              <a:rPr lang="de-DE" altLang="de-DE" sz="1800" b="0" dirty="0">
                <a:solidFill>
                  <a:srgbClr val="004992"/>
                </a:solidFill>
                <a:latin typeface="Calibri Light"/>
              </a:rPr>
              <a:t> </a:t>
            </a:r>
            <a:r>
              <a:rPr lang="de-DE" altLang="de-DE" sz="1800" b="0" dirty="0" err="1">
                <a:solidFill>
                  <a:srgbClr val="004992"/>
                </a:solidFill>
                <a:latin typeface="Calibri Light"/>
              </a:rPr>
              <a:t>about</a:t>
            </a:r>
            <a:r>
              <a:rPr lang="de-DE" altLang="de-DE" sz="1800" b="0" dirty="0">
                <a:solidFill>
                  <a:srgbClr val="004992"/>
                </a:solidFill>
                <a:latin typeface="Calibri Light"/>
              </a:rPr>
              <a:t> </a:t>
            </a:r>
            <a:r>
              <a:rPr lang="de-DE" altLang="de-DE" sz="1800" b="0" dirty="0" err="1">
                <a:solidFill>
                  <a:srgbClr val="004992"/>
                </a:solidFill>
                <a:latin typeface="Calibri Light"/>
              </a:rPr>
              <a:t>new</a:t>
            </a:r>
            <a:r>
              <a:rPr lang="de-DE" altLang="de-DE" sz="1800" b="0" dirty="0">
                <a:solidFill>
                  <a:srgbClr val="004992"/>
                </a:solidFill>
                <a:latin typeface="Calibri Light"/>
              </a:rPr>
              <a:t> </a:t>
            </a:r>
            <a:r>
              <a:rPr lang="de-DE" altLang="de-DE" sz="1800" b="0" dirty="0" err="1">
                <a:solidFill>
                  <a:srgbClr val="004992"/>
                </a:solidFill>
                <a:latin typeface="Calibri Light"/>
              </a:rPr>
              <a:t>experiences</a:t>
            </a:r>
            <a:r>
              <a:rPr lang="de-DE" altLang="de-DE" sz="1800" b="0" dirty="0">
                <a:solidFill>
                  <a:srgbClr val="004992"/>
                </a:solidFill>
                <a:latin typeface="Calibri Light"/>
              </a:rPr>
              <a:t> – time </a:t>
            </a:r>
            <a:r>
              <a:rPr lang="de-DE" altLang="de-DE" sz="1800" b="0" dirty="0" err="1">
                <a:solidFill>
                  <a:srgbClr val="004992"/>
                </a:solidFill>
                <a:latin typeface="Calibri Light"/>
              </a:rPr>
              <a:t>changes</a:t>
            </a:r>
            <a:r>
              <a:rPr lang="de-DE" altLang="de-DE" sz="1800" b="0" dirty="0">
                <a:solidFill>
                  <a:srgbClr val="004992"/>
                </a:solidFill>
                <a:latin typeface="Calibri Light"/>
              </a:rPr>
              <a:t> </a:t>
            </a:r>
            <a:r>
              <a:rPr lang="de-DE" altLang="de-DE" sz="1800" b="0" dirty="0" err="1">
                <a:solidFill>
                  <a:srgbClr val="004992"/>
                </a:solidFill>
                <a:latin typeface="Calibri Light"/>
              </a:rPr>
              <a:t>and</a:t>
            </a:r>
            <a:r>
              <a:rPr lang="de-DE" altLang="de-DE" sz="1800" b="0" dirty="0">
                <a:solidFill>
                  <a:srgbClr val="004992"/>
                </a:solidFill>
                <a:latin typeface="Calibri Light"/>
              </a:rPr>
              <a:t> </a:t>
            </a:r>
            <a:r>
              <a:rPr lang="de-DE" altLang="de-DE" sz="1800" b="0" dirty="0" err="1">
                <a:solidFill>
                  <a:srgbClr val="004992"/>
                </a:solidFill>
                <a:latin typeface="Calibri Light"/>
              </a:rPr>
              <a:t>no</a:t>
            </a:r>
            <a:r>
              <a:rPr lang="de-DE" altLang="de-DE" sz="1800" b="0" dirty="0">
                <a:solidFill>
                  <a:srgbClr val="004992"/>
                </a:solidFill>
                <a:latin typeface="Calibri Light"/>
              </a:rPr>
              <a:t> </a:t>
            </a:r>
            <a:r>
              <a:rPr lang="de-DE" altLang="de-DE" sz="1800" b="0" dirty="0" err="1">
                <a:solidFill>
                  <a:srgbClr val="004992"/>
                </a:solidFill>
                <a:latin typeface="Calibri Light"/>
              </a:rPr>
              <a:t>one</a:t>
            </a:r>
            <a:r>
              <a:rPr lang="de-DE" altLang="de-DE" sz="1800" b="0" dirty="0">
                <a:solidFill>
                  <a:srgbClr val="004992"/>
                </a:solidFill>
                <a:latin typeface="Calibri Light"/>
              </a:rPr>
              <a:t> </a:t>
            </a:r>
            <a:r>
              <a:rPr lang="de-DE" altLang="de-DE" sz="1800" b="0" dirty="0" err="1">
                <a:solidFill>
                  <a:srgbClr val="004992"/>
                </a:solidFill>
                <a:latin typeface="Calibri Light"/>
              </a:rPr>
              <a:t>can</a:t>
            </a:r>
            <a:r>
              <a:rPr lang="de-DE" altLang="de-DE" sz="1800" b="0" dirty="0">
                <a:solidFill>
                  <a:srgbClr val="004992"/>
                </a:solidFill>
                <a:latin typeface="Calibri Light"/>
              </a:rPr>
              <a:t> </a:t>
            </a:r>
            <a:r>
              <a:rPr lang="de-DE" altLang="de-DE" sz="1800" b="0" dirty="0" err="1">
                <a:solidFill>
                  <a:srgbClr val="004992"/>
                </a:solidFill>
                <a:latin typeface="Calibri Light"/>
              </a:rPr>
              <a:t>foresee</a:t>
            </a:r>
            <a:r>
              <a:rPr lang="de-DE" altLang="de-DE" sz="1800" b="0" dirty="0">
                <a:solidFill>
                  <a:srgbClr val="004992"/>
                </a:solidFill>
                <a:latin typeface="Calibri Light"/>
              </a:rPr>
              <a:t> </a:t>
            </a:r>
            <a:r>
              <a:rPr lang="de-DE" altLang="de-DE" sz="1800" b="0" dirty="0" err="1">
                <a:solidFill>
                  <a:srgbClr val="004992"/>
                </a:solidFill>
                <a:latin typeface="Calibri Light"/>
              </a:rPr>
              <a:t>what</a:t>
            </a:r>
            <a:r>
              <a:rPr lang="de-DE" altLang="de-DE" sz="1800" b="0" dirty="0">
                <a:solidFill>
                  <a:srgbClr val="004992"/>
                </a:solidFill>
                <a:latin typeface="Calibri Light"/>
              </a:rPr>
              <a:t> </a:t>
            </a:r>
            <a:r>
              <a:rPr lang="de-DE" altLang="de-DE" sz="1800" b="0" dirty="0" err="1">
                <a:solidFill>
                  <a:srgbClr val="004992"/>
                </a:solidFill>
                <a:latin typeface="Calibri Light"/>
              </a:rPr>
              <a:t>the</a:t>
            </a:r>
            <a:r>
              <a:rPr lang="de-DE" altLang="de-DE" sz="1800" b="0" dirty="0">
                <a:solidFill>
                  <a:srgbClr val="004992"/>
                </a:solidFill>
                <a:latin typeface="Calibri Light"/>
              </a:rPr>
              <a:t> </a:t>
            </a:r>
            <a:r>
              <a:rPr lang="de-DE" altLang="de-DE" sz="1800" b="0" dirty="0" err="1">
                <a:solidFill>
                  <a:srgbClr val="004992"/>
                </a:solidFill>
                <a:latin typeface="Calibri Light"/>
              </a:rPr>
              <a:t>future</a:t>
            </a:r>
            <a:r>
              <a:rPr lang="de-DE" altLang="de-DE" sz="1800" b="0" dirty="0">
                <a:solidFill>
                  <a:srgbClr val="004992"/>
                </a:solidFill>
                <a:latin typeface="Calibri Light"/>
              </a:rPr>
              <a:t> </a:t>
            </a:r>
            <a:r>
              <a:rPr lang="de-DE" altLang="de-DE" sz="1800" b="0" dirty="0" err="1">
                <a:solidFill>
                  <a:srgbClr val="004992"/>
                </a:solidFill>
                <a:latin typeface="Calibri Light"/>
              </a:rPr>
              <a:t>brings</a:t>
            </a:r>
            <a:r>
              <a:rPr lang="de-DE" altLang="de-DE" sz="1800" b="0" dirty="0">
                <a:solidFill>
                  <a:srgbClr val="004992"/>
                </a:solidFill>
                <a:latin typeface="Calibri Light"/>
              </a:rPr>
              <a:t>.</a:t>
            </a:r>
          </a:p>
        </p:txBody>
      </p:sp>
    </p:spTree>
    <p:extLst>
      <p:ext uri="{BB962C8B-B14F-4D97-AF65-F5344CB8AC3E}">
        <p14:creationId xmlns:p14="http://schemas.microsoft.com/office/powerpoint/2010/main" val="93710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8</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946151546"/>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9</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1992821671"/>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altLang="ja-JP" sz="1800" b="0" i="0" u="none" strike="noStrike" cap="none" normalizeH="0" baseline="0" dirty="0">
                          <a:ln>
                            <a:noFill/>
                          </a:ln>
                          <a:solidFill>
                            <a:srgbClr val="333333"/>
                          </a:solidFill>
                          <a:effectLst/>
                          <a:latin typeface="Calibri Light"/>
                          <a:ea typeface="MS Mincho" pitchFamily="49" charset="-128"/>
                        </a:rPr>
                        <a:t>The sun revolves around a stationary earth! This view was considered absolute truth by the Catholic church in medieval times, although reputable scientists like Galileo Galilei were able to provide proof for the opposite. The truth, that the earth revolves around the sun, was even considered blasphemy at that time.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52327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10</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2479448136"/>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altLang="ja-JP" sz="1800" b="0" i="0" u="none" strike="noStrike" cap="none" normalizeH="0" baseline="0" dirty="0">
                          <a:ln>
                            <a:noFill/>
                          </a:ln>
                          <a:solidFill>
                            <a:srgbClr val="333333"/>
                          </a:solidFill>
                          <a:effectLst/>
                          <a:latin typeface="Calibri Light"/>
                          <a:ea typeface="MS Mincho" pitchFamily="49" charset="-128"/>
                        </a:rPr>
                        <a:t>The sun revolves around a stationary earth! This view was considered absolute truth by the Catholic church in medieval times, although reputable scientists like Galileo Galilei were able to provide proof for the opposite. The truth, that the earth revolves around the sun, was even considered blasphemy at that time.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Dangerous medication has remained on the market too long in the past despite early warnings (examples: </a:t>
                      </a:r>
                      <a:r>
                        <a:rPr kumimoji="0" lang="en-US" sz="18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1800" b="0" i="0" u="none" strike="noStrike" cap="none" normalizeH="0" baseline="0" dirty="0">
                          <a:ln>
                            <a:noFill/>
                          </a:ln>
                          <a:solidFill>
                            <a:srgbClr val="333333"/>
                          </a:solidFill>
                          <a:effectLst/>
                          <a:latin typeface="Calibri Light"/>
                          <a:ea typeface="ＭＳ Ｐゴシック" pitchFamily="34" charset="-128"/>
                        </a:rPr>
                        <a:t> scandal in Europe; </a:t>
                      </a:r>
                      <a:r>
                        <a:rPr kumimoji="0" lang="en-US" sz="1800" b="0" i="0" u="none" strike="noStrike" cap="none" normalizeH="0" baseline="0" dirty="0" err="1">
                          <a:ln>
                            <a:noFill/>
                          </a:ln>
                          <a:solidFill>
                            <a:srgbClr val="333333"/>
                          </a:solidFill>
                          <a:effectLst/>
                          <a:latin typeface="Calibri Light"/>
                          <a:ea typeface="ＭＳ Ｐゴシック" pitchFamily="34" charset="-128"/>
                        </a:rPr>
                        <a:t>Vioxx</a:t>
                      </a:r>
                      <a:r>
                        <a:rPr kumimoji="0" lang="en-US" sz="1800" b="0" i="0" u="none" strike="noStrike" cap="none" normalizeH="0" baseline="0" dirty="0">
                          <a:ln>
                            <a:noFill/>
                          </a:ln>
                          <a:solidFill>
                            <a:srgbClr val="333333"/>
                          </a:solidFill>
                          <a:effectLst/>
                          <a:latin typeface="Calibri Light"/>
                          <a:ea typeface="ＭＳ Ｐゴシック" pitchFamily="34" charset="-128"/>
                        </a:rPr>
                        <a:t> scandal in North America).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9908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pPr>
            <a:endParaRPr lang="en-GB" altLang="de-DE" sz="2400" b="0">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Inflexibility “in action” (“tunnel vision”)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11</a:t>
            </a:fld>
            <a:endParaRPr lang="de-DE" altLang="de-DE" b="0">
              <a:latin typeface="Calibri Light"/>
            </a:endParaRPr>
          </a:p>
        </p:txBody>
      </p:sp>
      <p:graphicFrame>
        <p:nvGraphicFramePr>
          <p:cNvPr id="10" name="Group 36"/>
          <p:cNvGraphicFramePr>
            <a:graphicFrameLocks noGrp="1"/>
          </p:cNvGraphicFramePr>
          <p:nvPr>
            <p:extLst>
              <p:ext uri="{D42A27DB-BD31-4B8C-83A1-F6EECF244321}">
                <p14:modId xmlns:p14="http://schemas.microsoft.com/office/powerpoint/2010/main" val="1754239526"/>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examples</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geography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altLang="ja-JP" sz="1800" b="0" i="0" u="none" strike="noStrike" cap="none" normalizeH="0" baseline="0" dirty="0">
                          <a:ln>
                            <a:noFill/>
                          </a:ln>
                          <a:solidFill>
                            <a:srgbClr val="333333"/>
                          </a:solidFill>
                          <a:effectLst/>
                          <a:latin typeface="Calibri Light"/>
                          <a:ea typeface="MS Mincho" pitchFamily="49" charset="-128"/>
                        </a:rPr>
                        <a:t>The sun revolves around a stationary earth! This view was considered absolute truth by the Catholic church in medieval times, although reputable scientists like Galileo Galilei were able to provide proof for the opposite. The truth, that the earth revolves around the sun, was even considered blasphemy at that time.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Dangerous medication has remained on the market too long in the past despite early warnings (examples: </a:t>
                      </a:r>
                      <a:r>
                        <a:rPr kumimoji="0" lang="en-US" sz="18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1800" b="0" i="0" u="none" strike="noStrike" cap="none" normalizeH="0" baseline="0" dirty="0">
                          <a:ln>
                            <a:noFill/>
                          </a:ln>
                          <a:solidFill>
                            <a:srgbClr val="333333"/>
                          </a:solidFill>
                          <a:effectLst/>
                          <a:latin typeface="Calibri Light"/>
                          <a:ea typeface="ＭＳ Ｐゴシック" pitchFamily="34" charset="-128"/>
                        </a:rPr>
                        <a:t> scandal in Europe; </a:t>
                      </a:r>
                      <a:r>
                        <a:rPr kumimoji="0" lang="en-US" sz="1800" b="0" i="0" u="none" strike="noStrike" cap="none" normalizeH="0" baseline="0" dirty="0" err="1">
                          <a:ln>
                            <a:noFill/>
                          </a:ln>
                          <a:solidFill>
                            <a:srgbClr val="333333"/>
                          </a:solidFill>
                          <a:effectLst/>
                          <a:latin typeface="Calibri Light"/>
                          <a:ea typeface="ＭＳ Ｐゴシック" pitchFamily="34" charset="-128"/>
                        </a:rPr>
                        <a:t>Vioxx</a:t>
                      </a:r>
                      <a:r>
                        <a:rPr kumimoji="0" lang="en-US" sz="1800" b="0" i="0" u="none" strike="noStrike" cap="none" normalizeH="0" baseline="0" dirty="0">
                          <a:ln>
                            <a:noFill/>
                          </a:ln>
                          <a:solidFill>
                            <a:srgbClr val="333333"/>
                          </a:solidFill>
                          <a:effectLst/>
                          <a:latin typeface="Calibri Light"/>
                          <a:ea typeface="ＭＳ Ｐゴシック" pitchFamily="34" charset="-128"/>
                        </a:rPr>
                        <a:t> scandal in North America).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ea typeface="ＭＳ Ｐゴシック" pitchFamily="34" charset="-128"/>
                        </a:rPr>
                        <a:t>Missing out new developments; sticking to outdated business strategies, selling outdated products (e.g. photographic films, typewriters); ignoring new technologies (e.g. a company that has no webpage on the internet).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44049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(but not all!) people with psychosis continue to cling to their opinion or belief about an event, even when confronted with </a:t>
            </a:r>
            <a:r>
              <a:rPr lang="de-DE" altLang="de-DE" sz="2400" dirty="0">
                <a:solidFill>
                  <a:srgbClr val="333333"/>
                </a:solidFill>
                <a:latin typeface="Calibri Light"/>
                <a:cs typeface="Times New Roman" panose="02020603050405020304" pitchFamily="18" charset="0"/>
              </a:rPr>
              <a:t>information that challenges this belief</a:t>
            </a:r>
            <a:r>
              <a:rPr lang="en-US" altLang="de-DE" sz="2400" dirty="0">
                <a:solidFill>
                  <a:srgbClr val="333333"/>
                </a:solidFill>
                <a:latin typeface="Calibri Light"/>
                <a:cs typeface="Times New Roman" panose="02020603050405020304" pitchFamily="18" charset="0"/>
              </a:rPr>
              <a:t>.</a:t>
            </a:r>
          </a:p>
          <a:p>
            <a:pPr lvl="0" defTabSz="914400" fontAlgn="base"/>
            <a:r>
              <a:rPr lang="en-US" altLang="de-DE" sz="2400" dirty="0">
                <a:solidFill>
                  <a:srgbClr val="004992"/>
                </a:solidFill>
                <a:latin typeface="Calibri Light"/>
              </a:rPr>
              <a:t>This may lead to interpersonal problems and may obstruct a healthy, realistic view of the environment.</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12</a:t>
            </a:fld>
            <a:endParaRPr lang="de-DE" altLang="de-DE" b="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How rigidly held beliefs promote misinterpretation during psychosis – examples</a:t>
            </a:r>
            <a:endParaRPr lang="de-DE" altLang="de-DE" sz="3600" dirty="0">
              <a:latin typeface="Calibri Light"/>
            </a:endParaRPr>
          </a:p>
        </p:txBody>
      </p:sp>
      <p:sp>
        <p:nvSpPr>
          <p:cNvPr id="4" name="Content Placeholder 3"/>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itchFamily="18" charset="0"/>
              </a:rPr>
              <a:t>You do not exchange ideas with others because you expect/fear conflict or do not trust other people anymore.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itchFamily="18" charset="0"/>
              </a:rPr>
              <a:t>Disagreement or questioning is perceived as a hostile challenge.</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itchFamily="18" charset="0"/>
              </a:rPr>
              <a:t>Information is derived from one source only (e.g. internet forums about conspiracy theories), with other more serious media (e.g. press agencies) not being considered.</a:t>
            </a:r>
          </a:p>
          <a:p>
            <a:pPr marL="342900" lvl="0" indent="-342900" defTabSz="914400" fontAlgn="base">
              <a:buClr>
                <a:srgbClr val="333333"/>
              </a:buClr>
              <a:buFont typeface="WingDings"/>
              <a:buChar char=""/>
              <a:defRPr/>
            </a:pPr>
            <a:endParaRPr lang="en-US" sz="2400" dirty="0">
              <a:solidFill>
                <a:srgbClr val="333333"/>
              </a:solidFill>
              <a:latin typeface="Calibri Light"/>
              <a:cs typeface="Times New Roman"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13</a:t>
            </a:fld>
            <a:endParaRPr lang="de-DE" altLang="de-DE" b="0">
              <a:latin typeface="Calibri Light"/>
            </a:endParaRPr>
          </a:p>
        </p:txBody>
      </p:sp>
      <p:sp>
        <p:nvSpPr>
          <p:cNvPr id="27652" name="Rechteck 1"/>
          <p:cNvSpPr>
            <a:spLocks noChangeArrowheads="1"/>
          </p:cNvSpPr>
          <p:nvPr/>
        </p:nvSpPr>
        <p:spPr bwMode="auto">
          <a:xfrm>
            <a:off x="470624" y="5548312"/>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b="0" dirty="0">
                <a:solidFill>
                  <a:srgbClr val="004992"/>
                </a:solidFill>
                <a:latin typeface="Calibri Light"/>
                <a:cs typeface="Times New Roman" panose="02020603050405020304" pitchFamily="18" charset="0"/>
              </a:rPr>
              <a:t>Can anyone contribute a short personal experience? </a:t>
            </a:r>
            <a:endParaRPr lang="de-DE" altLang="de-DE" sz="2000" b="0" dirty="0">
              <a:solidFill>
                <a:srgbClr val="004992"/>
              </a:solidFill>
              <a:latin typeface="Calibri Light"/>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endParaRPr lang="de-DE" altLang="de-DE" sz="2400" dirty="0">
              <a:solidFill>
                <a:srgbClr val="333333"/>
              </a:solidFill>
              <a:latin typeface="Calibri Light"/>
            </a:endParaRPr>
          </a:p>
          <a:p>
            <a:pPr lvl="0" algn="ctr" defTabSz="914400" fontAlgn="base"/>
            <a:r>
              <a:rPr lang="de-DE" altLang="de-DE" sz="2400" dirty="0">
                <a:solidFill>
                  <a:srgbClr val="333333"/>
                </a:solidFill>
                <a:latin typeface="Calibri Light"/>
              </a:rPr>
              <a:t>If you are confident about the underlying category, give your answer.</a:t>
            </a:r>
          </a:p>
          <a:p>
            <a:pPr lvl="0" algn="ctr" defTabSz="914400" fontAlgn="base"/>
            <a:r>
              <a:rPr lang="de-DE" altLang="de-DE" sz="2400" dirty="0">
                <a:solidFill>
                  <a:srgbClr val="333333"/>
                </a:solidFill>
                <a:latin typeface="Calibri Light"/>
              </a:rPr>
              <a:t>You will get feedback (“yes</a:t>
            </a:r>
            <a:r>
              <a:rPr lang="en-US" altLang="de-DE" sz="2400" dirty="0">
                <a:solidFill>
                  <a:srgbClr val="333333"/>
                </a:solidFill>
                <a:latin typeface="Calibri Light"/>
              </a:rPr>
              <a:t>”</a:t>
            </a:r>
            <a:r>
              <a:rPr lang="de-DE" altLang="de-DE" sz="2400" dirty="0">
                <a:solidFill>
                  <a:srgbClr val="333333"/>
                </a:solidFill>
                <a:latin typeface="Calibri Light"/>
              </a:rPr>
              <a:t> vs. “no</a:t>
            </a:r>
            <a:r>
              <a:rPr lang="en-US" altLang="de-DE" sz="2400" dirty="0">
                <a:solidFill>
                  <a:srgbClr val="333333"/>
                </a:solidFill>
                <a:latin typeface="Calibri Light"/>
              </a:rPr>
              <a:t>”</a:t>
            </a:r>
            <a:r>
              <a:rPr lang="en-CA" altLang="de-DE" sz="2400" dirty="0">
                <a:solidFill>
                  <a:srgbClr val="333333"/>
                </a:solidFill>
                <a:latin typeface="Calibri Light"/>
              </a:rPr>
              <a:t> </a:t>
            </a:r>
            <a:r>
              <a:rPr lang="de-DE" altLang="de-DE" sz="2400" dirty="0">
                <a:solidFill>
                  <a:srgbClr val="333333"/>
                </a:solidFill>
                <a:latin typeface="Calibri Light"/>
              </a:rPr>
              <a:t>).</a:t>
            </a:r>
          </a:p>
          <a:p>
            <a:pPr lvl="0" algn="ctr" defTabSz="914400" fontAlgn="base"/>
            <a:r>
              <a:rPr lang="de-DE" altLang="de-DE" sz="2400" dirty="0">
                <a:solidFill>
                  <a:srgbClr val="333333"/>
                </a:solidFill>
                <a:latin typeface="Calibri Light"/>
              </a:rPr>
              <a:t>Please suggest other items in the sequence to test your assumption.</a:t>
            </a:r>
          </a:p>
          <a:p>
            <a:pPr algn="ctr"/>
            <a:endParaRPr lang="en-US" sz="2400" dirty="0">
              <a:solidFill>
                <a:srgbClr val="333333"/>
              </a:solidFill>
              <a:latin typeface="Calibri Light"/>
            </a:endParaRPr>
          </a:p>
        </p:txBody>
      </p:sp>
      <p:sp>
        <p:nvSpPr>
          <p:cNvPr id="29702"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three pictures below belong to a certain category. What is the category?</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14</a:t>
            </a:fld>
            <a:endParaRPr lang="de-DE" altLang="de-DE" b="0">
              <a:latin typeface="Calibri Light"/>
            </a:endParaRPr>
          </a:p>
        </p:txBody>
      </p:sp>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Category: Food!</a:t>
            </a:r>
          </a:p>
        </p:txBody>
      </p:sp>
      <p:sp>
        <p:nvSpPr>
          <p:cNvPr id="674827" name="Text Box 11"/>
          <p:cNvSpPr txBox="1">
            <a:spLocks noGrp="1" noChangeArrowheads="1"/>
          </p:cNvSpPr>
          <p:nvPr>
            <p:ph idx="1"/>
          </p:nvPr>
        </p:nvSpPr>
        <p:spPr/>
        <p:txBody>
          <a:bodyPr/>
          <a:lstStyle/>
          <a:p>
            <a:pPr eaLnBrk="1" hangingPunct="1">
              <a:lnSpc>
                <a:spcPct val="100000"/>
              </a:lnSpc>
              <a:spcBef>
                <a:spcPts val="1200"/>
              </a:spcBef>
              <a:defRPr/>
            </a:pPr>
            <a:endParaRPr lang="de-DE" b="1" dirty="0">
              <a:solidFill>
                <a:srgbClr val="333333"/>
              </a:solidFill>
              <a:latin typeface="Calibri Light"/>
            </a:endParaRPr>
          </a:p>
          <a:p>
            <a:pPr eaLnBrk="1" hangingPunct="1">
              <a:lnSpc>
                <a:spcPct val="100000"/>
              </a:lnSpc>
              <a:spcBef>
                <a:spcPts val="1200"/>
              </a:spcBef>
              <a:defRPr/>
            </a:pPr>
            <a:endParaRPr lang="de-DE" b="1" dirty="0">
              <a:solidFill>
                <a:srgbClr val="333333"/>
              </a:solidFill>
              <a:latin typeface="Calibri Light"/>
            </a:endParaRPr>
          </a:p>
          <a:p>
            <a:pPr eaLnBrk="1" hangingPunct="1">
              <a:lnSpc>
                <a:spcPct val="100000"/>
              </a:lnSpc>
              <a:spcBef>
                <a:spcPts val="1200"/>
              </a:spcBef>
              <a:defRPr/>
            </a:pPr>
            <a:endParaRPr lang="de-DE" b="1" dirty="0">
              <a:solidFill>
                <a:srgbClr val="333333"/>
              </a:solidFill>
              <a:latin typeface="Calibri Light"/>
            </a:endParaRPr>
          </a:p>
          <a:p>
            <a:pPr eaLnBrk="1" hangingPunct="1">
              <a:lnSpc>
                <a:spcPct val="100000"/>
              </a:lnSpc>
              <a:spcBef>
                <a:spcPts val="1200"/>
              </a:spcBef>
              <a:defRPr/>
            </a:pPr>
            <a:endParaRPr lang="de-DE" b="1" dirty="0">
              <a:solidFill>
                <a:srgbClr val="333333"/>
              </a:solidFill>
              <a:latin typeface="Calibri Light"/>
            </a:endParaRPr>
          </a:p>
          <a:p>
            <a:pPr eaLnBrk="1" hangingPunct="1">
              <a:lnSpc>
                <a:spcPct val="100000"/>
              </a:lnSpc>
              <a:spcBef>
                <a:spcPts val="1200"/>
              </a:spcBef>
              <a:defRPr/>
            </a:pPr>
            <a:r>
              <a:rPr lang="de-DE" b="1" dirty="0">
                <a:solidFill>
                  <a:srgbClr val="333333"/>
                </a:solidFill>
                <a:latin typeface="Calibri Light"/>
              </a:rPr>
              <a:t>Common error: </a:t>
            </a:r>
            <a:r>
              <a:rPr lang="de-DE" dirty="0">
                <a:solidFill>
                  <a:srgbClr val="333333"/>
                </a:solidFill>
                <a:latin typeface="Calibri Light"/>
              </a:rPr>
              <a:t>Most people only search for information that supports their assumption but do not look for contradictory information (due to the confirmation bias). In this case, the seemingly correct category is fruits. Often, no alternative considerations/thoughts are taken into account. </a:t>
            </a:r>
          </a:p>
          <a:p>
            <a:pPr eaLnBrk="1" hangingPunct="1">
              <a:lnSpc>
                <a:spcPct val="100000"/>
              </a:lnSpc>
              <a:spcBef>
                <a:spcPts val="1200"/>
              </a:spcBef>
              <a:defRPr/>
            </a:pPr>
            <a:r>
              <a:rPr lang="de-DE" dirty="0" err="1">
                <a:solidFill>
                  <a:srgbClr val="333333"/>
                </a:solidFill>
                <a:latin typeface="Calibri Light"/>
              </a:rPr>
              <a:t>Examples</a:t>
            </a:r>
            <a:r>
              <a:rPr lang="de-DE" dirty="0">
                <a:solidFill>
                  <a:srgbClr val="333333"/>
                </a:solidFill>
                <a:latin typeface="Calibri Light"/>
              </a:rPr>
              <a:t> </a:t>
            </a:r>
            <a:r>
              <a:rPr lang="de-DE" dirty="0" err="1">
                <a:solidFill>
                  <a:srgbClr val="333333"/>
                </a:solidFill>
                <a:latin typeface="Calibri Light"/>
              </a:rPr>
              <a:t>from</a:t>
            </a:r>
            <a:r>
              <a:rPr lang="de-DE" dirty="0">
                <a:solidFill>
                  <a:srgbClr val="333333"/>
                </a:solidFill>
                <a:latin typeface="Calibri Light"/>
              </a:rPr>
              <a:t> </a:t>
            </a:r>
            <a:r>
              <a:rPr lang="de-DE" dirty="0" err="1">
                <a:solidFill>
                  <a:srgbClr val="333333"/>
                </a:solidFill>
                <a:latin typeface="Calibri Light"/>
              </a:rPr>
              <a:t>everyday</a:t>
            </a:r>
            <a:r>
              <a:rPr lang="de-DE" dirty="0">
                <a:solidFill>
                  <a:srgbClr val="333333"/>
                </a:solidFill>
                <a:latin typeface="Calibri Light"/>
              </a:rPr>
              <a:t> </a:t>
            </a:r>
            <a:r>
              <a:rPr lang="de-DE" dirty="0" err="1">
                <a:solidFill>
                  <a:srgbClr val="333333"/>
                </a:solidFill>
                <a:latin typeface="Calibri Light"/>
              </a:rPr>
              <a:t>life</a:t>
            </a:r>
            <a:r>
              <a:rPr lang="de-DE" dirty="0">
                <a:solidFill>
                  <a:srgbClr val="333333"/>
                </a:solidFill>
                <a:latin typeface="Calibri Light"/>
              </a:rPr>
              <a:t>: </a:t>
            </a:r>
          </a:p>
          <a:p>
            <a:pPr marL="285750" indent="-285750" eaLnBrk="1" hangingPunct="1">
              <a:lnSpc>
                <a:spcPct val="100000"/>
              </a:lnSpc>
              <a:spcBef>
                <a:spcPts val="1200"/>
              </a:spcBef>
              <a:buClr>
                <a:srgbClr val="333333"/>
              </a:buClr>
              <a:buFont typeface="WingDings"/>
              <a:buChar char=""/>
              <a:defRPr/>
            </a:pPr>
            <a:r>
              <a:rPr lang="de-DE" dirty="0">
                <a:solidFill>
                  <a:srgbClr val="333333"/>
                </a:solidFill>
                <a:latin typeface="Calibri Light"/>
              </a:rPr>
              <a:t>one only reads newspapers consistent with one´s own opinion. </a:t>
            </a:r>
          </a:p>
          <a:p>
            <a:pPr marL="285750" indent="-285750" eaLnBrk="1" hangingPunct="1">
              <a:lnSpc>
                <a:spcPct val="100000"/>
              </a:lnSpc>
              <a:spcBef>
                <a:spcPts val="1200"/>
              </a:spcBef>
              <a:buClr>
                <a:srgbClr val="333333"/>
              </a:buClr>
              <a:buFont typeface="WingDings"/>
              <a:buChar char=""/>
              <a:defRPr/>
            </a:pPr>
            <a:r>
              <a:rPr lang="de-DE" dirty="0">
                <a:solidFill>
                  <a:srgbClr val="333333"/>
                </a:solidFill>
                <a:latin typeface="Calibri Light"/>
              </a:rPr>
              <a:t>one avoids contact with people who think differently instead of discussing opposing views with them.</a:t>
            </a:r>
          </a:p>
          <a:p>
            <a:pPr eaLnBrk="1" hangingPunct="1">
              <a:lnSpc>
                <a:spcPct val="100000"/>
              </a:lnSpc>
              <a:spcBef>
                <a:spcPts val="1200"/>
              </a:spcBef>
              <a:defRPr/>
            </a:pPr>
            <a:r>
              <a:rPr lang="de-DE" dirty="0" err="1">
                <a:solidFill>
                  <a:srgbClr val="004992"/>
                </a:solidFill>
                <a:latin typeface="Calibri Light"/>
              </a:rPr>
              <a:t>This</a:t>
            </a:r>
            <a:r>
              <a:rPr lang="de-DE" dirty="0">
                <a:solidFill>
                  <a:srgbClr val="004992"/>
                </a:solidFill>
                <a:latin typeface="Calibri Light"/>
              </a:rPr>
              <a:t> </a:t>
            </a:r>
            <a:r>
              <a:rPr lang="de-DE" dirty="0" err="1">
                <a:solidFill>
                  <a:srgbClr val="004992"/>
                </a:solidFill>
                <a:latin typeface="Calibri Light"/>
              </a:rPr>
              <a:t>might</a:t>
            </a:r>
            <a:r>
              <a:rPr lang="de-DE" dirty="0">
                <a:solidFill>
                  <a:srgbClr val="004992"/>
                </a:solidFill>
                <a:latin typeface="Calibri Light"/>
              </a:rPr>
              <a:t> </a:t>
            </a:r>
            <a:r>
              <a:rPr lang="de-DE" dirty="0" err="1">
                <a:solidFill>
                  <a:srgbClr val="004992"/>
                </a:solidFill>
                <a:latin typeface="Calibri Light"/>
              </a:rPr>
              <a:t>lead</a:t>
            </a:r>
            <a:r>
              <a:rPr lang="de-DE" dirty="0">
                <a:solidFill>
                  <a:srgbClr val="004992"/>
                </a:solidFill>
                <a:latin typeface="Calibri Light"/>
              </a:rPr>
              <a:t> </a:t>
            </a:r>
            <a:r>
              <a:rPr lang="de-DE" dirty="0" err="1">
                <a:solidFill>
                  <a:srgbClr val="004992"/>
                </a:solidFill>
                <a:latin typeface="Calibri Light"/>
              </a:rPr>
              <a:t>to</a:t>
            </a:r>
            <a:r>
              <a:rPr lang="de-DE" dirty="0">
                <a:solidFill>
                  <a:srgbClr val="004992"/>
                </a:solidFill>
                <a:latin typeface="Calibri Light"/>
              </a:rPr>
              <a:t> </a:t>
            </a:r>
            <a:r>
              <a:rPr lang="de-DE" dirty="0" err="1">
                <a:solidFill>
                  <a:srgbClr val="004992"/>
                </a:solidFill>
                <a:latin typeface="Calibri Light"/>
              </a:rPr>
              <a:t>one-sided</a:t>
            </a:r>
            <a:r>
              <a:rPr lang="de-DE" dirty="0">
                <a:solidFill>
                  <a:srgbClr val="004992"/>
                </a:solidFill>
                <a:latin typeface="Calibri Light"/>
              </a:rPr>
              <a:t> </a:t>
            </a:r>
            <a:r>
              <a:rPr lang="de-DE" dirty="0" err="1">
                <a:solidFill>
                  <a:srgbClr val="004992"/>
                </a:solidFill>
                <a:latin typeface="Calibri Light"/>
              </a:rPr>
              <a:t>attitudes</a:t>
            </a:r>
            <a:r>
              <a:rPr lang="de-DE" dirty="0">
                <a:solidFill>
                  <a:srgbClr val="004992"/>
                </a:solidFill>
                <a:latin typeface="Calibri Light"/>
              </a:rPr>
              <a:t> </a:t>
            </a:r>
            <a:r>
              <a:rPr lang="de-DE" dirty="0" err="1">
                <a:solidFill>
                  <a:srgbClr val="004992"/>
                </a:solidFill>
                <a:latin typeface="Calibri Light"/>
              </a:rPr>
              <a:t>and</a:t>
            </a:r>
            <a:r>
              <a:rPr lang="de-DE" dirty="0">
                <a:solidFill>
                  <a:srgbClr val="004992"/>
                </a:solidFill>
                <a:latin typeface="Calibri Light"/>
              </a:rPr>
              <a:t> </a:t>
            </a:r>
            <a:r>
              <a:rPr lang="de-DE" dirty="0" err="1">
                <a:solidFill>
                  <a:srgbClr val="004992"/>
                </a:solidFill>
                <a:latin typeface="Calibri Light"/>
              </a:rPr>
              <a:t>even</a:t>
            </a:r>
            <a:r>
              <a:rPr lang="de-DE" dirty="0">
                <a:solidFill>
                  <a:srgbClr val="004992"/>
                </a:solidFill>
                <a:latin typeface="Calibri Light"/>
              </a:rPr>
              <a:t> </a:t>
            </a:r>
            <a:r>
              <a:rPr lang="de-DE" dirty="0" err="1">
                <a:solidFill>
                  <a:srgbClr val="004992"/>
                </a:solidFill>
                <a:latin typeface="Calibri Light"/>
              </a:rPr>
              <a:t>foster</a:t>
            </a:r>
            <a:r>
              <a:rPr lang="de-DE" dirty="0">
                <a:solidFill>
                  <a:srgbClr val="004992"/>
                </a:solidFill>
                <a:latin typeface="Calibri Light"/>
              </a:rPr>
              <a:t> </a:t>
            </a:r>
            <a:r>
              <a:rPr lang="de-DE" dirty="0" err="1">
                <a:solidFill>
                  <a:srgbClr val="004992"/>
                </a:solidFill>
                <a:latin typeface="Calibri Light"/>
              </a:rPr>
              <a:t>incorrect</a:t>
            </a:r>
            <a:r>
              <a:rPr lang="de-DE" dirty="0">
                <a:solidFill>
                  <a:srgbClr val="004992"/>
                </a:solidFill>
                <a:latin typeface="Calibri Light"/>
              </a:rPr>
              <a:t> </a:t>
            </a:r>
            <a:r>
              <a:rPr lang="de-DE" dirty="0" err="1">
                <a:solidFill>
                  <a:srgbClr val="004992"/>
                </a:solidFill>
                <a:latin typeface="Calibri Light"/>
              </a:rPr>
              <a:t>judgments</a:t>
            </a:r>
            <a:r>
              <a:rPr lang="de-DE"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A9ED3B59-C483-4413-8AB3-A9D444776F7B}" type="slidenum">
              <a:rPr lang="de-DE" altLang="de-DE" b="0" smtClean="0">
                <a:latin typeface="Calibri Light"/>
              </a:rPr>
              <a:pPr>
                <a:defRPr/>
              </a:pPr>
              <a:t>15</a:t>
            </a:fld>
            <a:endParaRPr lang="de-DE" altLang="de-DE" b="0">
              <a:latin typeface="Calibri Light"/>
            </a:endParaRPr>
          </a:p>
        </p:txBody>
      </p:sp>
      <p:pic>
        <p:nvPicPr>
          <p:cNvPr id="1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Bread-adactio-flickr-c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Bananas-ian ransley-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1"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Further options: </a:t>
            </a:r>
            <a:endParaRPr lang="de-DE" altLang="de-DE" sz="2400" b="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Three pictures illustrating a scenario will be shown to you, along with various interpretations.</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333333"/>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17</a:t>
            </a:fld>
            <a:endParaRPr lang="de-DE" altLang="de-DE" b="0">
              <a:latin typeface="Calibri Light"/>
            </a:endParaRPr>
          </a:p>
        </p:txBody>
      </p:sp>
    </p:spTree>
    <p:extLst>
      <p:ext uri="{BB962C8B-B14F-4D97-AF65-F5344CB8AC3E}">
        <p14:creationId xmlns:p14="http://schemas.microsoft.com/office/powerpoint/2010/main" val="4201068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333333"/>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 </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18</a:t>
            </a:fld>
            <a:endParaRPr lang="de-DE" altLang="de-DE" b="0">
              <a:latin typeface="Calibri Light"/>
            </a:endParaRPr>
          </a:p>
        </p:txBody>
      </p:sp>
    </p:spTree>
    <p:extLst>
      <p:ext uri="{BB962C8B-B14F-4D97-AF65-F5344CB8AC3E}">
        <p14:creationId xmlns:p14="http://schemas.microsoft.com/office/powerpoint/2010/main" val="507670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333333"/>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333333"/>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 </a:t>
            </a:r>
          </a:p>
          <a:p>
            <a:pPr marL="342900" lvl="0" indent="-342900" defTabSz="914400" fontAlgn="base">
              <a:buClr>
                <a:srgbClr val="333333"/>
              </a:buClr>
              <a:buFont typeface="WingDings"/>
              <a:buChar char=""/>
            </a:pPr>
            <a:r>
              <a:rPr lang="en-GB" altLang="ko-KR" sz="2400" dirty="0">
                <a:solidFill>
                  <a:srgbClr val="333333"/>
                </a:solidFill>
                <a:latin typeface="Calibri Light"/>
                <a:ea typeface="굴림" charset="-127"/>
              </a:rPr>
              <a:t>Please discuss with the group how confident you are in your rating.</a:t>
            </a:r>
            <a:r>
              <a:rPr lang="de-DE" altLang="ko-KR" sz="2400" dirty="0">
                <a:solidFill>
                  <a:srgbClr val="333333"/>
                </a:solidFill>
                <a:latin typeface="Calibri Light"/>
                <a:ea typeface="굴림" charset="-127"/>
              </a:rPr>
              <a:t>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19</a:t>
            </a:fld>
            <a:endParaRPr lang="de-DE" altLang="de-DE" b="0">
              <a:latin typeface="Calibri Light"/>
            </a:endParaRPr>
          </a:p>
        </p:txBody>
      </p:sp>
    </p:spTree>
    <p:extLst>
      <p:ext uri="{BB962C8B-B14F-4D97-AF65-F5344CB8AC3E}">
        <p14:creationId xmlns:p14="http://schemas.microsoft.com/office/powerpoint/2010/main" val="1707154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What might have happened?</a:t>
            </a:r>
          </a:p>
        </p:txBody>
      </p:sp>
      <p:sp>
        <p:nvSpPr>
          <p:cNvPr id="6" name="Footer Placeholder 5"/>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20</a:t>
            </a:fld>
            <a:endParaRPr lang="de-DE" altLang="de-DE" b="0">
              <a:latin typeface="Calibri Light"/>
            </a:endParaRPr>
          </a:p>
        </p:txBody>
      </p:sp>
      <p:sp>
        <p:nvSpPr>
          <p:cNvPr id="13"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5"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045307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6" name="Footer Placeholder 5"/>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21</a:t>
            </a:fld>
            <a:endParaRPr lang="de-DE" altLang="de-DE" b="0">
              <a:latin typeface="Calibri Light"/>
            </a:endParaRPr>
          </a:p>
        </p:txBody>
      </p:sp>
      <p:sp>
        <p:nvSpPr>
          <p:cNvPr id="14"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a shark hunter and has just killed a shark.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doing research on sharks.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testing his new shark style surfboard.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just scared everyone away with a fake shark head. </a:t>
            </a:r>
            <a:endParaRPr lang="de-DE" altLang="de-DE" sz="2000" b="0" dirty="0">
              <a:solidFill>
                <a:srgbClr val="333333"/>
              </a:solidFill>
              <a:latin typeface="Calibri Light"/>
            </a:endParaRPr>
          </a:p>
        </p:txBody>
      </p:sp>
      <p:pic>
        <p:nvPicPr>
          <p:cNvPr id="16"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22</a:t>
            </a:fld>
            <a:endParaRPr lang="de-DE" altLang="de-DE" b="0">
              <a:latin typeface="Calibri Light"/>
            </a:endParaRPr>
          </a:p>
        </p:txBody>
      </p:sp>
      <p:sp>
        <p:nvSpPr>
          <p:cNvPr id="22"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3"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a shark hunter and has just killed a shark.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doing research on sharks.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testing his new shark style surfboard.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just scared everyone away with a fake shark head. </a:t>
            </a:r>
            <a:endParaRPr lang="de-DE" altLang="de-DE" sz="2000" b="0" dirty="0">
              <a:solidFill>
                <a:srgbClr val="333333"/>
              </a:solidFill>
              <a:latin typeface="Calibri Light"/>
            </a:endParaRPr>
          </a:p>
        </p:txBody>
      </p:sp>
      <p:pic>
        <p:nvPicPr>
          <p:cNvPr id="30"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23</a:t>
            </a:fld>
            <a:endParaRPr lang="de-DE" altLang="de-DE" b="0">
              <a:latin typeface="Calibri Light"/>
            </a:endParaRP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3"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a shark hunter and has just killed a shark.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doing research on sharks.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testing his new shark style surfboard.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just scared everyone away with a fake shark head. </a:t>
            </a:r>
            <a:endParaRPr lang="de-DE" altLang="de-DE" sz="2000" b="0" dirty="0">
              <a:solidFill>
                <a:srgbClr val="333333"/>
              </a:solidFill>
              <a:latin typeface="Calibri Light"/>
            </a:endParaRPr>
          </a:p>
        </p:txBody>
      </p:sp>
      <p:pic>
        <p:nvPicPr>
          <p:cNvPr id="44"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24</a:t>
            </a:fld>
            <a:endParaRPr lang="de-DE" altLang="de-DE" b="0">
              <a:latin typeface="Calibri Light"/>
            </a:endParaRP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a shark hunter and has just killed a shark.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doing research on sharks.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testing his new shark style surfboard.</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just scared everyone away with a fake shark head. </a:t>
            </a:r>
            <a:endParaRPr lang="de-DE" altLang="de-DE" sz="2000" b="0" dirty="0">
              <a:solidFill>
                <a:srgbClr val="004992"/>
              </a:solidFill>
              <a:latin typeface="Calibri Light"/>
            </a:endParaRPr>
          </a:p>
        </p:txBody>
      </p:sp>
      <p:pic>
        <p:nvPicPr>
          <p:cNvPr id="41"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25</a:t>
            </a:fld>
            <a:endParaRPr lang="de-DE" altLang="de-DE" b="0">
              <a:latin typeface="Calibri Light"/>
            </a:endParaRPr>
          </a:p>
        </p:txBody>
      </p:sp>
      <p:sp>
        <p:nvSpPr>
          <p:cNvPr id="14"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is tense because he arrived late for rehearsal.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has just yelled at the man in the front row because he was singing out of tune.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in the front row just told the man next to her that she has a crush on the conductor.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is nervous because he cannot find his baton. </a:t>
            </a:r>
            <a:endParaRPr lang="de-DE" altLang="de-DE" sz="2000" b="0" dirty="0">
              <a:solidFill>
                <a:srgbClr val="004992"/>
              </a:solidFill>
              <a:latin typeface="Calibri Light"/>
            </a:endParaRPr>
          </a:p>
        </p:txBody>
      </p:sp>
      <p:pic>
        <p:nvPicPr>
          <p:cNvPr id="2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26</a:t>
            </a:fld>
            <a:endParaRPr lang="de-DE" altLang="de-DE" b="0">
              <a:latin typeface="Calibri Light"/>
            </a:endParaRPr>
          </a:p>
        </p:txBody>
      </p:sp>
      <p:sp>
        <p:nvSpPr>
          <p:cNvPr id="2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4"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is tense because he arrived late for rehearsal.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has just yelled at the man in the front row because he was singing out of tune.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in the front row just told the man next to her that she has a crush on the conductor.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is nervous because he cannot find his baton. </a:t>
            </a:r>
            <a:endParaRPr lang="de-DE" altLang="de-DE" sz="2000" b="0" dirty="0">
              <a:solidFill>
                <a:srgbClr val="004992"/>
              </a:solidFill>
              <a:latin typeface="Calibri Light"/>
            </a:endParaRPr>
          </a:p>
        </p:txBody>
      </p:sp>
      <p:pic>
        <p:nvPicPr>
          <p:cNvPr id="34"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27</a:t>
            </a:fld>
            <a:endParaRPr lang="de-DE" altLang="de-DE" b="0">
              <a:latin typeface="Calibri Light"/>
            </a:endParaRPr>
          </a:p>
        </p:txBody>
      </p:sp>
      <p:sp>
        <p:nvSpPr>
          <p:cNvPr id="25"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7"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4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is tense because he arrived late for rehearsal.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has just yelled at the man in the front row because he was singing out of tune.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in the front row just told the man next to her that she has a crush on the conductor.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conductor is nervous because he cannot find his baton. </a:t>
            </a:r>
            <a:endParaRPr lang="de-DE" altLang="de-DE" sz="2000" b="0" dirty="0">
              <a:solidFill>
                <a:srgbClr val="004992"/>
              </a:solidFill>
              <a:latin typeface="Calibri Light"/>
            </a:endParaRPr>
          </a:p>
        </p:txBody>
      </p:sp>
      <p:pic>
        <p:nvPicPr>
          <p:cNvPr id="46"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28</a:t>
            </a:fld>
            <a:endParaRPr lang="de-DE" altLang="de-DE" b="0">
              <a:latin typeface="Calibri Light"/>
            </a:endParaRPr>
          </a:p>
        </p:txBody>
      </p:sp>
      <p:sp>
        <p:nvSpPr>
          <p:cNvPr id="24"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6"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conductor is tense because he arrived late for rehearsal.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conductor has just yelled at the man in the front row because he was singing out of tune.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girl in the front row just told the man next to her that she has a crush on the conductor.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conductor is nervous because he cannot find his baton. </a:t>
            </a:r>
            <a:endParaRPr lang="de-DE" altLang="de-DE" sz="2000" b="0" dirty="0">
              <a:solidFill>
                <a:srgbClr val="004992"/>
              </a:solidFill>
              <a:latin typeface="Calibri Light"/>
            </a:endParaRPr>
          </a:p>
        </p:txBody>
      </p:sp>
      <p:pic>
        <p:nvPicPr>
          <p:cNvPr id="44"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29</a:t>
            </a:fld>
            <a:endParaRPr lang="de-DE" altLang="de-DE" b="0">
              <a:latin typeface="Calibri Light"/>
            </a:endParaRPr>
          </a:p>
        </p:txBody>
      </p:sp>
      <p:sp>
        <p:nvSpPr>
          <p:cNvPr id="14"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built a fence for his dog.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buying a guard dog.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escaped from the barking dog.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playing with his neighbor’s dog.</a:t>
            </a:r>
            <a:endParaRPr lang="de-DE" altLang="de-DE" sz="2000" b="0" dirty="0">
              <a:solidFill>
                <a:srgbClr val="004992"/>
              </a:solidFill>
              <a:latin typeface="Calibri Light"/>
            </a:endParaRPr>
          </a:p>
        </p:txBody>
      </p:sp>
      <p:pic>
        <p:nvPicPr>
          <p:cNvPr id="16"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30</a:t>
            </a:fld>
            <a:endParaRPr lang="de-DE" altLang="de-DE" b="0">
              <a:latin typeface="Calibri Light"/>
            </a:endParaRPr>
          </a:p>
        </p:txBody>
      </p:sp>
      <p:sp>
        <p:nvSpPr>
          <p:cNvPr id="19"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built a fence for his dog.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buying a guard dog.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escaped from the barking dog.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playing with his neighbor’s dog.</a:t>
            </a:r>
            <a:endParaRPr lang="de-DE" altLang="de-DE" sz="2000" b="0" dirty="0">
              <a:solidFill>
                <a:srgbClr val="004992"/>
              </a:solidFill>
              <a:latin typeface="Calibri Light"/>
            </a:endParaRPr>
          </a:p>
        </p:txBody>
      </p:sp>
      <p:pic>
        <p:nvPicPr>
          <p:cNvPr id="25"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6"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31</a:t>
            </a:fld>
            <a:endParaRPr lang="de-DE" altLang="de-DE" b="0">
              <a:latin typeface="Calibri Light"/>
            </a:endParaRPr>
          </a:p>
        </p:txBody>
      </p:sp>
      <p:sp>
        <p:nvSpPr>
          <p:cNvPr id="22"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3"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built a fence for his dog.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buying a guard dog.</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escaped from the barking dog.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playing with his neighbor’s dog.</a:t>
            </a:r>
            <a:endParaRPr lang="de-DE" altLang="de-DE" sz="2000" b="0" dirty="0">
              <a:solidFill>
                <a:srgbClr val="004992"/>
              </a:solidFill>
              <a:latin typeface="Calibri Light"/>
            </a:endParaRPr>
          </a:p>
        </p:txBody>
      </p:sp>
      <p:pic>
        <p:nvPicPr>
          <p:cNvPr id="28"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9"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30"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32</a:t>
            </a:fld>
            <a:endParaRPr lang="de-DE" altLang="de-DE" b="0">
              <a:latin typeface="Calibri Light"/>
            </a:endParaRPr>
          </a:p>
        </p:txBody>
      </p:sp>
      <p:sp>
        <p:nvSpPr>
          <p:cNvPr id="39"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has just built a fence for his dog.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buying a guard dog.</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has just escaped from the barking dog.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playing with his neighbor’s dog.</a:t>
            </a:r>
            <a:endParaRPr lang="de-DE" altLang="de-DE" sz="2000" b="0" dirty="0">
              <a:solidFill>
                <a:srgbClr val="004992"/>
              </a:solidFill>
              <a:latin typeface="Calibri Light"/>
            </a:endParaRPr>
          </a:p>
        </p:txBody>
      </p:sp>
      <p:sp>
        <p:nvSpPr>
          <p:cNvPr id="67"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6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9"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3</a:t>
            </a:r>
          </a:p>
        </p:txBody>
      </p:sp>
      <p:pic>
        <p:nvPicPr>
          <p:cNvPr id="26"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7"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8"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33</a:t>
            </a:fld>
            <a:endParaRPr lang="de-DE" altLang="de-DE" b="0">
              <a:latin typeface="Calibri Light"/>
            </a:endParaRPr>
          </a:p>
        </p:txBody>
      </p:sp>
      <p:sp>
        <p:nvSpPr>
          <p:cNvPr id="16"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going to sell her clothes to a second hand shop.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going for a walk on a nice spring day.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has just finished doing her laundry at a laundromat.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taking out the garbage. </a:t>
            </a:r>
            <a:endParaRPr lang="de-DE" altLang="de-DE" sz="2000" b="0" dirty="0">
              <a:solidFill>
                <a:srgbClr val="004992"/>
              </a:solidFill>
              <a:latin typeface="Calibri Ligh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34</a:t>
            </a:fld>
            <a:endParaRPr lang="de-DE" altLang="de-DE" b="0">
              <a:latin typeface="Calibri Light"/>
            </a:endParaRPr>
          </a:p>
        </p:txBody>
      </p:sp>
      <p:sp>
        <p:nvSpPr>
          <p:cNvPr id="26"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7"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going to sell her clothes to a second hand shop.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going for a walk on a nice spring day.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has just finished doing her laundry at a laundromat.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taking out the garbage. </a:t>
            </a:r>
            <a:endParaRPr lang="de-DE" altLang="de-DE" sz="2000" b="0" dirty="0">
              <a:solidFill>
                <a:srgbClr val="004992"/>
              </a:solidFill>
              <a:latin typeface="Calibri Light"/>
            </a:endParaRPr>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6" name="Footer Placeholder 5"/>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35</a:t>
            </a:fld>
            <a:endParaRPr lang="de-DE" altLang="de-DE" b="0">
              <a:latin typeface="Calibri Light"/>
            </a:endParaRPr>
          </a:p>
        </p:txBody>
      </p:sp>
      <p:sp>
        <p:nvSpPr>
          <p:cNvPr id="37" name="Caption_36"/>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8" name="Caption_35"/>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9"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going to sell her clothes to a second hand shop.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going for a walk on a nice spring day.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has just finished doing her laundry at a laundromat.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woman is taking out the garbage. </a:t>
            </a:r>
            <a:endParaRPr lang="de-DE" altLang="de-DE" sz="2000" b="0" dirty="0">
              <a:solidFill>
                <a:srgbClr val="004992"/>
              </a:solidFill>
              <a:latin typeface="Calibri Light"/>
            </a:endParaRPr>
          </a:p>
        </p:txBody>
      </p:sp>
      <p:pic>
        <p:nvPicPr>
          <p:cNvPr id="49"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36</a:t>
            </a:fld>
            <a:endParaRPr lang="de-DE" altLang="de-DE" b="0">
              <a:latin typeface="Calibri Light"/>
            </a:endParaRPr>
          </a:p>
        </p:txBody>
      </p:sp>
      <p:sp>
        <p:nvSpPr>
          <p:cNvPr id="38"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woman is going to sell her clothes to a second hand shop.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woman is going for a walk on a nice spring day.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woman has just finished doing her laundry at a laundromat.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woman is taking out the garbage. </a:t>
            </a:r>
            <a:endParaRPr lang="de-DE" altLang="de-DE" sz="2000" b="0" dirty="0">
              <a:solidFill>
                <a:srgbClr val="004992"/>
              </a:solidFill>
              <a:latin typeface="Calibri Light"/>
            </a:endParaRPr>
          </a:p>
        </p:txBody>
      </p:sp>
      <p:pic>
        <p:nvPicPr>
          <p:cNvPr id="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Caption_36"/>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67" name="Caption_35"/>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37</a:t>
            </a:fld>
            <a:endParaRPr lang="de-DE" altLang="de-DE" b="0">
              <a:latin typeface="Calibri Light"/>
            </a:endParaRPr>
          </a:p>
        </p:txBody>
      </p:sp>
      <p:sp>
        <p:nvSpPr>
          <p:cNvPr id="12"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robbing the other man.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giving his friend a chocolate gun.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asking the other man if he lost a gun.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playing “cops and robbers” with his friend. </a:t>
            </a:r>
            <a:endParaRPr lang="de-DE" altLang="de-DE" sz="2000" b="0" dirty="0">
              <a:solidFill>
                <a:srgbClr val="004992"/>
              </a:solidFill>
              <a:latin typeface="Calibri Light"/>
            </a:endParaRPr>
          </a:p>
        </p:txBody>
      </p:sp>
      <p:pic>
        <p:nvPicPr>
          <p:cNvPr id="2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38</a:t>
            </a:fld>
            <a:endParaRPr lang="de-DE" altLang="de-DE" b="0">
              <a:latin typeface="Calibri Light"/>
            </a:endParaRPr>
          </a:p>
        </p:txBody>
      </p:sp>
      <p:sp>
        <p:nvSpPr>
          <p:cNvPr id="15"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6"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robbing the other man.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giving his friend a chocolate gun.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asking the other man if he lost a gun.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playing “cops and robbers” with his friend. </a:t>
            </a:r>
            <a:endParaRPr lang="de-DE" altLang="de-DE" sz="2000" b="0" dirty="0">
              <a:solidFill>
                <a:srgbClr val="004992"/>
              </a:solidFill>
              <a:latin typeface="Calibri Light"/>
            </a:endParaRPr>
          </a:p>
        </p:txBody>
      </p:sp>
      <p:pic>
        <p:nvPicPr>
          <p:cNvPr id="35"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39</a:t>
            </a:fld>
            <a:endParaRPr lang="de-DE" altLang="de-DE" b="0">
              <a:latin typeface="Calibri Light"/>
            </a:endParaRPr>
          </a:p>
        </p:txBody>
      </p:sp>
      <p:sp>
        <p:nvSpPr>
          <p:cNvPr id="18"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19"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20"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robbing the other man.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giving his friend a chocolate gun.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asking the other man if he lost a gun.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on the left is playing “cops and robbers” with his friend. </a:t>
            </a:r>
            <a:endParaRPr lang="de-DE" altLang="de-DE" sz="2000" b="0" dirty="0">
              <a:solidFill>
                <a:srgbClr val="004992"/>
              </a:solidFill>
              <a:latin typeface="Calibri Light"/>
            </a:endParaRPr>
          </a:p>
        </p:txBody>
      </p:sp>
      <p:pic>
        <p:nvPicPr>
          <p:cNvPr id="5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40</a:t>
            </a:fld>
            <a:endParaRPr lang="de-DE" altLang="de-DE" b="0">
              <a:latin typeface="Calibri Light"/>
            </a:endParaRPr>
          </a:p>
        </p:txBody>
      </p:sp>
      <p:sp>
        <p:nvSpPr>
          <p:cNvPr id="17"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9"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on the left is robbing the other man.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giving his friend a chocolate gun.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on the left is asking the other man if he lost a gun.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on the left is playing “cops and robbers” with his friend. </a:t>
            </a:r>
            <a:endParaRPr lang="de-DE" altLang="de-DE" sz="2000" b="0" dirty="0">
              <a:solidFill>
                <a:srgbClr val="004992"/>
              </a:solidFill>
              <a:latin typeface="Calibri Light"/>
            </a:endParaRPr>
          </a:p>
        </p:txBody>
      </p:sp>
      <p:pic>
        <p:nvPicPr>
          <p:cNvPr id="48"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b="0" dirty="0">
                <a:solidFill>
                  <a:srgbClr val="333333"/>
                </a:solidFill>
              </a:rPr>
              <a:t>Metacognitive Training 3 - Changing Beliefs</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41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956030"/>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508535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42</a:t>
            </a:fld>
            <a:endParaRPr lang="de-DE" altLang="de-DE" b="0">
              <a:latin typeface="Calibri Light"/>
            </a:endParaRPr>
          </a:p>
        </p:txBody>
      </p:sp>
      <p:sp>
        <p:nvSpPr>
          <p:cNvPr id="18"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is sweating because she is late and worries about being punished.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Against her father’s advice, the girl left the house without an umbrella.</a:t>
            </a:r>
            <a:endParaRPr lang="de-DE" altLang="de-DE" sz="2000" b="0" dirty="0">
              <a:solidFill>
                <a:srgbClr val="004992"/>
              </a:solidFill>
              <a:latin typeface="Calibri Light"/>
            </a:endParaRPr>
          </a:p>
        </p:txBody>
      </p:sp>
      <p:pic>
        <p:nvPicPr>
          <p:cNvPr id="1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6" name="Footer Placeholder 5"/>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7" name="Slide Number Placeholder 6"/>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43</a:t>
            </a:fld>
            <a:endParaRPr lang="de-DE" altLang="de-DE" b="0">
              <a:latin typeface="Calibri Light"/>
            </a:endParaRPr>
          </a:p>
        </p:txBody>
      </p:sp>
      <p:sp>
        <p:nvSpPr>
          <p:cNvPr id="28"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is sweating because she is late and worries about being punished.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Against her father’s advice, the girl left the house without an umbrella.</a:t>
            </a:r>
            <a:endParaRPr lang="de-DE" altLang="de-DE" sz="2000" b="0" dirty="0">
              <a:solidFill>
                <a:srgbClr val="004992"/>
              </a:solidFill>
              <a:latin typeface="Calibri Light"/>
            </a:endParaRPr>
          </a:p>
        </p:txBody>
      </p:sp>
      <p:pic>
        <p:nvPicPr>
          <p:cNvPr id="33"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44</a:t>
            </a:fld>
            <a:endParaRPr lang="de-DE" altLang="de-DE" b="0">
              <a:latin typeface="Calibri Light"/>
            </a:endParaRPr>
          </a:p>
        </p:txBody>
      </p:sp>
      <p:sp>
        <p:nvSpPr>
          <p:cNvPr id="37"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8"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girl is sweating because she is late and worries about being punished.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Against her father’s advice, the girl left the house without an umbrella.</a:t>
            </a:r>
            <a:endParaRPr lang="de-DE" altLang="de-DE" sz="2000" b="0" dirty="0">
              <a:solidFill>
                <a:srgbClr val="004992"/>
              </a:solidFill>
              <a:latin typeface="Calibri Light"/>
            </a:endParaRPr>
          </a:p>
        </p:txBody>
      </p:sp>
      <p:pic>
        <p:nvPicPr>
          <p:cNvPr id="48"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45</a:t>
            </a:fld>
            <a:endParaRPr lang="de-DE" altLang="de-DE" b="0">
              <a:latin typeface="Calibri Light"/>
            </a:endParaRPr>
          </a:p>
        </p:txBody>
      </p:sp>
      <p:sp>
        <p:nvSpPr>
          <p:cNvPr id="36"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7"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father laughs because his daughter went swimming fully clothed.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father punished his daughter by sending her outside without an umbrella.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girl is sweating because she is late and worries about being punished.</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Against her father’s advice, the girl left the house without an umbrella.</a:t>
            </a:r>
            <a:endParaRPr lang="de-DE" altLang="de-DE" sz="2000" b="0" dirty="0">
              <a:solidFill>
                <a:srgbClr val="004992"/>
              </a:solidFill>
              <a:latin typeface="Calibri Light"/>
            </a:endParaRPr>
          </a:p>
        </p:txBody>
      </p:sp>
      <p:pic>
        <p:nvPicPr>
          <p:cNvPr id="47"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46</a:t>
            </a:fld>
            <a:endParaRPr lang="de-DE" altLang="de-DE" b="0">
              <a:latin typeface="Calibri Light"/>
            </a:endParaRPr>
          </a:p>
        </p:txBody>
      </p:sp>
      <p:sp>
        <p:nvSpPr>
          <p:cNvPr id="12"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diver is looking for the king’s jewels that dropped into the water.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diver hooks fish onto the king’s fishing rod so that the king enjoys fishing.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king called his servant to carry the basket of fish.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king supervises the diver’s expedition to the bottom of the sea.</a:t>
            </a:r>
            <a:endParaRPr lang="de-DE" altLang="de-DE" sz="2000" b="0" dirty="0">
              <a:solidFill>
                <a:srgbClr val="004992"/>
              </a:solidFill>
              <a:latin typeface="Calibri Light"/>
            </a:endParaRPr>
          </a:p>
        </p:txBody>
      </p:sp>
      <p:pic>
        <p:nvPicPr>
          <p:cNvPr id="2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47</a:t>
            </a:fld>
            <a:endParaRPr lang="de-DE" altLang="de-DE" b="0">
              <a:latin typeface="Calibri Light"/>
            </a:endParaRPr>
          </a:p>
        </p:txBody>
      </p:sp>
      <p:sp>
        <p:nvSpPr>
          <p:cNvPr id="15"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6"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diver is looking for the king’s jewels that dropped into the water.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diver hooks fish onto the king’s fishing rod so that the king enjoys fishing.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king called his servant to carry the basket of fish.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king supervises the diver’s expedition to the bottom of the sea.</a:t>
            </a:r>
            <a:endParaRPr lang="de-DE" altLang="de-DE" sz="2000" b="0" dirty="0">
              <a:solidFill>
                <a:srgbClr val="004992"/>
              </a:solidFill>
              <a:latin typeface="Calibri Light"/>
            </a:endParaRPr>
          </a:p>
        </p:txBody>
      </p:sp>
      <p:pic>
        <p:nvPicPr>
          <p:cNvPr id="35"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48</a:t>
            </a:fld>
            <a:endParaRPr lang="de-DE" altLang="de-DE" b="0">
              <a:latin typeface="Calibri Light"/>
            </a:endParaRPr>
          </a:p>
        </p:txBody>
      </p:sp>
      <p:sp>
        <p:nvSpPr>
          <p:cNvPr id="19"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0"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diver is looking for the king’s jewels that dropped into the water.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diver hooks fish onto the king’s fishing rod so that the king enjoys fishing.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king called his servant to carry the basket of fish.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king supervises the diver’s expedition to the bottom of the sea.</a:t>
            </a:r>
            <a:endParaRPr lang="de-DE" altLang="de-DE" sz="2000" b="0" dirty="0">
              <a:solidFill>
                <a:srgbClr val="004992"/>
              </a:solidFill>
              <a:latin typeface="Calibri Light"/>
            </a:endParaRPr>
          </a:p>
        </p:txBody>
      </p:sp>
      <p:pic>
        <p:nvPicPr>
          <p:cNvPr id="50" name="Picture 4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5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5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49</a:t>
            </a:fld>
            <a:endParaRPr lang="de-DE" altLang="de-DE" b="0">
              <a:latin typeface="Calibri Light"/>
            </a:endParaRPr>
          </a:p>
        </p:txBody>
      </p:sp>
      <p:sp>
        <p:nvSpPr>
          <p:cNvPr id="18"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19"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0"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3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diver is looking for the king’s jewels that dropped into the water.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diver hooks fish onto the king’s fishing rod so that the king enjoys fishing.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king called his servant to carry the basket of fish.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king supervises the diver’s expedition to the bottom of the sea.</a:t>
            </a:r>
            <a:endParaRPr lang="de-DE" altLang="de-DE" sz="2000" b="0" dirty="0">
              <a:solidFill>
                <a:srgbClr val="004992"/>
              </a:solidFill>
              <a:latin typeface="Calibri Light"/>
            </a:endParaRPr>
          </a:p>
        </p:txBody>
      </p:sp>
      <p:pic>
        <p:nvPicPr>
          <p:cNvPr id="4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50</a:t>
            </a:fld>
            <a:endParaRPr lang="de-DE" altLang="de-DE" b="0">
              <a:latin typeface="Calibri Light"/>
            </a:endParaRPr>
          </a:p>
        </p:txBody>
      </p:sp>
      <p:sp>
        <p:nvSpPr>
          <p:cNvPr id="11"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has just introduced his son to a neighbor.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friends say good-bye after a joint holiday camp.</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asks the boys to reconcile after a quarrel.</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wants to walk on the pavement but the boys obstruct his way. </a:t>
            </a:r>
            <a:endParaRPr lang="de-DE" altLang="de-DE" sz="2000" b="0" dirty="0">
              <a:solidFill>
                <a:srgbClr val="004992"/>
              </a:solidFill>
              <a:latin typeface="Calibri Light"/>
            </a:endParaRPr>
          </a:p>
        </p:txBody>
      </p:sp>
      <p:pic>
        <p:nvPicPr>
          <p:cNvPr id="20"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51</a:t>
            </a:fld>
            <a:endParaRPr lang="de-DE" altLang="de-DE" b="0">
              <a:latin typeface="Calibri Light"/>
            </a:endParaRP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has just introduced his son to a neighbor.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friends say good-bye after a joint holiday camp.</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asks the boys to reconcile after a quarrel.</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wants to walk on the pavement but the boys obstruct his way. </a:t>
            </a:r>
            <a:endParaRPr lang="de-DE" altLang="de-DE" sz="2000" b="0" dirty="0">
              <a:solidFill>
                <a:srgbClr val="004992"/>
              </a:solidFill>
              <a:latin typeface="Calibri Light"/>
            </a:endParaRPr>
          </a:p>
        </p:txBody>
      </p:sp>
      <p:pic>
        <p:nvPicPr>
          <p:cNvPr id="28"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52</a:t>
            </a:fld>
            <a:endParaRPr lang="de-DE" altLang="de-DE" b="0">
              <a:latin typeface="Calibri Light"/>
            </a:endParaRPr>
          </a:p>
        </p:txBody>
      </p:sp>
      <p:sp>
        <p:nvSpPr>
          <p:cNvPr id="16"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has just introduced his son to a neighbor.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friends say good-bye after a joint holiday camp.</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asks the boys to reconcile after a quarrel.</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wants to walk on the pavement but the boys obstruct his way. </a:t>
            </a:r>
            <a:endParaRPr lang="de-DE" altLang="de-DE" sz="2000" b="0" dirty="0">
              <a:solidFill>
                <a:srgbClr val="004992"/>
              </a:solidFill>
              <a:latin typeface="Calibri Light"/>
            </a:endParaRPr>
          </a:p>
        </p:txBody>
      </p:sp>
      <p:pic>
        <p:nvPicPr>
          <p:cNvPr id="48"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53</a:t>
            </a:fld>
            <a:endParaRPr lang="de-DE" altLang="de-DE" b="0">
              <a:latin typeface="Calibri Light"/>
            </a:endParaRPr>
          </a:p>
        </p:txBody>
      </p:sp>
      <p:sp>
        <p:nvSpPr>
          <p:cNvPr id="15"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has just introduced his son to a neighbor.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friends say good-bye after a joint holiday camp.</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asks the boys to reconcile after a quarrel.</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wants to walk on the pavement but the boys obstruct his way. </a:t>
            </a:r>
            <a:endParaRPr lang="de-DE" altLang="de-DE" sz="2000" b="0" dirty="0">
              <a:solidFill>
                <a:srgbClr val="004992"/>
              </a:solidFill>
              <a:latin typeface="Calibri Light"/>
            </a:endParaRPr>
          </a:p>
        </p:txBody>
      </p:sp>
      <p:pic>
        <p:nvPicPr>
          <p:cNvPr id="47"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54</a:t>
            </a:fld>
            <a:endParaRPr lang="de-DE" altLang="de-DE" b="0">
              <a:latin typeface="Calibri Light"/>
            </a:endParaRPr>
          </a:p>
        </p:txBody>
      </p:sp>
      <p:sp>
        <p:nvSpPr>
          <p:cNvPr id="12"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serenade of the young man has disturbed his girl-friend’s father.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young man is on his way to a band rehearsal.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young man has just played a little song for his father’s birthday.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street musician is angry because he got no money for his last song. </a:t>
            </a:r>
            <a:endParaRPr lang="de-DE" altLang="de-DE" sz="2000" b="0" dirty="0">
              <a:solidFill>
                <a:srgbClr val="004992"/>
              </a:solidFill>
              <a:latin typeface="Calibri Light"/>
            </a:endParaRPr>
          </a:p>
        </p:txBody>
      </p:sp>
      <p:pic>
        <p:nvPicPr>
          <p:cNvPr id="20"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55</a:t>
            </a:fld>
            <a:endParaRPr lang="de-DE" altLang="de-DE" b="0">
              <a:latin typeface="Calibri Light"/>
            </a:endParaRP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serenade of the young man has disturbed his girl-friend’s father.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young man is on his way to a band rehearsal.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young man has just played a little song for his father’s birthday.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street musician is angry because he got no money for his last song. </a:t>
            </a:r>
            <a:endParaRPr lang="de-DE" altLang="de-DE" sz="2000" b="0" dirty="0">
              <a:solidFill>
                <a:srgbClr val="004992"/>
              </a:solidFill>
              <a:latin typeface="Calibri Light"/>
            </a:endParaRPr>
          </a:p>
        </p:txBody>
      </p:sp>
      <p:pic>
        <p:nvPicPr>
          <p:cNvPr id="34"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56</a:t>
            </a:fld>
            <a:endParaRPr lang="de-DE" altLang="de-DE" b="0">
              <a:latin typeface="Calibri Light"/>
            </a:endParaRPr>
          </a:p>
        </p:txBody>
      </p:sp>
      <p:sp>
        <p:nvSpPr>
          <p:cNvPr id="17"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serenade of the young man has disturbed his girl-friend’s father.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young man is on his way to a band rehearsal.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young man has just played a little song for his father’s birthday.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street musician is angry because he got no money for his last song. </a:t>
            </a:r>
            <a:endParaRPr lang="de-DE" altLang="de-DE" sz="2000" b="0" dirty="0">
              <a:solidFill>
                <a:srgbClr val="004992"/>
              </a:solidFill>
              <a:latin typeface="Calibri Light"/>
            </a:endParaRPr>
          </a:p>
        </p:txBody>
      </p:sp>
      <p:pic>
        <p:nvPicPr>
          <p:cNvPr id="48"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57</a:t>
            </a:fld>
            <a:endParaRPr lang="de-DE" altLang="de-DE" b="0">
              <a:latin typeface="Calibri Light"/>
            </a:endParaRPr>
          </a:p>
        </p:txBody>
      </p:sp>
      <p:sp>
        <p:nvSpPr>
          <p:cNvPr id="16"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serenade of the young man has disturbed his girl-friend’s father.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young man is on his way to a band rehearsal.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young man has just played a little song for his father’s birthday.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street musician is angry because he got no money for his last song. </a:t>
            </a:r>
            <a:endParaRPr lang="de-DE" altLang="de-DE" sz="2000" b="0" dirty="0">
              <a:solidFill>
                <a:srgbClr val="004992"/>
              </a:solidFill>
              <a:latin typeface="Calibri Light"/>
            </a:endParaRPr>
          </a:p>
        </p:txBody>
      </p:sp>
      <p:pic>
        <p:nvPicPr>
          <p:cNvPr id="47"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58</a:t>
            </a:fld>
            <a:endParaRPr lang="de-DE" altLang="de-DE" b="0">
              <a:latin typeface="Calibri Light"/>
            </a:endParaRPr>
          </a:p>
        </p:txBody>
      </p:sp>
      <p:sp>
        <p:nvSpPr>
          <p:cNvPr id="11"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washing his old dirty house.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built a house and is now painting it. </a:t>
            </a:r>
            <a:endParaRPr lang="de-DE" altLang="de-DE" sz="2000" b="0" dirty="0">
              <a:solidFill>
                <a:srgbClr val="004992"/>
              </a:solidFill>
              <a:latin typeface="Calibri Light"/>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59</a:t>
            </a:fld>
            <a:endParaRPr lang="de-DE" altLang="de-DE" b="0">
              <a:latin typeface="Calibri Light"/>
            </a:endParaRPr>
          </a:p>
        </p:txBody>
      </p:sp>
      <p:sp>
        <p:nvSpPr>
          <p:cNvPr id="14"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washing his old dirty house. </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has just built a house and is now painting it. </a:t>
            </a:r>
            <a:endParaRPr lang="de-DE" altLang="de-DE" sz="2000" b="0" dirty="0">
              <a:solidFill>
                <a:srgbClr val="004992"/>
              </a:solidFill>
              <a:latin typeface="Calibri Light"/>
            </a:endParaRPr>
          </a:p>
        </p:txBody>
      </p:sp>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60</a:t>
            </a:fld>
            <a:endParaRPr lang="de-DE" altLang="de-DE" b="0">
              <a:latin typeface="Calibri Light"/>
            </a:endParaRPr>
          </a:p>
        </p:txBody>
      </p:sp>
      <p:sp>
        <p:nvSpPr>
          <p:cNvPr id="16"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8"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washing his old dirty house.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has just built a house and is now painting it. </a:t>
            </a:r>
            <a:endParaRPr lang="de-DE" altLang="de-DE" sz="2000" b="0" dirty="0">
              <a:solidFill>
                <a:srgbClr val="004992"/>
              </a:solidFill>
              <a:latin typeface="Calibri Light"/>
            </a:endParaRPr>
          </a:p>
        </p:txBody>
      </p:sp>
      <p:pic>
        <p:nvPicPr>
          <p:cNvPr id="4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61</a:t>
            </a:fld>
            <a:endParaRPr lang="de-DE" altLang="de-DE" b="0">
              <a:latin typeface="Calibri Light"/>
            </a:endParaRPr>
          </a:p>
        </p:txBody>
      </p:sp>
      <p:sp>
        <p:nvSpPr>
          <p:cNvPr id="15"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6"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an undercover cop spying on someone through the window.</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fixing a crack on his house.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washing his old dirty house. </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has just built a house and is now painting it. </a:t>
            </a:r>
            <a:endParaRPr lang="de-DE" altLang="de-DE" sz="2000" b="0" dirty="0">
              <a:solidFill>
                <a:srgbClr val="004992"/>
              </a:solidFill>
              <a:latin typeface="Calibri Light"/>
            </a:endParaRPr>
          </a:p>
        </p:txBody>
      </p:sp>
      <p:pic>
        <p:nvPicPr>
          <p:cNvPr id="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49"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62</a:t>
            </a:fld>
            <a:endParaRPr lang="de-DE" altLang="de-DE" b="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lvl="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63</a:t>
            </a:fld>
            <a:endParaRPr lang="de-DE" altLang="de-DE" b="0">
              <a:latin typeface="Calibri Light"/>
            </a:endParaRPr>
          </a:p>
        </p:txBody>
      </p:sp>
    </p:spTree>
    <p:extLst>
      <p:ext uri="{BB962C8B-B14F-4D97-AF65-F5344CB8AC3E}">
        <p14:creationId xmlns:p14="http://schemas.microsoft.com/office/powerpoint/2010/main" val="4041293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lvl="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a:p>
            <a:pPr marL="342900" lvl="0" indent="-342900" defTabSz="914400" fontAlgn="base">
              <a:buClr>
                <a:srgbClr val="333333"/>
              </a:buClr>
              <a:buFont typeface="WingDings"/>
              <a:buChar char=""/>
            </a:pPr>
            <a:r>
              <a:rPr lang="en-AU" altLang="de-DE" sz="2400" dirty="0">
                <a:solidFill>
                  <a:srgbClr val="333333"/>
                </a:solidFill>
                <a:latin typeface="Calibri Light"/>
              </a:rPr>
              <a:t>Seek as much information as possible to verify your judgment.</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64</a:t>
            </a:fld>
            <a:endParaRPr lang="de-DE" altLang="de-DE" b="0">
              <a:latin typeface="Calibri Light"/>
            </a:endParaRPr>
          </a:p>
        </p:txBody>
      </p:sp>
    </p:spTree>
    <p:extLst>
      <p:ext uri="{BB962C8B-B14F-4D97-AF65-F5344CB8AC3E}">
        <p14:creationId xmlns:p14="http://schemas.microsoft.com/office/powerpoint/2010/main" val="24403514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Latisha slashes her colleague’s tires!</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Latisha feels harassed.</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Although some colleagues had really made snide remarks about Latisha, she had lumped them together and got completely involved in her conspiracy theory. She over-looked that some colleagues had behaved perfectly fairly towards her.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24668393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Latisha slashes her colleague’s tires!</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Latisha feels harassed.</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Although some colleagues had really made snide remarks about Latisha, she had lumped them together and got completely involved in her conspiracy theory. She over-looked that some colleagues had behaved perfectly fairly towards her.</a:t>
            </a:r>
          </a:p>
          <a:p>
            <a:pPr lvl="0" defTabSz="914400" fontAlgn="base"/>
            <a:r>
              <a:rPr lang="en-AU" altLang="de-DE" sz="2400" dirty="0">
                <a:solidFill>
                  <a:srgbClr val="333333"/>
                </a:solidFill>
                <a:latin typeface="Calibri Light"/>
              </a:rPr>
              <a:t>It is difficult to keep one’s cool when feeling threatened. So, be cautious about your judgments and ask people you trust for advice!</a:t>
            </a:r>
            <a:r>
              <a:rPr lang="en-AU" altLang="de-DE" sz="2400" b="1" dirty="0">
                <a:solidFill>
                  <a:srgbClr val="333333"/>
                </a:solidFill>
                <a:latin typeface="Calibri Light"/>
              </a:rPr>
              <a:t>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67</a:t>
            </a:fld>
            <a:endParaRPr lang="de-DE" altLang="de-DE" b="0">
              <a:latin typeface="Calibri Light"/>
            </a:endParaRPr>
          </a:p>
        </p:txBody>
      </p:sp>
    </p:spTree>
    <p:extLst>
      <p:ext uri="{BB962C8B-B14F-4D97-AF65-F5344CB8AC3E}">
        <p14:creationId xmlns:p14="http://schemas.microsoft.com/office/powerpoint/2010/main" val="3593791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b="0" dirty="0">
                <a:solidFill>
                  <a:srgbClr val="333333"/>
                </a:solidFill>
              </a:rPr>
              <a:t>Metacognitive Training 3 - Changing Beliefs</a:t>
            </a:r>
            <a:endParaRPr lang="de-DE" b="0"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68</a:t>
            </a:fld>
            <a:endParaRPr lang="de-DE" altLang="de-DE" b="0" dirty="0">
              <a:solidFill>
                <a:srgbClr val="333333"/>
              </a:solidFill>
            </a:endParaRPr>
          </a:p>
        </p:txBody>
      </p:sp>
      <p:sp>
        <p:nvSpPr>
          <p:cNvPr id="6" name="Rechteck 5"/>
          <p:cNvSpPr/>
          <p:nvPr/>
        </p:nvSpPr>
        <p:spPr>
          <a:xfrm>
            <a:off x="4982269" y="4497362"/>
            <a:ext cx="2430794" cy="338554"/>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197821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b="0">
                <a:latin typeface="Calibri Light"/>
              </a:rPr>
              <a:t>Metacognitive Training 3 - Changing Beliefs</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19ABE85E-4C8B-4ADA-9D4A-ECA2E73922A2}" type="slidenum">
              <a:rPr lang="de-DE" altLang="de-DE" b="0" smtClean="0">
                <a:latin typeface="Calibri Light"/>
              </a:rPr>
              <a:pPr>
                <a:defRPr/>
              </a:pPr>
              <a:t>69</a:t>
            </a:fld>
            <a:endParaRPr lang="de-DE" altLang="de-DE" b="0">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2521857568"/>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*madalena-pestana* ( Tired of rules)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after the flowers, the fruits - I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Nachbar´s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5181</Words>
  <Application>Microsoft Office PowerPoint</Application>
  <PresentationFormat>Benutzerdefiniert</PresentationFormat>
  <Paragraphs>693</Paragraphs>
  <Slides>69</Slides>
  <Notes>67</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69</vt:i4>
      </vt:variant>
    </vt:vector>
  </HeadingPairs>
  <TitlesOfParts>
    <vt:vector size="78" baseType="lpstr">
      <vt:lpstr>Arial</vt:lpstr>
      <vt:lpstr>Calibri</vt:lpstr>
      <vt:lpstr>Calibri Light</vt:lpstr>
      <vt:lpstr>Symbol</vt:lpstr>
      <vt:lpstr>Verdana</vt:lpstr>
      <vt:lpstr>WingDings</vt:lpstr>
      <vt:lpstr>UKE_PPT-Vorlage_16zu9</vt:lpstr>
      <vt:lpstr>2_UKE_PPT-Vorlage_16zu9</vt:lpstr>
      <vt:lpstr>4_UKE_PPT-Vorlage_16zu9</vt:lpstr>
      <vt:lpstr>MCT 3 B – Changing Beliefs</vt:lpstr>
      <vt:lpstr>Changing Beliefs</vt:lpstr>
      <vt:lpstr>Changing Beliefs</vt:lpstr>
      <vt:lpstr>Changing Beliefs</vt:lpstr>
      <vt:lpstr>Changing Beliefs</vt:lpstr>
      <vt:lpstr>Quotes by people who made incorrect predictions</vt:lpstr>
      <vt:lpstr>Quotes by people who made incorrect predictions</vt:lpstr>
      <vt:lpstr>Inflexibility “in action” (“tunnel vision”)</vt:lpstr>
      <vt:lpstr>Inflexibility “in action” (“tunnel vision”)</vt:lpstr>
      <vt:lpstr>Inflexibility “in action” (“tunnel vision”)</vt:lpstr>
      <vt:lpstr>Inflexibility “in action” (“tunnel vision”)</vt:lpstr>
      <vt:lpstr>Why are we doing this?</vt:lpstr>
      <vt:lpstr>How rigidly held beliefs promote misinterpretation during psychosis – examples</vt:lpstr>
      <vt:lpstr>The three pictures below belong to a certain category. What is the category?</vt:lpstr>
      <vt:lpstr>Category: Food!</vt:lpstr>
      <vt:lpstr>Exercise</vt:lpstr>
      <vt:lpstr>Exercise</vt:lpstr>
      <vt:lpstr>Exercise</vt:lpstr>
      <vt:lpstr>Exercise</vt:lpstr>
      <vt:lpstr>What might have happened?</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Optional: Videoclip</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284</cp:revision>
  <dcterms:created xsi:type="dcterms:W3CDTF">2004-06-30T16:15:23Z</dcterms:created>
  <dcterms:modified xsi:type="dcterms:W3CDTF">2021-12-21T12:48:49Z</dcterms:modified>
</cp:coreProperties>
</file>