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2" r:id="rId2"/>
    <p:sldMasterId id="2147483695" r:id="rId3"/>
  </p:sldMasterIdLst>
  <p:notesMasterIdLst>
    <p:notesMasterId r:id="rId52"/>
  </p:notesMasterIdLst>
  <p:sldIdLst>
    <p:sldId id="394" r:id="rId4"/>
    <p:sldId id="261" r:id="rId5"/>
    <p:sldId id="333" r:id="rId6"/>
    <p:sldId id="332" r:id="rId7"/>
    <p:sldId id="331" r:id="rId8"/>
    <p:sldId id="288" r:id="rId9"/>
    <p:sldId id="262" r:id="rId10"/>
    <p:sldId id="263" r:id="rId11"/>
    <p:sldId id="377" r:id="rId12"/>
    <p:sldId id="265" r:id="rId13"/>
    <p:sldId id="335" r:id="rId14"/>
    <p:sldId id="336" r:id="rId15"/>
    <p:sldId id="338" r:id="rId16"/>
    <p:sldId id="337" r:id="rId17"/>
    <p:sldId id="363" r:id="rId18"/>
    <p:sldId id="381" r:id="rId19"/>
    <p:sldId id="340" r:id="rId20"/>
    <p:sldId id="396" r:id="rId21"/>
    <p:sldId id="341" r:id="rId22"/>
    <p:sldId id="342" r:id="rId23"/>
    <p:sldId id="272" r:id="rId24"/>
    <p:sldId id="343" r:id="rId25"/>
    <p:sldId id="344" r:id="rId26"/>
    <p:sldId id="345" r:id="rId27"/>
    <p:sldId id="383" r:id="rId28"/>
    <p:sldId id="382" r:id="rId29"/>
    <p:sldId id="368" r:id="rId30"/>
    <p:sldId id="384" r:id="rId31"/>
    <p:sldId id="385" r:id="rId32"/>
    <p:sldId id="298" r:id="rId33"/>
    <p:sldId id="349" r:id="rId34"/>
    <p:sldId id="350" r:id="rId35"/>
    <p:sldId id="351" r:id="rId36"/>
    <p:sldId id="365" r:id="rId37"/>
    <p:sldId id="321" r:id="rId38"/>
    <p:sldId id="386" r:id="rId39"/>
    <p:sldId id="387" r:id="rId40"/>
    <p:sldId id="370" r:id="rId41"/>
    <p:sldId id="388" r:id="rId42"/>
    <p:sldId id="389" r:id="rId43"/>
    <p:sldId id="390" r:id="rId44"/>
    <p:sldId id="358" r:id="rId45"/>
    <p:sldId id="391" r:id="rId46"/>
    <p:sldId id="277" r:id="rId47"/>
    <p:sldId id="378" r:id="rId48"/>
    <p:sldId id="379" r:id="rId49"/>
    <p:sldId id="395" r:id="rId50"/>
    <p:sldId id="392" r:id="rId51"/>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orient="horz" pos="1003">
          <p15:clr>
            <a:srgbClr val="A4A3A4"/>
          </p15:clr>
        </p15:guide>
        <p15:guide id="4" pos="294">
          <p15:clr>
            <a:srgbClr val="A4A3A4"/>
          </p15:clr>
        </p15:guide>
        <p15:guide id="5" pos="39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71" autoAdjust="0"/>
    <p:restoredTop sz="95878" autoAdjust="0"/>
  </p:normalViewPr>
  <p:slideViewPr>
    <p:cSldViewPr snapToGrid="0">
      <p:cViewPr varScale="1">
        <p:scale>
          <a:sx n="104" d="100"/>
          <a:sy n="104" d="100"/>
        </p:scale>
        <p:origin x="496" y="200"/>
      </p:cViewPr>
      <p:guideLst>
        <p:guide orient="horz" pos="4319"/>
        <p:guide/>
        <p:guide orient="horz" pos="1003"/>
        <p:guide pos="294"/>
        <p:guide pos="392"/>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23.02.24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2715594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3047823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350786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9</a:t>
            </a:fld>
            <a:endParaRPr lang="de-DE">
              <a:solidFill>
                <a:prstClr val="black"/>
              </a:solidFill>
            </a:endParaRPr>
          </a:p>
        </p:txBody>
      </p:sp>
    </p:spTree>
    <p:extLst>
      <p:ext uri="{BB962C8B-B14F-4D97-AF65-F5344CB8AC3E}">
        <p14:creationId xmlns:p14="http://schemas.microsoft.com/office/powerpoint/2010/main" val="3927575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85624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85624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85624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None/>
            </a:pPr>
            <a:endParaRPr lang="en-US" dirty="0"/>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solidFill>
                <a:srgbClr val="FF0000"/>
              </a:solidFill>
            </a:endParaRPr>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45</a:t>
            </a:fld>
            <a:endParaRPr lang="de-DE">
              <a:solidFill>
                <a:prstClr val="black"/>
              </a:solidFill>
            </a:endParaRPr>
          </a:p>
        </p:txBody>
      </p:sp>
    </p:spTree>
    <p:extLst>
      <p:ext uri="{BB962C8B-B14F-4D97-AF65-F5344CB8AC3E}">
        <p14:creationId xmlns:p14="http://schemas.microsoft.com/office/powerpoint/2010/main" val="1031887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solidFill>
                <a:srgbClr val="FF0000"/>
              </a:solidFill>
            </a:endParaRPr>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46</a:t>
            </a:fld>
            <a:endParaRPr lang="de-DE">
              <a:solidFill>
                <a:prstClr val="black"/>
              </a:solidFill>
            </a:endParaRPr>
          </a:p>
        </p:txBody>
      </p:sp>
    </p:spTree>
    <p:extLst>
      <p:ext uri="{BB962C8B-B14F-4D97-AF65-F5344CB8AC3E}">
        <p14:creationId xmlns:p14="http://schemas.microsoft.com/office/powerpoint/2010/main" val="2890536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F279F671-5723-4878-905E-9AC05A64390E}" type="slidenum">
              <a:rPr lang="de-DE" smtClean="0"/>
              <a:pPr>
                <a:defRPr/>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47B42004-CB0A-4E47-85EB-5CDE16661512}" type="slidenum">
              <a:rPr lang="de-DE" smtClean="0"/>
              <a:pPr>
                <a:defRPr/>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9 - Self-Esteem</a:t>
            </a:r>
          </a:p>
        </p:txBody>
      </p:sp>
      <p:sp>
        <p:nvSpPr>
          <p:cNvPr id="5" name="Slide Number Placeholder 4"/>
          <p:cNvSpPr>
            <a:spLocks noGrp="1"/>
          </p:cNvSpPr>
          <p:nvPr>
            <p:ph type="sldNum" sz="quarter" idx="12"/>
          </p:nvPr>
        </p:nvSpPr>
        <p:spPr bwMode="gray"/>
        <p:txBody>
          <a:bodyPr/>
          <a:lstStyle/>
          <a:p>
            <a:pPr>
              <a:defRPr/>
            </a:pPr>
            <a:fld id="{FA6740D3-3AD7-4A67-BA83-33BECCF281CD}" type="slidenum">
              <a:rPr lang="de-DE" smtClean="0"/>
              <a:pPr>
                <a:defRPr/>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2944132C-884D-4D58-A037-B33015F71617}" type="slidenum">
              <a:rPr lang="de-DE" smtClean="0"/>
              <a:pPr>
                <a:defRPr/>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9 - Self-Esteem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6351AD6-BF97-4807-9242-9DB476F9791F}"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9 - Self-Esteem</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9 - Self-Esteem</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a:t>
            </a:r>
            <a:r>
              <a:rPr lang="de-DE"/>
              <a:t>9 A – </a:t>
            </a:r>
            <a:r>
              <a:rPr lang="de-DE" dirty="0"/>
              <a:t>Self-Esteem</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02|24</a:t>
            </a:r>
            <a:endParaRPr lang="de-DE" dirty="0">
              <a:latin typeface="+mj-lt"/>
            </a:endParaRPr>
          </a:p>
          <a:p>
            <a:endParaRPr lang="de-DE" dirty="0">
              <a:latin typeface="+mj-lt"/>
            </a:endParaRPr>
          </a:p>
        </p:txBody>
      </p:sp>
    </p:spTree>
    <p:extLst>
      <p:ext uri="{BB962C8B-B14F-4D97-AF65-F5344CB8AC3E}">
        <p14:creationId xmlns:p14="http://schemas.microsoft.com/office/powerpoint/2010/main" val="1572827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a:t>
            </a:fld>
            <a:endParaRPr lang="de-DE">
              <a:latin typeface="Calibri Light"/>
            </a:endParaRPr>
          </a:p>
        </p:txBody>
      </p:sp>
      <p:sp>
        <p:nvSpPr>
          <p:cNvPr id="11" name="Caption_9"/>
          <p:cNvSpPr txBox="1">
            <a:spLocks noChangeArrowheads="1"/>
          </p:cNvSpPr>
          <p:nvPr/>
        </p:nvSpPr>
        <p:spPr bwMode="auto">
          <a:xfrm>
            <a:off x="2472511" y="1957482"/>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hangingPunct="1"/>
            <a:r>
              <a:rPr lang="de-DE" sz="1000" b="0" dirty="0">
                <a:solidFill>
                  <a:srgbClr val="333333"/>
                </a:solidFill>
                <a:latin typeface="Calibri Light"/>
                <a:ea typeface="ＭＳ Ｐゴシック" charset="0"/>
              </a:rPr>
              <a:t>(after Potreck-Rose, 2006)</a:t>
            </a:r>
          </a:p>
        </p:txBody>
      </p:sp>
      <p:sp>
        <p:nvSpPr>
          <p:cNvPr id="12" name="Rectangle 3"/>
          <p:cNvSpPr txBox="1">
            <a:spLocks noChangeArrowheads="1"/>
          </p:cNvSpPr>
          <p:nvPr/>
        </p:nvSpPr>
        <p:spPr bwMode="gray">
          <a:xfrm>
            <a:off x="6080760" y="220370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buClr>
                <a:srgbClr val="333333"/>
              </a:buClr>
            </a:pPr>
            <a:r>
              <a:rPr lang="de-DE" sz="2400" dirty="0">
                <a:solidFill>
                  <a:srgbClr val="333333"/>
                </a:solidFill>
                <a:latin typeface="Calibri Light"/>
                <a:ea typeface="Verdana" pitchFamily="34" charset="0"/>
                <a:cs typeface="Verdana" pitchFamily="34" charset="0"/>
              </a:rPr>
              <a:t>???</a:t>
            </a:r>
          </a:p>
          <a:p>
            <a:pPr fontAlgn="auto"/>
            <a:endParaRPr lang="de-DE" sz="2400" dirty="0">
              <a:solidFill>
                <a:srgbClr val="333333"/>
              </a:solidFill>
              <a:latin typeface="Calibri Light"/>
            </a:endParaRP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Self-Esteem: What is it?</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3</a:t>
            </a:fld>
            <a:endParaRPr lang="de-DE">
              <a:latin typeface="Calibri Light"/>
            </a:endParaRPr>
          </a:p>
        </p:txBody>
      </p:sp>
      <p:sp>
        <p:nvSpPr>
          <p:cNvPr id="11" name="Caption_9"/>
          <p:cNvSpPr txBox="1">
            <a:spLocks noChangeArrowheads="1"/>
          </p:cNvSpPr>
          <p:nvPr/>
        </p:nvSpPr>
        <p:spPr bwMode="auto">
          <a:xfrm>
            <a:off x="2472511" y="1957482"/>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fontAlgn="base" hangingPunct="1">
              <a:spcBef>
                <a:spcPct val="0"/>
              </a:spcBef>
              <a:spcAft>
                <a:spcPct val="0"/>
              </a:spcAft>
            </a:pPr>
            <a:r>
              <a:rPr lang="de-DE" sz="1000" b="0">
                <a:solidFill>
                  <a:srgbClr val="333333"/>
                </a:solidFill>
                <a:latin typeface="Calibri Light"/>
                <a:ea typeface="ＭＳ Ｐゴシック" charset="0"/>
              </a:rPr>
              <a:t>(after Potreck-Rose, 2006)</a:t>
            </a:r>
            <a:endParaRPr lang="de-DE" sz="1000" b="0" dirty="0">
              <a:solidFill>
                <a:srgbClr val="333333"/>
              </a:solidFill>
              <a:latin typeface="Calibri Light"/>
              <a:ea typeface="ＭＳ Ｐゴシック" charset="0"/>
            </a:endParaRPr>
          </a:p>
        </p:txBody>
      </p:sp>
      <p:sp>
        <p:nvSpPr>
          <p:cNvPr id="12" name="Rectangle 3"/>
          <p:cNvSpPr txBox="1">
            <a:spLocks noChangeArrowheads="1"/>
          </p:cNvSpPr>
          <p:nvPr/>
        </p:nvSpPr>
        <p:spPr bwMode="gray">
          <a:xfrm>
            <a:off x="6080760" y="220370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buClr>
                <a:srgbClr val="333333"/>
              </a:buClr>
              <a:buFont typeface="WingDings"/>
              <a:buChar char=""/>
            </a:pPr>
            <a:r>
              <a:rPr lang="en-US" sz="2400" dirty="0">
                <a:solidFill>
                  <a:srgbClr val="333333"/>
                </a:solidFill>
                <a:latin typeface="Calibri Light"/>
                <a:ea typeface="Verdana" pitchFamily="34" charset="0"/>
                <a:cs typeface="Verdana" pitchFamily="34" charset="0"/>
              </a:rPr>
              <a:t>The value we attach to ourselves.</a:t>
            </a:r>
          </a:p>
          <a:p>
            <a:pPr marL="342900" indent="-342900" fontAlgn="auto">
              <a:buClr>
                <a:srgbClr val="333333"/>
              </a:buClr>
              <a:buFont typeface="WingDings"/>
              <a:buChar char=""/>
            </a:pPr>
            <a:endParaRPr lang="en-US" sz="2400" dirty="0">
              <a:solidFill>
                <a:srgbClr val="333333"/>
              </a:solidFill>
              <a:latin typeface="Calibri Light"/>
              <a:ea typeface="Verdana" pitchFamily="34" charset="0"/>
              <a:cs typeface="Verdana" pitchFamily="34" charset="0"/>
            </a:endParaRPr>
          </a:p>
          <a:p>
            <a:pPr marL="342900" indent="-342900" fontAlgn="auto">
              <a:buClr>
                <a:srgbClr val="333333"/>
              </a:buClr>
              <a:buFont typeface="WingDings"/>
              <a:buChar char=""/>
            </a:pPr>
            <a:endParaRPr lang="en-US" sz="2400" dirty="0">
              <a:solidFill>
                <a:srgbClr val="333333"/>
              </a:solidFill>
              <a:latin typeface="Calibri Light"/>
              <a:ea typeface="Verdana" pitchFamily="34" charset="0"/>
              <a:cs typeface="Verdana" pitchFamily="34" charset="0"/>
            </a:endParaRPr>
          </a:p>
          <a:p>
            <a:pPr marL="342900" indent="-342900" fontAlgn="auto">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339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Self-Esteem: What is it?</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4</a:t>
            </a:fld>
            <a:endParaRPr lang="de-DE">
              <a:latin typeface="Calibri Light"/>
            </a:endParaRPr>
          </a:p>
        </p:txBody>
      </p:sp>
      <p:sp>
        <p:nvSpPr>
          <p:cNvPr id="11" name="Caption_9"/>
          <p:cNvSpPr txBox="1">
            <a:spLocks noChangeArrowheads="1"/>
          </p:cNvSpPr>
          <p:nvPr/>
        </p:nvSpPr>
        <p:spPr bwMode="auto">
          <a:xfrm>
            <a:off x="2472511" y="1957482"/>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fontAlgn="base" hangingPunct="1">
              <a:spcBef>
                <a:spcPct val="0"/>
              </a:spcBef>
              <a:spcAft>
                <a:spcPct val="0"/>
              </a:spcAft>
            </a:pPr>
            <a:r>
              <a:rPr lang="de-DE" sz="1000" b="0">
                <a:solidFill>
                  <a:srgbClr val="333333"/>
                </a:solidFill>
                <a:latin typeface="Calibri Light"/>
                <a:ea typeface="ＭＳ Ｐゴシック" charset="0"/>
              </a:rPr>
              <a:t>(after Potreck-Rose, 2006)</a:t>
            </a:r>
            <a:endParaRPr lang="de-DE" sz="1000" b="0" dirty="0">
              <a:solidFill>
                <a:srgbClr val="333333"/>
              </a:solidFill>
              <a:latin typeface="Calibri Light"/>
              <a:ea typeface="ＭＳ Ｐゴシック" charset="0"/>
            </a:endParaRPr>
          </a:p>
        </p:txBody>
      </p:sp>
      <p:sp>
        <p:nvSpPr>
          <p:cNvPr id="12" name="Rectangle 3"/>
          <p:cNvSpPr txBox="1">
            <a:spLocks noChangeArrowheads="1"/>
          </p:cNvSpPr>
          <p:nvPr/>
        </p:nvSpPr>
        <p:spPr bwMode="gray">
          <a:xfrm>
            <a:off x="6080760" y="220370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buClr>
                <a:srgbClr val="333333"/>
              </a:buClr>
              <a:buFont typeface="WingDings"/>
              <a:buChar char=""/>
            </a:pPr>
            <a:r>
              <a:rPr lang="en-US" sz="2400">
                <a:solidFill>
                  <a:srgbClr val="333333"/>
                </a:solidFill>
                <a:latin typeface="Calibri Light"/>
                <a:ea typeface="Verdana" pitchFamily="34" charset="0"/>
                <a:cs typeface="Verdana" pitchFamily="34" charset="0"/>
              </a:rPr>
              <a:t>The value we attach to ourselves.</a:t>
            </a:r>
          </a:p>
          <a:p>
            <a:pPr marL="342900" indent="-342900" fontAlgn="auto">
              <a:buClr>
                <a:srgbClr val="333333"/>
              </a:buClr>
              <a:buFont typeface="WingDings"/>
              <a:buChar char=""/>
            </a:pPr>
            <a:r>
              <a:rPr lang="en-US" sz="2400">
                <a:solidFill>
                  <a:srgbClr val="333333"/>
                </a:solidFill>
                <a:latin typeface="Calibri Light"/>
                <a:ea typeface="Verdana" pitchFamily="34" charset="0"/>
                <a:cs typeface="Verdana" pitchFamily="34" charset="0"/>
              </a:rPr>
              <a:t>The subjective appraisal of one’s self.</a:t>
            </a:r>
          </a:p>
          <a:p>
            <a:pPr marL="342900" indent="-342900" fontAlgn="auto">
              <a:buClr>
                <a:srgbClr val="333333"/>
              </a:buClr>
              <a:buFont typeface="WingDings"/>
              <a:buChar char=""/>
            </a:pPr>
            <a:endParaRPr lang="en-US" sz="2400">
              <a:solidFill>
                <a:srgbClr val="333333"/>
              </a:solidFill>
              <a:latin typeface="Calibri Light"/>
              <a:ea typeface="Verdana" pitchFamily="34" charset="0"/>
              <a:cs typeface="Verdana" pitchFamily="34" charset="0"/>
            </a:endParaRPr>
          </a:p>
          <a:p>
            <a:pPr marL="342900" indent="-342900" fontAlgn="auto">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129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Self-Esteem: What is it?</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5</a:t>
            </a:fld>
            <a:endParaRPr lang="de-DE">
              <a:latin typeface="Calibri Light"/>
            </a:endParaRPr>
          </a:p>
        </p:txBody>
      </p:sp>
      <p:sp>
        <p:nvSpPr>
          <p:cNvPr id="11" name="Caption_9"/>
          <p:cNvSpPr txBox="1">
            <a:spLocks noChangeArrowheads="1"/>
          </p:cNvSpPr>
          <p:nvPr/>
        </p:nvSpPr>
        <p:spPr bwMode="auto">
          <a:xfrm>
            <a:off x="2472511" y="1957482"/>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fontAlgn="base" hangingPunct="1">
              <a:spcBef>
                <a:spcPct val="0"/>
              </a:spcBef>
              <a:spcAft>
                <a:spcPct val="0"/>
              </a:spcAft>
            </a:pPr>
            <a:r>
              <a:rPr lang="de-DE" sz="1000" b="0">
                <a:solidFill>
                  <a:srgbClr val="333333"/>
                </a:solidFill>
                <a:latin typeface="Calibri Light"/>
                <a:ea typeface="ＭＳ Ｐゴシック" charset="0"/>
              </a:rPr>
              <a:t>(after Potreck-Rose, 2006)</a:t>
            </a:r>
            <a:endParaRPr lang="de-DE" sz="1000" b="0" dirty="0">
              <a:solidFill>
                <a:srgbClr val="333333"/>
              </a:solidFill>
              <a:latin typeface="Calibri Light"/>
              <a:ea typeface="ＭＳ Ｐゴシック" charset="0"/>
            </a:endParaRPr>
          </a:p>
        </p:txBody>
      </p:sp>
      <p:sp>
        <p:nvSpPr>
          <p:cNvPr id="12" name="Rectangle 3"/>
          <p:cNvSpPr txBox="1">
            <a:spLocks noChangeArrowheads="1"/>
          </p:cNvSpPr>
          <p:nvPr/>
        </p:nvSpPr>
        <p:spPr bwMode="gray">
          <a:xfrm>
            <a:off x="6080760" y="220370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buClr>
                <a:srgbClr val="333333"/>
              </a:buClr>
              <a:buFont typeface="WingDings"/>
              <a:buChar char=""/>
            </a:pPr>
            <a:r>
              <a:rPr lang="en-US" sz="2400" dirty="0">
                <a:solidFill>
                  <a:srgbClr val="333333"/>
                </a:solidFill>
                <a:latin typeface="Calibri Light"/>
                <a:ea typeface="Verdana" pitchFamily="34" charset="0"/>
                <a:cs typeface="Verdana" pitchFamily="34" charset="0"/>
              </a:rPr>
              <a:t>The value we attach to ourselves.</a:t>
            </a:r>
          </a:p>
          <a:p>
            <a:pPr marL="342900" indent="-342900" fontAlgn="auto">
              <a:buClr>
                <a:srgbClr val="333333"/>
              </a:buClr>
              <a:buFont typeface="WingDings"/>
              <a:buChar char=""/>
            </a:pPr>
            <a:r>
              <a:rPr lang="en-US" sz="2400" dirty="0">
                <a:solidFill>
                  <a:srgbClr val="333333"/>
                </a:solidFill>
                <a:latin typeface="Calibri Light"/>
                <a:ea typeface="Verdana" pitchFamily="34" charset="0"/>
                <a:cs typeface="Verdana" pitchFamily="34" charset="0"/>
              </a:rPr>
              <a:t>The subjective appraisal of one’s self.</a:t>
            </a:r>
          </a:p>
          <a:p>
            <a:pPr marL="342900" indent="-342900" fontAlgn="auto">
              <a:buClr>
                <a:srgbClr val="333333"/>
              </a:buClr>
              <a:buFont typeface="WingDings"/>
              <a:buChar char=""/>
            </a:pPr>
            <a:r>
              <a:rPr lang="en-US" sz="2400" dirty="0">
                <a:solidFill>
                  <a:srgbClr val="333333"/>
                </a:solidFill>
                <a:latin typeface="Calibri Light"/>
                <a:ea typeface="Verdana" pitchFamily="34" charset="0"/>
                <a:cs typeface="Verdana" pitchFamily="34" charset="0"/>
              </a:rPr>
              <a:t>This does not necessarily have anything to do with how others perceive you.</a:t>
            </a:r>
          </a:p>
          <a:p>
            <a:pPr fontAlgn="auto"/>
            <a:endParaRPr lang="de-DE" sz="2400" dirty="0">
              <a:solidFill>
                <a:srgbClr val="333333"/>
              </a:solidFill>
              <a:latin typeface="Calibri Light"/>
            </a:endParaRP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Low self-esteem can impact our mental health</a:t>
            </a:r>
            <a:endParaRPr lang="de-DE" sz="3600" dirty="0">
              <a:latin typeface="Calibri Light"/>
            </a:endParaRPr>
          </a:p>
        </p:txBody>
      </p:sp>
      <p:sp>
        <p:nvSpPr>
          <p:cNvPr id="7" name="Content Placeholder 6"/>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People with mental illness often suffer from low self esteem.</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Low self-esteem may contribute to psychological problems such as:</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Self-doubt </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Fear</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Depressive symptoms</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Loneliness</a:t>
            </a:r>
          </a:p>
          <a:p>
            <a:pPr marL="342900" lvl="0" indent="-342900" defTabSz="914400">
              <a:spcAft>
                <a:spcPct val="0"/>
              </a:spcAft>
              <a:buClr>
                <a:srgbClr val="333333"/>
              </a:buClr>
              <a:buFont typeface="WingDings"/>
              <a:buChar char=""/>
            </a:pPr>
            <a:endParaRPr lang="en-US" sz="2400" dirty="0">
              <a:solidFill>
                <a:srgbClr val="333333"/>
              </a:solidFill>
              <a:latin typeface="Calibri Light"/>
              <a:ea typeface="Verdana" pitchFamily="34" charset="0"/>
              <a:cs typeface="Verdana" pitchFamily="34" charset="0"/>
            </a:endParaRPr>
          </a:p>
          <a:p>
            <a:pPr marL="457200" lvl="1" defTabSz="914400">
              <a:spcBef>
                <a:spcPts val="1999"/>
              </a:spcBef>
              <a:spcAft>
                <a:spcPts val="0"/>
              </a:spcAft>
            </a:pPr>
            <a:endParaRPr lang="de-DE" sz="2400" dirty="0">
              <a:solidFill>
                <a:srgbClr val="333333"/>
              </a:solidFill>
              <a:ea typeface="Verdana" pitchFamily="34" charset="0"/>
              <a:cs typeface="Verdana" pitchFamily="34" charset="0"/>
            </a:endParaRPr>
          </a:p>
          <a:p>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Difference between exaggerated self-esteem </a:t>
            </a:r>
            <a:br>
              <a:rPr lang="en-US" sz="3600" dirty="0">
                <a:latin typeface="Calibri Light"/>
              </a:rPr>
            </a:br>
            <a:r>
              <a:rPr lang="en-US" sz="3600" dirty="0">
                <a:latin typeface="Calibri Light"/>
              </a:rPr>
              <a:t>and healthy self-esteem</a:t>
            </a:r>
            <a:endParaRPr lang="de-DE" sz="3600" dirty="0">
              <a:latin typeface="Calibri Light"/>
            </a:endParaRPr>
          </a:p>
        </p:txBody>
      </p:sp>
      <p:sp>
        <p:nvSpPr>
          <p:cNvPr id="5" name="Content Placeholder 4"/>
          <p:cNvSpPr>
            <a:spLocks noGrp="1"/>
          </p:cNvSpPr>
          <p:nvPr>
            <p:ph idx="1"/>
          </p:nvPr>
        </p:nvSpPr>
        <p:spPr/>
        <p:txBody>
          <a:bodyPr/>
          <a:lstStyle/>
          <a:p>
            <a:pPr lvl="0" defTabSz="914400">
              <a:spcAft>
                <a:spcPct val="0"/>
              </a:spcAft>
            </a:pPr>
            <a:r>
              <a:rPr lang="en-US" sz="2000" dirty="0">
                <a:solidFill>
                  <a:srgbClr val="333333"/>
                </a:solidFill>
                <a:latin typeface="Calibri Light"/>
                <a:ea typeface="Verdana" panose="020B0604030504040204" pitchFamily="34" charset="0"/>
                <a:cs typeface="Verdana" panose="020B0604030504040204" pitchFamily="34" charset="0"/>
              </a:rPr>
              <a:t>During psychosis, many of those affected (but not all) feel persecuted or pressured. This feeling can lead to reduced self-esteem. On the other hand, some can feel increased self-esteem if they feel destined for special tasks or believe to be chosen for a major mission.</a:t>
            </a:r>
          </a:p>
          <a:p>
            <a:pPr lvl="0" defTabSz="914400">
              <a:spcAft>
                <a:spcPct val="0"/>
              </a:spcAft>
            </a:pPr>
            <a:endParaRPr lang="en-US" sz="2000" dirty="0">
              <a:solidFill>
                <a:srgbClr val="333333"/>
              </a:solidFill>
              <a:latin typeface="Calibri Light"/>
              <a:ea typeface="Verdana" panose="020B0604030504040204" pitchFamily="34" charset="0"/>
              <a:cs typeface="Verdana" panose="020B0604030504040204" pitchFamily="34" charset="0"/>
            </a:endParaRPr>
          </a:p>
          <a:p>
            <a:pPr lvl="0" defTabSz="914400">
              <a:spcAft>
                <a:spcPct val="0"/>
              </a:spcAft>
            </a:pPr>
            <a:endParaRPr lang="en-US" sz="2000" dirty="0">
              <a:solidFill>
                <a:srgbClr val="333333"/>
              </a:solidFill>
              <a:latin typeface="Calibri Light"/>
              <a:ea typeface="Verdana" panose="020B0604030504040204" pitchFamily="34" charset="0"/>
              <a:cs typeface="Verdana" panose="020B0604030504040204" pitchFamily="34" charset="0"/>
            </a:endParaRPr>
          </a:p>
          <a:p>
            <a:pPr lvl="0" defTabSz="914400">
              <a:spcAft>
                <a:spcPct val="0"/>
              </a:spcAft>
            </a:pPr>
            <a:r>
              <a:rPr lang="en-US" sz="2000" dirty="0">
                <a:solidFill>
                  <a:srgbClr val="004992"/>
                </a:solidFill>
                <a:latin typeface="Calibri Light"/>
                <a:ea typeface="Verdana" panose="020B0604030504040204" pitchFamily="34" charset="0"/>
                <a:cs typeface="Verdana" panose="020B0604030504040204" pitchFamily="34" charset="0"/>
              </a:rPr>
              <a:t>CAUTION:</a:t>
            </a:r>
            <a:r>
              <a:rPr lang="en-US" sz="2000" dirty="0">
                <a:solidFill>
                  <a:srgbClr val="333333"/>
                </a:solidFill>
                <a:latin typeface="Calibri Light"/>
                <a:ea typeface="Verdana" panose="020B0604030504040204" pitchFamily="34" charset="0"/>
                <a:cs typeface="Verdana" panose="020B0604030504040204" pitchFamily="34" charset="0"/>
              </a:rPr>
              <a:t> Ideas of megalomania (such as beliefs that we are more powerful or more important than others) may temporarily increase our sense of self-worth but have nothing to do with “healthy” self-esteem!</a:t>
            </a:r>
          </a:p>
          <a:p>
            <a:pPr lvl="0" defTabSz="914400">
              <a:spcAft>
                <a:spcPct val="0"/>
              </a:spcAft>
            </a:pPr>
            <a:r>
              <a:rPr lang="en-US" sz="2000" dirty="0">
                <a:solidFill>
                  <a:srgbClr val="333333"/>
                </a:solidFill>
                <a:latin typeface="Calibri Light"/>
                <a:ea typeface="Verdana" panose="020B0604030504040204" pitchFamily="34" charset="0"/>
                <a:cs typeface="Verdana" panose="020B0604030504040204" pitchFamily="34" charset="0"/>
              </a:rPr>
              <a:t> This feeling won’t last long</a:t>
            </a:r>
          </a:p>
          <a:p>
            <a:pPr lvl="0" defTabSz="914400">
              <a:spcAft>
                <a:spcPct val="0"/>
              </a:spcAft>
            </a:pPr>
            <a:r>
              <a:rPr lang="en-US" sz="2000" dirty="0">
                <a:solidFill>
                  <a:srgbClr val="333333"/>
                </a:solidFill>
                <a:latin typeface="Calibri Light"/>
                <a:ea typeface="Verdana" panose="020B0604030504040204" pitchFamily="34" charset="0"/>
                <a:cs typeface="Verdana" panose="020B0604030504040204" pitchFamily="34" charset="0"/>
              </a:rPr>
              <a:t> ... and is not based on reality and actual strengths.</a:t>
            </a:r>
          </a:p>
          <a:p>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7</a:t>
            </a:fld>
            <a:endParaRPr lang="de-DE">
              <a:latin typeface="Calibri Light"/>
            </a:endParaRPr>
          </a:p>
        </p:txBody>
      </p:sp>
      <p:pic>
        <p:nvPicPr>
          <p:cNvPr id="11"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300844"/>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But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8</a:t>
            </a:fld>
            <a:endParaRPr lang="de-DE">
              <a:latin typeface="Calibri Light"/>
            </a:endParaRPr>
          </a:p>
        </p:txBody>
      </p:sp>
      <p:sp>
        <p:nvSpPr>
          <p:cNvPr id="4" name="Content Placeholder 3"/>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All people have real strengths, often only waiting to be discovered.</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You can and should be proud of these strengths!</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Awareness of these strengths form the basis of your self-esteem.</a:t>
            </a:r>
            <a:endParaRPr lang="de-DE" sz="2400" dirty="0">
              <a:solidFill>
                <a:srgbClr val="333333"/>
              </a:solidFill>
              <a:latin typeface="Calibri Light"/>
              <a:ea typeface="Verdana" panose="020B0604030504040204" pitchFamily="34" charset="0"/>
              <a:cs typeface="Verdana" panose="020B0604030504040204" pitchFamily="34" charset="0"/>
            </a:endParaRPr>
          </a:p>
          <a:p>
            <a:endParaRPr lang="en-US" dirty="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9</a:t>
            </a:fld>
            <a:endParaRPr lang="de-DE">
              <a:latin typeface="Calibri Light"/>
            </a:endParaRPr>
          </a:p>
        </p:txBody>
      </p:sp>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
        <p:nvSpPr>
          <p:cNvPr id="10" name="Content Placeholder 9"/>
          <p:cNvSpPr>
            <a:spLocks noGrp="1"/>
          </p:cNvSpPr>
          <p:nvPr>
            <p:ph idx="1"/>
          </p:nvPr>
        </p:nvSpPr>
        <p:spPr>
          <a:xfrm>
            <a:off x="411480" y="2203704"/>
            <a:ext cx="5669280" cy="4248000"/>
          </a:xfrm>
        </p:spPr>
        <p:txBody>
          <a:bodyPr/>
          <a:lstStyle/>
          <a:p>
            <a:pPr lvl="0" defTabSz="914400"/>
            <a:r>
              <a:rPr lang="en-US" sz="2400" dirty="0">
                <a:solidFill>
                  <a:srgbClr val="333333"/>
                </a:solidFill>
                <a:latin typeface="Calibri Light"/>
                <a:ea typeface="Verdana" pitchFamily="34" charset="0"/>
                <a:cs typeface="Verdana" pitchFamily="34" charset="0"/>
              </a:rPr>
              <a:t>Many (but not all!) people with psychosis have low self-esteem, often due to negative interpersonal experiences. Improving self-esteem and other depressive symptoms increases mental stability. This can also help to reduce psychotic symptoms.</a:t>
            </a:r>
          </a:p>
          <a:p>
            <a:pPr lvl="0" defTabSz="914400"/>
            <a:endParaRPr lang="de-DE" sz="2400" dirty="0">
              <a:solidFill>
                <a:srgbClr val="333333"/>
              </a:solidFill>
              <a:latin typeface="Calibri Light"/>
            </a:endParaRPr>
          </a:p>
          <a:p>
            <a:endParaRPr lang="en-US" sz="2400" dirty="0">
              <a:latin typeface="Calibri Light"/>
            </a:endParaRPr>
          </a:p>
        </p:txBody>
      </p:sp>
    </p:spTree>
    <p:extLst>
      <p:ext uri="{BB962C8B-B14F-4D97-AF65-F5344CB8AC3E}">
        <p14:creationId xmlns:p14="http://schemas.microsoft.com/office/powerpoint/2010/main" val="872209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Sources of Self-Esteem</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10</a:t>
            </a:fld>
            <a:endParaRPr lang="de-DE">
              <a:latin typeface="Calibri Light"/>
            </a:endParaRPr>
          </a:p>
        </p:txBody>
      </p:sp>
      <p:sp>
        <p:nvSpPr>
          <p:cNvPr id="4" name="Content Placeholder 3"/>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a:solidFill>
                  <a:srgbClr val="333333"/>
                </a:solidFill>
                <a:latin typeface="Calibri Light"/>
              </a:rPr>
              <a:t>Self-esteem is not a constant, but may occur in various areas of your life and in different forms (symbolized as a shelf on the right).</a:t>
            </a:r>
            <a:endParaRPr lang="de-DE" sz="2400" dirty="0">
              <a:solidFill>
                <a:srgbClr val="333333"/>
              </a:solidFill>
              <a:latin typeface="Calibri Light"/>
              <a:ea typeface="ＭＳ Ｐゴシック"/>
              <a:cs typeface="Verdana"/>
            </a:endParaRPr>
          </a:p>
          <a:p>
            <a:endParaRPr lang="en-US" sz="2400" dirty="0">
              <a:latin typeface="Calibri Light"/>
            </a:endParaRPr>
          </a:p>
        </p:txBody>
      </p:sp>
      <p:sp>
        <p:nvSpPr>
          <p:cNvPr id="16"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17"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Work</a:t>
            </a:r>
          </a:p>
        </p:txBody>
      </p:sp>
      <p:sp>
        <p:nvSpPr>
          <p:cNvPr id="18"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19"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6"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4" name="Content Placeholder 3"/>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Self-esteem is not a constant, but may occur in various areas of your life and in different forms (symbolized as a shelf on the right).</a:t>
            </a:r>
          </a:p>
          <a:p>
            <a:pPr marL="342900" lvl="0" indent="-342900" defTabSz="914400">
              <a:buClr>
                <a:srgbClr val="000000"/>
              </a:buClr>
              <a:buFont typeface="WingDings"/>
              <a:buChar char=""/>
            </a:pPr>
            <a:r>
              <a:rPr lang="en-US" sz="2400" dirty="0">
                <a:solidFill>
                  <a:srgbClr val="333333"/>
                </a:solidFill>
                <a:latin typeface="Calibri Light"/>
              </a:rPr>
              <a:t>What matters is whether we focus only on our own weaknesses (= empty trays on the shelf) rather than also considering our abilities and strengths (= full trays).</a:t>
            </a:r>
          </a:p>
          <a:p>
            <a:pPr marL="342900" lvl="0" indent="-342900" defTabSz="914400">
              <a:buClr>
                <a:srgbClr val="000000"/>
              </a:buClr>
              <a:buFont typeface="WingDings"/>
              <a:buChar char=""/>
            </a:pPr>
            <a:endParaRPr lang="de-DE" sz="2400" dirty="0">
              <a:solidFill>
                <a:srgbClr val="333333"/>
              </a:solidFill>
              <a:latin typeface="Calibri Light"/>
              <a:ea typeface="ＭＳ Ｐゴシック"/>
              <a:cs typeface="Verdana"/>
            </a:endParaRPr>
          </a:p>
          <a:p>
            <a:endParaRPr lang="en-US" sz="2400" dirty="0">
              <a:latin typeface="Calibri Light"/>
            </a:endParaRPr>
          </a:p>
        </p:txBody>
      </p:sp>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Sources of Self-Esteem</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11</a:t>
            </a:fld>
            <a:endParaRPr lang="de-DE">
              <a:latin typeface="Calibri Light"/>
            </a:endParaRPr>
          </a:p>
        </p:txBody>
      </p:sp>
      <p:sp>
        <p:nvSpPr>
          <p:cNvPr id="19"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0"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Work</a:t>
            </a:r>
          </a:p>
        </p:txBody>
      </p:sp>
      <p:sp>
        <p:nvSpPr>
          <p:cNvPr id="21"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People with low self-esteem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12</a:t>
            </a:fld>
            <a:endParaRPr lang="de-DE">
              <a:latin typeface="Calibri Light"/>
            </a:endParaRPr>
          </a:p>
        </p:txBody>
      </p:sp>
      <p:sp>
        <p:nvSpPr>
          <p:cNvPr id="19"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0"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Work</a:t>
            </a:r>
          </a:p>
        </p:txBody>
      </p:sp>
      <p:sp>
        <p:nvSpPr>
          <p:cNvPr id="21"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
        <p:nvSpPr>
          <p:cNvPr id="4" name="Content Placeholder 3"/>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tend to focus on their own empty trays, but on the full trays of others.</a:t>
            </a:r>
          </a:p>
          <a:p>
            <a:pPr marL="342900" lvl="0" indent="-342900" defTabSz="914400">
              <a:buClr>
                <a:srgbClr val="000000"/>
              </a:buClr>
              <a:buFont typeface="WingDings"/>
              <a:buChar char=""/>
            </a:pPr>
            <a:endParaRPr lang="de-DE" sz="2400" dirty="0">
              <a:solidFill>
                <a:srgbClr val="333333"/>
              </a:solidFill>
              <a:latin typeface="Calibri Light"/>
              <a:ea typeface="ＭＳ Ｐゴシック"/>
              <a:cs typeface="Verdana"/>
            </a:endParaRPr>
          </a:p>
          <a:p>
            <a:endParaRPr lang="en-US" sz="24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People with low self-esteem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13</a:t>
            </a:fld>
            <a:endParaRPr lang="de-DE">
              <a:latin typeface="Calibri Ligh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0"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Work</a:t>
            </a:r>
          </a:p>
        </p:txBody>
      </p:sp>
      <p:sp>
        <p:nvSpPr>
          <p:cNvPr id="21"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
        <p:nvSpPr>
          <p:cNvPr id="4" name="Content Placeholder 3"/>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tend to focus on their own empty trays, but on the full trays of others.</a:t>
            </a:r>
          </a:p>
          <a:p>
            <a:pPr marL="342900" lvl="0" indent="-342900" defTabSz="914400">
              <a:buClr>
                <a:srgbClr val="000000"/>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tend to make generalized negative self-judgments (e.g., “I am worthless”).</a:t>
            </a:r>
          </a:p>
          <a:p>
            <a:pPr marL="342900" lvl="0" indent="-342900" defTabSz="914400">
              <a:buClr>
                <a:srgbClr val="000000"/>
              </a:buClr>
              <a:buFont typeface="WingDings"/>
              <a:buChar char=""/>
            </a:pPr>
            <a:endParaRPr lang="de-DE" sz="2400" dirty="0">
              <a:solidFill>
                <a:srgbClr val="333333"/>
              </a:solidFill>
              <a:latin typeface="Calibri Light"/>
              <a:ea typeface="ＭＳ Ｐゴシック"/>
              <a:cs typeface="Verdana"/>
            </a:endParaRPr>
          </a:p>
          <a:p>
            <a:endParaRPr lang="en-US" sz="24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People with low self-esteem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14</a:t>
            </a:fld>
            <a:endParaRPr lang="de-DE">
              <a:latin typeface="Calibri Ligh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0"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Work</a:t>
            </a:r>
          </a:p>
        </p:txBody>
      </p:sp>
      <p:sp>
        <p:nvSpPr>
          <p:cNvPr id="21"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
        <p:nvSpPr>
          <p:cNvPr id="4" name="Content Placeholder 3"/>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tend to focus on their own empty trays, but on the full trays of others.</a:t>
            </a:r>
          </a:p>
          <a:p>
            <a:pPr marL="342900" lvl="0" indent="-342900" defTabSz="914400">
              <a:buClr>
                <a:srgbClr val="000000"/>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tend to make generalized negative self-judgments (e.g., “I am worthless”).</a:t>
            </a:r>
          </a:p>
          <a:p>
            <a:pPr marL="342900" lvl="0" indent="-342900" defTabSz="914400">
              <a:buClr>
                <a:srgbClr val="000000"/>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do not differentiate between the person as a whole and behavior (e.g., “If I am unsuccessful at one thing, it means I’m a loser”). </a:t>
            </a:r>
          </a:p>
          <a:p>
            <a:pPr marL="342900" lvl="0" indent="-342900" defTabSz="914400">
              <a:buClr>
                <a:srgbClr val="000000"/>
              </a:buClr>
              <a:buFont typeface="WingDings"/>
              <a:buChar char=""/>
            </a:pPr>
            <a:endParaRPr lang="de-DE" sz="2400" dirty="0">
              <a:solidFill>
                <a:srgbClr val="333333"/>
              </a:solidFill>
              <a:latin typeface="Calibri Light"/>
              <a:ea typeface="ＭＳ Ｐゴシック"/>
              <a:cs typeface="Verdana"/>
            </a:endParaRPr>
          </a:p>
          <a:p>
            <a:endParaRPr lang="en-US" sz="24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 was chosen last for my sports teams at school; I’m bad at throwing a ball but good at dancing …</a:t>
            </a:r>
            <a:endParaRPr lang="de-DE" i="1" dirty="0">
              <a:solidFill>
                <a:srgbClr val="333333"/>
              </a:solidFill>
              <a:latin typeface="Calibri Light"/>
              <a:ea typeface="ＭＳ Ｐゴシック" charset="0"/>
            </a:endParaRPr>
          </a:p>
        </p:txBody>
      </p:sp>
      <p:sp>
        <p:nvSpPr>
          <p:cNvPr id="38"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unemployed at the moment; failed the last test</a:t>
            </a:r>
            <a:endParaRPr lang="de-DE" i="1" dirty="0">
              <a:solidFill>
                <a:srgbClr val="333333"/>
              </a:solidFill>
              <a:latin typeface="Calibri Light"/>
              <a:ea typeface="ＭＳ Ｐゴシック" charset="0"/>
            </a:endParaRPr>
          </a:p>
        </p:txBody>
      </p:sp>
      <p:sp>
        <p:nvSpPr>
          <p:cNvPr id="39"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satisfied with my hair and I like my eyes, but I’d like to be taller ...</a:t>
            </a:r>
            <a:endParaRPr lang="de-DE" i="1" dirty="0">
              <a:solidFill>
                <a:srgbClr val="333333"/>
              </a:solidFill>
              <a:latin typeface="Calibri Light"/>
              <a:ea typeface="ＭＳ Ｐゴシック" charset="0"/>
            </a:endParaRPr>
          </a:p>
        </p:txBody>
      </p:sp>
      <p:sp>
        <p:nvSpPr>
          <p:cNvPr id="40"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I like cooking and I know plenty about music and politics. I’m interested in literature and films …</a:t>
            </a:r>
            <a:endParaRPr lang="de-DE" i="1" dirty="0">
              <a:solidFill>
                <a:srgbClr val="333333"/>
              </a:solidFill>
              <a:latin typeface="Calibri Light"/>
              <a:ea typeface="ＭＳ Ｐゴシック" charset="0"/>
            </a:endParaRPr>
          </a:p>
        </p:txBody>
      </p:sp>
      <p:sp>
        <p:nvSpPr>
          <p:cNvPr id="41"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a good listener, very reliable, able to maintain my friendships and make others laugh …</a:t>
            </a:r>
            <a:endParaRPr lang="de-DE" dirty="0">
              <a:solidFill>
                <a:srgbClr val="333333"/>
              </a:solidFill>
              <a:latin typeface="Calibri Light"/>
              <a:ea typeface="ＭＳ Ｐゴシック" charset="0"/>
            </a:endParaRPr>
          </a:p>
        </p:txBody>
      </p:sp>
      <p:pic>
        <p:nvPicPr>
          <p:cNvPr id="3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Do not forget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15</a:t>
            </a:fld>
            <a:endParaRPr lang="de-DE">
              <a:latin typeface="Calibri Light"/>
            </a:endParaRPr>
          </a:p>
        </p:txBody>
      </p:sp>
      <p:sp>
        <p:nvSpPr>
          <p:cNvPr id="32" name="Textfeld 1"/>
          <p:cNvSpPr txBox="1">
            <a:spLocks noChangeArrowheads="1"/>
          </p:cNvSpPr>
          <p:nvPr/>
        </p:nvSpPr>
        <p:spPr bwMode="auto">
          <a:xfrm>
            <a:off x="4479607"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33"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Work</a:t>
            </a:r>
          </a:p>
        </p:txBody>
      </p:sp>
      <p:sp>
        <p:nvSpPr>
          <p:cNvPr id="34"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35" name="Textfeld 25"/>
          <p:cNvSpPr txBox="1">
            <a:spLocks noChangeArrowheads="1"/>
          </p:cNvSpPr>
          <p:nvPr/>
        </p:nvSpPr>
        <p:spPr bwMode="auto">
          <a:xfrm>
            <a:off x="6715760"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36"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 was chosen last for my sports teams at school; I’m bad at throwing a ball but good at dancing …</a:t>
            </a:r>
            <a:endParaRPr lang="de-DE" i="1" dirty="0">
              <a:solidFill>
                <a:srgbClr val="333333"/>
              </a:solidFill>
              <a:latin typeface="Calibri Light"/>
              <a:ea typeface="ＭＳ Ｐゴシック" charset="0"/>
            </a:endParaRPr>
          </a:p>
        </p:txBody>
      </p:sp>
      <p:sp>
        <p:nvSpPr>
          <p:cNvPr id="38"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unemployed at the moment; failed the last test</a:t>
            </a:r>
            <a:endParaRPr lang="de-DE" i="1" dirty="0">
              <a:solidFill>
                <a:srgbClr val="333333"/>
              </a:solidFill>
              <a:latin typeface="Calibri Light"/>
              <a:ea typeface="ＭＳ Ｐゴシック" charset="0"/>
            </a:endParaRPr>
          </a:p>
        </p:txBody>
      </p:sp>
      <p:sp>
        <p:nvSpPr>
          <p:cNvPr id="39"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satisfied with my hair and I like my eyes, but I’d like to be taller ...</a:t>
            </a:r>
            <a:endParaRPr lang="de-DE" i="1" dirty="0">
              <a:solidFill>
                <a:srgbClr val="333333"/>
              </a:solidFill>
              <a:latin typeface="Calibri Light"/>
              <a:ea typeface="ＭＳ Ｐゴシック" charset="0"/>
            </a:endParaRPr>
          </a:p>
        </p:txBody>
      </p:sp>
      <p:sp>
        <p:nvSpPr>
          <p:cNvPr id="40"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I like cooking and I know plenty about music and politics. I’m interested in literature and films …</a:t>
            </a:r>
            <a:endParaRPr lang="de-DE" i="1" dirty="0">
              <a:solidFill>
                <a:srgbClr val="333333"/>
              </a:solidFill>
              <a:latin typeface="Calibri Light"/>
              <a:ea typeface="ＭＳ Ｐゴシック" charset="0"/>
            </a:endParaRPr>
          </a:p>
        </p:txBody>
      </p:sp>
      <p:sp>
        <p:nvSpPr>
          <p:cNvPr id="41"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a good listener, very reliable, able to maintain my friendships and make others laugh …</a:t>
            </a:r>
            <a:endParaRPr lang="de-DE" dirty="0">
              <a:solidFill>
                <a:srgbClr val="333333"/>
              </a:solidFill>
              <a:latin typeface="Calibri Light"/>
              <a:ea typeface="ＭＳ Ｐゴシック" charset="0"/>
            </a:endParaRPr>
          </a:p>
        </p:txBody>
      </p:sp>
      <p:pic>
        <p:nvPicPr>
          <p:cNvPr id="3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Do not forget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16</a:t>
            </a:fld>
            <a:endParaRPr lang="de-DE">
              <a:latin typeface="Calibri Light"/>
            </a:endParaRPr>
          </a:p>
        </p:txBody>
      </p:sp>
      <p:sp>
        <p:nvSpPr>
          <p:cNvPr id="32" name="Textfeld 1"/>
          <p:cNvSpPr txBox="1">
            <a:spLocks noChangeArrowheads="1"/>
          </p:cNvSpPr>
          <p:nvPr/>
        </p:nvSpPr>
        <p:spPr bwMode="auto">
          <a:xfrm>
            <a:off x="4479607"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33"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Work</a:t>
            </a:r>
          </a:p>
        </p:txBody>
      </p:sp>
      <p:sp>
        <p:nvSpPr>
          <p:cNvPr id="34"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35" name="Textfeld 25"/>
          <p:cNvSpPr txBox="1">
            <a:spLocks noChangeArrowheads="1"/>
          </p:cNvSpPr>
          <p:nvPr/>
        </p:nvSpPr>
        <p:spPr bwMode="auto">
          <a:xfrm>
            <a:off x="6715760"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36"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
        <p:nvSpPr>
          <p:cNvPr id="17" name="Rechteck 20"/>
          <p:cNvSpPr/>
          <p:nvPr/>
        </p:nvSpPr>
        <p:spPr>
          <a:xfrm>
            <a:off x="408955" y="6460786"/>
            <a:ext cx="11376000" cy="400110"/>
          </a:xfrm>
          <a:prstGeom prst="rect">
            <a:avLst/>
          </a:prstGeom>
        </p:spPr>
        <p:txBody>
          <a:bodyPr wrap="square">
            <a:spAutoFit/>
          </a:bodyPr>
          <a:lstStyle/>
          <a:p>
            <a:pPr algn="ctr"/>
            <a:r>
              <a:rPr lang="en-US" sz="2000" dirty="0">
                <a:solidFill>
                  <a:schemeClr val="accent1"/>
                </a:solidFill>
                <a:latin typeface="Calibri Light"/>
                <a:ea typeface="Verdana" panose="020B0604030504040204" pitchFamily="34" charset="0"/>
                <a:cs typeface="Verdana" panose="020B0604030504040204" pitchFamily="34" charset="0"/>
              </a:rPr>
              <a:t>In which tray haven’t you been looking for quite a long time? What hidden treasures may be there?</a:t>
            </a:r>
            <a:endParaRPr lang="de-DE" sz="2000" dirty="0">
              <a:solidFill>
                <a:schemeClr val="accent1"/>
              </a:solidFill>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88487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identifies people with high self-esteem?</a:t>
            </a:r>
            <a:endParaRPr lang="de-DE"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9 - Self-Esteem</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Calibri Light"/>
              </a:rPr>
              <a:pPr>
                <a:defRPr/>
              </a:pPr>
              <a:t>17</a:t>
            </a:fld>
            <a:endParaRPr lang="de-DE">
              <a:latin typeface="Calibri Light"/>
            </a:endParaRPr>
          </a:p>
        </p:txBody>
      </p:sp>
      <p:pic>
        <p:nvPicPr>
          <p:cNvPr id="10" name="Grafik4"/>
          <p:cNvPicPr>
            <a:picLocks noChangeAspect="1"/>
          </p:cNvPicPr>
          <p:nvPr/>
        </p:nvPicPr>
        <p:blipFill>
          <a:blip r:embed="rId2">
            <a:lum/>
            <a:alphaModFix/>
          </a:blip>
          <a:srcRect/>
          <a:stretch>
            <a:fillRect/>
          </a:stretch>
        </p:blipFill>
        <p:spPr>
          <a:xfrm>
            <a:off x="7128779" y="2203704"/>
            <a:ext cx="3573243" cy="4251960"/>
          </a:xfrm>
          <a:prstGeom prst="rect">
            <a:avLst/>
          </a:prstGeom>
        </p:spPr>
      </p:pic>
      <p:sp>
        <p:nvSpPr>
          <p:cNvPr id="11" name="Content Placeholder 10"/>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cs typeface="Verdana"/>
              </a:rPr>
              <a:t>Voice: </a:t>
            </a:r>
            <a:r>
              <a:rPr lang="en-US" sz="2400" dirty="0">
                <a:solidFill>
                  <a:srgbClr val="004992"/>
                </a:solidFill>
                <a:latin typeface="Calibri Light"/>
                <a:cs typeface="Verdana"/>
              </a:rPr>
              <a:t>??? </a:t>
            </a:r>
            <a:r>
              <a:rPr lang="en-US" sz="2400" dirty="0">
                <a:solidFill>
                  <a:schemeClr val="bg1"/>
                </a:solidFill>
                <a:latin typeface="Calibri Light"/>
                <a:cs typeface="Verdana"/>
              </a:rPr>
              <a:t>, well-articulated, appropriate volume</a:t>
            </a:r>
          </a:p>
          <a:p>
            <a:pPr marL="342900" lvl="0" indent="-342900" defTabSz="914400">
              <a:buClr>
                <a:srgbClr val="000000"/>
              </a:buClr>
              <a:buFont typeface="WingDings"/>
              <a:buChar char=""/>
            </a:pPr>
            <a:r>
              <a:rPr lang="en-US" sz="2400" dirty="0">
                <a:solidFill>
                  <a:srgbClr val="333333"/>
                </a:solidFill>
                <a:latin typeface="Calibri Light"/>
                <a:cs typeface="Verdana"/>
              </a:rPr>
              <a:t>Facial expression/Gesture: </a:t>
            </a:r>
            <a:r>
              <a:rPr lang="en-US" sz="2400" dirty="0">
                <a:solidFill>
                  <a:srgbClr val="004992"/>
                </a:solidFill>
                <a:latin typeface="Calibri Light"/>
                <a:cs typeface="Verdana"/>
              </a:rPr>
              <a:t>??? </a:t>
            </a:r>
            <a:r>
              <a:rPr lang="en-US" sz="2400" dirty="0">
                <a:solidFill>
                  <a:schemeClr val="bg1"/>
                </a:solidFill>
                <a:latin typeface="Calibri Light"/>
                <a:cs typeface="Verdana"/>
              </a:rPr>
              <a:t>contact; confident appearance</a:t>
            </a:r>
          </a:p>
          <a:p>
            <a:pPr marL="342900" lvl="0" indent="-342900" defTabSz="914400">
              <a:buClr>
                <a:srgbClr val="000000"/>
              </a:buClr>
              <a:buFont typeface="WingDings"/>
              <a:buChar char=""/>
            </a:pPr>
            <a:r>
              <a:rPr lang="en-US" sz="2400" dirty="0">
                <a:solidFill>
                  <a:srgbClr val="333333"/>
                </a:solidFill>
                <a:latin typeface="Calibri Light"/>
                <a:cs typeface="Verdana"/>
              </a:rPr>
              <a:t>Posture: </a:t>
            </a:r>
            <a:r>
              <a:rPr lang="en-US" sz="2400" dirty="0">
                <a:solidFill>
                  <a:srgbClr val="004992"/>
                </a:solidFill>
                <a:latin typeface="Calibri Light"/>
                <a:cs typeface="Verdana"/>
              </a:rPr>
              <a:t>???</a:t>
            </a:r>
          </a:p>
          <a:p>
            <a:endParaRPr lang="en-US" sz="24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identifies people with high self-esteem?</a:t>
            </a:r>
            <a:endParaRPr lang="de-DE"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9 - Self-Esteem</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Calibri Light"/>
              </a:rPr>
              <a:pPr>
                <a:defRPr/>
              </a:pPr>
              <a:t>18</a:t>
            </a:fld>
            <a:endParaRPr lang="de-DE">
              <a:latin typeface="Calibri Light"/>
            </a:endParaRPr>
          </a:p>
        </p:txBody>
      </p:sp>
      <p:pic>
        <p:nvPicPr>
          <p:cNvPr id="10" name="Grafik4"/>
          <p:cNvPicPr>
            <a:picLocks noChangeAspect="1"/>
          </p:cNvPicPr>
          <p:nvPr/>
        </p:nvPicPr>
        <p:blipFill>
          <a:blip r:embed="rId2">
            <a:lum/>
            <a:alphaModFix/>
          </a:blip>
          <a:srcRect/>
          <a:stretch>
            <a:fillRect/>
          </a:stretch>
        </p:blipFill>
        <p:spPr>
          <a:xfrm>
            <a:off x="7128779" y="2203704"/>
            <a:ext cx="3573243" cy="4251960"/>
          </a:xfrm>
          <a:prstGeom prst="rect">
            <a:avLst/>
          </a:prstGeom>
        </p:spPr>
      </p:pic>
      <p:sp>
        <p:nvSpPr>
          <p:cNvPr id="11" name="Content Placeholder 10"/>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cs typeface="Verdana"/>
              </a:rPr>
              <a:t>Voice: </a:t>
            </a:r>
            <a:r>
              <a:rPr lang="en-US" sz="2400" dirty="0">
                <a:solidFill>
                  <a:srgbClr val="004992"/>
                </a:solidFill>
                <a:latin typeface="Calibri Light"/>
                <a:cs typeface="Verdana"/>
              </a:rPr>
              <a:t>clear, well-articulated, appropriate volume</a:t>
            </a:r>
          </a:p>
          <a:p>
            <a:pPr marL="342900" lvl="0" indent="-342900" defTabSz="914400">
              <a:buClr>
                <a:srgbClr val="000000"/>
              </a:buClr>
              <a:buFont typeface="WingDings"/>
              <a:buChar char=""/>
            </a:pPr>
            <a:r>
              <a:rPr lang="en-US" sz="2400" dirty="0">
                <a:solidFill>
                  <a:srgbClr val="333333"/>
                </a:solidFill>
                <a:latin typeface="Calibri Light"/>
                <a:cs typeface="Verdana"/>
              </a:rPr>
              <a:t>Facial expression/Gesture: </a:t>
            </a:r>
            <a:r>
              <a:rPr lang="en-US" sz="2400" dirty="0">
                <a:solidFill>
                  <a:srgbClr val="004992"/>
                </a:solidFill>
                <a:latin typeface="Calibri Light"/>
                <a:cs typeface="Verdana"/>
              </a:rPr>
              <a:t>eye contact; confident appearance</a:t>
            </a:r>
          </a:p>
          <a:p>
            <a:pPr marL="342900" lvl="0" indent="-342900" defTabSz="914400">
              <a:buClr>
                <a:srgbClr val="000000"/>
              </a:buClr>
              <a:buFont typeface="WingDings"/>
              <a:buChar char=""/>
            </a:pPr>
            <a:r>
              <a:rPr lang="en-US" sz="2400" dirty="0">
                <a:solidFill>
                  <a:srgbClr val="333333"/>
                </a:solidFill>
                <a:latin typeface="Calibri Light"/>
                <a:cs typeface="Verdana"/>
              </a:rPr>
              <a:t>Posture: </a:t>
            </a:r>
            <a:r>
              <a:rPr lang="en-US" sz="2400" dirty="0">
                <a:solidFill>
                  <a:srgbClr val="004992"/>
                </a:solidFill>
                <a:latin typeface="Calibri Light"/>
                <a:cs typeface="Verdana"/>
              </a:rPr>
              <a:t>upright</a:t>
            </a:r>
          </a:p>
          <a:p>
            <a:pPr lvl="0" defTabSz="914400">
              <a:buClr>
                <a:srgbClr val="000000"/>
              </a:buClr>
            </a:pPr>
            <a:r>
              <a:rPr lang="en-US" sz="2400" dirty="0">
                <a:solidFill>
                  <a:srgbClr val="004992"/>
                </a:solidFill>
                <a:latin typeface="Calibri Light"/>
                <a:cs typeface="Verdana"/>
              </a:rPr>
              <a:t>As with anything: don't overdo it (e.g., staring at other people, interrupting them constantly, don’t boss others around).</a:t>
            </a:r>
            <a:endParaRPr lang="de-DE" sz="2400" dirty="0">
              <a:solidFill>
                <a:srgbClr val="004992"/>
              </a:solidFill>
              <a:latin typeface="Calibri Light"/>
              <a:cs typeface="Verdana"/>
            </a:endParaRPr>
          </a:p>
          <a:p>
            <a:endParaRPr lang="en-US" sz="2400" dirty="0">
              <a:latin typeface="Calibri Light"/>
            </a:endParaRPr>
          </a:p>
        </p:txBody>
      </p:sp>
    </p:spTree>
    <p:extLst>
      <p:ext uri="{BB962C8B-B14F-4D97-AF65-F5344CB8AC3E}">
        <p14:creationId xmlns:p14="http://schemas.microsoft.com/office/powerpoint/2010/main" val="1992838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Characteristics of high self-esteem that are not directly observable</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19</a:t>
            </a:fld>
            <a:endParaRPr lang="de-DE">
              <a:latin typeface="Calibri Light"/>
            </a:endParaRPr>
          </a:p>
        </p:txBody>
      </p:sp>
      <p:pic>
        <p:nvPicPr>
          <p:cNvPr id="10"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4" name="Content Placeholder 3"/>
          <p:cNvSpPr>
            <a:spLocks noGrp="1"/>
          </p:cNvSpPr>
          <p:nvPr>
            <p:ph idx="1"/>
          </p:nvPr>
        </p:nvSpPr>
        <p:spPr>
          <a:xfrm>
            <a:off x="411480" y="2203704"/>
            <a:ext cx="5669280" cy="4248000"/>
          </a:xfrm>
        </p:spPr>
        <p:txBody>
          <a:bodyPr/>
          <a:lstStyle/>
          <a:p>
            <a:r>
              <a:rPr lang="en-US" sz="2400" dirty="0">
                <a:solidFill>
                  <a:schemeClr val="tx1"/>
                </a:solidFill>
                <a:latin typeface="Calibri Light"/>
              </a:rPr>
              <a:t>???</a:t>
            </a:r>
          </a:p>
          <a:p>
            <a:endParaRPr lang="en-US" sz="2400" dirty="0">
              <a:latin typeface="Calibri Light"/>
            </a:endParaRPr>
          </a:p>
          <a:p>
            <a:endParaRPr lang="en-US" sz="2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Characteristics of high self-esteem that are not directly observable</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Calibri Light"/>
              </a:rPr>
              <a:pPr>
                <a:defRPr/>
              </a:pPr>
              <a:t>20</a:t>
            </a:fld>
            <a:endParaRPr lang="de-DE">
              <a:latin typeface="Calibri Ligh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6" name="Content Placeholder 5"/>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cs typeface="Verdana"/>
              </a:rPr>
              <a:t>Confidence in one's own ability.</a:t>
            </a:r>
          </a:p>
          <a:p>
            <a:pPr marL="342900" lvl="0" indent="-342900" defTabSz="914400">
              <a:buClr>
                <a:srgbClr val="000000"/>
              </a:buClr>
              <a:buFont typeface="WingDings"/>
              <a:buChar char=""/>
            </a:pPr>
            <a:r>
              <a:rPr lang="en-US" sz="2400" dirty="0">
                <a:solidFill>
                  <a:srgbClr val="333333"/>
                </a:solidFill>
                <a:latin typeface="Calibri Light"/>
                <a:cs typeface="Verdana"/>
              </a:rPr>
              <a:t>Accepting one's own errors or failures (without devaluing oneself). </a:t>
            </a:r>
          </a:p>
          <a:p>
            <a:pPr marL="342900" lvl="0" indent="-342900" defTabSz="914400">
              <a:buClr>
                <a:srgbClr val="000000"/>
              </a:buClr>
              <a:buFont typeface="WingDings"/>
              <a:buChar char=""/>
            </a:pPr>
            <a:r>
              <a:rPr lang="en-US" sz="2400" dirty="0">
                <a:solidFill>
                  <a:srgbClr val="333333"/>
                </a:solidFill>
                <a:latin typeface="Calibri Light"/>
                <a:cs typeface="Verdana"/>
              </a:rPr>
              <a:t>Introspective and willingness to learn (from one's own errors/failures).</a:t>
            </a:r>
          </a:p>
          <a:p>
            <a:pPr marL="342900" lvl="0" indent="-342900" defTabSz="914400">
              <a:buClr>
                <a:srgbClr val="000000"/>
              </a:buClr>
              <a:buFont typeface="WingDings"/>
              <a:buChar char=""/>
            </a:pPr>
            <a:r>
              <a:rPr lang="en-US" sz="2400" dirty="0">
                <a:solidFill>
                  <a:srgbClr val="333333"/>
                </a:solidFill>
                <a:latin typeface="Calibri Light"/>
                <a:cs typeface="Verdana"/>
              </a:rPr>
              <a:t>Positive attitude towards oneself, for example, praising yourself for success.</a:t>
            </a:r>
          </a:p>
          <a:p>
            <a:pPr marL="342900" lvl="0" indent="-342900" defTabSz="914400">
              <a:buClr>
                <a:srgbClr val="000000"/>
              </a:buClr>
              <a:buFont typeface="WingDings"/>
              <a:buChar char=""/>
            </a:pPr>
            <a:endParaRPr lang="de-DE" sz="2400" dirty="0">
              <a:solidFill>
                <a:srgbClr val="333333"/>
              </a:solidFill>
              <a:latin typeface="Calibri Light"/>
              <a:ea typeface="ＭＳ Ｐゴシック"/>
              <a:cs typeface="Verdana"/>
            </a:endParaRPr>
          </a:p>
          <a:p>
            <a:endParaRPr lang="en-US" sz="2400"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Realizing strengths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21</a:t>
            </a:fld>
            <a:endParaRPr lang="de-DE">
              <a:latin typeface="Calibri Light"/>
            </a:endParaRPr>
          </a:p>
        </p:txBody>
      </p:sp>
      <p:sp>
        <p:nvSpPr>
          <p:cNvPr id="7" name="Inhaltsplatzhalter 2"/>
          <p:cNvSpPr>
            <a:spLocks noGrp="1"/>
          </p:cNvSpPr>
          <p:nvPr>
            <p:ph idx="1"/>
          </p:nvPr>
        </p:nvSpPr>
        <p:spPr>
          <a:xfrm>
            <a:off x="408955" y="2204864"/>
            <a:ext cx="11340000" cy="4248000"/>
          </a:xfrm>
        </p:spPr>
        <p:txBody>
          <a:bodyPr/>
          <a:lstStyle/>
          <a:p>
            <a:r>
              <a:rPr lang="en-US" sz="2400" dirty="0">
                <a:solidFill>
                  <a:srgbClr val="004992"/>
                </a:solidFill>
                <a:latin typeface="Calibri Light"/>
                <a:ea typeface="Verdana" panose="020B0604030504040204" pitchFamily="34" charset="0"/>
                <a:cs typeface="Verdana" panose="020B0604030504040204" pitchFamily="34" charset="0"/>
              </a:rPr>
              <a:t>Why is identifying our own strengths so difficult sometimes?</a:t>
            </a:r>
          </a:p>
          <a:p>
            <a:pPr marL="342900" indent="-3429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Common assumption: “If I praise myself, I'll become vain”.</a:t>
            </a:r>
          </a:p>
          <a:p>
            <a:pPr marL="342900" indent="-3429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During phases of acute illness, it can be harder to see or show yours strengths.</a:t>
            </a:r>
          </a:p>
          <a:p>
            <a:endParaRPr lang="en-US" sz="2400" dirty="0">
              <a:solidFill>
                <a:srgbClr val="004992"/>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Realizing</a:t>
            </a:r>
            <a:r>
              <a:rPr lang="de-DE" sz="3600" dirty="0">
                <a:latin typeface="Calibri Light"/>
              </a:rPr>
              <a:t> </a:t>
            </a:r>
            <a:r>
              <a:rPr lang="de-DE" sz="3600" dirty="0" err="1">
                <a:latin typeface="Calibri Light"/>
              </a:rPr>
              <a:t>strengths</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Calibri Light"/>
              </a:rPr>
              <a:pPr>
                <a:defRPr/>
              </a:pPr>
              <a:t>22</a:t>
            </a:fld>
            <a:endParaRPr lang="de-DE">
              <a:latin typeface="Calibri Light"/>
            </a:endParaRPr>
          </a:p>
        </p:txBody>
      </p:sp>
      <p:pic>
        <p:nvPicPr>
          <p:cNvPr id="10" name="Grafik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
        <p:nvSpPr>
          <p:cNvPr id="7" name="Content Placeholder 6"/>
          <p:cNvSpPr>
            <a:spLocks noGrp="1"/>
          </p:cNvSpPr>
          <p:nvPr>
            <p:ph idx="1"/>
          </p:nvPr>
        </p:nvSpPr>
        <p:spPr/>
        <p:txBody>
          <a:bodyPr/>
          <a:lstStyle/>
          <a:p>
            <a:pPr lvl="0" defTabSz="914400">
              <a:buClr>
                <a:srgbClr val="333333"/>
              </a:buClr>
            </a:pPr>
            <a:r>
              <a:rPr lang="en-US" sz="2400" dirty="0">
                <a:solidFill>
                  <a:srgbClr val="004992"/>
                </a:solidFill>
                <a:latin typeface="Calibri Light"/>
                <a:ea typeface="Verdana" panose="020B0604030504040204" pitchFamily="34" charset="0"/>
                <a:cs typeface="Verdana" panose="020B0604030504040204" pitchFamily="34" charset="0"/>
              </a:rPr>
              <a:t>Regaining “lost treasures”:</a:t>
            </a:r>
          </a:p>
          <a:p>
            <a:pPr marL="342900" lvl="0" indent="-342900" defTabSz="9144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Just ask your friends or family, what strengths they value you for.</a:t>
            </a:r>
          </a:p>
          <a:p>
            <a:pPr marL="342900" lvl="0" indent="-342900" defTabSz="9144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Think of concrete situations in which you handled something well and may have even been complimented (even small things count).</a:t>
            </a:r>
          </a:p>
          <a:p>
            <a:pPr marL="342900" lvl="0" indent="-342900" defTabSz="9144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and write these experiences in a “joy-diary”*, so you remember them in bad times.</a:t>
            </a:r>
          </a:p>
          <a:p>
            <a:pPr marL="342900" lvl="0" indent="-342900" defTabSz="914400">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endParaRPr lang="en-US" dirty="0">
              <a:solidFill>
                <a:srgbClr val="333333"/>
              </a:solidFill>
              <a:latin typeface="Calibri Light"/>
            </a:endParaRPr>
          </a:p>
        </p:txBody>
      </p:sp>
      <p:sp>
        <p:nvSpPr>
          <p:cNvPr id="12" name="Textfeld 4"/>
          <p:cNvSpPr txBox="1"/>
          <p:nvPr/>
        </p:nvSpPr>
        <p:spPr>
          <a:xfrm>
            <a:off x="408955" y="6145087"/>
            <a:ext cx="11376000" cy="307777"/>
          </a:xfrm>
          <a:prstGeom prst="rect">
            <a:avLst/>
          </a:prstGeom>
          <a:noFill/>
        </p:spPr>
        <p:txBody>
          <a:bodyPr wrap="square" rtlCol="0">
            <a:spAutoFit/>
          </a:bodyPr>
          <a:lstStyle/>
          <a:p>
            <a:r>
              <a:rPr lang="en-US" sz="1400" dirty="0">
                <a:latin typeface="Calibri Light"/>
                <a:ea typeface="Verdana" pitchFamily="34" charset="0"/>
                <a:cs typeface="Verdana" pitchFamily="34" charset="0"/>
              </a:rPr>
              <a:t>* In your “joy-diary” only positive aspects of the day should be written down.</a:t>
            </a:r>
            <a:endParaRPr lang="de-DE" sz="1400" dirty="0">
              <a:latin typeface="Calibri Light"/>
              <a:ea typeface="Verdana" pitchFamily="34" charset="0"/>
              <a:cs typeface="Verdana"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Exercise 1</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23</a:t>
            </a:fld>
            <a:endParaRPr lang="de-DE">
              <a:latin typeface="Calibri Light"/>
            </a:endParaRPr>
          </a:p>
        </p:txBody>
      </p:sp>
      <p:sp>
        <p:nvSpPr>
          <p:cNvPr id="7" name="Content Placeholder 6"/>
          <p:cNvSpPr>
            <a:spLocks noGrp="1"/>
          </p:cNvSpPr>
          <p:nvPr>
            <p:ph idx="1"/>
          </p:nvPr>
        </p:nvSpPr>
        <p:spPr/>
        <p:txBody>
          <a:bodyPr/>
          <a:lstStyle/>
          <a:p>
            <a:pPr lvl="0" algn="ctr" defTabSz="914400"/>
            <a:r>
              <a:rPr lang="en-US" sz="2400" dirty="0">
                <a:solidFill>
                  <a:srgbClr val="004992"/>
                </a:solidFill>
                <a:latin typeface="Calibri Light"/>
                <a:ea typeface="Verdana" panose="020B0604030504040204" pitchFamily="34" charset="0"/>
                <a:cs typeface="Verdana" panose="020B0604030504040204" pitchFamily="34" charset="0"/>
              </a:rPr>
              <a:t>What do you like about yourself?</a:t>
            </a:r>
          </a:p>
          <a:p>
            <a:pPr lvl="0" algn="ctr" defTabSz="914400"/>
            <a:r>
              <a:rPr lang="en-US" sz="2400" dirty="0">
                <a:solidFill>
                  <a:srgbClr val="004992"/>
                </a:solidFill>
                <a:latin typeface="Calibri Light"/>
                <a:ea typeface="Verdana" panose="020B0604030504040204" pitchFamily="34" charset="0"/>
                <a:cs typeface="Verdana" panose="020B0604030504040204" pitchFamily="34" charset="0"/>
              </a:rPr>
              <a:t>What are you good at?</a:t>
            </a:r>
          </a:p>
          <a:p>
            <a:pPr lvl="0" algn="ctr" defTabSz="914400"/>
            <a:r>
              <a:rPr lang="en-US" sz="2400" dirty="0">
                <a:solidFill>
                  <a:srgbClr val="333333"/>
                </a:solidFill>
                <a:latin typeface="Calibri Light"/>
                <a:ea typeface="Verdana" panose="020B0604030504040204" pitchFamily="34" charset="0"/>
                <a:cs typeface="Verdana" panose="020B0604030504040204" pitchFamily="34" charset="0"/>
              </a:rPr>
              <a:t>Think of one strength each!</a:t>
            </a:r>
          </a:p>
          <a:p>
            <a:pPr lvl="0" algn="ctr" defTabSz="914400"/>
            <a:endParaRPr lang="de-DE" sz="2400" dirty="0">
              <a:solidFill>
                <a:srgbClr val="004992"/>
              </a:solidFill>
              <a:latin typeface="Calibri Light"/>
            </a:endParaRPr>
          </a:p>
          <a:p>
            <a:endParaRPr lang="en-US" sz="2400" dirty="0">
              <a:solidFill>
                <a:srgbClr val="004992"/>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Exercise 2</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24</a:t>
            </a:fld>
            <a:endParaRPr lang="de-DE">
              <a:latin typeface="Calibri Light"/>
            </a:endParaRPr>
          </a:p>
        </p:txBody>
      </p:sp>
      <p:sp>
        <p:nvSpPr>
          <p:cNvPr id="4" name="Content Placeholder 3"/>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Get up and let your head hang down.</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Look down, let your shoulders and your arms dangle, arch your back a little.</a:t>
            </a:r>
          </a:p>
          <a:p>
            <a:pPr marL="342900" lvl="0" indent="-342900" defTabSz="914400">
              <a:spcAft>
                <a:spcPct val="0"/>
              </a:spcAft>
              <a:buClr>
                <a:srgbClr val="FFFFFF"/>
              </a:buClr>
              <a:buFont typeface="WingDings"/>
              <a:buChar char=""/>
            </a:pPr>
            <a:r>
              <a:rPr lang="en-US" sz="2400" dirty="0">
                <a:solidFill>
                  <a:srgbClr val="FFFFFF"/>
                </a:solidFill>
                <a:latin typeface="Calibri Light"/>
                <a:ea typeface="Verdana" pitchFamily="34" charset="0"/>
                <a:cs typeface="Verdana" pitchFamily="34" charset="0"/>
              </a:rPr>
              <a:t>Walk through the room in this position!</a:t>
            </a:r>
          </a:p>
          <a:p>
            <a:pPr marL="342900" lvl="0" indent="-342900" defTabSz="914400">
              <a:spcAft>
                <a:spcPct val="0"/>
              </a:spcAft>
              <a:buClr>
                <a:srgbClr val="FFFFFF"/>
              </a:buClr>
              <a:buFont typeface="WingDings"/>
              <a:buChar char=""/>
            </a:pPr>
            <a:r>
              <a:rPr lang="en-US" sz="2400" dirty="0">
                <a:solidFill>
                  <a:srgbClr val="FFFFFF"/>
                </a:solidFill>
                <a:latin typeface="Calibri Light"/>
                <a:ea typeface="Verdana" pitchFamily="34" charset="0"/>
                <a:cs typeface="Verdana" pitchFamily="34" charset="0"/>
              </a:rPr>
              <a:t>How does it feel?</a:t>
            </a:r>
          </a:p>
          <a:p>
            <a:pPr lvl="0" defTabSz="914400">
              <a:spcAft>
                <a:spcPct val="0"/>
              </a:spcAft>
            </a:pPr>
            <a:endParaRPr lang="de-DE" sz="2400" dirty="0">
              <a:solidFill>
                <a:srgbClr val="333333"/>
              </a:solidFill>
              <a:latin typeface="Calibri Light"/>
            </a:endParaRPr>
          </a:p>
          <a:p>
            <a:endParaRPr lang="en-US"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Exercise 2</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25</a:t>
            </a:fld>
            <a:endParaRPr lang="de-DE">
              <a:latin typeface="Calibri Light"/>
            </a:endParaRPr>
          </a:p>
        </p:txBody>
      </p:sp>
      <p:sp>
        <p:nvSpPr>
          <p:cNvPr id="4" name="Content Placeholder 3"/>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Get up and let your head hang down.</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Look down, let your shoulders and your arms dangle, arch your back a little.</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Walk through the room in this position!</a:t>
            </a:r>
            <a:endParaRPr lang="de-DE" sz="2400" dirty="0">
              <a:solidFill>
                <a:srgbClr val="333333"/>
              </a:solidFill>
              <a:latin typeface="Calibri Light"/>
            </a:endParaRPr>
          </a:p>
          <a:p>
            <a:endParaRPr lang="en-US" dirty="0">
              <a:solidFill>
                <a:srgbClr val="333333"/>
              </a:solidFill>
              <a:latin typeface="Calibri Light"/>
            </a:endParaRPr>
          </a:p>
        </p:txBody>
      </p:sp>
    </p:spTree>
    <p:extLst>
      <p:ext uri="{BB962C8B-B14F-4D97-AF65-F5344CB8AC3E}">
        <p14:creationId xmlns:p14="http://schemas.microsoft.com/office/powerpoint/2010/main" val="834885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Exercise 2</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26</a:t>
            </a:fld>
            <a:endParaRPr lang="de-DE">
              <a:latin typeface="Calibri Light"/>
            </a:endParaRPr>
          </a:p>
        </p:txBody>
      </p:sp>
      <p:sp>
        <p:nvSpPr>
          <p:cNvPr id="4" name="Content Placeholder 3"/>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Get up and let your head hang down.</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Look down, let your shoulders and your arms dangle, arch your back a little.</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Walk through the room in this position!</a:t>
            </a:r>
          </a:p>
          <a:p>
            <a:pPr lvl="0" algn="ctr" defTabSz="914400">
              <a:spcAft>
                <a:spcPct val="0"/>
              </a:spcAft>
              <a:buClr>
                <a:srgbClr val="333333"/>
              </a:buClr>
            </a:pPr>
            <a:r>
              <a:rPr lang="en-US" sz="2400" dirty="0">
                <a:solidFill>
                  <a:srgbClr val="004992"/>
                </a:solidFill>
                <a:latin typeface="Calibri Light"/>
                <a:ea typeface="Verdana" pitchFamily="34" charset="0"/>
                <a:cs typeface="Verdana" pitchFamily="34" charset="0"/>
              </a:rPr>
              <a:t>How does it feel?</a:t>
            </a:r>
          </a:p>
          <a:p>
            <a:pPr marL="342900" lvl="0" indent="-342900" defTabSz="914400">
              <a:spcAft>
                <a:spcPct val="0"/>
              </a:spcAft>
              <a:buClr>
                <a:srgbClr val="333333"/>
              </a:buClr>
              <a:buFont typeface="WingDings"/>
              <a:buChar char=""/>
            </a:pPr>
            <a:endParaRPr lang="de-DE" sz="2400" dirty="0">
              <a:solidFill>
                <a:srgbClr val="333333"/>
              </a:solidFill>
              <a:latin typeface="Calibri Light"/>
            </a:endParaRPr>
          </a:p>
          <a:p>
            <a:endParaRPr lang="en-US" dirty="0">
              <a:solidFill>
                <a:srgbClr val="333333"/>
              </a:solidFill>
              <a:latin typeface="Calibri Light"/>
            </a:endParaRPr>
          </a:p>
        </p:txBody>
      </p:sp>
    </p:spTree>
    <p:extLst>
      <p:ext uri="{BB962C8B-B14F-4D97-AF65-F5344CB8AC3E}">
        <p14:creationId xmlns:p14="http://schemas.microsoft.com/office/powerpoint/2010/main" val="770375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ea typeface="ＭＳ Ｐゴシック"/>
                <a:cs typeface="Verdana"/>
              </a:rPr>
              <a:t>Now please let your entire upper body hang down in a relaxed manner and then very slowly align yourself upright, vertebra by vertebra. Imagine somebody would pull you up by the ends of your hair.</a:t>
            </a:r>
            <a:endParaRPr lang="de-DE" sz="2400" dirty="0">
              <a:solidFill>
                <a:srgbClr val="333333"/>
              </a:solidFill>
              <a:latin typeface="Calibri Light"/>
              <a:ea typeface="ＭＳ Ｐゴシック"/>
              <a:cs typeface="Verdana"/>
            </a:endParaRPr>
          </a:p>
          <a:p>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27</a:t>
            </a:fld>
            <a:endParaRPr lang="de-DE">
              <a:latin typeface="Calibri Light"/>
            </a:endParaRPr>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ea typeface="ＭＳ Ｐゴシック"/>
                <a:cs typeface="Verdana"/>
              </a:rPr>
              <a:t>Now please let your entire upper body hang down in a relaxed manner and then very slowly align yourself upright, vertebra by vertebra. Imagine somebody would pull you up by the ends of your hair.</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Walk through the room in this position!</a:t>
            </a:r>
          </a:p>
          <a:p>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28</a:t>
            </a:fld>
            <a:endParaRPr lang="de-DE">
              <a:latin typeface="Calibri Light"/>
            </a:endParaRPr>
          </a:p>
        </p:txBody>
      </p:sp>
    </p:spTree>
    <p:extLst>
      <p:ext uri="{BB962C8B-B14F-4D97-AF65-F5344CB8AC3E}">
        <p14:creationId xmlns:p14="http://schemas.microsoft.com/office/powerpoint/2010/main" val="2726980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ea typeface="ＭＳ Ｐゴシック"/>
                <a:cs typeface="Verdana"/>
              </a:rPr>
              <a:t>Now please let your entire upper body hang down in a relaxed manner and then very slowly align yourself upright, vertebra by vertebra. Imagine somebody would pull you up by the ends of your hair.</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Walk </a:t>
            </a:r>
            <a:r>
              <a:rPr lang="de-DE" sz="2400" dirty="0" err="1">
                <a:solidFill>
                  <a:srgbClr val="333333"/>
                </a:solidFill>
                <a:latin typeface="Calibri Light"/>
                <a:ea typeface="ＭＳ Ｐゴシック"/>
                <a:cs typeface="Verdana"/>
              </a:rPr>
              <a:t>through</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the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room</a:t>
            </a:r>
            <a:r>
              <a:rPr lang="de-DE" sz="2400" dirty="0">
                <a:solidFill>
                  <a:srgbClr val="333333"/>
                </a:solidFill>
                <a:latin typeface="Calibri Light"/>
                <a:ea typeface="ＭＳ Ｐゴシック"/>
                <a:cs typeface="Verdana"/>
              </a:rPr>
              <a:t> in </a:t>
            </a:r>
            <a:r>
              <a:rPr lang="de-DE" sz="2400" dirty="0" err="1">
                <a:solidFill>
                  <a:srgbClr val="333333"/>
                </a:solidFill>
                <a:latin typeface="Calibri Light"/>
                <a:ea typeface="ＭＳ Ｐゴシック"/>
                <a:cs typeface="Verdana"/>
              </a:rPr>
              <a:t>this</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position</a:t>
            </a:r>
            <a:r>
              <a:rPr lang="de-DE" sz="2400" dirty="0">
                <a:solidFill>
                  <a:srgbClr val="333333"/>
                </a:solidFill>
                <a:latin typeface="Calibri Light"/>
                <a:ea typeface="ＭＳ Ｐゴシック"/>
                <a:cs typeface="Verdana"/>
              </a:rPr>
              <a:t>!</a:t>
            </a:r>
          </a:p>
          <a:p>
            <a:pPr algn="ctr">
              <a:buClr>
                <a:srgbClr val="333333"/>
              </a:buClr>
            </a:pPr>
            <a:r>
              <a:rPr lang="de-DE" sz="2400" dirty="0">
                <a:solidFill>
                  <a:srgbClr val="004992"/>
                </a:solidFill>
                <a:latin typeface="Calibri Light"/>
                <a:ea typeface="ＭＳ Ｐゴシック"/>
                <a:cs typeface="Verdana"/>
              </a:rPr>
              <a:t>How does it feel?</a:t>
            </a:r>
          </a:p>
          <a:p>
            <a:pPr marL="342900" indent="-342900">
              <a:buClr>
                <a:srgbClr val="333333"/>
              </a:buClr>
              <a:buFont typeface="WingDings"/>
              <a:buChar char=""/>
            </a:pPr>
            <a:endParaRPr lang="de-DE" sz="2400" dirty="0">
              <a:solidFill>
                <a:srgbClr val="333333"/>
              </a:solidFill>
              <a:latin typeface="Calibri Light"/>
              <a:ea typeface="ＭＳ Ｐゴシック"/>
              <a:cs typeface="Verdana"/>
            </a:endParaRPr>
          </a:p>
          <a:p>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29</a:t>
            </a:fld>
            <a:endParaRPr lang="de-DE">
              <a:latin typeface="Calibri Light"/>
            </a:endParaRPr>
          </a:p>
        </p:txBody>
      </p:sp>
    </p:spTree>
    <p:extLst>
      <p:ext uri="{BB962C8B-B14F-4D97-AF65-F5344CB8AC3E}">
        <p14:creationId xmlns:p14="http://schemas.microsoft.com/office/powerpoint/2010/main" val="2900246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Exercise 2</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Calibri Light"/>
              </a:rPr>
              <a:pPr>
                <a:defRPr/>
              </a:pPr>
              <a:t>30</a:t>
            </a:fld>
            <a:endParaRPr lang="de-DE">
              <a:latin typeface="Calibri Light"/>
            </a:endParaRPr>
          </a:p>
        </p:txBody>
      </p:sp>
      <p:sp>
        <p:nvSpPr>
          <p:cNvPr id="5" name="Content Placeholder 4"/>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You may have noticed that you were much more upright and secure.</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A firm position and an upright posture does not only look more confident to other people, it also has a positive impact on self-esteem.</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Developing a new internal attitude with the right body posture: A body language that says “I’m confident” (straight posture, eye contact, clear voice) fosters real strength and real self-confidence inside you. </a:t>
            </a:r>
          </a:p>
          <a:p>
            <a:pPr lvl="0" defTabSz="914400">
              <a:spcAft>
                <a:spcPct val="0"/>
              </a:spcAft>
            </a:pPr>
            <a:endParaRPr lang="de-DE" sz="2400" dirty="0">
              <a:solidFill>
                <a:srgbClr val="333333"/>
              </a:solidFill>
              <a:latin typeface="Calibri Light"/>
            </a:endParaRPr>
          </a:p>
          <a:p>
            <a:endParaRPr lang="en-US" dirty="0">
              <a:latin typeface="Calibri Light"/>
            </a:endParaRPr>
          </a:p>
        </p:txBody>
      </p:sp>
      <p:sp>
        <p:nvSpPr>
          <p:cNvPr id="6" name="Rectangle 5"/>
          <p:cNvSpPr/>
          <p:nvPr/>
        </p:nvSpPr>
        <p:spPr>
          <a:xfrm>
            <a:off x="2603979" y="5991199"/>
            <a:ext cx="6985950" cy="461665"/>
          </a:xfrm>
          <a:prstGeom prst="rect">
            <a:avLst/>
          </a:prstGeom>
        </p:spPr>
        <p:txBody>
          <a:bodyPr wrap="none">
            <a:spAutoFit/>
          </a:bodyPr>
          <a:lstStyle/>
          <a:p>
            <a:pPr algn="ctr">
              <a:buClr>
                <a:srgbClr val="333333"/>
              </a:buClr>
            </a:pPr>
            <a:r>
              <a:rPr lang="en-US" sz="2400" dirty="0">
                <a:solidFill>
                  <a:srgbClr val="004992"/>
                </a:solidFill>
                <a:latin typeface="Calibri Light"/>
                <a:ea typeface="Verdana" pitchFamily="34" charset="0"/>
                <a:cs typeface="Verdana" pitchFamily="34" charset="0"/>
              </a:rPr>
              <a:t>What begins with “posturing” turns into a real attitude!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Ruminating: Spinning in circles, but not moving forward</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Calibri Light"/>
              </a:rPr>
              <a:pPr>
                <a:defRPr/>
              </a:pPr>
              <a:t>31</a:t>
            </a:fld>
            <a:endParaRPr lang="de-DE">
              <a:latin typeface="Calibri Light"/>
            </a:endParaRPr>
          </a:p>
        </p:txBody>
      </p:sp>
      <p:pic>
        <p:nvPicPr>
          <p:cNvPr id="9"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10" name="Content Placeholder 9"/>
          <p:cNvSpPr>
            <a:spLocks noGrp="1"/>
          </p:cNvSpPr>
          <p:nvPr>
            <p:ph idx="1"/>
          </p:nvPr>
        </p:nvSpPr>
        <p:spPr>
          <a:xfrm>
            <a:off x="411480" y="2203704"/>
            <a:ext cx="80467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Many people with psychological symptoms suffer from endless “ruminating” or “brooding”  </a:t>
            </a:r>
          </a:p>
          <a:p>
            <a:pPr marL="342900" lvl="0" indent="-342900" defTabSz="914400">
              <a:buClr>
                <a:srgbClr val="000000"/>
              </a:buClr>
              <a:buFont typeface="WingDings"/>
              <a:buChar char=""/>
            </a:pPr>
            <a:r>
              <a:rPr lang="en-US" sz="2400" dirty="0">
                <a:solidFill>
                  <a:srgbClr val="333333"/>
                </a:solidFill>
                <a:latin typeface="Calibri Light"/>
              </a:rPr>
              <a:t>Have you noticed yourself ruminating?</a:t>
            </a:r>
          </a:p>
          <a:p>
            <a:pPr marL="342900" lvl="0" indent="-342900" defTabSz="914400">
              <a:buClr>
                <a:srgbClr val="000000"/>
              </a:buClr>
              <a:buFont typeface="WingDings"/>
              <a:buChar char=""/>
            </a:pPr>
            <a:endParaRPr lang="de-DE" sz="2400" dirty="0">
              <a:solidFill>
                <a:srgbClr val="333333"/>
              </a:solidFill>
              <a:latin typeface="Calibri Light"/>
              <a:ea typeface="ＭＳ Ｐゴシック"/>
              <a:cs typeface="Verdana"/>
            </a:endParaRPr>
          </a:p>
          <a:p>
            <a:endParaRPr lang="en-US" sz="2400"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Problems</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Calibri Light"/>
              </a:rPr>
              <a:pPr>
                <a:defRPr/>
              </a:pPr>
              <a:t>32</a:t>
            </a:fld>
            <a:endParaRPr lang="de-DE">
              <a:latin typeface="Calibri Light"/>
            </a:endParaRPr>
          </a:p>
        </p:txBody>
      </p:sp>
      <p:pic>
        <p:nvPicPr>
          <p:cNvPr id="9"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10" name="Content Placeholder 9"/>
          <p:cNvSpPr>
            <a:spLocks noGrp="1"/>
          </p:cNvSpPr>
          <p:nvPr>
            <p:ph idx="1"/>
          </p:nvPr>
        </p:nvSpPr>
        <p:spPr>
          <a:xfrm>
            <a:off x="411480" y="2203704"/>
            <a:ext cx="80467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cs typeface="Verdana"/>
              </a:rPr>
              <a:t>Ruminating is problematic for several reasons: </a:t>
            </a:r>
          </a:p>
          <a:p>
            <a:pPr marL="342900" lvl="0" indent="-342900" defTabSz="914400">
              <a:buClr>
                <a:srgbClr val="000000"/>
              </a:buClr>
              <a:buFont typeface="WingDings"/>
              <a:buChar char=""/>
            </a:pPr>
            <a:r>
              <a:rPr lang="en-US" sz="2400" dirty="0">
                <a:solidFill>
                  <a:srgbClr val="333333"/>
                </a:solidFill>
                <a:latin typeface="Calibri Light"/>
                <a:cs typeface="Verdana"/>
              </a:rPr>
              <a:t>The thoughts are running in circles: Problems are present without being solved.</a:t>
            </a:r>
          </a:p>
          <a:p>
            <a:pPr marL="342900" lvl="0" indent="-342900" defTabSz="914400">
              <a:buClr>
                <a:srgbClr val="000000"/>
              </a:buClr>
              <a:buFont typeface="WingDings"/>
              <a:buChar char=""/>
            </a:pPr>
            <a:r>
              <a:rPr lang="en-US" sz="2400" dirty="0">
                <a:solidFill>
                  <a:srgbClr val="333333"/>
                </a:solidFill>
                <a:latin typeface="Calibri Light"/>
                <a:cs typeface="Verdana"/>
              </a:rPr>
              <a:t>Self-esteem is further undermined, because useful and beautiful thoughts or actions are not attended to or even noticed.</a:t>
            </a:r>
          </a:p>
          <a:p>
            <a:pPr marL="342900" lvl="0" indent="-342900" defTabSz="914400">
              <a:buClr>
                <a:srgbClr val="000000"/>
              </a:buClr>
              <a:buFont typeface="WingDings"/>
              <a:buChar char=""/>
            </a:pPr>
            <a:r>
              <a:rPr lang="en-US" sz="2400" dirty="0">
                <a:solidFill>
                  <a:srgbClr val="333333"/>
                </a:solidFill>
                <a:latin typeface="Calibri Light"/>
                <a:cs typeface="Verdana"/>
              </a:rPr>
              <a:t>Unlike goal-directed thinking, ruminating is characterized by the same unsuccessful thoughts and self-accusations again and again.</a:t>
            </a:r>
          </a:p>
          <a:p>
            <a:pPr marL="342900" lvl="0" indent="-342900" defTabSz="914400">
              <a:buClr>
                <a:srgbClr val="000000"/>
              </a:buClr>
              <a:buFont typeface="WingDings"/>
              <a:buChar char=""/>
            </a:pPr>
            <a:endParaRPr lang="de-DE" sz="2400" dirty="0">
              <a:solidFill>
                <a:srgbClr val="333333"/>
              </a:solidFill>
              <a:latin typeface="Calibri Light"/>
              <a:ea typeface="ＭＳ Ｐゴシック"/>
              <a:cs typeface="Verdana"/>
            </a:endParaRPr>
          </a:p>
          <a:p>
            <a:endParaRPr lang="en-US" sz="2400" dirty="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What to do?</a:t>
            </a:r>
          </a:p>
        </p:txBody>
      </p:sp>
      <p:sp>
        <p:nvSpPr>
          <p:cNvPr id="8" name="Content Placeholder 7"/>
          <p:cNvSpPr>
            <a:spLocks noGrp="1"/>
          </p:cNvSpPr>
          <p:nvPr>
            <p:ph idx="1"/>
          </p:nvPr>
        </p:nvSpPr>
        <p:spPr/>
        <p:txBody>
          <a:bodyPr/>
          <a:lstStyle/>
          <a:p>
            <a:pPr lvl="0" defTabSz="914400">
              <a:defRPr/>
            </a:pPr>
            <a:r>
              <a:rPr lang="de-DE" sz="2400" dirty="0">
                <a:solidFill>
                  <a:srgbClr val="333333"/>
                </a:solidFill>
                <a:latin typeface="Calibri Light"/>
                <a:cs typeface="Verdana"/>
              </a:rPr>
              <a:t>The first and most important step is to acknowledge rumination as a problem rather than a helpful strategy. Rumination clearly leads to more problems instead of solving them.</a:t>
            </a:r>
          </a:p>
          <a:p>
            <a:pPr marL="342900" lvl="0" indent="-342900" defTabSz="914400">
              <a:buClr>
                <a:srgbClr val="333333"/>
              </a:buClr>
              <a:buFont typeface="WingDings"/>
              <a:buChar char=""/>
              <a:defRPr/>
            </a:pPr>
            <a:r>
              <a:rPr lang="de-DE" sz="2400" dirty="0">
                <a:solidFill>
                  <a:srgbClr val="004992"/>
                </a:solidFill>
                <a:latin typeface="Calibri Light"/>
                <a:cs typeface="Verdana"/>
              </a:rPr>
              <a:t>Ruminating thoughts are just thoughts ... </a:t>
            </a:r>
            <a:r>
              <a:rPr lang="de-DE" sz="2400" dirty="0">
                <a:solidFill>
                  <a:srgbClr val="333333"/>
                </a:solidFill>
                <a:latin typeface="Calibri Light"/>
                <a:cs typeface="Verdana"/>
              </a:rPr>
              <a:t>they</a:t>
            </a:r>
            <a:r>
              <a:rPr lang="en-US" sz="2400" dirty="0">
                <a:solidFill>
                  <a:srgbClr val="333333"/>
                </a:solidFill>
                <a:latin typeface="Calibri Light"/>
                <a:cs typeface="Verdana"/>
              </a:rPr>
              <a:t>'</a:t>
            </a:r>
            <a:r>
              <a:rPr lang="de-DE" sz="2400" dirty="0">
                <a:solidFill>
                  <a:srgbClr val="333333"/>
                </a:solidFill>
                <a:latin typeface="Calibri Light"/>
                <a:cs typeface="Verdana"/>
              </a:rPr>
              <a:t>re not reality!</a:t>
            </a:r>
          </a:p>
          <a:p>
            <a:pPr marL="342900" lvl="0" indent="-342900" defTabSz="914400">
              <a:buClr>
                <a:srgbClr val="333333"/>
              </a:buClr>
              <a:buFont typeface="WingDings"/>
              <a:buChar char=""/>
              <a:defRPr/>
            </a:pPr>
            <a:r>
              <a:rPr lang="de-DE" sz="2400" dirty="0">
                <a:solidFill>
                  <a:srgbClr val="333333"/>
                </a:solidFill>
                <a:latin typeface="Calibri Light"/>
                <a:cs typeface="Verdana"/>
              </a:rPr>
              <a:t>Try to notice them, but don</a:t>
            </a:r>
            <a:r>
              <a:rPr lang="en-US" sz="2400" dirty="0">
                <a:solidFill>
                  <a:srgbClr val="333333"/>
                </a:solidFill>
                <a:latin typeface="Calibri Light"/>
                <a:cs typeface="Verdana"/>
              </a:rPr>
              <a:t>'</a:t>
            </a:r>
            <a:r>
              <a:rPr lang="de-DE" sz="2400" dirty="0">
                <a:solidFill>
                  <a:srgbClr val="333333"/>
                </a:solidFill>
                <a:latin typeface="Calibri Light"/>
                <a:cs typeface="Verdana"/>
              </a:rPr>
              <a:t>t place too much value on these thoughts.</a:t>
            </a:r>
          </a:p>
          <a:p>
            <a:pPr lvl="0" defTabSz="914400"/>
            <a:endParaRPr lang="de-DE" sz="2400" dirty="0">
              <a:solidFill>
                <a:srgbClr val="333333"/>
              </a:solidFill>
              <a:latin typeface="Calibri Light"/>
              <a:cs typeface="Verdana"/>
            </a:endParaRP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33</a:t>
            </a:fld>
            <a:endParaRPr 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Anti-Rumination Exercise 1:</a:t>
            </a:r>
            <a:br>
              <a:rPr lang="en-US" sz="3600">
                <a:latin typeface="Calibri Light"/>
              </a:rPr>
            </a:br>
            <a:r>
              <a:rPr lang="en-US" sz="3600">
                <a:latin typeface="Calibri Light"/>
              </a:rPr>
              <a:t>Looking for inner separation ...</a:t>
            </a:r>
            <a:endParaRPr lang="de-DE" sz="3600" dirty="0">
              <a:latin typeface="Calibri Light"/>
            </a:endParaRPr>
          </a:p>
        </p:txBody>
      </p:sp>
      <p:sp>
        <p:nvSpPr>
          <p:cNvPr id="4" name="Content Placeholder 3"/>
          <p:cNvSpPr>
            <a:spLocks noGrp="1"/>
          </p:cNvSpPr>
          <p:nvPr>
            <p:ph idx="1"/>
          </p:nvPr>
        </p:nvSpPr>
        <p:spPr>
          <a:xfrm>
            <a:off x="411480" y="2203704"/>
            <a:ext cx="5669280" cy="4248000"/>
          </a:xfrm>
        </p:spPr>
        <p:txBody>
          <a:bodyPr/>
          <a:lstStyle/>
          <a:p>
            <a:pPr lvl="0" defTabSz="914400">
              <a:buClr>
                <a:srgbClr val="000000"/>
              </a:buClr>
              <a:defRPr/>
            </a:pPr>
            <a:r>
              <a:rPr lang="de-DE" sz="2000" dirty="0">
                <a:solidFill>
                  <a:srgbClr val="333333"/>
                </a:solidFill>
                <a:latin typeface="Calibri Light"/>
                <a:cs typeface="Verdana"/>
              </a:rPr>
              <a:t>Consider what happens inside you without interfering or devaluing (</a:t>
            </a:r>
            <a:r>
              <a:rPr lang="en-US" sz="2000" dirty="0">
                <a:solidFill>
                  <a:srgbClr val="333333"/>
                </a:solidFill>
                <a:latin typeface="Calibri Light"/>
                <a:ea typeface="Verdana" pitchFamily="34" charset="0"/>
                <a:cs typeface="Verdana"/>
              </a:rPr>
              <a:t>”</a:t>
            </a:r>
            <a:r>
              <a:rPr lang="de-DE" sz="2000" dirty="0">
                <a:solidFill>
                  <a:srgbClr val="333333"/>
                </a:solidFill>
                <a:latin typeface="Calibri Light"/>
                <a:cs typeface="Verdana"/>
              </a:rPr>
              <a:t>I‘m an idiot, I can</a:t>
            </a:r>
            <a:r>
              <a:rPr lang="en-US" sz="2000" dirty="0">
                <a:solidFill>
                  <a:srgbClr val="333333"/>
                </a:solidFill>
                <a:latin typeface="Calibri Light"/>
                <a:cs typeface="Verdana"/>
              </a:rPr>
              <a:t>'</a:t>
            </a:r>
            <a:r>
              <a:rPr lang="de-DE" sz="2000" dirty="0">
                <a:solidFill>
                  <a:srgbClr val="333333"/>
                </a:solidFill>
                <a:latin typeface="Calibri Light"/>
                <a:cs typeface="Verdana"/>
              </a:rPr>
              <a:t>t stop ruminating!</a:t>
            </a:r>
            <a:r>
              <a:rPr lang="en-US" sz="2000" dirty="0">
                <a:solidFill>
                  <a:srgbClr val="333333"/>
                </a:solidFill>
                <a:latin typeface="Calibri Light"/>
                <a:ea typeface="Verdana" pitchFamily="34" charset="0"/>
                <a:cs typeface="Verdana"/>
              </a:rPr>
              <a:t>”</a:t>
            </a:r>
            <a:r>
              <a:rPr lang="de-DE" sz="2000" dirty="0">
                <a:solidFill>
                  <a:srgbClr val="333333"/>
                </a:solidFill>
                <a:latin typeface="Calibri Light"/>
                <a:cs typeface="Verdana"/>
              </a:rPr>
              <a:t>; “Why do I have this problem?</a:t>
            </a:r>
            <a:r>
              <a:rPr lang="en-US" sz="2000" dirty="0">
                <a:solidFill>
                  <a:srgbClr val="333333"/>
                </a:solidFill>
                <a:latin typeface="Calibri Light"/>
                <a:ea typeface="Verdana" pitchFamily="34" charset="0"/>
                <a:cs typeface="Verdana"/>
              </a:rPr>
              <a:t>”</a:t>
            </a:r>
            <a:r>
              <a:rPr lang="de-DE" sz="2000" dirty="0">
                <a:solidFill>
                  <a:srgbClr val="333333"/>
                </a:solidFill>
                <a:latin typeface="Calibri Light"/>
                <a:cs typeface="Verdana"/>
              </a:rPr>
              <a:t>) </a:t>
            </a:r>
          </a:p>
          <a:p>
            <a:pPr lvl="0" defTabSz="914400">
              <a:buClr>
                <a:srgbClr val="000000"/>
              </a:buClr>
              <a:defRPr/>
            </a:pPr>
            <a:r>
              <a:rPr lang="de-DE" sz="2000" dirty="0">
                <a:solidFill>
                  <a:srgbClr val="333333"/>
                </a:solidFill>
                <a:latin typeface="Calibri Light"/>
                <a:cs typeface="Verdana"/>
              </a:rPr>
              <a:t>Watch the thoughts like departing trains at the station, drifting clouds in the sky, or leaves carried by the wind.</a:t>
            </a:r>
          </a:p>
          <a:p>
            <a:pPr lvl="0" defTabSz="914400" eaLnBrk="0" fontAlgn="base" hangingPunct="0">
              <a:buClr>
                <a:srgbClr val="000000"/>
              </a:buClr>
              <a:tabLst>
                <a:tab pos="84137" algn="l"/>
              </a:tabLst>
              <a:defRPr/>
            </a:pPr>
            <a:r>
              <a:rPr lang="de-DE" sz="2000" kern="0" dirty="0">
                <a:solidFill>
                  <a:srgbClr val="004992"/>
                </a:solidFill>
                <a:latin typeface="Calibri Light"/>
                <a:ea typeface="ＭＳ Ｐゴシック" charset="0"/>
                <a:cs typeface="Verdana"/>
              </a:rPr>
              <a:t>These problematic thoughts are not persistent because they are true, but because they scare you. And that‘s why you think about them repeatedly.</a:t>
            </a:r>
            <a:endParaRPr lang="de-DE" sz="20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Calibri Light"/>
              </a:rPr>
              <a:pPr>
                <a:defRPr/>
              </a:pPr>
              <a:t>34</a:t>
            </a:fld>
            <a:endParaRPr lang="de-DE">
              <a:latin typeface="Calibri Light"/>
            </a:endParaRPr>
          </a:p>
        </p:txBody>
      </p:sp>
      <p:pic>
        <p:nvPicPr>
          <p:cNvPr id="13"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Anti-Rumination Exercise 2:</a:t>
            </a:r>
            <a:br>
              <a:rPr lang="fr-FR" sz="3600">
                <a:latin typeface="Calibri Light"/>
              </a:rPr>
            </a:br>
            <a:r>
              <a:rPr lang="fr-FR" sz="3600">
                <a:latin typeface="Calibri Light"/>
              </a:rPr>
              <a:t>Physical distraction</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35</a:t>
            </a:fld>
            <a:endParaRPr lang="de-DE">
              <a:latin typeface="Calibri Light"/>
            </a:endParaRPr>
          </a:p>
        </p:txBody>
      </p:sp>
      <p:sp>
        <p:nvSpPr>
          <p:cNvPr id="7" name="Content Placeholder 6"/>
          <p:cNvSpPr>
            <a:spLocks noGrp="1"/>
          </p:cNvSpPr>
          <p:nvPr>
            <p:ph idx="1"/>
          </p:nvPr>
        </p:nvSpPr>
        <p:spPr/>
        <p:txBody>
          <a:bodyPr/>
          <a:lstStyle/>
          <a:p>
            <a:pPr lvl="0" defTabSz="914400">
              <a:spcAft>
                <a:spcPct val="0"/>
              </a:spcAft>
            </a:pPr>
            <a:r>
              <a:rPr lang="en-US" sz="2400" dirty="0">
                <a:solidFill>
                  <a:srgbClr val="333333"/>
                </a:solidFill>
                <a:latin typeface="Calibri Light"/>
              </a:rPr>
              <a:t>Physical exercise</a:t>
            </a:r>
          </a:p>
          <a:p>
            <a:pPr marL="457200" lvl="0" indent="-457200" defTabSz="914400">
              <a:spcAft>
                <a:spcPct val="0"/>
              </a:spcAft>
              <a:buFont typeface="+mj-lt"/>
              <a:buAutoNum type="arabicPeriod"/>
            </a:pPr>
            <a:r>
              <a:rPr lang="en-US" sz="2400" dirty="0">
                <a:solidFill>
                  <a:srgbClr val="333333"/>
                </a:solidFill>
                <a:latin typeface="Calibri Light"/>
              </a:rPr>
              <a:t>Get up!</a:t>
            </a:r>
          </a:p>
          <a:p>
            <a:pPr marL="457200" lvl="0" indent="-457200" defTabSz="914400">
              <a:spcAft>
                <a:spcPct val="0"/>
              </a:spcAft>
              <a:buFont typeface="+mj-lt"/>
              <a:buAutoNum type="arabicPeriod"/>
            </a:pPr>
            <a:r>
              <a:rPr lang="en-US" sz="2400" dirty="0">
                <a:solidFill>
                  <a:srgbClr val="333333"/>
                </a:solidFill>
                <a:latin typeface="Calibri Light"/>
              </a:rPr>
              <a:t>Put your left hand to your right shoulder</a:t>
            </a:r>
          </a:p>
          <a:p>
            <a:pPr marL="457200" lvl="0" indent="-457200" defTabSz="914400">
              <a:spcAft>
                <a:spcPct val="0"/>
              </a:spcAft>
              <a:buFont typeface="+mj-lt"/>
              <a:buAutoNum type="arabicPeriod"/>
            </a:pPr>
            <a:r>
              <a:rPr lang="en-US" sz="2400" dirty="0">
                <a:solidFill>
                  <a:srgbClr val="333333"/>
                </a:solidFill>
                <a:latin typeface="Calibri Light"/>
              </a:rPr>
              <a:t>Put your right hand to your left shoulder</a:t>
            </a:r>
          </a:p>
          <a:p>
            <a:pPr marL="457200" lvl="0" indent="-457200" defTabSz="914400">
              <a:spcAft>
                <a:spcPct val="0"/>
              </a:spcAft>
              <a:buFont typeface="+mj-lt"/>
              <a:buAutoNum type="arabicPeriod"/>
            </a:pPr>
            <a:r>
              <a:rPr lang="en-US" sz="2400" dirty="0">
                <a:solidFill>
                  <a:srgbClr val="333333"/>
                </a:solidFill>
                <a:latin typeface="Calibri Light"/>
              </a:rPr>
              <a:t>Lift one leg ...</a:t>
            </a:r>
          </a:p>
          <a:p>
            <a:pPr marL="457200" lvl="0" indent="-457200" defTabSz="914400">
              <a:spcAft>
                <a:spcPct val="0"/>
              </a:spcAft>
              <a:buFont typeface="+mj-lt"/>
              <a:buAutoNum type="arabicPeriod"/>
            </a:pPr>
            <a:r>
              <a:rPr lang="en-US" sz="2400" dirty="0">
                <a:solidFill>
                  <a:srgbClr val="333333"/>
                </a:solidFill>
                <a:latin typeface="Calibri Light"/>
              </a:rPr>
              <a:t>... and rotate it</a:t>
            </a:r>
          </a:p>
          <a:p>
            <a:pPr marL="457200" lvl="0" indent="-457200" defTabSz="914400">
              <a:spcAft>
                <a:spcPct val="0"/>
              </a:spcAft>
              <a:buFont typeface="+mj-lt"/>
              <a:buAutoNum type="arabicPeriod"/>
            </a:pPr>
            <a:endParaRPr lang="en-US" sz="2400" dirty="0">
              <a:solidFill>
                <a:srgbClr val="333333"/>
              </a:solidFill>
              <a:latin typeface="Calibri Light"/>
            </a:endParaRPr>
          </a:p>
          <a:p>
            <a:pPr marL="457200" lvl="0" indent="-457200" defTabSz="914400">
              <a:spcAft>
                <a:spcPct val="0"/>
              </a:spcAft>
              <a:buFont typeface="+mj-lt"/>
              <a:buAutoNum type="arabicPeriod"/>
            </a:pPr>
            <a:endParaRPr lang="de-DE" sz="2400" dirty="0">
              <a:solidFill>
                <a:srgbClr val="333333"/>
              </a:solidFill>
              <a:latin typeface="Calibri Light"/>
            </a:endParaRPr>
          </a:p>
          <a:p>
            <a:pPr marL="457200" indent="-457200">
              <a:buFont typeface="+mj-lt"/>
              <a:buAutoNum type="arabicPeriod"/>
            </a:pPr>
            <a:endParaRPr lang="en-US" sz="2400" dirty="0">
              <a:solidFill>
                <a:srgbClr val="333333"/>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Anti-Rumination Exercise 2:</a:t>
            </a:r>
            <a:br>
              <a:rPr lang="fr-FR" sz="3600">
                <a:latin typeface="Calibri Light"/>
              </a:rPr>
            </a:br>
            <a:r>
              <a:rPr lang="fr-FR" sz="3600">
                <a:latin typeface="Calibri Light"/>
              </a:rPr>
              <a:t>Physical distraction</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36</a:t>
            </a:fld>
            <a:endParaRPr lang="de-DE">
              <a:latin typeface="Calibri Light"/>
            </a:endParaRPr>
          </a:p>
        </p:txBody>
      </p:sp>
      <p:sp>
        <p:nvSpPr>
          <p:cNvPr id="7" name="Content Placeholder 6"/>
          <p:cNvSpPr>
            <a:spLocks noGrp="1"/>
          </p:cNvSpPr>
          <p:nvPr>
            <p:ph idx="1"/>
          </p:nvPr>
        </p:nvSpPr>
        <p:spPr/>
        <p:txBody>
          <a:bodyPr/>
          <a:lstStyle/>
          <a:p>
            <a:pPr lvl="0" defTabSz="914400">
              <a:spcAft>
                <a:spcPct val="0"/>
              </a:spcAft>
            </a:pPr>
            <a:r>
              <a:rPr lang="en-US" sz="2400" dirty="0">
                <a:solidFill>
                  <a:srgbClr val="333333"/>
                </a:solidFill>
                <a:latin typeface="Calibri Light"/>
              </a:rPr>
              <a:t>Physical exercise</a:t>
            </a:r>
          </a:p>
          <a:p>
            <a:pPr marL="457200" lvl="0" indent="-457200" defTabSz="914400">
              <a:spcAft>
                <a:spcPct val="0"/>
              </a:spcAft>
              <a:buFont typeface="+mj-lt"/>
              <a:buAutoNum type="arabicPeriod"/>
            </a:pPr>
            <a:r>
              <a:rPr lang="en-US" sz="2400" dirty="0">
                <a:solidFill>
                  <a:srgbClr val="333333"/>
                </a:solidFill>
                <a:latin typeface="Calibri Light"/>
              </a:rPr>
              <a:t>Get up!</a:t>
            </a:r>
          </a:p>
          <a:p>
            <a:pPr marL="457200" lvl="0" indent="-457200" defTabSz="914400">
              <a:spcAft>
                <a:spcPct val="0"/>
              </a:spcAft>
              <a:buFont typeface="+mj-lt"/>
              <a:buAutoNum type="arabicPeriod"/>
            </a:pPr>
            <a:r>
              <a:rPr lang="en-US" sz="2400" dirty="0">
                <a:solidFill>
                  <a:srgbClr val="333333"/>
                </a:solidFill>
                <a:latin typeface="Calibri Light"/>
              </a:rPr>
              <a:t>Put your left hand to your right shoulder</a:t>
            </a:r>
          </a:p>
          <a:p>
            <a:pPr marL="457200" lvl="0" indent="-457200" defTabSz="914400">
              <a:spcAft>
                <a:spcPct val="0"/>
              </a:spcAft>
              <a:buFont typeface="+mj-lt"/>
              <a:buAutoNum type="arabicPeriod"/>
            </a:pPr>
            <a:r>
              <a:rPr lang="en-US" sz="2400" dirty="0">
                <a:solidFill>
                  <a:srgbClr val="333333"/>
                </a:solidFill>
                <a:latin typeface="Calibri Light"/>
              </a:rPr>
              <a:t>Put your right hand to your left shoulder</a:t>
            </a:r>
          </a:p>
          <a:p>
            <a:pPr marL="457200" lvl="0" indent="-457200" defTabSz="914400">
              <a:spcAft>
                <a:spcPct val="0"/>
              </a:spcAft>
              <a:buFont typeface="+mj-lt"/>
              <a:buAutoNum type="arabicPeriod"/>
            </a:pPr>
            <a:r>
              <a:rPr lang="en-US" sz="2400" dirty="0">
                <a:solidFill>
                  <a:srgbClr val="333333"/>
                </a:solidFill>
                <a:latin typeface="Calibri Light"/>
              </a:rPr>
              <a:t>Lift one leg ...</a:t>
            </a:r>
          </a:p>
          <a:p>
            <a:pPr marL="457200" lvl="0" indent="-457200" defTabSz="914400">
              <a:spcAft>
                <a:spcPct val="0"/>
              </a:spcAft>
              <a:buFont typeface="+mj-lt"/>
              <a:buAutoNum type="arabicPeriod"/>
            </a:pPr>
            <a:r>
              <a:rPr lang="en-US" sz="2400" dirty="0">
                <a:solidFill>
                  <a:srgbClr val="333333"/>
                </a:solidFill>
                <a:latin typeface="Calibri Light"/>
              </a:rPr>
              <a:t>... and rotate it</a:t>
            </a:r>
          </a:p>
          <a:p>
            <a:pPr marL="457200" lvl="0" indent="-457200" defTabSz="914400">
              <a:spcAft>
                <a:spcPct val="0"/>
              </a:spcAft>
              <a:buFont typeface="+mj-lt"/>
              <a:buAutoNum type="arabicPeriod"/>
            </a:pPr>
            <a:endParaRPr lang="en-US" sz="2400" dirty="0">
              <a:solidFill>
                <a:srgbClr val="333333"/>
              </a:solidFill>
              <a:latin typeface="Calibri Light"/>
            </a:endParaRPr>
          </a:p>
          <a:p>
            <a:pPr marL="457200" lvl="0" indent="-457200" defTabSz="914400">
              <a:spcAft>
                <a:spcPct val="0"/>
              </a:spcAft>
              <a:buFont typeface="+mj-lt"/>
              <a:buAutoNum type="arabicPeriod"/>
            </a:pPr>
            <a:endParaRPr lang="de-DE" sz="2400" dirty="0">
              <a:solidFill>
                <a:srgbClr val="333333"/>
              </a:solidFill>
              <a:latin typeface="Calibri Light"/>
            </a:endParaRPr>
          </a:p>
          <a:p>
            <a:pPr marL="457200" indent="-457200">
              <a:buFont typeface="+mj-lt"/>
              <a:buAutoNum type="arabicPeriod"/>
            </a:pPr>
            <a:endParaRPr lang="en-US" sz="2400" dirty="0">
              <a:solidFill>
                <a:srgbClr val="333333"/>
              </a:solidFill>
              <a:latin typeface="Calibri Light"/>
            </a:endParaRPr>
          </a:p>
        </p:txBody>
      </p:sp>
      <p:sp>
        <p:nvSpPr>
          <p:cNvPr id="6" name="Rectangle 5"/>
          <p:cNvSpPr/>
          <p:nvPr/>
        </p:nvSpPr>
        <p:spPr>
          <a:xfrm>
            <a:off x="4477665" y="5991199"/>
            <a:ext cx="3238580" cy="400110"/>
          </a:xfrm>
          <a:prstGeom prst="rect">
            <a:avLst/>
          </a:prstGeom>
        </p:spPr>
        <p:txBody>
          <a:bodyPr wrap="none">
            <a:spAutoFit/>
          </a:bodyPr>
          <a:lstStyle/>
          <a:p>
            <a:pPr algn="ctr"/>
            <a:r>
              <a:rPr lang="en-US" sz="2000">
                <a:solidFill>
                  <a:srgbClr val="004992"/>
                </a:solidFill>
                <a:latin typeface="Calibri Light"/>
              </a:rPr>
              <a:t>What are you thinking about?</a:t>
            </a:r>
            <a:endParaRPr lang="en-US" sz="2000" dirty="0">
              <a:solidFill>
                <a:srgbClr val="004992"/>
              </a:solidFill>
              <a:latin typeface="Calibri Light"/>
            </a:endParaRPr>
          </a:p>
        </p:txBody>
      </p:sp>
    </p:spTree>
    <p:extLst>
      <p:ext uri="{BB962C8B-B14F-4D97-AF65-F5344CB8AC3E}">
        <p14:creationId xmlns:p14="http://schemas.microsoft.com/office/powerpoint/2010/main" val="305786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Anti-Rumination Exercise 2:</a:t>
            </a:r>
            <a:br>
              <a:rPr lang="fr-FR" sz="3600">
                <a:latin typeface="Calibri Light"/>
              </a:rPr>
            </a:br>
            <a:r>
              <a:rPr lang="fr-FR" sz="3600">
                <a:latin typeface="Calibri Light"/>
              </a:rPr>
              <a:t>Physical distraction</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37</a:t>
            </a:fld>
            <a:endParaRPr lang="de-DE">
              <a:latin typeface="Calibri Light"/>
            </a:endParaRPr>
          </a:p>
        </p:txBody>
      </p:sp>
      <p:sp>
        <p:nvSpPr>
          <p:cNvPr id="7" name="Content Placeholder 6"/>
          <p:cNvSpPr>
            <a:spLocks noGrp="1"/>
          </p:cNvSpPr>
          <p:nvPr>
            <p:ph idx="1"/>
          </p:nvPr>
        </p:nvSpPr>
        <p:spPr/>
        <p:txBody>
          <a:bodyPr/>
          <a:lstStyle/>
          <a:p>
            <a:pPr lvl="0" defTabSz="914400">
              <a:spcAft>
                <a:spcPct val="0"/>
              </a:spcAft>
            </a:pPr>
            <a:r>
              <a:rPr lang="en-US" sz="2400" dirty="0">
                <a:solidFill>
                  <a:srgbClr val="333333"/>
                </a:solidFill>
                <a:latin typeface="Calibri Light"/>
              </a:rPr>
              <a:t>Physical exercise</a:t>
            </a:r>
          </a:p>
          <a:p>
            <a:pPr marL="457200" lvl="0" indent="-457200" defTabSz="914400">
              <a:spcAft>
                <a:spcPct val="0"/>
              </a:spcAft>
              <a:buFont typeface="+mj-lt"/>
              <a:buAutoNum type="arabicPeriod"/>
            </a:pPr>
            <a:r>
              <a:rPr lang="en-US" sz="2400" dirty="0">
                <a:solidFill>
                  <a:srgbClr val="333333"/>
                </a:solidFill>
                <a:latin typeface="Calibri Light"/>
              </a:rPr>
              <a:t>Get up!</a:t>
            </a:r>
          </a:p>
          <a:p>
            <a:pPr marL="457200" lvl="0" indent="-457200" defTabSz="914400">
              <a:spcAft>
                <a:spcPct val="0"/>
              </a:spcAft>
              <a:buFont typeface="+mj-lt"/>
              <a:buAutoNum type="arabicPeriod"/>
            </a:pPr>
            <a:r>
              <a:rPr lang="en-US" sz="2400" dirty="0">
                <a:solidFill>
                  <a:srgbClr val="333333"/>
                </a:solidFill>
                <a:latin typeface="Calibri Light"/>
              </a:rPr>
              <a:t>Put your left hand to your right shoulder</a:t>
            </a:r>
          </a:p>
          <a:p>
            <a:pPr marL="457200" lvl="0" indent="-457200" defTabSz="914400">
              <a:spcAft>
                <a:spcPct val="0"/>
              </a:spcAft>
              <a:buFont typeface="+mj-lt"/>
              <a:buAutoNum type="arabicPeriod"/>
            </a:pPr>
            <a:r>
              <a:rPr lang="en-US" sz="2400" dirty="0">
                <a:solidFill>
                  <a:srgbClr val="333333"/>
                </a:solidFill>
                <a:latin typeface="Calibri Light"/>
              </a:rPr>
              <a:t>Put your right hand to your left shoulder</a:t>
            </a:r>
          </a:p>
          <a:p>
            <a:pPr marL="457200" lvl="0" indent="-457200" defTabSz="914400">
              <a:spcAft>
                <a:spcPct val="0"/>
              </a:spcAft>
              <a:buFont typeface="+mj-lt"/>
              <a:buAutoNum type="arabicPeriod"/>
            </a:pPr>
            <a:r>
              <a:rPr lang="en-US" sz="2400" dirty="0">
                <a:solidFill>
                  <a:srgbClr val="333333"/>
                </a:solidFill>
                <a:latin typeface="Calibri Light"/>
              </a:rPr>
              <a:t>Lift one leg ...</a:t>
            </a:r>
          </a:p>
          <a:p>
            <a:pPr marL="457200" lvl="0" indent="-457200" defTabSz="914400">
              <a:spcAft>
                <a:spcPct val="0"/>
              </a:spcAft>
              <a:buFont typeface="+mj-lt"/>
              <a:buAutoNum type="arabicPeriod"/>
            </a:pPr>
            <a:r>
              <a:rPr lang="en-US" sz="2400" dirty="0">
                <a:solidFill>
                  <a:srgbClr val="333333"/>
                </a:solidFill>
                <a:latin typeface="Calibri Light"/>
              </a:rPr>
              <a:t>... and rotate it</a:t>
            </a:r>
          </a:p>
          <a:p>
            <a:pPr marL="457200" lvl="0" indent="-457200" defTabSz="914400">
              <a:spcAft>
                <a:spcPct val="0"/>
              </a:spcAft>
              <a:buFont typeface="+mj-lt"/>
              <a:buAutoNum type="arabicPeriod"/>
            </a:pPr>
            <a:endParaRPr lang="en-US" sz="2400" dirty="0">
              <a:solidFill>
                <a:srgbClr val="333333"/>
              </a:solidFill>
              <a:latin typeface="Calibri Light"/>
            </a:endParaRPr>
          </a:p>
          <a:p>
            <a:pPr marL="457200" lvl="0" indent="-457200" defTabSz="914400">
              <a:spcAft>
                <a:spcPct val="0"/>
              </a:spcAft>
              <a:buFont typeface="+mj-lt"/>
              <a:buAutoNum type="arabicPeriod"/>
            </a:pPr>
            <a:endParaRPr lang="de-DE" sz="2400" dirty="0">
              <a:solidFill>
                <a:srgbClr val="333333"/>
              </a:solidFill>
              <a:latin typeface="Calibri Light"/>
            </a:endParaRPr>
          </a:p>
          <a:p>
            <a:pPr marL="457200" indent="-457200">
              <a:buFont typeface="+mj-lt"/>
              <a:buAutoNum type="arabicPeriod"/>
            </a:pPr>
            <a:endParaRPr lang="en-US" sz="2400" dirty="0">
              <a:solidFill>
                <a:srgbClr val="333333"/>
              </a:solidFill>
              <a:latin typeface="Calibri Light"/>
            </a:endParaRPr>
          </a:p>
        </p:txBody>
      </p:sp>
      <p:sp>
        <p:nvSpPr>
          <p:cNvPr id="8" name="Rectangle 7"/>
          <p:cNvSpPr/>
          <p:nvPr/>
        </p:nvSpPr>
        <p:spPr>
          <a:xfrm>
            <a:off x="630651" y="5991199"/>
            <a:ext cx="10932609" cy="400110"/>
          </a:xfrm>
          <a:prstGeom prst="rect">
            <a:avLst/>
          </a:prstGeom>
        </p:spPr>
        <p:txBody>
          <a:bodyPr wrap="none">
            <a:spAutoFit/>
          </a:bodyPr>
          <a:lstStyle/>
          <a:p>
            <a:pPr algn="ctr"/>
            <a:r>
              <a:rPr lang="en-US" sz="2000">
                <a:solidFill>
                  <a:srgbClr val="004992"/>
                </a:solidFill>
                <a:latin typeface="Calibri Light"/>
              </a:rPr>
              <a:t>Because you have to concentrate on this exercise, it helps to break through the endless rumination loop. </a:t>
            </a:r>
            <a:endParaRPr lang="de-DE" sz="2000" dirty="0">
              <a:solidFill>
                <a:srgbClr val="004992"/>
              </a:solidFill>
              <a:latin typeface="Calibri Light"/>
            </a:endParaRPr>
          </a:p>
        </p:txBody>
      </p:sp>
    </p:spTree>
    <p:extLst>
      <p:ext uri="{BB962C8B-B14F-4D97-AF65-F5344CB8AC3E}">
        <p14:creationId xmlns:p14="http://schemas.microsoft.com/office/powerpoint/2010/main" val="2722440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38</a:t>
            </a:fld>
            <a:endParaRPr lang="de-DE">
              <a:latin typeface="Calibri Light"/>
            </a:endParaRPr>
          </a:p>
        </p:txBody>
      </p:sp>
      <p:sp>
        <p:nvSpPr>
          <p:cNvPr id="7" name="Content Placeholder 6"/>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Express your own wishes to other people.</a:t>
            </a:r>
            <a:endParaRPr lang="de-DE" sz="2400" dirty="0">
              <a:solidFill>
                <a:srgbClr val="333333"/>
              </a:solidFill>
              <a:latin typeface="Calibri Light"/>
              <a:ea typeface="Verdana" pitchFamily="34" charset="0"/>
              <a:cs typeface="Verdana" pitchFamily="34" charset="0"/>
            </a:endParaRPr>
          </a:p>
          <a:p>
            <a:endParaRPr lang="en-US" dirty="0">
              <a:latin typeface="Calibri Light"/>
            </a:endParaRPr>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39</a:t>
            </a:fld>
            <a:endParaRPr lang="de-DE">
              <a:latin typeface="Calibri Light"/>
            </a:endParaRPr>
          </a:p>
        </p:txBody>
      </p:sp>
      <p:sp>
        <p:nvSpPr>
          <p:cNvPr id="7" name="Content Placeholder 6"/>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Express your own wishes to other people.</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Try to speak loud and clear.</a:t>
            </a:r>
            <a:endParaRPr lang="de-DE" sz="2400" dirty="0">
              <a:solidFill>
                <a:srgbClr val="333333"/>
              </a:solidFill>
              <a:latin typeface="Calibri Light"/>
              <a:ea typeface="Verdana" pitchFamily="34" charset="0"/>
              <a:cs typeface="Verdana" pitchFamily="34" charset="0"/>
            </a:endParaRPr>
          </a:p>
          <a:p>
            <a:endParaRPr lang="en-US" dirty="0">
              <a:latin typeface="Calibri Light"/>
            </a:endParaRPr>
          </a:p>
        </p:txBody>
      </p:sp>
    </p:spTree>
    <p:extLst>
      <p:ext uri="{BB962C8B-B14F-4D97-AF65-F5344CB8AC3E}">
        <p14:creationId xmlns:p14="http://schemas.microsoft.com/office/powerpoint/2010/main" val="3468830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40</a:t>
            </a:fld>
            <a:endParaRPr lang="de-DE">
              <a:latin typeface="Calibri Light"/>
            </a:endParaRPr>
          </a:p>
        </p:txBody>
      </p:sp>
      <p:sp>
        <p:nvSpPr>
          <p:cNvPr id="7" name="Content Placeholder 6"/>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Express your own wishes to other people.</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Try to speak loud and clear.</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Make eye contact (try to start with people you know, then proceed with strangers).</a:t>
            </a:r>
            <a:endParaRPr lang="de-DE" sz="2400" dirty="0">
              <a:solidFill>
                <a:srgbClr val="333333"/>
              </a:solidFill>
              <a:latin typeface="Calibri Light"/>
              <a:ea typeface="Verdana" pitchFamily="34" charset="0"/>
              <a:cs typeface="Verdana" pitchFamily="34" charset="0"/>
            </a:endParaRPr>
          </a:p>
          <a:p>
            <a:endParaRPr lang="en-US" dirty="0">
              <a:latin typeface="Calibri Light"/>
            </a:endParaRPr>
          </a:p>
        </p:txBody>
      </p:sp>
    </p:spTree>
    <p:extLst>
      <p:ext uri="{BB962C8B-B14F-4D97-AF65-F5344CB8AC3E}">
        <p14:creationId xmlns:p14="http://schemas.microsoft.com/office/powerpoint/2010/main" val="1197293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41</a:t>
            </a:fld>
            <a:endParaRPr lang="de-DE">
              <a:latin typeface="Calibri Light"/>
            </a:endParaRPr>
          </a:p>
        </p:txBody>
      </p:sp>
      <p:sp>
        <p:nvSpPr>
          <p:cNvPr id="7" name="Content Placeholder 6"/>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Express your own wishes to other people.</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Try to speak loud and clear.</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Make eye contact (try to start with people you know, then proceed with strangers).</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Stand tall: Remember the impact of an upright posture on your own self-esteem and on the people around you!</a:t>
            </a:r>
            <a:endParaRPr lang="de-DE" sz="2400" dirty="0">
              <a:solidFill>
                <a:srgbClr val="333333"/>
              </a:solidFill>
              <a:latin typeface="Calibri Light"/>
              <a:ea typeface="Verdana" pitchFamily="34" charset="0"/>
              <a:cs typeface="Verdana" pitchFamily="34" charset="0"/>
            </a:endParaRPr>
          </a:p>
        </p:txBody>
      </p:sp>
    </p:spTree>
    <p:extLst>
      <p:ext uri="{BB962C8B-B14F-4D97-AF65-F5344CB8AC3E}">
        <p14:creationId xmlns:p14="http://schemas.microsoft.com/office/powerpoint/2010/main" val="3649244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Homework</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42</a:t>
            </a:fld>
            <a:endParaRPr lang="de-DE">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pPr>
            <a:r>
              <a:rPr lang="en-US" sz="2000">
                <a:solidFill>
                  <a:srgbClr val="333333"/>
                </a:solidFill>
                <a:latin typeface="Calibri Light"/>
                <a:ea typeface="Verdana" panose="020B0604030504040204" pitchFamily="34" charset="0"/>
                <a:cs typeface="Verdana" panose="020B0604030504040204" pitchFamily="34" charset="0"/>
              </a:rPr>
              <a:t>Tips how to appreciate the positive things that happen in your day:</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When you leave home, take a handful of small pellets in the right pocket of your jacket (beans, marbles, etc.).</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Any time something positive happens (e.g., getting a smile from a friend, having a nice conversation, having a delicious lunch, etc. ...), move one pellet from your right to your left pocket.</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When you are back home at night, get the pellets from the left pocket and remember all beautiful things you have experienced during the day.</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In doing so, you keep track of all the positive, beautiful memories and enjoy the moment. Sadly, all too often we leave the pleasant things unnoticed and let them pass too quickly. </a:t>
            </a:r>
          </a:p>
          <a:p>
            <a:pPr marL="342900" lvl="0" indent="-342900" defTabSz="914400">
              <a:lnSpc>
                <a:spcPct val="100000"/>
              </a:lnSpc>
              <a:spcBef>
                <a:spcPts val="1200"/>
              </a:spcBef>
              <a:buClr>
                <a:srgbClr val="333333"/>
              </a:buClr>
              <a:buFont typeface="WingDings"/>
              <a:buChar cha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Homework</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43</a:t>
            </a:fld>
            <a:endParaRPr lang="de-DE">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Tips how to appreciate the positive things that happen in your day:</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When you leave home, take a handful of small pellets in the right pocket of your jacket (beans, marbles, etc.).</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Any time something positive happens (e.g., getting a smile from a friend, having a nice conversation, having a delicious lunch, etc. ...), move one pellet from your right to your left pocket.</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When you are back home at night, get the pellets from the left pocket and remember all beautiful things you have experienced during the day.</a:t>
            </a:r>
          </a:p>
          <a:p>
            <a:pPr marL="342900" lvl="0" indent="-342900" defTabSz="914400">
              <a:lnSpc>
                <a:spcPct val="100000"/>
              </a:lnSpc>
              <a:spcBef>
                <a:spcPts val="1200"/>
              </a:spcBef>
              <a:buClr>
                <a:srgbClr val="333333"/>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In doing so, you keep track of all the positive, beautiful memories and enjoy the moment. Sadly, all too often we leave the pleasant things unnoticed and let them pass too quickly. </a:t>
            </a:r>
          </a:p>
          <a:p>
            <a:pPr lvl="0" defTabSz="914400">
              <a:lnSpc>
                <a:spcPct val="100000"/>
              </a:lnSpc>
              <a:spcBef>
                <a:spcPts val="1200"/>
              </a:spcBef>
              <a:buClr>
                <a:srgbClr val="333333"/>
              </a:buClr>
            </a:pPr>
            <a:r>
              <a:rPr lang="en-US" sz="2000" dirty="0">
                <a:solidFill>
                  <a:srgbClr val="004992"/>
                </a:solidFill>
                <a:latin typeface="Calibri Light"/>
              </a:rPr>
              <a:t>Do you know other ways to enjoy and remember nice things during the day?</a:t>
            </a:r>
            <a:endParaRPr lang="de-DE" sz="2000" dirty="0">
              <a:solidFill>
                <a:srgbClr val="004992"/>
              </a:solidFill>
              <a:latin typeface="Calibri Light"/>
            </a:endParaRPr>
          </a:p>
          <a:p>
            <a:pPr>
              <a:lnSpc>
                <a:spcPct val="100000"/>
              </a:lnSpc>
              <a:spcBef>
                <a:spcPts val="1200"/>
              </a:spcBef>
            </a:pPr>
            <a:endParaRPr lang="en-US" sz="2000" dirty="0">
              <a:solidFill>
                <a:srgbClr val="333333"/>
              </a:solidFill>
              <a:latin typeface="Calibri Light"/>
            </a:endParaRPr>
          </a:p>
        </p:txBody>
      </p:sp>
    </p:spTree>
    <p:extLst>
      <p:ext uri="{BB962C8B-B14F-4D97-AF65-F5344CB8AC3E}">
        <p14:creationId xmlns:p14="http://schemas.microsoft.com/office/powerpoint/2010/main" val="98666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endParaRPr lang="de-DE" sz="3600" dirty="0">
              <a:latin typeface="Calibri Light"/>
            </a:endParaRPr>
          </a:p>
        </p:txBody>
      </p:sp>
      <p:sp>
        <p:nvSpPr>
          <p:cNvPr id="3" name="Inhaltsplatzhalter 2"/>
          <p:cNvSpPr>
            <a:spLocks noGrp="1"/>
          </p:cNvSpPr>
          <p:nvPr>
            <p:ph idx="1"/>
          </p:nvPr>
        </p:nvSpPr>
        <p:spPr/>
        <p:txBody>
          <a:bodyPr/>
          <a:lstStyle/>
          <a:p>
            <a:pPr>
              <a:defRPr/>
            </a:pPr>
            <a:r>
              <a:rPr lang="de-DE" sz="2400" b="1" dirty="0">
                <a:solidFill>
                  <a:srgbClr val="333333"/>
                </a:solidFill>
                <a:latin typeface="Calibri Light"/>
                <a:ea typeface="Verdana" panose="020B0604030504040204" pitchFamily="34" charset="0"/>
                <a:cs typeface="Verdana"/>
              </a:rPr>
              <a:t>Learning </a:t>
            </a:r>
            <a:r>
              <a:rPr lang="de-DE" sz="2400" b="1" dirty="0" err="1">
                <a:solidFill>
                  <a:srgbClr val="333333"/>
                </a:solidFill>
                <a:latin typeface="Calibri Light"/>
                <a:ea typeface="Verdana" panose="020B0604030504040204" pitchFamily="34" charset="0"/>
                <a:cs typeface="Verdana"/>
              </a:rPr>
              <a:t>Objectives</a:t>
            </a:r>
            <a:r>
              <a:rPr lang="de-DE" sz="2400" b="1"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Self-esteem is the worth that a person places on her- or himself.</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Become aware of your strengths in different areas of your life and try to improve your self-esteen using the strategies discussed. </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a:solidFill>
                  <a:srgbClr val="333333"/>
                </a:solidFill>
                <a:latin typeface="Calibri Light"/>
                <a:cs typeface="Verdana"/>
              </a:rPr>
              <a:t>Search for forgotten strengths (</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hidden treasures</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 </a:t>
            </a:r>
            <a:r>
              <a:rPr lang="de-DE" sz="2400" dirty="0" err="1">
                <a:solidFill>
                  <a:srgbClr val="333333"/>
                </a:solidFill>
                <a:latin typeface="Calibri Light"/>
                <a:ea typeface="Verdana" panose="020B0604030504040204" pitchFamily="34" charset="0"/>
                <a:cs typeface="Verdana"/>
              </a:rPr>
              <a:t>by</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asking</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your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friends</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keep</a:t>
            </a:r>
            <a:r>
              <a:rPr lang="de-DE" sz="2400" dirty="0">
                <a:solidFill>
                  <a:srgbClr val="333333"/>
                </a:solidFill>
                <a:latin typeface="Calibri Light"/>
                <a:ea typeface="Verdana" panose="020B0604030504040204" pitchFamily="34" charset="0"/>
                <a:cs typeface="Verdana"/>
              </a:rPr>
              <a:t> a </a:t>
            </a:r>
            <a:r>
              <a:rPr lang="de-DE" sz="2400" dirty="0" err="1">
                <a:solidFill>
                  <a:srgbClr val="333333"/>
                </a:solidFill>
                <a:latin typeface="Calibri Light"/>
                <a:ea typeface="Verdana" panose="020B0604030504040204" pitchFamily="34" charset="0"/>
                <a:cs typeface="Verdana"/>
              </a:rPr>
              <a:t>daily</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joy</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diary</a:t>
            </a:r>
            <a:r>
              <a:rPr lang="de-DE" sz="24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Be mindful of the positive moments that happen in your day!</a:t>
            </a:r>
          </a:p>
          <a:p>
            <a:pPr>
              <a:defRPr/>
            </a:pPr>
            <a:endParaRPr lang="de-DE" sz="2400" dirty="0">
              <a:solidFill>
                <a:srgbClr val="333333"/>
              </a:solidFill>
              <a:latin typeface="Calibri Light"/>
              <a:ea typeface="Verdana" panose="020B0604030504040204" pitchFamily="34" charset="0"/>
              <a:cs typeface="Verdana"/>
            </a:endParaRPr>
          </a:p>
          <a:p>
            <a:pPr>
              <a:defRPr/>
            </a:pPr>
            <a:endParaRPr lang="de-DE" sz="2400" dirty="0">
              <a:solidFill>
                <a:srgbClr val="333333"/>
              </a:solidFill>
              <a:latin typeface="Calibri Light"/>
              <a:ea typeface="Verdana" panose="020B0604030504040204" pitchFamily="34" charset="0"/>
              <a:cs typeface="Verdana"/>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Calibri Light"/>
              </a:rPr>
              <a:pPr>
                <a:defRPr/>
              </a:pPr>
              <a:t>44</a:t>
            </a:fld>
            <a:endParaRPr 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p:cNvSpPr>
            <a:spLocks noGrp="1"/>
          </p:cNvSpPr>
          <p:nvPr>
            <p:ph idx="1"/>
          </p:nvPr>
        </p:nvSpPr>
        <p:spPr/>
        <p:txBody>
          <a:bodyPr/>
          <a:lstStyle/>
          <a:p>
            <a:pPr lvl="0"/>
            <a:r>
              <a:rPr lang="de-DE" sz="2000" dirty="0">
                <a:solidFill>
                  <a:srgbClr val="000000"/>
                </a:solidFill>
                <a:latin typeface="Calibri Light"/>
                <a:ea typeface="Verdana" pitchFamily="34" charset="0"/>
                <a:cs typeface="Verdana" pitchFamily="34" charset="0"/>
              </a:rPr>
              <a:t>Many (but not all!) people with psychosis have low self-esteem and have negative thought patterns (e.g., a tendency to brood), which can further reduce their self-esteem. </a:t>
            </a:r>
          </a:p>
          <a:p>
            <a:endParaRPr 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Calibri Light"/>
              </a:rPr>
              <a:pPr>
                <a:defRPr/>
              </a:pPr>
              <a:t>45</a:t>
            </a:fld>
            <a:endParaRPr lang="de-DE">
              <a:latin typeface="Calibri Light"/>
            </a:endParaRPr>
          </a:p>
        </p:txBody>
      </p:sp>
    </p:spTree>
    <p:extLst>
      <p:ext uri="{BB962C8B-B14F-4D97-AF65-F5344CB8AC3E}">
        <p14:creationId xmlns:p14="http://schemas.microsoft.com/office/powerpoint/2010/main" val="1269028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p:cNvSpPr>
            <a:spLocks noGrp="1"/>
          </p:cNvSpPr>
          <p:nvPr>
            <p:ph idx="1"/>
          </p:nvPr>
        </p:nvSpPr>
        <p:spPr/>
        <p:txBody>
          <a:bodyPr/>
          <a:lstStyle/>
          <a:p>
            <a:pPr lvl="0"/>
            <a:r>
              <a:rPr lang="en-US" sz="2000" dirty="0">
                <a:solidFill>
                  <a:srgbClr val="333333"/>
                </a:solidFill>
                <a:latin typeface="Calibri Light"/>
                <a:ea typeface="Verdana" pitchFamily="34" charset="0"/>
                <a:cs typeface="Verdana" pitchFamily="34" charset="0"/>
              </a:rPr>
              <a:t>Many (but not all!) people with psychosis have low self-esteem and have negative thought patterns (e.g., a tendency to brood), which can further reduce their self-esteem. </a:t>
            </a:r>
          </a:p>
          <a:p>
            <a:pPr lvl="0"/>
            <a:r>
              <a:rPr lang="en-US" dirty="0">
                <a:solidFill>
                  <a:srgbClr val="004992"/>
                </a:solidFill>
                <a:latin typeface="Calibri Light"/>
                <a:ea typeface="Verdana" pitchFamily="34" charset="0"/>
                <a:cs typeface="Verdana" pitchFamily="34" charset="0"/>
              </a:rPr>
              <a:t>Example: </a:t>
            </a:r>
            <a:r>
              <a:rPr lang="en-US" dirty="0">
                <a:solidFill>
                  <a:srgbClr val="333333"/>
                </a:solidFill>
                <a:latin typeface="Calibri Light"/>
                <a:ea typeface="Verdana" pitchFamily="34" charset="0"/>
                <a:cs typeface="Verdana" pitchFamily="34" charset="0"/>
              </a:rPr>
              <a:t>Harry receives a bad assessment in a final exam at the end of his training.</a:t>
            </a:r>
          </a:p>
          <a:p>
            <a:pPr lvl="0"/>
            <a:r>
              <a:rPr lang="en-US" dirty="0">
                <a:solidFill>
                  <a:srgbClr val="004992"/>
                </a:solidFill>
                <a:latin typeface="Calibri Light"/>
                <a:ea typeface="Verdana" pitchFamily="34" charset="0"/>
                <a:cs typeface="Verdana" pitchFamily="34" charset="0"/>
              </a:rPr>
              <a:t>Evaluation: </a:t>
            </a:r>
            <a:r>
              <a:rPr lang="en-US" dirty="0">
                <a:solidFill>
                  <a:srgbClr val="333333"/>
                </a:solidFill>
                <a:latin typeface="Calibri Light"/>
                <a:ea typeface="Verdana" pitchFamily="34" charset="0"/>
                <a:cs typeface="Verdana" pitchFamily="34" charset="0"/>
              </a:rPr>
              <a:t>At first, he questions himself as an employee, but increasingly he also devalues himself as a person. He feels depressed and doubts himself.</a:t>
            </a:r>
          </a:p>
          <a:p>
            <a:pPr lvl="0"/>
            <a:r>
              <a:rPr lang="en-US" dirty="0">
                <a:solidFill>
                  <a:srgbClr val="004992"/>
                </a:solidFill>
                <a:latin typeface="Calibri Light"/>
                <a:ea typeface="Verdana" pitchFamily="34" charset="0"/>
                <a:cs typeface="Verdana" pitchFamily="34" charset="0"/>
              </a:rPr>
              <a:t>But: </a:t>
            </a:r>
            <a:r>
              <a:rPr lang="en-US" dirty="0">
                <a:solidFill>
                  <a:srgbClr val="333333"/>
                </a:solidFill>
                <a:latin typeface="Calibri Light"/>
                <a:ea typeface="Verdana" pitchFamily="34" charset="0"/>
                <a:cs typeface="Verdana" pitchFamily="34" charset="0"/>
              </a:rPr>
              <a:t>Friends help Harry in the following days by making it clear to him that the test does not evaluate him as a person but is a snapshot of his performance in just one of many areas. He should not take the results lightly, but it is also important that he keep in mind his strengths (at work as well as in other areas) and not be too hard on himself.</a:t>
            </a:r>
          </a:p>
          <a:p>
            <a:r>
              <a:rPr lang="en-US" sz="2000" dirty="0">
                <a:solidFill>
                  <a:srgbClr val="004992"/>
                </a:solidFill>
                <a:latin typeface="Calibri Light"/>
                <a:ea typeface="Verdana" pitchFamily="34" charset="0"/>
                <a:cs typeface="Verdana"/>
              </a:rPr>
              <a:t>Important: Even if you experience a failure, you should never ignore the things that go well in your life!</a:t>
            </a:r>
            <a:endParaRPr lang="en-US" sz="2000" dirty="0">
              <a:solidFill>
                <a:srgbClr val="004992"/>
              </a:solidFill>
              <a:latin typeface="Calibri Light"/>
              <a:ea typeface="Verdana" pitchFamily="34" charset="0"/>
              <a:cs typeface="Verdana" pitchFamily="34" charset="0"/>
            </a:endParaRPr>
          </a:p>
          <a:p>
            <a:endParaRPr 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Calibri Light"/>
              </a:rPr>
              <a:pPr>
                <a:defRPr/>
              </a:pPr>
              <a:t>46</a:t>
            </a:fld>
            <a:endParaRPr lang="de-DE">
              <a:latin typeface="Calibri Light"/>
            </a:endParaRPr>
          </a:p>
        </p:txBody>
      </p:sp>
      <p:sp>
        <p:nvSpPr>
          <p:cNvPr id="6" name="Inhaltsplatzhalter 2" hidden="1"/>
          <p:cNvSpPr txBox="1">
            <a:spLocks/>
          </p:cNvSpPr>
          <p:nvPr/>
        </p:nvSpPr>
        <p:spPr bwMode="gray">
          <a:xfrm>
            <a:off x="408955" y="2204864"/>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r>
              <a:rPr lang="de-DE" sz="2000" dirty="0">
                <a:solidFill>
                  <a:srgbClr val="333333"/>
                </a:solidFill>
                <a:latin typeface="Calibri Light"/>
                <a:ea typeface="Verdana" pitchFamily="34" charset="0"/>
                <a:cs typeface="Verdana" pitchFamily="34" charset="0"/>
              </a:rPr>
              <a:t>Viele (aber nicht alle!) Menschen mit Psychose haben ein geringes Selbstwertgefühl und weisen negative Denkmuster auf (z.B. Neigung zum Grübeln), die das niedrige Selbstwertgefühl weiter sinken lassen können.</a:t>
            </a:r>
          </a:p>
          <a:p>
            <a:pPr fontAlgn="auto"/>
            <a:r>
              <a:rPr lang="de-DE" dirty="0">
                <a:solidFill>
                  <a:srgbClr val="004992"/>
                </a:solidFill>
                <a:latin typeface="Calibri Light"/>
                <a:ea typeface="Verdana" pitchFamily="34" charset="0"/>
                <a:cs typeface="Verdana" pitchFamily="34" charset="0"/>
              </a:rPr>
              <a:t>Beispiel: </a:t>
            </a:r>
            <a:r>
              <a:rPr lang="de-DE" dirty="0">
                <a:solidFill>
                  <a:srgbClr val="333333"/>
                </a:solidFill>
                <a:latin typeface="Calibri Light"/>
                <a:ea typeface="Verdana" pitchFamily="34" charset="0"/>
                <a:cs typeface="Verdana" pitchFamily="34" charset="0"/>
              </a:rPr>
              <a:t>Bernd hat in einem Test am Ende seiner Fortbildung eine schlechte Beurteilung bekommen.</a:t>
            </a:r>
          </a:p>
          <a:p>
            <a:pPr fontAlgn="auto"/>
            <a:r>
              <a:rPr lang="de-DE" dirty="0">
                <a:solidFill>
                  <a:srgbClr val="004992"/>
                </a:solidFill>
                <a:latin typeface="Calibri Light"/>
                <a:ea typeface="Verdana" pitchFamily="34" charset="0"/>
                <a:cs typeface="Verdana" pitchFamily="34" charset="0"/>
              </a:rPr>
              <a:t>Bewertung: </a:t>
            </a:r>
            <a:r>
              <a:rPr lang="de-DE" dirty="0">
                <a:solidFill>
                  <a:srgbClr val="333333"/>
                </a:solidFill>
                <a:latin typeface="Calibri Light"/>
                <a:ea typeface="Verdana" pitchFamily="34" charset="0"/>
                <a:cs typeface="Verdana" pitchFamily="34" charset="0"/>
              </a:rPr>
              <a:t>Zunächst stellt er sich in seiner Funktion als Mitarbeiter in Frage, aber zunehmend wertet er auch sich als Person ab. Er ist niedergeschlagen und zweifelt an sich.</a:t>
            </a:r>
          </a:p>
          <a:p>
            <a:pPr fontAlgn="auto"/>
            <a:r>
              <a:rPr lang="de-DE" dirty="0">
                <a:solidFill>
                  <a:srgbClr val="004992"/>
                </a:solidFill>
                <a:latin typeface="Calibri Light"/>
                <a:ea typeface="Verdana" pitchFamily="34" charset="0"/>
                <a:cs typeface="Verdana" pitchFamily="34" charset="0"/>
              </a:rPr>
              <a:t>Aber: </a:t>
            </a:r>
            <a:r>
              <a:rPr lang="de-DE" dirty="0">
                <a:solidFill>
                  <a:srgbClr val="333333"/>
                </a:solidFill>
                <a:latin typeface="Calibri Light"/>
                <a:ea typeface="Verdana" pitchFamily="34" charset="0"/>
                <a:cs typeface="Verdana" pitchFamily="34" charset="0"/>
              </a:rPr>
              <a:t>Freunde können Bernd in den folgenden Tagen wieder aufbauen, indem sie ihm klar machen, dass dieser Test nicht ihn als Mensch bewertet, sondern eine Momentaufnahme seiner Leistung in einem von vielen Bereichen ist. Er solle die Beurteilung zwar einerseits nicht auf die leichte Schulter nehmen; andererseits sei es aber auch wichtig, dass er sich seine Stärken (im Beruf sowie in anderen Bereichen) vor Augen hält und sich nicht selbst ”fertig macht”.</a:t>
            </a:r>
          </a:p>
          <a:p>
            <a:pPr fontAlgn="auto"/>
            <a:r>
              <a:rPr lang="de-DE" sz="2000" dirty="0">
                <a:solidFill>
                  <a:srgbClr val="004992"/>
                </a:solidFill>
                <a:latin typeface="Calibri Light"/>
                <a:ea typeface="Verdana" pitchFamily="34" charset="0"/>
                <a:cs typeface="Verdana" pitchFamily="34" charset="0"/>
              </a:rPr>
              <a:t>Wichtig: Auch wenn man mal einen Fehlschlag erlebt, sollte man niemals die Dinge, die gut im Leben laufen, außer Acht lassen.</a:t>
            </a:r>
          </a:p>
          <a:p>
            <a:pPr fontAlgn="auto"/>
            <a:r>
              <a:rPr lang="de-DE" sz="2000" dirty="0">
                <a:solidFill>
                  <a:srgbClr val="333333"/>
                </a:solidFill>
                <a:latin typeface="Calibri Light"/>
                <a:ea typeface="Verdana" pitchFamily="34" charset="0"/>
                <a:cs typeface="Verdana" pitchFamily="34" charset="0"/>
              </a:rPr>
              <a:t> </a:t>
            </a:r>
          </a:p>
          <a:p>
            <a:pPr fontAlgn="auto"/>
            <a:endParaRPr lang="de-DE" sz="2000" dirty="0">
              <a:solidFill>
                <a:srgbClr val="333333"/>
              </a:solidFill>
              <a:latin typeface="Calibri Light"/>
            </a:endParaRPr>
          </a:p>
        </p:txBody>
      </p:sp>
    </p:spTree>
    <p:extLst>
      <p:ext uri="{BB962C8B-B14F-4D97-AF65-F5344CB8AC3E}">
        <p14:creationId xmlns:p14="http://schemas.microsoft.com/office/powerpoint/2010/main" val="11468718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9 - Self-Esteem</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0550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481191308"/>
              </p:ext>
            </p:extLst>
          </p:nvPr>
        </p:nvGraphicFramePr>
        <p:xfrm>
          <a:off x="408954" y="2011680"/>
          <a:ext cx="11375999" cy="42762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a:t>
                      </a:r>
                      <a:r>
                        <a:rPr kumimoji="0" lang="de-DE"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banknotes/</a:t>
                      </a:r>
                      <a:r>
                        <a:rPr kumimoji="0" lang="en-GB" sz="1000" b="0" i="0" u="none" strike="noStrike" cap="none" normalizeH="0" baseline="0" dirty="0" err="1">
                          <a:ln>
                            <a:noFill/>
                          </a:ln>
                          <a:solidFill>
                            <a:srgbClr val="333333"/>
                          </a:solidFill>
                          <a:effectLst/>
                          <a:latin typeface="Calibri Light"/>
                        </a:rPr>
                        <a:t>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Smiling</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smiling</a:t>
                      </a:r>
                      <a:r>
                        <a:rPr kumimoji="0" lang="de-DE" sz="1000" b="0" i="0" u="none" strike="noStrike" cap="none" normalizeH="0" baseline="0" dirty="0">
                          <a:ln>
                            <a:noFill/>
                          </a:ln>
                          <a:solidFill>
                            <a:srgbClr val="333333"/>
                          </a:solidFill>
                          <a:effectLst/>
                          <a:latin typeface="Calibri Light"/>
                          <a:cs typeface="Times New Roman" pitchFamily="18" charset="0"/>
                        </a:rPr>
                        <a:t>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r>
                        <a:rPr kumimoji="0" lang="en-US" sz="1000" b="0" i="0" u="none" strike="noStrike" cap="none" normalizeH="0" baseline="0" dirty="0">
                          <a:ln>
                            <a:noFill/>
                          </a:ln>
                          <a:solidFill>
                            <a:srgbClr val="333333"/>
                          </a:solidFill>
                          <a:effectLst/>
                          <a:latin typeface="Calibri Light"/>
                        </a:rPr>
                        <a:t>Alter </a:t>
                      </a:r>
                      <a:r>
                        <a:rPr kumimoji="0" lang="en-US" sz="1000" b="0" i="0" u="none" strike="noStrike" cap="none" normalizeH="0" baseline="0" dirty="0" err="1">
                          <a:ln>
                            <a:noFill/>
                          </a:ln>
                          <a:solidFill>
                            <a:srgbClr val="333333"/>
                          </a:solidFill>
                          <a:effectLst/>
                          <a:latin typeface="Calibri Light"/>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El</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Ancona</a:t>
                      </a:r>
                      <a:r>
                        <a:rPr lang="en-US" sz="1000" kern="1200" dirty="0">
                          <a:solidFill>
                            <a:srgbClr val="333333"/>
                          </a:solidFill>
                          <a:effectLst/>
                          <a:latin typeface="Calibri Light"/>
                          <a:ea typeface="Verdana" panose="020B0604030504040204" pitchFamily="34" charset="0"/>
                          <a:cs typeface="Verdana" panose="020B0604030504040204" pitchFamily="34" charset="0"/>
                        </a:rPr>
                        <a:t>,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Metacognitive Training 9 - Self-Esteem</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264499525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4</TotalTime>
  <Words>3432</Words>
  <Application>Microsoft Macintosh PowerPoint</Application>
  <PresentationFormat>Custom</PresentationFormat>
  <Paragraphs>427</Paragraphs>
  <Slides>48</Slides>
  <Notes>26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48</vt:i4>
      </vt:variant>
    </vt:vector>
  </HeadingPairs>
  <TitlesOfParts>
    <vt:vector size="58" baseType="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MCT 9 A – Self-Esteem</vt:lpstr>
      <vt:lpstr>Self-Esteem: What is it?</vt:lpstr>
      <vt:lpstr>Self-Esteem: What is it?</vt:lpstr>
      <vt:lpstr>Self-Esteem: What is it?</vt:lpstr>
      <vt:lpstr>Self-Esteem: What is it?</vt:lpstr>
      <vt:lpstr>Low self-esteem can impact our mental health</vt:lpstr>
      <vt:lpstr>Difference between exaggerated self-esteem  and healthy self-esteem</vt:lpstr>
      <vt:lpstr>But …</vt:lpstr>
      <vt:lpstr>Why are we doing this?</vt:lpstr>
      <vt:lpstr>Sources of Self-Esteem</vt:lpstr>
      <vt:lpstr>Sources of Self-Esteem</vt:lpstr>
      <vt:lpstr>People with low self-esteem …</vt:lpstr>
      <vt:lpstr>People with low self-esteem …</vt:lpstr>
      <vt:lpstr>People with low self-esteem …</vt:lpstr>
      <vt:lpstr>Do not forget …</vt:lpstr>
      <vt:lpstr>Do not forget …</vt:lpstr>
      <vt:lpstr>What identifies people with high self-esteem?</vt:lpstr>
      <vt:lpstr>What identifies people with high self-esteem?</vt:lpstr>
      <vt:lpstr>Characteristics of high self-esteem that are not directly observable</vt:lpstr>
      <vt:lpstr>Characteristics of high self-esteem that are not directly observable</vt:lpstr>
      <vt:lpstr>Realizing strengths</vt:lpstr>
      <vt:lpstr>Realizing strengths</vt:lpstr>
      <vt:lpstr>Exercise 1</vt:lpstr>
      <vt:lpstr>Exercise 2</vt:lpstr>
      <vt:lpstr>Exercise 2</vt:lpstr>
      <vt:lpstr>Exercise 2</vt:lpstr>
      <vt:lpstr>Exercise 2</vt:lpstr>
      <vt:lpstr>Exercise 2</vt:lpstr>
      <vt:lpstr>Exercise 2</vt:lpstr>
      <vt:lpstr>Exercise 2</vt:lpstr>
      <vt:lpstr>Ruminating: Spinning in circles, but not moving forward</vt:lpstr>
      <vt:lpstr>Problems</vt:lpstr>
      <vt:lpstr>What to do?</vt:lpstr>
      <vt:lpstr>Anti-Rumination Exercise 1: Looking for inner separation ...</vt:lpstr>
      <vt:lpstr>Anti-Rumination Exercise 2: Physical distraction</vt:lpstr>
      <vt:lpstr>Anti-Rumination Exercise 2: Physical distraction</vt:lpstr>
      <vt:lpstr>Anti-Rumination Exercise 2: Physical distraction</vt:lpstr>
      <vt:lpstr>Tips to help increase one‘s self-esteem</vt:lpstr>
      <vt:lpstr>Tips to help increase one‘s self-esteem</vt:lpstr>
      <vt:lpstr>Tips to help increase one‘s self-esteem</vt:lpstr>
      <vt:lpstr>Tips to help increase one‘s self-esteem</vt:lpstr>
      <vt:lpstr>Homework</vt:lpstr>
      <vt:lpstr>Homework</vt:lpstr>
      <vt:lpstr>Transfer to everyday life</vt:lpstr>
      <vt:lpstr>What does this have to do with psychosis?</vt:lpstr>
      <vt:lpstr>What does this have to do with psychosis?</vt:lpstr>
      <vt:lpstr>Thank you for your attention!</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Borgmann, Lisa (Stud. FPN)</cp:lastModifiedBy>
  <cp:revision>305</cp:revision>
  <dcterms:created xsi:type="dcterms:W3CDTF">2015-06-01T16:15:11Z</dcterms:created>
  <dcterms:modified xsi:type="dcterms:W3CDTF">2024-02-23T12:07:19Z</dcterms:modified>
</cp:coreProperties>
</file>