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 id="2147483692" r:id="rId2"/>
    <p:sldMasterId id="2147483705" r:id="rId3"/>
    <p:sldMasterId id="2147483718" r:id="rId4"/>
  </p:sldMasterIdLst>
  <p:notesMasterIdLst>
    <p:notesMasterId r:id="rId53"/>
  </p:notesMasterIdLst>
  <p:sldIdLst>
    <p:sldId id="300" r:id="rId5"/>
    <p:sldId id="257" r:id="rId6"/>
    <p:sldId id="258" r:id="rId7"/>
    <p:sldId id="259" r:id="rId8"/>
    <p:sldId id="260" r:id="rId9"/>
    <p:sldId id="261" r:id="rId10"/>
    <p:sldId id="262" r:id="rId11"/>
    <p:sldId id="263" r:id="rId12"/>
    <p:sldId id="264" r:id="rId13"/>
    <p:sldId id="267" r:id="rId14"/>
    <p:sldId id="301" r:id="rId15"/>
    <p:sldId id="302" r:id="rId16"/>
    <p:sldId id="268" r:id="rId17"/>
    <p:sldId id="269" r:id="rId18"/>
    <p:sldId id="303" r:id="rId19"/>
    <p:sldId id="304" r:id="rId20"/>
    <p:sldId id="272" r:id="rId21"/>
    <p:sldId id="273" r:id="rId22"/>
    <p:sldId id="305" r:id="rId23"/>
    <p:sldId id="275" r:id="rId24"/>
    <p:sldId id="278" r:id="rId25"/>
    <p:sldId id="306" r:id="rId26"/>
    <p:sldId id="307" r:id="rId27"/>
    <p:sldId id="316" r:id="rId28"/>
    <p:sldId id="308" r:id="rId29"/>
    <p:sldId id="311" r:id="rId30"/>
    <p:sldId id="281" r:id="rId31"/>
    <p:sldId id="282" r:id="rId32"/>
    <p:sldId id="317" r:id="rId33"/>
    <p:sldId id="318" r:id="rId34"/>
    <p:sldId id="283" r:id="rId35"/>
    <p:sldId id="319" r:id="rId36"/>
    <p:sldId id="320" r:id="rId37"/>
    <p:sldId id="321" r:id="rId38"/>
    <p:sldId id="284" r:id="rId39"/>
    <p:sldId id="322" r:id="rId40"/>
    <p:sldId id="285" r:id="rId41"/>
    <p:sldId id="323" r:id="rId42"/>
    <p:sldId id="312" r:id="rId43"/>
    <p:sldId id="287" r:id="rId44"/>
    <p:sldId id="288" r:id="rId45"/>
    <p:sldId id="289" r:id="rId46"/>
    <p:sldId id="292" r:id="rId47"/>
    <p:sldId id="313" r:id="rId48"/>
    <p:sldId id="314" r:id="rId49"/>
    <p:sldId id="293" r:id="rId50"/>
    <p:sldId id="315" r:id="rId51"/>
    <p:sldId id="295" r:id="rId52"/>
  </p:sldIdLst>
  <p:sldSz cx="12195175" cy="6858000"/>
  <p:notesSz cx="9144000" cy="6858000"/>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804" y="76"/>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0E681841-C9F4-4F6C-98D3-C732CB84299E}" type="datetimeFigureOut">
              <a:rPr lang="en-US" smtClean="0"/>
              <a:t>12/21/2021</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1019D4ED-53A0-4637-8253-773644165EA6}" type="slidenum">
              <a:rPr lang="en-US" smtClean="0"/>
              <a:t>‹Nr.›</a:t>
            </a:fld>
            <a:endParaRPr lang="en-US"/>
          </a:p>
        </p:txBody>
      </p:sp>
    </p:spTree>
    <p:extLst>
      <p:ext uri="{BB962C8B-B14F-4D97-AF65-F5344CB8AC3E}">
        <p14:creationId xmlns:p14="http://schemas.microsoft.com/office/powerpoint/2010/main" val="2533710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Empathize … II</a:t>
            </a:r>
          </a:p>
        </p:txBody>
      </p:sp>
      <p:sp>
        <p:nvSpPr>
          <p:cNvPr id="4" name="Slide Number Placeholder 3"/>
          <p:cNvSpPr>
            <a:spLocks noGrp="1"/>
          </p:cNvSpPr>
          <p:nvPr>
            <p:ph type="sldNum" sz="quarter" idx="10"/>
          </p:nvPr>
        </p:nvSpPr>
        <p:spPr/>
        <p:txBody>
          <a:bodyPr/>
          <a:lstStyle/>
          <a:p>
            <a:fld id="{1019D4ED-53A0-4637-8253-773644165EA6}" type="slidenum">
              <a:rPr lang="en-US" smtClean="0"/>
              <a:t>2</a:t>
            </a:fld>
            <a:endParaRPr lang="en-US"/>
          </a:p>
        </p:txBody>
      </p:sp>
    </p:spTree>
    <p:extLst>
      <p:ext uri="{BB962C8B-B14F-4D97-AF65-F5344CB8AC3E}">
        <p14:creationId xmlns:p14="http://schemas.microsoft.com/office/powerpoint/2010/main" val="844103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2227263" y="406400"/>
            <a:ext cx="3836987" cy="215741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7263" y="406400"/>
            <a:ext cx="3836987" cy="21574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6 - To Empathize … II</a:t>
            </a:r>
          </a:p>
        </p:txBody>
      </p:sp>
      <p:sp>
        <p:nvSpPr>
          <p:cNvPr id="4" name="Slide Number Placeholder 3"/>
          <p:cNvSpPr>
            <a:spLocks noGrp="1"/>
          </p:cNvSpPr>
          <p:nvPr>
            <p:ph type="sldNum" sz="quarter" idx="12"/>
          </p:nvPr>
        </p:nvSpPr>
        <p:spPr bwMode="gray"/>
        <p:txBody>
          <a:bodyPr/>
          <a:lstStyle/>
          <a:p>
            <a:pPr>
              <a:defRPr/>
            </a:pPr>
            <a:fld id="{85A65A7D-3E7D-4FD3-A96D-61F8FBFBD656}" type="slidenum">
              <a:rPr lang="en-US" smtClean="0"/>
              <a:pPr>
                <a:defRPr/>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000000"/>
                </a:solidFill>
              </a:rPr>
              <a:t>Metacognitive Training 6 - To Empathize … II</a:t>
            </a:r>
            <a:endParaRPr lang="de-DE">
              <a:solidFill>
                <a:srgbClr val="000000"/>
              </a:solidFill>
            </a:endParaRPr>
          </a:p>
        </p:txBody>
      </p:sp>
      <p:sp>
        <p:nvSpPr>
          <p:cNvPr id="6" name="Slide Number Placeholder 5"/>
          <p:cNvSpPr>
            <a:spLocks noGrp="1"/>
          </p:cNvSpPr>
          <p:nvPr>
            <p:ph type="sldNum" sz="quarter" idx="12"/>
          </p:nvPr>
        </p:nvSpPr>
        <p:spPr bwMode="gray"/>
        <p:txBody>
          <a:bodyPr>
            <a:noAutofit/>
          </a:bodyPr>
          <a:lstStyle/>
          <a:p>
            <a:pPr>
              <a:defRPr/>
            </a:pPr>
            <a:fld id="{60323448-0AC1-4152-A0D1-F3F1D1D7FB38}" type="slidenum">
              <a:rPr lang="de-DE" altLang="de-DE" smtClean="0">
                <a:solidFill>
                  <a:srgbClr val="000000"/>
                </a:solidFill>
              </a:rPr>
              <a:pPr>
                <a:defRPr/>
              </a:pPr>
              <a:t>‹Nr.›</a:t>
            </a:fld>
            <a:endParaRPr lang="de-DE" alt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000000"/>
                </a:solidFill>
              </a:rPr>
              <a:t>Metacognitive Training 6 - To Empathize … II</a:t>
            </a:r>
            <a:endParaRPr lang="de-DE">
              <a:solidFill>
                <a:srgbClr val="000000"/>
              </a:solidFill>
            </a:endParaRPr>
          </a:p>
        </p:txBody>
      </p:sp>
      <p:sp>
        <p:nvSpPr>
          <p:cNvPr id="7" name="Slide Number Placeholder 6"/>
          <p:cNvSpPr>
            <a:spLocks noGrp="1"/>
          </p:cNvSpPr>
          <p:nvPr>
            <p:ph type="sldNum" sz="quarter" idx="12"/>
          </p:nvPr>
        </p:nvSpPr>
        <p:spPr bwMode="gray"/>
        <p:txBody>
          <a:bodyPr/>
          <a:lstStyle/>
          <a:p>
            <a:pPr>
              <a:defRPr/>
            </a:pPr>
            <a:fld id="{6BC61867-7C06-43EA-BBB3-35A2149A27AD}" type="slidenum">
              <a:rPr lang="de-DE" altLang="de-DE" smtClean="0">
                <a:solidFill>
                  <a:srgbClr val="000000"/>
                </a:solidFill>
              </a:rPr>
              <a:pPr>
                <a:defRPr/>
              </a:pPr>
              <a:t>‹Nr.›</a:t>
            </a:fld>
            <a:endParaRPr lang="de-DE" alt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6 - To Empathize … II</a:t>
            </a:r>
          </a:p>
        </p:txBody>
      </p:sp>
      <p:sp>
        <p:nvSpPr>
          <p:cNvPr id="7" name="Slide Number Placeholder 6"/>
          <p:cNvSpPr>
            <a:spLocks noGrp="1"/>
          </p:cNvSpPr>
          <p:nvPr>
            <p:ph type="sldNum" sz="quarter" idx="12"/>
          </p:nvPr>
        </p:nvSpPr>
        <p:spPr bwMode="gray"/>
        <p:txBody>
          <a:bodyPr/>
          <a:lstStyle/>
          <a:p>
            <a:pPr>
              <a:defRPr/>
            </a:pPr>
            <a:fld id="{85A65A7D-3E7D-4FD3-A96D-61F8FBFBD656}" type="slidenum">
              <a:rPr lang="en-US" smtClean="0"/>
              <a:pPr>
                <a:defRPr/>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6 - To Empathize … II</a:t>
            </a:r>
          </a:p>
        </p:txBody>
      </p:sp>
      <p:sp>
        <p:nvSpPr>
          <p:cNvPr id="7" name="Slide Number Placeholder 6"/>
          <p:cNvSpPr>
            <a:spLocks noGrp="1"/>
          </p:cNvSpPr>
          <p:nvPr>
            <p:ph type="sldNum" sz="quarter" idx="12"/>
          </p:nvPr>
        </p:nvSpPr>
        <p:spPr bwMode="gray"/>
        <p:txBody>
          <a:bodyPr/>
          <a:lstStyle/>
          <a:p>
            <a:pPr>
              <a:defRPr/>
            </a:pPr>
            <a:fld id="{85A65A7D-3E7D-4FD3-A96D-61F8FBFBD656}" type="slidenum">
              <a:rPr lang="en-US" smtClean="0"/>
              <a:pPr>
                <a:defRPr/>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000000"/>
                </a:solidFill>
              </a:rPr>
              <a:t>Metacognitive Training 6 - To Empathize … II</a:t>
            </a:r>
            <a:endParaRPr lang="de-DE">
              <a:solidFill>
                <a:srgbClr val="000000"/>
              </a:solidFill>
            </a:endParaRPr>
          </a:p>
        </p:txBody>
      </p:sp>
      <p:sp>
        <p:nvSpPr>
          <p:cNvPr id="5" name="Slide Number Placeholder 4"/>
          <p:cNvSpPr>
            <a:spLocks noGrp="1"/>
          </p:cNvSpPr>
          <p:nvPr>
            <p:ph type="sldNum" sz="quarter" idx="12"/>
          </p:nvPr>
        </p:nvSpPr>
        <p:spPr bwMode="gray"/>
        <p:txBody>
          <a:bodyPr/>
          <a:lstStyle/>
          <a:p>
            <a:pPr>
              <a:defRPr/>
            </a:pPr>
            <a:fld id="{F0D235D7-D355-412F-A5CA-9521C29CE581}" type="slidenum">
              <a:rPr lang="de-DE" altLang="de-DE" smtClean="0">
                <a:solidFill>
                  <a:srgbClr val="000000"/>
                </a:solidFill>
              </a:rPr>
              <a:pPr>
                <a:defRPr/>
              </a:pPr>
              <a:t>‹Nr.›</a:t>
            </a:fld>
            <a:endParaRPr lang="de-DE" alt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000000"/>
                </a:solidFill>
              </a:rPr>
              <a:t>Metacognitive Training 6 - To Empathize … II</a:t>
            </a:r>
            <a:endParaRPr lang="de-DE">
              <a:solidFill>
                <a:srgbClr val="000000"/>
              </a:solidFill>
            </a:endParaRPr>
          </a:p>
        </p:txBody>
      </p:sp>
      <p:sp>
        <p:nvSpPr>
          <p:cNvPr id="4" name="Slide Number Placeholder 3"/>
          <p:cNvSpPr>
            <a:spLocks noGrp="1"/>
          </p:cNvSpPr>
          <p:nvPr>
            <p:ph type="sldNum" sz="quarter" idx="12"/>
          </p:nvPr>
        </p:nvSpPr>
        <p:spPr bwMode="gray"/>
        <p:txBody>
          <a:bodyPr/>
          <a:lstStyle/>
          <a:p>
            <a:pPr>
              <a:defRPr/>
            </a:pPr>
            <a:fld id="{0066B885-D131-4049-A8EF-E39373619211}" type="slidenum">
              <a:rPr lang="de-DE" altLang="de-DE" smtClean="0">
                <a:solidFill>
                  <a:srgbClr val="000000"/>
                </a:solidFill>
              </a:rPr>
              <a:pPr>
                <a:defRPr/>
              </a:pPr>
              <a:t>‹Nr.›</a:t>
            </a:fld>
            <a:endParaRPr lang="de-DE" alt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33546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08790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8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solidFill>
                  <a:srgbClr val="333333"/>
                </a:solidFill>
                <a:latin typeface="Calibri Light"/>
              </a:rPr>
              <a:t>Permission to use the pictures in this module has been provided by the artists and copyright holders.</a:t>
            </a:r>
            <a:br>
              <a:rPr lang="en-US" altLang="de-DE" sz="1000" dirty="0">
                <a:solidFill>
                  <a:srgbClr val="333333"/>
                </a:solidFill>
                <a:latin typeface="Calibri Light"/>
              </a:rPr>
            </a:br>
            <a:r>
              <a:rPr lang="en-US" altLang="de-DE" sz="1000" dirty="0">
                <a:solidFill>
                  <a:srgbClr val="333333"/>
                </a:solidFill>
                <a:latin typeface="Calibri Ligh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9415378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90A327-FB8B-4549-9DBF-829B9C812384}"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832781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3579842E-7E7F-4B3F-8473-23BC32FB1CEF}"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9020893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spTree>
    <p:extLst>
      <p:ext uri="{BB962C8B-B14F-4D97-AF65-F5344CB8AC3E}">
        <p14:creationId xmlns:p14="http://schemas.microsoft.com/office/powerpoint/2010/main" val="643669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F3043ECC-A806-413E-A6AE-F515C78A675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8612756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7D90A327-FB8B-4549-9DBF-829B9C812384}"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263739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7D90A327-FB8B-4549-9DBF-829B9C812384}"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002351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A9537280-2E90-40B4-B597-07C204DE2348}"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4748839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C6CD6BD5-302F-4208-BE4A-7D4FE9112EC9}"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2540725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1988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6 - To Empathize …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5A65A7D-3E7D-4FD3-A96D-61F8FBFBD656}" type="slidenum">
              <a:rPr lang="en-US" smtClean="0"/>
              <a:pPr>
                <a:defRPr/>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7D90A327-FB8B-4549-9DBF-829B9C812384}"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6009971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6 A BADE – To Empathize … II</a:t>
            </a:r>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
        <p:nvSpPr>
          <p:cNvPr id="4"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3752173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_9"/>
          <p:cNvSpPr txBox="1"/>
          <p:nvPr/>
        </p:nvSpPr>
        <p:spPr>
          <a:xfrm>
            <a:off x="4665473" y="6455664"/>
            <a:ext cx="2830573" cy="142875"/>
          </a:xfrm>
          <a:prstGeom prst="rect">
            <a:avLst/>
          </a:prstGeom>
        </p:spPr>
        <p:txBody>
          <a:bodyPr lIns="0" tIns="0" rIns="0" bIns="0">
            <a:spAutoFit/>
          </a:bodyPr>
          <a:lstStyle/>
          <a:p>
            <a:pPr algn="ctr" eaLnBrk="1" fontAlgn="auto" hangingPunct="1">
              <a:lnSpc>
                <a:spcPts val="1100"/>
              </a:lnSpc>
              <a:spcBef>
                <a:spcPts val="0"/>
              </a:spcBef>
              <a:spcAft>
                <a:spcPts val="0"/>
              </a:spcAft>
              <a:defRPr/>
            </a:pPr>
            <a:r>
              <a:rPr sz="1000" i="1" spc="-10" dirty="0">
                <a:latin typeface="Calibri Light"/>
                <a:cs typeface="Arial"/>
              </a:rPr>
              <a:t>P</a:t>
            </a:r>
            <a:r>
              <a:rPr sz="1000" i="1" spc="-5" dirty="0">
                <a:latin typeface="Calibri Light"/>
                <a:cs typeface="Arial"/>
              </a:rPr>
              <a:t>sa</a:t>
            </a:r>
            <a:r>
              <a:rPr sz="1000" i="1" spc="-15" dirty="0">
                <a:latin typeface="Calibri Light"/>
                <a:cs typeface="Arial"/>
              </a:rPr>
              <a:t>l</a:t>
            </a:r>
            <a:r>
              <a:rPr sz="1000" i="1" spc="-5" dirty="0">
                <a:latin typeface="Calibri Light"/>
                <a:cs typeface="Arial"/>
              </a:rPr>
              <a:t>m</a:t>
            </a:r>
            <a:r>
              <a:rPr sz="1000" i="1" spc="-25" dirty="0">
                <a:latin typeface="Calibri Light"/>
                <a:cs typeface="Arial"/>
              </a:rPr>
              <a:t>z</a:t>
            </a:r>
            <a:r>
              <a:rPr sz="1000" i="1" spc="-5" dirty="0">
                <a:latin typeface="Calibri Light"/>
                <a:cs typeface="Arial"/>
              </a:rPr>
              <a:t>-L</a:t>
            </a:r>
            <a:r>
              <a:rPr sz="1000" i="1" spc="-15" dirty="0">
                <a:latin typeface="Calibri Light"/>
                <a:cs typeface="Arial"/>
              </a:rPr>
              <a:t>l</a:t>
            </a:r>
            <a:r>
              <a:rPr sz="1000" i="1" spc="-10" dirty="0">
                <a:latin typeface="Calibri Light"/>
                <a:cs typeface="Arial"/>
              </a:rPr>
              <a:t>i</a:t>
            </a:r>
            <a:r>
              <a:rPr sz="1000" i="1" spc="-5" dirty="0">
                <a:latin typeface="Calibri Light"/>
                <a:cs typeface="Arial"/>
              </a:rPr>
              <a:t>ma</a:t>
            </a:r>
            <a:endParaRPr sz="1000" dirty="0">
              <a:latin typeface="Calibri Light"/>
              <a:cs typeface="Arial"/>
            </a:endParaRPr>
          </a:p>
        </p:txBody>
      </p:sp>
      <p:sp>
        <p:nvSpPr>
          <p:cNvPr id="3" name="Title 2"/>
          <p:cNvSpPr>
            <a:spLocks noGrp="1"/>
          </p:cNvSpPr>
          <p:nvPr>
            <p:ph type="title"/>
          </p:nvPr>
        </p:nvSpPr>
        <p:spPr/>
        <p:txBody>
          <a:bodyPr/>
          <a:lstStyle/>
          <a:p>
            <a:r>
              <a:rPr lang="en-US" sz="3600"/>
              <a:t>When you get to know someone, where do you look first?</a:t>
            </a:r>
            <a:br>
              <a:rPr lang="en-US" sz="3600"/>
            </a:br>
            <a:r>
              <a:rPr lang="en-US" sz="3600"/>
              <a:t>How reliable are these cues for a good evaluation?</a:t>
            </a:r>
          </a:p>
        </p:txBody>
      </p:sp>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a:t>
            </a:fld>
            <a:endParaRPr lang="de-DE" altLang="de-DE">
              <a:solidFill>
                <a:srgbClr val="000000"/>
              </a:solidFill>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ption_17"/>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i="1" spc="-5" dirty="0">
                <a:latin typeface="Calibri Light"/>
                <a:cs typeface="Verdana"/>
              </a:rPr>
              <a:t>other?</a:t>
            </a:r>
            <a:r>
              <a:rPr lang="de-DE" i="1" spc="-5" dirty="0">
                <a:latin typeface="Calibri Light"/>
                <a:cs typeface="Verdana"/>
              </a:rPr>
              <a:t> </a:t>
            </a:r>
            <a:r>
              <a:rPr i="1" spc="-5" dirty="0">
                <a:latin typeface="Calibri Light"/>
                <a:cs typeface="Verdana"/>
              </a:rPr>
              <a:t>...</a:t>
            </a:r>
            <a:endParaRPr dirty="0">
              <a:latin typeface="Calibri Light"/>
              <a:cs typeface="Verdana"/>
            </a:endParaRPr>
          </a:p>
        </p:txBody>
      </p:sp>
      <p:sp>
        <p:nvSpPr>
          <p:cNvPr id="2" name="Title 1"/>
          <p:cNvSpPr>
            <a:spLocks noGrp="1"/>
          </p:cNvSpPr>
          <p:nvPr>
            <p:ph type="title"/>
          </p:nvPr>
        </p:nvSpPr>
        <p:spPr/>
        <p:txBody>
          <a:bodyPr/>
          <a:lstStyle/>
          <a:p>
            <a:r>
              <a:rPr lang="en-US" sz="3600" dirty="0"/>
              <a:t>When you get to know someone, where do you look first?</a:t>
            </a:r>
            <a:br>
              <a:rPr lang="en-US" sz="3600" dirty="0"/>
            </a:br>
            <a:r>
              <a:rPr lang="en-US" sz="3600" dirty="0"/>
              <a:t>How reliable are these cues for a good evaluation?</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a:t>
            </a:fld>
            <a:endParaRPr lang="de-DE" altLang="de-DE">
              <a:solidFill>
                <a:srgbClr val="000000"/>
              </a:solidFill>
              <a:latin typeface="Calibri Light"/>
            </a:endParaRPr>
          </a:p>
        </p:txBody>
      </p:sp>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 Box 5"/>
          <p:cNvSpPr txBox="1">
            <a:spLocks noChangeArrowheads="1"/>
          </p:cNvSpPr>
          <p:nvPr/>
        </p:nvSpPr>
        <p:spPr bwMode="auto">
          <a:xfrm>
            <a:off x="1964531" y="4077072"/>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body language/ posture?</a:t>
            </a:r>
          </a:p>
        </p:txBody>
      </p:sp>
      <p:sp>
        <p:nvSpPr>
          <p:cNvPr id="20"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eyes?</a:t>
            </a:r>
            <a:endParaRPr lang="de-DE" altLang="de-DE" sz="2000" dirty="0">
              <a:latin typeface="Calibri Light"/>
            </a:endParaRPr>
          </a:p>
        </p:txBody>
      </p:sp>
      <p:sp>
        <p:nvSpPr>
          <p:cNvPr id="21" name="Text Box 11"/>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language?</a:t>
            </a:r>
            <a:endParaRPr lang="de-DE" altLang="de-DE" sz="2000" dirty="0">
              <a:solidFill>
                <a:srgbClr val="333333"/>
              </a:solidFill>
              <a:latin typeface="Calibri Light"/>
            </a:endParaRPr>
          </a:p>
        </p:txBody>
      </p:sp>
      <p:sp>
        <p:nvSpPr>
          <p:cNvPr id="22" name="Text Box 13"/>
          <p:cNvSpPr txBox="1">
            <a:spLocks noChangeArrowheads="1"/>
          </p:cNvSpPr>
          <p:nvPr/>
        </p:nvSpPr>
        <p:spPr bwMode="auto">
          <a:xfrm>
            <a:off x="8185819" y="4653136"/>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clothes?</a:t>
            </a:r>
            <a:endParaRPr lang="de-DE" altLang="de-DE" sz="2000" dirty="0">
              <a:solidFill>
                <a:srgbClr val="333333"/>
              </a:solidFill>
              <a:latin typeface="Calibri Light"/>
            </a:endParaRPr>
          </a:p>
        </p:txBody>
      </p:sp>
      <p:sp>
        <p:nvSpPr>
          <p:cNvPr id="23"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hands?</a:t>
            </a:r>
            <a:endParaRPr lang="de-DE" altLang="de-DE" sz="2000" dirty="0">
              <a:solidFill>
                <a:srgbClr val="333333"/>
              </a:solidFill>
              <a:latin typeface="Calibri Light"/>
            </a:endParaRPr>
          </a:p>
        </p:txBody>
      </p:sp>
      <p:sp>
        <p:nvSpPr>
          <p:cNvPr id="28"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53085" y="1813842"/>
            <a:ext cx="11282655" cy="757237"/>
          </a:xfrm>
          <a:prstGeom prst="rect">
            <a:avLst/>
          </a:prstGeom>
        </p:spPr>
        <p:txBody>
          <a:bodyPr lIns="0" tIns="12700" rIns="0" bIns="0">
            <a:spAutoFit/>
          </a:bodyPr>
          <a:lstStyle/>
          <a:p>
            <a:pPr eaLnBrk="1" fontAlgn="auto" hangingPunct="1">
              <a:spcBef>
                <a:spcPts val="100"/>
              </a:spcBef>
              <a:spcAft>
                <a:spcPts val="0"/>
              </a:spcAft>
              <a:defRPr/>
            </a:pPr>
            <a:r>
              <a:rPr sz="2400" dirty="0">
                <a:solidFill>
                  <a:srgbClr val="FFFFFF"/>
                </a:solidFill>
                <a:latin typeface="Calibri Light"/>
                <a:cs typeface="Verdana"/>
              </a:rPr>
              <a:t>What other </a:t>
            </a:r>
            <a:r>
              <a:rPr sz="2400" spc="-5" dirty="0">
                <a:solidFill>
                  <a:srgbClr val="FFFFFF"/>
                </a:solidFill>
                <a:latin typeface="Calibri Light"/>
                <a:cs typeface="Verdana"/>
              </a:rPr>
              <a:t>sources </a:t>
            </a:r>
            <a:r>
              <a:rPr sz="2400" dirty="0">
                <a:solidFill>
                  <a:srgbClr val="FFFFFF"/>
                </a:solidFill>
                <a:latin typeface="Calibri Light"/>
                <a:cs typeface="Verdana"/>
              </a:rPr>
              <a:t>of </a:t>
            </a:r>
            <a:r>
              <a:rPr sz="2400" spc="-10" dirty="0">
                <a:solidFill>
                  <a:srgbClr val="FFFFFF"/>
                </a:solidFill>
                <a:latin typeface="Calibri Light"/>
                <a:cs typeface="Verdana"/>
              </a:rPr>
              <a:t>information may </a:t>
            </a:r>
            <a:r>
              <a:rPr sz="2400" spc="-5" dirty="0">
                <a:solidFill>
                  <a:srgbClr val="FFFFFF"/>
                </a:solidFill>
                <a:latin typeface="Calibri Light"/>
                <a:cs typeface="Verdana"/>
              </a:rPr>
              <a:t>be</a:t>
            </a:r>
            <a:r>
              <a:rPr sz="2400" spc="155" dirty="0">
                <a:solidFill>
                  <a:srgbClr val="FFFFFF"/>
                </a:solidFill>
                <a:latin typeface="Calibri Light"/>
                <a:cs typeface="Verdana"/>
              </a:rPr>
              <a:t> </a:t>
            </a:r>
            <a:r>
              <a:rPr sz="2400" spc="-5" dirty="0">
                <a:solidFill>
                  <a:srgbClr val="FFFFFF"/>
                </a:solidFill>
                <a:latin typeface="Calibri Light"/>
                <a:cs typeface="Verdana"/>
              </a:rPr>
              <a:t>considered?</a:t>
            </a:r>
            <a:endParaRPr sz="2400" dirty="0">
              <a:latin typeface="Calibri Light"/>
              <a:cs typeface="Verdana"/>
            </a:endParaRPr>
          </a:p>
          <a:p>
            <a:pPr marL="4445" eaLnBrk="1" fontAlgn="auto" hangingPunct="1">
              <a:spcBef>
                <a:spcPts val="0"/>
              </a:spcBef>
              <a:spcAft>
                <a:spcPts val="0"/>
              </a:spcAft>
              <a:defRPr/>
            </a:pPr>
            <a:r>
              <a:rPr sz="2400" spc="-5" dirty="0">
                <a:solidFill>
                  <a:srgbClr val="FFFFFF"/>
                </a:solidFill>
                <a:latin typeface="Calibri Light"/>
                <a:cs typeface="Verdana"/>
              </a:rPr>
              <a:t>How reliable are</a:t>
            </a:r>
            <a:r>
              <a:rPr sz="2400" spc="30" dirty="0">
                <a:solidFill>
                  <a:srgbClr val="FFFFFF"/>
                </a:solidFill>
                <a:latin typeface="Calibri Light"/>
                <a:cs typeface="Verdana"/>
              </a:rPr>
              <a:t> </a:t>
            </a:r>
            <a:r>
              <a:rPr sz="2400" dirty="0">
                <a:solidFill>
                  <a:srgbClr val="FFFFFF"/>
                </a:solidFill>
                <a:latin typeface="Calibri Light"/>
                <a:cs typeface="Verdana"/>
              </a:rPr>
              <a:t>these?</a:t>
            </a:r>
            <a:endParaRPr sz="2400" dirty="0">
              <a:latin typeface="Calibri Light"/>
              <a:cs typeface="Verdana"/>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4</a:t>
            </a:fld>
            <a:endParaRPr lang="de-DE" altLang="de-DE">
              <a:solidFill>
                <a:srgbClr val="000000"/>
              </a:solidFill>
              <a:latin typeface="Calibri Light"/>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What other sources of information may be considered?</a:t>
            </a:r>
            <a:br>
              <a:rPr lang="en-US" sz="3600" dirty="0"/>
            </a:br>
            <a:r>
              <a:rPr lang="en-US" sz="3600" dirty="0"/>
              <a:t>How reliable are these?</a:t>
            </a:r>
          </a:p>
        </p:txBody>
      </p:sp>
      <p:sp>
        <p:nvSpPr>
          <p:cNvPr id="3" name="Content Placeholder 2"/>
          <p:cNvSpPr>
            <a:spLocks noGrp="1"/>
          </p:cNvSpPr>
          <p:nvPr>
            <p:ph idx="1"/>
          </p:nvPr>
        </p:nvSpPr>
        <p:spPr>
          <a:xfrm>
            <a:off x="411480" y="2203704"/>
            <a:ext cx="5669280" cy="4248000"/>
          </a:xfrm>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prior knowledge on person (hearsay): for example, a remark by a friend</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prior knowledge on similar persons/groups: e.g. </a:t>
            </a:r>
            <a:r>
              <a:rPr lang="de-DE" altLang="de-DE" sz="2400" i="1" dirty="0">
                <a:solidFill>
                  <a:srgbClr val="333333"/>
                </a:solidFill>
                <a:latin typeface="Calibri Light"/>
                <a:ea typeface="Verdana" panose="020B0604030504040204" pitchFamily="34" charset="0"/>
                <a:cs typeface="Verdana" panose="020B0604030504040204" pitchFamily="34" charset="0"/>
              </a:rPr>
              <a:t>rapper</a:t>
            </a:r>
            <a:endParaRPr lang="de-DE" altLang="de-DE" sz="240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“gut feeling”/intuition</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something written: for example, </a:t>
            </a:r>
            <a:r>
              <a:rPr lang="de-DE" altLang="de-DE" sz="2400" dirty="0" err="1">
                <a:solidFill>
                  <a:srgbClr val="333333"/>
                </a:solidFill>
                <a:latin typeface="Calibri Light"/>
                <a:ea typeface="Verdana" panose="020B0604030504040204" pitchFamily="34" charset="0"/>
                <a:cs typeface="Verdana" panose="020B0604030504040204" pitchFamily="34" charset="0"/>
              </a:rPr>
              <a:t>from</a:t>
            </a:r>
            <a:r>
              <a:rPr lang="de-DE" altLang="de-DE" sz="2400" dirty="0">
                <a:solidFill>
                  <a:srgbClr val="333333"/>
                </a:solidFill>
                <a:latin typeface="Calibri Light"/>
                <a:ea typeface="Verdana" panose="020B0604030504040204" pitchFamily="34" charset="0"/>
                <a:cs typeface="Verdana" panose="020B0604030504040204" pitchFamily="34" charset="0"/>
              </a:rPr>
              <a:t> </a:t>
            </a:r>
            <a:br>
              <a:rPr lang="de-DE" altLang="de-DE" sz="2400" dirty="0">
                <a:solidFill>
                  <a:srgbClr val="333333"/>
                </a:solidFill>
                <a:latin typeface="Calibri Light"/>
                <a:ea typeface="Verdana" panose="020B0604030504040204" pitchFamily="34" charset="0"/>
                <a:cs typeface="Verdana" panose="020B0604030504040204" pitchFamily="34" charset="0"/>
              </a:rPr>
            </a:br>
            <a:r>
              <a:rPr lang="de-DE" altLang="de-DE" sz="2400" dirty="0" err="1">
                <a:solidFill>
                  <a:srgbClr val="333333"/>
                </a:solidFill>
                <a:latin typeface="Calibri Light"/>
                <a:ea typeface="Verdana" panose="020B0604030504040204" pitchFamily="34" charset="0"/>
                <a:cs typeface="Verdana" panose="020B0604030504040204" pitchFamily="34" charset="0"/>
              </a:rPr>
              <a:t>e-mails</a:t>
            </a:r>
            <a:r>
              <a:rPr lang="de-DE" altLang="de-DE" sz="2400" dirty="0">
                <a:solidFill>
                  <a:srgbClr val="333333"/>
                </a:solidFill>
                <a:latin typeface="Calibri Light"/>
                <a:ea typeface="Verdana" panose="020B0604030504040204" pitchFamily="34" charset="0"/>
                <a:cs typeface="Verdana" panose="020B0604030504040204" pitchFamily="34" charset="0"/>
              </a:rPr>
              <a:t> or internet chats</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5</a:t>
            </a:fld>
            <a:endParaRPr lang="de-DE" altLang="de-DE">
              <a:solidFill>
                <a:srgbClr val="000000"/>
              </a:solidFill>
              <a:latin typeface="Calibri Light"/>
            </a:endParaRPr>
          </a:p>
        </p:txBody>
      </p:sp>
      <p:pic>
        <p:nvPicPr>
          <p:cNvPr id="1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Advantages and disadvantages of certain social cues</a:t>
            </a:r>
          </a:p>
        </p:txBody>
      </p:sp>
      <p:sp>
        <p:nvSpPr>
          <p:cNvPr id="2" name="Content Placeholder 1"/>
          <p:cNvSpPr>
            <a:spLocks noGrp="1"/>
          </p:cNvSpPr>
          <p:nvPr>
            <p:ph idx="1"/>
          </p:nvPr>
        </p:nvSpPr>
        <p:spPr/>
        <p:txBody>
          <a:bodyPr/>
          <a:lstStyle/>
          <a:p>
            <a:pPr lvl="0" defTabSz="914400" fontAlgn="base"/>
            <a:r>
              <a:rPr lang="de-DE" altLang="de-DE" sz="2400" dirty="0">
                <a:solidFill>
                  <a:srgbClr val="333333"/>
                </a:solidFill>
                <a:latin typeface="Calibri Light"/>
                <a:ea typeface="Verdana" panose="020B0604030504040204" pitchFamily="34" charset="0"/>
                <a:cs typeface="Verdana" panose="020B0604030504040204" pitchFamily="34" charset="0"/>
              </a:rPr>
              <a:t>Now that we have discussed aspects contributing to the appraisal of a person, we shall focus on the strengths and weaknesses of these social cues.</a:t>
            </a: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6</a:t>
            </a:fld>
            <a:endParaRPr lang="de-DE" altLang="de-DE">
              <a:solidFill>
                <a:srgbClr val="000000"/>
              </a:solidFill>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object 4"/>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7</a:t>
            </a:fld>
            <a:endParaRPr lang="de-DE" altLang="de-DE">
              <a:solidFill>
                <a:srgbClr val="000000"/>
              </a:solidFill>
              <a:latin typeface="Calibri Light"/>
            </a:endParaRPr>
          </a:p>
        </p:txBody>
      </p:sp>
      <p:graphicFrame>
        <p:nvGraphicFramePr>
          <p:cNvPr id="10" name="Group 2"/>
          <p:cNvGraphicFramePr>
            <a:graphicFrameLocks noGrp="1"/>
          </p:cNvGraphicFramePr>
          <p:nvPr>
            <p:extLst>
              <p:ext uri="{D42A27DB-BD31-4B8C-83A1-F6EECF244321}">
                <p14:modId xmlns:p14="http://schemas.microsoft.com/office/powerpoint/2010/main" val="215088139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What somebody says and how he/she says 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Important clue: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a:ln>
                            <a:noFill/>
                          </a:ln>
                          <a:solidFill>
                            <a:srgbClr val="FFFFFF"/>
                          </a:solidFill>
                          <a:effectLst/>
                          <a:latin typeface="Calibri Light"/>
                        </a:rPr>
                        <a:t>Content: Language is very important for direct communication.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FFFFFF"/>
                          </a:solidFill>
                          <a:effectLst/>
                          <a:latin typeface="Calibri Light"/>
                        </a:rPr>
                        <a:t>Tone: Intonation (sarcastic, smug), word choice (arrogant, factual etc.) can tell you a lot about someone.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Calibri Light"/>
                        </a:rPr>
                        <a:t>Example:</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endParaRPr lang="en-GB" altLang="de-DE" sz="16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a:ln>
                            <a:noFill/>
                          </a:ln>
                          <a:solidFill>
                            <a:srgbClr val="E3EFF8"/>
                          </a:solidFill>
                          <a:effectLst/>
                          <a:latin typeface="Calibri Light"/>
                        </a:rPr>
                        <a:t>Content: Due to propriety and misunderstandings, there is often a difference between what people think and what they actually say.</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E3EFF8"/>
                          </a:solidFill>
                          <a:effectLst/>
                          <a:latin typeface="Calibri Light"/>
                        </a:rPr>
                        <a:t>Tone: Some people convey little emotion when talking – still they can be emotional underneath (e.g. “deadpan humor”; facial immobility of Parkinson’s disease).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3"/>
          <p:cNvSpPr>
            <a:spLocks noChangeArrowheads="1"/>
          </p:cNvSpPr>
          <p:nvPr/>
        </p:nvSpPr>
        <p:spPr bwMode="auto">
          <a:xfrm>
            <a:off x="550227" y="4693920"/>
            <a:ext cx="3489960" cy="1097280"/>
          </a:xfrm>
          <a:prstGeom prst="wedgeEllipseCallout">
            <a:avLst>
              <a:gd name="adj1" fmla="val -36489"/>
              <a:gd name="adj2" fmla="val 53966"/>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en-US" altLang="de-DE" sz="1800" b="1" dirty="0">
                <a:solidFill>
                  <a:srgbClr val="333333"/>
                </a:solidFill>
                <a:latin typeface="Calibri Light"/>
              </a:rPr>
              <a:t>The people have no bread … why don’t they eat cake instead?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9" name="object 6"/>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8</a:t>
            </a:fld>
            <a:endParaRPr lang="de-DE" altLang="de-DE">
              <a:solidFill>
                <a:srgbClr val="000000"/>
              </a:solidFill>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107617067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What somebody says and how he/she says 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Important clue: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Content: Language is very important for direct communication.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Tone: Intonation (sarcastic, smug), word choice (arrogant, factual etc.) can tell you a lot about someone.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Calibri Light"/>
                        </a:rPr>
                        <a:t>Example:</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endParaRPr lang="en-GB" altLang="de-DE" sz="16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a:ln>
                            <a:noFill/>
                          </a:ln>
                          <a:solidFill>
                            <a:srgbClr val="E3EFF8"/>
                          </a:solidFill>
                          <a:effectLst/>
                          <a:latin typeface="Calibri Light"/>
                        </a:rPr>
                        <a:t>Content: Due to propriety and misunderstandings, there is often a difference between what people think and what they actually say.</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E3EFF8"/>
                          </a:solidFill>
                          <a:effectLst/>
                          <a:latin typeface="Calibri Light"/>
                        </a:rPr>
                        <a:t>Tone: Some people convey little emotion when talking – still they can be emotional underneath (e.g. “deadpan humor”; facial immobility of Parkinson’s disease).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550227" y="4693920"/>
            <a:ext cx="3489960" cy="1097280"/>
          </a:xfrm>
          <a:prstGeom prst="wedgeEllipseCallout">
            <a:avLst>
              <a:gd name="adj1" fmla="val -36489"/>
              <a:gd name="adj2" fmla="val 53966"/>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en-US" altLang="de-DE" sz="1800" b="1" dirty="0">
                <a:solidFill>
                  <a:srgbClr val="333333"/>
                </a:solidFill>
                <a:latin typeface="Calibri Light"/>
              </a:rPr>
              <a:t>The people have no bread … why don’t they eat cake instead?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378529586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What somebody says and how he/she says 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Important clue: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Content: Language is very important for direct communication.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Tone: Intonation (sarcastic, smug), word choice (arrogant, factual etc.) can tell you a lot about someone.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Calibri Light"/>
                        </a:rPr>
                        <a:t>Example:</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endParaRPr lang="en-GB" altLang="de-DE" sz="16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Content: Due to propriety and misunderstandings, there is often a difference between what people think and what they actually say.</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Tone: Some people convey little emotion when talking – still they can be emotional underneath (e.g. “deadpan humor”; facial immobility of Parkinson’s disease).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0253" name="object 6"/>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9</a:t>
            </a:fld>
            <a:endParaRPr lang="de-DE" altLang="de-DE">
              <a:solidFill>
                <a:srgbClr val="000000"/>
              </a:solidFill>
              <a:latin typeface="Calibri Light"/>
            </a:endParaRPr>
          </a:p>
        </p:txBody>
      </p:sp>
      <p:pic>
        <p:nvPicPr>
          <p:cNvPr id="12"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550227" y="4693920"/>
            <a:ext cx="3489960" cy="1097280"/>
          </a:xfrm>
          <a:prstGeom prst="wedgeEllipseCallout">
            <a:avLst>
              <a:gd name="adj1" fmla="val -36489"/>
              <a:gd name="adj2" fmla="val 53966"/>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en-US" altLang="de-DE" sz="1800" b="1" dirty="0">
                <a:solidFill>
                  <a:srgbClr val="333333"/>
                </a:solidFill>
                <a:latin typeface="Calibri Light"/>
              </a:rPr>
              <a:t>The people have no bread … why don’t they eat cake instead?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29272500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333333"/>
                          </a:solidFill>
                          <a:effectLst/>
                          <a:latin typeface="Calibri Light"/>
                        </a:rPr>
                        <a:t>Important clue:</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323" name="object 4"/>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10</a:t>
            </a:fld>
            <a:endParaRPr lang="de-DE" altLang="de-DE">
              <a:solidFill>
                <a:srgbClr val="000000"/>
              </a:solidFill>
              <a:latin typeface="Calibri Light"/>
            </a:endParaRPr>
          </a:p>
        </p:txBody>
      </p:sp>
      <p:pic>
        <p:nvPicPr>
          <p:cNvPr id="9"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35204273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333333"/>
                          </a:solidFill>
                          <a:effectLst/>
                          <a:latin typeface="Calibri Light"/>
                        </a:rPr>
                        <a:t>Important clue:</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en-US" sz="2000" b="0" i="0" u="none" strike="noStrike" cap="none" normalizeH="0" baseline="0" dirty="0">
                          <a:ln>
                            <a:noFill/>
                          </a:ln>
                          <a:solidFill>
                            <a:srgbClr val="333333"/>
                          </a:solidFill>
                          <a:effectLst/>
                          <a:latin typeface="Calibri Light"/>
                        </a:rPr>
                        <a:t>Previous knowledge can help when making judgments about a person, particularly if you have met this person in a similar situation before.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323" name="object 4"/>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11</a:t>
            </a:fld>
            <a:endParaRPr lang="de-DE" altLang="de-DE">
              <a:solidFill>
                <a:srgbClr val="000000"/>
              </a:solidFill>
              <a:latin typeface="Calibri Light"/>
            </a:endParaRPr>
          </a:p>
        </p:txBody>
      </p:sp>
      <p:pic>
        <p:nvPicPr>
          <p:cNvPr id="9"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507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258006738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333333"/>
                          </a:solidFill>
                          <a:effectLst/>
                          <a:latin typeface="Calibri Light"/>
                        </a:rPr>
                        <a:t>Important clue:</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en-US" sz="2000" b="0" i="0" u="none" strike="noStrike" cap="none" normalizeH="0" baseline="0" dirty="0">
                          <a:ln>
                            <a:noFill/>
                          </a:ln>
                          <a:solidFill>
                            <a:srgbClr val="333333"/>
                          </a:solidFill>
                          <a:effectLst/>
                          <a:latin typeface="Calibri Light"/>
                        </a:rPr>
                        <a:t>Previous knowledge can help when making judgments about a person, particularly if you have met this person in a similar situation before.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People may act differently depending on either the situation, their present mood, or due to chance. No one is always completely happy or sad, or good or evil in every situation. Someone can be very outgoing with his family and at the same time be very shy with friends – or vice versa. Sometimes you may even be surprised with how differently you behave on various occasions.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323" name="object 4"/>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12</a:t>
            </a:fld>
            <a:endParaRPr lang="de-DE" altLang="de-DE">
              <a:solidFill>
                <a:srgbClr val="000000"/>
              </a:solidFill>
              <a:latin typeface="Calibri Light"/>
            </a:endParaRPr>
          </a:p>
        </p:txBody>
      </p:sp>
      <p:pic>
        <p:nvPicPr>
          <p:cNvPr id="9"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64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49886007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333333"/>
                          </a:solidFill>
                          <a:effectLst/>
                          <a:latin typeface="Calibri Light"/>
                        </a:rPr>
                        <a:t>Important clue:</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en-US" sz="2000" b="0" i="0" u="none" strike="noStrike" cap="none" normalizeH="0" baseline="0" dirty="0">
                          <a:ln>
                            <a:noFill/>
                          </a:ln>
                          <a:solidFill>
                            <a:srgbClr val="333333"/>
                          </a:solidFill>
                          <a:effectLst/>
                          <a:latin typeface="Calibri Light"/>
                        </a:rPr>
                        <a:t>Dogs are said to be able to sense whether people pose a threat or not.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347" name="object 4"/>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13</a:t>
            </a:fld>
            <a:endParaRPr lang="de-DE" altLang="de-DE">
              <a:solidFill>
                <a:srgbClr val="000000"/>
              </a:solidFill>
              <a:latin typeface="Calibri Light"/>
            </a:endParaRPr>
          </a:p>
        </p:txBody>
      </p:sp>
      <p:pic>
        <p:nvPicPr>
          <p:cNvPr id="9" name="Picture 42" descr="storm_gal - flickr - Wolf Dog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
          <p:cNvGraphicFramePr>
            <a:graphicFrameLocks noGrp="1"/>
          </p:cNvGraphicFramePr>
          <p:nvPr>
            <p:extLst>
              <p:ext uri="{D42A27DB-BD31-4B8C-83A1-F6EECF244321}">
                <p14:modId xmlns:p14="http://schemas.microsoft.com/office/powerpoint/2010/main" val="355608793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5375" name="object 8"/>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1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Fear</a:t>
            </a:r>
          </a:p>
        </p:txBody>
      </p:sp>
      <p:sp>
        <p:nvSpPr>
          <p:cNvPr id="17"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Pleasure</a:t>
            </a:r>
          </a:p>
        </p:txBody>
      </p:sp>
      <p:sp>
        <p:nvSpPr>
          <p:cNvPr id="2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e.g. horror-film </a:t>
            </a:r>
            <a:br>
              <a:rPr lang="en-US" altLang="de-DE" sz="1200" dirty="0">
                <a:latin typeface="Calibri Light"/>
              </a:rPr>
            </a:br>
            <a:r>
              <a:rPr lang="en-US" altLang="de-DE" sz="1200" dirty="0">
                <a:latin typeface="Calibri Light"/>
              </a:rPr>
              <a:t>(“</a:t>
            </a:r>
            <a:r>
              <a:rPr lang="de-DE" altLang="de-DE" sz="1200" dirty="0" err="1">
                <a:latin typeface="Calibri Light"/>
              </a:rPr>
              <a:t>It</a:t>
            </a:r>
            <a:r>
              <a:rPr lang="en-US" altLang="de-DE" sz="1200" dirty="0">
                <a:latin typeface="Calibri Light"/>
              </a:rPr>
              <a:t>”)</a:t>
            </a: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Memory of a circus</a:t>
            </a:r>
          </a:p>
        </p:txBody>
      </p:sp>
      <p:pic>
        <p:nvPicPr>
          <p:cNvPr id="15" name="Picture 33" descr="bricol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14</a:t>
            </a:fld>
            <a:endParaRPr lang="de-DE" altLang="de-DE">
              <a:solidFill>
                <a:srgbClr val="000000"/>
              </a:solidFill>
              <a:latin typeface="Calibri Light"/>
            </a:endParaRPr>
          </a:p>
        </p:txBody>
      </p:sp>
      <p:sp>
        <p:nvSpPr>
          <p:cNvPr id="22"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en-US" altLang="de-DE" sz="1400" b="1" dirty="0">
                <a:latin typeface="Calibri Light"/>
              </a:rPr>
              <a:t>Funny, scary?</a:t>
            </a:r>
            <a:br>
              <a:rPr lang="en-US" altLang="de-DE" sz="1400" b="1" dirty="0">
                <a:latin typeface="Calibri Light"/>
              </a:rPr>
            </a:br>
            <a:r>
              <a:rPr lang="en-US" altLang="de-DE" sz="1400" dirty="0">
                <a:latin typeface="Calibri Light"/>
              </a:rPr>
              <a:t>Depends on your mood!</a:t>
            </a:r>
            <a:endParaRPr lang="en-GB" altLang="de-DE" sz="1400" dirty="0">
              <a:solidFill>
                <a:srgbClr val="333333"/>
              </a:solidFill>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
          <p:cNvGraphicFramePr>
            <a:graphicFrameLocks noGrp="1"/>
          </p:cNvGraphicFramePr>
          <p:nvPr>
            <p:extLst>
              <p:ext uri="{D42A27DB-BD31-4B8C-83A1-F6EECF244321}">
                <p14:modId xmlns:p14="http://schemas.microsoft.com/office/powerpoint/2010/main" val="396229503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Our present emotions can influence our perception/thought. Examples:</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Anger: tendency to feel misunderstood or mistrusted.</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Depression: everything seems “darker” than it actually 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5375" name="object 8"/>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1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Fear</a:t>
            </a:r>
          </a:p>
        </p:txBody>
      </p:sp>
      <p:sp>
        <p:nvSpPr>
          <p:cNvPr id="17"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Pleasure</a:t>
            </a:r>
          </a:p>
        </p:txBody>
      </p:sp>
      <p:sp>
        <p:nvSpPr>
          <p:cNvPr id="2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e.g. horror-film </a:t>
            </a:r>
            <a:br>
              <a:rPr lang="en-US" altLang="de-DE" sz="1200" dirty="0">
                <a:latin typeface="Calibri Light"/>
              </a:rPr>
            </a:br>
            <a:r>
              <a:rPr lang="en-US" altLang="de-DE" sz="1200" dirty="0">
                <a:latin typeface="Calibri Light"/>
              </a:rPr>
              <a:t>(“</a:t>
            </a:r>
            <a:r>
              <a:rPr lang="de-DE" altLang="de-DE" sz="1200" dirty="0" err="1">
                <a:latin typeface="Calibri Light"/>
              </a:rPr>
              <a:t>It</a:t>
            </a:r>
            <a:r>
              <a:rPr lang="en-US" altLang="de-DE" sz="1200" dirty="0">
                <a:latin typeface="Calibri Light"/>
              </a:rPr>
              <a:t>”)</a:t>
            </a: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Memory of a circus</a:t>
            </a:r>
          </a:p>
        </p:txBody>
      </p:sp>
      <p:pic>
        <p:nvPicPr>
          <p:cNvPr id="15" name="Picture 33" descr="bricol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15</a:t>
            </a:fld>
            <a:endParaRPr lang="de-DE" altLang="de-DE">
              <a:solidFill>
                <a:srgbClr val="000000"/>
              </a:solidFill>
              <a:latin typeface="Calibri Light"/>
            </a:endParaRPr>
          </a:p>
        </p:txBody>
      </p:sp>
      <p:sp>
        <p:nvSpPr>
          <p:cNvPr id="22"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en-US" altLang="de-DE" sz="1400" b="1" dirty="0">
                <a:latin typeface="Calibri Light"/>
              </a:rPr>
              <a:t>Funny, scary?</a:t>
            </a:r>
            <a:br>
              <a:rPr lang="en-US" altLang="de-DE" sz="1400" b="1" dirty="0">
                <a:latin typeface="Calibri Light"/>
              </a:rPr>
            </a:br>
            <a:r>
              <a:rPr lang="en-US" altLang="de-DE" sz="1400" dirty="0">
                <a:latin typeface="Calibri Light"/>
              </a:rPr>
              <a:t>Depends on your mood!</a:t>
            </a:r>
            <a:endParaRPr lang="en-GB" altLang="de-DE" sz="1400" dirty="0">
              <a:solidFill>
                <a:srgbClr val="333333"/>
              </a:solidFill>
              <a:latin typeface="Calibri Light"/>
            </a:endParaRPr>
          </a:p>
        </p:txBody>
      </p:sp>
    </p:spTree>
    <p:extLst>
      <p:ext uri="{BB962C8B-B14F-4D97-AF65-F5344CB8AC3E}">
        <p14:creationId xmlns:p14="http://schemas.microsoft.com/office/powerpoint/2010/main" val="3780681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
          <p:cNvGraphicFramePr>
            <a:graphicFrameLocks noGrp="1"/>
          </p:cNvGraphicFramePr>
          <p:nvPr>
            <p:extLst>
              <p:ext uri="{D42A27DB-BD31-4B8C-83A1-F6EECF244321}">
                <p14:modId xmlns:p14="http://schemas.microsoft.com/office/powerpoint/2010/main" val="43728450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Our present emotions can influence our perception/thought. Examples:</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Anger: tendency to feel misunderstood or mistrusted.</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Depression: everything seems “darker” than it actually is.</a:t>
                      </a:r>
                    </a:p>
                    <a:p>
                      <a:pPr marL="457200" marR="0" lvl="0" indent="-4572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should listen to our instincts, but not trust them blindly.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5375" name="object 8"/>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1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Fear</a:t>
            </a:r>
          </a:p>
        </p:txBody>
      </p:sp>
      <p:sp>
        <p:nvSpPr>
          <p:cNvPr id="17"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Pleasure</a:t>
            </a:r>
          </a:p>
        </p:txBody>
      </p:sp>
      <p:sp>
        <p:nvSpPr>
          <p:cNvPr id="2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e.g. horror-film </a:t>
            </a:r>
            <a:br>
              <a:rPr lang="en-US" altLang="de-DE" sz="1200" dirty="0">
                <a:latin typeface="Calibri Light"/>
              </a:rPr>
            </a:br>
            <a:r>
              <a:rPr lang="en-US" altLang="de-DE" sz="1200" dirty="0">
                <a:latin typeface="Calibri Light"/>
              </a:rPr>
              <a:t>(“</a:t>
            </a:r>
            <a:r>
              <a:rPr lang="de-DE" altLang="de-DE" sz="1200" dirty="0" err="1">
                <a:latin typeface="Calibri Light"/>
              </a:rPr>
              <a:t>It</a:t>
            </a:r>
            <a:r>
              <a:rPr lang="en-US" altLang="de-DE" sz="1200" dirty="0">
                <a:latin typeface="Calibri Light"/>
              </a:rPr>
              <a:t>”)</a:t>
            </a: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Memory of a circus</a:t>
            </a:r>
          </a:p>
        </p:txBody>
      </p:sp>
      <p:pic>
        <p:nvPicPr>
          <p:cNvPr id="15" name="Picture 33" descr="bricol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16</a:t>
            </a:fld>
            <a:endParaRPr lang="de-DE" altLang="de-DE">
              <a:solidFill>
                <a:srgbClr val="000000"/>
              </a:solidFill>
              <a:latin typeface="Calibri Light"/>
            </a:endParaRPr>
          </a:p>
        </p:txBody>
      </p:sp>
      <p:sp>
        <p:nvSpPr>
          <p:cNvPr id="22"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en-US" altLang="de-DE" sz="1400" b="1" dirty="0">
                <a:latin typeface="Calibri Light"/>
              </a:rPr>
              <a:t>Funny, scary?</a:t>
            </a:r>
            <a:br>
              <a:rPr lang="en-US" altLang="de-DE" sz="1400" b="1" dirty="0">
                <a:latin typeface="Calibri Light"/>
              </a:rPr>
            </a:br>
            <a:r>
              <a:rPr lang="en-US" altLang="de-DE" sz="1400" dirty="0">
                <a:latin typeface="Calibri Light"/>
              </a:rPr>
              <a:t>Depends on your mood!</a:t>
            </a:r>
            <a:endParaRPr lang="en-GB" altLang="de-DE" sz="1400" dirty="0">
              <a:solidFill>
                <a:srgbClr val="333333"/>
              </a:solidFill>
              <a:latin typeface="Calibri Light"/>
            </a:endParaRPr>
          </a:p>
        </p:txBody>
      </p:sp>
    </p:spTree>
    <p:extLst>
      <p:ext uri="{BB962C8B-B14F-4D97-AF65-F5344CB8AC3E}">
        <p14:creationId xmlns:p14="http://schemas.microsoft.com/office/powerpoint/2010/main" val="2021328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2400" dirty="0">
                <a:solidFill>
                  <a:srgbClr val="004992"/>
                </a:solidFill>
                <a:latin typeface="Calibri Light"/>
              </a:rPr>
              <a:t>… none of the previously discussed aspects (e.g. language) can be completely trusted on their own!</a:t>
            </a:r>
          </a:p>
          <a:p>
            <a:r>
              <a:rPr lang="en-US" sz="2400" i="1" dirty="0">
                <a:solidFill>
                  <a:srgbClr val="333333"/>
                </a:solidFill>
                <a:latin typeface="Calibri Light"/>
              </a:rPr>
              <a:t>One has to consider all aspects!</a:t>
            </a:r>
            <a:br>
              <a:rPr lang="en-US" sz="2400" i="1" dirty="0">
                <a:solidFill>
                  <a:srgbClr val="333333"/>
                </a:solidFill>
                <a:latin typeface="Calibri Light"/>
              </a:rPr>
            </a:br>
            <a:r>
              <a:rPr lang="en-US" sz="2400" dirty="0">
                <a:solidFill>
                  <a:srgbClr val="333333"/>
                </a:solidFill>
                <a:latin typeface="Calibri Light"/>
              </a:rPr>
              <a:t>In combination, they help with judging a complex situation …</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17</a:t>
            </a:fld>
            <a:endParaRPr lang="de-DE" altLang="de-DE">
              <a:solidFill>
                <a:srgbClr val="000000"/>
              </a:solidFill>
              <a:latin typeface="Calibri Light"/>
            </a:endParaRPr>
          </a:p>
        </p:txBody>
      </p:sp>
      <p:sp>
        <p:nvSpPr>
          <p:cNvPr id="6" name="Title 5"/>
          <p:cNvSpPr>
            <a:spLocks noGrp="1"/>
          </p:cNvSpPr>
          <p:nvPr>
            <p:ph type="title"/>
          </p:nvPr>
        </p:nvSpPr>
        <p:spPr/>
        <p:txBody>
          <a:bodyPr/>
          <a:lstStyle/>
          <a:p>
            <a:pPr lvl="0" defTabSz="914400" fontAlgn="base">
              <a:lnSpc>
                <a:spcPct val="100000"/>
              </a:lnSpc>
              <a:spcBef>
                <a:spcPts val="100"/>
              </a:spcBef>
              <a:spcAft>
                <a:spcPct val="0"/>
              </a:spcAft>
            </a:pPr>
            <a:r>
              <a:rPr lang="de-DE" altLang="de-DE" sz="3600" dirty="0">
                <a:solidFill>
                  <a:srgbClr val="004992"/>
                </a:solidFill>
                <a:ea typeface="Verdana" panose="020B0604030504040204" pitchFamily="34" charset="0"/>
                <a:cs typeface="Verdana" panose="020B0604030504040204" pitchFamily="34" charset="0"/>
              </a:rPr>
              <a:t>Appearance and reality!</a:t>
            </a:r>
            <a:br>
              <a:rPr lang="de-DE" altLang="de-DE" sz="3600" dirty="0">
                <a:solidFill>
                  <a:srgbClr val="333333"/>
                </a:solidFill>
                <a:ea typeface="Verdana" panose="020B0604030504040204" pitchFamily="34" charset="0"/>
                <a:cs typeface="Verdana" panose="020B0604030504040204" pitchFamily="34" charset="0"/>
              </a:rPr>
            </a:br>
            <a:endParaRPr lang="en-US" sz="40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6" name="Content Placeholder 5"/>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r>
              <a:rPr lang="en-US" sz="2400" dirty="0">
                <a:solidFill>
                  <a:srgbClr val="004992"/>
                </a:solidFill>
                <a:latin typeface="Calibri Light"/>
                <a:cs typeface="Times New Roman" pitchFamily="18" charset="0"/>
              </a:rPr>
              <a:t>.</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18</a:t>
            </a:fld>
            <a:endParaRPr lang="de-DE" altLang="de-DE">
              <a:solidFill>
                <a:srgbClr val="000000"/>
              </a:solidFill>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6" name="Content Placeholder 5"/>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r>
              <a:rPr lang="en-US" sz="2400" dirty="0">
                <a:solidFill>
                  <a:srgbClr val="004992"/>
                </a:solidFill>
                <a:latin typeface="Calibri Light"/>
                <a:cs typeface="Times New Roman" pitchFamily="18" charset="0"/>
              </a:rPr>
              <a:t>.</a:t>
            </a: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deducing the motives/future activities of other persons from ongoing behavior.</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19</a:t>
            </a:fld>
            <a:endParaRPr lang="de-DE" altLang="de-DE">
              <a:solidFill>
                <a:srgbClr val="000000"/>
              </a:solidFill>
              <a:latin typeface="Calibri Light"/>
            </a:endParaRPr>
          </a:p>
        </p:txBody>
      </p:sp>
    </p:spTree>
    <p:extLst>
      <p:ext uri="{BB962C8B-B14F-4D97-AF65-F5344CB8AC3E}">
        <p14:creationId xmlns:p14="http://schemas.microsoft.com/office/powerpoint/2010/main" val="826647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214909123"/>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000000"/>
                          </a:solidFill>
                          <a:effectLst/>
                          <a:latin typeface="Calibri Light"/>
                        </a:rPr>
                        <a:t>Event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000000"/>
                          </a:solidFill>
                          <a:effectLst/>
                          <a:latin typeface="Calibri Light"/>
                        </a:rPr>
                        <a:t>Explanation during psychosis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000000"/>
                          </a:solidFill>
                          <a:effectLst/>
                          <a:latin typeface="Calibri Light"/>
                        </a:rPr>
                        <a:t>Other explanations</a:t>
                      </a:r>
                      <a:endParaRPr kumimoji="0" lang="de-DE" sz="18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rPr>
                        <a:t>A man on the bus looks at you for a long time.</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The persecutor finally reveals himself.</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Due to your conspicuous behavior (e.g. wearing sunglasses), you provoked the looks yourself.</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Calibri Light"/>
                        </a:rPr>
                        <a:t>Boss criticizes your mistakes.</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1" u="none" strike="noStrike" cap="none" normalizeH="0" baseline="0" dirty="0">
                          <a:ln>
                            <a:noFill/>
                          </a:ln>
                          <a:solidFill>
                            <a:srgbClr val="333333"/>
                          </a:solidFill>
                          <a:effectLst/>
                          <a:latin typeface="Calibri Light"/>
                        </a:rPr>
                        <a:t>You are convinced that you are about to be fired.</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Boss overreacted a bit but does not plan to fire you – he's generally a bit grumpy.</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rPr>
                        <a:t>Friend reads a newspaper article about bad school achievements.</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rPr>
                        <a:t>He is hinting at the bad school marks you got as a child.</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Pure coincidence – friend has an interest in the news, he doesn't know about your problems at school.</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object 2"/>
          <p:cNvSpPr txBox="1">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Calibri Light"/>
              </a:rPr>
              <a:t>How lack of empathy promotes</a:t>
            </a:r>
            <a:br>
              <a:rPr lang="en-US" sz="3600">
                <a:latin typeface="Calibri Light"/>
              </a:rPr>
            </a:br>
            <a:r>
              <a:rPr lang="en-US" sz="3600">
                <a:latin typeface="Calibri Light"/>
              </a:rPr>
              <a:t>misinterpretations during psychosis – examples</a:t>
            </a:r>
            <a:endParaRPr sz="3600" dirty="0">
              <a:latin typeface="Calibri Light"/>
            </a:endParaRPr>
          </a:p>
        </p:txBody>
      </p:sp>
      <p:sp>
        <p:nvSpPr>
          <p:cNvPr id="4" name="object 4"/>
          <p:cNvSpPr txBox="1"/>
          <p:nvPr/>
        </p:nvSpPr>
        <p:spPr>
          <a:xfrm>
            <a:off x="408955" y="6156325"/>
            <a:ext cx="11376000" cy="300038"/>
          </a:xfrm>
          <a:prstGeom prst="rect">
            <a:avLst/>
          </a:prstGeom>
        </p:spPr>
        <p:txBody>
          <a:bodyPr lIns="0" tIns="12700" rIns="0" bIns="0">
            <a:spAutoFit/>
          </a:bodyPr>
          <a:lstStyle/>
          <a:p>
            <a:pPr marL="12700" algn="ctr" eaLnBrk="1" fontAlgn="auto" hangingPunct="1">
              <a:spcBef>
                <a:spcPts val="100"/>
              </a:spcBef>
              <a:spcAft>
                <a:spcPts val="0"/>
              </a:spcAft>
              <a:defRPr/>
            </a:pPr>
            <a:r>
              <a:rPr dirty="0">
                <a:solidFill>
                  <a:srgbClr val="004992"/>
                </a:solidFill>
                <a:latin typeface="Calibri Light"/>
                <a:cs typeface="Verdana"/>
              </a:rPr>
              <a:t>Can anyone </a:t>
            </a:r>
            <a:r>
              <a:rPr spc="-5" dirty="0">
                <a:solidFill>
                  <a:srgbClr val="004992"/>
                </a:solidFill>
                <a:latin typeface="Calibri Light"/>
                <a:cs typeface="Verdana"/>
              </a:rPr>
              <a:t>contribute </a:t>
            </a:r>
            <a:r>
              <a:rPr dirty="0">
                <a:solidFill>
                  <a:srgbClr val="004992"/>
                </a:solidFill>
                <a:latin typeface="Calibri Light"/>
                <a:cs typeface="Verdana"/>
              </a:rPr>
              <a:t>a </a:t>
            </a:r>
            <a:r>
              <a:rPr spc="-5" dirty="0">
                <a:solidFill>
                  <a:srgbClr val="004992"/>
                </a:solidFill>
                <a:latin typeface="Calibri Light"/>
                <a:cs typeface="Verdana"/>
              </a:rPr>
              <a:t>short personal</a:t>
            </a:r>
            <a:r>
              <a:rPr spc="80" dirty="0">
                <a:solidFill>
                  <a:srgbClr val="004992"/>
                </a:solidFill>
                <a:latin typeface="Calibri Light"/>
                <a:cs typeface="Verdana"/>
              </a:rPr>
              <a:t> </a:t>
            </a:r>
            <a:r>
              <a:rPr spc="-5" dirty="0">
                <a:solidFill>
                  <a:srgbClr val="004992"/>
                </a:solidFill>
                <a:latin typeface="Calibri Light"/>
                <a:cs typeface="Verdana"/>
              </a:rPr>
              <a:t>experience?</a:t>
            </a:r>
            <a:endParaRPr dirty="0">
              <a:solidFill>
                <a:srgbClr val="004992"/>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20</a:t>
            </a:fld>
            <a:endParaRPr lang="de-DE" altLang="de-DE">
              <a:solidFill>
                <a:srgbClr val="000000"/>
              </a:solidFill>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21</a:t>
            </a:fld>
            <a:endParaRPr lang="de-DE" altLang="de-DE">
              <a:solidFill>
                <a:srgbClr val="000000"/>
              </a:solidFill>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a:p>
            <a:pPr lvl="0" defTabSz="914400" fontAlgn="base"/>
            <a:r>
              <a:rPr lang="de-DE" altLang="de-DE" sz="2400" b="1" dirty="0">
                <a:solidFill>
                  <a:srgbClr val="004992"/>
                </a:solidFill>
                <a:latin typeface="Calibri Light"/>
                <a:ea typeface="Verdana" panose="020B0604030504040204" pitchFamily="34" charset="0"/>
                <a:cs typeface="Verdana" panose="020B0604030504040204" pitchFamily="34" charset="0"/>
              </a:rPr>
              <a:t>Important</a:t>
            </a:r>
            <a:endParaRPr lang="de-DE" alt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You have to distinguish between information available to you and information the characters have about one another!</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22</a:t>
            </a:fld>
            <a:endParaRPr lang="de-DE" altLang="de-DE">
              <a:solidFill>
                <a:srgbClr val="000000"/>
              </a:solidFill>
              <a:latin typeface="Calibri Light"/>
            </a:endParaRPr>
          </a:p>
        </p:txBody>
      </p:sp>
    </p:spTree>
    <p:extLst>
      <p:ext uri="{BB962C8B-B14F-4D97-AF65-F5344CB8AC3E}">
        <p14:creationId xmlns:p14="http://schemas.microsoft.com/office/powerpoint/2010/main" val="3509123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a:p>
            <a:pPr lvl="0" defTabSz="914400" fontAlgn="base"/>
            <a:r>
              <a:rPr lang="de-DE" altLang="de-DE" sz="2400" b="1" dirty="0">
                <a:solidFill>
                  <a:srgbClr val="004992"/>
                </a:solidFill>
                <a:latin typeface="Calibri Light"/>
                <a:ea typeface="Verdana" panose="020B0604030504040204" pitchFamily="34" charset="0"/>
                <a:cs typeface="Verdana" panose="020B0604030504040204" pitchFamily="34" charset="0"/>
              </a:rPr>
              <a:t>Important</a:t>
            </a:r>
            <a:endParaRPr lang="de-DE" alt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You have to distinguish between information available to you and information the characters have about one another!</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What additional information is needed to provide definite answers to the questions at the end?</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23</a:t>
            </a:fld>
            <a:endParaRPr lang="de-DE" altLang="de-DE">
              <a:solidFill>
                <a:srgbClr val="000000"/>
              </a:solidFill>
              <a:latin typeface="Calibri Light"/>
            </a:endParaRPr>
          </a:p>
        </p:txBody>
      </p:sp>
    </p:spTree>
    <p:extLst>
      <p:ext uri="{BB962C8B-B14F-4D97-AF65-F5344CB8AC3E}">
        <p14:creationId xmlns:p14="http://schemas.microsoft.com/office/powerpoint/2010/main" val="2026318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Toffees! Great, </a:t>
            </a:r>
          </a:p>
          <a:p>
            <a:pPr algn="ctr" eaLnBrk="1" hangingPunct="1">
              <a:spcBef>
                <a:spcPct val="0"/>
              </a:spcBef>
              <a:buFontTx/>
              <a:buNone/>
            </a:pPr>
            <a:r>
              <a:rPr lang="de-DE" altLang="de-DE" sz="1400" b="1" dirty="0">
                <a:solidFill>
                  <a:srgbClr val="000000"/>
                </a:solidFill>
                <a:latin typeface="Calibri Light"/>
              </a:rPr>
              <a:t>thanks!</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24</a:t>
            </a:fld>
            <a:endParaRPr lang="de-DE" altLang="de-DE">
              <a:solidFill>
                <a:srgbClr val="000000"/>
              </a:solidFill>
              <a:latin typeface="Calibri Light"/>
            </a:endParaRPr>
          </a:p>
        </p:txBody>
      </p:sp>
      <p:pic>
        <p:nvPicPr>
          <p:cNvPr id="1026"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5" name="Text Box 12"/>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400" b="1" dirty="0">
                <a:solidFill>
                  <a:srgbClr val="000000"/>
                </a:solidFill>
                <a:latin typeface="Calibri Light"/>
              </a:rPr>
              <a:t>I can</a:t>
            </a:r>
            <a:r>
              <a:rPr lang="en-CA" altLang="de-DE" sz="1400" b="1" dirty="0">
                <a:solidFill>
                  <a:srgbClr val="000000"/>
                </a:solidFill>
                <a:latin typeface="Calibri Light"/>
              </a:rPr>
              <a:t>’</a:t>
            </a:r>
            <a:r>
              <a:rPr lang="de-DE" altLang="de-DE" sz="1400" b="1" dirty="0">
                <a:solidFill>
                  <a:srgbClr val="000000"/>
                </a:solidFill>
                <a:latin typeface="Calibri Light"/>
              </a:rPr>
              <a:t>t stand </a:t>
            </a:r>
          </a:p>
          <a:p>
            <a:pPr eaLnBrk="1" hangingPunct="1">
              <a:spcBef>
                <a:spcPct val="0"/>
              </a:spcBef>
              <a:buFontTx/>
              <a:buNone/>
            </a:pPr>
            <a:r>
              <a:rPr lang="de-DE" altLang="de-DE" sz="1400" b="1" dirty="0">
                <a:solidFill>
                  <a:srgbClr val="000000"/>
                </a:solidFill>
                <a:latin typeface="Calibri Light"/>
              </a:rPr>
              <a:t>Toffees …</a:t>
            </a:r>
          </a:p>
        </p:txBody>
      </p:sp>
      <p:sp>
        <p:nvSpPr>
          <p:cNvPr id="14" name="Caption_16"/>
          <p:cNvSpPr txBox="1">
            <a:spLocks noChangeArrowheads="1"/>
          </p:cNvSpPr>
          <p:nvPr/>
        </p:nvSpPr>
        <p:spPr bwMode="auto">
          <a:xfrm>
            <a:off x="1571617" y="5251280"/>
            <a:ext cx="905194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1200"/>
              </a:spcBef>
              <a:spcAft>
                <a:spcPts val="0"/>
              </a:spcAft>
              <a:buNone/>
            </a:pPr>
            <a:r>
              <a:rPr lang="de-DE" altLang="de-DE" sz="2000" dirty="0" err="1">
                <a:solidFill>
                  <a:srgbClr val="004992"/>
                </a:solidFill>
                <a:latin typeface="Calibri Light"/>
              </a:rPr>
              <a:t>What</a:t>
            </a:r>
            <a:r>
              <a:rPr lang="de-DE" altLang="de-DE" sz="2000" dirty="0">
                <a:solidFill>
                  <a:srgbClr val="004992"/>
                </a:solidFill>
                <a:latin typeface="Calibri Light"/>
              </a:rPr>
              <a:t> do </a:t>
            </a:r>
            <a:r>
              <a:rPr lang="de-DE" altLang="de-DE" sz="2000" dirty="0" err="1">
                <a:solidFill>
                  <a:srgbClr val="004992"/>
                </a:solidFill>
                <a:latin typeface="Calibri Light"/>
              </a:rPr>
              <a:t>you</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girl</a:t>
            </a:r>
            <a:r>
              <a:rPr lang="de-DE" altLang="de-DE" sz="2000" dirty="0">
                <a:solidFill>
                  <a:srgbClr val="004992"/>
                </a:solidFill>
                <a:latin typeface="Calibri Light"/>
              </a:rPr>
              <a:t> will bring her </a:t>
            </a:r>
            <a:r>
              <a:rPr lang="de-DE" altLang="de-DE" sz="2000" dirty="0" err="1">
                <a:solidFill>
                  <a:srgbClr val="004992"/>
                </a:solidFill>
                <a:latin typeface="Calibri Light"/>
              </a:rPr>
              <a:t>grandma</a:t>
            </a:r>
            <a:r>
              <a:rPr lang="de-DE" altLang="de-DE" sz="2000" dirty="0">
                <a:solidFill>
                  <a:srgbClr val="004992"/>
                </a:solidFill>
                <a:latin typeface="Calibri Light"/>
              </a:rPr>
              <a:t> </a:t>
            </a:r>
            <a:r>
              <a:rPr lang="de-DE" altLang="de-DE" sz="2000" dirty="0" err="1">
                <a:solidFill>
                  <a:srgbClr val="004992"/>
                </a:solidFill>
                <a:latin typeface="Calibri Light"/>
              </a:rPr>
              <a:t>as</a:t>
            </a:r>
            <a:r>
              <a:rPr lang="de-DE" altLang="de-DE" sz="2000" dirty="0">
                <a:solidFill>
                  <a:srgbClr val="004992"/>
                </a:solidFill>
                <a:latin typeface="Calibri Light"/>
              </a:rPr>
              <a:t> a </a:t>
            </a:r>
            <a:r>
              <a:rPr lang="de-DE" altLang="de-DE" sz="2000" dirty="0" err="1">
                <a:solidFill>
                  <a:srgbClr val="004992"/>
                </a:solidFill>
                <a:latin typeface="Calibri Light"/>
              </a:rPr>
              <a:t>present</a:t>
            </a:r>
            <a:r>
              <a:rPr lang="de-DE" altLang="de-DE" sz="2000" dirty="0">
                <a:solidFill>
                  <a:srgbClr val="004992"/>
                </a:solidFill>
                <a:latin typeface="Calibri Light"/>
              </a:rPr>
              <a:t> </a:t>
            </a:r>
            <a:r>
              <a:rPr lang="de-DE" altLang="de-DE" sz="2000" dirty="0" err="1">
                <a:solidFill>
                  <a:srgbClr val="004992"/>
                </a:solidFill>
                <a:latin typeface="Calibri Light"/>
              </a:rPr>
              <a:t>for</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next</a:t>
            </a:r>
            <a:r>
              <a:rPr lang="de-DE" altLang="de-DE" sz="2000" dirty="0">
                <a:solidFill>
                  <a:srgbClr val="004992"/>
                </a:solidFill>
                <a:latin typeface="Calibri Light"/>
              </a:rPr>
              <a:t> </a:t>
            </a:r>
            <a:r>
              <a:rPr lang="de-DE" altLang="de-DE" sz="2000" dirty="0" err="1">
                <a:solidFill>
                  <a:srgbClr val="004992"/>
                </a:solidFill>
                <a:latin typeface="Calibri Light"/>
              </a:rPr>
              <a:t>birthday</a:t>
            </a:r>
            <a:r>
              <a:rPr lang="de-DE" altLang="de-DE" sz="2000" dirty="0">
                <a:solidFill>
                  <a:srgbClr val="004992"/>
                </a:solidFill>
                <a:latin typeface="Calibri Light"/>
              </a:rPr>
              <a:t>?</a:t>
            </a:r>
          </a:p>
          <a:p>
            <a:pPr algn="ctr" eaLnBrk="1" hangingPunct="1">
              <a:spcBef>
                <a:spcPts val="1200"/>
              </a:spcBef>
              <a:spcAft>
                <a:spcPts val="0"/>
              </a:spcAft>
              <a:buNone/>
            </a:pPr>
            <a:r>
              <a:rPr lang="de-DE" altLang="de-DE" sz="2000" dirty="0">
                <a:solidFill>
                  <a:srgbClr val="004992"/>
                </a:solidFill>
                <a:latin typeface="Calibri Light"/>
              </a:rPr>
              <a:t>Will </a:t>
            </a:r>
            <a:r>
              <a:rPr lang="de-DE" altLang="de-DE" sz="2000" dirty="0" err="1">
                <a:solidFill>
                  <a:srgbClr val="004992"/>
                </a:solidFill>
                <a:latin typeface="Calibri Light"/>
              </a:rPr>
              <a:t>grandma</a:t>
            </a:r>
            <a:r>
              <a:rPr lang="de-DE" altLang="de-DE" sz="2000" dirty="0">
                <a:solidFill>
                  <a:srgbClr val="004992"/>
                </a:solidFill>
                <a:latin typeface="Calibri Light"/>
              </a:rPr>
              <a:t> </a:t>
            </a:r>
            <a:r>
              <a:rPr lang="de-DE" altLang="de-DE" sz="2000" dirty="0" err="1">
                <a:solidFill>
                  <a:srgbClr val="004992"/>
                </a:solidFill>
                <a:latin typeface="Calibri Light"/>
              </a:rPr>
              <a:t>be</a:t>
            </a:r>
            <a:r>
              <a:rPr lang="de-DE" altLang="de-DE" sz="2000" dirty="0">
                <a:solidFill>
                  <a:srgbClr val="004992"/>
                </a:solidFill>
                <a:latin typeface="Calibri Light"/>
              </a:rPr>
              <a:t> </a:t>
            </a:r>
            <a:r>
              <a:rPr lang="de-DE" altLang="de-DE" sz="2000" dirty="0" err="1">
                <a:solidFill>
                  <a:srgbClr val="004992"/>
                </a:solidFill>
                <a:latin typeface="Calibri Light"/>
              </a:rPr>
              <a:t>delighted</a:t>
            </a:r>
            <a:r>
              <a:rPr lang="de-DE" altLang="de-DE" sz="2000" dirty="0">
                <a:solidFill>
                  <a:srgbClr val="004992"/>
                </a:solidFill>
                <a:latin typeface="Calibri Light"/>
              </a:rPr>
              <a:t>?</a:t>
            </a:r>
          </a:p>
        </p:txBody>
      </p:sp>
      <p:sp>
        <p:nvSpPr>
          <p:cNvPr id="9" name="Rectangle 60"/>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extLst>
      <p:ext uri="{BB962C8B-B14F-4D97-AF65-F5344CB8AC3E}">
        <p14:creationId xmlns:p14="http://schemas.microsoft.com/office/powerpoint/2010/main" val="3831501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Toffees! Great, </a:t>
            </a:r>
          </a:p>
          <a:p>
            <a:pPr algn="ctr" eaLnBrk="1" hangingPunct="1">
              <a:spcBef>
                <a:spcPct val="0"/>
              </a:spcBef>
              <a:buFontTx/>
              <a:buNone/>
            </a:pPr>
            <a:r>
              <a:rPr lang="de-DE" altLang="de-DE" sz="1400" b="1" dirty="0">
                <a:solidFill>
                  <a:srgbClr val="000000"/>
                </a:solidFill>
                <a:latin typeface="Calibri Light"/>
              </a:rPr>
              <a:t>thanks!</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25</a:t>
            </a:fld>
            <a:endParaRPr lang="de-DE" altLang="de-DE">
              <a:solidFill>
                <a:srgbClr val="000000"/>
              </a:solidFill>
              <a:latin typeface="Calibri Light"/>
            </a:endParaRPr>
          </a:p>
        </p:txBody>
      </p:sp>
      <p:pic>
        <p:nvPicPr>
          <p:cNvPr id="1026"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5" name="Text Box 12"/>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400" b="1" dirty="0">
                <a:solidFill>
                  <a:srgbClr val="000000"/>
                </a:solidFill>
                <a:latin typeface="Calibri Light"/>
              </a:rPr>
              <a:t>I can</a:t>
            </a:r>
            <a:r>
              <a:rPr lang="en-CA" altLang="de-DE" sz="1400" b="1" dirty="0">
                <a:solidFill>
                  <a:srgbClr val="000000"/>
                </a:solidFill>
                <a:latin typeface="Calibri Light"/>
              </a:rPr>
              <a:t>’</a:t>
            </a:r>
            <a:r>
              <a:rPr lang="de-DE" altLang="de-DE" sz="1400" b="1" dirty="0">
                <a:solidFill>
                  <a:srgbClr val="000000"/>
                </a:solidFill>
                <a:latin typeface="Calibri Light"/>
              </a:rPr>
              <a:t>t stand </a:t>
            </a:r>
          </a:p>
          <a:p>
            <a:pPr eaLnBrk="1" hangingPunct="1">
              <a:spcBef>
                <a:spcPct val="0"/>
              </a:spcBef>
              <a:buFontTx/>
              <a:buNone/>
            </a:pPr>
            <a:r>
              <a:rPr lang="de-DE" altLang="de-DE" sz="1400" b="1" dirty="0">
                <a:solidFill>
                  <a:srgbClr val="000000"/>
                </a:solidFill>
                <a:latin typeface="Calibri Light"/>
              </a:rPr>
              <a:t>Toffees …</a:t>
            </a:r>
          </a:p>
        </p:txBody>
      </p:sp>
      <p:sp>
        <p:nvSpPr>
          <p:cNvPr id="14" name="Caption_16"/>
          <p:cNvSpPr txBox="1">
            <a:spLocks noChangeArrowheads="1"/>
          </p:cNvSpPr>
          <p:nvPr/>
        </p:nvSpPr>
        <p:spPr bwMode="auto">
          <a:xfrm>
            <a:off x="1571617" y="5251280"/>
            <a:ext cx="905194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1200"/>
              </a:spcBef>
              <a:spcAft>
                <a:spcPts val="0"/>
              </a:spcAft>
              <a:buNone/>
            </a:pPr>
            <a:r>
              <a:rPr lang="de-DE" altLang="de-DE" sz="2000" dirty="0" err="1">
                <a:solidFill>
                  <a:srgbClr val="004992"/>
                </a:solidFill>
                <a:latin typeface="Calibri Light"/>
              </a:rPr>
              <a:t>What</a:t>
            </a:r>
            <a:r>
              <a:rPr lang="de-DE" altLang="de-DE" sz="2000" dirty="0">
                <a:solidFill>
                  <a:srgbClr val="004992"/>
                </a:solidFill>
                <a:latin typeface="Calibri Light"/>
              </a:rPr>
              <a:t> do </a:t>
            </a:r>
            <a:r>
              <a:rPr lang="de-DE" altLang="de-DE" sz="2000" dirty="0" err="1">
                <a:solidFill>
                  <a:srgbClr val="004992"/>
                </a:solidFill>
                <a:latin typeface="Calibri Light"/>
              </a:rPr>
              <a:t>you</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girl</a:t>
            </a:r>
            <a:r>
              <a:rPr lang="de-DE" altLang="de-DE" sz="2000" dirty="0">
                <a:solidFill>
                  <a:srgbClr val="004992"/>
                </a:solidFill>
                <a:latin typeface="Calibri Light"/>
              </a:rPr>
              <a:t> will bring her </a:t>
            </a:r>
            <a:r>
              <a:rPr lang="de-DE" altLang="de-DE" sz="2000" dirty="0" err="1">
                <a:solidFill>
                  <a:srgbClr val="004992"/>
                </a:solidFill>
                <a:latin typeface="Calibri Light"/>
              </a:rPr>
              <a:t>grandma</a:t>
            </a:r>
            <a:r>
              <a:rPr lang="de-DE" altLang="de-DE" sz="2000" dirty="0">
                <a:solidFill>
                  <a:srgbClr val="004992"/>
                </a:solidFill>
                <a:latin typeface="Calibri Light"/>
              </a:rPr>
              <a:t> </a:t>
            </a:r>
            <a:r>
              <a:rPr lang="de-DE" altLang="de-DE" sz="2000" dirty="0" err="1">
                <a:solidFill>
                  <a:srgbClr val="004992"/>
                </a:solidFill>
                <a:latin typeface="Calibri Light"/>
              </a:rPr>
              <a:t>as</a:t>
            </a:r>
            <a:r>
              <a:rPr lang="de-DE" altLang="de-DE" sz="2000" dirty="0">
                <a:solidFill>
                  <a:srgbClr val="004992"/>
                </a:solidFill>
                <a:latin typeface="Calibri Light"/>
              </a:rPr>
              <a:t> a </a:t>
            </a:r>
            <a:r>
              <a:rPr lang="de-DE" altLang="de-DE" sz="2000" dirty="0" err="1">
                <a:solidFill>
                  <a:srgbClr val="004992"/>
                </a:solidFill>
                <a:latin typeface="Calibri Light"/>
              </a:rPr>
              <a:t>present</a:t>
            </a:r>
            <a:r>
              <a:rPr lang="de-DE" altLang="de-DE" sz="2000" dirty="0">
                <a:solidFill>
                  <a:srgbClr val="004992"/>
                </a:solidFill>
                <a:latin typeface="Calibri Light"/>
              </a:rPr>
              <a:t> </a:t>
            </a:r>
            <a:r>
              <a:rPr lang="de-DE" altLang="de-DE" sz="2000" dirty="0" err="1">
                <a:solidFill>
                  <a:srgbClr val="004992"/>
                </a:solidFill>
                <a:latin typeface="Calibri Light"/>
              </a:rPr>
              <a:t>for</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next</a:t>
            </a:r>
            <a:r>
              <a:rPr lang="de-DE" altLang="de-DE" sz="2000" dirty="0">
                <a:solidFill>
                  <a:srgbClr val="004992"/>
                </a:solidFill>
                <a:latin typeface="Calibri Light"/>
              </a:rPr>
              <a:t> </a:t>
            </a:r>
            <a:r>
              <a:rPr lang="de-DE" altLang="de-DE" sz="2000" dirty="0" err="1">
                <a:solidFill>
                  <a:srgbClr val="004992"/>
                </a:solidFill>
                <a:latin typeface="Calibri Light"/>
              </a:rPr>
              <a:t>birthday</a:t>
            </a:r>
            <a:r>
              <a:rPr lang="de-DE" altLang="de-DE" sz="2000" dirty="0">
                <a:solidFill>
                  <a:srgbClr val="004992"/>
                </a:solidFill>
                <a:latin typeface="Calibri Light"/>
              </a:rPr>
              <a:t>?</a:t>
            </a:r>
          </a:p>
          <a:p>
            <a:pPr algn="ctr" eaLnBrk="1" hangingPunct="1">
              <a:spcBef>
                <a:spcPts val="1200"/>
              </a:spcBef>
              <a:spcAft>
                <a:spcPts val="0"/>
              </a:spcAft>
              <a:buNone/>
            </a:pPr>
            <a:r>
              <a:rPr lang="de-DE" altLang="de-DE" sz="2000" dirty="0">
                <a:solidFill>
                  <a:srgbClr val="004992"/>
                </a:solidFill>
                <a:latin typeface="Calibri Light"/>
              </a:rPr>
              <a:t>Will </a:t>
            </a:r>
            <a:r>
              <a:rPr lang="de-DE" altLang="de-DE" sz="2000" dirty="0" err="1">
                <a:solidFill>
                  <a:srgbClr val="004992"/>
                </a:solidFill>
                <a:latin typeface="Calibri Light"/>
              </a:rPr>
              <a:t>grandma</a:t>
            </a:r>
            <a:r>
              <a:rPr lang="de-DE" altLang="de-DE" sz="2000" dirty="0">
                <a:solidFill>
                  <a:srgbClr val="004992"/>
                </a:solidFill>
                <a:latin typeface="Calibri Light"/>
              </a:rPr>
              <a:t> </a:t>
            </a:r>
            <a:r>
              <a:rPr lang="de-DE" altLang="de-DE" sz="2000" dirty="0" err="1">
                <a:solidFill>
                  <a:srgbClr val="004992"/>
                </a:solidFill>
                <a:latin typeface="Calibri Light"/>
              </a:rPr>
              <a:t>be</a:t>
            </a:r>
            <a:r>
              <a:rPr lang="de-DE" altLang="de-DE" sz="2000" dirty="0">
                <a:solidFill>
                  <a:srgbClr val="004992"/>
                </a:solidFill>
                <a:latin typeface="Calibri Light"/>
              </a:rPr>
              <a:t> </a:t>
            </a:r>
            <a:r>
              <a:rPr lang="de-DE" altLang="de-DE" sz="2000" dirty="0" err="1">
                <a:solidFill>
                  <a:srgbClr val="004992"/>
                </a:solidFill>
                <a:latin typeface="Calibri Light"/>
              </a:rPr>
              <a:t>delighted</a:t>
            </a:r>
            <a:r>
              <a:rPr lang="de-DE" altLang="de-DE" sz="2000" dirty="0">
                <a:solidFill>
                  <a:srgbClr val="004992"/>
                </a:solidFill>
                <a:latin typeface="Calibri Light"/>
              </a:rPr>
              <a:t>?</a:t>
            </a:r>
          </a:p>
        </p:txBody>
      </p:sp>
    </p:spTree>
    <p:extLst>
      <p:ext uri="{BB962C8B-B14F-4D97-AF65-F5344CB8AC3E}">
        <p14:creationId xmlns:p14="http://schemas.microsoft.com/office/powerpoint/2010/main" val="46582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Toffees! Great, </a:t>
            </a:r>
          </a:p>
          <a:p>
            <a:pPr algn="ctr" eaLnBrk="1" hangingPunct="1">
              <a:spcBef>
                <a:spcPct val="0"/>
              </a:spcBef>
              <a:buFontTx/>
              <a:buNone/>
            </a:pPr>
            <a:r>
              <a:rPr lang="de-DE" altLang="de-DE" sz="1400" b="1" dirty="0">
                <a:solidFill>
                  <a:srgbClr val="000000"/>
                </a:solidFill>
                <a:latin typeface="Calibri Light"/>
              </a:rPr>
              <a:t>thanks!</a:t>
            </a:r>
          </a:p>
        </p:txBody>
      </p:sp>
      <p:sp>
        <p:nvSpPr>
          <p:cNvPr id="7" name="Title 6"/>
          <p:cNvSpPr>
            <a:spLocks noGrp="1"/>
          </p:cNvSpPr>
          <p:nvPr>
            <p:ph type="title"/>
          </p:nvPr>
        </p:nvSpPr>
        <p:spPr/>
        <p:txBody>
          <a:bodyPr/>
          <a:lstStyle/>
          <a:p>
            <a:r>
              <a:rPr lang="en-US" sz="3600" dirty="0"/>
              <a:t>Grandmother’s Birthday</a:t>
            </a:r>
            <a:br>
              <a:rPr lang="en-US" sz="3600" dirty="0"/>
            </a:br>
            <a:r>
              <a:rPr lang="en-US" dirty="0"/>
              <a:t>What will the girl bring her grandma next year?</a:t>
            </a:r>
            <a:endParaRPr lang="en-US" sz="3600" dirty="0"/>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26</a:t>
            </a:fld>
            <a:endParaRPr lang="de-DE" altLang="de-DE">
              <a:solidFill>
                <a:srgbClr val="000000"/>
              </a:solidFill>
              <a:latin typeface="Calibri Light"/>
            </a:endParaRPr>
          </a:p>
        </p:txBody>
      </p:sp>
      <p:pic>
        <p:nvPicPr>
          <p:cNvPr id="1026"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5" name="Text Box 12"/>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400" b="1" dirty="0">
                <a:solidFill>
                  <a:srgbClr val="000000"/>
                </a:solidFill>
                <a:latin typeface="Calibri Light"/>
              </a:rPr>
              <a:t>I can</a:t>
            </a:r>
            <a:r>
              <a:rPr lang="en-CA" altLang="de-DE" sz="1400" b="1" dirty="0">
                <a:solidFill>
                  <a:srgbClr val="000000"/>
                </a:solidFill>
                <a:latin typeface="Calibri Light"/>
              </a:rPr>
              <a:t>’</a:t>
            </a:r>
            <a:r>
              <a:rPr lang="de-DE" altLang="de-DE" sz="1400" b="1" dirty="0">
                <a:solidFill>
                  <a:srgbClr val="000000"/>
                </a:solidFill>
                <a:latin typeface="Calibri Light"/>
              </a:rPr>
              <a:t>t stand </a:t>
            </a:r>
          </a:p>
          <a:p>
            <a:pPr eaLnBrk="1" hangingPunct="1">
              <a:spcBef>
                <a:spcPct val="0"/>
              </a:spcBef>
              <a:buFontTx/>
              <a:buNone/>
            </a:pPr>
            <a:r>
              <a:rPr lang="de-DE" altLang="de-DE" sz="1400" b="1" dirty="0">
                <a:solidFill>
                  <a:srgbClr val="000000"/>
                </a:solidFill>
                <a:latin typeface="Calibri Light"/>
              </a:rPr>
              <a:t>Toffees …</a:t>
            </a:r>
          </a:p>
        </p:txBody>
      </p:sp>
      <p:sp>
        <p:nvSpPr>
          <p:cNvPr id="9" name="Caption_16"/>
          <p:cNvSpPr txBox="1">
            <a:spLocks noChangeArrowheads="1"/>
          </p:cNvSpPr>
          <p:nvPr/>
        </p:nvSpPr>
        <p:spPr bwMode="auto">
          <a:xfrm>
            <a:off x="1830387" y="5251280"/>
            <a:ext cx="8915400" cy="1238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eaLnBrk="1" hangingPunct="1">
              <a:lnSpc>
                <a:spcPct val="105000"/>
              </a:lnSpc>
              <a:spcBef>
                <a:spcPts val="1999"/>
              </a:spcBef>
              <a:spcAft>
                <a:spcPts val="0"/>
              </a:spcAft>
            </a:pPr>
            <a:r>
              <a:rPr lang="de-DE" altLang="de-DE" sz="2000" b="1" dirty="0">
                <a:solidFill>
                  <a:srgbClr val="004992"/>
                </a:solidFill>
                <a:latin typeface="Calibri Light"/>
                <a:ea typeface="Verdana" panose="020B0604030504040204" pitchFamily="34" charset="0"/>
                <a:cs typeface="Verdana" panose="020B0604030504040204" pitchFamily="34" charset="0"/>
              </a:rPr>
              <a:t>Probably: </a:t>
            </a:r>
            <a:r>
              <a:rPr lang="de-DE" altLang="de-DE" sz="2000" dirty="0">
                <a:solidFill>
                  <a:srgbClr val="333333"/>
                </a:solidFill>
                <a:latin typeface="Calibri Light"/>
                <a:ea typeface="Verdana" panose="020B0604030504040204" pitchFamily="34" charset="0"/>
                <a:cs typeface="Verdana" panose="020B0604030504040204" pitchFamily="34" charset="0"/>
              </a:rPr>
              <a:t>A box of toffees again because grandmother was so enthusiastic the last time.</a:t>
            </a:r>
          </a:p>
          <a:p>
            <a:pPr marL="0" eaLnBrk="1" hangingPunct="1">
              <a:lnSpc>
                <a:spcPct val="105000"/>
              </a:lnSpc>
              <a:spcBef>
                <a:spcPts val="1999"/>
              </a:spcBef>
              <a:spcAft>
                <a:spcPts val="0"/>
              </a:spcAft>
            </a:pPr>
            <a:r>
              <a:rPr lang="de-DE" altLang="de-DE" sz="2000" b="1" dirty="0">
                <a:solidFill>
                  <a:srgbClr val="004992"/>
                </a:solidFill>
                <a:latin typeface="Calibri Light"/>
                <a:ea typeface="Verdana" panose="020B0604030504040204" pitchFamily="34" charset="0"/>
                <a:cs typeface="Verdana" panose="020B0604030504040204" pitchFamily="34" charset="0"/>
              </a:rPr>
              <a:t>Unlikely: </a:t>
            </a:r>
            <a:r>
              <a:rPr lang="de-DE" altLang="de-DE" sz="2000" dirty="0">
                <a:solidFill>
                  <a:srgbClr val="333333"/>
                </a:solidFill>
                <a:latin typeface="Calibri Light"/>
                <a:ea typeface="Verdana" panose="020B0604030504040204" pitchFamily="34" charset="0"/>
                <a:cs typeface="Verdana" panose="020B0604030504040204" pitchFamily="34" charset="0"/>
              </a:rPr>
              <a:t>The girl has noticed that grandmother doesn‘t like toffees, so she will bring something different the next birthday.</a:t>
            </a:r>
          </a:p>
        </p:txBody>
      </p:sp>
    </p:spTree>
    <p:extLst>
      <p:ext uri="{BB962C8B-B14F-4D97-AF65-F5344CB8AC3E}">
        <p14:creationId xmlns:p14="http://schemas.microsoft.com/office/powerpoint/2010/main" val="679911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Let’s go!</a:t>
            </a:r>
            <a:endParaRPr sz="360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27</a:t>
            </a:fld>
            <a:endParaRPr lang="de-DE" altLang="de-DE">
              <a:solidFill>
                <a:srgbClr val="000000"/>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ption_18"/>
          <p:cNvSpPr txBox="1"/>
          <p:nvPr/>
        </p:nvSpPr>
        <p:spPr>
          <a:xfrm>
            <a:off x="2519217" y="5884164"/>
            <a:ext cx="7123085" cy="64607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sz="2000" spc="-10" dirty="0">
                <a:solidFill>
                  <a:srgbClr val="004992"/>
                </a:solidFill>
                <a:latin typeface="Calibri Light"/>
                <a:cs typeface="Verdana"/>
              </a:rPr>
              <a:t>Is </a:t>
            </a:r>
            <a:r>
              <a:rPr sz="2000" spc="-5" dirty="0">
                <a:solidFill>
                  <a:srgbClr val="004992"/>
                </a:solidFill>
                <a:latin typeface="Calibri Light"/>
                <a:cs typeface="Verdana"/>
              </a:rPr>
              <a:t>the boss cold-hearted? </a:t>
            </a:r>
            <a:r>
              <a:rPr sz="2000" dirty="0">
                <a:solidFill>
                  <a:srgbClr val="004992"/>
                </a:solidFill>
                <a:latin typeface="Calibri Light"/>
                <a:cs typeface="Verdana"/>
              </a:rPr>
              <a:t>Do </a:t>
            </a:r>
            <a:r>
              <a:rPr sz="2000" spc="-5" dirty="0">
                <a:solidFill>
                  <a:srgbClr val="004992"/>
                </a:solidFill>
                <a:latin typeface="Calibri Light"/>
                <a:cs typeface="Verdana"/>
              </a:rPr>
              <a:t>we </a:t>
            </a:r>
            <a:r>
              <a:rPr sz="2000" dirty="0">
                <a:solidFill>
                  <a:srgbClr val="004992"/>
                </a:solidFill>
                <a:latin typeface="Calibri Light"/>
                <a:cs typeface="Verdana"/>
              </a:rPr>
              <a:t>need</a:t>
            </a:r>
            <a:r>
              <a:rPr sz="2000" spc="100" dirty="0">
                <a:solidFill>
                  <a:srgbClr val="004992"/>
                </a:solidFill>
                <a:latin typeface="Calibri Light"/>
                <a:cs typeface="Verdana"/>
              </a:rPr>
              <a:t> </a:t>
            </a:r>
            <a:r>
              <a:rPr sz="2000" spc="-5" dirty="0">
                <a:solidFill>
                  <a:srgbClr val="004992"/>
                </a:solidFill>
                <a:latin typeface="Calibri Light"/>
                <a:cs typeface="Verdana"/>
              </a:rPr>
              <a:t>additional</a:t>
            </a:r>
            <a:r>
              <a:rPr lang="en-US" sz="2000" spc="-5" dirty="0">
                <a:solidFill>
                  <a:srgbClr val="004992"/>
                </a:solidFill>
                <a:latin typeface="Calibri Light"/>
                <a:cs typeface="Verdana"/>
              </a:rPr>
              <a:t> </a:t>
            </a:r>
            <a:r>
              <a:rPr sz="2000" spc="-5" dirty="0">
                <a:solidFill>
                  <a:srgbClr val="004992"/>
                </a:solidFill>
                <a:latin typeface="Calibri Light"/>
                <a:cs typeface="Verdana"/>
              </a:rPr>
              <a:t>information to</a:t>
            </a:r>
            <a:r>
              <a:rPr sz="2000" spc="75" dirty="0">
                <a:solidFill>
                  <a:srgbClr val="004992"/>
                </a:solidFill>
                <a:latin typeface="Calibri Light"/>
                <a:cs typeface="Verdana"/>
              </a:rPr>
              <a:t> </a:t>
            </a:r>
            <a:r>
              <a:rPr sz="2000" spc="-5" dirty="0">
                <a:solidFill>
                  <a:srgbClr val="004992"/>
                </a:solidFill>
                <a:latin typeface="Calibri Light"/>
                <a:cs typeface="Verdana"/>
              </a:rPr>
              <a:t>decide?</a:t>
            </a:r>
            <a:endParaRPr sz="20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28</a:t>
            </a:fld>
            <a:endParaRPr lang="de-DE" altLang="de-DE">
              <a:solidFill>
                <a:srgbClr val="000000"/>
              </a:solidFill>
              <a:latin typeface="Calibri Light"/>
            </a:endParaRPr>
          </a:p>
        </p:txBody>
      </p:sp>
      <p:pic>
        <p:nvPicPr>
          <p:cNvPr id="18" name="Picture 57" descr="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bject 11"/>
          <p:cNvSpPr txBox="1"/>
          <p:nvPr/>
        </p:nvSpPr>
        <p:spPr>
          <a:xfrm>
            <a:off x="3354387" y="1295400"/>
            <a:ext cx="1005840" cy="548640"/>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sz="1200" dirty="0">
                <a:latin typeface="Calibri Light"/>
                <a:cs typeface="Verdana"/>
              </a:rPr>
              <a:t>I am </a:t>
            </a:r>
            <a:r>
              <a:rPr sz="1200" spc="-5" dirty="0">
                <a:latin typeface="Calibri Light"/>
                <a:cs typeface="Verdana"/>
              </a:rPr>
              <a:t>very</a:t>
            </a:r>
            <a:r>
              <a:rPr sz="1200" spc="-55" dirty="0">
                <a:latin typeface="Calibri Light"/>
                <a:cs typeface="Verdana"/>
              </a:rPr>
              <a:t> </a:t>
            </a:r>
            <a:r>
              <a:rPr sz="1200" spc="-5" dirty="0">
                <a:latin typeface="Calibri Light"/>
                <a:cs typeface="Verdana"/>
              </a:rPr>
              <a:t>sorry!</a:t>
            </a:r>
            <a:endParaRPr sz="1200" dirty="0">
              <a:latin typeface="Calibri Light"/>
              <a:cs typeface="Verdana"/>
            </a:endParaRPr>
          </a:p>
        </p:txBody>
      </p:sp>
      <p:sp>
        <p:nvSpPr>
          <p:cNvPr id="28684"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de-DE" altLang="de-DE" sz="1200" dirty="0">
                <a:latin typeface="Calibri Light"/>
                <a:ea typeface="Verdana" panose="020B0604030504040204" pitchFamily="34" charset="0"/>
                <a:cs typeface="Verdana" panose="020B0604030504040204" pitchFamily="34" charset="0"/>
              </a:rPr>
              <a:t>How am I supposed to work now?</a:t>
            </a:r>
          </a:p>
        </p:txBody>
      </p:sp>
      <p:sp>
        <p:nvSpPr>
          <p:cNvPr id="28685"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00" dirty="0">
                <a:latin typeface="Calibri Light"/>
                <a:ea typeface="Verdana" panose="020B0604030504040204" pitchFamily="34" charset="0"/>
                <a:cs typeface="Verdana" panose="020B0604030504040204" pitchFamily="34" charset="0"/>
              </a:rPr>
              <a:t>This is unacceptable!</a:t>
            </a:r>
          </a:p>
        </p:txBody>
      </p:sp>
      <p:sp>
        <p:nvSpPr>
          <p:cNvPr id="9" name="Rectangle 60"/>
          <p:cNvSpPr>
            <a:spLocks noChangeArrowheads="1"/>
          </p:cNvSpPr>
          <p:nvPr/>
        </p:nvSpPr>
        <p:spPr bwMode="auto">
          <a:xfrm>
            <a:off x="2624328" y="3328416"/>
            <a:ext cx="3447288" cy="238658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ption_18"/>
          <p:cNvSpPr txBox="1"/>
          <p:nvPr/>
        </p:nvSpPr>
        <p:spPr>
          <a:xfrm>
            <a:off x="2519217" y="5884164"/>
            <a:ext cx="7123085" cy="64607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sz="2000" spc="-10" dirty="0">
                <a:solidFill>
                  <a:srgbClr val="004992"/>
                </a:solidFill>
                <a:latin typeface="Calibri Light"/>
                <a:cs typeface="Verdana"/>
              </a:rPr>
              <a:t>Is </a:t>
            </a:r>
            <a:r>
              <a:rPr sz="2000" spc="-5" dirty="0">
                <a:solidFill>
                  <a:srgbClr val="004992"/>
                </a:solidFill>
                <a:latin typeface="Calibri Light"/>
                <a:cs typeface="Verdana"/>
              </a:rPr>
              <a:t>the boss cold-hearted? </a:t>
            </a:r>
            <a:r>
              <a:rPr sz="2000" dirty="0">
                <a:solidFill>
                  <a:srgbClr val="004992"/>
                </a:solidFill>
                <a:latin typeface="Calibri Light"/>
                <a:cs typeface="Verdana"/>
              </a:rPr>
              <a:t>Do </a:t>
            </a:r>
            <a:r>
              <a:rPr sz="2000" spc="-5" dirty="0">
                <a:solidFill>
                  <a:srgbClr val="004992"/>
                </a:solidFill>
                <a:latin typeface="Calibri Light"/>
                <a:cs typeface="Verdana"/>
              </a:rPr>
              <a:t>we </a:t>
            </a:r>
            <a:r>
              <a:rPr sz="2000" dirty="0">
                <a:solidFill>
                  <a:srgbClr val="004992"/>
                </a:solidFill>
                <a:latin typeface="Calibri Light"/>
                <a:cs typeface="Verdana"/>
              </a:rPr>
              <a:t>need</a:t>
            </a:r>
            <a:r>
              <a:rPr sz="2000" spc="100" dirty="0">
                <a:solidFill>
                  <a:srgbClr val="004992"/>
                </a:solidFill>
                <a:latin typeface="Calibri Light"/>
                <a:cs typeface="Verdana"/>
              </a:rPr>
              <a:t> </a:t>
            </a:r>
            <a:r>
              <a:rPr sz="2000" spc="-5" dirty="0">
                <a:solidFill>
                  <a:srgbClr val="004992"/>
                </a:solidFill>
                <a:latin typeface="Calibri Light"/>
                <a:cs typeface="Verdana"/>
              </a:rPr>
              <a:t>additional</a:t>
            </a:r>
            <a:r>
              <a:rPr lang="en-US" sz="2000" spc="-5" dirty="0">
                <a:solidFill>
                  <a:srgbClr val="004992"/>
                </a:solidFill>
                <a:latin typeface="Calibri Light"/>
                <a:cs typeface="Verdana"/>
              </a:rPr>
              <a:t> </a:t>
            </a:r>
            <a:r>
              <a:rPr sz="2000" spc="-5" dirty="0">
                <a:solidFill>
                  <a:srgbClr val="004992"/>
                </a:solidFill>
                <a:latin typeface="Calibri Light"/>
                <a:cs typeface="Verdana"/>
              </a:rPr>
              <a:t>information to</a:t>
            </a:r>
            <a:r>
              <a:rPr sz="2000" spc="75" dirty="0">
                <a:solidFill>
                  <a:srgbClr val="004992"/>
                </a:solidFill>
                <a:latin typeface="Calibri Light"/>
                <a:cs typeface="Verdana"/>
              </a:rPr>
              <a:t> </a:t>
            </a:r>
            <a:r>
              <a:rPr sz="2000" spc="-5" dirty="0">
                <a:solidFill>
                  <a:srgbClr val="004992"/>
                </a:solidFill>
                <a:latin typeface="Calibri Light"/>
                <a:cs typeface="Verdana"/>
              </a:rPr>
              <a:t>decide?</a:t>
            </a:r>
            <a:endParaRPr sz="20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29</a:t>
            </a:fld>
            <a:endParaRPr lang="de-DE" altLang="de-DE">
              <a:solidFill>
                <a:srgbClr val="000000"/>
              </a:solidFill>
              <a:latin typeface="Calibri Light"/>
            </a:endParaRPr>
          </a:p>
        </p:txBody>
      </p:sp>
      <p:pic>
        <p:nvPicPr>
          <p:cNvPr id="18" name="Picture 57" descr="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bject 11"/>
          <p:cNvSpPr txBox="1"/>
          <p:nvPr/>
        </p:nvSpPr>
        <p:spPr>
          <a:xfrm>
            <a:off x="3354387" y="1295400"/>
            <a:ext cx="1005840" cy="548640"/>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sz="1200" dirty="0">
                <a:latin typeface="Calibri Light"/>
                <a:cs typeface="Verdana"/>
              </a:rPr>
              <a:t>I am </a:t>
            </a:r>
            <a:r>
              <a:rPr sz="1200" spc="-5" dirty="0">
                <a:latin typeface="Calibri Light"/>
                <a:cs typeface="Verdana"/>
              </a:rPr>
              <a:t>very</a:t>
            </a:r>
            <a:r>
              <a:rPr sz="1200" spc="-55" dirty="0">
                <a:latin typeface="Calibri Light"/>
                <a:cs typeface="Verdana"/>
              </a:rPr>
              <a:t> </a:t>
            </a:r>
            <a:r>
              <a:rPr sz="1200" spc="-5" dirty="0">
                <a:latin typeface="Calibri Light"/>
                <a:cs typeface="Verdana"/>
              </a:rPr>
              <a:t>sorry!</a:t>
            </a:r>
            <a:endParaRPr sz="1200" dirty="0">
              <a:latin typeface="Calibri Light"/>
              <a:cs typeface="Verdana"/>
            </a:endParaRPr>
          </a:p>
        </p:txBody>
      </p:sp>
      <p:sp>
        <p:nvSpPr>
          <p:cNvPr id="28684"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de-DE" altLang="de-DE" sz="1200" dirty="0">
                <a:latin typeface="Calibri Light"/>
                <a:ea typeface="Verdana" panose="020B0604030504040204" pitchFamily="34" charset="0"/>
                <a:cs typeface="Verdana" panose="020B0604030504040204" pitchFamily="34" charset="0"/>
              </a:rPr>
              <a:t>How am I supposed to work now?</a:t>
            </a:r>
          </a:p>
        </p:txBody>
      </p:sp>
      <p:sp>
        <p:nvSpPr>
          <p:cNvPr id="28685"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00" dirty="0">
                <a:latin typeface="Calibri Light"/>
                <a:ea typeface="Verdana" panose="020B0604030504040204" pitchFamily="34" charset="0"/>
                <a:cs typeface="Verdana" panose="020B0604030504040204" pitchFamily="34" charset="0"/>
              </a:rPr>
              <a:t>This is unacceptable!</a:t>
            </a:r>
          </a:p>
        </p:txBody>
      </p:sp>
      <p:sp>
        <p:nvSpPr>
          <p:cNvPr id="9"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781572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ption_18"/>
          <p:cNvSpPr txBox="1"/>
          <p:nvPr/>
        </p:nvSpPr>
        <p:spPr>
          <a:xfrm>
            <a:off x="2519217" y="5884164"/>
            <a:ext cx="7123085" cy="64607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sz="2000" spc="-10" dirty="0">
                <a:solidFill>
                  <a:srgbClr val="004992"/>
                </a:solidFill>
                <a:latin typeface="Calibri Light"/>
                <a:cs typeface="Verdana"/>
              </a:rPr>
              <a:t>Is </a:t>
            </a:r>
            <a:r>
              <a:rPr sz="2000" spc="-5" dirty="0">
                <a:solidFill>
                  <a:srgbClr val="004992"/>
                </a:solidFill>
                <a:latin typeface="Calibri Light"/>
                <a:cs typeface="Verdana"/>
              </a:rPr>
              <a:t>the boss cold-hearted? </a:t>
            </a:r>
            <a:r>
              <a:rPr sz="2000" dirty="0">
                <a:solidFill>
                  <a:srgbClr val="004992"/>
                </a:solidFill>
                <a:latin typeface="Calibri Light"/>
                <a:cs typeface="Verdana"/>
              </a:rPr>
              <a:t>Do </a:t>
            </a:r>
            <a:r>
              <a:rPr sz="2000" spc="-5" dirty="0">
                <a:solidFill>
                  <a:srgbClr val="004992"/>
                </a:solidFill>
                <a:latin typeface="Calibri Light"/>
                <a:cs typeface="Verdana"/>
              </a:rPr>
              <a:t>we </a:t>
            </a:r>
            <a:r>
              <a:rPr sz="2000" dirty="0">
                <a:solidFill>
                  <a:srgbClr val="004992"/>
                </a:solidFill>
                <a:latin typeface="Calibri Light"/>
                <a:cs typeface="Verdana"/>
              </a:rPr>
              <a:t>need</a:t>
            </a:r>
            <a:r>
              <a:rPr sz="2000" spc="100" dirty="0">
                <a:solidFill>
                  <a:srgbClr val="004992"/>
                </a:solidFill>
                <a:latin typeface="Calibri Light"/>
                <a:cs typeface="Verdana"/>
              </a:rPr>
              <a:t> </a:t>
            </a:r>
            <a:r>
              <a:rPr sz="2000" spc="-5" dirty="0">
                <a:solidFill>
                  <a:srgbClr val="004992"/>
                </a:solidFill>
                <a:latin typeface="Calibri Light"/>
                <a:cs typeface="Verdana"/>
              </a:rPr>
              <a:t>additional</a:t>
            </a:r>
            <a:r>
              <a:rPr lang="en-US" sz="2000" spc="-5" dirty="0">
                <a:solidFill>
                  <a:srgbClr val="004992"/>
                </a:solidFill>
                <a:latin typeface="Calibri Light"/>
                <a:cs typeface="Verdana"/>
              </a:rPr>
              <a:t> </a:t>
            </a:r>
            <a:r>
              <a:rPr sz="2000" spc="-5" dirty="0">
                <a:solidFill>
                  <a:srgbClr val="004992"/>
                </a:solidFill>
                <a:latin typeface="Calibri Light"/>
                <a:cs typeface="Verdana"/>
              </a:rPr>
              <a:t>information to</a:t>
            </a:r>
            <a:r>
              <a:rPr sz="2000" spc="75" dirty="0">
                <a:solidFill>
                  <a:srgbClr val="004992"/>
                </a:solidFill>
                <a:latin typeface="Calibri Light"/>
                <a:cs typeface="Verdana"/>
              </a:rPr>
              <a:t> </a:t>
            </a:r>
            <a:r>
              <a:rPr sz="2000" spc="-5" dirty="0">
                <a:solidFill>
                  <a:srgbClr val="004992"/>
                </a:solidFill>
                <a:latin typeface="Calibri Light"/>
                <a:cs typeface="Verdana"/>
              </a:rPr>
              <a:t>decide?</a:t>
            </a:r>
            <a:endParaRPr sz="20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30</a:t>
            </a:fld>
            <a:endParaRPr lang="de-DE" altLang="de-DE">
              <a:solidFill>
                <a:srgbClr val="000000"/>
              </a:solidFill>
              <a:latin typeface="Calibri Light"/>
            </a:endParaRPr>
          </a:p>
        </p:txBody>
      </p:sp>
      <p:pic>
        <p:nvPicPr>
          <p:cNvPr id="18" name="Picture 57" descr="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bject 11"/>
          <p:cNvSpPr txBox="1"/>
          <p:nvPr/>
        </p:nvSpPr>
        <p:spPr>
          <a:xfrm>
            <a:off x="3354387" y="1295400"/>
            <a:ext cx="1005840" cy="548640"/>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sz="1200" dirty="0">
                <a:latin typeface="Calibri Light"/>
                <a:cs typeface="Verdana"/>
              </a:rPr>
              <a:t>I am </a:t>
            </a:r>
            <a:r>
              <a:rPr sz="1200" spc="-5" dirty="0">
                <a:latin typeface="Calibri Light"/>
                <a:cs typeface="Verdana"/>
              </a:rPr>
              <a:t>very</a:t>
            </a:r>
            <a:r>
              <a:rPr sz="1200" spc="-55" dirty="0">
                <a:latin typeface="Calibri Light"/>
                <a:cs typeface="Verdana"/>
              </a:rPr>
              <a:t> </a:t>
            </a:r>
            <a:r>
              <a:rPr sz="1200" spc="-5" dirty="0">
                <a:latin typeface="Calibri Light"/>
                <a:cs typeface="Verdana"/>
              </a:rPr>
              <a:t>sorry!</a:t>
            </a:r>
            <a:endParaRPr sz="1200" dirty="0">
              <a:latin typeface="Calibri Light"/>
              <a:cs typeface="Verdana"/>
            </a:endParaRPr>
          </a:p>
        </p:txBody>
      </p:sp>
      <p:sp>
        <p:nvSpPr>
          <p:cNvPr id="28684"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de-DE" altLang="de-DE" sz="1200" dirty="0">
                <a:latin typeface="Calibri Light"/>
                <a:ea typeface="Verdana" panose="020B0604030504040204" pitchFamily="34" charset="0"/>
                <a:cs typeface="Verdana" panose="020B0604030504040204" pitchFamily="34" charset="0"/>
              </a:rPr>
              <a:t>How am I supposed to work now?</a:t>
            </a:r>
          </a:p>
        </p:txBody>
      </p:sp>
      <p:sp>
        <p:nvSpPr>
          <p:cNvPr id="28685"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00" dirty="0">
                <a:latin typeface="Calibri Light"/>
                <a:ea typeface="Verdana" panose="020B0604030504040204" pitchFamily="34" charset="0"/>
                <a:cs typeface="Verdana" panose="020B0604030504040204" pitchFamily="34" charset="0"/>
              </a:rPr>
              <a:t>This is unacceptable!</a:t>
            </a:r>
          </a:p>
        </p:txBody>
      </p:sp>
    </p:spTree>
    <p:extLst>
      <p:ext uri="{BB962C8B-B14F-4D97-AF65-F5344CB8AC3E}">
        <p14:creationId xmlns:p14="http://schemas.microsoft.com/office/powerpoint/2010/main" val="2981308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bject 2"/>
          <p:cNvSpPr>
            <a:spLocks/>
          </p:cNvSpPr>
          <p:nvPr/>
        </p:nvSpPr>
        <p:spPr bwMode="auto">
          <a:xfrm>
            <a:off x="408955" y="1813842"/>
            <a:ext cx="11376000" cy="1484313"/>
          </a:xfrm>
          <a:custGeom>
            <a:avLst/>
            <a:gdLst>
              <a:gd name="T0" fmla="*/ 0 w 9144000"/>
              <a:gd name="T1" fmla="*/ 1484059 h 1484630"/>
              <a:gd name="T2" fmla="*/ 9144000 w 9144000"/>
              <a:gd name="T3" fmla="*/ 1484059 h 1484630"/>
              <a:gd name="T4" fmla="*/ 9144000 w 9144000"/>
              <a:gd name="T5" fmla="*/ 0 h 1484630"/>
              <a:gd name="T6" fmla="*/ 0 w 9144000"/>
              <a:gd name="T7" fmla="*/ 0 h 1484630"/>
              <a:gd name="T8" fmla="*/ 0 w 9144000"/>
              <a:gd name="T9" fmla="*/ 1484059 h 14846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1484630">
                <a:moveTo>
                  <a:pt x="0" y="1484376"/>
                </a:moveTo>
                <a:lnTo>
                  <a:pt x="9144000" y="1484376"/>
                </a:lnTo>
                <a:lnTo>
                  <a:pt x="9144000" y="0"/>
                </a:lnTo>
                <a:lnTo>
                  <a:pt x="0" y="0"/>
                </a:lnTo>
                <a:lnTo>
                  <a:pt x="0" y="1484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de-DE">
              <a:latin typeface="Calibri Light"/>
            </a:endParaRPr>
          </a:p>
        </p:txBody>
      </p:sp>
      <p:sp>
        <p:nvSpPr>
          <p:cNvPr id="5" name="Caption_10"/>
          <p:cNvSpPr txBox="1">
            <a:spLocks noChangeArrowheads="1"/>
          </p:cNvSpPr>
          <p:nvPr/>
        </p:nvSpPr>
        <p:spPr bwMode="auto">
          <a:xfrm>
            <a:off x="2731701" y="5884164"/>
            <a:ext cx="6698118" cy="725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What might the police officer think ...? Is he entirely correct or partly correct?</a:t>
            </a: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31</a:t>
            </a:fld>
            <a:endParaRPr lang="de-DE" altLang="de-DE">
              <a:solidFill>
                <a:srgbClr val="000000"/>
              </a:solidFill>
              <a:latin typeface="Calibri Light"/>
            </a:endParaRPr>
          </a:p>
        </p:txBody>
      </p:sp>
      <p:pic>
        <p:nvPicPr>
          <p:cNvPr id="10" name="Picture 59" descr="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2857227" y="3429000"/>
            <a:ext cx="2084832" cy="229514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bject 2"/>
          <p:cNvSpPr>
            <a:spLocks/>
          </p:cNvSpPr>
          <p:nvPr/>
        </p:nvSpPr>
        <p:spPr bwMode="auto">
          <a:xfrm>
            <a:off x="408955" y="1813842"/>
            <a:ext cx="11376000" cy="1484313"/>
          </a:xfrm>
          <a:custGeom>
            <a:avLst/>
            <a:gdLst>
              <a:gd name="T0" fmla="*/ 0 w 9144000"/>
              <a:gd name="T1" fmla="*/ 1484059 h 1484630"/>
              <a:gd name="T2" fmla="*/ 9144000 w 9144000"/>
              <a:gd name="T3" fmla="*/ 1484059 h 1484630"/>
              <a:gd name="T4" fmla="*/ 9144000 w 9144000"/>
              <a:gd name="T5" fmla="*/ 0 h 1484630"/>
              <a:gd name="T6" fmla="*/ 0 w 9144000"/>
              <a:gd name="T7" fmla="*/ 0 h 1484630"/>
              <a:gd name="T8" fmla="*/ 0 w 9144000"/>
              <a:gd name="T9" fmla="*/ 1484059 h 14846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1484630">
                <a:moveTo>
                  <a:pt x="0" y="1484376"/>
                </a:moveTo>
                <a:lnTo>
                  <a:pt x="9144000" y="1484376"/>
                </a:lnTo>
                <a:lnTo>
                  <a:pt x="9144000" y="0"/>
                </a:lnTo>
                <a:lnTo>
                  <a:pt x="0" y="0"/>
                </a:lnTo>
                <a:lnTo>
                  <a:pt x="0" y="1484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de-DE">
              <a:latin typeface="Calibri Light"/>
            </a:endParaRPr>
          </a:p>
        </p:txBody>
      </p:sp>
      <p:sp>
        <p:nvSpPr>
          <p:cNvPr id="5" name="Caption_10"/>
          <p:cNvSpPr txBox="1">
            <a:spLocks noChangeArrowheads="1"/>
          </p:cNvSpPr>
          <p:nvPr/>
        </p:nvSpPr>
        <p:spPr bwMode="auto">
          <a:xfrm>
            <a:off x="2731701" y="5884164"/>
            <a:ext cx="6698118" cy="725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What might the police officer think ...? Is he entirely correct or partly correct?</a:t>
            </a: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32</a:t>
            </a:fld>
            <a:endParaRPr lang="de-DE" altLang="de-DE">
              <a:solidFill>
                <a:srgbClr val="000000"/>
              </a:solidFill>
              <a:latin typeface="Calibri Light"/>
            </a:endParaRPr>
          </a:p>
        </p:txBody>
      </p:sp>
      <p:pic>
        <p:nvPicPr>
          <p:cNvPr id="10" name="Picture 59" descr="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778666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bject 2"/>
          <p:cNvSpPr>
            <a:spLocks/>
          </p:cNvSpPr>
          <p:nvPr/>
        </p:nvSpPr>
        <p:spPr bwMode="auto">
          <a:xfrm>
            <a:off x="408955" y="1813842"/>
            <a:ext cx="11376000" cy="1484313"/>
          </a:xfrm>
          <a:custGeom>
            <a:avLst/>
            <a:gdLst>
              <a:gd name="T0" fmla="*/ 0 w 9144000"/>
              <a:gd name="T1" fmla="*/ 1484059 h 1484630"/>
              <a:gd name="T2" fmla="*/ 9144000 w 9144000"/>
              <a:gd name="T3" fmla="*/ 1484059 h 1484630"/>
              <a:gd name="T4" fmla="*/ 9144000 w 9144000"/>
              <a:gd name="T5" fmla="*/ 0 h 1484630"/>
              <a:gd name="T6" fmla="*/ 0 w 9144000"/>
              <a:gd name="T7" fmla="*/ 0 h 1484630"/>
              <a:gd name="T8" fmla="*/ 0 w 9144000"/>
              <a:gd name="T9" fmla="*/ 1484059 h 14846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1484630">
                <a:moveTo>
                  <a:pt x="0" y="1484376"/>
                </a:moveTo>
                <a:lnTo>
                  <a:pt x="9144000" y="1484376"/>
                </a:lnTo>
                <a:lnTo>
                  <a:pt x="9144000" y="0"/>
                </a:lnTo>
                <a:lnTo>
                  <a:pt x="0" y="0"/>
                </a:lnTo>
                <a:lnTo>
                  <a:pt x="0" y="1484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de-DE">
              <a:latin typeface="Calibri Light"/>
            </a:endParaRPr>
          </a:p>
        </p:txBody>
      </p:sp>
      <p:sp>
        <p:nvSpPr>
          <p:cNvPr id="5" name="Caption_10"/>
          <p:cNvSpPr txBox="1">
            <a:spLocks noChangeArrowheads="1"/>
          </p:cNvSpPr>
          <p:nvPr/>
        </p:nvSpPr>
        <p:spPr bwMode="auto">
          <a:xfrm>
            <a:off x="2731701" y="5884164"/>
            <a:ext cx="6698118" cy="725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What might the police officer think ...? Is he entirely correct or partly correct?</a:t>
            </a: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33</a:t>
            </a:fld>
            <a:endParaRPr lang="de-DE" altLang="de-DE">
              <a:solidFill>
                <a:srgbClr val="000000"/>
              </a:solidFill>
              <a:latin typeface="Calibri Light"/>
            </a:endParaRPr>
          </a:p>
        </p:txBody>
      </p:sp>
      <p:pic>
        <p:nvPicPr>
          <p:cNvPr id="10" name="Picture 59" descr="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3605038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bject 2"/>
          <p:cNvSpPr>
            <a:spLocks/>
          </p:cNvSpPr>
          <p:nvPr/>
        </p:nvSpPr>
        <p:spPr bwMode="auto">
          <a:xfrm>
            <a:off x="408955" y="1813842"/>
            <a:ext cx="11376000" cy="1484313"/>
          </a:xfrm>
          <a:custGeom>
            <a:avLst/>
            <a:gdLst>
              <a:gd name="T0" fmla="*/ 0 w 9144000"/>
              <a:gd name="T1" fmla="*/ 1484059 h 1484630"/>
              <a:gd name="T2" fmla="*/ 9144000 w 9144000"/>
              <a:gd name="T3" fmla="*/ 1484059 h 1484630"/>
              <a:gd name="T4" fmla="*/ 9144000 w 9144000"/>
              <a:gd name="T5" fmla="*/ 0 h 1484630"/>
              <a:gd name="T6" fmla="*/ 0 w 9144000"/>
              <a:gd name="T7" fmla="*/ 0 h 1484630"/>
              <a:gd name="T8" fmla="*/ 0 w 9144000"/>
              <a:gd name="T9" fmla="*/ 1484059 h 14846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1484630">
                <a:moveTo>
                  <a:pt x="0" y="1484376"/>
                </a:moveTo>
                <a:lnTo>
                  <a:pt x="9144000" y="1484376"/>
                </a:lnTo>
                <a:lnTo>
                  <a:pt x="9144000" y="0"/>
                </a:lnTo>
                <a:lnTo>
                  <a:pt x="0" y="0"/>
                </a:lnTo>
                <a:lnTo>
                  <a:pt x="0" y="1484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de-DE">
              <a:latin typeface="Calibri Light"/>
            </a:endParaRPr>
          </a:p>
        </p:txBody>
      </p:sp>
      <p:sp>
        <p:nvSpPr>
          <p:cNvPr id="5" name="Caption_10"/>
          <p:cNvSpPr txBox="1">
            <a:spLocks noChangeArrowheads="1"/>
          </p:cNvSpPr>
          <p:nvPr/>
        </p:nvSpPr>
        <p:spPr bwMode="auto">
          <a:xfrm>
            <a:off x="2731701" y="5884164"/>
            <a:ext cx="6698118" cy="725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What might the police officer think ...? Is he entirely correct or partly correct?</a:t>
            </a: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34</a:t>
            </a:fld>
            <a:endParaRPr lang="de-DE" altLang="de-DE">
              <a:solidFill>
                <a:srgbClr val="000000"/>
              </a:solidFill>
              <a:latin typeface="Calibri Light"/>
            </a:endParaRPr>
          </a:p>
        </p:txBody>
      </p:sp>
      <p:pic>
        <p:nvPicPr>
          <p:cNvPr id="10" name="Picture 59" descr="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63481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1030" descr="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34"/>
          <p:cNvSpPr txBox="1"/>
          <p:nvPr/>
        </p:nvSpPr>
        <p:spPr>
          <a:xfrm>
            <a:off x="3417468" y="5884164"/>
            <a:ext cx="5326584" cy="322909"/>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sz="2000" spc="-10" dirty="0">
                <a:solidFill>
                  <a:srgbClr val="004992"/>
                </a:solidFill>
                <a:latin typeface="Calibri Light"/>
                <a:cs typeface="Verdana"/>
              </a:rPr>
              <a:t>Is </a:t>
            </a:r>
            <a:r>
              <a:rPr sz="2000" spc="-5" dirty="0">
                <a:solidFill>
                  <a:srgbClr val="004992"/>
                </a:solidFill>
                <a:latin typeface="Calibri Light"/>
                <a:cs typeface="Verdana"/>
              </a:rPr>
              <a:t>the </a:t>
            </a:r>
            <a:r>
              <a:rPr sz="2000" dirty="0">
                <a:solidFill>
                  <a:srgbClr val="004992"/>
                </a:solidFill>
                <a:latin typeface="Calibri Light"/>
                <a:cs typeface="Verdana"/>
              </a:rPr>
              <a:t>bank </a:t>
            </a:r>
            <a:r>
              <a:rPr sz="2000" spc="-10" dirty="0">
                <a:solidFill>
                  <a:srgbClr val="004992"/>
                </a:solidFill>
                <a:latin typeface="Calibri Light"/>
                <a:cs typeface="Verdana"/>
              </a:rPr>
              <a:t>employee</a:t>
            </a:r>
            <a:r>
              <a:rPr sz="2000" spc="35" dirty="0">
                <a:solidFill>
                  <a:srgbClr val="004992"/>
                </a:solidFill>
                <a:latin typeface="Calibri Light"/>
                <a:cs typeface="Verdana"/>
              </a:rPr>
              <a:t> </a:t>
            </a:r>
            <a:r>
              <a:rPr sz="2000" spc="-10" dirty="0">
                <a:solidFill>
                  <a:srgbClr val="004992"/>
                </a:solidFill>
                <a:latin typeface="Calibri Light"/>
                <a:cs typeface="Verdana"/>
              </a:rPr>
              <a:t>frightened?</a:t>
            </a:r>
            <a:endParaRPr sz="2000">
              <a:solidFill>
                <a:srgbClr val="004992"/>
              </a:solidFill>
              <a:latin typeface="Calibri Light"/>
              <a:cs typeface="Verdana"/>
            </a:endParaRPr>
          </a:p>
        </p:txBody>
      </p:sp>
      <p:sp>
        <p:nvSpPr>
          <p:cNvPr id="30732"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de-DE" altLang="de-DE" sz="1100" b="1" dirty="0">
                <a:latin typeface="Calibri Light"/>
                <a:cs typeface="Arial" panose="020B0604020202020204" pitchFamily="34" charset="0"/>
              </a:rPr>
              <a:t>Give me the money or I’ll shoot ...</a:t>
            </a:r>
            <a:endParaRPr lang="de-DE" altLang="de-DE" sz="1100" dirty="0">
              <a:latin typeface="Calibri Light"/>
              <a:cs typeface="Arial" panose="020B0604020202020204" pitchFamily="34" charset="0"/>
            </a:endParaRPr>
          </a:p>
        </p:txBody>
      </p:sp>
      <p:sp>
        <p:nvSpPr>
          <p:cNvPr id="30738" name="object 18"/>
          <p:cNvSpPr>
            <a:spLocks/>
          </p:cNvSpPr>
          <p:nvPr/>
        </p:nvSpPr>
        <p:spPr bwMode="auto">
          <a:xfrm>
            <a:off x="4901361" y="1813842"/>
            <a:ext cx="61399" cy="15875"/>
          </a:xfrm>
          <a:custGeom>
            <a:avLst/>
            <a:gdLst>
              <a:gd name="T0" fmla="*/ 45540 w 46989"/>
              <a:gd name="T1" fmla="*/ 15214 h 15240"/>
              <a:gd name="T2" fmla="*/ 33647 w 46989"/>
              <a:gd name="T3" fmla="*/ 15273 h 15240"/>
              <a:gd name="T4" fmla="*/ 21977 w 46989"/>
              <a:gd name="T5" fmla="*/ 12716 h 15240"/>
              <a:gd name="T6" fmla="*/ 10702 w 46989"/>
              <a:gd name="T7" fmla="*/ 7604 h 15240"/>
              <a:gd name="T8" fmla="*/ 0 w 46989"/>
              <a:gd name="T9" fmla="*/ 0 h 15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989" h="15240">
                <a:moveTo>
                  <a:pt x="46482" y="14605"/>
                </a:moveTo>
                <a:lnTo>
                  <a:pt x="34343" y="14662"/>
                </a:lnTo>
                <a:lnTo>
                  <a:pt x="22431" y="12207"/>
                </a:lnTo>
                <a:lnTo>
                  <a:pt x="10923" y="7300"/>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39" name="object 19"/>
          <p:cNvSpPr>
            <a:spLocks/>
          </p:cNvSpPr>
          <p:nvPr/>
        </p:nvSpPr>
        <p:spPr bwMode="auto">
          <a:xfrm>
            <a:off x="4990284" y="1813842"/>
            <a:ext cx="27523" cy="6350"/>
          </a:xfrm>
          <a:custGeom>
            <a:avLst/>
            <a:gdLst>
              <a:gd name="T0" fmla="*/ 20636 w 20320"/>
              <a:gd name="T1" fmla="*/ 0 h 6984"/>
              <a:gd name="T2" fmla="*/ 13929 w 20320"/>
              <a:gd name="T3" fmla="*/ 3233 h 6984"/>
              <a:gd name="T4" fmla="*/ 7094 w 20320"/>
              <a:gd name="T5" fmla="*/ 5312 h 6984"/>
              <a:gd name="T6" fmla="*/ 0 w 20320"/>
              <a:gd name="T7" fmla="*/ 6351 h 69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320" h="6984">
                <a:moveTo>
                  <a:pt x="20319" y="0"/>
                </a:moveTo>
                <a:lnTo>
                  <a:pt x="13715" y="3556"/>
                </a:lnTo>
                <a:lnTo>
                  <a:pt x="6985" y="5842"/>
                </a:lnTo>
                <a:lnTo>
                  <a:pt x="0" y="6985"/>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0" name="object 20"/>
          <p:cNvSpPr>
            <a:spLocks/>
          </p:cNvSpPr>
          <p:nvPr/>
        </p:nvSpPr>
        <p:spPr bwMode="auto">
          <a:xfrm>
            <a:off x="5233762" y="1813842"/>
            <a:ext cx="16938" cy="33338"/>
          </a:xfrm>
          <a:custGeom>
            <a:avLst/>
            <a:gdLst>
              <a:gd name="T0" fmla="*/ 12191 w 12700"/>
              <a:gd name="T1" fmla="*/ 32815 h 32384"/>
              <a:gd name="T2" fmla="*/ 8697 w 12700"/>
              <a:gd name="T3" fmla="*/ 24949 h 32384"/>
              <a:gd name="T4" fmla="*/ 5476 w 12700"/>
              <a:gd name="T5" fmla="*/ 16849 h 32384"/>
              <a:gd name="T6" fmla="*/ 2565 w 12700"/>
              <a:gd name="T7" fmla="*/ 8528 h 32384"/>
              <a:gd name="T8" fmla="*/ 0 w 12700"/>
              <a:gd name="T9" fmla="*/ 0 h 32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00" h="32384">
                <a:moveTo>
                  <a:pt x="12191" y="31876"/>
                </a:moveTo>
                <a:lnTo>
                  <a:pt x="8697" y="24235"/>
                </a:lnTo>
                <a:lnTo>
                  <a:pt x="5476" y="16367"/>
                </a:lnTo>
                <a:lnTo>
                  <a:pt x="2565" y="8284"/>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1" name="object 21"/>
          <p:cNvSpPr>
            <a:spLocks/>
          </p:cNvSpPr>
          <p:nvPr/>
        </p:nvSpPr>
        <p:spPr bwMode="auto">
          <a:xfrm>
            <a:off x="5547112" y="1813842"/>
            <a:ext cx="6352" cy="34925"/>
          </a:xfrm>
          <a:custGeom>
            <a:avLst/>
            <a:gdLst>
              <a:gd name="T0" fmla="*/ 4644 w 5079"/>
              <a:gd name="T1" fmla="*/ 0 h 34925"/>
              <a:gd name="T2" fmla="*/ 3952 w 5079"/>
              <a:gd name="T3" fmla="*/ 8850 h 34925"/>
              <a:gd name="T4" fmla="*/ 2947 w 5079"/>
              <a:gd name="T5" fmla="*/ 17652 h 34925"/>
              <a:gd name="T6" fmla="*/ 1630 w 5079"/>
              <a:gd name="T7" fmla="*/ 26360 h 34925"/>
              <a:gd name="T8" fmla="*/ 0 w 5079"/>
              <a:gd name="T9" fmla="*/ 34925 h 349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79" h="34925">
                <a:moveTo>
                  <a:pt x="4952" y="0"/>
                </a:moveTo>
                <a:lnTo>
                  <a:pt x="4214" y="8850"/>
                </a:lnTo>
                <a:lnTo>
                  <a:pt x="3143" y="17652"/>
                </a:lnTo>
                <a:lnTo>
                  <a:pt x="1738" y="26360"/>
                </a:lnTo>
                <a:lnTo>
                  <a:pt x="0" y="34925"/>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2" name="object 22"/>
          <p:cNvSpPr>
            <a:spLocks/>
          </p:cNvSpPr>
          <p:nvPr/>
        </p:nvSpPr>
        <p:spPr bwMode="auto">
          <a:xfrm>
            <a:off x="5682614" y="1813842"/>
            <a:ext cx="80454" cy="130175"/>
          </a:xfrm>
          <a:custGeom>
            <a:avLst/>
            <a:gdLst>
              <a:gd name="T0" fmla="*/ 0 w 59689"/>
              <a:gd name="T1" fmla="*/ 0 h 130809"/>
              <a:gd name="T2" fmla="*/ 25109 w 59689"/>
              <a:gd name="T3" fmla="*/ 22739 h 130809"/>
              <a:gd name="T4" fmla="*/ 44152 w 59689"/>
              <a:gd name="T5" fmla="*/ 53381 h 130809"/>
              <a:gd name="T6" fmla="*/ 56170 w 59689"/>
              <a:gd name="T7" fmla="*/ 89876 h 130809"/>
              <a:gd name="T8" fmla="*/ 60197 w 59689"/>
              <a:gd name="T9" fmla="*/ 130176 h 1308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689" h="130809">
                <a:moveTo>
                  <a:pt x="0" y="0"/>
                </a:moveTo>
                <a:lnTo>
                  <a:pt x="24844" y="22850"/>
                </a:lnTo>
                <a:lnTo>
                  <a:pt x="43687" y="53641"/>
                </a:lnTo>
                <a:lnTo>
                  <a:pt x="55578" y="90314"/>
                </a:lnTo>
                <a:lnTo>
                  <a:pt x="59562" y="13081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3" name="object 23"/>
          <p:cNvSpPr>
            <a:spLocks/>
          </p:cNvSpPr>
          <p:nvPr/>
        </p:nvSpPr>
        <p:spPr bwMode="auto">
          <a:xfrm>
            <a:off x="5835053" y="1813842"/>
            <a:ext cx="35993" cy="49213"/>
          </a:xfrm>
          <a:custGeom>
            <a:avLst/>
            <a:gdLst>
              <a:gd name="T0" fmla="*/ 26858 w 26670"/>
              <a:gd name="T1" fmla="*/ 0 h 49530"/>
              <a:gd name="T2" fmla="*/ 21813 w 26670"/>
              <a:gd name="T3" fmla="*/ 13679 h 49530"/>
              <a:gd name="T4" fmla="*/ 15598 w 26670"/>
              <a:gd name="T5" fmla="*/ 26436 h 49530"/>
              <a:gd name="T6" fmla="*/ 8299 w 26670"/>
              <a:gd name="T7" fmla="*/ 38151 h 49530"/>
              <a:gd name="T8" fmla="*/ 0 w 26670"/>
              <a:gd name="T9" fmla="*/ 48708 h 495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670" h="49530">
                <a:moveTo>
                  <a:pt x="26542" y="0"/>
                </a:moveTo>
                <a:lnTo>
                  <a:pt x="21556" y="13767"/>
                </a:lnTo>
                <a:lnTo>
                  <a:pt x="15414" y="26606"/>
                </a:lnTo>
                <a:lnTo>
                  <a:pt x="8201" y="38397"/>
                </a:lnTo>
                <a:lnTo>
                  <a:pt x="0" y="49022"/>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4" name="object 24"/>
          <p:cNvSpPr>
            <a:spLocks/>
          </p:cNvSpPr>
          <p:nvPr/>
        </p:nvSpPr>
        <p:spPr bwMode="auto">
          <a:xfrm>
            <a:off x="5784240" y="1813842"/>
            <a:ext cx="4234" cy="22225"/>
          </a:xfrm>
          <a:custGeom>
            <a:avLst/>
            <a:gdLst>
              <a:gd name="T0" fmla="*/ 0 w 1904"/>
              <a:gd name="T1" fmla="*/ 0 h 23494"/>
              <a:gd name="T2" fmla="*/ 1693 w 1904"/>
              <a:gd name="T3" fmla="*/ 7208 h 23494"/>
              <a:gd name="T4" fmla="*/ 2330 w 1904"/>
              <a:gd name="T5" fmla="*/ 14536 h 23494"/>
              <a:gd name="T6" fmla="*/ 2330 w 1904"/>
              <a:gd name="T7" fmla="*/ 21865 h 234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04" h="23494">
                <a:moveTo>
                  <a:pt x="0" y="0"/>
                </a:moveTo>
                <a:lnTo>
                  <a:pt x="1015" y="7620"/>
                </a:lnTo>
                <a:lnTo>
                  <a:pt x="1397" y="15366"/>
                </a:lnTo>
                <a:lnTo>
                  <a:pt x="1397" y="23113"/>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5" name="object 25"/>
          <p:cNvSpPr>
            <a:spLocks/>
          </p:cNvSpPr>
          <p:nvPr/>
        </p:nvSpPr>
        <p:spPr bwMode="auto">
          <a:xfrm>
            <a:off x="5559814" y="1813842"/>
            <a:ext cx="16938" cy="30163"/>
          </a:xfrm>
          <a:custGeom>
            <a:avLst/>
            <a:gdLst>
              <a:gd name="T0" fmla="*/ 0 w 13970"/>
              <a:gd name="T1" fmla="*/ 29906 h 29844"/>
              <a:gd name="T2" fmla="*/ 2531 w 13970"/>
              <a:gd name="T3" fmla="*/ 21948 h 29844"/>
              <a:gd name="T4" fmla="*/ 5440 w 13970"/>
              <a:gd name="T5" fmla="*/ 14279 h 29844"/>
              <a:gd name="T6" fmla="*/ 8718 w 13970"/>
              <a:gd name="T7" fmla="*/ 6946 h 29844"/>
              <a:gd name="T8" fmla="*/ 12353 w 13970"/>
              <a:gd name="T9" fmla="*/ 0 h 298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70" h="29844">
                <a:moveTo>
                  <a:pt x="0" y="29590"/>
                </a:moveTo>
                <a:lnTo>
                  <a:pt x="2784" y="21716"/>
                </a:lnTo>
                <a:lnTo>
                  <a:pt x="5984" y="14128"/>
                </a:lnTo>
                <a:lnTo>
                  <a:pt x="9590" y="6873"/>
                </a:lnTo>
                <a:lnTo>
                  <a:pt x="13588"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6" name="object 26"/>
          <p:cNvSpPr>
            <a:spLocks/>
          </p:cNvSpPr>
          <p:nvPr/>
        </p:nvSpPr>
        <p:spPr bwMode="auto">
          <a:xfrm>
            <a:off x="5388321" y="1813842"/>
            <a:ext cx="10585" cy="26987"/>
          </a:xfrm>
          <a:custGeom>
            <a:avLst/>
            <a:gdLst>
              <a:gd name="T0" fmla="*/ 0 w 6985"/>
              <a:gd name="T1" fmla="*/ 26460 h 26034"/>
              <a:gd name="T2" fmla="*/ 1375 w 6985"/>
              <a:gd name="T3" fmla="*/ 19623 h 26034"/>
              <a:gd name="T4" fmla="*/ 3102 w 6985"/>
              <a:gd name="T5" fmla="*/ 12934 h 26034"/>
              <a:gd name="T6" fmla="*/ 5154 w 6985"/>
              <a:gd name="T7" fmla="*/ 6393 h 26034"/>
              <a:gd name="T8" fmla="*/ 7503 w 6985"/>
              <a:gd name="T9" fmla="*/ 0 h 260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85" h="26034">
                <a:moveTo>
                  <a:pt x="0" y="25526"/>
                </a:moveTo>
                <a:lnTo>
                  <a:pt x="1210" y="18930"/>
                </a:lnTo>
                <a:lnTo>
                  <a:pt x="2730" y="12477"/>
                </a:lnTo>
                <a:lnTo>
                  <a:pt x="4536" y="6167"/>
                </a:lnTo>
                <a:lnTo>
                  <a:pt x="6603"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7" name="object 27"/>
          <p:cNvSpPr>
            <a:spLocks/>
          </p:cNvSpPr>
          <p:nvPr/>
        </p:nvSpPr>
        <p:spPr bwMode="auto">
          <a:xfrm>
            <a:off x="5189302" y="1813842"/>
            <a:ext cx="33875" cy="23812"/>
          </a:xfrm>
          <a:custGeom>
            <a:avLst/>
            <a:gdLst>
              <a:gd name="T0" fmla="*/ 0 w 24129"/>
              <a:gd name="T1" fmla="*/ 0 h 24765"/>
              <a:gd name="T2" fmla="*/ 6690 w 24129"/>
              <a:gd name="T3" fmla="*/ 5214 h 24765"/>
              <a:gd name="T4" fmla="*/ 13117 w 24129"/>
              <a:gd name="T5" fmla="*/ 10944 h 24765"/>
              <a:gd name="T6" fmla="*/ 19269 w 24129"/>
              <a:gd name="T7" fmla="*/ 17154 h 24765"/>
              <a:gd name="T8" fmla="*/ 25133 w 24129"/>
              <a:gd name="T9" fmla="*/ 23811 h 247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129" h="24765">
                <a:moveTo>
                  <a:pt x="0" y="0"/>
                </a:moveTo>
                <a:lnTo>
                  <a:pt x="6355" y="5423"/>
                </a:lnTo>
                <a:lnTo>
                  <a:pt x="12461" y="11382"/>
                </a:lnTo>
                <a:lnTo>
                  <a:pt x="18305" y="17841"/>
                </a:lnTo>
                <a:lnTo>
                  <a:pt x="23875" y="24764"/>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8" name="object 28"/>
          <p:cNvSpPr>
            <a:spLocks/>
          </p:cNvSpPr>
          <p:nvPr/>
        </p:nvSpPr>
        <p:spPr bwMode="auto">
          <a:xfrm>
            <a:off x="4943705" y="1813842"/>
            <a:ext cx="4234" cy="25400"/>
          </a:xfrm>
          <a:custGeom>
            <a:avLst/>
            <a:gdLst>
              <a:gd name="T0" fmla="*/ 2994 w 4445"/>
              <a:gd name="T1" fmla="*/ 25401 h 26034"/>
              <a:gd name="T2" fmla="*/ 2041 w 4445"/>
              <a:gd name="T3" fmla="*/ 19131 h 26034"/>
              <a:gd name="T4" fmla="*/ 1224 w 4445"/>
              <a:gd name="T5" fmla="*/ 12793 h 26034"/>
              <a:gd name="T6" fmla="*/ 544 w 4445"/>
              <a:gd name="T7" fmla="*/ 6408 h 26034"/>
              <a:gd name="T8" fmla="*/ 0 w 4445"/>
              <a:gd name="T9" fmla="*/ 0 h 260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45" h="26034">
                <a:moveTo>
                  <a:pt x="4191" y="26035"/>
                </a:moveTo>
                <a:lnTo>
                  <a:pt x="2857" y="19609"/>
                </a:lnTo>
                <a:lnTo>
                  <a:pt x="1714" y="13112"/>
                </a:lnTo>
                <a:lnTo>
                  <a:pt x="762" y="6568"/>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35</a:t>
            </a:fld>
            <a:endParaRPr lang="de-DE" altLang="de-DE">
              <a:solidFill>
                <a:srgbClr val="000000"/>
              </a:solidFill>
              <a:latin typeface="Calibri Light"/>
            </a:endParaRPr>
          </a:p>
        </p:txBody>
      </p:sp>
      <p:sp>
        <p:nvSpPr>
          <p:cNvPr id="3" name="Oval Callout 2"/>
          <p:cNvSpPr/>
          <p:nvPr/>
        </p:nvSpPr>
        <p:spPr bwMode="gray">
          <a:xfrm>
            <a:off x="7088187" y="1063752"/>
            <a:ext cx="91440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Have fun, little man ...</a:t>
            </a:r>
            <a:endParaRPr lang="en-GB" altLang="de-DE" sz="1100" b="1" dirty="0">
              <a:solidFill>
                <a:sysClr val="windowText" lastClr="000000"/>
              </a:solidFill>
              <a:latin typeface="Calibri Light"/>
            </a:endParaRPr>
          </a:p>
        </p:txBody>
      </p:sp>
      <p:pic>
        <p:nvPicPr>
          <p:cNvPr id="2050" name="Picture 2"/>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411787" y="1752600"/>
            <a:ext cx="411480" cy="169277"/>
          </a:xfrm>
          <a:prstGeom prst="rect">
            <a:avLst/>
          </a:prstGeom>
          <a:solidFill>
            <a:schemeClr val="bg1"/>
          </a:solidFill>
        </p:spPr>
        <p:txBody>
          <a:bodyPr wrap="none" lIns="0" tIns="0" rIns="0" bIns="0">
            <a:noAutofit/>
          </a:bodyPr>
          <a:lstStyle/>
          <a:p>
            <a:pPr algn="ctr"/>
            <a:r>
              <a:rPr lang="en-US" sz="1100" b="1" dirty="0"/>
              <a:t>wow</a:t>
            </a:r>
          </a:p>
        </p:txBody>
      </p:sp>
      <p:sp>
        <p:nvSpPr>
          <p:cNvPr id="21"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3"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1030" descr="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34"/>
          <p:cNvSpPr txBox="1"/>
          <p:nvPr/>
        </p:nvSpPr>
        <p:spPr>
          <a:xfrm>
            <a:off x="3417468" y="5884164"/>
            <a:ext cx="5326584" cy="322909"/>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sz="2000" spc="-10" dirty="0">
                <a:solidFill>
                  <a:srgbClr val="004992"/>
                </a:solidFill>
                <a:latin typeface="Calibri Light"/>
                <a:cs typeface="Verdana"/>
              </a:rPr>
              <a:t>Is </a:t>
            </a:r>
            <a:r>
              <a:rPr sz="2000" spc="-5" dirty="0">
                <a:solidFill>
                  <a:srgbClr val="004992"/>
                </a:solidFill>
                <a:latin typeface="Calibri Light"/>
                <a:cs typeface="Verdana"/>
              </a:rPr>
              <a:t>the </a:t>
            </a:r>
            <a:r>
              <a:rPr sz="2000" dirty="0">
                <a:solidFill>
                  <a:srgbClr val="004992"/>
                </a:solidFill>
                <a:latin typeface="Calibri Light"/>
                <a:cs typeface="Verdana"/>
              </a:rPr>
              <a:t>bank </a:t>
            </a:r>
            <a:r>
              <a:rPr sz="2000" spc="-10" dirty="0">
                <a:solidFill>
                  <a:srgbClr val="004992"/>
                </a:solidFill>
                <a:latin typeface="Calibri Light"/>
                <a:cs typeface="Verdana"/>
              </a:rPr>
              <a:t>employee</a:t>
            </a:r>
            <a:r>
              <a:rPr sz="2000" spc="35" dirty="0">
                <a:solidFill>
                  <a:srgbClr val="004992"/>
                </a:solidFill>
                <a:latin typeface="Calibri Light"/>
                <a:cs typeface="Verdana"/>
              </a:rPr>
              <a:t> </a:t>
            </a:r>
            <a:r>
              <a:rPr sz="2000" spc="-10" dirty="0">
                <a:solidFill>
                  <a:srgbClr val="004992"/>
                </a:solidFill>
                <a:latin typeface="Calibri Light"/>
                <a:cs typeface="Verdana"/>
              </a:rPr>
              <a:t>frightened?</a:t>
            </a:r>
            <a:endParaRPr sz="2000">
              <a:solidFill>
                <a:srgbClr val="004992"/>
              </a:solidFill>
              <a:latin typeface="Calibri Light"/>
              <a:cs typeface="Verdana"/>
            </a:endParaRPr>
          </a:p>
        </p:txBody>
      </p:sp>
      <p:sp>
        <p:nvSpPr>
          <p:cNvPr id="30732"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de-DE" altLang="de-DE" sz="1100" b="1" dirty="0">
                <a:latin typeface="Calibri Light"/>
                <a:cs typeface="Arial" panose="020B0604020202020204" pitchFamily="34" charset="0"/>
              </a:rPr>
              <a:t>Give me the money or I’ll shoot ...</a:t>
            </a:r>
            <a:endParaRPr lang="de-DE" altLang="de-DE" sz="1100" dirty="0">
              <a:latin typeface="Calibri Light"/>
              <a:cs typeface="Arial" panose="020B0604020202020204" pitchFamily="34" charset="0"/>
            </a:endParaRPr>
          </a:p>
        </p:txBody>
      </p:sp>
      <p:sp>
        <p:nvSpPr>
          <p:cNvPr id="30738" name="object 18"/>
          <p:cNvSpPr>
            <a:spLocks/>
          </p:cNvSpPr>
          <p:nvPr/>
        </p:nvSpPr>
        <p:spPr bwMode="auto">
          <a:xfrm>
            <a:off x="4901361" y="1813842"/>
            <a:ext cx="61399" cy="15875"/>
          </a:xfrm>
          <a:custGeom>
            <a:avLst/>
            <a:gdLst>
              <a:gd name="T0" fmla="*/ 45540 w 46989"/>
              <a:gd name="T1" fmla="*/ 15214 h 15240"/>
              <a:gd name="T2" fmla="*/ 33647 w 46989"/>
              <a:gd name="T3" fmla="*/ 15273 h 15240"/>
              <a:gd name="T4" fmla="*/ 21977 w 46989"/>
              <a:gd name="T5" fmla="*/ 12716 h 15240"/>
              <a:gd name="T6" fmla="*/ 10702 w 46989"/>
              <a:gd name="T7" fmla="*/ 7604 h 15240"/>
              <a:gd name="T8" fmla="*/ 0 w 46989"/>
              <a:gd name="T9" fmla="*/ 0 h 15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989" h="15240">
                <a:moveTo>
                  <a:pt x="46482" y="14605"/>
                </a:moveTo>
                <a:lnTo>
                  <a:pt x="34343" y="14662"/>
                </a:lnTo>
                <a:lnTo>
                  <a:pt x="22431" y="12207"/>
                </a:lnTo>
                <a:lnTo>
                  <a:pt x="10923" y="7300"/>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39" name="object 19"/>
          <p:cNvSpPr>
            <a:spLocks/>
          </p:cNvSpPr>
          <p:nvPr/>
        </p:nvSpPr>
        <p:spPr bwMode="auto">
          <a:xfrm>
            <a:off x="4990284" y="1813842"/>
            <a:ext cx="27523" cy="6350"/>
          </a:xfrm>
          <a:custGeom>
            <a:avLst/>
            <a:gdLst>
              <a:gd name="T0" fmla="*/ 20636 w 20320"/>
              <a:gd name="T1" fmla="*/ 0 h 6984"/>
              <a:gd name="T2" fmla="*/ 13929 w 20320"/>
              <a:gd name="T3" fmla="*/ 3233 h 6984"/>
              <a:gd name="T4" fmla="*/ 7094 w 20320"/>
              <a:gd name="T5" fmla="*/ 5312 h 6984"/>
              <a:gd name="T6" fmla="*/ 0 w 20320"/>
              <a:gd name="T7" fmla="*/ 6351 h 69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320" h="6984">
                <a:moveTo>
                  <a:pt x="20319" y="0"/>
                </a:moveTo>
                <a:lnTo>
                  <a:pt x="13715" y="3556"/>
                </a:lnTo>
                <a:lnTo>
                  <a:pt x="6985" y="5842"/>
                </a:lnTo>
                <a:lnTo>
                  <a:pt x="0" y="6985"/>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0" name="object 20"/>
          <p:cNvSpPr>
            <a:spLocks/>
          </p:cNvSpPr>
          <p:nvPr/>
        </p:nvSpPr>
        <p:spPr bwMode="auto">
          <a:xfrm>
            <a:off x="5233762" y="1813842"/>
            <a:ext cx="16938" cy="33338"/>
          </a:xfrm>
          <a:custGeom>
            <a:avLst/>
            <a:gdLst>
              <a:gd name="T0" fmla="*/ 12191 w 12700"/>
              <a:gd name="T1" fmla="*/ 32815 h 32384"/>
              <a:gd name="T2" fmla="*/ 8697 w 12700"/>
              <a:gd name="T3" fmla="*/ 24949 h 32384"/>
              <a:gd name="T4" fmla="*/ 5476 w 12700"/>
              <a:gd name="T5" fmla="*/ 16849 h 32384"/>
              <a:gd name="T6" fmla="*/ 2565 w 12700"/>
              <a:gd name="T7" fmla="*/ 8528 h 32384"/>
              <a:gd name="T8" fmla="*/ 0 w 12700"/>
              <a:gd name="T9" fmla="*/ 0 h 32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00" h="32384">
                <a:moveTo>
                  <a:pt x="12191" y="31876"/>
                </a:moveTo>
                <a:lnTo>
                  <a:pt x="8697" y="24235"/>
                </a:lnTo>
                <a:lnTo>
                  <a:pt x="5476" y="16367"/>
                </a:lnTo>
                <a:lnTo>
                  <a:pt x="2565" y="8284"/>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1" name="object 21"/>
          <p:cNvSpPr>
            <a:spLocks/>
          </p:cNvSpPr>
          <p:nvPr/>
        </p:nvSpPr>
        <p:spPr bwMode="auto">
          <a:xfrm>
            <a:off x="5547112" y="1813842"/>
            <a:ext cx="6352" cy="34925"/>
          </a:xfrm>
          <a:custGeom>
            <a:avLst/>
            <a:gdLst>
              <a:gd name="T0" fmla="*/ 4644 w 5079"/>
              <a:gd name="T1" fmla="*/ 0 h 34925"/>
              <a:gd name="T2" fmla="*/ 3952 w 5079"/>
              <a:gd name="T3" fmla="*/ 8850 h 34925"/>
              <a:gd name="T4" fmla="*/ 2947 w 5079"/>
              <a:gd name="T5" fmla="*/ 17652 h 34925"/>
              <a:gd name="T6" fmla="*/ 1630 w 5079"/>
              <a:gd name="T7" fmla="*/ 26360 h 34925"/>
              <a:gd name="T8" fmla="*/ 0 w 5079"/>
              <a:gd name="T9" fmla="*/ 34925 h 349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79" h="34925">
                <a:moveTo>
                  <a:pt x="4952" y="0"/>
                </a:moveTo>
                <a:lnTo>
                  <a:pt x="4214" y="8850"/>
                </a:lnTo>
                <a:lnTo>
                  <a:pt x="3143" y="17652"/>
                </a:lnTo>
                <a:lnTo>
                  <a:pt x="1738" y="26360"/>
                </a:lnTo>
                <a:lnTo>
                  <a:pt x="0" y="34925"/>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2" name="object 22"/>
          <p:cNvSpPr>
            <a:spLocks/>
          </p:cNvSpPr>
          <p:nvPr/>
        </p:nvSpPr>
        <p:spPr bwMode="auto">
          <a:xfrm>
            <a:off x="5682614" y="1813842"/>
            <a:ext cx="80454" cy="130175"/>
          </a:xfrm>
          <a:custGeom>
            <a:avLst/>
            <a:gdLst>
              <a:gd name="T0" fmla="*/ 0 w 59689"/>
              <a:gd name="T1" fmla="*/ 0 h 130809"/>
              <a:gd name="T2" fmla="*/ 25109 w 59689"/>
              <a:gd name="T3" fmla="*/ 22739 h 130809"/>
              <a:gd name="T4" fmla="*/ 44152 w 59689"/>
              <a:gd name="T5" fmla="*/ 53381 h 130809"/>
              <a:gd name="T6" fmla="*/ 56170 w 59689"/>
              <a:gd name="T7" fmla="*/ 89876 h 130809"/>
              <a:gd name="T8" fmla="*/ 60197 w 59689"/>
              <a:gd name="T9" fmla="*/ 130176 h 1308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689" h="130809">
                <a:moveTo>
                  <a:pt x="0" y="0"/>
                </a:moveTo>
                <a:lnTo>
                  <a:pt x="24844" y="22850"/>
                </a:lnTo>
                <a:lnTo>
                  <a:pt x="43687" y="53641"/>
                </a:lnTo>
                <a:lnTo>
                  <a:pt x="55578" y="90314"/>
                </a:lnTo>
                <a:lnTo>
                  <a:pt x="59562" y="13081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3" name="object 23"/>
          <p:cNvSpPr>
            <a:spLocks/>
          </p:cNvSpPr>
          <p:nvPr/>
        </p:nvSpPr>
        <p:spPr bwMode="auto">
          <a:xfrm>
            <a:off x="5835053" y="1813842"/>
            <a:ext cx="35993" cy="49213"/>
          </a:xfrm>
          <a:custGeom>
            <a:avLst/>
            <a:gdLst>
              <a:gd name="T0" fmla="*/ 26858 w 26670"/>
              <a:gd name="T1" fmla="*/ 0 h 49530"/>
              <a:gd name="T2" fmla="*/ 21813 w 26670"/>
              <a:gd name="T3" fmla="*/ 13679 h 49530"/>
              <a:gd name="T4" fmla="*/ 15598 w 26670"/>
              <a:gd name="T5" fmla="*/ 26436 h 49530"/>
              <a:gd name="T6" fmla="*/ 8299 w 26670"/>
              <a:gd name="T7" fmla="*/ 38151 h 49530"/>
              <a:gd name="T8" fmla="*/ 0 w 26670"/>
              <a:gd name="T9" fmla="*/ 48708 h 495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670" h="49530">
                <a:moveTo>
                  <a:pt x="26542" y="0"/>
                </a:moveTo>
                <a:lnTo>
                  <a:pt x="21556" y="13767"/>
                </a:lnTo>
                <a:lnTo>
                  <a:pt x="15414" y="26606"/>
                </a:lnTo>
                <a:lnTo>
                  <a:pt x="8201" y="38397"/>
                </a:lnTo>
                <a:lnTo>
                  <a:pt x="0" y="49022"/>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4" name="object 24"/>
          <p:cNvSpPr>
            <a:spLocks/>
          </p:cNvSpPr>
          <p:nvPr/>
        </p:nvSpPr>
        <p:spPr bwMode="auto">
          <a:xfrm>
            <a:off x="5784240" y="1813842"/>
            <a:ext cx="4234" cy="22225"/>
          </a:xfrm>
          <a:custGeom>
            <a:avLst/>
            <a:gdLst>
              <a:gd name="T0" fmla="*/ 0 w 1904"/>
              <a:gd name="T1" fmla="*/ 0 h 23494"/>
              <a:gd name="T2" fmla="*/ 1693 w 1904"/>
              <a:gd name="T3" fmla="*/ 7208 h 23494"/>
              <a:gd name="T4" fmla="*/ 2330 w 1904"/>
              <a:gd name="T5" fmla="*/ 14536 h 23494"/>
              <a:gd name="T6" fmla="*/ 2330 w 1904"/>
              <a:gd name="T7" fmla="*/ 21865 h 234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04" h="23494">
                <a:moveTo>
                  <a:pt x="0" y="0"/>
                </a:moveTo>
                <a:lnTo>
                  <a:pt x="1015" y="7620"/>
                </a:lnTo>
                <a:lnTo>
                  <a:pt x="1397" y="15366"/>
                </a:lnTo>
                <a:lnTo>
                  <a:pt x="1397" y="23113"/>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5" name="object 25"/>
          <p:cNvSpPr>
            <a:spLocks/>
          </p:cNvSpPr>
          <p:nvPr/>
        </p:nvSpPr>
        <p:spPr bwMode="auto">
          <a:xfrm>
            <a:off x="5559814" y="1813842"/>
            <a:ext cx="16938" cy="30163"/>
          </a:xfrm>
          <a:custGeom>
            <a:avLst/>
            <a:gdLst>
              <a:gd name="T0" fmla="*/ 0 w 13970"/>
              <a:gd name="T1" fmla="*/ 29906 h 29844"/>
              <a:gd name="T2" fmla="*/ 2531 w 13970"/>
              <a:gd name="T3" fmla="*/ 21948 h 29844"/>
              <a:gd name="T4" fmla="*/ 5440 w 13970"/>
              <a:gd name="T5" fmla="*/ 14279 h 29844"/>
              <a:gd name="T6" fmla="*/ 8718 w 13970"/>
              <a:gd name="T7" fmla="*/ 6946 h 29844"/>
              <a:gd name="T8" fmla="*/ 12353 w 13970"/>
              <a:gd name="T9" fmla="*/ 0 h 298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70" h="29844">
                <a:moveTo>
                  <a:pt x="0" y="29590"/>
                </a:moveTo>
                <a:lnTo>
                  <a:pt x="2784" y="21716"/>
                </a:lnTo>
                <a:lnTo>
                  <a:pt x="5984" y="14128"/>
                </a:lnTo>
                <a:lnTo>
                  <a:pt x="9590" y="6873"/>
                </a:lnTo>
                <a:lnTo>
                  <a:pt x="13588"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6" name="object 26"/>
          <p:cNvSpPr>
            <a:spLocks/>
          </p:cNvSpPr>
          <p:nvPr/>
        </p:nvSpPr>
        <p:spPr bwMode="auto">
          <a:xfrm>
            <a:off x="5388321" y="1813842"/>
            <a:ext cx="10585" cy="26987"/>
          </a:xfrm>
          <a:custGeom>
            <a:avLst/>
            <a:gdLst>
              <a:gd name="T0" fmla="*/ 0 w 6985"/>
              <a:gd name="T1" fmla="*/ 26460 h 26034"/>
              <a:gd name="T2" fmla="*/ 1375 w 6985"/>
              <a:gd name="T3" fmla="*/ 19623 h 26034"/>
              <a:gd name="T4" fmla="*/ 3102 w 6985"/>
              <a:gd name="T5" fmla="*/ 12934 h 26034"/>
              <a:gd name="T6" fmla="*/ 5154 w 6985"/>
              <a:gd name="T7" fmla="*/ 6393 h 26034"/>
              <a:gd name="T8" fmla="*/ 7503 w 6985"/>
              <a:gd name="T9" fmla="*/ 0 h 260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85" h="26034">
                <a:moveTo>
                  <a:pt x="0" y="25526"/>
                </a:moveTo>
                <a:lnTo>
                  <a:pt x="1210" y="18930"/>
                </a:lnTo>
                <a:lnTo>
                  <a:pt x="2730" y="12477"/>
                </a:lnTo>
                <a:lnTo>
                  <a:pt x="4536" y="6167"/>
                </a:lnTo>
                <a:lnTo>
                  <a:pt x="6603"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7" name="object 27"/>
          <p:cNvSpPr>
            <a:spLocks/>
          </p:cNvSpPr>
          <p:nvPr/>
        </p:nvSpPr>
        <p:spPr bwMode="auto">
          <a:xfrm>
            <a:off x="5189302" y="1813842"/>
            <a:ext cx="33875" cy="23812"/>
          </a:xfrm>
          <a:custGeom>
            <a:avLst/>
            <a:gdLst>
              <a:gd name="T0" fmla="*/ 0 w 24129"/>
              <a:gd name="T1" fmla="*/ 0 h 24765"/>
              <a:gd name="T2" fmla="*/ 6690 w 24129"/>
              <a:gd name="T3" fmla="*/ 5214 h 24765"/>
              <a:gd name="T4" fmla="*/ 13117 w 24129"/>
              <a:gd name="T5" fmla="*/ 10944 h 24765"/>
              <a:gd name="T6" fmla="*/ 19269 w 24129"/>
              <a:gd name="T7" fmla="*/ 17154 h 24765"/>
              <a:gd name="T8" fmla="*/ 25133 w 24129"/>
              <a:gd name="T9" fmla="*/ 23811 h 247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129" h="24765">
                <a:moveTo>
                  <a:pt x="0" y="0"/>
                </a:moveTo>
                <a:lnTo>
                  <a:pt x="6355" y="5423"/>
                </a:lnTo>
                <a:lnTo>
                  <a:pt x="12461" y="11382"/>
                </a:lnTo>
                <a:lnTo>
                  <a:pt x="18305" y="17841"/>
                </a:lnTo>
                <a:lnTo>
                  <a:pt x="23875" y="24764"/>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8" name="object 28"/>
          <p:cNvSpPr>
            <a:spLocks/>
          </p:cNvSpPr>
          <p:nvPr/>
        </p:nvSpPr>
        <p:spPr bwMode="auto">
          <a:xfrm>
            <a:off x="4943705" y="1813842"/>
            <a:ext cx="4234" cy="25400"/>
          </a:xfrm>
          <a:custGeom>
            <a:avLst/>
            <a:gdLst>
              <a:gd name="T0" fmla="*/ 2994 w 4445"/>
              <a:gd name="T1" fmla="*/ 25401 h 26034"/>
              <a:gd name="T2" fmla="*/ 2041 w 4445"/>
              <a:gd name="T3" fmla="*/ 19131 h 26034"/>
              <a:gd name="T4" fmla="*/ 1224 w 4445"/>
              <a:gd name="T5" fmla="*/ 12793 h 26034"/>
              <a:gd name="T6" fmla="*/ 544 w 4445"/>
              <a:gd name="T7" fmla="*/ 6408 h 26034"/>
              <a:gd name="T8" fmla="*/ 0 w 4445"/>
              <a:gd name="T9" fmla="*/ 0 h 260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45" h="26034">
                <a:moveTo>
                  <a:pt x="4191" y="26035"/>
                </a:moveTo>
                <a:lnTo>
                  <a:pt x="2857" y="19609"/>
                </a:lnTo>
                <a:lnTo>
                  <a:pt x="1714" y="13112"/>
                </a:lnTo>
                <a:lnTo>
                  <a:pt x="762" y="6568"/>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36</a:t>
            </a:fld>
            <a:endParaRPr lang="de-DE" altLang="de-DE">
              <a:solidFill>
                <a:srgbClr val="000000"/>
              </a:solidFill>
              <a:latin typeface="Calibri Light"/>
            </a:endParaRPr>
          </a:p>
        </p:txBody>
      </p:sp>
      <p:sp>
        <p:nvSpPr>
          <p:cNvPr id="3" name="Oval Callout 2"/>
          <p:cNvSpPr/>
          <p:nvPr/>
        </p:nvSpPr>
        <p:spPr bwMode="gray">
          <a:xfrm>
            <a:off x="7088187" y="1063752"/>
            <a:ext cx="91440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Have fun, little man ...</a:t>
            </a:r>
            <a:endParaRPr lang="en-GB" altLang="de-DE" sz="1100" b="1" dirty="0">
              <a:solidFill>
                <a:sysClr val="windowText" lastClr="000000"/>
              </a:solidFill>
              <a:latin typeface="Calibri Light"/>
            </a:endParaRPr>
          </a:p>
        </p:txBody>
      </p:sp>
      <p:pic>
        <p:nvPicPr>
          <p:cNvPr id="2050" name="Picture 2"/>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411787" y="1752600"/>
            <a:ext cx="411480" cy="169277"/>
          </a:xfrm>
          <a:prstGeom prst="rect">
            <a:avLst/>
          </a:prstGeom>
          <a:solidFill>
            <a:schemeClr val="bg1"/>
          </a:solidFill>
        </p:spPr>
        <p:txBody>
          <a:bodyPr wrap="none" lIns="0" tIns="0" rIns="0" bIns="0">
            <a:noAutofit/>
          </a:bodyPr>
          <a:lstStyle/>
          <a:p>
            <a:pPr algn="ctr"/>
            <a:r>
              <a:rPr lang="en-US" sz="1100" b="1" dirty="0"/>
              <a:t>wow</a:t>
            </a:r>
          </a:p>
        </p:txBody>
      </p:sp>
      <p:sp>
        <p:nvSpPr>
          <p:cNvPr id="2"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Freeform 24"/>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6" name="Rectangle 25"/>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prstTxWarp>
          </a:bodyPr>
          <a:lstStyle/>
          <a:p>
            <a:pPr algn="ctr"/>
            <a:r>
              <a:rPr lang="en-US" sz="1200" b="1" spc="600" dirty="0">
                <a:ln w="19050">
                  <a:solidFill>
                    <a:srgbClr val="000000"/>
                  </a:solidFill>
                </a:ln>
                <a:solidFill>
                  <a:schemeClr val="tx1"/>
                </a:solidFill>
                <a:latin typeface="+mj-lt"/>
              </a:rPr>
              <a:t>TOYS</a:t>
            </a:r>
          </a:p>
        </p:txBody>
      </p:sp>
    </p:spTree>
    <p:extLst>
      <p:ext uri="{BB962C8B-B14F-4D97-AF65-F5344CB8AC3E}">
        <p14:creationId xmlns:p14="http://schemas.microsoft.com/office/powerpoint/2010/main" val="21678589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1" descr="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object 3"/>
          <p:cNvSpPr>
            <a:spLocks/>
          </p:cNvSpPr>
          <p:nvPr/>
        </p:nvSpPr>
        <p:spPr bwMode="auto">
          <a:xfrm>
            <a:off x="408955" y="1813842"/>
            <a:ext cx="11376000" cy="0"/>
          </a:xfrm>
          <a:custGeom>
            <a:avLst/>
            <a:gdLst>
              <a:gd name="T0" fmla="*/ 0 w 9135110"/>
              <a:gd name="T1" fmla="*/ 9134221 w 9135110"/>
              <a:gd name="T2" fmla="*/ 0 60000 65536"/>
              <a:gd name="T3" fmla="*/ 0 60000 65536"/>
            </a:gdLst>
            <a:ahLst/>
            <a:cxnLst>
              <a:cxn ang="T2">
                <a:pos x="T0" y="0"/>
              </a:cxn>
              <a:cxn ang="T3">
                <a:pos x="T1" y="0"/>
              </a:cxn>
            </a:cxnLst>
            <a:rect l="0" t="0" r="r" b="b"/>
            <a:pathLst>
              <a:path w="9135110">
                <a:moveTo>
                  <a:pt x="0" y="0"/>
                </a:moveTo>
                <a:lnTo>
                  <a:pt x="9134856" y="0"/>
                </a:lnTo>
              </a:path>
            </a:pathLst>
          </a:custGeom>
          <a:noFill/>
          <a:ln w="9144">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1748" name="object 4"/>
          <p:cNvSpPr>
            <a:spLocks/>
          </p:cNvSpPr>
          <p:nvPr/>
        </p:nvSpPr>
        <p:spPr bwMode="auto">
          <a:xfrm>
            <a:off x="408955" y="1813842"/>
            <a:ext cx="11376000" cy="1484313"/>
          </a:xfrm>
          <a:custGeom>
            <a:avLst/>
            <a:gdLst>
              <a:gd name="T0" fmla="*/ 9134221 w 9135110"/>
              <a:gd name="T1" fmla="*/ 0 h 1484630"/>
              <a:gd name="T2" fmla="*/ 0 w 9135110"/>
              <a:gd name="T3" fmla="*/ 0 h 1484630"/>
              <a:gd name="T4" fmla="*/ 0 w 9135110"/>
              <a:gd name="T5" fmla="*/ 1484059 h 1484630"/>
              <a:gd name="T6" fmla="*/ 0 60000 65536"/>
              <a:gd name="T7" fmla="*/ 0 60000 65536"/>
              <a:gd name="T8" fmla="*/ 0 60000 65536"/>
            </a:gdLst>
            <a:ahLst/>
            <a:cxnLst>
              <a:cxn ang="T6">
                <a:pos x="T0" y="T1"/>
              </a:cxn>
              <a:cxn ang="T7">
                <a:pos x="T2" y="T3"/>
              </a:cxn>
              <a:cxn ang="T8">
                <a:pos x="T4" y="T5"/>
              </a:cxn>
            </a:cxnLst>
            <a:rect l="0" t="0" r="r" b="b"/>
            <a:pathLst>
              <a:path w="9135110" h="1484630">
                <a:moveTo>
                  <a:pt x="9134856" y="0"/>
                </a:moveTo>
                <a:lnTo>
                  <a:pt x="0" y="0"/>
                </a:lnTo>
                <a:lnTo>
                  <a:pt x="0" y="1484376"/>
                </a:lnTo>
              </a:path>
            </a:pathLst>
          </a:custGeom>
          <a:noFill/>
          <a:ln w="9144">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6" name="Caption_16"/>
          <p:cNvSpPr txBox="1"/>
          <p:nvPr/>
        </p:nvSpPr>
        <p:spPr>
          <a:xfrm>
            <a:off x="2840984" y="6232599"/>
            <a:ext cx="6479552" cy="322909"/>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sz="2000" spc="-5" dirty="0">
                <a:solidFill>
                  <a:srgbClr val="004992"/>
                </a:solidFill>
                <a:latin typeface="Calibri Light"/>
                <a:cs typeface="Verdana"/>
              </a:rPr>
              <a:t>Will </a:t>
            </a:r>
            <a:r>
              <a:rPr sz="2000" dirty="0">
                <a:solidFill>
                  <a:srgbClr val="004992"/>
                </a:solidFill>
                <a:latin typeface="Calibri Light"/>
                <a:cs typeface="Verdana"/>
              </a:rPr>
              <a:t>father and son </a:t>
            </a:r>
            <a:r>
              <a:rPr sz="2000" spc="-5" dirty="0">
                <a:solidFill>
                  <a:srgbClr val="004992"/>
                </a:solidFill>
                <a:latin typeface="Calibri Light"/>
                <a:cs typeface="Verdana"/>
              </a:rPr>
              <a:t>go boating?</a:t>
            </a:r>
            <a:endParaRPr sz="2000" dirty="0">
              <a:solidFill>
                <a:srgbClr val="004992"/>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37</a:t>
            </a:fld>
            <a:endParaRPr lang="de-DE" altLang="de-DE">
              <a:solidFill>
                <a:srgbClr val="000000"/>
              </a:solidFill>
              <a:latin typeface="Calibri Light"/>
            </a:endParaRPr>
          </a:p>
        </p:txBody>
      </p:sp>
      <p:sp>
        <p:nvSpPr>
          <p:cNvPr id="9"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1" descr="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6"/>
          <p:cNvSpPr txBox="1"/>
          <p:nvPr/>
        </p:nvSpPr>
        <p:spPr>
          <a:xfrm>
            <a:off x="2840984" y="6232599"/>
            <a:ext cx="6479552" cy="322909"/>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sz="2000" spc="-5" dirty="0">
                <a:solidFill>
                  <a:srgbClr val="004992"/>
                </a:solidFill>
                <a:latin typeface="Calibri Light"/>
                <a:cs typeface="Verdana"/>
              </a:rPr>
              <a:t>Will </a:t>
            </a:r>
            <a:r>
              <a:rPr sz="2000" dirty="0">
                <a:solidFill>
                  <a:srgbClr val="004992"/>
                </a:solidFill>
                <a:latin typeface="Calibri Light"/>
                <a:cs typeface="Verdana"/>
              </a:rPr>
              <a:t>father and son </a:t>
            </a:r>
            <a:r>
              <a:rPr sz="2000" spc="-5" dirty="0">
                <a:solidFill>
                  <a:srgbClr val="004992"/>
                </a:solidFill>
                <a:latin typeface="Calibri Light"/>
                <a:cs typeface="Verdana"/>
              </a:rPr>
              <a:t>go boating?</a:t>
            </a:r>
            <a:endParaRPr sz="2000" dirty="0">
              <a:solidFill>
                <a:srgbClr val="004992"/>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38</a:t>
            </a:fld>
            <a:endParaRPr lang="de-DE" altLang="de-DE">
              <a:solidFill>
                <a:srgbClr val="000000"/>
              </a:solidFill>
              <a:latin typeface="Calibri Light"/>
            </a:endParaRPr>
          </a:p>
        </p:txBody>
      </p:sp>
      <p:sp>
        <p:nvSpPr>
          <p:cNvPr id="9"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0"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1"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dirty="0">
                <a:solidFill>
                  <a:srgbClr val="333333"/>
                </a:solidFill>
                <a:latin typeface="Calibri Light"/>
                <a:cs typeface="Arial"/>
              </a:rPr>
              <a:t>Warning! A storm</a:t>
            </a:r>
            <a:r>
              <a:rPr lang="en-US" sz="1100" b="1" spc="-95" dirty="0">
                <a:solidFill>
                  <a:srgbClr val="333333"/>
                </a:solidFill>
                <a:latin typeface="Calibri Light"/>
                <a:cs typeface="Arial"/>
              </a:rPr>
              <a:t> </a:t>
            </a:r>
            <a:r>
              <a:rPr lang="en-US" sz="1100" b="1" spc="-5" dirty="0">
                <a:solidFill>
                  <a:srgbClr val="333333"/>
                </a:solidFill>
                <a:latin typeface="Calibri Light"/>
                <a:cs typeface="Arial"/>
              </a:rPr>
              <a:t>front</a:t>
            </a:r>
            <a:endParaRPr lang="en-US" sz="1100" dirty="0">
              <a:solidFill>
                <a:srgbClr val="333333"/>
              </a:solidFill>
              <a:latin typeface="Calibri Light"/>
              <a:cs typeface="Arial"/>
            </a:endParaRPr>
          </a:p>
          <a:p>
            <a:pPr algn="ctr" eaLnBrk="1" fontAlgn="auto" hangingPunct="1">
              <a:spcBef>
                <a:spcPts val="0"/>
              </a:spcBef>
              <a:spcAft>
                <a:spcPts val="0"/>
              </a:spcAft>
              <a:defRPr/>
            </a:pPr>
            <a:r>
              <a:rPr lang="en-US" sz="1100" b="1" dirty="0">
                <a:solidFill>
                  <a:srgbClr val="333333"/>
                </a:solidFill>
                <a:latin typeface="Calibri Light"/>
                <a:cs typeface="Arial"/>
              </a:rPr>
              <a:t>is approaching</a:t>
            </a:r>
            <a:r>
              <a:rPr lang="en-US" sz="1100" b="1" spc="-30" dirty="0">
                <a:solidFill>
                  <a:srgbClr val="333333"/>
                </a:solidFill>
                <a:latin typeface="Calibri Light"/>
                <a:cs typeface="Arial"/>
              </a:rPr>
              <a:t> </a:t>
            </a:r>
            <a:r>
              <a:rPr lang="en-US" sz="1100" b="1" spc="-5" dirty="0">
                <a:solidFill>
                  <a:srgbClr val="333333"/>
                </a:solidFill>
                <a:latin typeface="Calibri Light"/>
                <a:cs typeface="Arial"/>
              </a:rPr>
              <a:t>the</a:t>
            </a:r>
            <a:endParaRPr lang="en-US" sz="1100" dirty="0">
              <a:solidFill>
                <a:srgbClr val="333333"/>
              </a:solidFill>
              <a:latin typeface="Calibri Light"/>
              <a:cs typeface="Arial"/>
            </a:endParaRPr>
          </a:p>
          <a:p>
            <a:pPr algn="ctr" eaLnBrk="1" fontAlgn="auto" hangingPunct="1">
              <a:spcBef>
                <a:spcPts val="0"/>
              </a:spcBef>
              <a:spcAft>
                <a:spcPts val="0"/>
              </a:spcAft>
              <a:defRPr/>
            </a:pPr>
            <a:r>
              <a:rPr lang="en-US" sz="1100" b="1" spc="-5" dirty="0">
                <a:solidFill>
                  <a:srgbClr val="333333"/>
                </a:solidFill>
                <a:latin typeface="Calibri Light"/>
                <a:cs typeface="Arial"/>
              </a:rPr>
              <a:t>coast! Leave the</a:t>
            </a:r>
            <a:r>
              <a:rPr lang="en-US" sz="1100" b="1" spc="-55" dirty="0">
                <a:solidFill>
                  <a:srgbClr val="333333"/>
                </a:solidFill>
                <a:latin typeface="Calibri Light"/>
                <a:cs typeface="Arial"/>
              </a:rPr>
              <a:t> </a:t>
            </a:r>
            <a:r>
              <a:rPr lang="en-US" sz="1100" b="1" spc="-5" dirty="0">
                <a:solidFill>
                  <a:srgbClr val="333333"/>
                </a:solidFill>
                <a:latin typeface="Calibri Light"/>
                <a:cs typeface="Arial"/>
              </a:rPr>
              <a:t>beach</a:t>
            </a:r>
          </a:p>
        </p:txBody>
      </p:sp>
    </p:spTree>
    <p:extLst>
      <p:ext uri="{BB962C8B-B14F-4D97-AF65-F5344CB8AC3E}">
        <p14:creationId xmlns:p14="http://schemas.microsoft.com/office/powerpoint/2010/main" val="3015129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6 - To Empathize …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39</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4283399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577147" y="5976939"/>
            <a:ext cx="7040880" cy="350737"/>
          </a:xfrm>
          <a:prstGeom prst="rect">
            <a:avLst/>
          </a:prstGeom>
        </p:spPr>
        <p:txBody>
          <a:bodyPr wrap="square" lIns="0" tIns="12065" rIns="0" bIns="0">
            <a:spAutoFit/>
          </a:bodyPr>
          <a:lstStyle/>
          <a:p>
            <a:pPr algn="ctr" eaLnBrk="1" fontAlgn="auto" hangingPunct="1">
              <a:spcBef>
                <a:spcPts val="1200"/>
              </a:spcBef>
              <a:spcAft>
                <a:spcPts val="0"/>
              </a:spcAft>
              <a:defRPr/>
            </a:pPr>
            <a:r>
              <a:rPr sz="2200" spc="-5" dirty="0">
                <a:solidFill>
                  <a:srgbClr val="004992"/>
                </a:solidFill>
                <a:latin typeface="Calibri Light"/>
                <a:cs typeface="Verdana"/>
              </a:rPr>
              <a:t>According to John, </a:t>
            </a:r>
            <a:r>
              <a:rPr sz="2200" spc="-10" dirty="0">
                <a:solidFill>
                  <a:srgbClr val="004992"/>
                </a:solidFill>
                <a:latin typeface="Calibri Light"/>
                <a:cs typeface="Verdana"/>
              </a:rPr>
              <a:t>where </a:t>
            </a:r>
            <a:r>
              <a:rPr sz="2200" spc="-5" dirty="0">
                <a:solidFill>
                  <a:srgbClr val="004992"/>
                </a:solidFill>
                <a:latin typeface="Calibri Light"/>
                <a:cs typeface="Verdana"/>
              </a:rPr>
              <a:t>did Mary last see </a:t>
            </a:r>
            <a:r>
              <a:rPr sz="2200" spc="-10" dirty="0">
                <a:solidFill>
                  <a:srgbClr val="004992"/>
                </a:solidFill>
                <a:latin typeface="Calibri Light"/>
                <a:cs typeface="Verdana"/>
              </a:rPr>
              <a:t>the</a:t>
            </a:r>
            <a:r>
              <a:rPr sz="2200" spc="100" dirty="0">
                <a:solidFill>
                  <a:srgbClr val="004992"/>
                </a:solidFill>
                <a:latin typeface="Calibri Light"/>
                <a:cs typeface="Verdana"/>
              </a:rPr>
              <a:t> </a:t>
            </a:r>
            <a:r>
              <a:rPr sz="2200" spc="-5" dirty="0">
                <a:solidFill>
                  <a:srgbClr val="004992"/>
                </a:solidFill>
                <a:latin typeface="Calibri Light"/>
                <a:cs typeface="Verdana"/>
              </a:rPr>
              <a:t>ice</a:t>
            </a:r>
            <a:r>
              <a:rPr lang="en-US" sz="2200" spc="-5" dirty="0">
                <a:solidFill>
                  <a:srgbClr val="004992"/>
                </a:solidFill>
                <a:latin typeface="Calibri Light"/>
                <a:cs typeface="Verdana"/>
              </a:rPr>
              <a:t> </a:t>
            </a:r>
            <a:r>
              <a:rPr sz="2200" spc="-5" dirty="0">
                <a:solidFill>
                  <a:srgbClr val="004992"/>
                </a:solidFill>
                <a:latin typeface="Calibri Light"/>
                <a:cs typeface="Verdana"/>
              </a:rPr>
              <a:t>cream </a:t>
            </a:r>
            <a:r>
              <a:rPr sz="2200" spc="-15" dirty="0">
                <a:solidFill>
                  <a:srgbClr val="004992"/>
                </a:solidFill>
                <a:latin typeface="Calibri Light"/>
                <a:cs typeface="Verdana"/>
              </a:rPr>
              <a:t>van? </a:t>
            </a:r>
            <a:r>
              <a:rPr sz="2200" spc="-20" dirty="0">
                <a:solidFill>
                  <a:srgbClr val="004992"/>
                </a:solidFill>
                <a:latin typeface="Calibri Light"/>
                <a:cs typeface="Verdana"/>
              </a:rPr>
              <a:t>At </a:t>
            </a:r>
            <a:r>
              <a:rPr sz="2200" spc="-5" dirty="0">
                <a:solidFill>
                  <a:srgbClr val="004992"/>
                </a:solidFill>
                <a:latin typeface="Calibri Light"/>
                <a:cs typeface="Verdana"/>
              </a:rPr>
              <a:t>the park or at</a:t>
            </a:r>
            <a:r>
              <a:rPr sz="2200" spc="60" dirty="0">
                <a:solidFill>
                  <a:srgbClr val="004992"/>
                </a:solidFill>
                <a:latin typeface="Calibri Light"/>
                <a:cs typeface="Verdana"/>
              </a:rPr>
              <a:t> </a:t>
            </a:r>
            <a:r>
              <a:rPr sz="2200" spc="-5" dirty="0">
                <a:solidFill>
                  <a:srgbClr val="004992"/>
                </a:solidFill>
                <a:latin typeface="Calibri Light"/>
                <a:cs typeface="Verdana"/>
              </a:rPr>
              <a:t>church?</a:t>
            </a:r>
            <a:endParaRPr sz="22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40</a:t>
            </a:fld>
            <a:endParaRPr lang="de-DE" altLang="de-DE">
              <a:solidFill>
                <a:srgbClr val="000000"/>
              </a:solidFill>
              <a:latin typeface="Calibri Light"/>
            </a:endParaRPr>
          </a:p>
        </p:txBody>
      </p:sp>
      <p:pic>
        <p:nvPicPr>
          <p:cNvPr id="10" name="Picture 1029" descr="John&amp;M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4" descr="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de-DE" altLang="de-DE" sz="1400" b="1" dirty="0">
                <a:latin typeface="Calibri Light"/>
                <a:cs typeface="Arial" panose="020B0604020202020204" pitchFamily="34" charset="0"/>
              </a:rPr>
              <a:t>Can we eat, Ma... I am starving!</a:t>
            </a:r>
            <a:endParaRPr lang="de-DE" altLang="de-DE" sz="1400" dirty="0">
              <a:latin typeface="Calibri Light"/>
              <a:cs typeface="Arial" panose="020B0604020202020204" pitchFamily="34" charset="0"/>
            </a:endParaRPr>
          </a:p>
        </p:txBody>
      </p:sp>
      <p:sp>
        <p:nvSpPr>
          <p:cNvPr id="7" name="Caption_11"/>
          <p:cNvSpPr txBox="1">
            <a:spLocks noChangeArrowheads="1"/>
          </p:cNvSpPr>
          <p:nvPr/>
        </p:nvSpPr>
        <p:spPr bwMode="auto">
          <a:xfrm>
            <a:off x="2647767" y="5884164"/>
            <a:ext cx="6865989" cy="4024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err="1">
                <a:solidFill>
                  <a:srgbClr val="004992"/>
                </a:solidFill>
                <a:latin typeface="Calibri Light"/>
              </a:rPr>
              <a:t>What</a:t>
            </a:r>
            <a:r>
              <a:rPr lang="de-DE" altLang="de-DE" sz="2000" dirty="0">
                <a:solidFill>
                  <a:srgbClr val="004992"/>
                </a:solidFill>
                <a:latin typeface="Calibri Light"/>
              </a:rPr>
              <a:t> </a:t>
            </a:r>
            <a:r>
              <a:rPr lang="de-DE" altLang="de-DE" sz="2000" dirty="0" err="1">
                <a:solidFill>
                  <a:srgbClr val="004992"/>
                </a:solidFill>
                <a:latin typeface="Calibri Light"/>
              </a:rPr>
              <a:t>does</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mother</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 </a:t>
            </a:r>
            <a:r>
              <a:rPr lang="de-DE" altLang="de-DE" sz="2000" dirty="0" err="1">
                <a:solidFill>
                  <a:srgbClr val="004992"/>
                </a:solidFill>
                <a:latin typeface="Calibri Light"/>
              </a:rPr>
              <a:t>Is</a:t>
            </a:r>
            <a:r>
              <a:rPr lang="de-DE" altLang="de-DE" sz="2000" dirty="0">
                <a:solidFill>
                  <a:srgbClr val="004992"/>
                </a:solidFill>
                <a:latin typeface="Calibri Light"/>
              </a:rPr>
              <a:t> </a:t>
            </a:r>
            <a:r>
              <a:rPr lang="de-DE" altLang="de-DE" sz="2000" dirty="0" err="1">
                <a:solidFill>
                  <a:srgbClr val="004992"/>
                </a:solidFill>
                <a:latin typeface="Calibri Light"/>
              </a:rPr>
              <a:t>she</a:t>
            </a:r>
            <a:r>
              <a:rPr lang="de-DE" altLang="de-DE" sz="2000" dirty="0">
                <a:solidFill>
                  <a:srgbClr val="004992"/>
                </a:solidFill>
                <a:latin typeface="Calibri Light"/>
              </a:rPr>
              <a:t> </a:t>
            </a:r>
            <a:r>
              <a:rPr lang="de-DE" altLang="de-DE" sz="2000" dirty="0" err="1">
                <a:solidFill>
                  <a:srgbClr val="004992"/>
                </a:solidFill>
                <a:latin typeface="Calibri Light"/>
              </a:rPr>
              <a:t>correct</a:t>
            </a:r>
            <a:r>
              <a:rPr lang="de-DE" altLang="de-DE" sz="20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41</a:t>
            </a:fld>
            <a:endParaRPr lang="de-DE" altLang="de-DE">
              <a:solidFill>
                <a:srgbClr val="000000"/>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43" descr="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object 2"/>
          <p:cNvSpPr>
            <a:spLocks/>
          </p:cNvSpPr>
          <p:nvPr/>
        </p:nvSpPr>
        <p:spPr bwMode="auto">
          <a:xfrm>
            <a:off x="11667989" y="1813842"/>
            <a:ext cx="527187" cy="1484313"/>
          </a:xfrm>
          <a:custGeom>
            <a:avLst/>
            <a:gdLst>
              <a:gd name="T0" fmla="*/ 0 w 394970"/>
              <a:gd name="T1" fmla="*/ 1484059 h 1484630"/>
              <a:gd name="T2" fmla="*/ 395033 w 394970"/>
              <a:gd name="T3" fmla="*/ 1484059 h 1484630"/>
              <a:gd name="T4" fmla="*/ 395033 w 394970"/>
              <a:gd name="T5" fmla="*/ 0 h 1484630"/>
              <a:gd name="T6" fmla="*/ 0 w 394970"/>
              <a:gd name="T7" fmla="*/ 0 h 1484630"/>
              <a:gd name="T8" fmla="*/ 0 w 394970"/>
              <a:gd name="T9" fmla="*/ 1484059 h 14846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4970" h="1484630">
                <a:moveTo>
                  <a:pt x="0" y="1484376"/>
                </a:moveTo>
                <a:lnTo>
                  <a:pt x="394716" y="1484376"/>
                </a:lnTo>
                <a:lnTo>
                  <a:pt x="394716" y="0"/>
                </a:lnTo>
                <a:lnTo>
                  <a:pt x="0" y="0"/>
                </a:lnTo>
                <a:lnTo>
                  <a:pt x="0" y="1484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de-DE">
              <a:latin typeface="Calibri Light"/>
            </a:endParaRPr>
          </a:p>
        </p:txBody>
      </p:sp>
      <p:sp>
        <p:nvSpPr>
          <p:cNvPr id="35849" name="Caption_22"/>
          <p:cNvSpPr txBox="1">
            <a:spLocks noChangeArrowheads="1"/>
          </p:cNvSpPr>
          <p:nvPr/>
        </p:nvSpPr>
        <p:spPr bwMode="auto">
          <a:xfrm>
            <a:off x="2660038" y="5884164"/>
            <a:ext cx="6841444" cy="65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de-DE" altLang="de-DE" sz="2000" dirty="0">
                <a:solidFill>
                  <a:srgbClr val="004992"/>
                </a:solidFill>
                <a:latin typeface="Calibri Light"/>
                <a:ea typeface="Verdana" panose="020B0604030504040204" pitchFamily="34" charset="0"/>
                <a:cs typeface="Verdana" panose="020B0604030504040204" pitchFamily="34" charset="0"/>
              </a:rPr>
              <a:t>Why was the battery dead the 1st time? And the 2nd time?</a:t>
            </a:r>
            <a:br>
              <a:rPr lang="de-DE" altLang="de-DE" sz="2000" dirty="0">
                <a:solidFill>
                  <a:srgbClr val="004992"/>
                </a:solidFill>
                <a:latin typeface="Calibri Light"/>
                <a:ea typeface="Verdana" panose="020B0604030504040204" pitchFamily="34" charset="0"/>
                <a:cs typeface="Verdana" panose="020B0604030504040204" pitchFamily="34" charset="0"/>
              </a:rPr>
            </a:br>
            <a:r>
              <a:rPr lang="de-DE" altLang="de-DE" sz="2000" dirty="0">
                <a:solidFill>
                  <a:srgbClr val="004992"/>
                </a:solidFill>
                <a:latin typeface="Calibri Light"/>
                <a:ea typeface="Verdana" panose="020B0604030504040204" pitchFamily="34" charset="0"/>
                <a:cs typeface="Verdana" panose="020B0604030504040204" pitchFamily="34" charset="0"/>
              </a:rPr>
              <a:t>How might the car owner have interpreted the situation?</a:t>
            </a:r>
          </a:p>
        </p:txBody>
      </p:sp>
      <p:sp>
        <p:nvSpPr>
          <p:cNvPr id="11"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sz="1000" b="1" spc="-5" dirty="0">
                <a:latin typeface="Calibri Light"/>
                <a:cs typeface="Arial"/>
              </a:rPr>
              <a:t>Battery</a:t>
            </a:r>
            <a:endParaRPr sz="1000" dirty="0">
              <a:latin typeface="Calibri Light"/>
              <a:cs typeface="Arial"/>
            </a:endParaRPr>
          </a:p>
        </p:txBody>
      </p:sp>
      <p:sp>
        <p:nvSpPr>
          <p:cNvPr id="12"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sz="1000" b="1" spc="-5" dirty="0">
                <a:latin typeface="Calibri Light"/>
                <a:cs typeface="Arial"/>
              </a:rPr>
              <a:t>Battery</a:t>
            </a:r>
            <a:endParaRPr sz="1000">
              <a:latin typeface="Calibri Light"/>
              <a:cs typeface="Arial"/>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42</a:t>
            </a:fld>
            <a:endParaRPr lang="de-DE" altLang="de-DE">
              <a:solidFill>
                <a:srgbClr val="000000"/>
              </a:solidFill>
              <a:latin typeface="Calibri Light"/>
            </a:endParaRPr>
          </a:p>
        </p:txBody>
      </p:sp>
      <p:sp>
        <p:nvSpPr>
          <p:cNvPr id="18"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19"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20"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21"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25" name="Rectangle 24"/>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de-DE" altLang="de-DE" sz="1100" b="1" dirty="0">
                <a:solidFill>
                  <a:srgbClr val="333333"/>
                </a:solidFill>
                <a:latin typeface="Calibri Light"/>
                <a:ea typeface="Verdana" panose="020B0604030504040204" pitchFamily="34" charset="0"/>
                <a:cs typeface="Verdana" panose="020B0604030504040204" pitchFamily="34" charset="0"/>
              </a:rPr>
              <a:t>Complaint  My neighbor above</a:t>
            </a:r>
            <a:endParaRPr lang="en-US" sz="1100" b="1" dirty="0">
              <a:solidFill>
                <a:srgbClr val="333333"/>
              </a:solidFill>
            </a:endParaRPr>
          </a:p>
        </p:txBody>
      </p:sp>
      <p:sp>
        <p:nvSpPr>
          <p:cNvPr id="2" name="Rectangle 1"/>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de-DE" altLang="de-DE" sz="1100" b="1" dirty="0">
                <a:solidFill>
                  <a:srgbClr val="333333"/>
                </a:solidFill>
                <a:latin typeface="Calibri Light"/>
                <a:ea typeface="Verdana" panose="020B0604030504040204" pitchFamily="34" charset="0"/>
                <a:cs typeface="Verdana" panose="020B0604030504040204" pitchFamily="34" charset="0"/>
              </a:rPr>
              <a:t>To the House-</a:t>
            </a:r>
          </a:p>
          <a:p>
            <a:r>
              <a:rPr lang="de-DE" sz="1100" b="1" dirty="0">
                <a:solidFill>
                  <a:srgbClr val="333333"/>
                </a:solidFill>
                <a:latin typeface="Calibri Light"/>
                <a:ea typeface="Verdana" panose="020B0604030504040204" pitchFamily="34" charset="0"/>
                <a:cs typeface="Verdana" panose="020B0604030504040204" pitchFamily="34" charset="0"/>
              </a:rPr>
              <a:t>keeper</a:t>
            </a:r>
            <a:endParaRPr lang="en-US" sz="1100" b="1" dirty="0">
              <a:solidFill>
                <a:srgbClr val="333333"/>
              </a:solidFill>
            </a:endParaRPr>
          </a:p>
        </p:txBody>
      </p:sp>
      <p:sp>
        <p:nvSpPr>
          <p:cNvPr id="16" name="object 5"/>
          <p:cNvSpPr txBox="1"/>
          <p:nvPr/>
        </p:nvSpPr>
        <p:spPr>
          <a:xfrm>
            <a:off x="6080760" y="3529584"/>
            <a:ext cx="2752344" cy="118872"/>
          </a:xfrm>
          <a:prstGeom prst="rect">
            <a:avLst/>
          </a:prstGeom>
          <a:solidFill>
            <a:schemeClr val="bg1"/>
          </a:solidFill>
          <a:ln w="9144">
            <a:noFill/>
          </a:ln>
        </p:spPr>
        <p:txBody>
          <a:bodyPr lIns="0" tIns="0" rIns="0" bIns="0" anchor="t" anchorCtr="0">
            <a:noAutofit/>
          </a:bodyPr>
          <a:lstStyle/>
          <a:p>
            <a:pPr marL="19685" eaLnBrk="1" fontAlgn="auto" hangingPunct="1">
              <a:spcBef>
                <a:spcPts val="204"/>
              </a:spcBef>
              <a:spcAft>
                <a:spcPts val="0"/>
              </a:spcAft>
              <a:defRPr/>
            </a:pPr>
            <a:r>
              <a:rPr lang="en-US" sz="1000" b="1" dirty="0">
                <a:latin typeface="Calibri Light"/>
                <a:cs typeface="Arial"/>
              </a:rPr>
              <a:t> </a:t>
            </a:r>
            <a:endParaRPr sz="1000" dirty="0">
              <a:latin typeface="Calibri Light"/>
              <a:cs typeface="Arial"/>
            </a:endParaRPr>
          </a:p>
        </p:txBody>
      </p:sp>
      <p:sp>
        <p:nvSpPr>
          <p:cNvPr id="17" name="object 5"/>
          <p:cNvSpPr txBox="1"/>
          <p:nvPr/>
        </p:nvSpPr>
        <p:spPr>
          <a:xfrm>
            <a:off x="6097587" y="3520440"/>
            <a:ext cx="2743200" cy="182880"/>
          </a:xfrm>
          <a:prstGeom prst="rect">
            <a:avLst/>
          </a:prstGeom>
          <a:noFill/>
          <a:ln w="9144">
            <a:noFill/>
          </a:ln>
        </p:spPr>
        <p:txBody>
          <a:bodyPr lIns="0" tIns="0" rIns="0" bIns="0" anchor="t" anchorCtr="0">
            <a:noAutofit/>
          </a:bodyPr>
          <a:lstStyle/>
          <a:p>
            <a:pPr marL="19685" eaLnBrk="1" fontAlgn="auto" hangingPunct="1">
              <a:spcBef>
                <a:spcPts val="204"/>
              </a:spcBef>
              <a:spcAft>
                <a:spcPts val="0"/>
              </a:spcAft>
              <a:defRPr/>
            </a:pPr>
            <a:r>
              <a:rPr sz="900" b="1" dirty="0">
                <a:latin typeface="Calibri Light"/>
                <a:cs typeface="Arial"/>
              </a:rPr>
              <a:t>Two </a:t>
            </a:r>
            <a:r>
              <a:rPr sz="900" b="1" spc="-5" dirty="0">
                <a:latin typeface="Calibri Light"/>
                <a:cs typeface="Arial"/>
              </a:rPr>
              <a:t>weeks later, after moving into another</a:t>
            </a:r>
            <a:r>
              <a:rPr sz="900" b="1" spc="-45" dirty="0">
                <a:latin typeface="Calibri Light"/>
                <a:cs typeface="Arial"/>
              </a:rPr>
              <a:t> </a:t>
            </a:r>
            <a:r>
              <a:rPr sz="900" b="1" spc="-10" dirty="0">
                <a:latin typeface="Calibri Light"/>
                <a:cs typeface="Arial"/>
              </a:rPr>
              <a:t>apartment</a:t>
            </a:r>
            <a:r>
              <a:rPr lang="de-DE" sz="900" b="1" spc="-10" dirty="0">
                <a:latin typeface="Calibri Light"/>
                <a:cs typeface="Arial"/>
              </a:rPr>
              <a:t> </a:t>
            </a:r>
            <a:r>
              <a:rPr sz="900" b="1" spc="-10" dirty="0">
                <a:latin typeface="Calibri Light"/>
                <a:cs typeface="Arial"/>
              </a:rPr>
              <a:t>…</a:t>
            </a:r>
            <a:endParaRPr sz="900" dirty="0">
              <a:latin typeface="Calibri Light"/>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Transfer to everyday life</a:t>
            </a:r>
            <a:endParaRPr sz="3600" dirty="0">
              <a:latin typeface="Calibri Light"/>
            </a:endParaRPr>
          </a:p>
        </p:txBody>
      </p:sp>
      <p:sp>
        <p:nvSpPr>
          <p:cNvPr id="7" name="Content Placeholder 6"/>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 </a:t>
            </a:r>
            <a:r>
              <a:rPr lang="de-DE" altLang="de-DE" sz="2400" dirty="0">
                <a:solidFill>
                  <a:srgbClr val="333333"/>
                </a:solidFill>
                <a:latin typeface="Calibri Light"/>
              </a:rPr>
              <a:t>(e.g. if you do not tell your friends that you are feeling bad at the moment, you cannot expect them to be more considerate!). </a:t>
            </a: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43</a:t>
            </a:fld>
            <a:endParaRPr lang="de-DE" altLang="de-DE">
              <a:solidFill>
                <a:srgbClr val="000000"/>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Transfer to everyday life</a:t>
            </a:r>
            <a:endParaRPr sz="3600" dirty="0">
              <a:latin typeface="Calibri Light"/>
            </a:endParaRPr>
          </a:p>
        </p:txBody>
      </p:sp>
      <p:sp>
        <p:nvSpPr>
          <p:cNvPr id="7" name="Content Placeholder 6"/>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 </a:t>
            </a:r>
            <a:r>
              <a:rPr lang="de-DE" altLang="de-DE" sz="2400" dirty="0">
                <a:solidFill>
                  <a:srgbClr val="333333"/>
                </a:solidFill>
                <a:latin typeface="Calibri Light"/>
              </a:rPr>
              <a:t>(e.g. if you do not tell your friends that you are feeling bad at the moment, you cannot expect them to be more considerate!).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44</a:t>
            </a:fld>
            <a:endParaRPr lang="de-DE" altLang="de-DE">
              <a:solidFill>
                <a:srgbClr val="000000"/>
              </a:solidFill>
              <a:latin typeface="Calibri Light"/>
            </a:endParaRPr>
          </a:p>
        </p:txBody>
      </p:sp>
    </p:spTree>
    <p:extLst>
      <p:ext uri="{BB962C8B-B14F-4D97-AF65-F5344CB8AC3E}">
        <p14:creationId xmlns:p14="http://schemas.microsoft.com/office/powerpoint/2010/main" val="1974448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Transfer to everyday life</a:t>
            </a:r>
            <a:endParaRPr sz="3600" dirty="0">
              <a:latin typeface="Calibri Light"/>
            </a:endParaRPr>
          </a:p>
        </p:txBody>
      </p:sp>
      <p:sp>
        <p:nvSpPr>
          <p:cNvPr id="7" name="Content Placeholder 6"/>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 </a:t>
            </a:r>
            <a:r>
              <a:rPr lang="de-DE" altLang="de-DE" sz="2400" dirty="0">
                <a:solidFill>
                  <a:srgbClr val="333333"/>
                </a:solidFill>
                <a:latin typeface="Calibri Light"/>
              </a:rPr>
              <a:t>(e.g. if you do not tell your friends that you are feeling bad at the moment, you cannot expect them to be more considerate!).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Caution: Our current state of mood influences how we perceive our environment (e.g. how you appraise a person). </a:t>
            </a:r>
          </a:p>
          <a:p>
            <a:pPr marL="342900" lvl="0" indent="-342900" defTabSz="914400" fontAlgn="base">
              <a:buClr>
                <a:srgbClr val="333333"/>
              </a:buClr>
              <a:buFont typeface="WingDings"/>
              <a:buChar char=""/>
            </a:pP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45</a:t>
            </a:fld>
            <a:endParaRPr lang="de-DE" altLang="de-DE">
              <a:solidFill>
                <a:srgbClr val="000000"/>
              </a:solidFill>
              <a:latin typeface="Calibri Light"/>
            </a:endParaRPr>
          </a:p>
        </p:txBody>
      </p:sp>
    </p:spTree>
    <p:extLst>
      <p:ext uri="{BB962C8B-B14F-4D97-AF65-F5344CB8AC3E}">
        <p14:creationId xmlns:p14="http://schemas.microsoft.com/office/powerpoint/2010/main" val="382718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18662" y="1813842"/>
            <a:ext cx="6027719" cy="382156"/>
          </a:xfrm>
          <a:prstGeom prst="rect">
            <a:avLst/>
          </a:prstGeom>
        </p:spPr>
        <p:txBody>
          <a:bodyPr wrap="square" lIns="0" tIns="12700" rIns="0" bIns="0">
            <a:spAutoFit/>
          </a:bodyPr>
          <a:lstStyle/>
          <a:p>
            <a:pPr marL="12700" eaLnBrk="1" fontAlgn="auto" hangingPunct="1">
              <a:spcBef>
                <a:spcPts val="100"/>
              </a:spcBef>
              <a:spcAft>
                <a:spcPts val="0"/>
              </a:spcAft>
              <a:defRPr/>
            </a:pPr>
            <a:r>
              <a:rPr sz="2400" spc="-5" dirty="0">
                <a:solidFill>
                  <a:srgbClr val="FFFFFF"/>
                </a:solidFill>
                <a:latin typeface="Calibri Light"/>
                <a:cs typeface="Verdana"/>
              </a:rPr>
              <a:t>Module </a:t>
            </a:r>
            <a:r>
              <a:rPr sz="2400" spc="-130" dirty="0">
                <a:solidFill>
                  <a:srgbClr val="FFFFFF"/>
                </a:solidFill>
                <a:latin typeface="Calibri Light"/>
                <a:cs typeface="Verdana"/>
              </a:rPr>
              <a:t>To </a:t>
            </a:r>
            <a:r>
              <a:rPr sz="2400" spc="-5" dirty="0">
                <a:solidFill>
                  <a:srgbClr val="FFFFFF"/>
                </a:solidFill>
                <a:latin typeface="Calibri Light"/>
                <a:cs typeface="Verdana"/>
              </a:rPr>
              <a:t>Empathize</a:t>
            </a:r>
            <a:r>
              <a:rPr lang="de-DE" sz="2400" spc="-5" dirty="0">
                <a:solidFill>
                  <a:srgbClr val="FFFFFF"/>
                </a:solidFill>
                <a:latin typeface="Calibri Light"/>
                <a:cs typeface="Verdana"/>
              </a:rPr>
              <a:t> </a:t>
            </a:r>
            <a:r>
              <a:rPr sz="2400" spc="-5" dirty="0">
                <a:solidFill>
                  <a:srgbClr val="FFFFFF"/>
                </a:solidFill>
                <a:latin typeface="Calibri Light"/>
                <a:cs typeface="Verdana"/>
              </a:rPr>
              <a:t>… </a:t>
            </a:r>
            <a:r>
              <a:rPr sz="2400" dirty="0">
                <a:solidFill>
                  <a:srgbClr val="FFFFFF"/>
                </a:solidFill>
                <a:latin typeface="Calibri Light"/>
                <a:cs typeface="Verdana"/>
              </a:rPr>
              <a:t>II</a:t>
            </a:r>
            <a:r>
              <a:rPr sz="2400" spc="114" dirty="0">
                <a:solidFill>
                  <a:srgbClr val="FFFFFF"/>
                </a:solidFill>
                <a:latin typeface="Calibri Light"/>
                <a:cs typeface="Verdana"/>
              </a:rPr>
              <a:t> </a:t>
            </a:r>
            <a:r>
              <a:rPr sz="2400" spc="-5" dirty="0">
                <a:solidFill>
                  <a:srgbClr val="FFFFFF"/>
                </a:solidFill>
                <a:latin typeface="Calibri Light"/>
                <a:cs typeface="Verdana"/>
              </a:rPr>
              <a:t>(6)</a:t>
            </a:r>
            <a:endParaRPr sz="2400" dirty="0">
              <a:latin typeface="Calibri Light"/>
              <a:cs typeface="Verdana"/>
            </a:endParaRPr>
          </a:p>
        </p:txBody>
      </p:sp>
      <p:sp>
        <p:nvSpPr>
          <p:cNvPr id="4" name="object 4"/>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does this have to do with psychosis?</a:t>
            </a:r>
            <a:endParaRPr sz="3600">
              <a:latin typeface="Calibri Light"/>
            </a:endParaRPr>
          </a:p>
        </p:txBody>
      </p:sp>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ea typeface="Verdana" panose="020B0604030504040204" pitchFamily="34" charset="0"/>
                <a:cs typeface="Verdana" panose="020B0604030504040204" pitchFamily="34" charset="0"/>
              </a:rPr>
              <a:t>During psychosis many (but not all!) people are in danger of misinterpreting or over-interpreting facial expressions and actions.</a:t>
            </a:r>
          </a:p>
          <a:p>
            <a:pPr lvl="0" defTabSz="914400" fontAlgn="base"/>
            <a:r>
              <a:rPr lang="de-DE" altLang="de-DE" sz="2000" dirty="0">
                <a:solidFill>
                  <a:srgbClr val="004992"/>
                </a:solidFill>
                <a:latin typeface="Calibri Light"/>
                <a:ea typeface="Verdana" panose="020B0604030504040204" pitchFamily="34" charset="0"/>
                <a:cs typeface="Verdana" panose="020B0604030504040204" pitchFamily="34" charset="0"/>
              </a:rPr>
              <a:t>Example: </a:t>
            </a:r>
            <a:r>
              <a:rPr lang="de-DE" altLang="de-DE" sz="2000" dirty="0">
                <a:solidFill>
                  <a:srgbClr val="333333"/>
                </a:solidFill>
                <a:latin typeface="Calibri Light"/>
                <a:ea typeface="Verdana" panose="020B0604030504040204" pitchFamily="34" charset="0"/>
                <a:cs typeface="Verdana" panose="020B0604030504040204" pitchFamily="34" charset="0"/>
              </a:rPr>
              <a:t>Marvin feels mocked!</a:t>
            </a:r>
          </a:p>
          <a:p>
            <a:pPr lvl="0" defTabSz="914400" fontAlgn="base"/>
            <a:r>
              <a:rPr lang="de-DE" altLang="de-DE" sz="2000" dirty="0">
                <a:solidFill>
                  <a:srgbClr val="004992"/>
                </a:solidFill>
                <a:latin typeface="Calibri Light"/>
                <a:ea typeface="Verdana" panose="020B0604030504040204" pitchFamily="34" charset="0"/>
                <a:cs typeface="Verdana" panose="020B0604030504040204" pitchFamily="34" charset="0"/>
              </a:rPr>
              <a:t>Background: </a:t>
            </a:r>
            <a:r>
              <a:rPr lang="de-DE" altLang="de-DE" sz="2000" dirty="0">
                <a:solidFill>
                  <a:srgbClr val="333333"/>
                </a:solidFill>
                <a:latin typeface="Calibri Light"/>
                <a:ea typeface="Verdana" panose="020B0604030504040204" pitchFamily="34" charset="0"/>
                <a:cs typeface="Verdana" panose="020B0604030504040204" pitchFamily="34" charset="0"/>
              </a:rPr>
              <a:t>Marvin enters the entrance hall of the airport after customs, where people are waiting and looking in his direction. Two of them start laughing loudly.</a:t>
            </a:r>
          </a:p>
          <a:p>
            <a:pPr lvl="0" defTabSz="914400" fontAlgn="base"/>
            <a:r>
              <a:rPr lang="de-DE" altLang="de-DE" sz="2000" dirty="0">
                <a:solidFill>
                  <a:srgbClr val="004992"/>
                </a:solidFill>
                <a:latin typeface="Calibri Light"/>
                <a:ea typeface="Verdana" panose="020B0604030504040204" pitchFamily="34" charset="0"/>
                <a:cs typeface="Verdana" panose="020B0604030504040204" pitchFamily="34" charset="0"/>
              </a:rPr>
              <a:t>But: </a:t>
            </a:r>
            <a:r>
              <a:rPr lang="de-DE" altLang="de-DE" sz="2000" dirty="0">
                <a:solidFill>
                  <a:srgbClr val="333333"/>
                </a:solidFill>
                <a:latin typeface="Calibri Light"/>
                <a:ea typeface="Verdana" panose="020B0604030504040204" pitchFamily="34" charset="0"/>
                <a:cs typeface="Verdana" panose="020B0604030504040204" pitchFamily="34" charset="0"/>
              </a:rPr>
              <a:t>Of course, all of those who are waiting are scanning the arriving passengers to pick up friends or clients. The two people laughing have probably not seen each other for a long time and are exchanging holiday memories.</a:t>
            </a:r>
            <a:endParaRPr lang="de-DE" altLang="de-DE" sz="2000" dirty="0">
              <a:solidFill>
                <a:srgbClr val="333333"/>
              </a:solidFill>
              <a:latin typeface="Calibri Light"/>
              <a:cs typeface="Times New Roman" panose="02020603050405020304" pitchFamily="18" charset="0"/>
            </a:endParaRPr>
          </a:p>
          <a:p>
            <a:pPr lvl="0" defTabSz="914400" fontAlgn="base"/>
            <a:r>
              <a:rPr lang="de-DE" altLang="de-DE" sz="2400" dirty="0">
                <a:solidFill>
                  <a:srgbClr val="333333"/>
                </a:solidFill>
                <a:latin typeface="Calibri Light"/>
                <a:ea typeface="Verdana" panose="020B0604030504040204" pitchFamily="34" charset="0"/>
                <a:cs typeface="Verdana" panose="020B0604030504040204" pitchFamily="34" charset="0"/>
              </a:rPr>
              <a:t>We all make mistakes! Always take different perspectives into account.</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46</a:t>
            </a:fld>
            <a:endParaRPr lang="de-DE" altLang="de-DE">
              <a:solidFill>
                <a:srgbClr val="000000"/>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6 - To Empathize … II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47</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3583949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48</a:t>
            </a:fld>
            <a:endParaRPr lang="de-DE" altLang="de-DE">
              <a:solidFill>
                <a:srgbClr val="000000"/>
              </a:solidFill>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720236449"/>
              </p:ext>
            </p:extLst>
          </p:nvPr>
        </p:nvGraphicFramePr>
        <p:xfrm>
          <a:off x="408954" y="2011680"/>
          <a:ext cx="11375999" cy="4791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 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 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 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has been taken from the following book chapter/ Das </a:t>
                      </a:r>
                      <a:r>
                        <a:rPr kumimoji="0" lang="en-GB" sz="1000" b="0" i="0" u="none" strike="noStrike" cap="none" normalizeH="0" baseline="0" dirty="0" err="1">
                          <a:ln>
                            <a:noFill/>
                          </a:ln>
                          <a:solidFill>
                            <a:srgbClr val="333333"/>
                          </a:solidFill>
                          <a:effectLst/>
                          <a:latin typeface="Calibri Light"/>
                          <a:cs typeface="Times New Roman" pitchFamily="18" charset="0"/>
                        </a:rPr>
                        <a:t>Bild</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wurde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dem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folgenden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Buchkapitel</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entliehen</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Moritz, S. (2005), </a:t>
                      </a:r>
                      <a:r>
                        <a:rPr kumimoji="0" lang="en-GB" sz="1000" b="0" i="0" u="none" strike="noStrike" cap="none" normalizeH="0" baseline="0" dirty="0" err="1">
                          <a:ln>
                            <a:noFill/>
                          </a:ln>
                          <a:solidFill>
                            <a:srgbClr val="333333"/>
                          </a:solidFill>
                          <a:effectLst/>
                          <a:latin typeface="Calibri Light"/>
                          <a:cs typeface="Times New Roman" pitchFamily="18" charset="0"/>
                        </a:rPr>
                        <a:t>Kognitive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Dysfunktionen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schizophrener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Patienten</a:t>
                      </a:r>
                      <a:r>
                        <a:rPr kumimoji="0" lang="en-GB" sz="1000" b="0" i="0" u="none" strike="noStrike" cap="none" normalizeH="0" baseline="0" dirty="0">
                          <a:ln>
                            <a:noFill/>
                          </a:ln>
                          <a:solidFill>
                            <a:srgbClr val="333333"/>
                          </a:solidFill>
                          <a:effectLst/>
                          <a:latin typeface="Calibri Light"/>
                          <a:cs typeface="Times New Roman" pitchFamily="18" charset="0"/>
                        </a:rPr>
                        <a:t>. In D.F. </a:t>
                      </a:r>
                      <a:r>
                        <a:rPr kumimoji="0" lang="en-GB" sz="1000" b="0" i="0" u="none" strike="noStrike" cap="none" normalizeH="0" baseline="0" dirty="0" err="1">
                          <a:ln>
                            <a:noFill/>
                          </a:ln>
                          <a:solidFill>
                            <a:srgbClr val="333333"/>
                          </a:solidFill>
                          <a:effectLst/>
                          <a:latin typeface="Calibri Light"/>
                          <a:cs typeface="Times New Roman" pitchFamily="18" charset="0"/>
                        </a:rPr>
                        <a:t>Braus</a:t>
                      </a:r>
                      <a:r>
                        <a:rPr kumimoji="0" lang="en-GB" sz="1000" b="0" i="0" u="none" strike="noStrike" cap="none" normalizeH="0" baseline="0" dirty="0">
                          <a:ln>
                            <a:noFill/>
                          </a:ln>
                          <a:solidFill>
                            <a:srgbClr val="333333"/>
                          </a:solidFill>
                          <a:effectLst/>
                          <a:latin typeface="Calibri Light"/>
                          <a:cs typeface="Times New Roman" pitchFamily="18" charset="0"/>
                        </a:rPr>
                        <a:t> (Ed.), </a:t>
                      </a:r>
                      <a:r>
                        <a:rPr kumimoji="0" lang="en-GB" sz="1000" b="0" i="0" u="none" strike="noStrike" cap="none" normalizeH="0" baseline="0" dirty="0" err="1">
                          <a:ln>
                            <a:noFill/>
                          </a:ln>
                          <a:solidFill>
                            <a:srgbClr val="333333"/>
                          </a:solidFill>
                          <a:effectLst/>
                          <a:latin typeface="Calibri Light"/>
                          <a:cs typeface="Times New Roman" pitchFamily="18" charset="0"/>
                        </a:rPr>
                        <a:t>Schizophrenie</a:t>
                      </a:r>
                      <a:r>
                        <a:rPr kumimoji="0" lang="en-GB" sz="1000" b="0" i="0" u="none" strike="noStrike" cap="none" normalizeH="0" baseline="0" dirty="0">
                          <a:ln>
                            <a:noFill/>
                          </a:ln>
                          <a:solidFill>
                            <a:srgbClr val="333333"/>
                          </a:solidFill>
                          <a:effectLst/>
                          <a:latin typeface="Calibri Light"/>
                          <a:cs typeface="Times New Roman" pitchFamily="18" charset="0"/>
                        </a:rPr>
                        <a:t> (pp. 15-27). Stuttgart: </a:t>
                      </a:r>
                      <a:r>
                        <a:rPr kumimoji="0" lang="en-GB" sz="1000" b="0" i="0" u="none" strike="noStrike" cap="none" normalizeH="0" baseline="0" dirty="0" err="1">
                          <a:ln>
                            <a:noFill/>
                          </a:ln>
                          <a:solidFill>
                            <a:srgbClr val="333333"/>
                          </a:solidFill>
                          <a:effectLst/>
                          <a:latin typeface="Calibri Light"/>
                          <a:cs typeface="Times New Roman" pitchFamily="18" charset="0"/>
                        </a:rPr>
                        <a:t>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Comic strip: John &amp; Mary/ </a:t>
                      </a:r>
                      <a:r>
                        <a:rPr kumimoji="0" lang="en-US" sz="1000" b="0" i="0" u="none" strike="noStrike" cap="none" normalizeH="0" baseline="0" dirty="0" err="1">
                          <a:ln>
                            <a:noFill/>
                          </a:ln>
                          <a:solidFill>
                            <a:srgbClr val="333333"/>
                          </a:solidFill>
                          <a:effectLst/>
                          <a:latin typeface="Calibri Light"/>
                        </a:rPr>
                        <a:t>Bildergeschichte</a:t>
                      </a:r>
                      <a:r>
                        <a:rPr kumimoji="0" lang="en-US" sz="1000" b="0" i="0" u="none" strike="noStrike" cap="none" normalizeH="0" baseline="0" dirty="0">
                          <a:ln>
                            <a:noFill/>
                          </a:ln>
                          <a:solidFill>
                            <a:srgbClr val="333333"/>
                          </a:solidFill>
                          <a:effectLst/>
                          <a:latin typeface="Calibri Light"/>
                        </a:rPr>
                        <a:t>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a:t>
                      </a:r>
                      <a:r>
                        <a:rPr kumimoji="0" lang="de-DE" sz="1000" b="0" i="0" u="none" strike="noStrike" cap="none" normalizeH="0" baseline="0" dirty="0" err="1">
                          <a:ln>
                            <a:noFill/>
                          </a:ln>
                          <a:solidFill>
                            <a:srgbClr val="333333"/>
                          </a:solidFill>
                          <a:effectLst/>
                          <a:latin typeface="Calibri Light"/>
                        </a:rPr>
                        <a:t>strips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bank</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boating</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sausage</a:t>
                      </a:r>
                      <a:r>
                        <a:rPr kumimoji="0" lang="de-DE" sz="1000" b="0" i="0" u="none" strike="noStrike" cap="none" normalizeH="0" baseline="0" dirty="0">
                          <a:ln>
                            <a:noFill/>
                          </a:ln>
                          <a:solidFill>
                            <a:srgbClr val="333333"/>
                          </a:solidFill>
                          <a:effectLst/>
                          <a:latin typeface="Calibri Light"/>
                        </a:rPr>
                        <a:t>/Bildergeschichten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3476</Words>
  <Application>Microsoft Office PowerPoint</Application>
  <PresentationFormat>Benutzerdefiniert</PresentationFormat>
  <Paragraphs>425</Paragraphs>
  <Slides>48</Slides>
  <Notes>4</Notes>
  <HiddenSlides>0</HiddenSlides>
  <MMClips>0</MMClips>
  <ScaleCrop>false</ScaleCrop>
  <HeadingPairs>
    <vt:vector size="6" baseType="variant">
      <vt:variant>
        <vt:lpstr>Verwendete Schriftarten</vt:lpstr>
      </vt:variant>
      <vt:variant>
        <vt:i4>6</vt:i4>
      </vt:variant>
      <vt:variant>
        <vt:lpstr>Design</vt:lpstr>
      </vt:variant>
      <vt:variant>
        <vt:i4>4</vt:i4>
      </vt:variant>
      <vt:variant>
        <vt:lpstr>Folientitel</vt:lpstr>
      </vt:variant>
      <vt:variant>
        <vt:i4>48</vt:i4>
      </vt:variant>
    </vt:vector>
  </HeadingPairs>
  <TitlesOfParts>
    <vt:vector size="58" baseType="lpstr">
      <vt:lpstr>Arial</vt:lpstr>
      <vt:lpstr>Calibri</vt:lpstr>
      <vt:lpstr>Calibri Light</vt:lpstr>
      <vt:lpstr>Symbol</vt:lpstr>
      <vt:lpstr>Verdana</vt:lpstr>
      <vt:lpstr>WingDings</vt:lpstr>
      <vt:lpstr>UKE_PPT-Vorlage_16zu9</vt:lpstr>
      <vt:lpstr>2_UKE_PPT-Vorlage_16zu9</vt:lpstr>
      <vt:lpstr>4_UKE_PPT-Vorlage_16zu9</vt:lpstr>
      <vt:lpstr>1_UKE_PPT-Vorlage_16zu9</vt:lpstr>
      <vt:lpstr>MCT 6 A BADE – To Empathize … II</vt:lpstr>
      <vt:lpstr>When you get to know someone, where do you look first? How reliable are these cues for a good evaluation?</vt:lpstr>
      <vt:lpstr>When you get to know someone, where do you look first? How reliable are these cues for a good evaluation?</vt:lpstr>
      <vt:lpstr>PowerPoint-Präsentation</vt:lpstr>
      <vt:lpstr>What other sources of information may be considered? How reliable are these?</vt:lpstr>
      <vt:lpstr>Advantages and disadvantages of certain social cues</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Appearance and reality! </vt:lpstr>
      <vt:lpstr>Why are we doing this?</vt:lpstr>
      <vt:lpstr>Why are we doing this?</vt:lpstr>
      <vt:lpstr>How lack of empathy promotes misinterpretations during psychosis – examples</vt:lpstr>
      <vt:lpstr>Exercise</vt:lpstr>
      <vt:lpstr>Exercise</vt:lpstr>
      <vt:lpstr>Exercise</vt:lpstr>
      <vt:lpstr>PowerPoint-Präsentation</vt:lpstr>
      <vt:lpstr>PowerPoint-Präsentation</vt:lpstr>
      <vt:lpstr>Grandmother’s Birthday What will the girl bring her grandma next year?</vt:lpstr>
      <vt:lpstr>Let’s go!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Videoclip</vt:lpstr>
      <vt:lpstr>PowerPoint-Präsentation</vt:lpstr>
      <vt:lpstr>PowerPoint-Präsentation</vt:lpstr>
      <vt:lpstr>PowerPoint-Präsentation</vt:lpstr>
      <vt:lpstr>Transfer to everyday life</vt:lpstr>
      <vt:lpstr>Transfer to everyday life</vt:lpstr>
      <vt:lpstr>Transfer to everyday life</vt:lpstr>
      <vt:lpstr>What does this have to do with psychosis?</vt:lpstr>
      <vt:lpstr>Thank you for your attention!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47</cp:revision>
  <dcterms:created xsi:type="dcterms:W3CDTF">2019-07-25T11:53:50Z</dcterms:created>
  <dcterms:modified xsi:type="dcterms:W3CDTF">2021-12-21T12:54:48Z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2017-10-27T00:00:00Z</vt:filetime>
  </property>
  <property fmtid="{D5CDD505-2E9C-101B-9397-08002B2CF9AE}" pid="3" name="Creator">
    <vt:lpwstr>Microsoft® PowerPoint® 2013</vt:lpwstr>
  </property>
  <property fmtid="{D5CDD505-2E9C-101B-9397-08002B2CF9AE}" pid="4" name="LastSaved">
    <vt:filetime>2019-07-25T00:00:00Z</vt:filetime>
  </property>
</Properties>
</file>