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9" r:id="rId1"/>
    <p:sldMasterId id="2147484017" r:id="rId2"/>
    <p:sldMasterId id="2147484030" r:id="rId3"/>
  </p:sldMasterIdLst>
  <p:notesMasterIdLst>
    <p:notesMasterId r:id="rId126"/>
  </p:notesMasterIdLst>
  <p:handoutMasterIdLst>
    <p:handoutMasterId r:id="rId127"/>
  </p:handoutMasterIdLst>
  <p:sldIdLst>
    <p:sldId id="826" r:id="rId4"/>
    <p:sldId id="376" r:id="rId5"/>
    <p:sldId id="540" r:id="rId6"/>
    <p:sldId id="728" r:id="rId7"/>
    <p:sldId id="727" r:id="rId8"/>
    <p:sldId id="723" r:id="rId9"/>
    <p:sldId id="827" r:id="rId10"/>
    <p:sldId id="828" r:id="rId11"/>
    <p:sldId id="829" r:id="rId12"/>
    <p:sldId id="541" r:id="rId13"/>
    <p:sldId id="830" r:id="rId14"/>
    <p:sldId id="576" r:id="rId15"/>
    <p:sldId id="383" r:id="rId16"/>
    <p:sldId id="384" r:id="rId17"/>
    <p:sldId id="385" r:id="rId18"/>
    <p:sldId id="844" r:id="rId19"/>
    <p:sldId id="845" r:id="rId20"/>
    <p:sldId id="562" r:id="rId21"/>
    <p:sldId id="563" r:id="rId22"/>
    <p:sldId id="546" r:id="rId23"/>
    <p:sldId id="547" r:id="rId24"/>
    <p:sldId id="549" r:id="rId25"/>
    <p:sldId id="831" r:id="rId26"/>
    <p:sldId id="832" r:id="rId27"/>
    <p:sldId id="833" r:id="rId28"/>
    <p:sldId id="395" r:id="rId29"/>
    <p:sldId id="396" r:id="rId30"/>
    <p:sldId id="397" r:id="rId31"/>
    <p:sldId id="716" r:id="rId32"/>
    <p:sldId id="717" r:id="rId33"/>
    <p:sldId id="718" r:id="rId34"/>
    <p:sldId id="719" r:id="rId35"/>
    <p:sldId id="402" r:id="rId36"/>
    <p:sldId id="403" r:id="rId37"/>
    <p:sldId id="404" r:id="rId38"/>
    <p:sldId id="405" r:id="rId39"/>
    <p:sldId id="843" r:id="rId40"/>
    <p:sldId id="568" r:id="rId41"/>
    <p:sldId id="569" r:id="rId42"/>
    <p:sldId id="420" r:id="rId43"/>
    <p:sldId id="421" r:id="rId44"/>
    <p:sldId id="434" r:id="rId45"/>
    <p:sldId id="435" r:id="rId46"/>
    <p:sldId id="438" r:id="rId47"/>
    <p:sldId id="439" r:id="rId48"/>
    <p:sldId id="552" r:id="rId49"/>
    <p:sldId id="553" r:id="rId50"/>
    <p:sldId id="564" r:id="rId51"/>
    <p:sldId id="565" r:id="rId52"/>
    <p:sldId id="580" r:id="rId53"/>
    <p:sldId id="834" r:id="rId54"/>
    <p:sldId id="835" r:id="rId55"/>
    <p:sldId id="780" r:id="rId56"/>
    <p:sldId id="781" r:id="rId57"/>
    <p:sldId id="782" r:id="rId58"/>
    <p:sldId id="783" r:id="rId59"/>
    <p:sldId id="784" r:id="rId60"/>
    <p:sldId id="785" r:id="rId61"/>
    <p:sldId id="786" r:id="rId62"/>
    <p:sldId id="787" r:id="rId63"/>
    <p:sldId id="788" r:id="rId64"/>
    <p:sldId id="789" r:id="rId65"/>
    <p:sldId id="790" r:id="rId66"/>
    <p:sldId id="791" r:id="rId67"/>
    <p:sldId id="792" r:id="rId68"/>
    <p:sldId id="793" r:id="rId69"/>
    <p:sldId id="794" r:id="rId70"/>
    <p:sldId id="795" r:id="rId71"/>
    <p:sldId id="796" r:id="rId72"/>
    <p:sldId id="797" r:id="rId73"/>
    <p:sldId id="798" r:id="rId74"/>
    <p:sldId id="799" r:id="rId75"/>
    <p:sldId id="800" r:id="rId76"/>
    <p:sldId id="801" r:id="rId77"/>
    <p:sldId id="802" r:id="rId78"/>
    <p:sldId id="803" r:id="rId79"/>
    <p:sldId id="804" r:id="rId80"/>
    <p:sldId id="805" r:id="rId81"/>
    <p:sldId id="806" r:id="rId82"/>
    <p:sldId id="807" r:id="rId83"/>
    <p:sldId id="808" r:id="rId84"/>
    <p:sldId id="809" r:id="rId85"/>
    <p:sldId id="810" r:id="rId86"/>
    <p:sldId id="811" r:id="rId87"/>
    <p:sldId id="812" r:id="rId88"/>
    <p:sldId id="813" r:id="rId89"/>
    <p:sldId id="814" r:id="rId90"/>
    <p:sldId id="815" r:id="rId91"/>
    <p:sldId id="816" r:id="rId92"/>
    <p:sldId id="817" r:id="rId93"/>
    <p:sldId id="818" r:id="rId94"/>
    <p:sldId id="819" r:id="rId95"/>
    <p:sldId id="820" r:id="rId96"/>
    <p:sldId id="823" r:id="rId97"/>
    <p:sldId id="836" r:id="rId98"/>
    <p:sldId id="837" r:id="rId99"/>
    <p:sldId id="695" r:id="rId100"/>
    <p:sldId id="696" r:id="rId101"/>
    <p:sldId id="697" r:id="rId102"/>
    <p:sldId id="698" r:id="rId103"/>
    <p:sldId id="699" r:id="rId104"/>
    <p:sldId id="700" r:id="rId105"/>
    <p:sldId id="701" r:id="rId106"/>
    <p:sldId id="702" r:id="rId107"/>
    <p:sldId id="703" r:id="rId108"/>
    <p:sldId id="704" r:id="rId109"/>
    <p:sldId id="705" r:id="rId110"/>
    <p:sldId id="706" r:id="rId111"/>
    <p:sldId id="707" r:id="rId112"/>
    <p:sldId id="708" r:id="rId113"/>
    <p:sldId id="709" r:id="rId114"/>
    <p:sldId id="710" r:id="rId115"/>
    <p:sldId id="560" r:id="rId116"/>
    <p:sldId id="838" r:id="rId117"/>
    <p:sldId id="839" r:id="rId118"/>
    <p:sldId id="840" r:id="rId119"/>
    <p:sldId id="561" r:id="rId120"/>
    <p:sldId id="841" r:id="rId121"/>
    <p:sldId id="842" r:id="rId122"/>
    <p:sldId id="720" r:id="rId123"/>
    <p:sldId id="721" r:id="rId124"/>
    <p:sldId id="722" r:id="rId125"/>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1" autoAdjust="0"/>
    <p:restoredTop sz="94671" autoAdjust="0"/>
  </p:normalViewPr>
  <p:slideViewPr>
    <p:cSldViewPr>
      <p:cViewPr varScale="1">
        <p:scale>
          <a:sx n="62" d="100"/>
          <a:sy n="62" d="100"/>
        </p:scale>
        <p:origin x="764" y="76"/>
      </p:cViewPr>
      <p:guideLst>
        <p:guide orient="horz" pos="4065"/>
        <p:guide pos="612"/>
        <p:guide pos="8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CEC7F83C-DF03-4D5A-8456-DCFA28E56753}" type="slidenum">
              <a:rPr lang="en-GB" altLang="de-DE"/>
              <a:pPr>
                <a:defRPr/>
              </a:pPr>
              <a:t>‹Nr.›</a:t>
            </a:fld>
            <a:endParaRPr lang="en-GB" altLang="de-DE"/>
          </a:p>
        </p:txBody>
      </p:sp>
    </p:spTree>
    <p:extLst>
      <p:ext uri="{BB962C8B-B14F-4D97-AF65-F5344CB8AC3E}">
        <p14:creationId xmlns:p14="http://schemas.microsoft.com/office/powerpoint/2010/main" val="1611674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C757EB11-E895-4A8F-8501-1D8395E57435}" type="slidenum">
              <a:rPr lang="en-US" altLang="de-DE"/>
              <a:pPr>
                <a:defRPr/>
              </a:pPr>
              <a:t>‹Nr.›</a:t>
            </a:fld>
            <a:endParaRPr lang="en-US" altLang="de-DE"/>
          </a:p>
        </p:txBody>
      </p:sp>
    </p:spTree>
    <p:extLst>
      <p:ext uri="{BB962C8B-B14F-4D97-AF65-F5344CB8AC3E}">
        <p14:creationId xmlns:p14="http://schemas.microsoft.com/office/powerpoint/2010/main" val="36774629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98FB8-7BFD-4398-9B6D-2AB4093B737C}"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37888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54FEFB-19F4-49CE-89D0-59351F69B7C9}"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971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D601A-2492-4A97-BAE7-9358195295E5}"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09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1BFCD2-FA73-40AC-B554-557313F9EDE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62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F24EB-8F9A-446A-8ACB-250941F7B41C}"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2145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F24EB-8F9A-446A-8ACB-250941F7B41C}"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2145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D9DE90-5AC7-42E8-9C7A-1751D5E3DF58}" type="slidenum">
              <a:rPr lang="en-US" altLang="de-DE" sz="1300" smtClean="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594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04F8F-CBF1-43F2-BE7A-E88411977D66}"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52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301BCB-1C68-4017-B207-E258412175B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41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B727E4-08C9-4E6B-AC7F-E7348B4CE2C4}"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279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35C62-4791-49D3-8285-EE25FE0CB9CC}"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7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35C62-4791-49D3-8285-EE25FE0CB9CC}" type="slidenum">
              <a:rPr lang="en-US" altLang="de-DE" sz="1300" smtClean="0"/>
              <a:pPr>
                <a:spcBef>
                  <a:spcPct val="0"/>
                </a:spcBef>
              </a:pPr>
              <a:t>17</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7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9C3A68-2D8F-4CFD-8AF7-DA2CA8E16581}"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1406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32BDDA-C8CE-4458-B747-4DB2A5B28A94}" type="slidenum">
              <a:rPr lang="en-US" altLang="de-DE" sz="1300" smtClean="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591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B08DB5-6543-4799-B91E-A3E3DFF2279A}"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281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98F0B6-67D8-4DAE-9812-6E3964B59AD2}"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080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51DA8-1A5C-43A8-9EAD-E916EEFA4C25}"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1321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EEB1D3-E542-4777-B405-65FB1FFAD7F1}"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7811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D05E5A-CF73-4AE2-99CB-1BADF8B5CC07}"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299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BCFA3A-2093-4230-920A-F0604F5448CA}"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883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43B82-B1B6-41D0-9806-7E99D8D47C6A}"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7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5CA85-2C55-4C5B-A36D-40F3BA1A0C93}" type="slidenum">
              <a:rPr lang="en-US" altLang="de-DE" sz="1300" smtClean="0"/>
              <a:pPr>
                <a:spcBef>
                  <a:spcPct val="0"/>
                </a:spcBef>
              </a:pPr>
              <a:t>31</a:t>
            </a:fld>
            <a:endParaRPr lang="en-US" altLang="de-DE" sz="1300"/>
          </a:p>
        </p:txBody>
      </p:sp>
      <p:sp>
        <p:nvSpPr>
          <p:cNvPr id="798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EF16E5-ECAB-4735-A18C-23428C3704BF}" type="slidenum">
              <a:rPr lang="en-US" altLang="de-DE" sz="1300"/>
              <a:pPr algn="r" eaLnBrk="1" hangingPunct="1">
                <a:spcBef>
                  <a:spcPct val="0"/>
                </a:spcBef>
              </a:pPr>
              <a:t>31</a:t>
            </a:fld>
            <a:endParaRPr lang="en-US" altLang="de-DE" sz="1300"/>
          </a:p>
        </p:txBody>
      </p:sp>
      <p:sp>
        <p:nvSpPr>
          <p:cNvPr id="79876" name="Rectangle 2"/>
          <p:cNvSpPr>
            <a:spLocks noGrp="1" noRot="1" noChangeAspect="1" noChangeArrowheads="1" noTextEdit="1"/>
          </p:cNvSpPr>
          <p:nvPr>
            <p:ph type="sldImg"/>
          </p:nvPr>
        </p:nvSpPr>
        <p:spPr>
          <a:xfrm>
            <a:off x="139700" y="768350"/>
            <a:ext cx="6821488" cy="3836988"/>
          </a:xfrm>
          <a:ln/>
        </p:spPr>
      </p:sp>
      <p:sp>
        <p:nvSpPr>
          <p:cNvPr id="7987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0431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39B9F7-5FA1-4E7B-A9B8-760D336F0BA0}" type="slidenum">
              <a:rPr lang="en-US" altLang="de-DE" sz="1300" smtClean="0"/>
              <a:pPr>
                <a:spcBef>
                  <a:spcPct val="0"/>
                </a:spcBef>
              </a:pPr>
              <a:t>32</a:t>
            </a:fld>
            <a:endParaRPr lang="en-US" altLang="de-DE" sz="1300"/>
          </a:p>
        </p:txBody>
      </p:sp>
      <p:sp>
        <p:nvSpPr>
          <p:cNvPr id="819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2AEE79-D649-4A0C-837D-C2D3F74DFA29}" type="slidenum">
              <a:rPr lang="en-US" altLang="de-DE" sz="1300"/>
              <a:pPr algn="r" eaLnBrk="1" hangingPunct="1">
                <a:spcBef>
                  <a:spcPct val="0"/>
                </a:spcBef>
              </a:pPr>
              <a:t>32</a:t>
            </a:fld>
            <a:endParaRPr lang="en-US" altLang="de-DE" sz="1300"/>
          </a:p>
        </p:txBody>
      </p:sp>
      <p:sp>
        <p:nvSpPr>
          <p:cNvPr id="81924" name="Rectangle 2"/>
          <p:cNvSpPr>
            <a:spLocks noGrp="1" noRot="1" noChangeAspect="1" noChangeArrowheads="1" noTextEdit="1"/>
          </p:cNvSpPr>
          <p:nvPr>
            <p:ph type="sldImg"/>
          </p:nvPr>
        </p:nvSpPr>
        <p:spPr>
          <a:xfrm>
            <a:off x="139700" y="768350"/>
            <a:ext cx="6821488" cy="3836988"/>
          </a:xfrm>
          <a:ln/>
        </p:spPr>
      </p:sp>
      <p:sp>
        <p:nvSpPr>
          <p:cNvPr id="8192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504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DAF51-3D40-4BE8-86D6-F84EF5A56E3C}"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483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751DC1-81A4-4E68-BAE3-8837C04A5FCF}"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210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3C09A9-0AE9-405C-B4E8-92C6151B45D3}" type="slidenum">
              <a:rPr lang="en-US" altLang="de-DE" sz="1300" smtClean="0"/>
              <a:pPr>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2028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C70CA-755C-4833-9AA4-665B2D783A8A}"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784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BF6D3-1B70-4A3B-97F3-FA22D39E5A34}" type="slidenum">
              <a:rPr lang="en-US" altLang="de-DE" sz="1300" smtClean="0"/>
              <a:pPr>
                <a:spcBef>
                  <a:spcPct val="0"/>
                </a:spcBef>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9804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196C6C-3EAD-43C0-B73E-2062076F383F}" type="slidenum">
              <a:rPr lang="en-US" altLang="de-DE" sz="1300" smtClean="0"/>
              <a:pPr>
                <a:spcBef>
                  <a:spcPct val="0"/>
                </a:spcBef>
              </a:pPr>
              <a:t>39</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5541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6CA9F4-26EE-469E-9475-1BF7AD0C487F}" type="slidenum">
              <a:rPr lang="en-US" altLang="de-DE" sz="1300" smtClean="0"/>
              <a:pPr>
                <a:spcBef>
                  <a:spcPct val="0"/>
                </a:spcBef>
              </a:pPr>
              <a:t>40</a:t>
            </a:fld>
            <a:endParaRPr lang="en-US" altLang="de-DE" sz="1300"/>
          </a:p>
        </p:txBody>
      </p:sp>
      <p:sp>
        <p:nvSpPr>
          <p:cNvPr id="97283" name="Rectangle 1026"/>
          <p:cNvSpPr>
            <a:spLocks noGrp="1" noRot="1" noChangeAspect="1" noChangeArrowheads="1" noTextEdit="1"/>
          </p:cNvSpPr>
          <p:nvPr>
            <p:ph type="sldImg"/>
          </p:nvPr>
        </p:nvSpPr>
        <p:spPr>
          <a:xfrm>
            <a:off x="138113" y="768350"/>
            <a:ext cx="6823075" cy="3836988"/>
          </a:xfrm>
          <a:ln/>
        </p:spPr>
      </p:sp>
      <p:sp>
        <p:nvSpPr>
          <p:cNvPr id="9728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6383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39B809-94AA-4ED4-B58C-35DF0E1E192D}" type="slidenum">
              <a:rPr lang="en-US" altLang="de-DE" sz="1300" smtClean="0"/>
              <a:pPr>
                <a:spcBef>
                  <a:spcPct val="0"/>
                </a:spcBef>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0267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0D3D65-4AD7-4A12-B87A-A3F565F74DCF}" type="slidenum">
              <a:rPr lang="en-US" altLang="de-DE" sz="1300" smtClean="0"/>
              <a:pPr>
                <a:spcBef>
                  <a:spcPct val="0"/>
                </a:spcBef>
              </a:pPr>
              <a:t>42</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5832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9936EE-F6A0-4C27-9FAC-B7FD94CF7310}" type="slidenum">
              <a:rPr lang="en-US" altLang="de-DE" sz="1300" smtClean="0"/>
              <a:pPr>
                <a:spcBef>
                  <a:spcPct val="0"/>
                </a:spcBef>
              </a:pPr>
              <a:t>43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47808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F60098-E2FA-4A2E-9217-628E6E68E019}" type="slidenum">
              <a:rPr lang="en-US" altLang="de-DE" sz="1300" smtClean="0"/>
              <a:pPr>
                <a:spcBef>
                  <a:spcPct val="0"/>
                </a:spcBef>
              </a:pPr>
              <a:t>44</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51032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564244-F6DA-4A5F-98F8-B2AF2CB76994}" type="slidenum">
              <a:rPr lang="en-US" altLang="de-DE" sz="1300" smtClean="0"/>
              <a:pPr>
                <a:spcBef>
                  <a:spcPct val="0"/>
                </a:spcBef>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2028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8C8EA-59B9-45CA-AF75-916485B0B4B6}" type="slidenum">
              <a:rPr lang="en-US" altLang="de-DE" sz="1300" smtClean="0"/>
              <a:pPr>
                <a:spcBef>
                  <a:spcPct val="0"/>
                </a:spcBef>
              </a:pPr>
              <a:t>46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70268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AA35A2-2078-44D7-A82D-0DFA6AB114BB}" type="slidenum">
              <a:rPr lang="en-US" altLang="de-DE" sz="1300" smtClean="0"/>
              <a:pPr>
                <a:spcBef>
                  <a:spcPct val="0"/>
                </a:spcBef>
              </a:pPr>
              <a:t>47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190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580E2A-F765-46F8-AAC8-3E24A09837FC}" type="slidenum">
              <a:rPr lang="en-US" altLang="de-DE" sz="1300" smtClean="0"/>
              <a:pPr>
                <a:spcBef>
                  <a:spcPct val="0"/>
                </a:spcBef>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48044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3134C-65DB-4729-BC55-555C44DADAE4}" type="slidenum">
              <a:rPr lang="en-US" altLang="de-DE" sz="1300" smtClean="0"/>
              <a:pPr>
                <a:spcBef>
                  <a:spcPct val="0"/>
                </a:spcBef>
              </a:pPr>
              <a:t>49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7135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50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51</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0420FC-8D1A-4EFD-B1A9-D64BB67DBB6E}"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4235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663EE-554F-44F1-8B22-E7B636D9AC8D}"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58199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B2381F-C431-42F8-8C41-7C29B92555D4}"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6641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EE773E-C1A3-4587-930D-F578F4FF4DBB}"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9741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2FB8B2-48E4-4216-9A16-466BC22D04F1}"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9284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949AF9-8F51-47C9-8F48-C6A953EF4CB2}"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31156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EEDC3A-DBC2-4324-8B0E-4B5BE5DDE87C}"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86847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51627A-4AD5-4160-925A-227193432817}"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3354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C943-7767-4C3B-873B-F1DD5C434825}"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543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E16C8A-1084-4130-B35E-9B3A25015971}"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76375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292F1-8641-4857-A0DF-EE763980D91D}"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5805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795D5-A5DF-4BE4-AB0D-E3272E895B94}"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39307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38CF34-9EB3-428F-A11C-8AAF45E79B93}"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767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D4CA3B-9C2D-4263-A412-B8A5B0457938}"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410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BA2FC6-95D4-4941-9464-477D0244589E}"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5863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C0285A-04A6-4FD3-BF28-F3E511FBC8E8}"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8915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1C0AD-8E8B-4FD2-93A1-A0D0802EEC44}"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7665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D85B0C-EC1F-40F3-929B-5AB7ADF65F8B}"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722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D3D159-92D5-4D6C-B33B-312F54EDE809}"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69981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C63018-7DB3-4AF6-A178-50DA527DD5C5}"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6435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2AC1E-274C-42FF-822D-F97C2AD290E4}"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74195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E7251E-CCA9-4939-913A-2D02654F4863}"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30584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1782E8-66DF-4595-960B-215C12F6DA44}"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0734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EB5D66-F783-4080-B73F-DC921353A9FA}"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3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95BA0E-54B8-49B9-9488-0194B8210A5B}"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77130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415C2E-EE17-4A20-BEDC-FA8C1FA4E4F0}"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2388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901A79-C238-4B13-B7DE-9499157D073D}"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2985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5954F-351D-40C0-989A-8F9A9C01AD24}"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3650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1D8539-2C0D-442E-8E42-76094FF827E5}"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63102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AABA75-D56E-4B52-8164-1CC76EE2BDDB}"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2248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E9241B-A43D-4EC5-8884-96BB124BDA5B}"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6280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BB964D-E676-4624-99FF-353B5C0E2964}"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557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BA3987-E904-4162-AB11-BD668EC35D8B}"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2974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D57E9-67C2-4306-94CD-0790E409A045}"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9486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4A2B0F-A9C0-44E5-97C4-EEDD56CF6F8A}"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86471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8DD92-F001-458C-BE1E-D55A43E09AB6}"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34982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851796-0B12-495F-9E7C-134DB427F28F}"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5715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D4650-E493-4496-9D8B-125786117BA2}"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28069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E08A2-27E0-4A1B-A073-71266E2EC419}"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4586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AA4F71-3CBD-4CAB-9E0D-4B2AF92A9947}"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1808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B62FA2-86F1-4944-A662-C29313839E6A}"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1995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327251-A1B2-4285-89F0-E69A783B0EE4}" type="slidenum">
              <a:rPr lang="en-US" altLang="de-DE" sz="1300" smtClean="0"/>
              <a:pPr>
                <a:spcBef>
                  <a:spcPct val="0"/>
                </a:spcBef>
              </a:pPr>
              <a:t>97</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89262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2ACB07-084D-450A-86A3-1C6CFD1698F5}" type="slidenum">
              <a:rPr lang="en-US" altLang="de-DE" sz="1300" smtClean="0"/>
              <a:pPr>
                <a:spcBef>
                  <a:spcPct val="0"/>
                </a:spcBef>
              </a:pPr>
              <a:t>98</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55427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363DD6-AE20-4889-A1E1-45FAE4D1E903}" type="slidenum">
              <a:rPr lang="en-US" altLang="de-DE" sz="1300" smtClean="0"/>
              <a:pPr>
                <a:spcBef>
                  <a:spcPct val="0"/>
                </a:spcBef>
              </a:pPr>
              <a:t>99</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2326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87C7C-1DCD-4682-A50D-847C379321A2}" type="slidenum">
              <a:rPr lang="en-US" altLang="de-DE" sz="1300" smtClean="0"/>
              <a:pPr>
                <a:spcBef>
                  <a:spcPct val="0"/>
                </a:spcBef>
              </a:pPr>
              <a:t>100</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52741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9DF4D1-22C8-4A12-9C48-C0C0E08F89DE}" type="slidenum">
              <a:rPr lang="en-US" altLang="de-DE" sz="1300" smtClean="0"/>
              <a:pPr>
                <a:spcBef>
                  <a:spcPct val="0"/>
                </a:spcBef>
              </a:pPr>
              <a:t>101</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52603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9D2D1D-E710-4249-8ED4-F42C90DDDD59}" type="slidenum">
              <a:rPr lang="en-US" altLang="de-DE" sz="1300" smtClean="0"/>
              <a:pPr>
                <a:spcBef>
                  <a:spcPct val="0"/>
                </a:spcBef>
              </a:pPr>
              <a:t>102</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81522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CA07FB-B6F1-4ED2-AFD0-E993369407A1}" type="slidenum">
              <a:rPr lang="en-US" altLang="de-DE" sz="1300" smtClean="0"/>
              <a:pPr>
                <a:spcBef>
                  <a:spcPct val="0"/>
                </a:spcBef>
              </a:pPr>
              <a:t>103</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41131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9E114D-266B-4C26-835C-2F95350B377E}" type="slidenum">
              <a:rPr lang="en-US" altLang="de-DE" sz="1300" smtClean="0"/>
              <a:pPr>
                <a:spcBef>
                  <a:spcPct val="0"/>
                </a:spcBef>
              </a:pPr>
              <a:t>104</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49828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D7DC8-1CE7-41A0-BE61-9366FB1AB3E6}" type="slidenum">
              <a:rPr lang="en-US" altLang="de-DE" sz="1300" smtClean="0"/>
              <a:pPr>
                <a:spcBef>
                  <a:spcPct val="0"/>
                </a:spcBef>
              </a:pPr>
              <a:t>105</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16945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DBB784-8888-4C4D-9D59-7601821C360E}" type="slidenum">
              <a:rPr lang="en-US" altLang="de-DE" sz="1300" smtClean="0"/>
              <a:pPr>
                <a:spcBef>
                  <a:spcPct val="0"/>
                </a:spcBef>
              </a:pPr>
              <a:t>106</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646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5D86BA-78C1-4415-BF28-451C42271F12}" type="slidenum">
              <a:rPr lang="en-US" altLang="de-DE" sz="1300" smtClean="0"/>
              <a:pPr>
                <a:spcBef>
                  <a:spcPct val="0"/>
                </a:spcBef>
              </a:pPr>
              <a:t>107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30553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38071-1CAB-4C9C-81A5-F583A4109953}" type="slidenum">
              <a:rPr lang="en-US" altLang="de-DE" sz="1300" smtClean="0"/>
              <a:pPr>
                <a:spcBef>
                  <a:spcPct val="0"/>
                </a:spcBef>
              </a:pPr>
              <a:t>108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0187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68247-CB3E-4E73-9A47-8EAAD57A50D5}" type="slidenum">
              <a:rPr lang="en-US" altLang="de-DE" sz="1300" smtClean="0"/>
              <a:pPr>
                <a:spcBef>
                  <a:spcPct val="0"/>
                </a:spcBef>
              </a:pPr>
              <a:t>109</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45701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711ACC-3AE4-4C10-A9D7-099FEC08AF2B}" type="slidenum">
              <a:rPr lang="en-US" altLang="de-DE" sz="1300" smtClean="0"/>
              <a:pPr>
                <a:spcBef>
                  <a:spcPct val="0"/>
                </a:spcBef>
              </a:pPr>
              <a:t>110</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8238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027A0C-13A8-4505-8579-D4D9A13CC7D6}" type="slidenum">
              <a:rPr lang="en-US" altLang="de-DE" sz="1300" smtClean="0"/>
              <a:pPr>
                <a:spcBef>
                  <a:spcPct val="0"/>
                </a:spcBef>
              </a:pPr>
              <a:t>111</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94369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4ED0F5-2647-446C-8E05-7A31C6D7D7F5}" type="slidenum">
              <a:rPr lang="en-US" altLang="de-DE" sz="1300" smtClean="0"/>
              <a:pPr>
                <a:spcBef>
                  <a:spcPct val="0"/>
                </a:spcBef>
              </a:pPr>
              <a:t>112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06175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114</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115</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CFA88-CE88-4585-8DAC-C0E5780CFC65}" type="slidenum">
              <a:rPr lang="en-US" altLang="de-DE" sz="1300" smtClean="0"/>
              <a:pPr>
                <a:spcBef>
                  <a:spcPct val="0"/>
                </a:spcBef>
              </a:pPr>
              <a:t>117</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26109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CFA88-CE88-4585-8DAC-C0E5780CFC65}" type="slidenum">
              <a:rPr lang="en-US" altLang="de-DE" sz="1300" smtClean="0"/>
              <a:pPr>
                <a:spcBef>
                  <a:spcPct val="0"/>
                </a:spcBef>
              </a:pPr>
              <a:t>118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26109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E72D8F-D23F-4C7F-878B-CF1F25214179}" type="slidenum">
              <a:rPr lang="en-US" altLang="de-DE" sz="1300" smtClean="0"/>
              <a:pPr>
                <a:spcBef>
                  <a:spcPct val="0"/>
                </a:spcBef>
              </a:pPr>
              <a:t>120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707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B133A-6B06-4445-9699-30372B480AE9}" type="slidenum">
              <a:rPr lang="en-US" altLang="de-DE" sz="1300" smtClean="0"/>
              <a:pPr>
                <a:spcBef>
                  <a:spcPct val="0"/>
                </a:spcBef>
              </a:pPr>
              <a:t>121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684628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811118-27E8-4DE4-925C-4ED96FD3E76E}" type="slidenum">
              <a:rPr lang="en-US" altLang="de-DE" sz="1300" smtClean="0"/>
              <a:pPr>
                <a:spcBef>
                  <a:spcPct val="0"/>
                </a:spcBef>
              </a:pPr>
              <a:t>122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9384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3F19FE29-DF46-4A29-B87A-DAA5EB95FD2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4 - To Empathize ... I</a:t>
            </a:r>
            <a:endParaRPr lang="de-DE"/>
          </a:p>
        </p:txBody>
      </p:sp>
      <p:sp>
        <p:nvSpPr>
          <p:cNvPr id="6" name="Slide Number Placeholder 5"/>
          <p:cNvSpPr>
            <a:spLocks noGrp="1"/>
          </p:cNvSpPr>
          <p:nvPr>
            <p:ph type="sldNum" sz="quarter" idx="12"/>
          </p:nvPr>
        </p:nvSpPr>
        <p:spPr bwMode="gray"/>
        <p:txBody>
          <a:bodyPr>
            <a:noAutofit/>
          </a:bodyPr>
          <a:lstStyle/>
          <a:p>
            <a:pPr>
              <a:defRPr/>
            </a:pPr>
            <a:fld id="{9B177B5B-D236-4589-BAE7-26343082E87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AD313B5E-389A-4105-AAAA-0467A8C6722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F19FE29-DF46-4A29-B87A-DAA5EB95FD2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F19FE29-DF46-4A29-B87A-DAA5EB95FD2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4 - To Empathize ... I</a:t>
            </a:r>
            <a:endParaRPr lang="de-DE"/>
          </a:p>
        </p:txBody>
      </p:sp>
      <p:sp>
        <p:nvSpPr>
          <p:cNvPr id="5" name="Slide Number Placeholder 4"/>
          <p:cNvSpPr>
            <a:spLocks noGrp="1"/>
          </p:cNvSpPr>
          <p:nvPr>
            <p:ph type="sldNum" sz="quarter" idx="12"/>
          </p:nvPr>
        </p:nvSpPr>
        <p:spPr bwMode="gray"/>
        <p:txBody>
          <a:bodyPr/>
          <a:lstStyle/>
          <a:p>
            <a:pPr>
              <a:defRPr/>
            </a:pPr>
            <a:fld id="{469E19EA-E4FC-4303-8949-14365A2E899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40D366A6-5B46-43DF-864F-8F097793E91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4 - To Empathize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F19FE29-DF46-4A29-B87A-DAA5EB95FD2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A – To Empathize ... 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6|22</a:t>
            </a:r>
          </a:p>
          <a:p>
            <a:endParaRPr lang="de-DE" dirty="0">
              <a:latin typeface="+mj-lt"/>
            </a:endParaRPr>
          </a:p>
        </p:txBody>
      </p:sp>
    </p:spTree>
    <p:extLst>
      <p:ext uri="{BB962C8B-B14F-4D97-AF65-F5344CB8AC3E}">
        <p14:creationId xmlns:p14="http://schemas.microsoft.com/office/powerpoint/2010/main" val="3329783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p>
          <a:p>
            <a:endParaRPr lang="en-US" sz="2400" dirty="0">
              <a:solidFill>
                <a:srgbClr val="004992"/>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difference, concentration, tiredness, headache?</a:t>
            </a:r>
          </a:p>
          <a:p>
            <a:pPr lvl="0" algn="ctr" defTabSz="914400" fontAlgn="base">
              <a:lnSpc>
                <a:spcPct val="100000"/>
              </a:lnSpc>
              <a:spcBef>
                <a:spcPts val="1200"/>
              </a:spcBef>
              <a:defRPr/>
            </a:pPr>
            <a:r>
              <a:rPr lang="de-DE" sz="2400" b="1" dirty="0">
                <a:solidFill>
                  <a:srgbClr val="FFFFFF"/>
                </a:solidFill>
                <a:latin typeface="Calibri Light"/>
                <a:cs typeface="Times New Roman" panose="02020603050405020304" pitchFamily="18" charset="0"/>
              </a:rPr>
              <a:t>What may help to answer the question?</a:t>
            </a:r>
            <a:endParaRPr lang="en-US" sz="2400" b="1"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de-DE" sz="2400" dirty="0">
                <a:solidFill>
                  <a:srgbClr val="FFFFFF"/>
                </a:solidFill>
                <a:latin typeface="Calibri Light"/>
                <a:cs typeface="Times New Roman" panose="02020603050405020304" pitchFamily="18" charset="0"/>
              </a:rPr>
              <a:t>Knowledge about the </a:t>
            </a:r>
            <a:r>
              <a:rPr lang="de-DE" sz="2400">
                <a:solidFill>
                  <a:srgbClr val="FFFFFF"/>
                </a:solidFill>
                <a:latin typeface="Calibri Light"/>
                <a:cs typeface="Times New Roman" panose="02020603050405020304" pitchFamily="18" charset="0"/>
              </a:rPr>
              <a:t>person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Does the person suffer from migraines?</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Environment/situation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Did the person just have an all-night-party?</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Self-observation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On what occasions do I </a:t>
            </a:r>
            <a:r>
              <a:rPr lang="de-DE" sz="2400" dirty="0">
                <a:solidFill>
                  <a:srgbClr val="FFFFFF"/>
                </a:solidFill>
                <a:latin typeface="Calibri Light"/>
                <a:cs typeface="Times New Roman" panose="02020603050405020304" pitchFamily="18" charset="0"/>
              </a:rPr>
              <a:t>touch my temple?</a:t>
            </a:r>
            <a:r>
              <a:rPr lang="en-US" sz="2400" dirty="0">
                <a:solidFill>
                  <a:srgbClr val="FFFFFF"/>
                </a:solidFill>
                <a:latin typeface="Calibri Light"/>
                <a:cs typeface="Times New Roman" panose="02020603050405020304" pitchFamily="18" charset="0"/>
              </a:rPr>
              <a:t> (Caution! Do not immediately infer from yourself to others</a:t>
            </a:r>
            <a:r>
              <a:rPr lang="de-DE" sz="2400" dirty="0">
                <a:solidFill>
                  <a:srgbClr val="FFFFFF"/>
                </a:solidFill>
                <a:latin typeface="Calibri Light"/>
                <a:cs typeface="Times New Roman" panose="02020603050405020304" pitchFamily="18" charset="0"/>
              </a:rPr>
              <a:t>!</a:t>
            </a:r>
            <a:r>
              <a:rPr lang="en-US" sz="2400" dirty="0">
                <a:solidFill>
                  <a:srgbClr val="FFFFFF"/>
                </a:solidFill>
                <a:latin typeface="Calibri Light"/>
                <a:cs typeface="Times New Roman" panose="02020603050405020304" pitchFamily="18" charset="0"/>
              </a:rPr>
              <a:t>)</a:t>
            </a:r>
            <a:endParaRPr lang="de-DE" sz="2400"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en-US" sz="2400" dirty="0">
                <a:solidFill>
                  <a:srgbClr val="FFFFFF"/>
                </a:solidFill>
                <a:latin typeface="Calibri Light"/>
                <a:cs typeface="Times New Roman" panose="02020603050405020304" pitchFamily="18" charset="0"/>
              </a:rPr>
              <a:t>Facial expression</a:t>
            </a:r>
            <a:r>
              <a:rPr lang="en-US" sz="2400">
                <a:solidFill>
                  <a:srgbClr val="FFFFFF"/>
                </a:solidFill>
                <a:latin typeface="Calibri Light"/>
                <a:cs typeface="Times New Roman" panose="02020603050405020304" pitchFamily="18" charset="0"/>
              </a:rPr>
              <a:t>: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Does </a:t>
            </a:r>
            <a:r>
              <a:rPr lang="de-DE" sz="2400" dirty="0">
                <a:solidFill>
                  <a:srgbClr val="FFFFFF"/>
                </a:solidFill>
                <a:latin typeface="Calibri Light"/>
                <a:cs typeface="Times New Roman" panose="02020603050405020304" pitchFamily="18" charset="0"/>
              </a:rPr>
              <a:t>the </a:t>
            </a:r>
            <a:r>
              <a:rPr lang="en-US" sz="2400" dirty="0">
                <a:solidFill>
                  <a:srgbClr val="FFFFFF"/>
                </a:solidFill>
                <a:latin typeface="Calibri Light"/>
                <a:cs typeface="Times New Roman" panose="02020603050405020304" pitchFamily="18" charset="0"/>
              </a:rPr>
              <a:t>person look </a:t>
            </a:r>
            <a:r>
              <a:rPr lang="de-DE" sz="2400" dirty="0">
                <a:solidFill>
                  <a:srgbClr val="FFFFFF"/>
                </a:solidFill>
                <a:latin typeface="Calibri Light"/>
                <a:cs typeface="Times New Roman" panose="02020603050405020304" pitchFamily="18" charset="0"/>
              </a:rPr>
              <a:t>tired, thoughtful, in pain </a:t>
            </a:r>
            <a:r>
              <a:rPr lang="en-US" sz="2400" dirty="0">
                <a:solidFill>
                  <a:srgbClr val="FFFFFF"/>
                </a:solidFill>
                <a:latin typeface="Calibri Light"/>
                <a:cs typeface="Times New Roman" panose="02020603050405020304" pitchFamily="18" charset="0"/>
              </a:rPr>
              <a:t>etc.?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a:t>
            </a:fld>
            <a:endParaRPr lang="de-DE" altLang="de-DE">
              <a:latin typeface="Calibri Light"/>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FFFFFF"/>
                </a:solidFill>
                <a:latin typeface="Calibri Light"/>
                <a:cs typeface="Times New Roman" panose="02020603050405020304" pitchFamily="18" charset="0"/>
              </a:rPr>
              <a:t>What may help to answer the question?</a:t>
            </a:r>
            <a:endParaRPr lang="en-US" sz="2400" b="1"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de-DE" sz="2400" dirty="0">
                <a:solidFill>
                  <a:srgbClr val="FFFFFF"/>
                </a:solidFill>
                <a:latin typeface="Calibri Light"/>
                <a:cs typeface="Times New Roman" panose="02020603050405020304" pitchFamily="18" charset="0"/>
              </a:rPr>
              <a:t>Knowledge about the </a:t>
            </a:r>
            <a:r>
              <a:rPr lang="de-DE" sz="2400">
                <a:solidFill>
                  <a:srgbClr val="FFFFFF"/>
                </a:solidFill>
                <a:latin typeface="Calibri Light"/>
                <a:cs typeface="Times New Roman" panose="02020603050405020304" pitchFamily="18" charset="0"/>
              </a:rPr>
              <a:t>person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Does the person suffer from migraines?</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Environment/situation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Did the person just have an all-night-party?</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Self-observation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On what occasions do I </a:t>
            </a:r>
            <a:r>
              <a:rPr lang="de-DE" sz="2400" dirty="0">
                <a:solidFill>
                  <a:srgbClr val="FFFFFF"/>
                </a:solidFill>
                <a:latin typeface="Calibri Light"/>
                <a:cs typeface="Times New Roman" panose="02020603050405020304" pitchFamily="18" charset="0"/>
              </a:rPr>
              <a:t>touch my temple?</a:t>
            </a:r>
            <a:r>
              <a:rPr lang="en-US" sz="2400" dirty="0">
                <a:solidFill>
                  <a:srgbClr val="FFFFFF"/>
                </a:solidFill>
                <a:latin typeface="Calibri Light"/>
                <a:cs typeface="Times New Roman" panose="02020603050405020304" pitchFamily="18" charset="0"/>
              </a:rPr>
              <a:t> (Caution! Do not immediately infer from yourself to others</a:t>
            </a:r>
            <a:r>
              <a:rPr lang="de-DE" sz="2400" dirty="0">
                <a:solidFill>
                  <a:srgbClr val="FFFFFF"/>
                </a:solidFill>
                <a:latin typeface="Calibri Light"/>
                <a:cs typeface="Times New Roman" panose="02020603050405020304" pitchFamily="18" charset="0"/>
              </a:rPr>
              <a:t>!</a:t>
            </a:r>
            <a:r>
              <a:rPr lang="en-US" sz="2400" dirty="0">
                <a:solidFill>
                  <a:srgbClr val="FFFFFF"/>
                </a:solidFill>
                <a:latin typeface="Calibri Light"/>
                <a:cs typeface="Times New Roman" panose="02020603050405020304" pitchFamily="18" charset="0"/>
              </a:rPr>
              <a:t>)</a:t>
            </a:r>
            <a:endParaRPr lang="de-DE" sz="2400"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en-US" sz="2400" dirty="0">
                <a:solidFill>
                  <a:srgbClr val="FFFFFF"/>
                </a:solidFill>
                <a:latin typeface="Calibri Light"/>
                <a:cs typeface="Times New Roman" panose="02020603050405020304" pitchFamily="18" charset="0"/>
              </a:rPr>
              <a:t>Facial expression</a:t>
            </a:r>
            <a:r>
              <a:rPr lang="en-US" sz="2400">
                <a:solidFill>
                  <a:srgbClr val="FFFFFF"/>
                </a:solidFill>
                <a:latin typeface="Calibri Light"/>
                <a:cs typeface="Times New Roman" panose="02020603050405020304" pitchFamily="18" charset="0"/>
              </a:rPr>
              <a:t>: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Does </a:t>
            </a:r>
            <a:r>
              <a:rPr lang="de-DE" sz="2400" dirty="0">
                <a:solidFill>
                  <a:srgbClr val="FFFFFF"/>
                </a:solidFill>
                <a:latin typeface="Calibri Light"/>
                <a:cs typeface="Times New Roman" panose="02020603050405020304" pitchFamily="18" charset="0"/>
              </a:rPr>
              <a:t>the </a:t>
            </a:r>
            <a:r>
              <a:rPr lang="en-US" sz="2400" dirty="0">
                <a:solidFill>
                  <a:srgbClr val="FFFFFF"/>
                </a:solidFill>
                <a:latin typeface="Calibri Light"/>
                <a:cs typeface="Times New Roman" panose="02020603050405020304" pitchFamily="18" charset="0"/>
              </a:rPr>
              <a:t>person look </a:t>
            </a:r>
            <a:r>
              <a:rPr lang="de-DE" sz="2400" dirty="0">
                <a:solidFill>
                  <a:srgbClr val="FFFFFF"/>
                </a:solidFill>
                <a:latin typeface="Calibri Light"/>
                <a:cs typeface="Times New Roman" panose="02020603050405020304" pitchFamily="18" charset="0"/>
              </a:rPr>
              <a:t>tired, thoughtful, in pain </a:t>
            </a:r>
            <a:r>
              <a:rPr lang="en-US" sz="2400" dirty="0">
                <a:solidFill>
                  <a:srgbClr val="FFFFFF"/>
                </a:solidFill>
                <a:latin typeface="Calibri Light"/>
                <a:cs typeface="Times New Roman" panose="02020603050405020304" pitchFamily="18" charset="0"/>
              </a:rPr>
              <a:t>etc.?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a:t>
            </a:fld>
            <a:endParaRPr lang="de-DE" altLang="de-DE">
              <a:latin typeface="Calibri Light"/>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de-DE" sz="2400" dirty="0">
                <a:solidFill>
                  <a:srgbClr val="FFFFFF"/>
                </a:solidFill>
                <a:latin typeface="Calibri Light"/>
                <a:cs typeface="Times New Roman" panose="02020603050405020304" pitchFamily="18" charset="0"/>
              </a:rPr>
              <a:t>Knowledge about the </a:t>
            </a:r>
            <a:r>
              <a:rPr lang="de-DE" sz="2400">
                <a:solidFill>
                  <a:srgbClr val="FFFFFF"/>
                </a:solidFill>
                <a:latin typeface="Calibri Light"/>
                <a:cs typeface="Times New Roman" panose="02020603050405020304" pitchFamily="18" charset="0"/>
              </a:rPr>
              <a:t>person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Does the person suffer from migraines?</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Environment/situation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Did the person just have an all-night-party?</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Self-observation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On what occasions do I </a:t>
            </a:r>
            <a:r>
              <a:rPr lang="de-DE" sz="2400" dirty="0">
                <a:solidFill>
                  <a:srgbClr val="FFFFFF"/>
                </a:solidFill>
                <a:latin typeface="Calibri Light"/>
                <a:cs typeface="Times New Roman" panose="02020603050405020304" pitchFamily="18" charset="0"/>
              </a:rPr>
              <a:t>touch my temple?</a:t>
            </a:r>
            <a:r>
              <a:rPr lang="en-US" sz="2400" dirty="0">
                <a:solidFill>
                  <a:srgbClr val="FFFFFF"/>
                </a:solidFill>
                <a:latin typeface="Calibri Light"/>
                <a:cs typeface="Times New Roman" panose="02020603050405020304" pitchFamily="18" charset="0"/>
              </a:rPr>
              <a:t> (Caution! Do not immediately infer from yourself to others</a:t>
            </a:r>
            <a:r>
              <a:rPr lang="de-DE" sz="2400" dirty="0">
                <a:solidFill>
                  <a:srgbClr val="FFFFFF"/>
                </a:solidFill>
                <a:latin typeface="Calibri Light"/>
                <a:cs typeface="Times New Roman" panose="02020603050405020304" pitchFamily="18" charset="0"/>
              </a:rPr>
              <a:t>!</a:t>
            </a:r>
            <a:r>
              <a:rPr lang="en-US" sz="2400" dirty="0">
                <a:solidFill>
                  <a:srgbClr val="FFFFFF"/>
                </a:solidFill>
                <a:latin typeface="Calibri Light"/>
                <a:cs typeface="Times New Roman" panose="02020603050405020304" pitchFamily="18" charset="0"/>
              </a:rPr>
              <a:t>)</a:t>
            </a:r>
            <a:endParaRPr lang="de-DE" sz="2400"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en-US" sz="2400" dirty="0">
                <a:solidFill>
                  <a:srgbClr val="FFFFFF"/>
                </a:solidFill>
                <a:latin typeface="Calibri Light"/>
                <a:cs typeface="Times New Roman" panose="02020603050405020304" pitchFamily="18" charset="0"/>
              </a:rPr>
              <a:t>Facial expression</a:t>
            </a:r>
            <a:r>
              <a:rPr lang="en-US" sz="2400">
                <a:solidFill>
                  <a:srgbClr val="FFFFFF"/>
                </a:solidFill>
                <a:latin typeface="Calibri Light"/>
                <a:cs typeface="Times New Roman" panose="02020603050405020304" pitchFamily="18" charset="0"/>
              </a:rPr>
              <a:t>: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Does </a:t>
            </a:r>
            <a:r>
              <a:rPr lang="de-DE" sz="2400" dirty="0">
                <a:solidFill>
                  <a:srgbClr val="FFFFFF"/>
                </a:solidFill>
                <a:latin typeface="Calibri Light"/>
                <a:cs typeface="Times New Roman" panose="02020603050405020304" pitchFamily="18" charset="0"/>
              </a:rPr>
              <a:t>the </a:t>
            </a:r>
            <a:r>
              <a:rPr lang="en-US" sz="2400" dirty="0">
                <a:solidFill>
                  <a:srgbClr val="FFFFFF"/>
                </a:solidFill>
                <a:latin typeface="Calibri Light"/>
                <a:cs typeface="Times New Roman" panose="02020603050405020304" pitchFamily="18" charset="0"/>
              </a:rPr>
              <a:t>person look </a:t>
            </a:r>
            <a:r>
              <a:rPr lang="de-DE" sz="2400" dirty="0">
                <a:solidFill>
                  <a:srgbClr val="FFFFFF"/>
                </a:solidFill>
                <a:latin typeface="Calibri Light"/>
                <a:cs typeface="Times New Roman" panose="02020603050405020304" pitchFamily="18" charset="0"/>
              </a:rPr>
              <a:t>tired, thoughtful, in pain </a:t>
            </a:r>
            <a:r>
              <a:rPr lang="en-US" sz="2400" dirty="0">
                <a:solidFill>
                  <a:srgbClr val="FFFFFF"/>
                </a:solidFill>
                <a:latin typeface="Calibri Light"/>
                <a:cs typeface="Times New Roman" panose="02020603050405020304" pitchFamily="18" charset="0"/>
              </a:rPr>
              <a:t>etc.?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a:t>
            </a:fld>
            <a:endParaRPr lang="de-DE" altLang="de-DE">
              <a:latin typeface="Calibri Light"/>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a:t>
            </a:fld>
            <a:endParaRPr lang="de-DE" alt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4011162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Self-observation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(Caution!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27444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Self-observation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(Caution!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Facial </a:t>
            </a:r>
            <a:r>
              <a:rPr lang="en-US" sz="2400">
                <a:solidFill>
                  <a:srgbClr val="004992"/>
                </a:solidFill>
                <a:latin typeface="Calibri Light"/>
                <a:cs typeface="Times New Roman" panose="02020603050405020304" pitchFamily="18" charset="0"/>
              </a:rPr>
              <a:t>expression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a:t>
            </a:r>
            <a:r>
              <a:rPr lang="de-DE" sz="2400" dirty="0">
                <a:solidFill>
                  <a:srgbClr val="333333"/>
                </a:solidFill>
                <a:latin typeface="Calibri Light"/>
                <a:cs typeface="Times New Roman" panose="02020603050405020304" pitchFamily="18" charset="0"/>
              </a:rPr>
              <a:t>the </a:t>
            </a:r>
            <a:r>
              <a:rPr lang="en-US" sz="2400" dirty="0">
                <a:solidFill>
                  <a:srgbClr val="333333"/>
                </a:solidFill>
                <a:latin typeface="Calibri Light"/>
                <a:cs typeface="Times New Roman" panose="02020603050405020304" pitchFamily="18" charset="0"/>
              </a:rPr>
              <a:t>person look </a:t>
            </a:r>
            <a:r>
              <a:rPr lang="de-DE" sz="2400" dirty="0">
                <a:solidFill>
                  <a:srgbClr val="333333"/>
                </a:solidFill>
                <a:latin typeface="Calibri Light"/>
                <a:cs typeface="Times New Roman" panose="02020603050405020304" pitchFamily="18" charset="0"/>
              </a:rPr>
              <a:t>tired, thoughtful, in pain </a:t>
            </a:r>
            <a:r>
              <a:rPr lang="en-US" sz="2400" dirty="0">
                <a:solidFill>
                  <a:srgbClr val="333333"/>
                </a:solidFill>
                <a:latin typeface="Calibri Light"/>
                <a:cs typeface="Times New Roman" panose="02020603050405020304" pitchFamily="18" charset="0"/>
              </a:rPr>
              <a:t>etc.?</a:t>
            </a:r>
            <a:endParaRPr 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190696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spcAft>
                <a:spcPct val="0"/>
              </a:spcAft>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spcAft>
                <a:spcPct val="0"/>
              </a:spcAft>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Calibri Light"/>
              </a:rPr>
              <a:pPr>
                <a:defRPr/>
              </a:pPr>
              <a:t>10</a:t>
            </a:fld>
            <a:endParaRPr lang="de-DE" altLang="de-DE">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spcAft>
                <a:spcPct val="0"/>
              </a:spcAft>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spcAft>
                <a:spcPct val="0"/>
              </a:spcAft>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a:p>
            <a:pPr marL="342900" lvl="0" indent="-342900" defTabSz="914400" fontAlgn="base">
              <a:spcAft>
                <a:spcPct val="0"/>
              </a:spcAft>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deducing the motives/future activities of other people from current behavior.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775570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defRPr/>
            </a:pPr>
            <a:r>
              <a:rPr lang="en-US" sz="2400" dirty="0">
                <a:solidFill>
                  <a:srgbClr val="333333"/>
                </a:solidFill>
                <a:latin typeface="Calibri Light"/>
                <a:cs typeface="Times New Roman" panose="02020603050405020304" pitchFamily="18" charset="0"/>
              </a:rPr>
              <a:t>Stress and feelings of being in danger can lead to distorted perceptions of other people: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Understanding smile of the doctor is perceived as being laughed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surprised face is misinterpreted as fearful.</a:t>
            </a:r>
          </a:p>
          <a:p>
            <a:pPr marL="342900" lvl="0" indent="-342900" defTabSz="914400" fontAlgn="base">
              <a:buClr>
                <a:srgbClr val="333333"/>
              </a:buClr>
              <a:buFont typeface="WingDings"/>
              <a:buChar char=""/>
              <a:defRPr/>
            </a:pPr>
            <a:r>
              <a:rPr lang="en-GB" sz="2400" dirty="0">
                <a:solidFill>
                  <a:srgbClr val="333333"/>
                </a:solidFill>
                <a:latin typeface="Calibri Light"/>
                <a:cs typeface="Times New Roman" panose="02020603050405020304" pitchFamily="18" charset="0"/>
              </a:rPr>
              <a:t>The concentrated and thoughtful look of the therapist is misinterpreted as hostile.</a:t>
            </a:r>
          </a:p>
          <a:p>
            <a:endParaRPr lang="en-US" sz="2400" dirty="0">
              <a:solidFill>
                <a:srgbClr val="333333"/>
              </a:solidFill>
              <a:latin typeface="Calibri Light"/>
            </a:endParaRPr>
          </a:p>
        </p:txBody>
      </p:sp>
      <p:sp>
        <p:nvSpPr>
          <p:cNvPr id="39940" name="Rechteck 1"/>
          <p:cNvSpPr>
            <a:spLocks noChangeArrowheads="1"/>
          </p:cNvSpPr>
          <p:nvPr/>
        </p:nvSpPr>
        <p:spPr bwMode="auto">
          <a:xfrm>
            <a:off x="408954" y="5373216"/>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Can anyone contribute a short personal experience? </a:t>
            </a:r>
            <a:endParaRPr lang="de-DE"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problems with recognizing emotions promote misinterpretation during psychosis – examples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t>Task 1</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cs typeface="Times New Roman" panose="02020603050405020304" pitchFamily="18" charset="0"/>
              </a:rPr>
              <a:t>Joy</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Fear</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Sadness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Anger</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Disgust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Pain</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15</a:t>
            </a:fld>
            <a:endParaRPr lang="de-DE" alt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t>Emotions/feelings</a:t>
            </a:r>
            <a:br>
              <a:rPr lang="en-US" sz="3600" dirty="0"/>
            </a:br>
            <a:r>
              <a:rPr lang="en-US" dirty="0"/>
              <a:t>Sometimes it is easy to understand how someone else feels, especially if you know the context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16</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1661747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t>Emotions/feelings</a:t>
            </a:r>
            <a:br>
              <a:rPr lang="en-US" sz="3600" dirty="0"/>
            </a:br>
            <a:r>
              <a:rPr lang="en-US" dirty="0"/>
              <a:t>Sometimes it is easy to understand how someone else feels, especially if you know the context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17</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Sadness</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Anger</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Happiness</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Surprise</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Pain</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3571965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18</a:t>
            </a:fld>
            <a:endParaRPr lang="de-DE" altLang="de-DE">
              <a:latin typeface="Calibri Light"/>
            </a:endParaRPr>
          </a:p>
        </p:txBody>
      </p:sp>
      <p:sp>
        <p:nvSpPr>
          <p:cNvPr id="52232"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more</a:t>
            </a:r>
            <a:r>
              <a:rPr lang="de-DE" altLang="de-DE" sz="2400" dirty="0">
                <a:solidFill>
                  <a:srgbClr val="333333"/>
                </a:solidFill>
                <a:latin typeface="Calibri Light"/>
              </a:rPr>
              <a:t> </a:t>
            </a:r>
            <a:r>
              <a:rPr lang="de-DE" altLang="de-DE" sz="2400" dirty="0" err="1">
                <a:solidFill>
                  <a:srgbClr val="333333"/>
                </a:solidFill>
                <a:latin typeface="Calibri Light"/>
              </a:rPr>
              <a:t>difficult</a:t>
            </a:r>
            <a:r>
              <a:rPr lang="de-DE" altLang="de-DE" sz="2400" dirty="0">
                <a:solidFill>
                  <a:srgbClr val="333333"/>
                </a:solidFill>
                <a:latin typeface="Calibri Light"/>
              </a:rPr>
              <a:t> </a:t>
            </a:r>
            <a:r>
              <a:rPr lang="de-DE" altLang="de-DE" sz="2400" dirty="0" err="1">
                <a:solidFill>
                  <a:srgbClr val="333333"/>
                </a:solidFill>
                <a:latin typeface="Calibri Light"/>
              </a:rPr>
              <a:t>when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do not </a:t>
            </a:r>
            <a:r>
              <a:rPr lang="de-DE" altLang="de-DE" sz="2400" dirty="0" err="1">
                <a:solidFill>
                  <a:srgbClr val="333333"/>
                </a:solidFill>
                <a:latin typeface="Calibri Light"/>
              </a:rPr>
              <a:t>know</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person</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circumstances</a:t>
            </a:r>
            <a:r>
              <a:rPr lang="de-DE" altLang="de-DE" sz="2400" dirty="0">
                <a:solidFill>
                  <a:srgbClr val="333333"/>
                </a:solidFill>
                <a:latin typeface="Calibri Light"/>
              </a:rPr>
              <a:t>!</a:t>
            </a:r>
          </a:p>
          <a:p>
            <a:pPr eaLnBrk="1" hangingPunct="1">
              <a:lnSpc>
                <a:spcPct val="105000"/>
              </a:lnSpc>
              <a:spcBef>
                <a:spcPts val="1999"/>
              </a:spcBef>
              <a:spcAft>
                <a:spcPts val="0"/>
              </a:spcAft>
              <a:buClrTx/>
              <a:buNone/>
            </a:pPr>
            <a:r>
              <a:rPr lang="de-DE" altLang="de-DE" sz="2400" dirty="0" err="1">
                <a:solidFill>
                  <a:srgbClr val="004992"/>
                </a:solidFill>
                <a:latin typeface="Calibri Light"/>
              </a:rPr>
              <a:t>Please</a:t>
            </a:r>
            <a:r>
              <a:rPr lang="de-DE" altLang="de-DE" sz="2400" dirty="0">
                <a:solidFill>
                  <a:srgbClr val="004992"/>
                </a:solidFill>
                <a:latin typeface="Calibri Light"/>
              </a:rPr>
              <a:t> </a:t>
            </a:r>
            <a:r>
              <a:rPr lang="de-DE" altLang="de-DE" sz="2400" dirty="0" err="1">
                <a:solidFill>
                  <a:srgbClr val="004992"/>
                </a:solidFill>
                <a:latin typeface="Calibri Light"/>
              </a:rPr>
              <a:t>try</a:t>
            </a:r>
            <a:r>
              <a:rPr lang="de-DE" altLang="de-DE" sz="2400" dirty="0">
                <a:solidFill>
                  <a:srgbClr val="004992"/>
                </a:solidFill>
                <a:latin typeface="Calibri Light"/>
              </a:rPr>
              <a:t>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identify</a:t>
            </a:r>
            <a:r>
              <a:rPr lang="de-DE" altLang="de-DE" sz="2400" dirty="0">
                <a:solidFill>
                  <a:srgbClr val="004992"/>
                </a:solidFill>
                <a:latin typeface="Calibri Light"/>
              </a:rPr>
              <a:t> </a:t>
            </a:r>
            <a:r>
              <a:rPr lang="de-DE" altLang="de-DE" sz="2400" dirty="0" err="1">
                <a:solidFill>
                  <a:srgbClr val="004992"/>
                </a:solidFill>
                <a:latin typeface="Calibri Light"/>
              </a:rPr>
              <a:t>the</a:t>
            </a:r>
            <a:r>
              <a:rPr lang="de-DE" altLang="de-DE" sz="2400" dirty="0">
                <a:solidFill>
                  <a:srgbClr val="004992"/>
                </a:solidFill>
                <a:latin typeface="Calibri Light"/>
              </a:rPr>
              <a:t> emotional </a:t>
            </a:r>
            <a:r>
              <a:rPr lang="de-DE" altLang="de-DE" sz="2400" dirty="0" err="1">
                <a:solidFill>
                  <a:srgbClr val="004992"/>
                </a:solidFill>
                <a:latin typeface="Calibri Light"/>
              </a:rPr>
              <a:t>expressions</a:t>
            </a:r>
            <a:r>
              <a:rPr lang="de-DE" altLang="de-DE" sz="2400" dirty="0">
                <a:solidFill>
                  <a:srgbClr val="004992"/>
                </a:solidFill>
                <a:latin typeface="Calibri Light"/>
              </a:rPr>
              <a:t> in </a:t>
            </a:r>
            <a:r>
              <a:rPr lang="de-DE" altLang="de-DE" sz="2400" dirty="0" err="1">
                <a:solidFill>
                  <a:srgbClr val="004992"/>
                </a:solidFill>
                <a:latin typeface="Calibri Light"/>
              </a:rPr>
              <a:t>pictures</a:t>
            </a:r>
            <a:r>
              <a:rPr lang="de-DE" altLang="de-DE" sz="2400" dirty="0">
                <a:solidFill>
                  <a:srgbClr val="004992"/>
                </a:solidFill>
                <a:latin typeface="Calibri Light"/>
              </a:rPr>
              <a:t> 1 </a:t>
            </a:r>
            <a:r>
              <a:rPr lang="de-DE" altLang="de-DE" sz="2400" dirty="0" err="1">
                <a:solidFill>
                  <a:srgbClr val="004992"/>
                </a:solidFill>
                <a:latin typeface="Calibri Light"/>
              </a:rPr>
              <a:t>to</a:t>
            </a:r>
            <a:r>
              <a:rPr lang="de-DE" altLang="de-DE" sz="2400" dirty="0">
                <a:solidFill>
                  <a:srgbClr val="004992"/>
                </a:solidFill>
                <a:latin typeface="Calibri Light"/>
              </a:rPr>
              <a:t> 5.</a:t>
            </a:r>
          </a:p>
          <a:p>
            <a:pPr eaLnBrk="1" hangingPunct="1">
              <a:lnSpc>
                <a:spcPct val="105000"/>
              </a:lnSpc>
              <a:spcBef>
                <a:spcPts val="1999"/>
              </a:spcBef>
              <a:spcAft>
                <a:spcPts val="0"/>
              </a:spcAft>
              <a:buClrTx/>
              <a:buNone/>
            </a:pPr>
            <a:r>
              <a:rPr lang="en-GB" altLang="ko-KR" sz="2400" dirty="0">
                <a:solidFill>
                  <a:srgbClr val="004992"/>
                </a:solidFill>
                <a:latin typeface="Calibri Light"/>
                <a:ea typeface="Gulim" panose="020B0600000101010101" pitchFamily="34" charset="-127"/>
              </a:rPr>
              <a:t>How confident are you in your answers?</a:t>
            </a:r>
            <a:endParaRPr lang="en-GB" altLang="de-DE" sz="2400" dirty="0">
              <a:solidFill>
                <a:srgbClr val="004992"/>
              </a:solidFill>
              <a:latin typeface="Calibri Light"/>
            </a:endParaRPr>
          </a:p>
        </p:txBody>
      </p:sp>
      <p:sp>
        <p:nvSpPr>
          <p:cNvPr id="20"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1"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2"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3"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4"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19</a:t>
            </a:fld>
            <a:endParaRPr lang="de-DE" altLang="de-DE">
              <a:latin typeface="Calibri Light"/>
            </a:endParaRPr>
          </a:p>
        </p:txBody>
      </p:sp>
      <p:sp>
        <p:nvSpPr>
          <p:cNvPr id="14" name="Text Box 8"/>
          <p:cNvSpPr txBox="1">
            <a:spLocks noChangeArrowheads="1"/>
          </p:cNvSpPr>
          <p:nvPr/>
        </p:nvSpPr>
        <p:spPr bwMode="auto">
          <a:xfrm>
            <a:off x="408955"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It is more difficult when you do not know the person or the circumstances!</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Sadness	Anger	    Surprise	 Fear	 Happiness</a:t>
            </a:r>
            <a:endParaRPr lang="de-DE" altLang="de-DE" sz="20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12"/>
          <p:cNvSpPr txBox="1">
            <a:spLocks noChangeArrowheads="1"/>
          </p:cNvSpPr>
          <p:nvPr/>
        </p:nvSpPr>
        <p:spPr bwMode="auto">
          <a:xfrm>
            <a:off x="408955" y="1813842"/>
            <a:ext cx="112805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a:solidFill>
                  <a:schemeClr val="bg1"/>
                </a:solidFill>
                <a:latin typeface="Calibri Light"/>
              </a:rPr>
              <a:t>Can we make inferences about a person</a:t>
            </a:r>
            <a:r>
              <a:rPr lang="en-US" altLang="de-DE" sz="2400">
                <a:solidFill>
                  <a:schemeClr val="bg1"/>
                </a:solidFill>
                <a:latin typeface="Calibri Light"/>
              </a:rPr>
              <a:t>’</a:t>
            </a:r>
            <a:r>
              <a:rPr lang="de-DE" altLang="de-DE" sz="2400">
                <a:solidFill>
                  <a:schemeClr val="bg1"/>
                </a:solidFill>
                <a:latin typeface="Calibri Light"/>
              </a:rPr>
              <a:t>s character or profession based on their appearance alone?</a:t>
            </a:r>
            <a:endParaRPr lang="en-GB" altLang="de-DE" sz="2400">
              <a:solidFill>
                <a:schemeClr val="bg1"/>
              </a:solidFill>
              <a:latin typeface="Calibri Light"/>
            </a:endParaRPr>
          </a:p>
        </p:txBody>
      </p:sp>
      <p:sp>
        <p:nvSpPr>
          <p:cNvPr id="7" name="Title 6"/>
          <p:cNvSpPr>
            <a:spLocks noGrp="1"/>
          </p:cNvSpPr>
          <p:nvPr>
            <p:ph type="title"/>
          </p:nvPr>
        </p:nvSpPr>
        <p:spPr/>
        <p:txBody>
          <a:bodyPr/>
          <a:lstStyle/>
          <a:p>
            <a:r>
              <a:rPr lang="en-US" sz="3600" dirty="0"/>
              <a:t>Can we make inferences about a person’s character or profession based on their appearance alone?</a:t>
            </a:r>
          </a:p>
        </p:txBody>
      </p:sp>
      <p:sp>
        <p:nvSpPr>
          <p:cNvPr id="8" name="Content Placeholder 7"/>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Who </a:t>
            </a:r>
            <a:r>
              <a:rPr lang="de-DE" altLang="de-DE" sz="2400" dirty="0" err="1">
                <a:solidFill>
                  <a:srgbClr val="333333"/>
                </a:solidFill>
                <a:latin typeface="Calibri Light"/>
                <a:cs typeface="Times New Roman" panose="02020603050405020304" pitchFamily="18" charset="0"/>
              </a:rPr>
              <a:t>of</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these</a:t>
            </a:r>
            <a:r>
              <a:rPr lang="de-DE" altLang="de-DE" sz="2400" dirty="0">
                <a:solidFill>
                  <a:srgbClr val="333333"/>
                </a:solidFill>
                <a:latin typeface="Calibri Light"/>
                <a:cs typeface="Times New Roman" panose="02020603050405020304" pitchFamily="18" charset="0"/>
              </a:rPr>
              <a:t> 4 </a:t>
            </a:r>
            <a:r>
              <a:rPr lang="de-DE" altLang="de-DE" sz="2400" dirty="0" err="1">
                <a:solidFill>
                  <a:srgbClr val="333333"/>
                </a:solidFill>
                <a:latin typeface="Calibri Light"/>
                <a:cs typeface="Times New Roman" panose="02020603050405020304" pitchFamily="18" charset="0"/>
              </a:rPr>
              <a:t>gentlemen</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is</a:t>
            </a:r>
            <a:r>
              <a:rPr lang="de-DE" altLang="de-DE" sz="2400" dirty="0">
                <a:solidFill>
                  <a:srgbClr val="333333"/>
                </a:solidFill>
                <a:latin typeface="Calibri Light"/>
                <a:cs typeface="Times New Roman" panose="02020603050405020304" pitchFamily="18" charset="0"/>
              </a:rPr>
              <a:t> an </a:t>
            </a:r>
            <a:r>
              <a:rPr lang="de-DE" altLang="de-DE" sz="2400" dirty="0" err="1">
                <a:solidFill>
                  <a:srgbClr val="333333"/>
                </a:solidFill>
                <a:latin typeface="Calibri Light"/>
                <a:cs typeface="Times New Roman" panose="02020603050405020304" pitchFamily="18" charset="0"/>
              </a:rPr>
              <a:t>actor</a:t>
            </a:r>
            <a:r>
              <a:rPr lang="de-DE" altLang="de-DE" sz="2400" dirty="0">
                <a:solidFill>
                  <a:srgbClr val="333333"/>
                </a:solidFill>
                <a:latin typeface="Calibri Light"/>
                <a:cs typeface="Times New Roman" panose="02020603050405020304" pitchFamily="18" charset="0"/>
              </a:rPr>
              <a:t>, an </a:t>
            </a:r>
            <a:r>
              <a:rPr lang="de-DE" altLang="de-DE" sz="2400" dirty="0" err="1">
                <a:solidFill>
                  <a:srgbClr val="333333"/>
                </a:solidFill>
                <a:latin typeface="Calibri Light"/>
                <a:cs typeface="Times New Roman" panose="02020603050405020304" pitchFamily="18" charset="0"/>
              </a:rPr>
              <a:t>athlete</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psychotherapist</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or</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serial</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killer</a:t>
            </a:r>
            <a:r>
              <a:rPr lang="de-DE" altLang="de-DE" sz="2400" dirty="0">
                <a:solidFill>
                  <a:srgbClr val="333333"/>
                </a:solidFill>
                <a:latin typeface="Calibri Light"/>
                <a:cs typeface="Times New Roman" panose="02020603050405020304" pitchFamily="18" charset="0"/>
              </a:rPr>
              <a:t>? </a:t>
            </a:r>
            <a:r>
              <a:rPr lang="en-GB" altLang="ko-KR" sz="2400" dirty="0">
                <a:solidFill>
                  <a:srgbClr val="333333"/>
                </a:solidFill>
                <a:latin typeface="Calibri Light"/>
                <a:ea typeface="Gulim" panose="020B0600000101010101" pitchFamily="34" charset="-127"/>
                <a:cs typeface="Times New Roman" panose="02020603050405020304" pitchFamily="18" charset="0"/>
              </a:rPr>
              <a:t>How confident are you?</a:t>
            </a:r>
            <a:r>
              <a:rPr lang="de-DE" altLang="ko-KR" sz="2400" dirty="0">
                <a:solidFill>
                  <a:srgbClr val="333333"/>
                </a:solidFill>
                <a:latin typeface="Calibri Light"/>
                <a:ea typeface="Gulim" panose="020B0600000101010101" pitchFamily="34" charset="-127"/>
                <a:cs typeface="Times New Roman" panose="02020603050405020304" pitchFamily="18" charset="0"/>
              </a:rPr>
              <a:t> </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20</a:t>
            </a:fld>
            <a:endParaRPr lang="de-DE" altLang="de-DE">
              <a:latin typeface="Calibri Light"/>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Did you know?</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Often, our stereotypes dominate our first impressions. </a:t>
            </a:r>
            <a:r>
              <a:rPr lang="de-DE" altLang="de-DE" sz="2400" dirty="0">
                <a:solidFill>
                  <a:srgbClr val="333333"/>
                </a:solidFill>
                <a:latin typeface="Calibri Light"/>
                <a:cs typeface="Times New Roman" panose="02020603050405020304" pitchFamily="18" charset="0"/>
              </a:rPr>
              <a:t>For example, not all actors are attractive and not all murderers look brutal!</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21</a:t>
            </a:fld>
            <a:endParaRPr lang="de-DE" altLang="de-DE">
              <a:latin typeface="Calibri Light"/>
            </a:endParaRPr>
          </a:p>
        </p:txBody>
      </p:sp>
      <p:pic>
        <p:nvPicPr>
          <p:cNvPr id="17"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Legendary baseball hero</a:t>
            </a:r>
            <a:endParaRPr lang="en-US" altLang="de-DE" sz="1800" dirty="0">
              <a:latin typeface="Calibri Light"/>
            </a:endParaRP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3"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Jeffrey Dahmer:</a:t>
            </a:r>
          </a:p>
          <a:p>
            <a:pPr algn="ctr" eaLnBrk="1" hangingPunct="1">
              <a:spcBef>
                <a:spcPts val="0"/>
              </a:spcBef>
              <a:spcAft>
                <a:spcPts val="0"/>
              </a:spcAft>
              <a:buClrTx/>
              <a:buNone/>
            </a:pPr>
            <a:r>
              <a:rPr lang="de-DE" altLang="de-DE" sz="1800">
                <a:latin typeface="Calibri Light"/>
              </a:rPr>
              <a:t>Serial killer</a:t>
            </a:r>
            <a:endParaRPr lang="en-US" altLang="de-DE" sz="1800" dirty="0">
              <a:latin typeface="Calibri Light"/>
            </a:endParaRPr>
          </a:p>
        </p:txBody>
      </p:sp>
      <p:sp>
        <p:nvSpPr>
          <p:cNvPr id="24"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a:t>
            </a:r>
          </a:p>
          <a:p>
            <a:pPr algn="ctr" eaLnBrk="1" hangingPunct="1">
              <a:spcBef>
                <a:spcPts val="0"/>
              </a:spcBef>
              <a:spcAft>
                <a:spcPts val="0"/>
              </a:spcAft>
              <a:buClrTx/>
              <a:buNone/>
            </a:pPr>
            <a:r>
              <a:rPr lang="de-DE" altLang="de-DE" sz="1800">
                <a:latin typeface="Calibri Light"/>
              </a:rPr>
              <a:t>Psychotherapist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157242156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22</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31446378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23</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133081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7654395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 </a:t>
                      </a:r>
                      <a:r>
                        <a:rPr kumimoji="0" lang="en-US" sz="1800" b="0" i="0" u="none" strike="noStrike" cap="none" normalizeH="0" baseline="0" dirty="0">
                          <a:ln>
                            <a:noFill/>
                          </a:ln>
                          <a:solidFill>
                            <a:srgbClr val="333333"/>
                          </a:solidFill>
                          <a:effectLst/>
                          <a:latin typeface="Calibri Light"/>
                          <a:cs typeface="Times New Roman" pitchFamily="18" charset="0"/>
                        </a:rPr>
                        <a:t>“well done!”, “superb”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 </a:t>
                      </a:r>
                      <a:r>
                        <a:rPr kumimoji="0" lang="en-US" sz="1800" b="0" i="0" u="none" strike="noStrike" cap="none" normalizeH="0" baseline="0" dirty="0">
                          <a:ln>
                            <a:noFill/>
                          </a:ln>
                          <a:solidFill>
                            <a:srgbClr val="333333"/>
                          </a:solidFill>
                          <a:effectLst/>
                          <a:latin typeface="Calibri Light"/>
                          <a:cs typeface="Times New Roman" pitchFamily="18" charset="0"/>
                        </a:rPr>
                        <a:t>“go away!”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24</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421726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83858087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 </a:t>
                      </a:r>
                      <a:r>
                        <a:rPr kumimoji="0" lang="en-US" sz="1800" b="0" i="0" u="none" strike="noStrike" cap="none" normalizeH="0" baseline="0" dirty="0">
                          <a:ln>
                            <a:noFill/>
                          </a:ln>
                          <a:solidFill>
                            <a:srgbClr val="333333"/>
                          </a:solidFill>
                          <a:effectLst/>
                          <a:latin typeface="Calibri Light"/>
                          <a:cs typeface="Times New Roman" pitchFamily="18" charset="0"/>
                        </a:rPr>
                        <a:t>“well done!”, “superb”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 </a:t>
                      </a:r>
                      <a:r>
                        <a:rPr kumimoji="0" lang="en-US" sz="1800" b="0" i="0" u="none" strike="noStrike" cap="none" normalizeH="0" baseline="0" dirty="0">
                          <a:ln>
                            <a:noFill/>
                          </a:ln>
                          <a:solidFill>
                            <a:srgbClr val="333333"/>
                          </a:solidFill>
                          <a:effectLst/>
                          <a:latin typeface="Calibri Light"/>
                          <a:cs typeface="Times New Roman" pitchFamily="18" charset="0"/>
                        </a:rPr>
                        <a:t>“go away!”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“Dicker” (Germany, literally: “Fatty”) or “</a:t>
                      </a:r>
                      <a:r>
                        <a:rPr kumimoji="0" lang="en-US" sz="1800" b="0" i="0" u="none" strike="noStrike" cap="none" normalizeH="0" baseline="0" dirty="0" err="1">
                          <a:ln>
                            <a:noFill/>
                          </a:ln>
                          <a:solidFill>
                            <a:srgbClr val="333333"/>
                          </a:solidFill>
                          <a:effectLst/>
                          <a:latin typeface="Calibri Light"/>
                          <a:cs typeface="Times New Roman" pitchFamily="18" charset="0"/>
                        </a:rPr>
                        <a:t>Malaka</a:t>
                      </a:r>
                      <a:r>
                        <a:rPr kumimoji="0" lang="en-US" sz="1800" b="0" i="0" u="none" strike="noStrike" cap="none" normalizeH="0" baseline="0" dirty="0">
                          <a:ln>
                            <a:noFill/>
                          </a:ln>
                          <a:solidFill>
                            <a:srgbClr val="333333"/>
                          </a:solidFill>
                          <a:effectLst/>
                          <a:latin typeface="Calibri Light"/>
                          <a:cs typeface="Times New Roman" pitchFamily="18" charset="0"/>
                        </a:rPr>
                        <a:t>” (Greece) can be friendly greetings within a certain peer group but are rude and inexcusable insults in most other contexts.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25</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510018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Task 2</a:t>
            </a:r>
          </a:p>
        </p:txBody>
      </p:sp>
      <p:sp>
        <p:nvSpPr>
          <p:cNvPr id="6861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On the following slide, you will see a picture (or part of a picture). </a:t>
            </a:r>
          </a:p>
          <a:p>
            <a:pPr eaLnBrk="1" hangingPunct="1"/>
            <a:r>
              <a:rPr lang="de-DE" altLang="de-DE" sz="2400" dirty="0">
                <a:solidFill>
                  <a:srgbClr val="333333"/>
                </a:solidFill>
                <a:latin typeface="Calibri Light"/>
              </a:rPr>
              <a:t>Please try to figure out what the person in the picture is thinking or doing.</a:t>
            </a:r>
          </a:p>
          <a:p>
            <a:pPr eaLnBrk="1" hangingPunct="1"/>
            <a:r>
              <a:rPr lang="en-GB" altLang="ko-KR" sz="2400" dirty="0">
                <a:solidFill>
                  <a:srgbClr val="333333"/>
                </a:solidFill>
                <a:latin typeface="Calibri Light"/>
                <a:ea typeface="Gulim" panose="020B0600000101010101" pitchFamily="34" charset="-127"/>
              </a:rPr>
              <a:t>Please discuss with the group how confident you are in your evaluation.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crossing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finish </a:t>
            </a:r>
            <a:r>
              <a:rPr lang="de-DE" altLang="de-DE" sz="2400" dirty="0" err="1">
                <a:solidFill>
                  <a:srgbClr val="333333"/>
                </a:solidFill>
                <a:latin typeface="Calibri Light"/>
              </a:rPr>
              <a:t>line</a:t>
            </a:r>
            <a:r>
              <a:rPr lang="de-DE" altLang="de-DE" sz="2400" dirty="0">
                <a:solidFill>
                  <a:srgbClr val="333333"/>
                </a:solidFill>
                <a:latin typeface="Calibri Light"/>
              </a:rPr>
              <a:t> in a </a:t>
            </a:r>
            <a:r>
              <a:rPr lang="de-DE" altLang="de-DE" sz="2400" dirty="0" err="1">
                <a:solidFill>
                  <a:srgbClr val="333333"/>
                </a:solidFill>
                <a:latin typeface="Calibri Light"/>
              </a:rPr>
              <a:t>marathon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angry</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help</a:t>
            </a:r>
            <a:r>
              <a:rPr lang="de-DE" altLang="de-DE" sz="2400" dirty="0">
                <a:solidFill>
                  <a:srgbClr val="333333"/>
                </a:solidFill>
                <a:latin typeface="Calibri Light"/>
              </a:rPr>
              <a:t> </a:t>
            </a:r>
            <a:r>
              <a:rPr lang="de-DE" altLang="de-DE" sz="2400" dirty="0" err="1">
                <a:solidFill>
                  <a:srgbClr val="333333"/>
                </a:solidFill>
                <a:latin typeface="Calibri Light"/>
              </a:rPr>
              <a:t>because</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shirt</a:t>
            </a:r>
            <a:r>
              <a:rPr lang="de-DE" altLang="de-DE" sz="2400" dirty="0">
                <a:solidFill>
                  <a:srgbClr val="333333"/>
                </a:solidFill>
                <a:latin typeface="Calibri Light"/>
              </a:rPr>
              <a:t> was </a:t>
            </a:r>
            <a:r>
              <a:rPr lang="de-DE" altLang="de-DE" sz="2400" dirty="0" err="1">
                <a:solidFill>
                  <a:srgbClr val="333333"/>
                </a:solidFill>
                <a:latin typeface="Calibri Light"/>
              </a:rPr>
              <a:t>stolen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worshipping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sun</a:t>
            </a:r>
            <a:endParaRPr lang="en-GB" altLang="de-DE" sz="2400" dirty="0">
              <a:solidFill>
                <a:srgbClr val="333333"/>
              </a:solidFill>
              <a:latin typeface="Calibri Light"/>
            </a:endParaRPr>
          </a:p>
        </p:txBody>
      </p:sp>
      <p:sp>
        <p:nvSpPr>
          <p:cNvPr id="70660" name="Caption_8"/>
          <p:cNvSpPr txBox="1">
            <a:spLocks noChangeArrowheads="1"/>
          </p:cNvSpPr>
          <p:nvPr/>
        </p:nvSpPr>
        <p:spPr bwMode="auto">
          <a:xfrm rot="10752155" flipV="1">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Cutout!</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27</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a:solidFill>
                <a:srgbClr val="004992"/>
              </a:solidFill>
              <a:latin typeface="Calibri Light"/>
            </a:endParaRPr>
          </a:p>
        </p:txBody>
      </p:sp>
      <p:sp>
        <p:nvSpPr>
          <p:cNvPr id="72708" name="Text Box 4"/>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crossing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finish </a:t>
            </a:r>
            <a:r>
              <a:rPr lang="de-DE" altLang="de-DE" sz="2400" dirty="0" err="1">
                <a:solidFill>
                  <a:srgbClr val="333333"/>
                </a:solidFill>
                <a:latin typeface="Calibri Light"/>
              </a:rPr>
              <a:t>line</a:t>
            </a:r>
            <a:r>
              <a:rPr lang="de-DE" altLang="de-DE" sz="2400" dirty="0">
                <a:solidFill>
                  <a:srgbClr val="333333"/>
                </a:solidFill>
                <a:latin typeface="Calibri Light"/>
              </a:rPr>
              <a:t> in a </a:t>
            </a:r>
            <a:r>
              <a:rPr lang="de-DE" altLang="de-DE" sz="2400" dirty="0" err="1">
                <a:solidFill>
                  <a:srgbClr val="333333"/>
                </a:solidFill>
                <a:latin typeface="Calibri Light"/>
              </a:rPr>
              <a:t>marathon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is</a:t>
            </a:r>
            <a:r>
              <a:rPr lang="de-DE" altLang="de-DE" sz="2400" dirty="0">
                <a:solidFill>
                  <a:srgbClr val="004992"/>
                </a:solidFill>
                <a:latin typeface="Calibri Light"/>
              </a:rPr>
              <a:t> </a:t>
            </a:r>
            <a:r>
              <a:rPr lang="de-DE" altLang="de-DE" sz="2400" dirty="0" err="1">
                <a:solidFill>
                  <a:srgbClr val="004992"/>
                </a:solidFill>
                <a:latin typeface="Calibri Light"/>
              </a:rPr>
              <a:t>angry</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help</a:t>
            </a:r>
            <a:r>
              <a:rPr lang="de-DE" altLang="de-DE" sz="2400" dirty="0">
                <a:solidFill>
                  <a:srgbClr val="333333"/>
                </a:solidFill>
                <a:latin typeface="Calibri Light"/>
              </a:rPr>
              <a:t> </a:t>
            </a:r>
            <a:r>
              <a:rPr lang="de-DE" altLang="de-DE" sz="2400" dirty="0" err="1">
                <a:solidFill>
                  <a:srgbClr val="333333"/>
                </a:solidFill>
                <a:latin typeface="Calibri Light"/>
              </a:rPr>
              <a:t>because</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shirt</a:t>
            </a:r>
            <a:r>
              <a:rPr lang="de-DE" altLang="de-DE" sz="2400" dirty="0">
                <a:solidFill>
                  <a:srgbClr val="333333"/>
                </a:solidFill>
                <a:latin typeface="Calibri Light"/>
              </a:rPr>
              <a:t> was </a:t>
            </a:r>
            <a:r>
              <a:rPr lang="de-DE" altLang="de-DE" sz="2400" dirty="0" err="1">
                <a:solidFill>
                  <a:srgbClr val="333333"/>
                </a:solidFill>
                <a:latin typeface="Calibri Light"/>
              </a:rPr>
              <a:t>stolen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worshipping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sun</a:t>
            </a:r>
            <a:endParaRPr lang="en-GB" altLang="de-DE" sz="2400" dirty="0">
              <a:solidFill>
                <a:srgbClr val="333333"/>
              </a:solidFill>
              <a:latin typeface="Calibri Light"/>
            </a:endParaRPr>
          </a:p>
        </p:txBody>
      </p:sp>
      <p:sp>
        <p:nvSpPr>
          <p:cNvPr id="72709" name="Text Box 5"/>
          <p:cNvSpPr txBox="1">
            <a:spLocks noChangeArrowheads="1"/>
          </p:cNvSpPr>
          <p:nvPr/>
        </p:nvSpPr>
        <p:spPr bwMode="auto">
          <a:xfrm>
            <a:off x="696987" y="5200742"/>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err="1">
                <a:latin typeface="Calibri Light"/>
              </a:rPr>
              <a:t>Please</a:t>
            </a:r>
            <a:r>
              <a:rPr lang="de-DE" altLang="de-DE" sz="800" i="1" dirty="0">
                <a:latin typeface="Calibri Light"/>
              </a:rPr>
              <a:t> </a:t>
            </a:r>
            <a:r>
              <a:rPr lang="de-DE" altLang="de-DE" sz="800" i="1" dirty="0" err="1">
                <a:latin typeface="Calibri Light"/>
              </a:rPr>
              <a:t>read</a:t>
            </a:r>
            <a:r>
              <a:rPr lang="de-DE" altLang="de-DE" sz="800" i="1" dirty="0">
                <a:latin typeface="Calibri Light"/>
              </a:rPr>
              <a:t> </a:t>
            </a:r>
            <a:r>
              <a:rPr lang="de-DE" altLang="de-DE" sz="800" i="1" dirty="0" err="1">
                <a:latin typeface="Calibri Light"/>
              </a:rPr>
              <a:t>the</a:t>
            </a:r>
            <a:r>
              <a:rPr lang="de-DE" altLang="de-DE" sz="800" i="1" dirty="0">
                <a:latin typeface="Calibri Light"/>
              </a:rPr>
              <a:t> </a:t>
            </a:r>
            <a:r>
              <a:rPr lang="de-DE" altLang="de-DE" sz="800" i="1" dirty="0" err="1">
                <a:latin typeface="Calibri Light"/>
              </a:rPr>
              <a:t>acknowledgement</a:t>
            </a:r>
            <a:r>
              <a:rPr lang="de-DE" altLang="de-DE" sz="800" i="1" dirty="0">
                <a:latin typeface="Calibri Light"/>
              </a:rPr>
              <a:t> at </a:t>
            </a:r>
            <a:r>
              <a:rPr lang="de-DE" altLang="de-DE" sz="800" i="1" dirty="0" err="1">
                <a:latin typeface="Calibri Light"/>
              </a:rPr>
              <a:t>the</a:t>
            </a:r>
            <a:r>
              <a:rPr lang="de-DE" altLang="de-DE" sz="800" i="1" dirty="0">
                <a:latin typeface="Calibri Light"/>
              </a:rPr>
              <a:t> end </a:t>
            </a:r>
            <a:r>
              <a:rPr lang="de-DE" altLang="de-DE" sz="800" i="1" dirty="0" err="1">
                <a:latin typeface="Calibri Light"/>
              </a:rPr>
              <a:t>of</a:t>
            </a:r>
            <a:r>
              <a:rPr lang="de-DE" altLang="de-DE" sz="800" i="1" dirty="0">
                <a:latin typeface="Calibri Light"/>
              </a:rPr>
              <a:t> </a:t>
            </a:r>
            <a:r>
              <a:rPr lang="de-DE" altLang="de-DE" sz="800" i="1" dirty="0" err="1">
                <a:latin typeface="Calibri Light"/>
              </a:rPr>
              <a:t>the</a:t>
            </a:r>
            <a:r>
              <a:rPr lang="de-DE" altLang="de-DE" sz="800" i="1" dirty="0">
                <a:latin typeface="Calibri Light"/>
              </a:rPr>
              <a:t> </a:t>
            </a:r>
            <a:r>
              <a:rPr lang="de-DE" altLang="de-DE" sz="800" i="1" dirty="0" err="1">
                <a:latin typeface="Calibri Light"/>
              </a:rPr>
              <a:t>presentation</a:t>
            </a:r>
            <a:r>
              <a:rPr lang="de-DE" altLang="de-DE" sz="800" i="1" dirty="0">
                <a:latin typeface="Calibri Light"/>
              </a:rPr>
              <a:t>.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28</a:t>
            </a:fld>
            <a:endParaRPr lang="de-DE" altLang="de-DE">
              <a:latin typeface="Calibri Light"/>
            </a:endParaRPr>
          </a:p>
        </p:txBody>
      </p:sp>
      <p:pic>
        <p:nvPicPr>
          <p:cNvPr id="8"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aption_8"/>
          <p:cNvSpPr txBox="1">
            <a:spLocks noChangeArrowheads="1"/>
          </p:cNvSpPr>
          <p:nvPr/>
        </p:nvSpPr>
        <p:spPr bwMode="auto">
          <a:xfrm rot="10752155" flipV="1">
            <a:off x="1737360" y="2203705"/>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74756" name="Text Box 5"/>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20s)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Calibri Light"/>
              </a:rPr>
              <a:t>Musician singing a love song</a:t>
            </a:r>
          </a:p>
          <a:p>
            <a:pPr marL="0" indent="0" eaLnBrk="1" hangingPunct="1">
              <a:lnSpc>
                <a:spcPct val="105000"/>
              </a:lnSpc>
              <a:spcBef>
                <a:spcPts val="1999"/>
              </a:spcBef>
              <a:spcAft>
                <a:spcPts val="0"/>
              </a:spcAft>
              <a:buClrTx/>
              <a:buNone/>
            </a:pP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29</a:t>
            </a:fld>
            <a:endParaRPr lang="de-DE" altLang="de-DE">
              <a:latin typeface="Calibri Light"/>
            </a:endParaRPr>
          </a:p>
        </p:txBody>
      </p:sp>
      <p:pic>
        <p:nvPicPr>
          <p:cNvPr id="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Passion!</a:t>
            </a:r>
            <a:endParaRPr lang="en-GB" altLang="de-DE" sz="2400">
              <a:solidFill>
                <a:srgbClr val="004992"/>
              </a:solidFill>
              <a:latin typeface="Calibri Light"/>
            </a:endParaRPr>
          </a:p>
        </p:txBody>
      </p:sp>
      <p:sp>
        <p:nvSpPr>
          <p:cNvPr id="76803" name="Text Box 3"/>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20s)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en-GB" altLang="de-DE" sz="2400" dirty="0">
                <a:solidFill>
                  <a:srgbClr val="004992"/>
                </a:solidFill>
                <a:latin typeface="Calibri Light"/>
              </a:rPr>
              <a:t>Musician singing a love song</a:t>
            </a:r>
          </a:p>
          <a:p>
            <a:pPr marL="0" indent="0" eaLnBrk="1" hangingPunct="1">
              <a:lnSpc>
                <a:spcPct val="105000"/>
              </a:lnSpc>
              <a:spcBef>
                <a:spcPts val="1999"/>
              </a:spcBef>
              <a:spcAft>
                <a:spcPts val="0"/>
              </a:spcAft>
              <a:buClrTx/>
              <a:buNone/>
            </a:pP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30</a:t>
            </a:fld>
            <a:endParaRPr lang="de-DE" altLang="de-DE">
              <a:latin typeface="Calibri Light"/>
            </a:endParaRPr>
          </a:p>
        </p:txBody>
      </p:sp>
      <p:pic>
        <p:nvPicPr>
          <p:cNvPr id="7"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running</a:t>
            </a:r>
            <a:r>
              <a:rPr lang="de-DE" altLang="de-DE" sz="2400" dirty="0">
                <a:solidFill>
                  <a:srgbClr val="333333"/>
                </a:solidFill>
                <a:latin typeface="Calibri Light"/>
              </a:rPr>
              <a:t> a </a:t>
            </a:r>
            <a:r>
              <a:rPr lang="de-DE" altLang="de-DE" sz="2400" dirty="0" err="1">
                <a:solidFill>
                  <a:srgbClr val="333333"/>
                </a:solidFill>
                <a:latin typeface="Calibri Light"/>
              </a:rPr>
              <a:t>marathon</a:t>
            </a:r>
            <a:r>
              <a:rPr lang="de-DE" altLang="de-DE" sz="240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Desperate 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78852"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31</a:t>
            </a:fld>
            <a:endParaRPr lang="de-DE" altLang="de-DE">
              <a:latin typeface="Calibri Light"/>
            </a:endParaRPr>
          </a:p>
        </p:txBody>
      </p:sp>
      <p:pic>
        <p:nvPicPr>
          <p:cNvPr id="8"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sp>
        <p:nvSpPr>
          <p:cNvPr id="80900" name="Text Box 2"/>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running</a:t>
            </a:r>
            <a:r>
              <a:rPr lang="de-DE" altLang="de-DE" sz="2400" dirty="0">
                <a:solidFill>
                  <a:srgbClr val="004992"/>
                </a:solidFill>
                <a:latin typeface="Calibri Light"/>
              </a:rPr>
              <a:t> a </a:t>
            </a:r>
            <a:r>
              <a:rPr lang="de-DE" altLang="de-DE" sz="2400" dirty="0" err="1">
                <a:solidFill>
                  <a:srgbClr val="004992"/>
                </a:solidFill>
                <a:latin typeface="Calibri Light"/>
              </a:rPr>
              <a:t>marathon</a:t>
            </a:r>
            <a:r>
              <a:rPr lang="de-DE" altLang="de-DE" sz="2400" dirty="0">
                <a:solidFill>
                  <a:srgbClr val="004992"/>
                </a:solidFill>
                <a:latin typeface="Calibri Light"/>
              </a:rPr>
              <a: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Desperate 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32</a:t>
            </a:fld>
            <a:endParaRPr lang="de-DE" altLang="de-DE">
              <a:latin typeface="Calibri Light"/>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82948"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signing to his team </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Blind Monk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Suspicious look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Archery</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33</a:t>
            </a:fld>
            <a:endParaRPr lang="de-DE" altLang="de-DE">
              <a:latin typeface="Calibri Light"/>
            </a:endParaRPr>
          </a:p>
        </p:txBody>
      </p:sp>
      <p:pic>
        <p:nvPicPr>
          <p:cNvPr id="8"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signing to his team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Blind Monk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Suspicious look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Archery</a:t>
            </a:r>
          </a:p>
        </p:txBody>
      </p:sp>
      <p:sp>
        <p:nvSpPr>
          <p:cNvPr id="84995"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Concentration!</a:t>
            </a:r>
            <a:endParaRPr lang="en-GB" altLang="de-DE" sz="24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34</a:t>
            </a:fld>
            <a:endParaRPr lang="de-DE" altLang="de-DE">
              <a:latin typeface="Calibri Light"/>
            </a:endParaRPr>
          </a:p>
        </p:txBody>
      </p:sp>
      <p:pic>
        <p:nvPicPr>
          <p:cNvPr id="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Caption_8"/>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87044"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Ordering</a:t>
            </a:r>
            <a:r>
              <a:rPr lang="de-DE" altLang="de-DE" sz="2400" dirty="0">
                <a:solidFill>
                  <a:srgbClr val="333333"/>
                </a:solidFill>
                <a:latin typeface="Calibri Light"/>
              </a:rPr>
              <a:t> </a:t>
            </a:r>
            <a:r>
              <a:rPr lang="de-DE" altLang="de-DE" sz="2400" dirty="0" err="1">
                <a:solidFill>
                  <a:srgbClr val="333333"/>
                </a:solidFill>
                <a:latin typeface="Calibri Light"/>
              </a:rPr>
              <a:t>beverages</a:t>
            </a:r>
            <a:r>
              <a:rPr lang="de-DE" altLang="de-DE" sz="2400" dirty="0">
                <a:solidFill>
                  <a:srgbClr val="333333"/>
                </a:solidFill>
                <a:latin typeface="Calibri Light"/>
              </a:rPr>
              <a:t> at </a:t>
            </a:r>
            <a:r>
              <a:rPr lang="de-DE" altLang="de-DE" sz="2400" dirty="0" err="1">
                <a:solidFill>
                  <a:srgbClr val="333333"/>
                </a:solidFill>
                <a:latin typeface="Calibri Light"/>
              </a:rPr>
              <a:t>the</a:t>
            </a:r>
            <a:r>
              <a:rPr lang="de-DE" altLang="de-DE" sz="2400" dirty="0">
                <a:solidFill>
                  <a:srgbClr val="333333"/>
                </a:solidFill>
                <a:latin typeface="Calibri Light"/>
              </a:rPr>
              <a:t> bar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Coach </a:t>
            </a:r>
            <a:r>
              <a:rPr lang="de-DE" altLang="de-DE" sz="2400" dirty="0" err="1">
                <a:solidFill>
                  <a:srgbClr val="333333"/>
                </a:solidFill>
                <a:latin typeface="Calibri Light"/>
              </a:rPr>
              <a:t>encourages</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team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Enraged </a:t>
            </a:r>
            <a:r>
              <a:rPr lang="de-DE" altLang="de-DE" sz="2400" dirty="0" err="1">
                <a:solidFill>
                  <a:srgbClr val="333333"/>
                </a:solidFill>
                <a:latin typeface="Calibri Light"/>
              </a:rPr>
              <a:t>broker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a:t>
            </a:r>
            <a:r>
              <a:rPr lang="de-DE" altLang="de-DE" sz="2400" dirty="0" err="1">
                <a:solidFill>
                  <a:srgbClr val="333333"/>
                </a:solidFill>
                <a:latin typeface="Calibri Light"/>
              </a:rPr>
              <a:t>picks</a:t>
            </a:r>
            <a:r>
              <a:rPr lang="de-DE" altLang="de-DE" sz="2400" dirty="0">
                <a:solidFill>
                  <a:srgbClr val="333333"/>
                </a:solidFill>
                <a:latin typeface="Calibri Light"/>
              </a:rPr>
              <a:t> a </a:t>
            </a:r>
            <a:r>
              <a:rPr lang="de-DE" altLang="de-DE" sz="2400" dirty="0" err="1">
                <a:solidFill>
                  <a:srgbClr val="333333"/>
                </a:solidFill>
                <a:latin typeface="Calibri Light"/>
              </a:rPr>
              <a:t>fight</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35</a:t>
            </a:fld>
            <a:endParaRPr lang="de-DE" altLang="de-DE">
              <a:latin typeface="Calibri Light"/>
            </a:endParaRPr>
          </a:p>
        </p:txBody>
      </p:sp>
      <p:pic>
        <p:nvPicPr>
          <p:cNvPr id="8"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Ordering</a:t>
            </a:r>
            <a:r>
              <a:rPr lang="de-DE" altLang="de-DE" sz="2400" dirty="0">
                <a:solidFill>
                  <a:srgbClr val="004992"/>
                </a:solidFill>
                <a:latin typeface="Calibri Light"/>
              </a:rPr>
              <a:t> </a:t>
            </a:r>
            <a:r>
              <a:rPr lang="de-DE" altLang="de-DE" sz="2400" dirty="0" err="1">
                <a:solidFill>
                  <a:srgbClr val="004992"/>
                </a:solidFill>
                <a:latin typeface="Calibri Light"/>
              </a:rPr>
              <a:t>beverages</a:t>
            </a:r>
            <a:r>
              <a:rPr lang="de-DE" altLang="de-DE" sz="2400" dirty="0">
                <a:solidFill>
                  <a:srgbClr val="004992"/>
                </a:solidFill>
                <a:latin typeface="Calibri Light"/>
              </a:rPr>
              <a:t> at </a:t>
            </a:r>
            <a:r>
              <a:rPr lang="de-DE" altLang="de-DE" sz="2400" dirty="0" err="1">
                <a:solidFill>
                  <a:srgbClr val="004992"/>
                </a:solidFill>
                <a:latin typeface="Calibri Light"/>
              </a:rPr>
              <a:t>the</a:t>
            </a:r>
            <a:r>
              <a:rPr lang="de-DE" altLang="de-DE" sz="2400" dirty="0">
                <a:solidFill>
                  <a:srgbClr val="004992"/>
                </a:solidFill>
                <a:latin typeface="Calibri Light"/>
              </a:rPr>
              <a:t>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Coach encourages his team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Enraged broker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picks a fight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36</a:t>
            </a:fld>
            <a:endParaRPr lang="de-DE" altLang="de-DE">
              <a:latin typeface="Calibri Light"/>
            </a:endParaRPr>
          </a:p>
        </p:txBody>
      </p:sp>
      <p:pic>
        <p:nvPicPr>
          <p:cNvPr id="6"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4 - To Empathize ...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938992"/>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694694"/>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069772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8"/>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92164" name="Text Box 6"/>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is eating maggots with disgust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Embarrassed woman lowers her head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Praying woman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enjoys someone else</a:t>
            </a:r>
            <a:r>
              <a:rPr lang="en-US" altLang="de-DE" sz="2400" dirty="0">
                <a:solidFill>
                  <a:srgbClr val="333333"/>
                </a:solidFill>
                <a:latin typeface="Calibri Light"/>
              </a:rPr>
              <a:t>’</a:t>
            </a:r>
            <a:r>
              <a:rPr lang="de-DE" altLang="de-DE" sz="2400" dirty="0">
                <a:solidFill>
                  <a:srgbClr val="333333"/>
                </a:solidFill>
                <a:latin typeface="Calibri Light"/>
              </a:rPr>
              <a:t>s misfortune</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38</a:t>
            </a:fld>
            <a:endParaRPr lang="de-DE" altLang="de-DE">
              <a:latin typeface="Calibri Light"/>
            </a:endParaRPr>
          </a:p>
        </p:txBody>
      </p:sp>
      <p:pic>
        <p:nvPicPr>
          <p:cNvPr id="8"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Disgust!</a:t>
            </a:r>
            <a:endParaRPr lang="en-GB" altLang="de-DE" sz="2400">
              <a:solidFill>
                <a:srgbClr val="004992"/>
              </a:solidFill>
              <a:latin typeface="Calibri Light"/>
            </a:endParaRPr>
          </a:p>
        </p:txBody>
      </p:sp>
      <p:sp>
        <p:nvSpPr>
          <p:cNvPr id="94212" name="Text Box 5"/>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is eating maggots with disgust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Embarrassed woman lowers her head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Praying woman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enjoys someone else</a:t>
            </a:r>
            <a:r>
              <a:rPr lang="en-US" altLang="de-DE" sz="2400" dirty="0">
                <a:solidFill>
                  <a:srgbClr val="333333"/>
                </a:solidFill>
                <a:latin typeface="Calibri Light"/>
              </a:rPr>
              <a:t>’</a:t>
            </a:r>
            <a:r>
              <a:rPr lang="de-DE" altLang="de-DE" sz="2400" dirty="0">
                <a:solidFill>
                  <a:srgbClr val="333333"/>
                </a:solidFill>
                <a:latin typeface="Calibri Light"/>
              </a:rPr>
              <a:t>s misfortune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39</a:t>
            </a:fld>
            <a:endParaRPr lang="de-DE" altLang="de-DE">
              <a:latin typeface="Calibri Light"/>
            </a:endParaRPr>
          </a:p>
        </p:txBody>
      </p:sp>
      <p:pic>
        <p:nvPicPr>
          <p:cNvPr id="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96260"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Before the punchup</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Reciting poet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Flirting</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Insulting gesture</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40</a:t>
            </a:fld>
            <a:endParaRPr lang="de-DE" altLang="de-DE">
              <a:latin typeface="Calibri Light"/>
            </a:endParaRPr>
          </a:p>
        </p:txBody>
      </p:sp>
      <p:pic>
        <p:nvPicPr>
          <p:cNvPr id="8"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Before the punchup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Reciting poet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Flirting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Insulting gesture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41</a:t>
            </a:fld>
            <a:endParaRPr lang="de-DE" altLang="de-DE">
              <a:latin typeface="Calibri Light"/>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Caption_8"/>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100356" name="Text Box 6"/>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Bride saying </a:t>
            </a:r>
            <a:r>
              <a:rPr lang="en-US" altLang="de-DE" sz="2400">
                <a:solidFill>
                  <a:srgbClr val="333333"/>
                </a:solidFill>
                <a:latin typeface="Calibri Light"/>
              </a:rPr>
              <a:t>“yes”</a:t>
            </a:r>
            <a:r>
              <a:rPr lang="de-DE" altLang="de-DE" sz="2400">
                <a:solidFill>
                  <a:srgbClr val="333333"/>
                </a:solidFill>
                <a:latin typeface="Calibri Light"/>
              </a:rPr>
              <a:t> at her wedding </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in the pub</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complains about parking ticket</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42</a:t>
            </a:fld>
            <a:endParaRPr lang="de-DE" altLang="de-DE">
              <a:latin typeface="Calibri Light"/>
            </a:endParaRPr>
          </a:p>
        </p:txBody>
      </p:sp>
      <p:pic>
        <p:nvPicPr>
          <p:cNvPr id="8"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a:solidFill>
                <a:srgbClr val="004992"/>
              </a:solidFill>
              <a:latin typeface="Calibri Light"/>
            </a:endParaRPr>
          </a:p>
        </p:txBody>
      </p:sp>
      <p:sp>
        <p:nvSpPr>
          <p:cNvPr id="102403" name="Text Box 4"/>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Bride saying </a:t>
            </a:r>
            <a:r>
              <a:rPr lang="en-US" altLang="de-DE" sz="2400" dirty="0">
                <a:solidFill>
                  <a:srgbClr val="333333"/>
                </a:solidFill>
                <a:latin typeface="Calibri Light"/>
              </a:rPr>
              <a:t>“yes”</a:t>
            </a:r>
            <a:r>
              <a:rPr lang="de-DE" altLang="de-DE" sz="2400" dirty="0">
                <a:solidFill>
                  <a:srgbClr val="333333"/>
                </a:solidFill>
                <a:latin typeface="Calibri Light"/>
              </a:rPr>
              <a:t> at her wedding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in the pub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complains about parking ticket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43</a:t>
            </a:fld>
            <a:endParaRPr lang="de-DE" altLang="de-DE">
              <a:latin typeface="Calibri Light"/>
            </a:endParaRPr>
          </a:p>
        </p:txBody>
      </p:sp>
      <p:pic>
        <p:nvPicPr>
          <p:cNvPr id="7"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Caption_8"/>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104452" name="Text Box 9"/>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Aggressive fan (hooligan)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Cheerful barkeeper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Fight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celebrating goal</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44</a:t>
            </a:fld>
            <a:endParaRPr lang="de-DE" altLang="de-DE">
              <a:latin typeface="Calibri Light"/>
            </a:endParaRPr>
          </a:p>
        </p:txBody>
      </p:sp>
      <p:pic>
        <p:nvPicPr>
          <p:cNvPr id="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Aggressive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Cheerful barkeeper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celebrating goal</a:t>
            </a:r>
            <a:endParaRPr lang="en-GB" altLang="de-DE" sz="2400" dirty="0">
              <a:solidFill>
                <a:srgbClr val="333333"/>
              </a:solidFill>
              <a:latin typeface="Calibri Light"/>
            </a:endParaRPr>
          </a:p>
        </p:txBody>
      </p:sp>
      <p:sp>
        <p:nvSpPr>
          <p:cNvPr id="106500"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45</a:t>
            </a:fld>
            <a:endParaRPr lang="de-DE" altLang="de-DE">
              <a:latin typeface="Calibri Light"/>
            </a:endParaRPr>
          </a:p>
        </p:txBody>
      </p:sp>
      <p:pic>
        <p:nvPicPr>
          <p:cNvPr id="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Caption_8"/>
          <p:cNvSpPr>
            <a:spLocks noChangeArrowheads="1"/>
          </p:cNvSpPr>
          <p:nvPr/>
        </p:nvSpPr>
        <p:spPr bwMode="auto">
          <a:xfrm>
            <a:off x="1737360" y="2199238"/>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Cutout!</a:t>
            </a:r>
            <a:endParaRPr lang="en-GB" altLang="de-DE" sz="2400" i="1" dirty="0">
              <a:latin typeface="Calibri Light"/>
            </a:endParaRPr>
          </a:p>
        </p:txBody>
      </p:sp>
      <p:sp>
        <p:nvSpPr>
          <p:cNvPr id="108548"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Survivor of mine accident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Worker at break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The failed strike</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Fancy dress (mine worker)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46</a:t>
            </a:fld>
            <a:endParaRPr lang="de-DE" altLang="de-DE">
              <a:latin typeface="Calibri Light"/>
            </a:endParaRPr>
          </a:p>
        </p:txBody>
      </p:sp>
      <p:pic>
        <p:nvPicPr>
          <p:cNvPr id="8"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4"/>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Survivor of mine accident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Worker at break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The failed strike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Fancy dress (mine worker)</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47</a:t>
            </a:fld>
            <a:endParaRPr lang="de-DE" altLang="de-DE">
              <a:latin typeface="Calibri Light"/>
            </a:endParaRPr>
          </a:p>
        </p:txBody>
      </p:sp>
      <p:pic>
        <p:nvPicPr>
          <p:cNvPr id="6"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12643"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48</a:t>
            </a:fld>
            <a:endParaRPr lang="de-DE" altLang="de-DE">
              <a:latin typeface="Calibri Light"/>
            </a:endParaRPr>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408955" y="4513872"/>
            <a:ext cx="1137600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n-US" altLang="de-DE" sz="2000" dirty="0">
                <a:solidFill>
                  <a:srgbClr val="333333"/>
                </a:solidFill>
                <a:latin typeface="Calibri Light"/>
              </a:rPr>
              <a:t>Man reading:</a:t>
            </a:r>
          </a:p>
          <a:p>
            <a:pPr eaLnBrk="1" hangingPunct="1">
              <a:spcBef>
                <a:spcPts val="600"/>
              </a:spcBef>
              <a:buClr>
                <a:srgbClr val="333333"/>
              </a:buClr>
              <a:buFont typeface="WingDings"/>
              <a:buChar char=""/>
            </a:pPr>
            <a:r>
              <a:rPr lang="en-US" altLang="de-DE" sz="2000" dirty="0">
                <a:solidFill>
                  <a:srgbClr val="333333"/>
                </a:solidFill>
                <a:latin typeface="Calibri Light"/>
              </a:rPr>
              <a:t>love letter (blushing in the next picture)</a:t>
            </a:r>
          </a:p>
          <a:p>
            <a:pPr eaLnBrk="1" hangingPunct="1">
              <a:spcBef>
                <a:spcPts val="600"/>
              </a:spcBef>
              <a:buClr>
                <a:srgbClr val="333333"/>
              </a:buClr>
              <a:buFont typeface="WingDings"/>
              <a:buChar char=""/>
            </a:pPr>
            <a:r>
              <a:rPr lang="en-US" altLang="de-DE" sz="2000" dirty="0">
                <a:solidFill>
                  <a:srgbClr val="333333"/>
                </a:solidFill>
                <a:latin typeface="Calibri Light"/>
              </a:rPr>
              <a:t>interesting article (taking notes in the next picture)</a:t>
            </a:r>
          </a:p>
          <a:p>
            <a:pPr eaLnBrk="1" hangingPunct="1">
              <a:spcBef>
                <a:spcPts val="600"/>
              </a:spcBef>
              <a:buClr>
                <a:srgbClr val="333333"/>
              </a:buClr>
              <a:buFont typeface="WingDings"/>
              <a:buChar char=""/>
            </a:pPr>
            <a:r>
              <a:rPr lang="en-US" altLang="de-DE" sz="2000" dirty="0">
                <a:solidFill>
                  <a:srgbClr val="333333"/>
                </a:solidFill>
                <a:latin typeface="Calibri Light"/>
              </a:rPr>
              <a:t>rejection letter (outburst of anger in the next picture)</a:t>
            </a:r>
          </a:p>
          <a:p>
            <a:pPr eaLnBrk="1" hangingPunct="1">
              <a:spcBef>
                <a:spcPts val="600"/>
              </a:spcBef>
              <a:buClr>
                <a:srgbClr val="333333"/>
              </a:buClr>
              <a:buFont typeface="WingDings"/>
              <a:buChar char=""/>
            </a:pPr>
            <a:r>
              <a:rPr lang="en-US" altLang="de-DE" sz="2000" dirty="0">
                <a:solidFill>
                  <a:srgbClr val="333333"/>
                </a:solidFill>
                <a:latin typeface="Calibri Light"/>
              </a:rPr>
              <a:t>jokes (laughing in the next picture)</a:t>
            </a:r>
          </a:p>
          <a:p>
            <a:pPr eaLnBrk="1" hangingPunct="1">
              <a:spcBef>
                <a:spcPts val="600"/>
              </a:spcBef>
              <a:buClrTx/>
              <a:buFontTx/>
              <a:buChar char="•"/>
            </a:pPr>
            <a:endParaRPr lang="de-DE" altLang="de-DE" sz="2000" dirty="0">
              <a:solidFill>
                <a:srgbClr val="333333"/>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14691"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49</a:t>
            </a:fld>
            <a:endParaRPr lang="de-DE" altLang="de-DE">
              <a:latin typeface="Calibri Light"/>
            </a:endParaRPr>
          </a:p>
        </p:txBody>
      </p:sp>
      <p:pic>
        <p:nvPicPr>
          <p:cNvPr id="10"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p:cNvSpPr txBox="1">
            <a:spLocks noChangeArrowheads="1"/>
          </p:cNvSpPr>
          <p:nvPr/>
        </p:nvSpPr>
        <p:spPr bwMode="auto">
          <a:xfrm>
            <a:off x="408955" y="4513872"/>
            <a:ext cx="1137600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n-US" altLang="de-DE" sz="2000" dirty="0">
                <a:solidFill>
                  <a:srgbClr val="333333"/>
                </a:solidFill>
                <a:latin typeface="Calibri Light"/>
              </a:rPr>
              <a:t>Man reading:</a:t>
            </a:r>
          </a:p>
          <a:p>
            <a:pPr eaLnBrk="1" hangingPunct="1">
              <a:spcBef>
                <a:spcPts val="600"/>
              </a:spcBef>
              <a:buClr>
                <a:srgbClr val="000000"/>
              </a:buClr>
              <a:buFont typeface="WingDings"/>
              <a:buChar char=""/>
            </a:pPr>
            <a:r>
              <a:rPr lang="en-US" altLang="de-DE" sz="2000" dirty="0">
                <a:solidFill>
                  <a:srgbClr val="333333"/>
                </a:solidFill>
                <a:latin typeface="Calibri Light"/>
              </a:rPr>
              <a:t>love letter (blushing in the next picture)</a:t>
            </a:r>
          </a:p>
          <a:p>
            <a:pPr eaLnBrk="1" hangingPunct="1">
              <a:spcBef>
                <a:spcPts val="600"/>
              </a:spcBef>
              <a:buClr>
                <a:srgbClr val="000000"/>
              </a:buClr>
              <a:buFont typeface="WingDings"/>
              <a:buChar char=""/>
            </a:pPr>
            <a:r>
              <a:rPr lang="en-US" altLang="de-DE" sz="2000" dirty="0">
                <a:solidFill>
                  <a:srgbClr val="333333"/>
                </a:solidFill>
                <a:latin typeface="Calibri Light"/>
              </a:rPr>
              <a:t>interesting article (taking notes in the next picture)</a:t>
            </a:r>
          </a:p>
          <a:p>
            <a:pPr eaLnBrk="1" hangingPunct="1">
              <a:spcBef>
                <a:spcPts val="600"/>
              </a:spcBef>
              <a:buClr>
                <a:srgbClr val="004992"/>
              </a:buClr>
              <a:buFont typeface="WingDings"/>
              <a:buChar char=""/>
            </a:pPr>
            <a:r>
              <a:rPr lang="en-US" altLang="de-DE" sz="2000" dirty="0">
                <a:solidFill>
                  <a:srgbClr val="004992"/>
                </a:solidFill>
                <a:latin typeface="Calibri Light"/>
              </a:rPr>
              <a:t>rejection letter (outburst of anger in the next picture)</a:t>
            </a:r>
          </a:p>
          <a:p>
            <a:pPr eaLnBrk="1" hangingPunct="1">
              <a:spcBef>
                <a:spcPts val="600"/>
              </a:spcBef>
              <a:buClr>
                <a:srgbClr val="000000"/>
              </a:buClr>
              <a:buFont typeface="WingDings"/>
              <a:buChar char=""/>
            </a:pPr>
            <a:r>
              <a:rPr lang="en-US" altLang="de-DE" sz="2000" dirty="0">
                <a:solidFill>
                  <a:srgbClr val="333333"/>
                </a:solidFill>
                <a:latin typeface="Calibri Light"/>
              </a:rPr>
              <a:t>jokes (laughing in the next picture)</a:t>
            </a:r>
          </a:p>
          <a:p>
            <a:pPr eaLnBrk="1" hangingPunct="1">
              <a:spcBef>
                <a:spcPts val="600"/>
              </a:spcBef>
              <a:buClrTx/>
              <a:buFontTx/>
              <a:buChar char="•"/>
            </a:pPr>
            <a:endParaRPr lang="de-DE" altLang="de-DE" sz="2000" dirty="0">
              <a:solidFill>
                <a:srgbClr val="333333"/>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First conclusion!</a:t>
            </a:r>
          </a:p>
        </p:txBody>
      </p:sp>
      <p:sp>
        <p:nvSpPr>
          <p:cNvPr id="120834" name="Rectangle 2"/>
          <p:cNvSpPr>
            <a:spLocks noGrp="1" noChangeArrowheads="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50</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First conclusion!</a:t>
            </a:r>
          </a:p>
        </p:txBody>
      </p:sp>
      <p:sp>
        <p:nvSpPr>
          <p:cNvPr id="120834" name="Rectangle 2"/>
          <p:cNvSpPr>
            <a:spLocks noGrp="1" noChangeArrowheads="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51</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3021809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First conclusion!</a:t>
            </a:r>
          </a:p>
        </p:txBody>
      </p:sp>
      <p:sp>
        <p:nvSpPr>
          <p:cNvPr id="120834" name="Rectangle 2"/>
          <p:cNvSpPr>
            <a:spLocks noGrp="1" noChangeArrowheads="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 </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Additional information (situation, prior knowledge about that person, asking the person directly, if possible) should be considered before facial expressions and gestures are interpreted.</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52</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609291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cs typeface="Times New Roman"/>
              </a:rPr>
              <a:t>A sequence of pictures is shown to you.</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The pictures 1-3 are shown in reverse order, that is, picture 3 is presented first.</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After each picture is shown, you will be asked which out of 3 alternatives logically completes the sequence.</a:t>
            </a:r>
            <a:endParaRPr lang="de-DE" sz="2400" i="1" dirty="0">
              <a:solidFill>
                <a:srgbClr val="333333"/>
              </a:solidFill>
              <a:latin typeface="Calibri Light"/>
              <a:cs typeface="Times New Roman"/>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53</a:t>
            </a:fld>
            <a:endParaRPr lang="de-DE" altLang="de-DE">
              <a:latin typeface="Calibri Light"/>
            </a:endParaRPr>
          </a:p>
        </p:txBody>
      </p:sp>
    </p:spTree>
    <p:extLst>
      <p:ext uri="{BB962C8B-B14F-4D97-AF65-F5344CB8AC3E}">
        <p14:creationId xmlns:p14="http://schemas.microsoft.com/office/powerpoint/2010/main" val="427005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54</a:t>
            </a:fld>
            <a:endParaRPr lang="de-DE" altLang="de-DE">
              <a:latin typeface="Calibri Light"/>
            </a:endParaRPr>
          </a:p>
        </p:txBody>
      </p:sp>
      <p:pic>
        <p:nvPicPr>
          <p:cNvPr id="15"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9424266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55</a:t>
            </a:fld>
            <a:endParaRPr lang="de-DE" altLang="de-DE">
              <a:latin typeface="Calibri Light"/>
            </a:endParaRPr>
          </a:p>
        </p:txBody>
      </p:sp>
      <p:pic>
        <p:nvPicPr>
          <p:cNvPr id="17"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36788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56</a:t>
            </a:fld>
            <a:endParaRPr lang="de-DE" altLang="de-DE">
              <a:latin typeface="Calibri Light"/>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6"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1412618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57</a:t>
            </a:fld>
            <a:endParaRPr lang="de-DE" altLang="de-DE">
              <a:latin typeface="Calibri Light"/>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34924065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58</a:t>
            </a:fld>
            <a:endParaRPr lang="de-DE" altLang="de-DE">
              <a:latin typeface="Calibri Light"/>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33801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59</a:t>
            </a:fld>
            <a:endParaRPr lang="de-DE" altLang="de-DE">
              <a:latin typeface="Calibri Light"/>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873425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60</a:t>
            </a:fld>
            <a:endParaRPr lang="de-DE" altLang="de-DE">
              <a:latin typeface="Calibri Light"/>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182447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61</a:t>
            </a:fld>
            <a:endParaRPr lang="de-DE" altLang="de-DE">
              <a:latin typeface="Calibri Light"/>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2177761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62</a:t>
            </a:fld>
            <a:endParaRPr lang="de-DE" altLang="de-DE">
              <a:latin typeface="Calibri Light"/>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263281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63</a:t>
            </a:fld>
            <a:endParaRPr lang="de-DE" altLang="de-DE">
              <a:latin typeface="Calibri Light"/>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2233491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64</a:t>
            </a:fld>
            <a:endParaRPr lang="de-DE" altLang="de-DE">
              <a:latin typeface="Calibri Light"/>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7096940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65</a:t>
            </a:fld>
            <a:endParaRPr lang="de-DE" altLang="de-DE">
              <a:latin typeface="Calibri Light"/>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29927409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66</a:t>
            </a:fld>
            <a:endParaRPr lang="de-DE" altLang="de-DE">
              <a:latin typeface="Calibri Light"/>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3930476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67</a:t>
            </a:fld>
            <a:endParaRPr lang="de-DE" altLang="de-DE">
              <a:latin typeface="Calibri Light"/>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2825015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68</a:t>
            </a:fld>
            <a:endParaRPr lang="de-DE" altLang="de-DE">
              <a:latin typeface="Calibri Light"/>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075578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69</a:t>
            </a:fld>
            <a:endParaRPr lang="de-DE" altLang="de-DE">
              <a:latin typeface="Calibri Light"/>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0"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35044217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70</a:t>
            </a:fld>
            <a:endParaRPr lang="de-DE" altLang="de-DE">
              <a:latin typeface="Calibri Light"/>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9950033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71</a:t>
            </a:fld>
            <a:endParaRPr lang="de-DE" altLang="de-DE">
              <a:latin typeface="Calibri Light"/>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3030817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72</a:t>
            </a:fld>
            <a:endParaRPr lang="de-DE" altLang="de-DE">
              <a:latin typeface="Calibri Light"/>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373857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73</a:t>
            </a:fld>
            <a:endParaRPr lang="de-DE" altLang="de-DE">
              <a:latin typeface="Calibri Light"/>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36203802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74</a:t>
            </a:fld>
            <a:endParaRPr lang="de-DE" altLang="de-DE">
              <a:latin typeface="Calibri Light"/>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2305688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75</a:t>
            </a:fld>
            <a:endParaRPr lang="de-DE" altLang="de-DE">
              <a:latin typeface="Calibri Light"/>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7582003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76</a:t>
            </a:fld>
            <a:endParaRPr lang="de-DE" altLang="de-DE">
              <a:latin typeface="Calibri Light"/>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15848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77</a:t>
            </a:fld>
            <a:endParaRPr lang="de-DE" altLang="de-DE">
              <a:latin typeface="Calibri Light"/>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4232628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78</a:t>
            </a:fld>
            <a:endParaRPr lang="de-DE" altLang="de-DE">
              <a:latin typeface="Calibri Light"/>
            </a:endParaRPr>
          </a:p>
        </p:txBody>
      </p:sp>
      <p:pic>
        <p:nvPicPr>
          <p:cNvPr id="15"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9318577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79</a:t>
            </a:fld>
            <a:endParaRPr lang="de-DE" altLang="de-DE">
              <a:latin typeface="Calibri Light"/>
            </a:endParaRPr>
          </a:p>
        </p:txBody>
      </p:sp>
      <p:pic>
        <p:nvPicPr>
          <p:cNvPr id="17"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6073471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80</a:t>
            </a:fld>
            <a:endParaRPr lang="de-DE" altLang="de-DE">
              <a:latin typeface="Calibri Light"/>
            </a:endParaRPr>
          </a:p>
        </p:txBody>
      </p:sp>
      <p:pic>
        <p:nvPicPr>
          <p:cNvPr id="1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9"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0"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2005496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81</a:t>
            </a:fld>
            <a:endParaRPr lang="de-DE" altLang="de-DE">
              <a:latin typeface="Calibri Light"/>
            </a:endParaRPr>
          </a:p>
        </p:txBody>
      </p:sp>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extLst>
      <p:ext uri="{BB962C8B-B14F-4D97-AF65-F5344CB8AC3E}">
        <p14:creationId xmlns:p14="http://schemas.microsoft.com/office/powerpoint/2010/main" val="4262171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82</a:t>
            </a:fld>
            <a:endParaRPr lang="de-DE" altLang="de-DE">
              <a:latin typeface="Calibri Light"/>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623295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83</a:t>
            </a:fld>
            <a:endParaRPr lang="de-DE" altLang="de-DE">
              <a:latin typeface="Calibri Light"/>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8195513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84</a:t>
            </a:fld>
            <a:endParaRPr lang="de-DE" altLang="de-DE">
              <a:latin typeface="Calibri Light"/>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0298043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85</a:t>
            </a:fld>
            <a:endParaRPr lang="de-DE" altLang="de-DE">
              <a:latin typeface="Calibri Light"/>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6553528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86</a:t>
            </a:fld>
            <a:endParaRPr lang="de-DE" altLang="de-DE">
              <a:latin typeface="Calibri Light"/>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313645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87</a:t>
            </a:fld>
            <a:endParaRPr lang="de-DE" altLang="de-DE">
              <a:latin typeface="Calibri Light"/>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594518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88</a:t>
            </a:fld>
            <a:endParaRPr lang="de-DE" altLang="de-DE">
              <a:latin typeface="Calibri Light"/>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0445774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89</a:t>
            </a:fld>
            <a:endParaRPr lang="de-DE" altLang="de-DE">
              <a:latin typeface="Calibri Light"/>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extLst>
      <p:ext uri="{BB962C8B-B14F-4D97-AF65-F5344CB8AC3E}">
        <p14:creationId xmlns:p14="http://schemas.microsoft.com/office/powerpoint/2010/main" val="36265747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90</a:t>
            </a:fld>
            <a:endParaRPr lang="de-DE" altLang="de-DE">
              <a:latin typeface="Calibri Light"/>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3840657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91</a:t>
            </a:fld>
            <a:endParaRPr lang="de-DE" altLang="de-DE">
              <a:latin typeface="Calibri Light"/>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6084750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92</a:t>
            </a:fld>
            <a:endParaRPr lang="de-DE" altLang="de-DE">
              <a:latin typeface="Calibri Light"/>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089927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93</a:t>
            </a:fld>
            <a:endParaRPr lang="de-DE" altLang="de-DE">
              <a:latin typeface="Calibri Light"/>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7293479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266243" name="Rectangle 3"/>
          <p:cNvSpPr>
            <a:spLocks noGrp="1" noChangeArrowheads="1"/>
          </p:cNvSpPr>
          <p:nvPr>
            <p:ph idx="1"/>
          </p:nvPr>
        </p:nvSpPr>
        <p:spPr>
          <a:noFill/>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94</a:t>
            </a:fld>
            <a:endParaRPr lang="de-DE" altLang="de-DE">
              <a:latin typeface="Calibri Light"/>
            </a:endParaRPr>
          </a:p>
        </p:txBody>
      </p:sp>
    </p:spTree>
    <p:extLst>
      <p:ext uri="{BB962C8B-B14F-4D97-AF65-F5344CB8AC3E}">
        <p14:creationId xmlns:p14="http://schemas.microsoft.com/office/powerpoint/2010/main" val="9920179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266243" name="Rectangle 3"/>
          <p:cNvSpPr>
            <a:spLocks noGrp="1" noChangeArrowheads="1"/>
          </p:cNvSpPr>
          <p:nvPr>
            <p:ph idx="1"/>
          </p:nvPr>
        </p:nvSpPr>
        <p:spPr>
          <a:noFill/>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4798022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266243" name="Rectangle 3"/>
          <p:cNvSpPr>
            <a:spLocks noGrp="1" noChangeArrowheads="1"/>
          </p:cNvSpPr>
          <p:nvPr>
            <p:ph idx="1"/>
          </p:nvPr>
        </p:nvSpPr>
        <p:spPr>
          <a:noFill/>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The more information is considered, the more likely you are to make a correct judgment.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271565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4</a:t>
            </a:r>
          </a:p>
        </p:txBody>
      </p:sp>
      <p:sp>
        <p:nvSpPr>
          <p:cNvPr id="122882" name="Rectangle 2"/>
          <p:cNvSpPr>
            <a:spLocks noGrp="1" noChangeArrowheads="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You will be shown a sequence of pictures that tell a story.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pictures will be accompanied by three possible outcomes</a:t>
            </a:r>
            <a:r>
              <a:rPr lang="en-US" altLang="de-DE" sz="2400" dirty="0">
                <a:solidFill>
                  <a:srgbClr val="333333"/>
                </a:solidFill>
                <a:latin typeface="Calibri Light"/>
                <a:cs typeface="Times New Roman" panose="02020603050405020304" pitchFamily="18" charset="0"/>
              </a:rPr>
              <a:t>.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Your job is to determine which of the three outcomes is most likely to be the conclusion of the story. </a:t>
            </a:r>
          </a:p>
          <a:p>
            <a:pPr eaLnBrk="1" hangingPunct="1"/>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24932" name="Rectangle 4"/>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98</a:t>
            </a:fld>
            <a:endParaRPr lang="de-DE" altLang="de-DE">
              <a:latin typeface="Calibri Light"/>
            </a:endParaRPr>
          </a:p>
        </p:txBody>
      </p:sp>
      <p:pic>
        <p:nvPicPr>
          <p:cNvPr id="7"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26980" name="Rectangle 5"/>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99</a:t>
            </a:fld>
            <a:endParaRPr lang="de-DE" altLang="de-DE">
              <a:latin typeface="Calibri Light"/>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9"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29029" name="Rectangle 6"/>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100</a:t>
            </a:fld>
            <a:endParaRPr lang="de-DE" altLang="de-DE">
              <a:latin typeface="Calibri Light"/>
            </a:endParaRPr>
          </a:p>
        </p:txBody>
      </p:sp>
      <p:pic>
        <p:nvPicPr>
          <p:cNvPr id="9"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0"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1"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31078" name="Rectangle 6"/>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101</a:t>
            </a:fld>
            <a:endParaRPr lang="de-DE" altLang="de-DE">
              <a:latin typeface="Calibri Light"/>
            </a:endParaRPr>
          </a:p>
        </p:txBody>
      </p:sp>
      <p:pic>
        <p:nvPicPr>
          <p:cNvPr id="10"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2"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3"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102</a:t>
            </a:fld>
            <a:endParaRPr lang="de-DE" altLang="de-DE">
              <a:latin typeface="Calibri Light"/>
            </a:endParaRPr>
          </a:p>
        </p:txBody>
      </p:sp>
      <p:pic>
        <p:nvPicPr>
          <p:cNvPr id="10"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33126" name="Rectangle 7"/>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135172"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103</a:t>
            </a:fld>
            <a:endParaRPr lang="de-DE" altLang="de-DE">
              <a:latin typeface="Calibri Light"/>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37221"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
        <p:nvSpPr>
          <p:cNvPr id="13722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104</a:t>
            </a:fld>
            <a:endParaRPr lang="de-DE" altLang="de-DE">
              <a:latin typeface="Calibri Light"/>
            </a:endParaRPr>
          </a:p>
        </p:txBody>
      </p:sp>
      <p:pic>
        <p:nvPicPr>
          <p:cNvPr id="9"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105</a:t>
            </a:fld>
            <a:endParaRPr lang="de-DE" altLang="de-DE">
              <a:latin typeface="Calibri Light"/>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8"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4132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106</a:t>
            </a:fld>
            <a:endParaRPr lang="de-DE" altLang="de-DE">
              <a:latin typeface="Calibri Light"/>
            </a:endParaRPr>
          </a:p>
        </p:txBody>
      </p:sp>
      <p:pic>
        <p:nvPicPr>
          <p:cNvPr id="11"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6"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4336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107</a:t>
            </a:fld>
            <a:endParaRPr lang="de-DE" altLang="de-DE">
              <a:latin typeface="Calibri Light"/>
            </a:endParaRPr>
          </a:p>
        </p:txBody>
      </p:sp>
      <p:pic>
        <p:nvPicPr>
          <p:cNvPr id="11"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145412"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sister.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108</a:t>
            </a:fld>
            <a:endParaRPr lang="de-DE" altLang="de-DE">
              <a:latin typeface="Calibri Light"/>
            </a:endParaRPr>
          </a:p>
        </p:txBody>
      </p:sp>
      <p:pic>
        <p:nvPicPr>
          <p:cNvPr id="7"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47461"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sister.</a:t>
            </a:r>
          </a:p>
        </p:txBody>
      </p:sp>
      <p:sp>
        <p:nvSpPr>
          <p:cNvPr id="14746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109</a:t>
            </a:fld>
            <a:endParaRPr lang="de-DE" altLang="de-DE">
              <a:latin typeface="Calibri Light"/>
            </a:endParaRPr>
          </a:p>
        </p:txBody>
      </p:sp>
      <p:pic>
        <p:nvPicPr>
          <p:cNvPr id="9"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Trying to scare his sister.</a:t>
            </a:r>
          </a:p>
        </p:txBody>
      </p:sp>
      <p:sp>
        <p:nvSpPr>
          <p:cNvPr id="14951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110</a:t>
            </a:fld>
            <a:endParaRPr lang="de-DE" altLang="de-DE">
              <a:latin typeface="Calibri Light"/>
            </a:endParaRPr>
          </a:p>
        </p:txBody>
      </p:sp>
      <p:pic>
        <p:nvPicPr>
          <p:cNvPr id="9"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8"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51559" name="Rectangle 9"/>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Trying to scare his sister.</a:t>
            </a:r>
          </a:p>
        </p:txBody>
      </p:sp>
      <p:sp>
        <p:nvSpPr>
          <p:cNvPr id="15156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111</a:t>
            </a:fld>
            <a:endParaRPr lang="de-DE" altLang="de-DE">
              <a:latin typeface="Calibri Light"/>
            </a:endParaRPr>
          </a:p>
        </p:txBody>
      </p:sp>
      <p:pic>
        <p:nvPicPr>
          <p:cNvPr id="11"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5"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5360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112</a:t>
            </a:fld>
            <a:endParaRPr lang="de-DE" altLang="de-DE">
              <a:latin typeface="Calibri Light"/>
            </a:endParaRPr>
          </a:p>
        </p:txBody>
      </p:sp>
      <p:pic>
        <p:nvPicPr>
          <p:cNvPr id="11"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7" name="Rectangle 9"/>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Trying to scare his sister.</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217246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a:p>
            <a:pPr marL="34290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6359819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a:p>
            <a:pPr marL="34290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 </a:t>
            </a:r>
          </a:p>
          <a:p>
            <a:pPr marL="34290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more information is considered, the more likely you are to make a correct judgment.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35646682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Walter was obsessed with the idea that he is Jodie Foster’s boyfriend. He wrote her love letters and made plans for the future.</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He saw Jodie Foster at a movie premiere. She waved at the crowd and glanced at him </a:t>
            </a:r>
            <a:r>
              <a:rPr lang="en-AU" altLang="de-DE" sz="2000" i="1" dirty="0">
                <a:solidFill>
                  <a:srgbClr val="333333"/>
                </a:solidFill>
                <a:latin typeface="Calibri Light"/>
                <a:cs typeface="Times New Roman" panose="02020603050405020304" pitchFamily="18" charset="0"/>
              </a:rPr>
              <a:t>as well as others</a:t>
            </a:r>
            <a:r>
              <a:rPr lang="en-AU" altLang="de-DE" sz="2000" dirty="0">
                <a:solidFill>
                  <a:srgbClr val="333333"/>
                </a:solidFill>
                <a:latin typeface="Calibri Light"/>
                <a:cs typeface="Times New Roman" panose="02020603050405020304" pitchFamily="18" charset="0"/>
              </a:rPr>
              <a:t> very cheerfully.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Walter was obsessed with the idea that he is Jodie Foster’s boyfriend. He wrote her love letters and made plans for the future.</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He saw Jodie Foster at a movie premiere. She waved at the crowd and glanced at him </a:t>
            </a:r>
            <a:r>
              <a:rPr lang="en-AU" altLang="de-DE" sz="2000" i="1" dirty="0">
                <a:solidFill>
                  <a:srgbClr val="333333"/>
                </a:solidFill>
                <a:latin typeface="Calibri Light"/>
                <a:cs typeface="Times New Roman" panose="02020603050405020304" pitchFamily="18" charset="0"/>
              </a:rPr>
              <a:t>as well as others</a:t>
            </a:r>
            <a:r>
              <a:rPr lang="en-AU" altLang="de-DE" sz="2000" dirty="0">
                <a:solidFill>
                  <a:srgbClr val="333333"/>
                </a:solidFill>
                <a:latin typeface="Calibri Light"/>
                <a:cs typeface="Times New Roman" panose="02020603050405020304" pitchFamily="18" charset="0"/>
              </a:rPr>
              <a:t> very cheerfully. </a:t>
            </a:r>
          </a:p>
          <a:p>
            <a:pPr lvl="0" defTabSz="914400" fontAlgn="base"/>
            <a:r>
              <a:rPr lang="de-DE" altLang="de-DE" sz="2400" dirty="0">
                <a:solidFill>
                  <a:srgbClr val="333333"/>
                </a:solidFill>
                <a:latin typeface="Calibri Light"/>
                <a:cs typeface="Times New Roman" panose="02020603050405020304" pitchFamily="18" charset="0"/>
              </a:rPr>
              <a:t>A lot of things are in the eye of the beholder. Our emotions impact on our perceptions, especially when we feel threatened. When we are anxious, our environment seems hostile. When we are extremely happy, an exaggerated feeling of invincibility and being loved may arise.</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22655923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4 - To Empathize ...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264630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120</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239715014"/>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(serial killer)/Jeffrey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madmonk</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121</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254788363"/>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122</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688837831"/>
              </p:ext>
            </p:extLst>
          </p:nvPr>
        </p:nvGraphicFramePr>
        <p:xfrm>
          <a:off x="408954" y="2011680"/>
          <a:ext cx="11375999" cy="4571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jailbreak,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6954</Words>
  <Application>Microsoft Office PowerPoint</Application>
  <PresentationFormat>Benutzerdefiniert</PresentationFormat>
  <Paragraphs>1220</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4 A – To Empathize ... I</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Why are we doing this?</vt:lpstr>
      <vt:lpstr>Why are we doing this?</vt:lpstr>
      <vt:lpstr>How problems with recognizing emotions promote misinterpretation during psychosis – examples</vt:lpstr>
      <vt:lpstr>Task 1</vt:lpstr>
      <vt:lpstr>Please name some human emotions/feelings</vt:lpstr>
      <vt:lpstr>Please name some human emotions/feelings</vt:lpstr>
      <vt:lpstr>Emotions/feelings Sometimes it is easy to understand how someone else feels, especially if you know the context</vt:lpstr>
      <vt:lpstr>Emotions/feelings Sometimes it is easy to understand how someone else feels, especially if you know the context</vt:lpstr>
      <vt:lpstr>PowerPoint-Präsentation</vt:lpstr>
      <vt:lpstr>PowerPoint-Präsentation</vt:lpstr>
      <vt:lpstr>Can we make inferences about a person’s character or profession based on their appearance alone?</vt:lpstr>
      <vt:lpstr>Did you know?</vt:lpstr>
      <vt:lpstr>When in Rome, do as the Romans do! Common misinterpretations of gestures </vt:lpstr>
      <vt:lpstr>When in Rome, do as the Romans do! Common misinterpretations of gestures </vt:lpstr>
      <vt:lpstr>When in Rome, do as the Romans do! Common misinterpretations of gestures </vt:lpstr>
      <vt:lpstr>When in Rome, do as the Romans do! Common misinterpretations of gestures </vt:lpstr>
      <vt:lpstr>Task 2</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Optional: Videoclip</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First conclusion!</vt:lpstr>
      <vt:lpstr>First conclusion!</vt:lpstr>
      <vt:lpstr>First conclusion!</vt:lpstr>
      <vt:lpstr>Task 3</vt:lpstr>
      <vt:lpstr>What is the man planning to do?</vt:lpstr>
      <vt:lpstr>What is the man planning to do?</vt:lpstr>
      <vt:lpstr>What is the man planning to do?</vt:lpstr>
      <vt:lpstr>The correct answer is 4c!</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4c!</vt:lpstr>
      <vt:lpstr>What is the woman planning to do?</vt:lpstr>
      <vt:lpstr>What is the woman planning to do?</vt:lpstr>
      <vt:lpstr>What is the woman planning to do?</vt:lpstr>
      <vt:lpstr>The correct answer is 4a!</vt:lpstr>
      <vt:lpstr>What is the intention of the woman?</vt:lpstr>
      <vt:lpstr>What is the intention of the woman?</vt:lpstr>
      <vt:lpstr>What is the intention of the woman?</vt:lpstr>
      <vt:lpstr>The correct answer is 4b!</vt:lpstr>
      <vt:lpstr>What is the woman planning to do?</vt:lpstr>
      <vt:lpstr>What is the woman planning to do?</vt:lpstr>
      <vt:lpstr>What is the woman planning to do?</vt:lpstr>
      <vt:lpstr>The correct answer is 4b!</vt:lpstr>
      <vt:lpstr>What is the intention of the boy?</vt:lpstr>
      <vt:lpstr>What is the intention of the boy?</vt:lpstr>
      <vt:lpstr>What is the intention of the boy?</vt:lpstr>
      <vt:lpstr>The correct answer is 4a!</vt:lpstr>
      <vt:lpstr>What is the man planning to do?</vt:lpstr>
      <vt:lpstr>What is the man planning to do?</vt:lpstr>
      <vt:lpstr>What is the man planning to do?</vt:lpstr>
      <vt:lpstr>The correct answer is 4b!</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4b!</vt:lpstr>
      <vt:lpstr>Summary</vt:lpstr>
      <vt:lpstr>Summary</vt:lpstr>
      <vt:lpstr>Summary</vt:lpstr>
      <vt:lpstr>Task 4</vt:lpstr>
      <vt:lpstr>What are the boys planning?</vt:lpstr>
      <vt:lpstr>What are the boys planning?</vt:lpstr>
      <vt:lpstr>What are the boys planning?</vt:lpstr>
      <vt:lpstr>What are the boys planning?</vt:lpstr>
      <vt:lpstr>What are the boys planning?</vt:lpstr>
      <vt:lpstr>What are the men doing?</vt:lpstr>
      <vt:lpstr>What are the men doing?</vt:lpstr>
      <vt:lpstr>What are the men doing?</vt:lpstr>
      <vt:lpstr>What are the men doing?</vt:lpstr>
      <vt:lpstr>What are the men doing?</vt:lpstr>
      <vt:lpstr>What is the boy doing?</vt:lpstr>
      <vt:lpstr>What is the boy doing?</vt:lpstr>
      <vt:lpstr>What is the boy doing?</vt:lpstr>
      <vt:lpstr>What is the boy doing?</vt:lpstr>
      <vt:lpstr>What is the boy doing?</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398</cp:revision>
  <dcterms:created xsi:type="dcterms:W3CDTF">2004-07-26T08:39:44Z</dcterms:created>
  <dcterms:modified xsi:type="dcterms:W3CDTF">2022-06-23T09:40:36Z</dcterms:modified>
</cp:coreProperties>
</file>