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56" r:id="rId1"/>
    <p:sldMasterId id="2147483975" r:id="rId2"/>
    <p:sldMasterId id="2147483988" r:id="rId3"/>
  </p:sldMasterIdLst>
  <p:notesMasterIdLst>
    <p:notesMasterId r:id="rId90"/>
  </p:notesMasterIdLst>
  <p:handoutMasterIdLst>
    <p:handoutMasterId r:id="rId91"/>
  </p:handoutMasterIdLst>
  <p:sldIdLst>
    <p:sldId id="669" r:id="rId4"/>
    <p:sldId id="621" r:id="rId5"/>
    <p:sldId id="670" r:id="rId6"/>
    <p:sldId id="671" r:id="rId7"/>
    <p:sldId id="632" r:id="rId8"/>
    <p:sldId id="673" r:id="rId9"/>
    <p:sldId id="674" r:id="rId10"/>
    <p:sldId id="675" r:id="rId11"/>
    <p:sldId id="476" r:id="rId12"/>
    <p:sldId id="676" r:id="rId13"/>
    <p:sldId id="702" r:id="rId14"/>
    <p:sldId id="677" r:id="rId15"/>
    <p:sldId id="569" r:id="rId16"/>
    <p:sldId id="585" r:id="rId17"/>
    <p:sldId id="584" r:id="rId18"/>
    <p:sldId id="617" r:id="rId19"/>
    <p:sldId id="570" r:id="rId20"/>
    <p:sldId id="699" r:id="rId21"/>
    <p:sldId id="609" r:id="rId22"/>
    <p:sldId id="678" r:id="rId23"/>
    <p:sldId id="679" r:id="rId24"/>
    <p:sldId id="680" r:id="rId25"/>
    <p:sldId id="681" r:id="rId26"/>
    <p:sldId id="482" r:id="rId27"/>
    <p:sldId id="639" r:id="rId28"/>
    <p:sldId id="607" r:id="rId29"/>
    <p:sldId id="608" r:id="rId30"/>
    <p:sldId id="520" r:id="rId31"/>
    <p:sldId id="521" r:id="rId32"/>
    <p:sldId id="483" r:id="rId33"/>
    <p:sldId id="484" r:id="rId34"/>
    <p:sldId id="597" r:id="rId35"/>
    <p:sldId id="646" r:id="rId36"/>
    <p:sldId id="667" r:id="rId37"/>
    <p:sldId id="668" r:id="rId38"/>
    <p:sldId id="682" r:id="rId39"/>
    <p:sldId id="598" r:id="rId40"/>
    <p:sldId id="599" r:id="rId41"/>
    <p:sldId id="506" r:id="rId42"/>
    <p:sldId id="640" r:id="rId43"/>
    <p:sldId id="545" r:id="rId44"/>
    <p:sldId id="625" r:id="rId45"/>
    <p:sldId id="643" r:id="rId46"/>
    <p:sldId id="645" r:id="rId47"/>
    <p:sldId id="600" r:id="rId48"/>
    <p:sldId id="601" r:id="rId49"/>
    <p:sldId id="602" r:id="rId50"/>
    <p:sldId id="603" r:id="rId51"/>
    <p:sldId id="644" r:id="rId52"/>
    <p:sldId id="647" r:id="rId53"/>
    <p:sldId id="605" r:id="rId54"/>
    <p:sldId id="629" r:id="rId55"/>
    <p:sldId id="628" r:id="rId56"/>
    <p:sldId id="630" r:id="rId57"/>
    <p:sldId id="515" r:id="rId58"/>
    <p:sldId id="516" r:id="rId59"/>
    <p:sldId id="517" r:id="rId60"/>
    <p:sldId id="507" r:id="rId61"/>
    <p:sldId id="508" r:id="rId62"/>
    <p:sldId id="539" r:id="rId63"/>
    <p:sldId id="642" r:id="rId64"/>
    <p:sldId id="574" r:id="rId65"/>
    <p:sldId id="631" r:id="rId66"/>
    <p:sldId id="575" r:id="rId67"/>
    <p:sldId id="576" r:id="rId68"/>
    <p:sldId id="683" r:id="rId69"/>
    <p:sldId id="684" r:id="rId70"/>
    <p:sldId id="700" r:id="rId71"/>
    <p:sldId id="685" r:id="rId72"/>
    <p:sldId id="701" r:id="rId73"/>
    <p:sldId id="686" r:id="rId74"/>
    <p:sldId id="658" r:id="rId75"/>
    <p:sldId id="580" r:id="rId76"/>
    <p:sldId id="687" r:id="rId77"/>
    <p:sldId id="688" r:id="rId78"/>
    <p:sldId id="689" r:id="rId79"/>
    <p:sldId id="690" r:id="rId80"/>
    <p:sldId id="691" r:id="rId81"/>
    <p:sldId id="692" r:id="rId82"/>
    <p:sldId id="693" r:id="rId83"/>
    <p:sldId id="694" r:id="rId84"/>
    <p:sldId id="695" r:id="rId85"/>
    <p:sldId id="696" r:id="rId86"/>
    <p:sldId id="697" r:id="rId87"/>
    <p:sldId id="656" r:id="rId88"/>
    <p:sldId id="698" r:id="rId89"/>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14" autoAdjust="0"/>
    <p:restoredTop sz="93250" autoAdjust="0"/>
  </p:normalViewPr>
  <p:slideViewPr>
    <p:cSldViewPr>
      <p:cViewPr varScale="1">
        <p:scale>
          <a:sx n="41" d="100"/>
          <a:sy n="41" d="100"/>
        </p:scale>
        <p:origin x="66" y="666"/>
      </p:cViewPr>
      <p:guideLst>
        <p:guide orient="horz" pos="3360"/>
        <p:guide pos="2880"/>
        <p:guide pos="3841"/>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s>
</file>

<file path=ppt/_rels/viewProps.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F5959EEF-841F-4063-B3D0-3F9E686A2C7C}" type="slidenum">
              <a:rPr lang="en-GB" altLang="de-DE"/>
              <a:pPr>
                <a:defRPr/>
              </a:pPr>
              <a:t>‹Nr.›</a:t>
            </a:fld>
            <a:endParaRPr lang="en-GB" altLang="de-DE"/>
          </a:p>
        </p:txBody>
      </p:sp>
    </p:spTree>
    <p:extLst>
      <p:ext uri="{BB962C8B-B14F-4D97-AF65-F5344CB8AC3E}">
        <p14:creationId xmlns:p14="http://schemas.microsoft.com/office/powerpoint/2010/main" val="1581226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de-DE"/>
          </a:p>
        </p:txBody>
      </p:sp>
      <p:sp>
        <p:nvSpPr>
          <p:cNvPr id="1536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5065468B-18CF-409D-AD9C-CEA9DE478C5D}" type="slidenum">
              <a:rPr lang="de-DE" altLang="de-DE"/>
              <a:pPr>
                <a:defRPr/>
              </a:pPr>
              <a:t>‹Nr.›</a:t>
            </a:fld>
            <a:endParaRPr lang="de-DE" altLang="de-DE"/>
          </a:p>
        </p:txBody>
      </p:sp>
    </p:spTree>
    <p:extLst>
      <p:ext uri="{BB962C8B-B14F-4D97-AF65-F5344CB8AC3E}">
        <p14:creationId xmlns:p14="http://schemas.microsoft.com/office/powerpoint/2010/main" val="5539562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DD9206-2473-46CF-89D5-F7C90F94DC62}" type="slidenum">
              <a:rPr lang="de-DE" altLang="de-DE" sz="1400"/>
              <a:pPr>
                <a:spcBef>
                  <a:spcPct val="0"/>
                </a:spcBef>
              </a:pPr>
              <a:t>2</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2295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DD9206-2473-46CF-89D5-F7C90F94DC62}" type="slidenum">
              <a:rPr lang="de-DE" altLang="de-DE" sz="1400"/>
              <a:pPr>
                <a:spcBef>
                  <a:spcPct val="0"/>
                </a:spcBef>
              </a:pPr>
              <a:t>3</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2295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DD9206-2473-46CF-89D5-F7C90F94DC62}" type="slidenum">
              <a:rPr lang="de-DE" altLang="de-DE" sz="1400"/>
              <a:pPr>
                <a:spcBef>
                  <a:spcPct val="0"/>
                </a:spcBef>
              </a:pPr>
              <a:t>4</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2295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5</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65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6</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65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7</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65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8</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65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8D0F39-B0BE-46A9-B997-4C6401F44681}" type="slidenum">
              <a:rPr lang="de-DE" altLang="de-DE" sz="1400"/>
              <a:pPr>
                <a:spcBef>
                  <a:spcPct val="0"/>
                </a:spcBef>
              </a:pPr>
              <a:t>9</a:t>
            </a:fld>
            <a:endParaRPr lang="de-DE" altLang="de-DE" sz="1400"/>
          </a:p>
        </p:txBody>
      </p:sp>
      <p:sp>
        <p:nvSpPr>
          <p:cNvPr id="34819" name="Rectangle 2"/>
          <p:cNvSpPr>
            <a:spLocks noGrp="1" noRot="1" noChangeAspect="1" noChangeArrowheads="1" noTextEdit="1"/>
          </p:cNvSpPr>
          <p:nvPr>
            <p:ph type="sldImg"/>
          </p:nvPr>
        </p:nvSpPr>
        <p:spPr>
          <a:xfrm>
            <a:off x="141288" y="768350"/>
            <a:ext cx="6821487"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2980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9F153E-5B29-4CA1-B7FE-E6178EA9129F}" type="slidenum">
              <a:rPr lang="de-DE" altLang="de-DE" sz="1400"/>
              <a:pPr>
                <a:spcBef>
                  <a:spcPct val="0"/>
                </a:spcBef>
              </a:pPr>
              <a:t>10</a:t>
            </a:fld>
            <a:endParaRPr lang="de-DE" altLang="de-DE" sz="1400"/>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544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9F153E-5B29-4CA1-B7FE-E6178EA9129F}" type="slidenum">
              <a:rPr lang="de-DE" altLang="de-DE" sz="1400"/>
              <a:pPr>
                <a:spcBef>
                  <a:spcPct val="0"/>
                </a:spcBef>
              </a:pPr>
              <a:t>11</a:t>
            </a:fld>
            <a:endParaRPr lang="de-DE" altLang="de-DE" sz="1400"/>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8822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9F153E-5B29-4CA1-B7FE-E6178EA9129F}" type="slidenum">
              <a:rPr lang="de-DE" altLang="de-DE" sz="1400"/>
              <a:pPr>
                <a:spcBef>
                  <a:spcPct val="0"/>
                </a:spcBef>
              </a:pPr>
              <a:t>12</a:t>
            </a:fld>
            <a:endParaRPr lang="de-DE" altLang="de-DE" sz="1400"/>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544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2EF8C0-AC80-43A3-804B-C0CBCB02D05C}" type="slidenum">
              <a:rPr lang="de-DE" altLang="de-DE" sz="1400"/>
              <a:pPr>
                <a:spcBef>
                  <a:spcPct val="0"/>
                </a:spcBef>
              </a:pPr>
              <a:t>13</a:t>
            </a:fld>
            <a:endParaRPr lang="de-DE" altLang="de-DE" sz="1400"/>
          </a:p>
        </p:txBody>
      </p:sp>
      <p:sp>
        <p:nvSpPr>
          <p:cNvPr id="43011" name="Rectangle 2"/>
          <p:cNvSpPr>
            <a:spLocks noGrp="1" noRot="1" noChangeAspect="1" noChangeArrowheads="1" noTextEdit="1"/>
          </p:cNvSpPr>
          <p:nvPr>
            <p:ph type="sldImg"/>
          </p:nvPr>
        </p:nvSpPr>
        <p:spPr>
          <a:xfrm>
            <a:off x="141288" y="768350"/>
            <a:ext cx="6821487"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7100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AB73A0-8401-4CC4-8F8B-5760D9980E0F}" type="slidenum">
              <a:rPr lang="de-DE" altLang="de-DE" sz="1400"/>
              <a:pPr>
                <a:spcBef>
                  <a:spcPct val="0"/>
                </a:spcBef>
              </a:pPr>
              <a:t>14</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953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141EA9-2867-413B-AE5A-C83F5C772E0E}" type="slidenum">
              <a:rPr lang="de-DE" altLang="de-DE" sz="1400"/>
              <a:pPr>
                <a:spcBef>
                  <a:spcPct val="0"/>
                </a:spcBef>
              </a:pPr>
              <a:t>15</a:t>
            </a:fld>
            <a:endParaRPr lang="de-DE" altLang="de-DE" sz="1400"/>
          </a:p>
        </p:txBody>
      </p:sp>
      <p:sp>
        <p:nvSpPr>
          <p:cNvPr id="47107" name="Rectangle 2"/>
          <p:cNvSpPr>
            <a:spLocks noGrp="1" noRot="1" noChangeAspect="1" noChangeArrowheads="1" noTextEdit="1"/>
          </p:cNvSpPr>
          <p:nvPr>
            <p:ph type="sldImg"/>
          </p:nvPr>
        </p:nvSpPr>
        <p:spPr>
          <a:xfrm>
            <a:off x="141288" y="768350"/>
            <a:ext cx="6821487"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2970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F61BD8-D695-49AB-808E-ABDF644072C0}" type="slidenum">
              <a:rPr lang="de-DE" altLang="de-DE" sz="1400"/>
              <a:pPr>
                <a:spcBef>
                  <a:spcPct val="0"/>
                </a:spcBef>
              </a:pPr>
              <a:t>16</a:t>
            </a:fld>
            <a:endParaRPr lang="de-DE" altLang="de-DE" sz="1400"/>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7001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3825C8-A8DE-45C1-86DB-96EA76045A08}" type="slidenum">
              <a:rPr lang="de-DE" altLang="de-DE" sz="1400"/>
              <a:pPr>
                <a:spcBef>
                  <a:spcPct val="0"/>
                </a:spcBef>
              </a:pPr>
              <a:t>17</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656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3825C8-A8DE-45C1-86DB-96EA76045A08}" type="slidenum">
              <a:rPr lang="de-DE" altLang="de-DE" sz="1400"/>
              <a:pPr>
                <a:spcBef>
                  <a:spcPct val="0"/>
                </a:spcBef>
              </a:pPr>
              <a:t>18</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656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A76192-2C7C-4AA0-9D9A-D78D4A8BFCD3}" type="slidenum">
              <a:rPr lang="de-DE" altLang="de-DE" sz="1400"/>
              <a:pPr>
                <a:spcBef>
                  <a:spcPct val="0"/>
                </a:spcBef>
              </a:pPr>
              <a:t>19</a:t>
            </a:fld>
            <a:endParaRPr lang="de-DE" altLang="de-DE" sz="14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4451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20</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598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21</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598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22</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598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23</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598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08FC55-73B8-46D5-9B82-F4E2E4425823}" type="slidenum">
              <a:rPr lang="de-DE" altLang="de-DE" sz="1400"/>
              <a:pPr>
                <a:spcBef>
                  <a:spcPct val="0"/>
                </a:spcBef>
              </a:pPr>
              <a:t>24</a:t>
            </a:fld>
            <a:endParaRPr lang="de-DE" altLang="de-DE" sz="14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9761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D551D6-D079-43C6-920F-CE125449D3E8}" type="slidenum">
              <a:rPr lang="de-DE" altLang="de-DE" sz="1400"/>
              <a:pPr>
                <a:spcBef>
                  <a:spcPct val="0"/>
                </a:spcBef>
              </a:pPr>
              <a:t>25</a:t>
            </a:fld>
            <a:endParaRPr lang="de-DE" altLang="de-DE" sz="14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9011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6AB241-7633-4C2B-9539-890A95D59373}" type="slidenum">
              <a:rPr lang="de-DE" altLang="de-DE" sz="1400"/>
              <a:pPr>
                <a:spcBef>
                  <a:spcPct val="0"/>
                </a:spcBef>
              </a:pPr>
              <a:t>26</a:t>
            </a:fld>
            <a:endParaRPr lang="de-DE" altLang="de-DE" sz="1400"/>
          </a:p>
        </p:txBody>
      </p:sp>
      <p:sp>
        <p:nvSpPr>
          <p:cNvPr id="69635" name="Rectangle 2"/>
          <p:cNvSpPr>
            <a:spLocks noGrp="1" noRot="1" noChangeAspect="1" noChangeArrowheads="1" noTextEdit="1"/>
          </p:cNvSpPr>
          <p:nvPr>
            <p:ph type="sldImg"/>
          </p:nvPr>
        </p:nvSpPr>
        <p:spPr>
          <a:xfrm>
            <a:off x="141288" y="768350"/>
            <a:ext cx="6821487"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23010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AFE013-C8B7-4FF5-AC65-687A0FF89731}" type="slidenum">
              <a:rPr lang="de-DE" altLang="de-DE" sz="1400"/>
              <a:pPr>
                <a:spcBef>
                  <a:spcPct val="0"/>
                </a:spcBef>
              </a:pPr>
              <a:t>27</a:t>
            </a:fld>
            <a:endParaRPr lang="de-DE" altLang="de-DE" sz="1400"/>
          </a:p>
        </p:txBody>
      </p:sp>
      <p:sp>
        <p:nvSpPr>
          <p:cNvPr id="71683" name="Rectangle 2"/>
          <p:cNvSpPr>
            <a:spLocks noGrp="1" noRot="1" noChangeAspect="1" noChangeArrowheads="1" noTextEdit="1"/>
          </p:cNvSpPr>
          <p:nvPr>
            <p:ph type="sldImg"/>
          </p:nvPr>
        </p:nvSpPr>
        <p:spPr>
          <a:xfrm>
            <a:off x="141288" y="768350"/>
            <a:ext cx="6821487"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027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67C8BF-D686-4736-8927-C613C239D6AF}" type="slidenum">
              <a:rPr lang="de-DE" altLang="de-DE" sz="1400"/>
              <a:pPr>
                <a:spcBef>
                  <a:spcPct val="0"/>
                </a:spcBef>
              </a:pPr>
              <a:t>28</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8737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8CB212-D3D0-4CA3-BC8D-893DA202B003}" type="slidenum">
              <a:rPr lang="de-DE" altLang="de-DE" sz="1400"/>
              <a:pPr>
                <a:spcBef>
                  <a:spcPct val="0"/>
                </a:spcBef>
              </a:pPr>
              <a:t>29</a:t>
            </a:fld>
            <a:endParaRPr lang="de-DE" altLang="de-DE" sz="1400"/>
          </a:p>
        </p:txBody>
      </p:sp>
      <p:sp>
        <p:nvSpPr>
          <p:cNvPr id="75779" name="Rectangle 2"/>
          <p:cNvSpPr>
            <a:spLocks noGrp="1" noRot="1" noChangeAspect="1" noChangeArrowheads="1" noTextEdit="1"/>
          </p:cNvSpPr>
          <p:nvPr>
            <p:ph type="sldImg"/>
          </p:nvPr>
        </p:nvSpPr>
        <p:spPr>
          <a:xfrm>
            <a:off x="141288" y="768350"/>
            <a:ext cx="6821487"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7415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F90C5D-9372-436D-95E0-9F7DE3DECC79}" type="slidenum">
              <a:rPr lang="de-DE" altLang="de-DE" sz="1400"/>
              <a:pPr>
                <a:spcBef>
                  <a:spcPct val="0"/>
                </a:spcBef>
              </a:pPr>
              <a:t>30</a:t>
            </a:fld>
            <a:endParaRPr lang="de-DE" altLang="de-DE" sz="1400"/>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1336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9499ED-1C79-4A07-9CA1-1F00DE7DE9E3}" type="slidenum">
              <a:rPr lang="de-DE" altLang="de-DE" sz="1400"/>
              <a:pPr>
                <a:spcBef>
                  <a:spcPct val="0"/>
                </a:spcBef>
              </a:pPr>
              <a:t>31</a:t>
            </a:fld>
            <a:endParaRPr lang="de-DE" altLang="de-DE" sz="1400"/>
          </a:p>
        </p:txBody>
      </p:sp>
      <p:sp>
        <p:nvSpPr>
          <p:cNvPr id="79875" name="Rectangle 1026"/>
          <p:cNvSpPr>
            <a:spLocks noGrp="1" noRot="1" noChangeAspect="1" noChangeArrowheads="1" noTextEdit="1"/>
          </p:cNvSpPr>
          <p:nvPr>
            <p:ph type="sldImg"/>
          </p:nvPr>
        </p:nvSpPr>
        <p:spPr>
          <a:xfrm>
            <a:off x="141288" y="768350"/>
            <a:ext cx="6821487" cy="3836988"/>
          </a:xfrm>
          <a:ln/>
        </p:spPr>
      </p:sp>
      <p:sp>
        <p:nvSpPr>
          <p:cNvPr id="798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81339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E4D72D-B804-4B01-B670-FFE76C169FA4}" type="slidenum">
              <a:rPr lang="de-DE" altLang="de-DE" sz="1400"/>
              <a:pPr>
                <a:spcBef>
                  <a:spcPct val="0"/>
                </a:spcBef>
              </a:pPr>
              <a:t>32</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34631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563CF2-35CB-4A05-95E9-94AE56CFA925}" type="slidenum">
              <a:rPr lang="de-DE" altLang="de-DE" sz="1400"/>
              <a:pPr>
                <a:spcBef>
                  <a:spcPct val="0"/>
                </a:spcBef>
              </a:pPr>
              <a:t>33</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26948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563CF2-35CB-4A05-95E9-94AE56CFA925}" type="slidenum">
              <a:rPr lang="de-DE" altLang="de-DE" sz="1400"/>
              <a:pPr>
                <a:spcBef>
                  <a:spcPct val="0"/>
                </a:spcBef>
              </a:pPr>
              <a:t>34</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1394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563CF2-35CB-4A05-95E9-94AE56CFA925}" type="slidenum">
              <a:rPr lang="de-DE" altLang="de-DE" sz="1400"/>
              <a:pPr>
                <a:spcBef>
                  <a:spcPct val="0"/>
                </a:spcBef>
              </a:pPr>
              <a:t>35</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3529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7188" y="606425"/>
            <a:ext cx="5722937" cy="321945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1A63A8-FCB7-4831-9216-1E8F6B6C70FC}" type="slidenum">
              <a:rPr lang="de-DE" altLang="de-DE" sz="1400"/>
              <a:pPr>
                <a:spcBef>
                  <a:spcPct val="0"/>
                </a:spcBef>
              </a:pPr>
              <a:t>37</a:t>
            </a:fld>
            <a:endParaRPr lang="de-DE" altLang="de-DE" sz="1400"/>
          </a:p>
        </p:txBody>
      </p:sp>
      <p:sp>
        <p:nvSpPr>
          <p:cNvPr id="870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7873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739C56-C30B-41F8-AF26-885A5D2EC252}" type="slidenum">
              <a:rPr lang="de-DE" altLang="de-DE" sz="1400"/>
              <a:pPr>
                <a:spcBef>
                  <a:spcPct val="0"/>
                </a:spcBef>
              </a:pPr>
              <a:t>38</a:t>
            </a:fld>
            <a:endParaRPr lang="de-DE" altLang="de-DE" sz="1400"/>
          </a:p>
        </p:txBody>
      </p:sp>
      <p:sp>
        <p:nvSpPr>
          <p:cNvPr id="890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90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2253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8D96C5-5A71-442A-997C-36404C589503}" type="slidenum">
              <a:rPr lang="de-DE" altLang="de-DE" sz="1400"/>
              <a:pPr>
                <a:spcBef>
                  <a:spcPct val="0"/>
                </a:spcBef>
              </a:pPr>
              <a:t>39</a:t>
            </a:fld>
            <a:endParaRPr lang="de-DE" altLang="de-DE" sz="1400"/>
          </a:p>
        </p:txBody>
      </p:sp>
      <p:sp>
        <p:nvSpPr>
          <p:cNvPr id="91139" name="Rectangle 2"/>
          <p:cNvSpPr>
            <a:spLocks noGrp="1" noRot="1" noChangeAspect="1" noChangeArrowheads="1" noTextEdit="1"/>
          </p:cNvSpPr>
          <p:nvPr>
            <p:ph type="sldImg"/>
          </p:nvPr>
        </p:nvSpPr>
        <p:spPr>
          <a:xfrm>
            <a:off x="141288" y="768350"/>
            <a:ext cx="6821487" cy="3836988"/>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70844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97374B-6A95-434D-BDC6-C53E29222C4D}" type="slidenum">
              <a:rPr lang="de-DE" altLang="de-DE" sz="1400"/>
              <a:pPr>
                <a:spcBef>
                  <a:spcPct val="0"/>
                </a:spcBef>
              </a:pPr>
              <a:t>40</a:t>
            </a:fld>
            <a:endParaRPr lang="de-DE" altLang="de-DE" sz="1400"/>
          </a:p>
        </p:txBody>
      </p:sp>
      <p:sp>
        <p:nvSpPr>
          <p:cNvPr id="93187" name="Rectangle 2"/>
          <p:cNvSpPr>
            <a:spLocks noGrp="1" noRot="1" noChangeAspect="1" noChangeArrowheads="1" noTextEdit="1"/>
          </p:cNvSpPr>
          <p:nvPr>
            <p:ph type="sldImg"/>
          </p:nvPr>
        </p:nvSpPr>
        <p:spPr>
          <a:xfrm>
            <a:off x="141288" y="768350"/>
            <a:ext cx="6821487"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79530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53D50C-C7BD-4492-8AD7-5B37B584F10B}" type="slidenum">
              <a:rPr lang="de-DE" altLang="de-DE" sz="1400"/>
              <a:pPr>
                <a:spcBef>
                  <a:spcPct val="0"/>
                </a:spcBef>
              </a:pPr>
              <a:t>41</a:t>
            </a:fld>
            <a:endParaRPr lang="de-DE" altLang="de-DE" sz="1400"/>
          </a:p>
        </p:txBody>
      </p:sp>
      <p:sp>
        <p:nvSpPr>
          <p:cNvPr id="952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7509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C94C52-3116-4C2B-AA2E-2DF392846687}" type="slidenum">
              <a:rPr lang="de-DE" altLang="de-DE" sz="1400"/>
              <a:pPr>
                <a:spcBef>
                  <a:spcPct val="0"/>
                </a:spcBef>
              </a:pPr>
              <a:t>42</a:t>
            </a:fld>
            <a:endParaRPr lang="de-DE" altLang="de-DE" sz="1400"/>
          </a:p>
        </p:txBody>
      </p:sp>
      <p:sp>
        <p:nvSpPr>
          <p:cNvPr id="97283" name="Rectangle 2"/>
          <p:cNvSpPr>
            <a:spLocks noGrp="1" noRot="1" noChangeAspect="1" noChangeArrowheads="1" noTextEdit="1"/>
          </p:cNvSpPr>
          <p:nvPr>
            <p:ph type="sldImg"/>
          </p:nvPr>
        </p:nvSpPr>
        <p:spPr>
          <a:xfrm>
            <a:off x="141288" y="768350"/>
            <a:ext cx="6821487" cy="3836988"/>
          </a:xfrm>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5184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A45989-E4DC-4A1A-ADDA-1ED741F2697F}" type="slidenum">
              <a:rPr lang="de-DE" altLang="de-DE" sz="1400"/>
              <a:pPr>
                <a:spcBef>
                  <a:spcPct val="0"/>
                </a:spcBef>
              </a:pPr>
              <a:t>43</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6495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F2932F-EB1C-4EF8-9B43-4C098A15BC9D}" type="slidenum">
              <a:rPr lang="de-DE" altLang="de-DE" sz="1400"/>
              <a:pPr>
                <a:spcBef>
                  <a:spcPct val="0"/>
                </a:spcBef>
              </a:pPr>
              <a:t>44</a:t>
            </a:fld>
            <a:endParaRPr lang="de-DE" altLang="de-DE" sz="1400"/>
          </a:p>
        </p:txBody>
      </p:sp>
      <p:sp>
        <p:nvSpPr>
          <p:cNvPr id="101379" name="Rectangle 2"/>
          <p:cNvSpPr>
            <a:spLocks noGrp="1" noRot="1" noChangeAspect="1" noChangeArrowheads="1" noTextEdit="1"/>
          </p:cNvSpPr>
          <p:nvPr>
            <p:ph type="sldImg"/>
          </p:nvPr>
        </p:nvSpPr>
        <p:spPr>
          <a:xfrm>
            <a:off x="141288" y="768350"/>
            <a:ext cx="6821487" cy="3836988"/>
          </a:xfrm>
          <a:ln/>
        </p:spPr>
      </p:sp>
      <p:sp>
        <p:nvSpPr>
          <p:cNvPr id="101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62617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1D5C3F-C1B4-4717-A8E4-FE027D5EC65E}" type="slidenum">
              <a:rPr lang="de-DE" altLang="de-DE" sz="1400"/>
              <a:pPr>
                <a:spcBef>
                  <a:spcPct val="0"/>
                </a:spcBef>
              </a:pPr>
              <a:t>45</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70415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44D979-9546-400E-B340-8D3C1E31ECE4}" type="slidenum">
              <a:rPr lang="de-DE" altLang="de-DE" sz="1400"/>
              <a:pPr>
                <a:spcBef>
                  <a:spcPct val="0"/>
                </a:spcBef>
              </a:pPr>
              <a:t>46</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30876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10DDE-9BB0-44D2-9D13-6A04F5BB66CF}" type="slidenum">
              <a:rPr lang="de-DE" altLang="de-DE" sz="1400"/>
              <a:pPr>
                <a:spcBef>
                  <a:spcPct val="0"/>
                </a:spcBef>
              </a:pPr>
              <a:t>47</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0569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5DB4B9-9BC7-4F41-815D-767991F5A401}" type="slidenum">
              <a:rPr lang="de-DE" altLang="de-DE" sz="1400"/>
              <a:pPr>
                <a:spcBef>
                  <a:spcPct val="0"/>
                </a:spcBef>
              </a:pPr>
              <a:t>48</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87660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5B123D-F142-45E6-936B-B94A86337E3D}" type="slidenum">
              <a:rPr lang="de-DE" altLang="de-DE" sz="1400"/>
              <a:pPr>
                <a:spcBef>
                  <a:spcPct val="0"/>
                </a:spcBef>
              </a:pPr>
              <a:t>49</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75288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605548-7907-4052-BE79-638043228FE5}" type="slidenum">
              <a:rPr lang="de-DE" altLang="de-DE" sz="1400"/>
              <a:pPr>
                <a:spcBef>
                  <a:spcPct val="0"/>
                </a:spcBef>
              </a:pPr>
              <a:t>50</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42359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FF27B-A66F-4B5E-93E9-EF3B8EB14FD0}" type="slidenum">
              <a:rPr lang="de-DE" altLang="de-DE" sz="1400"/>
              <a:pPr>
                <a:spcBef>
                  <a:spcPct val="0"/>
                </a:spcBef>
              </a:pPr>
              <a:t>51</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90762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FDF72F-CF10-44A5-BBCD-D98B87C12648}" type="slidenum">
              <a:rPr lang="de-DE" altLang="de-DE" sz="1400"/>
              <a:pPr>
                <a:spcBef>
                  <a:spcPct val="0"/>
                </a:spcBef>
              </a:pPr>
              <a:t>52</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08745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66491E-52CE-4465-B940-48D8ED429267}" type="slidenum">
              <a:rPr lang="de-DE" altLang="de-DE" sz="1400"/>
              <a:pPr>
                <a:spcBef>
                  <a:spcPct val="0"/>
                </a:spcBef>
              </a:pPr>
              <a:t>53</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18149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151936-86DF-4BAA-BBE0-1A7A35334B01}" type="slidenum">
              <a:rPr lang="de-DE" altLang="de-DE" sz="1400"/>
              <a:pPr>
                <a:spcBef>
                  <a:spcPct val="0"/>
                </a:spcBef>
              </a:pPr>
              <a:t>54</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97651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745A3E-BAC0-4BAE-928F-B2BEDF36E599}" type="slidenum">
              <a:rPr lang="de-DE" altLang="de-DE" sz="1400"/>
              <a:pPr>
                <a:spcBef>
                  <a:spcPct val="0"/>
                </a:spcBef>
              </a:pPr>
              <a:t>55</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33689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C5BDEE-6A3D-4EF6-ACF6-2D2729D9228E}" type="slidenum">
              <a:rPr lang="de-DE" altLang="de-DE" sz="1400"/>
              <a:pPr>
                <a:spcBef>
                  <a:spcPct val="0"/>
                </a:spcBef>
              </a:pPr>
              <a:t>56</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2025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254EA9-B9ED-4417-ABCD-0E061FA0448C}" type="slidenum">
              <a:rPr lang="de-DE" altLang="de-DE" sz="1400"/>
              <a:pPr>
                <a:spcBef>
                  <a:spcPct val="0"/>
                </a:spcBef>
              </a:pPr>
              <a:t>57</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1809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3E4735-CC7A-4FE9-A528-F60BE7F352C9}" type="slidenum">
              <a:rPr lang="de-DE" altLang="de-DE" sz="1400"/>
              <a:pPr>
                <a:spcBef>
                  <a:spcPct val="0"/>
                </a:spcBef>
              </a:pPr>
              <a:t>58</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37244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7DE1AF-2454-4868-BEAF-3222B081A277}" type="slidenum">
              <a:rPr lang="de-DE" altLang="de-DE" sz="1400"/>
              <a:pPr>
                <a:spcBef>
                  <a:spcPct val="0"/>
                </a:spcBef>
              </a:pPr>
              <a:t>59</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6282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9DC228-E11A-4FC2-891A-AF09CFB5B756}" type="slidenum">
              <a:rPr lang="de-DE" altLang="de-DE" sz="1400"/>
              <a:pPr>
                <a:spcBef>
                  <a:spcPct val="0"/>
                </a:spcBef>
              </a:pPr>
              <a:t>60</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13800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C81777-4EEF-468C-9CBC-5CDD0A669F4D}" type="slidenum">
              <a:rPr lang="de-DE" altLang="de-DE" sz="1400"/>
              <a:pPr>
                <a:spcBef>
                  <a:spcPct val="0"/>
                </a:spcBef>
              </a:pPr>
              <a:t>61</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59316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0235B6-8168-4F6E-ABD9-D721BADF1576}" type="slidenum">
              <a:rPr lang="de-DE" altLang="de-DE" sz="1400"/>
              <a:pPr>
                <a:spcBef>
                  <a:spcPct val="0"/>
                </a:spcBef>
              </a:pPr>
              <a:t>62</a:t>
            </a:fld>
            <a:endParaRPr lang="de-DE" altLang="de-DE" sz="1400"/>
          </a:p>
        </p:txBody>
      </p:sp>
      <p:sp>
        <p:nvSpPr>
          <p:cNvPr id="138243" name="Rectangle 1026"/>
          <p:cNvSpPr>
            <a:spLocks noGrp="1" noRot="1" noChangeAspect="1" noChangeArrowheads="1" noTextEdit="1"/>
          </p:cNvSpPr>
          <p:nvPr>
            <p:ph type="sldImg"/>
          </p:nvPr>
        </p:nvSpPr>
        <p:spPr>
          <a:xfrm>
            <a:off x="141288" y="768350"/>
            <a:ext cx="6821487" cy="3836988"/>
          </a:xfrm>
          <a:ln/>
        </p:spPr>
      </p:sp>
      <p:sp>
        <p:nvSpPr>
          <p:cNvPr id="13824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85851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FA6BF-E797-4910-9D94-20A24CB420B2}" type="slidenum">
              <a:rPr lang="de-DE" altLang="de-DE" sz="1400"/>
              <a:pPr>
                <a:spcBef>
                  <a:spcPct val="0"/>
                </a:spcBef>
              </a:pPr>
              <a:t>63</a:t>
            </a:fld>
            <a:endParaRPr lang="de-DE" altLang="de-DE" sz="1400"/>
          </a:p>
        </p:txBody>
      </p:sp>
      <p:sp>
        <p:nvSpPr>
          <p:cNvPr id="140291" name="Rectangle 1026"/>
          <p:cNvSpPr>
            <a:spLocks noGrp="1" noRot="1" noChangeAspect="1" noChangeArrowheads="1" noTextEdit="1"/>
          </p:cNvSpPr>
          <p:nvPr>
            <p:ph type="sldImg"/>
          </p:nvPr>
        </p:nvSpPr>
        <p:spPr>
          <a:xfrm>
            <a:off x="141288" y="768350"/>
            <a:ext cx="6821487" cy="3836988"/>
          </a:xfrm>
          <a:ln/>
        </p:spPr>
      </p:sp>
      <p:sp>
        <p:nvSpPr>
          <p:cNvPr id="1402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85319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6A3488-29FB-4892-8B4A-EFD56E2C819E}" type="slidenum">
              <a:rPr lang="de-DE" altLang="de-DE" sz="1400"/>
              <a:pPr>
                <a:spcBef>
                  <a:spcPct val="0"/>
                </a:spcBef>
              </a:pPr>
              <a:t>64</a:t>
            </a:fld>
            <a:endParaRPr lang="de-DE" altLang="de-DE" sz="1400"/>
          </a:p>
        </p:txBody>
      </p:sp>
      <p:sp>
        <p:nvSpPr>
          <p:cNvPr id="142339" name="Rectangle 1026"/>
          <p:cNvSpPr>
            <a:spLocks noGrp="1" noRot="1" noChangeAspect="1" noChangeArrowheads="1" noTextEdit="1"/>
          </p:cNvSpPr>
          <p:nvPr>
            <p:ph type="sldImg"/>
          </p:nvPr>
        </p:nvSpPr>
        <p:spPr>
          <a:xfrm>
            <a:off x="141288" y="768350"/>
            <a:ext cx="6821487" cy="3836988"/>
          </a:xfrm>
          <a:ln/>
        </p:spPr>
      </p:sp>
      <p:sp>
        <p:nvSpPr>
          <p:cNvPr id="14234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4611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769073-FD17-457A-BF47-E46A497CBDFE}" type="slidenum">
              <a:rPr lang="de-DE" altLang="de-DE" sz="1400"/>
              <a:pPr>
                <a:spcBef>
                  <a:spcPct val="0"/>
                </a:spcBef>
              </a:pPr>
              <a:t>65</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92058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66</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8235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67</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8235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68</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76442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69</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8235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70</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92196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71</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8235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90B487-2ADE-4E49-A38E-02A7D9B385D1}" type="slidenum">
              <a:rPr lang="de-DE" altLang="de-DE" sz="1400"/>
              <a:pPr>
                <a:spcBef>
                  <a:spcPct val="0"/>
                </a:spcBef>
              </a:pPr>
              <a:t>72</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8235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DABAA-D5EB-44D3-A999-77129BAAC539}" type="slidenum">
              <a:rPr lang="de-DE" altLang="de-DE" sz="1400"/>
              <a:pPr>
                <a:spcBef>
                  <a:spcPct val="0"/>
                </a:spcBef>
              </a:pPr>
              <a:t>73</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09133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DABAA-D5EB-44D3-A999-77129BAAC539}" type="slidenum">
              <a:rPr lang="de-DE" altLang="de-DE" sz="1400"/>
              <a:pPr>
                <a:spcBef>
                  <a:spcPct val="0"/>
                </a:spcBef>
              </a:pPr>
              <a:t>74</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09133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DABAA-D5EB-44D3-A999-77129BAAC539}" type="slidenum">
              <a:rPr lang="de-DE" altLang="de-DE" sz="1400"/>
              <a:pPr>
                <a:spcBef>
                  <a:spcPct val="0"/>
                </a:spcBef>
              </a:pPr>
              <a:t>75</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09133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606425"/>
            <a:ext cx="5722937" cy="3219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78</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79</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4C8B01-E3CA-4976-91C1-2062168BA04A}" type="slidenum">
              <a:rPr lang="de-DE" altLang="de-DE" sz="1300">
                <a:solidFill>
                  <a:srgbClr val="000000"/>
                </a:solidFill>
              </a:rPr>
              <a:pPr eaLnBrk="1" hangingPunct="1">
                <a:spcBef>
                  <a:spcPct val="0"/>
                </a:spcBef>
              </a:pPr>
              <a:t>80</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479425" y="1279525"/>
            <a:ext cx="6140450" cy="3454400"/>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77046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9AF45B-521A-4E83-AF8F-D92D78CEA0D1}" type="slidenum">
              <a:rPr lang="de-DE" altLang="de-DE" sz="1300">
                <a:solidFill>
                  <a:srgbClr val="000000"/>
                </a:solidFill>
              </a:rPr>
              <a:pPr eaLnBrk="1" hangingPunct="1">
                <a:spcBef>
                  <a:spcPct val="0"/>
                </a:spcBef>
              </a:pPr>
              <a:t>81</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479425" y="1279525"/>
            <a:ext cx="6140450" cy="3454400"/>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961881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38DB249-8532-4CE7-8071-730B25046C99}" type="slidenum">
              <a:rPr lang="de-DE" altLang="de-DE" sz="1300">
                <a:solidFill>
                  <a:srgbClr val="000000"/>
                </a:solidFill>
              </a:rPr>
              <a:pPr algn="r" eaLnBrk="1" fontAlgn="base" hangingPunct="1">
                <a:spcBef>
                  <a:spcPct val="0"/>
                </a:spcBef>
                <a:spcAft>
                  <a:spcPct val="0"/>
                </a:spcAft>
              </a:pPr>
              <a:t>82</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479425" y="1279525"/>
            <a:ext cx="6140450" cy="3454400"/>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494840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5472AA3-15A8-42CB-A368-AE9F1218D53E}" type="slidenum">
              <a:rPr lang="de-DE" altLang="de-DE" sz="1300">
                <a:solidFill>
                  <a:srgbClr val="000000"/>
                </a:solidFill>
              </a:rPr>
              <a:pPr algn="r" eaLnBrk="1" fontAlgn="base" hangingPunct="1">
                <a:spcBef>
                  <a:spcPct val="0"/>
                </a:spcBef>
                <a:spcAft>
                  <a:spcPct val="0"/>
                </a:spcAft>
              </a:pPr>
              <a:t>83</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479425" y="1279525"/>
            <a:ext cx="6140450" cy="3454400"/>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97364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84</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479425" y="1279525"/>
            <a:ext cx="6140450" cy="3454400"/>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bwMode="gray"/>
        <p:txBody>
          <a:bodyPr/>
          <a:lstStyle/>
          <a:p>
            <a:pPr>
              <a:defRPr/>
            </a:pPr>
            <a:fld id="{22274613-36B4-4FC3-B8F5-98AC06E2B01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7 - Jumping to Conclusions II</a:t>
            </a:r>
            <a:endParaRPr lang="de-DE"/>
          </a:p>
        </p:txBody>
      </p:sp>
      <p:sp>
        <p:nvSpPr>
          <p:cNvPr id="6" name="Slide Number Placeholder 5"/>
          <p:cNvSpPr>
            <a:spLocks noGrp="1"/>
          </p:cNvSpPr>
          <p:nvPr>
            <p:ph type="sldNum" sz="quarter" idx="12"/>
          </p:nvPr>
        </p:nvSpPr>
        <p:spPr bwMode="gray"/>
        <p:txBody>
          <a:bodyPr>
            <a:noAutofit/>
          </a:bodyPr>
          <a:lstStyle/>
          <a:p>
            <a:pPr>
              <a:defRPr/>
            </a:pPr>
            <a:fld id="{9A0EB6D3-62EC-4CB6-B41F-DFFEBBD45AA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p>
            <a:pPr>
              <a:defRPr/>
            </a:pPr>
            <a:fld id="{007FD302-AAA6-4273-B433-6DFF02484A4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22274613-36B4-4FC3-B8F5-98AC06E2B01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2274613-36B4-4FC3-B8F5-98AC06E2B01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7 - Jumping to Conclusions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E28C04F4-D33F-49AD-89C2-F76E653BC48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bwMode="gray"/>
        <p:txBody>
          <a:bodyPr/>
          <a:lstStyle/>
          <a:p>
            <a:pPr>
              <a:defRPr/>
            </a:pPr>
            <a:fld id="{2D2C2E79-69C1-46C3-B654-E4518ED6E39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7 - Jumping to Conclusions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7 - Jumping to Conclusions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7 - Jumping to Conclusions II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2274613-36B4-4FC3-B8F5-98AC06E2B01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solidFill>
                  <a:srgbClr val="333333"/>
                </a:solidFill>
                <a:ea typeface="ＭＳ Ｐゴシック" panose="020B0600070205080204" pitchFamily="34" charset="-128"/>
              </a:rPr>
              <a:t>Metacognitive Training 7 - Jumping to Conclusions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solidFill>
                  <a:srgbClr val="333333"/>
                </a:solidFill>
                <a:ea typeface="ＭＳ Ｐゴシック" panose="020B0600070205080204" pitchFamily="34" charset="-128"/>
              </a:rPr>
              <a:t>Metacognitive Training 7 - Jumping to Conclusions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4A9821B-060D-4E5C-B2E0-355E33A2AD6E}" type="slidenum">
              <a:rPr lang="de-DE" smtClean="0">
                <a:solidFill>
                  <a:srgbClr val="333333"/>
                </a:solidFill>
                <a:ea typeface="ＭＳ Ｐゴシック" panose="020B0600070205080204" pitchFamily="34" charset="-128"/>
              </a:rPr>
              <a:pPr>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6.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7 A – Jumping to Conclusions II</a:t>
            </a:r>
            <a:endParaRPr lang="en-US" dirty="0"/>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12|22</a:t>
            </a:r>
            <a:endParaRPr lang="de-DE" dirty="0">
              <a:latin typeface="+mj-lt"/>
            </a:endParaRP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3552871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lstStyle/>
          <a:p>
            <a:pPr algn="l" eaLnBrk="1" hangingPunct="1"/>
            <a:r>
              <a:rPr lang="en-US" altLang="de-DE" sz="2400" dirty="0">
                <a:solidFill>
                  <a:srgbClr val="333333"/>
                </a:solidFill>
                <a:latin typeface="Calibri Light"/>
              </a:rPr>
              <a:t>We often draw conclusions without knowing the full truth. </a:t>
            </a:r>
          </a:p>
          <a:p>
            <a:pPr marL="342900" indent="-342900" algn="l" eaLnBrk="1" hangingPunct="1">
              <a:buClr>
                <a:srgbClr val="333333"/>
              </a:buClr>
              <a:buFont typeface="WingDings"/>
              <a:buChar char=""/>
            </a:pPr>
            <a:r>
              <a:rPr lang="en-US" altLang="de-DE" sz="2400" dirty="0">
                <a:latin typeface="Calibri Light"/>
              </a:rPr>
              <a:t>Reasons/advantages: </a:t>
            </a:r>
            <a:r>
              <a:rPr lang="en-US" altLang="de-DE" sz="2400" dirty="0">
                <a:solidFill>
                  <a:srgbClr val="333333"/>
                </a:solidFill>
                <a:latin typeface="Calibri Light"/>
              </a:rPr>
              <a:t>??? </a:t>
            </a:r>
            <a:r>
              <a:rPr lang="en-US" altLang="de-DE" sz="2400" dirty="0">
                <a:solidFill>
                  <a:srgbClr val="FFFFFF"/>
                </a:solidFill>
                <a:latin typeface="Calibri Light"/>
              </a:rPr>
              <a:t>saving time, makes one feel safe, may appear determined and competent to others (“A wrong decision is better than no decision”).</a:t>
            </a:r>
          </a:p>
          <a:p>
            <a:pPr marL="342900" indent="-342900" algn="l" eaLnBrk="1" hangingPunct="1">
              <a:buClr>
                <a:srgbClr val="333333"/>
              </a:buClr>
              <a:buFont typeface="WingDings"/>
              <a:buChar char=""/>
            </a:pPr>
            <a:r>
              <a:rPr lang="en-US" altLang="de-DE" sz="2400" dirty="0">
                <a:latin typeface="Calibri Light"/>
              </a:rPr>
              <a:t>Disadvantages: </a:t>
            </a:r>
            <a:r>
              <a:rPr lang="en-US" altLang="de-DE" sz="2400" dirty="0">
                <a:solidFill>
                  <a:srgbClr val="333333"/>
                </a:solidFill>
                <a:latin typeface="Calibri Light"/>
              </a:rPr>
              <a:t>??? </a:t>
            </a:r>
            <a:r>
              <a:rPr lang="en-US" altLang="de-DE" sz="2400" dirty="0">
                <a:solidFill>
                  <a:srgbClr val="FFFFFF"/>
                </a:solidFill>
                <a:latin typeface="Calibri Light"/>
              </a:rPr>
              <a:t>risk of making an incorrect and dangerous decision ...</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lstStyle/>
          <a:p>
            <a:pPr algn="l" eaLnBrk="1" hangingPunct="1"/>
            <a:r>
              <a:rPr lang="en-US" altLang="de-DE" sz="2400" dirty="0">
                <a:solidFill>
                  <a:srgbClr val="333333"/>
                </a:solidFill>
                <a:latin typeface="Calibri Light"/>
              </a:rPr>
              <a:t>We often draw conclusions without knowing the full truth. </a:t>
            </a:r>
          </a:p>
          <a:p>
            <a:pPr marL="342900" indent="-342900" algn="l" eaLnBrk="1" hangingPunct="1">
              <a:buClr>
                <a:srgbClr val="333333"/>
              </a:buClr>
              <a:buFont typeface="WingDings"/>
              <a:buChar char=""/>
            </a:pPr>
            <a:r>
              <a:rPr lang="en-US" altLang="de-DE" sz="2400" dirty="0">
                <a:latin typeface="Calibri Light"/>
              </a:rPr>
              <a:t>Reasons/advantages</a:t>
            </a:r>
            <a:r>
              <a:rPr lang="en-US" altLang="de-DE" sz="2400" dirty="0">
                <a:solidFill>
                  <a:srgbClr val="333333"/>
                </a:solidFill>
                <a:latin typeface="Calibri Light"/>
              </a:rPr>
              <a:t>: saving time, makes one feel safe, may appear determined and competent to others (“A wrong decision is better than no decision”).</a:t>
            </a:r>
          </a:p>
          <a:p>
            <a:pPr marL="342900" indent="-342900">
              <a:buClr>
                <a:srgbClr val="333333"/>
              </a:buClr>
              <a:buFont typeface="WingDings"/>
              <a:buChar char=""/>
            </a:pPr>
            <a:r>
              <a:rPr lang="en-US" altLang="de-DE" sz="2400" dirty="0">
                <a:latin typeface="Calibri Light"/>
              </a:rPr>
              <a:t>Disadvantages: </a:t>
            </a:r>
            <a:r>
              <a:rPr lang="en-US" altLang="de-DE" sz="2400" dirty="0">
                <a:solidFill>
                  <a:srgbClr val="333333"/>
                </a:solidFill>
                <a:latin typeface="Calibri Light"/>
              </a:rPr>
              <a:t>??? </a:t>
            </a:r>
            <a:r>
              <a:rPr lang="en-US" altLang="de-DE" sz="2400" dirty="0">
                <a:solidFill>
                  <a:srgbClr val="FFFFFF"/>
                </a:solidFill>
                <a:latin typeface="Calibri Light"/>
              </a:rPr>
              <a:t>risk of making an incorrect and dangerous decision ...</a:t>
            </a: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1759500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lstStyle/>
          <a:p>
            <a:pPr algn="l" eaLnBrk="1" hangingPunct="1"/>
            <a:r>
              <a:rPr lang="en-US" altLang="de-DE" sz="2400" dirty="0">
                <a:solidFill>
                  <a:srgbClr val="333333"/>
                </a:solidFill>
                <a:latin typeface="Calibri Light"/>
              </a:rPr>
              <a:t>We often draw conclusions without knowing the full truth. </a:t>
            </a:r>
          </a:p>
          <a:p>
            <a:pPr marL="342900" indent="-342900" algn="l" eaLnBrk="1" hangingPunct="1">
              <a:buClr>
                <a:srgbClr val="333333"/>
              </a:buClr>
              <a:buFont typeface="WingDings"/>
              <a:buChar char=""/>
            </a:pPr>
            <a:r>
              <a:rPr lang="en-US" altLang="de-DE" sz="2400" dirty="0">
                <a:latin typeface="Calibri Light"/>
              </a:rPr>
              <a:t>Reasons/advantages: </a:t>
            </a:r>
            <a:r>
              <a:rPr lang="en-US" altLang="de-DE" sz="2400" dirty="0">
                <a:solidFill>
                  <a:srgbClr val="333333"/>
                </a:solidFill>
                <a:latin typeface="Calibri Light"/>
              </a:rPr>
              <a:t>saving time, makes one feel safe, may appear determined and competent to others (“A wrong decision is better than no decision”).</a:t>
            </a:r>
          </a:p>
          <a:p>
            <a:pPr marL="342900" indent="-342900" algn="l" eaLnBrk="1" hangingPunct="1">
              <a:buClr>
                <a:srgbClr val="333333"/>
              </a:buClr>
              <a:buFont typeface="WingDings"/>
              <a:buChar char=""/>
            </a:pPr>
            <a:r>
              <a:rPr lang="en-US" altLang="de-DE" sz="2400" dirty="0">
                <a:latin typeface="Calibri Light"/>
              </a:rPr>
              <a:t>Disadvantages: </a:t>
            </a:r>
            <a:r>
              <a:rPr lang="en-US" altLang="de-DE" sz="2400" dirty="0">
                <a:solidFill>
                  <a:srgbClr val="333333"/>
                </a:solidFill>
                <a:latin typeface="Calibri Light"/>
              </a:rPr>
              <a:t>risk of making an incorrect and dangerous decision ...</a:t>
            </a:r>
          </a:p>
          <a:p>
            <a:pPr algn="l" eaLnBrk="1" hangingPunct="1"/>
            <a:endParaRPr lang="en-US" altLang="de-DE" sz="2400" dirty="0">
              <a:solidFill>
                <a:srgbClr val="333333"/>
              </a:solidFill>
              <a:latin typeface="Calibri Light"/>
            </a:endParaRPr>
          </a:p>
          <a:p>
            <a:pPr algn="l" eaLnBrk="1" hangingPunct="1"/>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2858938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132618"/>
          </a:xfrm>
        </p:spPr>
        <p:txBody>
          <a:bodyPr vert="horz" lIns="0" tIns="0" rIns="0" bIns="0" rtlCol="0" anchor="t">
            <a:spAutoFit/>
          </a:bodyPr>
          <a:lstStyle/>
          <a:p>
            <a:pPr lvl="0">
              <a:lnSpc>
                <a:spcPct val="80000"/>
              </a:lnSpc>
              <a:spcBef>
                <a:spcPts val="1999"/>
              </a:spcBef>
            </a:pPr>
            <a:r>
              <a:rPr lang="en-US" sz="3600" dirty="0">
                <a:latin typeface="Calibri Light"/>
              </a:rPr>
              <a:t>Jumping to Conclusions</a:t>
            </a:r>
            <a:br>
              <a:rPr lang="en-US" sz="3600" dirty="0">
                <a:latin typeface="Calibri Light"/>
              </a:rPr>
            </a:br>
            <a:r>
              <a:rPr lang="de-DE" altLang="de-DE" dirty="0">
                <a:solidFill>
                  <a:srgbClr val="004992"/>
                </a:solidFill>
                <a:latin typeface="Calibri Light"/>
                <a:ea typeface="+mn-ea"/>
                <a:cs typeface="+mn-cs"/>
              </a:rPr>
              <a:t>In what kind of situations do we draw conclusions without knowing the full truth?</a:t>
            </a:r>
            <a:endParaRPr lang="en-US" sz="4400" dirty="0">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a:t>
            </a:fld>
            <a:endParaRPr lang="de-DE" altLang="de-DE" b="0">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1201889062"/>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limited access to information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FFFFFF"/>
                          </a:solidFill>
                          <a:effectLst/>
                          <a:latin typeface="Calibri Light"/>
                          <a:cs typeface="Times New Roman" pitchFamily="18" charset="0"/>
                        </a:rPr>
                        <a:t>Job interview: limited possibility to get to know the new workplace and new colleagues in advance. </a:t>
                      </a:r>
                      <a:endParaRPr kumimoji="0" lang="de-DE" sz="2000" b="0" i="0" u="none" strike="noStrike" cap="none" normalizeH="0" baseline="0" dirty="0">
                        <a:ln>
                          <a:noFill/>
                        </a:ln>
                        <a:solidFill>
                          <a:srgbClr val="FFFFFF"/>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some previous experience, from which we generalize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Over-generalizations can lead to prejudice (“seen one, seen `</a:t>
                      </a:r>
                      <a:r>
                        <a:rPr kumimoji="0" lang="en-US" sz="2000" b="0" i="0" u="none" strike="noStrike" cap="none" normalizeH="0" baseline="0" dirty="0" err="1">
                          <a:ln>
                            <a:noFill/>
                          </a:ln>
                          <a:solidFill>
                            <a:srgbClr val="E3EFF8"/>
                          </a:solidFill>
                          <a:effectLst/>
                          <a:latin typeface="Calibri Light"/>
                          <a:cs typeface="Times New Roman" pitchFamily="18" charset="0"/>
                        </a:rPr>
                        <a:t>em</a:t>
                      </a:r>
                      <a:r>
                        <a:rPr kumimoji="0" lang="en-US" sz="2000" b="0" i="0" u="none" strike="noStrike" cap="none" normalizeH="0" baseline="0" dirty="0">
                          <a:ln>
                            <a:noFill/>
                          </a:ln>
                          <a:solidFill>
                            <a:srgbClr val="E3EFF8"/>
                          </a:solidFill>
                          <a:effectLst/>
                          <a:latin typeface="Calibri Light"/>
                          <a:cs typeface="Times New Roman" pitchFamily="18" charset="0"/>
                        </a:rPr>
                        <a:t> all”).</a:t>
                      </a:r>
                      <a:endParaRPr kumimoji="0" lang="de-DE" sz="2000" b="0" i="0" u="none" strike="noStrike" cap="none" normalizeH="0" baseline="0" dirty="0">
                        <a:ln>
                          <a:noFill/>
                        </a:ln>
                        <a:solidFill>
                          <a:srgbClr val="E3EFF8"/>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FFFFFF"/>
                          </a:solidFill>
                          <a:effectLst/>
                          <a:latin typeface="Calibri Light"/>
                          <a:cs typeface="Times New Roman" pitchFamily="18" charset="0"/>
                        </a:rPr>
                        <a:t>Choosing a kind of a cake, </a:t>
                      </a:r>
                      <a:r>
                        <a:rPr kumimoji="0" lang="en-US" sz="2000" b="0" i="0" u="none" strike="noStrike" cap="none" normalizeH="0" baseline="0" dirty="0" err="1">
                          <a:ln>
                            <a:noFill/>
                          </a:ln>
                          <a:solidFill>
                            <a:srgbClr val="FFFFFF"/>
                          </a:solidFill>
                          <a:effectLst/>
                          <a:latin typeface="Calibri Light"/>
                          <a:cs typeface="Times New Roman" pitchFamily="18" charset="0"/>
                        </a:rPr>
                        <a:t>colour</a:t>
                      </a:r>
                      <a:r>
                        <a:rPr kumimoji="0" lang="en-US" sz="2000" b="0" i="0" u="none" strike="noStrike" cap="none" normalizeH="0" baseline="0" dirty="0">
                          <a:ln>
                            <a:noFill/>
                          </a:ln>
                          <a:solidFill>
                            <a:srgbClr val="FFFFFF"/>
                          </a:solidFill>
                          <a:effectLst/>
                          <a:latin typeface="Calibri Light"/>
                          <a:cs typeface="Times New Roman" pitchFamily="18" charset="0"/>
                        </a:rPr>
                        <a:t> of socks, kind of lunch etc. ...</a:t>
                      </a:r>
                      <a:endParaRPr kumimoji="0" lang="de-DE" sz="2000" b="0" i="0" u="none" strike="noStrike" cap="none" normalizeH="0" baseline="0" dirty="0">
                        <a:ln>
                          <a:noFill/>
                        </a:ln>
                        <a:solidFill>
                          <a:srgbClr val="FFFFFF"/>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132618"/>
          </a:xfrm>
        </p:spPr>
        <p:txBody>
          <a:bodyPr vert="horz" lIns="0" tIns="0" rIns="0" bIns="0" rtlCol="0" anchor="t">
            <a:spAutoFit/>
          </a:bodyPr>
          <a:lstStyle/>
          <a:p>
            <a:pPr lvl="0">
              <a:lnSpc>
                <a:spcPct val="80000"/>
              </a:lnSpc>
              <a:spcBef>
                <a:spcPts val="1999"/>
              </a:spcBef>
            </a:pPr>
            <a:r>
              <a:rPr lang="en-US" sz="3600" dirty="0">
                <a:latin typeface="Calibri Light"/>
              </a:rPr>
              <a:t>Jumping to Conclusions</a:t>
            </a:r>
            <a:br>
              <a:rPr lang="en-US" sz="3600" dirty="0">
                <a:latin typeface="Calibri Light"/>
              </a:rPr>
            </a:br>
            <a:r>
              <a:rPr lang="de-DE" altLang="de-DE" dirty="0">
                <a:solidFill>
                  <a:srgbClr val="004992"/>
                </a:solidFill>
                <a:latin typeface="Calibri Light"/>
                <a:ea typeface="+mn-ea"/>
                <a:cs typeface="+mn-cs"/>
              </a:rPr>
              <a:t>In what kind of situations do we draw conclusions without knowing the full truth?</a:t>
            </a:r>
            <a:endParaRPr lang="en-US" sz="4400" dirty="0">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a:t>
            </a:fld>
            <a:endParaRPr lang="de-DE" altLang="de-DE" b="0">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427632047"/>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limited access to information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Job interview: limited possibility to get to know the new workplace and new colleagues in advance.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some previous experience, from which we generalize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Over-generalizations can lead to prejudice (“seen one, seen `</a:t>
                      </a:r>
                      <a:r>
                        <a:rPr kumimoji="0" lang="en-US" sz="2000" b="0" i="0" u="none" strike="noStrike" cap="none" normalizeH="0" baseline="0" dirty="0" err="1">
                          <a:ln>
                            <a:noFill/>
                          </a:ln>
                          <a:solidFill>
                            <a:srgbClr val="E3EFF8"/>
                          </a:solidFill>
                          <a:effectLst/>
                          <a:latin typeface="Calibri Light"/>
                          <a:cs typeface="Times New Roman" pitchFamily="18" charset="0"/>
                        </a:rPr>
                        <a:t>em</a:t>
                      </a:r>
                      <a:r>
                        <a:rPr kumimoji="0" lang="en-US" sz="2000" b="0" i="0" u="none" strike="noStrike" cap="none" normalizeH="0" baseline="0" dirty="0">
                          <a:ln>
                            <a:noFill/>
                          </a:ln>
                          <a:solidFill>
                            <a:srgbClr val="E3EFF8"/>
                          </a:solidFill>
                          <a:effectLst/>
                          <a:latin typeface="Calibri Light"/>
                          <a:cs typeface="Times New Roman" pitchFamily="18" charset="0"/>
                        </a:rPr>
                        <a:t> all”).</a:t>
                      </a:r>
                      <a:endParaRPr kumimoji="0" lang="de-DE" sz="2000" b="0" i="0" u="none" strike="noStrike" cap="none" normalizeH="0" baseline="0" dirty="0">
                        <a:ln>
                          <a:noFill/>
                        </a:ln>
                        <a:solidFill>
                          <a:srgbClr val="E3EFF8"/>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FFFFFF"/>
                          </a:solidFill>
                          <a:effectLst/>
                          <a:latin typeface="Calibri Light"/>
                          <a:cs typeface="Times New Roman" pitchFamily="18" charset="0"/>
                        </a:rPr>
                        <a:t>Choosing a kind of a cake, </a:t>
                      </a:r>
                      <a:r>
                        <a:rPr kumimoji="0" lang="en-US" sz="2000" b="0" i="0" u="none" strike="noStrike" cap="none" normalizeH="0" baseline="0" dirty="0" err="1">
                          <a:ln>
                            <a:noFill/>
                          </a:ln>
                          <a:solidFill>
                            <a:srgbClr val="FFFFFF"/>
                          </a:solidFill>
                          <a:effectLst/>
                          <a:latin typeface="Calibri Light"/>
                          <a:cs typeface="Times New Roman" pitchFamily="18" charset="0"/>
                        </a:rPr>
                        <a:t>colour</a:t>
                      </a:r>
                      <a:r>
                        <a:rPr kumimoji="0" lang="en-US" sz="2000" b="0" i="0" u="none" strike="noStrike" cap="none" normalizeH="0" baseline="0" dirty="0">
                          <a:ln>
                            <a:noFill/>
                          </a:ln>
                          <a:solidFill>
                            <a:srgbClr val="FFFFFF"/>
                          </a:solidFill>
                          <a:effectLst/>
                          <a:latin typeface="Calibri Light"/>
                          <a:cs typeface="Times New Roman" pitchFamily="18" charset="0"/>
                        </a:rPr>
                        <a:t> of socks, kind of lunch etc. ...</a:t>
                      </a:r>
                      <a:endParaRPr kumimoji="0" lang="de-DE" sz="2000" b="0" i="0" u="none" strike="noStrike" cap="none" normalizeH="0" baseline="0" dirty="0">
                        <a:ln>
                          <a:noFill/>
                        </a:ln>
                        <a:solidFill>
                          <a:srgbClr val="FFFFFF"/>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63825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132618"/>
          </a:xfrm>
        </p:spPr>
        <p:txBody>
          <a:bodyPr vert="horz" lIns="0" tIns="0" rIns="0" bIns="0" rtlCol="0" anchor="t">
            <a:spAutoFit/>
          </a:bodyPr>
          <a:lstStyle/>
          <a:p>
            <a:pPr lvl="0">
              <a:lnSpc>
                <a:spcPct val="80000"/>
              </a:lnSpc>
              <a:spcBef>
                <a:spcPts val="1999"/>
              </a:spcBef>
            </a:pPr>
            <a:r>
              <a:rPr lang="en-US" sz="3600" dirty="0">
                <a:latin typeface="Calibri Light"/>
              </a:rPr>
              <a:t>Jumping to Conclusions</a:t>
            </a:r>
            <a:br>
              <a:rPr lang="en-US" sz="3600" dirty="0">
                <a:latin typeface="Calibri Light"/>
              </a:rPr>
            </a:br>
            <a:r>
              <a:rPr lang="de-DE" altLang="de-DE" dirty="0">
                <a:solidFill>
                  <a:srgbClr val="004992"/>
                </a:solidFill>
                <a:latin typeface="Calibri Light"/>
                <a:ea typeface="+mn-ea"/>
                <a:cs typeface="+mn-cs"/>
              </a:rPr>
              <a:t>In what kind of situations do we draw conclusions without knowing the full truth?</a:t>
            </a:r>
            <a:endParaRPr lang="en-US" sz="4400" dirty="0">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7</a:t>
            </a:fld>
            <a:endParaRPr lang="de-DE" altLang="de-DE" b="0">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204190332"/>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limited access to information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Job interview: limited possibility to get to know the new workplace and new colleagues in advance.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some previous experience, from which we generalize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Over-generalizations can lead to prejudice (“seen one, seen `</a:t>
                      </a:r>
                      <a:r>
                        <a:rPr kumimoji="0" lang="en-US" sz="2000" b="0" i="0" u="none" strike="noStrike" cap="none" normalizeH="0" baseline="0" dirty="0" err="1">
                          <a:ln>
                            <a:noFill/>
                          </a:ln>
                          <a:solidFill>
                            <a:srgbClr val="333333"/>
                          </a:solidFill>
                          <a:effectLst/>
                          <a:latin typeface="Calibri Light"/>
                          <a:cs typeface="Times New Roman" pitchFamily="18" charset="0"/>
                        </a:rPr>
                        <a:t>em</a:t>
                      </a:r>
                      <a:r>
                        <a:rPr kumimoji="0" lang="en-US" sz="2000" b="0" i="0" u="none" strike="noStrike" cap="none" normalizeH="0" baseline="0" dirty="0">
                          <a:ln>
                            <a:noFill/>
                          </a:ln>
                          <a:solidFill>
                            <a:srgbClr val="333333"/>
                          </a:solidFill>
                          <a:effectLst/>
                          <a:latin typeface="Calibri Light"/>
                          <a:cs typeface="Times New Roman" pitchFamily="18" charset="0"/>
                        </a:rPr>
                        <a:t> all”).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FFFFFF"/>
                          </a:solidFill>
                          <a:effectLst/>
                          <a:latin typeface="Calibri Light"/>
                          <a:cs typeface="Times New Roman" pitchFamily="18" charset="0"/>
                        </a:rPr>
                        <a:t>Choosing a kind of a cake, </a:t>
                      </a:r>
                      <a:r>
                        <a:rPr kumimoji="0" lang="en-US" sz="2000" b="0" i="0" u="none" strike="noStrike" cap="none" normalizeH="0" baseline="0" dirty="0" err="1">
                          <a:ln>
                            <a:noFill/>
                          </a:ln>
                          <a:solidFill>
                            <a:srgbClr val="FFFFFF"/>
                          </a:solidFill>
                          <a:effectLst/>
                          <a:latin typeface="Calibri Light"/>
                          <a:cs typeface="Times New Roman" pitchFamily="18" charset="0"/>
                        </a:rPr>
                        <a:t>colour</a:t>
                      </a:r>
                      <a:r>
                        <a:rPr kumimoji="0" lang="en-US" sz="2000" b="0" i="0" u="none" strike="noStrike" cap="none" normalizeH="0" baseline="0" dirty="0">
                          <a:ln>
                            <a:noFill/>
                          </a:ln>
                          <a:solidFill>
                            <a:srgbClr val="FFFFFF"/>
                          </a:solidFill>
                          <a:effectLst/>
                          <a:latin typeface="Calibri Light"/>
                          <a:cs typeface="Times New Roman" pitchFamily="18" charset="0"/>
                        </a:rPr>
                        <a:t> of socks, kind of lunch etc. ...</a:t>
                      </a:r>
                      <a:endParaRPr kumimoji="0" lang="de-DE" sz="2000" b="0" i="0" u="none" strike="noStrike" cap="none" normalizeH="0" baseline="0" dirty="0">
                        <a:ln>
                          <a:noFill/>
                        </a:ln>
                        <a:solidFill>
                          <a:srgbClr val="FFFFFF"/>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03730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132618"/>
          </a:xfrm>
        </p:spPr>
        <p:txBody>
          <a:bodyPr vert="horz" lIns="0" tIns="0" rIns="0" bIns="0" rtlCol="0" anchor="t">
            <a:spAutoFit/>
          </a:bodyPr>
          <a:lstStyle/>
          <a:p>
            <a:pPr lvl="0">
              <a:lnSpc>
                <a:spcPct val="80000"/>
              </a:lnSpc>
              <a:spcBef>
                <a:spcPts val="1999"/>
              </a:spcBef>
            </a:pPr>
            <a:r>
              <a:rPr lang="en-US" sz="3600" dirty="0">
                <a:latin typeface="Calibri Light"/>
              </a:rPr>
              <a:t>Jumping to Conclusions</a:t>
            </a:r>
            <a:br>
              <a:rPr lang="en-US" sz="3600" dirty="0">
                <a:latin typeface="Calibri Light"/>
              </a:rPr>
            </a:br>
            <a:r>
              <a:rPr lang="de-DE" altLang="de-DE" dirty="0">
                <a:solidFill>
                  <a:srgbClr val="004992"/>
                </a:solidFill>
                <a:latin typeface="Calibri Light"/>
                <a:ea typeface="+mn-ea"/>
                <a:cs typeface="+mn-cs"/>
              </a:rPr>
              <a:t>In what kind of situations do we draw conclusions without knowing the full truth?</a:t>
            </a:r>
            <a:endParaRPr lang="en-US" sz="4400" dirty="0">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8</a:t>
            </a:fld>
            <a:endParaRPr lang="de-DE" altLang="de-DE" b="0">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576379768"/>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limited access to information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Job interview: limited possibility to get to know the new workplace and new colleagues in advance.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we have some previous experience, from which we generalize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Over-generalizations can lead to prejudice (“seen one, seen `</a:t>
                      </a:r>
                      <a:r>
                        <a:rPr kumimoji="0" lang="en-US" sz="2000" b="0" i="0" u="none" strike="noStrike" cap="none" normalizeH="0" baseline="0" dirty="0" err="1">
                          <a:ln>
                            <a:noFill/>
                          </a:ln>
                          <a:solidFill>
                            <a:srgbClr val="333333"/>
                          </a:solidFill>
                          <a:effectLst/>
                          <a:latin typeface="Calibri Light"/>
                          <a:cs typeface="Times New Roman" pitchFamily="18" charset="0"/>
                        </a:rPr>
                        <a:t>em</a:t>
                      </a:r>
                      <a:r>
                        <a:rPr kumimoji="0" lang="en-US" sz="2000" b="0" i="0" u="none" strike="noStrike" cap="none" normalizeH="0" baseline="0" dirty="0">
                          <a:ln>
                            <a:noFill/>
                          </a:ln>
                          <a:solidFill>
                            <a:srgbClr val="333333"/>
                          </a:solidFill>
                          <a:effectLst/>
                          <a:latin typeface="Calibri Light"/>
                          <a:cs typeface="Times New Roman" pitchFamily="18" charset="0"/>
                        </a:rPr>
                        <a:t> all”).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Choosing a kind of a cake, </a:t>
                      </a:r>
                      <a:r>
                        <a:rPr kumimoji="0" lang="en-US" sz="2000" b="0" i="0" u="none" strike="noStrike" cap="none" normalizeH="0" baseline="0" dirty="0" err="1">
                          <a:ln>
                            <a:noFill/>
                          </a:ln>
                          <a:solidFill>
                            <a:srgbClr val="333333"/>
                          </a:solidFill>
                          <a:effectLst/>
                          <a:latin typeface="Calibri Light"/>
                          <a:cs typeface="Times New Roman" pitchFamily="18" charset="0"/>
                        </a:rPr>
                        <a:t>colour</a:t>
                      </a:r>
                      <a:r>
                        <a:rPr kumimoji="0" lang="en-US" sz="2000" b="0" i="0" u="none" strike="noStrike" cap="none" normalizeH="0" baseline="0" dirty="0">
                          <a:ln>
                            <a:noFill/>
                          </a:ln>
                          <a:solidFill>
                            <a:srgbClr val="333333"/>
                          </a:solidFill>
                          <a:effectLst/>
                          <a:latin typeface="Calibri Light"/>
                          <a:cs typeface="Times New Roman" pitchFamily="18" charset="0"/>
                        </a:rPr>
                        <a:t> of socks, kind of lunch etc.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76669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152"/>
          <p:cNvGraphicFramePr>
            <a:graphicFrameLocks noGrp="1"/>
          </p:cNvGraphicFramePr>
          <p:nvPr>
            <p:extLst>
              <p:ext uri="{D42A27DB-BD31-4B8C-83A1-F6EECF244321}">
                <p14:modId xmlns:p14="http://schemas.microsoft.com/office/powerpoint/2010/main" val="2597759761"/>
              </p:ext>
            </p:extLst>
          </p:nvPr>
        </p:nvGraphicFramePr>
        <p:xfrm>
          <a:off x="408955" y="2203704"/>
          <a:ext cx="11376000" cy="420624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Domain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Example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ctr"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Calibri Light"/>
                      </a:endParaRPr>
                    </a:p>
                    <a:p>
                      <a:pPr marL="0" marR="0" lvl="0" indent="0" algn="ctr"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Calibri Light"/>
                      </a:endParaRPr>
                    </a:p>
                    <a:p>
                      <a:pPr marL="0" marR="0" lvl="0" indent="0" algn="ctr"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en-US" altLang="de-DE" sz="1800" b="0" dirty="0">
                          <a:latin typeface="Calibri Light"/>
                        </a:rPr>
                        <a:t>Copy of </a:t>
                      </a:r>
                      <a:r>
                        <a:rPr lang="en-US" altLang="de-DE" sz="1800" b="0" i="1" dirty="0">
                          <a:latin typeface="Calibri Light"/>
                        </a:rPr>
                        <a:t>Stern</a:t>
                      </a:r>
                      <a:r>
                        <a:rPr lang="en-US" altLang="de-DE" sz="1800" b="0" dirty="0">
                          <a:latin typeface="Calibri Light"/>
                        </a:rPr>
                        <a:t> magazine, which published the fake Hitler diaries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n-US" sz="2000" kern="1200" dirty="0">
                          <a:solidFill>
                            <a:schemeClr val="dk1"/>
                          </a:solidFill>
                          <a:effectLst/>
                          <a:latin typeface="+mj-lt"/>
                          <a:ea typeface="+mn-ea"/>
                          <a:cs typeface="+mn-cs"/>
                        </a:rPr>
                        <a:t>In 1983, the German news magazine </a:t>
                      </a:r>
                      <a:r>
                        <a:rPr lang="en-US" sz="2000" i="1" kern="1200" dirty="0">
                          <a:solidFill>
                            <a:schemeClr val="dk1"/>
                          </a:solidFill>
                          <a:effectLst/>
                          <a:latin typeface="+mj-lt"/>
                          <a:ea typeface="+mn-ea"/>
                          <a:cs typeface="+mn-cs"/>
                        </a:rPr>
                        <a:t>Stern</a:t>
                      </a:r>
                      <a:r>
                        <a:rPr lang="en-US" sz="2000" kern="1200" dirty="0">
                          <a:solidFill>
                            <a:schemeClr val="dk1"/>
                          </a:solidFill>
                          <a:effectLst/>
                          <a:latin typeface="+mj-lt"/>
                          <a:ea typeface="+mn-ea"/>
                          <a:cs typeface="+mn-cs"/>
                        </a:rPr>
                        <a:t> (German for star) published the alleged secret diaries of Adolf Hitler, the leader of the Nazi regime in Germany (1933-1945). The magazine paid 9.3 million German marks (around 5 million $) for them, although there had been early indications of a forgery. For example, a poem that – according to the diaries – was written by Hitler was revealed as the work of another writer in 1980. </a:t>
                      </a:r>
                      <a:endParaRPr lang="de-DE" sz="2000" kern="1200" dirty="0">
                        <a:solidFill>
                          <a:schemeClr val="dk1"/>
                        </a:solidFill>
                        <a:effectLst/>
                        <a:latin typeface="+mj-lt"/>
                        <a:ea typeface="+mn-ea"/>
                        <a:cs typeface="+mn-cs"/>
                      </a:endParaRPr>
                    </a:p>
                    <a:p>
                      <a:r>
                        <a:rPr lang="en-US" sz="2000" kern="1200" dirty="0">
                          <a:solidFill>
                            <a:schemeClr val="dk1"/>
                          </a:solidFill>
                          <a:effectLst/>
                          <a:latin typeface="+mj-lt"/>
                          <a:ea typeface="+mn-ea"/>
                          <a:cs typeface="+mn-cs"/>
                        </a:rPr>
                        <a:t>A few days after the publication of the diaries in the </a:t>
                      </a:r>
                      <a:r>
                        <a:rPr lang="en-US" sz="2000" i="1" kern="1200" dirty="0">
                          <a:solidFill>
                            <a:schemeClr val="dk1"/>
                          </a:solidFill>
                          <a:effectLst/>
                          <a:latin typeface="+mj-lt"/>
                          <a:ea typeface="+mn-ea"/>
                          <a:cs typeface="+mn-cs"/>
                        </a:rPr>
                        <a:t>Stern</a:t>
                      </a:r>
                      <a:r>
                        <a:rPr lang="en-US" sz="2000" kern="1200" dirty="0">
                          <a:solidFill>
                            <a:schemeClr val="dk1"/>
                          </a:solidFill>
                          <a:effectLst/>
                          <a:latin typeface="+mj-lt"/>
                          <a:ea typeface="+mn-ea"/>
                          <a:cs typeface="+mn-cs"/>
                        </a:rPr>
                        <a:t>, an investigation by the German Federal Criminal Police Office (BKA) established beyond a doubt that the diaries were fake. They had been created by the art forger </a:t>
                      </a:r>
                      <a:r>
                        <a:rPr lang="en-US" sz="2000" b="0" kern="1200" dirty="0">
                          <a:solidFill>
                            <a:schemeClr val="dk1"/>
                          </a:solidFill>
                          <a:effectLst/>
                          <a:latin typeface="+mj-lt"/>
                          <a:ea typeface="+mn-ea"/>
                          <a:cs typeface="+mn-cs"/>
                        </a:rPr>
                        <a:t>Konrad </a:t>
                      </a:r>
                      <a:r>
                        <a:rPr lang="en-US" sz="2000" b="0" kern="1200" dirty="0" err="1">
                          <a:solidFill>
                            <a:schemeClr val="dk1"/>
                          </a:solidFill>
                          <a:effectLst/>
                          <a:latin typeface="+mj-lt"/>
                          <a:ea typeface="+mn-ea"/>
                          <a:cs typeface="+mn-cs"/>
                        </a:rPr>
                        <a:t>Kujau</a:t>
                      </a:r>
                      <a:r>
                        <a:rPr lang="en-US" sz="2000" b="0" kern="1200" dirty="0">
                          <a:solidFill>
                            <a:schemeClr val="dk1"/>
                          </a:solidFill>
                          <a:effectLst/>
                          <a:latin typeface="+mj-lt"/>
                          <a:ea typeface="+mn-ea"/>
                          <a:cs typeface="+mn-cs"/>
                        </a:rPr>
                        <a:t>. </a:t>
                      </a:r>
                    </a:p>
                    <a:p>
                      <a:endParaRPr lang="de-DE" sz="2000" kern="1200" dirty="0">
                        <a:solidFill>
                          <a:schemeClr val="dk1"/>
                        </a:solidFill>
                        <a:effectLst/>
                        <a:latin typeface="+mj-lt"/>
                        <a:ea typeface="+mn-ea"/>
                        <a:cs typeface="+mn-cs"/>
                      </a:endParaRPr>
                    </a:p>
                    <a:p>
                      <a:r>
                        <a:rPr lang="en-US" sz="2000" kern="1200" dirty="0">
                          <a:solidFill>
                            <a:schemeClr val="dk1"/>
                          </a:solidFill>
                          <a:effectLst/>
                          <a:latin typeface="+mj-lt"/>
                          <a:ea typeface="+mn-ea"/>
                          <a:cs typeface="+mn-cs"/>
                        </a:rPr>
                        <a:t>Had </a:t>
                      </a:r>
                      <a:r>
                        <a:rPr lang="en-US" sz="2000" i="1" kern="1200" dirty="0">
                          <a:solidFill>
                            <a:schemeClr val="dk1"/>
                          </a:solidFill>
                          <a:effectLst/>
                          <a:latin typeface="+mj-lt"/>
                          <a:ea typeface="+mn-ea"/>
                          <a:cs typeface="+mn-cs"/>
                        </a:rPr>
                        <a:t>Stern</a:t>
                      </a:r>
                      <a:r>
                        <a:rPr lang="en-US" sz="2000" kern="1200" dirty="0">
                          <a:solidFill>
                            <a:schemeClr val="dk1"/>
                          </a:solidFill>
                          <a:effectLst/>
                          <a:latin typeface="+mj-lt"/>
                          <a:ea typeface="+mn-ea"/>
                          <a:cs typeface="+mn-cs"/>
                        </a:rPr>
                        <a:t> waited for the BKA's investigation, it would have been spared the scandal.</a:t>
                      </a:r>
                      <a:endParaRPr kumimoji="0" lang="de-DE" sz="2400" b="0" i="0" u="none" strike="noStrike" cap="none" normalizeH="0" baseline="0" dirty="0">
                        <a:ln>
                          <a:noFill/>
                        </a:ln>
                        <a:solidFill>
                          <a:srgbClr val="333333"/>
                        </a:solidFill>
                        <a:effectLst/>
                        <a:latin typeface="+mj-l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Hasty conclusions “in action”</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9</a:t>
            </a:fld>
            <a:endParaRPr lang="de-DE" altLang="de-DE" b="0">
              <a:latin typeface="Calibri Light"/>
            </a:endParaRPr>
          </a:p>
        </p:txBody>
      </p:sp>
      <p:pic>
        <p:nvPicPr>
          <p:cNvPr id="10" name="Grafik 9">
            <a:extLst>
              <a:ext uri="{FF2B5EF4-FFF2-40B4-BE49-F238E27FC236}">
                <a16:creationId xmlns:a16="http://schemas.microsoft.com/office/drawing/2014/main" id="{20849541-9EC8-43DC-B9C2-8FDF4B7D2A0B}"/>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6"/>
          <p:cNvGraphicFramePr>
            <a:graphicFrameLocks noGrp="1"/>
          </p:cNvGraphicFramePr>
          <p:nvPr>
            <p:extLst>
              <p:ext uri="{D42A27DB-BD31-4B8C-83A1-F6EECF244321}">
                <p14:modId xmlns:p14="http://schemas.microsoft.com/office/powerpoint/2010/main" val="694589606"/>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legend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for &amp; against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“evidence”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Since the mid-1980s there were rumors that markings on the Marlboro package indicate Ku Klux Klan ownership.</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For: </a:t>
                      </a:r>
                      <a:r>
                        <a:rPr kumimoji="0" lang="en-US" sz="1400" b="0" i="0" u="none" strike="noStrike" cap="none" normalizeH="0" baseline="0" dirty="0">
                          <a:ln>
                            <a:noFill/>
                          </a:ln>
                          <a:solidFill>
                            <a:schemeClr val="accent1"/>
                          </a:solidFill>
                          <a:effectLst/>
                          <a:latin typeface="Calibri Light"/>
                          <a:cs typeface="Times New Roman" pitchFamily="18" charset="0"/>
                        </a:rPr>
                        <a:t>???</a:t>
                      </a:r>
                      <a:endParaRPr kumimoji="0" lang="en-US" sz="1400" b="1" i="0" u="none" strike="noStrike" cap="none" normalizeH="0" baseline="0" dirty="0">
                        <a:ln>
                          <a:noFill/>
                        </a:ln>
                        <a:solidFill>
                          <a:schemeClr val="accent1"/>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1200"/>
                        </a:spcBef>
                        <a:spcAft>
                          <a:spcPct val="0"/>
                        </a:spcAft>
                        <a:buClr>
                          <a:schemeClr val="bg1"/>
                        </a:buClr>
                        <a:buSzTx/>
                        <a:buFont typeface="WingDings"/>
                        <a:buChar char=""/>
                        <a:tabLst/>
                      </a:pPr>
                      <a:r>
                        <a:rPr kumimoji="0" lang="en-US" sz="1400" b="0" i="0" u="none" strike="noStrike" cap="none" normalizeH="0" baseline="0" dirty="0">
                          <a:ln>
                            <a:noFill/>
                          </a:ln>
                          <a:solidFill>
                            <a:schemeClr val="bg1"/>
                          </a:solidFill>
                          <a:effectLst/>
                          <a:latin typeface="Calibri Light"/>
                          <a:cs typeface="Times New Roman" pitchFamily="18" charset="0"/>
                        </a:rPr>
                        <a:t>The red chevroning on the white background forms the capital letter “K”</a:t>
                      </a:r>
                    </a:p>
                    <a:p>
                      <a:pPr marL="285750" marR="0" lvl="0" indent="-285750" algn="l" defTabSz="914400" rtl="0" eaLnBrk="1" fontAlgn="base" latinLnBrk="0" hangingPunct="1">
                        <a:lnSpc>
                          <a:spcPct val="100000"/>
                        </a:lnSpc>
                        <a:spcBef>
                          <a:spcPts val="1200"/>
                        </a:spcBef>
                        <a:spcAft>
                          <a:spcPct val="0"/>
                        </a:spcAft>
                        <a:buClr>
                          <a:schemeClr val="bg1"/>
                        </a:buClr>
                        <a:buSzTx/>
                        <a:buFont typeface="WingDings"/>
                        <a:buChar char=""/>
                        <a:tabLst/>
                      </a:pPr>
                      <a:r>
                        <a:rPr kumimoji="0" lang="en-US" sz="1400" b="0" i="0" u="none" strike="noStrike" cap="none" normalizeH="0" baseline="0" dirty="0">
                          <a:ln>
                            <a:noFill/>
                          </a:ln>
                          <a:solidFill>
                            <a:schemeClr val="bg1"/>
                          </a:solidFill>
                          <a:effectLst/>
                          <a:latin typeface="Calibri Light"/>
                          <a:cs typeface="Times New Roman" pitchFamily="18" charset="0"/>
                        </a:rPr>
                        <a:t>“Mar” upside down reads like “jew” – “</a:t>
                      </a:r>
                      <a:r>
                        <a:rPr kumimoji="0" lang="en-US" sz="1400" b="0" i="0" u="none" strike="noStrike" cap="none" normalizeH="0" baseline="0" dirty="0" err="1">
                          <a:ln>
                            <a:noFill/>
                          </a:ln>
                          <a:solidFill>
                            <a:schemeClr val="bg1"/>
                          </a:solidFill>
                          <a:effectLst/>
                          <a:latin typeface="Calibri Light"/>
                          <a:cs typeface="Times New Roman" pitchFamily="18" charset="0"/>
                        </a:rPr>
                        <a:t>lboro</a:t>
                      </a:r>
                      <a:r>
                        <a:rPr kumimoji="0" lang="en-US" sz="1400" b="0" i="0" u="none" strike="noStrike" cap="none" normalizeH="0" baseline="0" dirty="0">
                          <a:ln>
                            <a:noFill/>
                          </a:ln>
                          <a:solidFill>
                            <a:schemeClr val="bg1"/>
                          </a:solidFill>
                          <a:effectLst/>
                          <a:latin typeface="Calibri Light"/>
                          <a:cs typeface="Times New Roman" pitchFamily="18" charset="0"/>
                        </a:rPr>
                        <a:t>” reversed looks like “horrible” = “horrible jew” (see right)</a:t>
                      </a:r>
                    </a:p>
                    <a:p>
                      <a:pPr marL="285750" marR="0" lvl="0" indent="-285750" algn="l" defTabSz="914400" rtl="0" eaLnBrk="1" fontAlgn="base" latinLnBrk="0" hangingPunct="1">
                        <a:lnSpc>
                          <a:spcPct val="100000"/>
                        </a:lnSpc>
                        <a:spcBef>
                          <a:spcPts val="1200"/>
                        </a:spcBef>
                        <a:spcAft>
                          <a:spcPct val="0"/>
                        </a:spcAft>
                        <a:buClr>
                          <a:schemeClr val="bg1"/>
                        </a:buClr>
                        <a:buSzTx/>
                        <a:buFont typeface="WingDings"/>
                        <a:buChar char=""/>
                        <a:tabLst/>
                      </a:pPr>
                      <a:r>
                        <a:rPr kumimoji="0" lang="en-US" sz="1400" b="0" i="0" u="none" strike="noStrike" cap="none" normalizeH="0" baseline="0" dirty="0">
                          <a:ln>
                            <a:noFill/>
                          </a:ln>
                          <a:solidFill>
                            <a:schemeClr val="bg1"/>
                          </a:solidFill>
                          <a:effectLst/>
                          <a:latin typeface="Calibri Light"/>
                          <a:cs typeface="Times New Roman" pitchFamily="18" charset="0"/>
                        </a:rPr>
                        <a:t>The motto “</a:t>
                      </a:r>
                      <a:r>
                        <a:rPr kumimoji="0" lang="en-US" sz="1400" b="0" i="0" u="none" strike="noStrike" cap="none" normalizeH="0" baseline="0" dirty="0" err="1">
                          <a:ln>
                            <a:noFill/>
                          </a:ln>
                          <a:solidFill>
                            <a:schemeClr val="bg1"/>
                          </a:solidFill>
                          <a:effectLst/>
                          <a:latin typeface="Calibri Light"/>
                          <a:cs typeface="Times New Roman" pitchFamily="18" charset="0"/>
                        </a:rPr>
                        <a:t>veni</a:t>
                      </a:r>
                      <a:r>
                        <a:rPr kumimoji="0" lang="en-US" sz="1400" b="0" i="0" u="none" strike="noStrike" cap="none" normalizeH="0" baseline="0" dirty="0">
                          <a:ln>
                            <a:noFill/>
                          </a:ln>
                          <a:solidFill>
                            <a:schemeClr val="bg1"/>
                          </a:solidFill>
                          <a:effectLst/>
                          <a:latin typeface="Calibri Light"/>
                          <a:cs typeface="Times New Roman" pitchFamily="18" charset="0"/>
                        </a:rPr>
                        <a:t>, </a:t>
                      </a:r>
                      <a:r>
                        <a:rPr kumimoji="0" lang="en-US" sz="1400" b="0" i="0" u="none" strike="noStrike" cap="none" normalizeH="0" baseline="0" dirty="0" err="1">
                          <a:ln>
                            <a:noFill/>
                          </a:ln>
                          <a:solidFill>
                            <a:schemeClr val="bg1"/>
                          </a:solidFill>
                          <a:effectLst/>
                          <a:latin typeface="Calibri Light"/>
                          <a:cs typeface="Times New Roman" pitchFamily="18" charset="0"/>
                        </a:rPr>
                        <a:t>vidi</a:t>
                      </a:r>
                      <a:r>
                        <a:rPr kumimoji="0" lang="en-US" sz="1400" b="0" i="0" u="none" strike="noStrike" cap="none" normalizeH="0" baseline="0" dirty="0">
                          <a:ln>
                            <a:noFill/>
                          </a:ln>
                          <a:solidFill>
                            <a:schemeClr val="bg1"/>
                          </a:solidFill>
                          <a:effectLst/>
                          <a:latin typeface="Calibri Light"/>
                          <a:cs typeface="Times New Roman" pitchFamily="18" charset="0"/>
                        </a:rPr>
                        <a:t>, vici” (came, saw, conquered) is believed to be a slogan of the KKK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Against: </a:t>
                      </a:r>
                      <a:r>
                        <a:rPr kumimoji="0" lang="en-US" sz="1400" b="0" i="0" u="none" strike="noStrike" cap="none" normalizeH="0" baseline="0" dirty="0">
                          <a:ln>
                            <a:noFill/>
                          </a:ln>
                          <a:solidFill>
                            <a:srgbClr val="004992"/>
                          </a:solidFill>
                          <a:effectLst/>
                          <a:latin typeface="Calibri Light"/>
                          <a:cs typeface="Times New Roman" pitchFamily="18" charset="0"/>
                        </a:rPr>
                        <a: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FFFFFF"/>
                          </a:solidFill>
                          <a:effectLst/>
                          <a:latin typeface="Calibri Light"/>
                          <a:cs typeface="Times New Roman" pitchFamily="18" charset="0"/>
                        </a:rPr>
                        <a:t>Marlboro was founded by Philipp Morris, an Englishman; no ties to KKK</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cs typeface="Times New Roman" pitchFamily="18" charset="0"/>
                        </a:rPr>
                        <a:t>Marlboro was named after street of London factory: Marlborough Street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cs typeface="Times New Roman" pitchFamily="18" charset="0"/>
                        </a:rPr>
                        <a:t>The motto is not connected to the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9955" name="Text Box 21"/>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 “in action”</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10</a:t>
            </a:fld>
            <a:endParaRPr lang="de-DE" altLang="de-DE" b="0">
              <a:latin typeface="Calibri Light"/>
            </a:endParaRPr>
          </a:p>
        </p:txBody>
      </p:sp>
      <p:pic>
        <p:nvPicPr>
          <p:cNvPr id="17"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1"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22"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3" name="Text Box 23"/>
          <p:cNvSpPr txBox="1">
            <a:spLocks noChangeArrowheads="1"/>
          </p:cNvSpPr>
          <p:nvPr/>
        </p:nvSpPr>
        <p:spPr bwMode="auto">
          <a:xfrm>
            <a:off x="10490075" y="6021288"/>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3"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Marlboro is owned by the KKK?</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520191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6"/>
          <p:cNvGraphicFramePr>
            <a:graphicFrameLocks noGrp="1"/>
          </p:cNvGraphicFramePr>
          <p:nvPr>
            <p:extLst>
              <p:ext uri="{D42A27DB-BD31-4B8C-83A1-F6EECF244321}">
                <p14:modId xmlns:p14="http://schemas.microsoft.com/office/powerpoint/2010/main" val="1404201272"/>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legend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for &amp; against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“evidence”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Since the mid-1980s there were rumors that markings on the Marlboro package indicate Ku Klux Klan ownership.</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For: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The red </a:t>
                      </a:r>
                      <a:r>
                        <a:rPr kumimoji="0" lang="en-US" sz="1400" b="0" i="0" u="none" strike="noStrike" cap="none" normalizeH="0" baseline="0" dirty="0" err="1">
                          <a:ln>
                            <a:noFill/>
                          </a:ln>
                          <a:solidFill>
                            <a:srgbClr val="333333"/>
                          </a:solidFill>
                          <a:effectLst/>
                          <a:latin typeface="Calibri Light"/>
                          <a:cs typeface="Times New Roman" pitchFamily="18" charset="0"/>
                        </a:rPr>
                        <a:t>chevroning</a:t>
                      </a:r>
                      <a:r>
                        <a:rPr kumimoji="0" lang="en-US" sz="1400" b="0" i="0" u="none" strike="noStrike" cap="none" normalizeH="0" baseline="0" dirty="0">
                          <a:ln>
                            <a:noFill/>
                          </a:ln>
                          <a:solidFill>
                            <a:srgbClr val="333333"/>
                          </a:solidFill>
                          <a:effectLst/>
                          <a:latin typeface="Calibri Light"/>
                          <a:cs typeface="Times New Roman" pitchFamily="18" charset="0"/>
                        </a:rPr>
                        <a:t> on the white background forms the capital letter “K”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 upside down reads like “</a:t>
                      </a:r>
                      <a:r>
                        <a:rPr kumimoji="0" lang="en-US" sz="1400" b="0" i="0" u="none" strike="noStrike" cap="none" normalizeH="0" baseline="0" dirty="0" err="1">
                          <a:ln>
                            <a:noFill/>
                          </a:ln>
                          <a:solidFill>
                            <a:srgbClr val="333333"/>
                          </a:solidFill>
                          <a:effectLst/>
                          <a:latin typeface="Calibri Light"/>
                          <a:cs typeface="Times New Roman" pitchFamily="18" charset="0"/>
                        </a:rPr>
                        <a:t>jew</a:t>
                      </a:r>
                      <a:r>
                        <a:rPr kumimoji="0" lang="en-US" sz="1400" b="0" i="0" u="none" strike="noStrike" cap="none" normalizeH="0" baseline="0" dirty="0">
                          <a:ln>
                            <a:noFill/>
                          </a:ln>
                          <a:solidFill>
                            <a:srgbClr val="333333"/>
                          </a:solidFill>
                          <a:effectLst/>
                          <a:latin typeface="Calibri Light"/>
                          <a:cs typeface="Times New Roman" pitchFamily="18" charset="0"/>
                        </a:rPr>
                        <a:t>” – “</a:t>
                      </a:r>
                      <a:r>
                        <a:rPr kumimoji="0" lang="en-US" sz="1400" b="0" i="0" u="none" strike="noStrike" cap="none" normalizeH="0" baseline="0" dirty="0" err="1">
                          <a:ln>
                            <a:noFill/>
                          </a:ln>
                          <a:solidFill>
                            <a:srgbClr val="333333"/>
                          </a:solidFill>
                          <a:effectLst/>
                          <a:latin typeface="Calibri Light"/>
                          <a:cs typeface="Times New Roman" pitchFamily="18" charset="0"/>
                        </a:rPr>
                        <a:t>lboro</a:t>
                      </a:r>
                      <a:r>
                        <a:rPr kumimoji="0" lang="en-US" sz="1400" b="0" i="0" u="none" strike="noStrike" cap="none" normalizeH="0" baseline="0" dirty="0">
                          <a:ln>
                            <a:noFill/>
                          </a:ln>
                          <a:solidFill>
                            <a:srgbClr val="333333"/>
                          </a:solidFill>
                          <a:effectLst/>
                          <a:latin typeface="Calibri Light"/>
                          <a:cs typeface="Times New Roman" pitchFamily="18" charset="0"/>
                        </a:rPr>
                        <a:t>” reversed looks like “horrible” = “horrible </a:t>
                      </a:r>
                      <a:r>
                        <a:rPr kumimoji="0" lang="en-US" sz="1400" b="0" i="0" u="none" strike="noStrike" cap="none" normalizeH="0" baseline="0" dirty="0" err="1">
                          <a:ln>
                            <a:noFill/>
                          </a:ln>
                          <a:solidFill>
                            <a:srgbClr val="333333"/>
                          </a:solidFill>
                          <a:effectLst/>
                          <a:latin typeface="Calibri Light"/>
                          <a:cs typeface="Times New Roman" pitchFamily="18" charset="0"/>
                        </a:rPr>
                        <a:t>jew</a:t>
                      </a:r>
                      <a:r>
                        <a:rPr kumimoji="0" lang="en-US" sz="1400" b="0" i="0" u="none" strike="noStrike" cap="none" normalizeH="0" baseline="0" dirty="0">
                          <a:ln>
                            <a:noFill/>
                          </a:ln>
                          <a:solidFill>
                            <a:srgbClr val="333333"/>
                          </a:solidFill>
                          <a:effectLst/>
                          <a:latin typeface="Calibri Light"/>
                          <a:cs typeface="Times New Roman" pitchFamily="18" charset="0"/>
                        </a:rPr>
                        <a:t>” (see right)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The motto “</a:t>
                      </a:r>
                      <a:r>
                        <a:rPr kumimoji="0" lang="en-US" sz="1400" b="0" i="0" u="none" strike="noStrike" cap="none" normalizeH="0" baseline="0" dirty="0" err="1">
                          <a:ln>
                            <a:noFill/>
                          </a:ln>
                          <a:solidFill>
                            <a:srgbClr val="333333"/>
                          </a:solidFill>
                          <a:effectLst/>
                          <a:latin typeface="Calibri Light"/>
                          <a:cs typeface="Times New Roman" pitchFamily="18" charset="0"/>
                        </a:rPr>
                        <a:t>veni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dirty="0">
                          <a:ln>
                            <a:noFill/>
                          </a:ln>
                          <a:solidFill>
                            <a:srgbClr val="333333"/>
                          </a:solidFill>
                          <a:effectLst/>
                          <a:latin typeface="Calibri Light"/>
                          <a:cs typeface="Times New Roman" pitchFamily="18" charset="0"/>
                        </a:rPr>
                        <a:t>, vici” (came, saw, conquered) is believed to be a slogan of the KKK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Against: </a:t>
                      </a:r>
                      <a:r>
                        <a:rPr kumimoji="0" lang="en-US" sz="1400" b="0" i="0" u="none" strike="noStrike" cap="none" normalizeH="0" baseline="0" dirty="0">
                          <a:ln>
                            <a:noFill/>
                          </a:ln>
                          <a:solidFill>
                            <a:srgbClr val="004992"/>
                          </a:solidFill>
                          <a:effectLst/>
                          <a:latin typeface="Calibri Light"/>
                          <a:cs typeface="Times New Roman" pitchFamily="18" charset="0"/>
                        </a:rPr>
                        <a: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FFFFFF"/>
                          </a:solidFill>
                          <a:effectLst/>
                          <a:latin typeface="Calibri Light"/>
                          <a:cs typeface="Times New Roman" pitchFamily="18" charset="0"/>
                        </a:rPr>
                        <a:t>Marlboro was founded by Philipp Morris, an Englishman; no ties to KKK</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cs typeface="Times New Roman" pitchFamily="18" charset="0"/>
                        </a:rPr>
                        <a:t>Marlboro was named after street of London factory: Marlborough Street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cs typeface="Times New Roman" pitchFamily="18" charset="0"/>
                        </a:rPr>
                        <a:t>The motto is not connected to the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9955" name="Text Box 21"/>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 “in action”</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11</a:t>
            </a:fld>
            <a:endParaRPr lang="de-DE" altLang="de-DE" b="0">
              <a:latin typeface="Calibri Light"/>
            </a:endParaRPr>
          </a:p>
        </p:txBody>
      </p:sp>
      <p:pic>
        <p:nvPicPr>
          <p:cNvPr id="17"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1"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22"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3" name="Text Box 23"/>
          <p:cNvSpPr txBox="1">
            <a:spLocks noChangeArrowheads="1"/>
          </p:cNvSpPr>
          <p:nvPr/>
        </p:nvSpPr>
        <p:spPr bwMode="auto">
          <a:xfrm>
            <a:off x="10490075" y="6021288"/>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3"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Marlboro is owned by the KKK?</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1484696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6"/>
          <p:cNvGraphicFramePr>
            <a:graphicFrameLocks noGrp="1"/>
          </p:cNvGraphicFramePr>
          <p:nvPr>
            <p:extLst>
              <p:ext uri="{D42A27DB-BD31-4B8C-83A1-F6EECF244321}">
                <p14:modId xmlns:p14="http://schemas.microsoft.com/office/powerpoint/2010/main" val="200506341"/>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legend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for &amp; against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“evidence”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Since the mid-1980s there were rumors that markings on the Marlboro package indicate Ku Klux Klan ownership.</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For: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The red </a:t>
                      </a:r>
                      <a:r>
                        <a:rPr kumimoji="0" lang="en-US" sz="1400" b="0" i="0" u="none" strike="noStrike" cap="none" normalizeH="0" baseline="0" dirty="0" err="1">
                          <a:ln>
                            <a:noFill/>
                          </a:ln>
                          <a:solidFill>
                            <a:srgbClr val="333333"/>
                          </a:solidFill>
                          <a:effectLst/>
                          <a:latin typeface="Calibri Light"/>
                          <a:cs typeface="Times New Roman" pitchFamily="18" charset="0"/>
                        </a:rPr>
                        <a:t>chevroning</a:t>
                      </a:r>
                      <a:r>
                        <a:rPr kumimoji="0" lang="en-US" sz="1400" b="0" i="0" u="none" strike="noStrike" cap="none" normalizeH="0" baseline="0" dirty="0">
                          <a:ln>
                            <a:noFill/>
                          </a:ln>
                          <a:solidFill>
                            <a:srgbClr val="333333"/>
                          </a:solidFill>
                          <a:effectLst/>
                          <a:latin typeface="Calibri Light"/>
                          <a:cs typeface="Times New Roman" pitchFamily="18" charset="0"/>
                        </a:rPr>
                        <a:t> on the white background forms the capital letter “K”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 upside down reads like “</a:t>
                      </a:r>
                      <a:r>
                        <a:rPr kumimoji="0" lang="en-US" sz="1400" b="0" i="0" u="none" strike="noStrike" cap="none" normalizeH="0" baseline="0" dirty="0" err="1">
                          <a:ln>
                            <a:noFill/>
                          </a:ln>
                          <a:solidFill>
                            <a:srgbClr val="333333"/>
                          </a:solidFill>
                          <a:effectLst/>
                          <a:latin typeface="Calibri Light"/>
                          <a:cs typeface="Times New Roman" pitchFamily="18" charset="0"/>
                        </a:rPr>
                        <a:t>jew</a:t>
                      </a:r>
                      <a:r>
                        <a:rPr kumimoji="0" lang="en-US" sz="1400" b="0" i="0" u="none" strike="noStrike" cap="none" normalizeH="0" baseline="0" dirty="0">
                          <a:ln>
                            <a:noFill/>
                          </a:ln>
                          <a:solidFill>
                            <a:srgbClr val="333333"/>
                          </a:solidFill>
                          <a:effectLst/>
                          <a:latin typeface="Calibri Light"/>
                          <a:cs typeface="Times New Roman" pitchFamily="18" charset="0"/>
                        </a:rPr>
                        <a:t>” – “</a:t>
                      </a:r>
                      <a:r>
                        <a:rPr kumimoji="0" lang="en-US" sz="1400" b="0" i="0" u="none" strike="noStrike" cap="none" normalizeH="0" baseline="0" dirty="0" err="1">
                          <a:ln>
                            <a:noFill/>
                          </a:ln>
                          <a:solidFill>
                            <a:srgbClr val="333333"/>
                          </a:solidFill>
                          <a:effectLst/>
                          <a:latin typeface="Calibri Light"/>
                          <a:cs typeface="Times New Roman" pitchFamily="18" charset="0"/>
                        </a:rPr>
                        <a:t>lboro</a:t>
                      </a:r>
                      <a:r>
                        <a:rPr kumimoji="0" lang="en-US" sz="1400" b="0" i="0" u="none" strike="noStrike" cap="none" normalizeH="0" baseline="0" dirty="0">
                          <a:ln>
                            <a:noFill/>
                          </a:ln>
                          <a:solidFill>
                            <a:srgbClr val="333333"/>
                          </a:solidFill>
                          <a:effectLst/>
                          <a:latin typeface="Calibri Light"/>
                          <a:cs typeface="Times New Roman" pitchFamily="18" charset="0"/>
                        </a:rPr>
                        <a:t>” reversed looks like “horrible” = “horrible </a:t>
                      </a:r>
                      <a:r>
                        <a:rPr kumimoji="0" lang="en-US" sz="1400" b="0" i="0" u="none" strike="noStrike" cap="none" normalizeH="0" baseline="0" dirty="0" err="1">
                          <a:ln>
                            <a:noFill/>
                          </a:ln>
                          <a:solidFill>
                            <a:srgbClr val="333333"/>
                          </a:solidFill>
                          <a:effectLst/>
                          <a:latin typeface="Calibri Light"/>
                          <a:cs typeface="Times New Roman" pitchFamily="18" charset="0"/>
                        </a:rPr>
                        <a:t>jew</a:t>
                      </a:r>
                      <a:r>
                        <a:rPr kumimoji="0" lang="en-US" sz="1400" b="0" i="0" u="none" strike="noStrike" cap="none" normalizeH="0" baseline="0" dirty="0">
                          <a:ln>
                            <a:noFill/>
                          </a:ln>
                          <a:solidFill>
                            <a:srgbClr val="333333"/>
                          </a:solidFill>
                          <a:effectLst/>
                          <a:latin typeface="Calibri Light"/>
                          <a:cs typeface="Times New Roman" pitchFamily="18" charset="0"/>
                        </a:rPr>
                        <a:t>” (see right)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The motto “</a:t>
                      </a:r>
                      <a:r>
                        <a:rPr kumimoji="0" lang="en-US" sz="1400" b="0" i="0" u="none" strike="noStrike" cap="none" normalizeH="0" baseline="0" dirty="0" err="1">
                          <a:ln>
                            <a:noFill/>
                          </a:ln>
                          <a:solidFill>
                            <a:srgbClr val="333333"/>
                          </a:solidFill>
                          <a:effectLst/>
                          <a:latin typeface="Calibri Light"/>
                          <a:cs typeface="Times New Roman" pitchFamily="18" charset="0"/>
                        </a:rPr>
                        <a:t>veni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dirty="0">
                          <a:ln>
                            <a:noFill/>
                          </a:ln>
                          <a:solidFill>
                            <a:srgbClr val="333333"/>
                          </a:solidFill>
                          <a:effectLst/>
                          <a:latin typeface="Calibri Light"/>
                          <a:cs typeface="Times New Roman" pitchFamily="18" charset="0"/>
                        </a:rPr>
                        <a:t>, vici” (came, saw, conquered) is believed to be a slogan of the KKK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Against: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was founded by Philipp Morris, an Englishman; no ties to KKK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was named after street of London factory: Marlborough Street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The motto is not connected to the KKK</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9955" name="Text Box 21"/>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 “in action”</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12</a:t>
            </a:fld>
            <a:endParaRPr lang="de-DE" altLang="de-DE" b="0">
              <a:latin typeface="Calibri Light"/>
            </a:endParaRPr>
          </a:p>
        </p:txBody>
      </p:sp>
      <p:pic>
        <p:nvPicPr>
          <p:cNvPr id="17"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1"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22"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3" name="Text Box 23"/>
          <p:cNvSpPr txBox="1">
            <a:spLocks noChangeArrowheads="1"/>
          </p:cNvSpPr>
          <p:nvPr/>
        </p:nvSpPr>
        <p:spPr bwMode="auto">
          <a:xfrm>
            <a:off x="10490075" y="6021288"/>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3"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Marlboro is owned by the KKK?</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1268831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No!</a:t>
            </a:r>
            <a:endParaRPr lang="en-US" altLang="de-DE" sz="2400"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13</a:t>
            </a:fld>
            <a:endParaRPr lang="de-DE" altLang="de-DE" b="0">
              <a:latin typeface="Calibri Light"/>
            </a:endParaRPr>
          </a:p>
        </p:txBody>
      </p:sp>
      <p:pic>
        <p:nvPicPr>
          <p:cNvPr id="12"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b="0" dirty="0">
                <a:solidFill>
                  <a:srgbClr val="333333"/>
                </a:solidFill>
                <a:latin typeface="Calibri Light"/>
              </a:rPr>
              <a:t>Is the Ku Klux Klan owner </a:t>
            </a:r>
            <a:r>
              <a:rPr lang="en-US" altLang="de-DE" sz="2400" b="0">
                <a:solidFill>
                  <a:srgbClr val="333333"/>
                </a:solidFill>
                <a:latin typeface="Calibri Light"/>
              </a:rPr>
              <a:t>of Marlboro</a:t>
            </a:r>
            <a:r>
              <a:rPr lang="en-US" altLang="de-DE" sz="2400" b="0" dirty="0">
                <a:solidFill>
                  <a:srgbClr val="333333"/>
                </a:solidFill>
                <a:latin typeface="Calibri Light"/>
              </a:rPr>
              <a:t>?</a:t>
            </a:r>
            <a:endParaRPr lang="de-DE" altLang="de-DE" sz="2400" dirty="0">
              <a:solidFill>
                <a:srgbClr val="333333"/>
              </a:solidFill>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44035"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lvl="0" defTabSz="914400" fontAlgn="base">
              <a:spcAft>
                <a:spcPct val="0"/>
              </a:spcAft>
            </a:pPr>
            <a:r>
              <a:rPr lang="en-US" altLang="de-DE" sz="2400" dirty="0">
                <a:solidFill>
                  <a:srgbClr val="333333"/>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14</a:t>
            </a:fld>
            <a:endParaRPr lang="de-DE" altLang="de-DE" b="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46083"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They are often more exciting than reality!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They are based on statements difficult to check or prove (e.g. that “</a:t>
            </a:r>
            <a:r>
              <a:rPr lang="en-US" altLang="de-DE" sz="2400" dirty="0" err="1">
                <a:solidFill>
                  <a:srgbClr val="333333"/>
                </a:solidFill>
                <a:latin typeface="Calibri Light"/>
                <a:cs typeface="Times New Roman" panose="02020603050405020304" pitchFamily="18" charset="0"/>
              </a:rPr>
              <a:t>Veni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Vidi</a:t>
            </a:r>
            <a:r>
              <a:rPr lang="en-US" altLang="de-DE" sz="2400" dirty="0">
                <a:solidFill>
                  <a:srgbClr val="333333"/>
                </a:solidFill>
                <a:latin typeface="Calibri Light"/>
                <a:cs typeface="Times New Roman" panose="02020603050405020304" pitchFamily="18" charset="0"/>
              </a:rPr>
              <a:t>, Vici” would be the motto of the Ku Klux Klan? wrong!).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They conceal alternative explanations (e.g. the name “Marlboro” rearranged forth and back can mean a lot of things; e.g. the words labor or Roma can be found).</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Legends are sometimes based on facts taken out of context. The significance of these details is also largely exaggerated (at first glance, the three red K’s are impressive, but they do not prove anything).</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15</a:t>
            </a:fld>
            <a:endParaRPr lang="de-DE" altLang="de-DE" b="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48131"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cs typeface="Times New Roman" panose="02020603050405020304" pitchFamily="18" charset="0"/>
              </a:rPr>
              <a:t>There are numerous examples in history where minorities and outcasts were falsely blamed for uncontrollable, catastrophic events. </a:t>
            </a:r>
            <a:r>
              <a:rPr lang="de-DE" altLang="de-DE" sz="2400" dirty="0">
                <a:solidFill>
                  <a:srgbClr val="333333"/>
                </a:solidFill>
                <a:latin typeface="Calibri Light"/>
                <a:cs typeface="Times New Roman" panose="02020603050405020304" pitchFamily="18" charset="0"/>
              </a:rPr>
              <a:t>For example, in medieval times a poor harvest was often blamed on witchcraft or religious minorities. </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These simple explanations reduced tension and fear and provided the illusion of control. </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16</a:t>
            </a:fld>
            <a:endParaRPr lang="de-DE" altLang="de-DE" b="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Calibri Light"/>
            </a:endParaRPr>
          </a:p>
        </p:txBody>
      </p:sp>
      <p:sp>
        <p:nvSpPr>
          <p:cNvPr id="52228"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make decisions on the basis of little information. This type of decision making can easily lead to errors, compared to a type</a:t>
            </a:r>
            <a:r>
              <a:rPr lang="en-US" altLang="de-DE" sz="2400" b="1" dirty="0">
                <a:solidFill>
                  <a:srgbClr val="333333"/>
                </a:solidFill>
                <a:latin typeface="Calibri Light"/>
                <a:cs typeface="Times New Roman" panose="02020603050405020304" pitchFamily="18" charset="0"/>
              </a:rPr>
              <a:t> </a:t>
            </a:r>
            <a:r>
              <a:rPr lang="en-US" altLang="de-DE" sz="2400" dirty="0">
                <a:solidFill>
                  <a:srgbClr val="333333"/>
                </a:solidFill>
                <a:latin typeface="Calibri Light"/>
                <a:cs typeface="Times New Roman" panose="02020603050405020304" pitchFamily="18" charset="0"/>
              </a:rPr>
              <a:t>involving careful consideration of all available information.</a:t>
            </a:r>
          </a:p>
        </p:txBody>
      </p:sp>
      <p:sp>
        <p:nvSpPr>
          <p:cNvPr id="2" name="Footer Placeholder 1"/>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9A0EB6D3-62EC-4CB6-B41F-DFFEBBD45AA5}" type="slidenum">
              <a:rPr lang="de-DE" altLang="de-DE" b="0" smtClean="0">
                <a:latin typeface="Calibri Light"/>
              </a:rPr>
              <a:pPr>
                <a:defRPr/>
              </a:pPr>
              <a:t>17</a:t>
            </a:fld>
            <a:endParaRPr lang="de-DE" altLang="de-DE" b="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Calibri Light"/>
            </a:endParaRPr>
          </a:p>
        </p:txBody>
      </p:sp>
      <p:sp>
        <p:nvSpPr>
          <p:cNvPr id="52228"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Studies show that many people with psychosis (but not all!) make decisions on the basis of little information. </a:t>
            </a:r>
            <a:r>
              <a:rPr lang="en-US" altLang="de-DE" sz="2400" dirty="0">
                <a:solidFill>
                  <a:srgbClr val="333333"/>
                </a:solidFill>
                <a:latin typeface="Calibri Light"/>
                <a:cs typeface="Times New Roman" panose="02020603050405020304" pitchFamily="18" charset="0"/>
              </a:rPr>
              <a:t>This type of decision making can easily lead to errors, compared to a type</a:t>
            </a:r>
            <a:r>
              <a:rPr lang="en-US" altLang="de-DE" sz="2400" b="1" dirty="0">
                <a:solidFill>
                  <a:srgbClr val="333333"/>
                </a:solidFill>
                <a:latin typeface="Calibri Light"/>
                <a:cs typeface="Times New Roman" panose="02020603050405020304" pitchFamily="18" charset="0"/>
              </a:rPr>
              <a:t> </a:t>
            </a:r>
            <a:r>
              <a:rPr lang="en-US" altLang="de-DE" sz="2400" dirty="0">
                <a:solidFill>
                  <a:srgbClr val="333333"/>
                </a:solidFill>
                <a:latin typeface="Calibri Light"/>
                <a:cs typeface="Times New Roman" panose="02020603050405020304" pitchFamily="18" charset="0"/>
              </a:rPr>
              <a:t>involving careful consideration of all available information.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perception of reality for many (but not all!) people with psychosis is altered. Unlikely interpretations are considered that most other people would disregard.</a:t>
            </a: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9A0EB6D3-62EC-4CB6-B41F-DFFEBBD45AA5}" type="slidenum">
              <a:rPr lang="de-DE" altLang="de-DE" b="0" smtClean="0">
                <a:latin typeface="Calibri Light"/>
              </a:rPr>
              <a:pPr>
                <a:defRPr/>
              </a:pPr>
              <a:t>18</a:t>
            </a:fld>
            <a:endParaRPr lang="de-DE" altLang="de-DE" b="0">
              <a:latin typeface="Calibri Light"/>
            </a:endParaRPr>
          </a:p>
        </p:txBody>
      </p:sp>
    </p:spTree>
    <p:extLst>
      <p:ext uri="{BB962C8B-B14F-4D97-AF65-F5344CB8AC3E}">
        <p14:creationId xmlns:p14="http://schemas.microsoft.com/office/powerpoint/2010/main" val="1169392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Calibri Light"/>
              </a:rPr>
              <a:t>How jumping to conclusions promotes misinterpretations during psychosis – examples</a:t>
            </a:r>
          </a:p>
        </p:txBody>
      </p:sp>
      <p:sp>
        <p:nvSpPr>
          <p:cNvPr id="54297" name="Rechteck 1"/>
          <p:cNvSpPr>
            <a:spLocks noChangeArrowheads="1"/>
          </p:cNvSpPr>
          <p:nvPr/>
        </p:nvSpPr>
        <p:spPr bwMode="auto">
          <a:xfrm>
            <a:off x="408955" y="6076950"/>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b="0" dirty="0">
                <a:solidFill>
                  <a:srgbClr val="004992"/>
                </a:solidFill>
                <a:latin typeface="Calibri Light"/>
              </a:rPr>
              <a:t>Can anyone contribute a short personal experience? </a:t>
            </a:r>
            <a:endParaRPr lang="de-DE" altLang="de-DE" sz="1800" b="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19</a:t>
            </a:fld>
            <a:endParaRPr lang="de-DE" altLang="de-DE" b="0">
              <a:latin typeface="Calibri Light"/>
            </a:endParaRPr>
          </a:p>
        </p:txBody>
      </p:sp>
      <p:graphicFrame>
        <p:nvGraphicFramePr>
          <p:cNvPr id="10" name="Content Placeholder 8"/>
          <p:cNvGraphicFramePr>
            <a:graphicFrameLocks/>
          </p:cNvGraphicFramePr>
          <p:nvPr>
            <p:extLst>
              <p:ext uri="{D42A27DB-BD31-4B8C-83A1-F6EECF244321}">
                <p14:modId xmlns:p14="http://schemas.microsoft.com/office/powerpoint/2010/main" val="2427542219"/>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Event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Explanation during psychosis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What really happened</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Your discharge date is moved forward.</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You are convinced that the doctors have given up.</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Unexpectedly, a bed has come up at a residential accommodation.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The thought “You are worthless!” is hammering in your head.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You are convinced that this is caused by a cell phone antenna on the roof. </a:t>
                      </a:r>
                      <a:endParaRPr kumimoji="0" lang="de-DE" sz="1800" b="0" i="0" u="none" strike="noStrike" cap="none" normalizeH="0" baseline="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Most people experience negative thoughts about themselves from time to time.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Therapist says a word you were just about to use.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Therapist can read your thoughts.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The word was accessible from the context.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out “misfits”.</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20</a:t>
            </a:fld>
            <a:endParaRPr lang="de-DE" altLang="de-DE" b="0">
              <a:latin typeface="Calibri Light"/>
            </a:endParaRPr>
          </a:p>
        </p:txBody>
      </p:sp>
    </p:spTree>
    <p:extLst>
      <p:ext uri="{BB962C8B-B14F-4D97-AF65-F5344CB8AC3E}">
        <p14:creationId xmlns:p14="http://schemas.microsoft.com/office/powerpoint/2010/main" val="3251554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out “misfits”.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21</a:t>
            </a:fld>
            <a:endParaRPr lang="de-DE" altLang="de-DE" b="0">
              <a:latin typeface="Calibri Light"/>
            </a:endParaRPr>
          </a:p>
        </p:txBody>
      </p:sp>
    </p:spTree>
    <p:extLst>
      <p:ext uri="{BB962C8B-B14F-4D97-AF65-F5344CB8AC3E}">
        <p14:creationId xmlns:p14="http://schemas.microsoft.com/office/powerpoint/2010/main" val="3649706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out “misfits”.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a:p>
            <a:pPr marL="342900" lvl="0" indent="-342900" defTabSz="914400" fontAlgn="base">
              <a:buClr>
                <a:srgbClr val="333333"/>
              </a:buClr>
              <a:buFont typeface="WingDings"/>
              <a:buChar char=""/>
            </a:pPr>
            <a:r>
              <a:rPr lang="en-GB" altLang="ko-KR" sz="2400" dirty="0">
                <a:solidFill>
                  <a:srgbClr val="333333"/>
                </a:solidFill>
                <a:latin typeface="Calibri Light"/>
                <a:ea typeface="Gulim" pitchFamily="34" charset="-127"/>
                <a:cs typeface="Times New Roman" panose="02020603050405020304" pitchFamily="18" charset="0"/>
              </a:rPr>
              <a:t>Please also state the degree of confidence in your judgment.</a:t>
            </a:r>
            <a:r>
              <a:rPr lang="de-DE" altLang="ko-KR" sz="2400" b="1" dirty="0">
                <a:solidFill>
                  <a:srgbClr val="333333"/>
                </a:solidFill>
                <a:latin typeface="Calibri Light"/>
                <a:ea typeface="Gulim" pitchFamily="34" charset="-127"/>
                <a:cs typeface="Times New Roman" panose="02020603050405020304" pitchFamily="18" charset="0"/>
              </a:rPr>
              <a:t> </a:t>
            </a: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22</a:t>
            </a:fld>
            <a:endParaRPr lang="de-DE" altLang="de-DE" b="0">
              <a:latin typeface="Calibri Light"/>
            </a:endParaRPr>
          </a:p>
        </p:txBody>
      </p:sp>
    </p:spTree>
    <p:extLst>
      <p:ext uri="{BB962C8B-B14F-4D97-AF65-F5344CB8AC3E}">
        <p14:creationId xmlns:p14="http://schemas.microsoft.com/office/powerpoint/2010/main" val="2253198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out “misfits”.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a:p>
            <a:pPr marL="342900" lvl="0" indent="-342900" defTabSz="914400" fontAlgn="base">
              <a:buClr>
                <a:srgbClr val="333333"/>
              </a:buClr>
              <a:buFont typeface="WingDings"/>
              <a:buChar char=""/>
            </a:pPr>
            <a:r>
              <a:rPr lang="en-GB" altLang="ko-KR" sz="2400" dirty="0">
                <a:solidFill>
                  <a:srgbClr val="333333"/>
                </a:solidFill>
                <a:latin typeface="Calibri Light"/>
                <a:ea typeface="Gulim" pitchFamily="34" charset="-127"/>
                <a:cs typeface="Times New Roman" panose="02020603050405020304" pitchFamily="18" charset="0"/>
              </a:rPr>
              <a:t>Please also state the degree of confidence in your judgment.</a:t>
            </a:r>
            <a:r>
              <a:rPr lang="de-DE" altLang="ko-KR" sz="2400" b="1" dirty="0">
                <a:solidFill>
                  <a:srgbClr val="333333"/>
                </a:solidFill>
                <a:latin typeface="Calibri Light"/>
                <a:ea typeface="Gulim" pitchFamily="34" charset="-127"/>
                <a:cs typeface="Times New Roman" panose="02020603050405020304" pitchFamily="18" charset="0"/>
              </a:rPr>
              <a:t> </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Pay special attention to features that clearly rule out one interpretation.</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23</a:t>
            </a:fld>
            <a:endParaRPr lang="de-DE" altLang="de-DE" b="0">
              <a:latin typeface="Calibri Light"/>
            </a:endParaRPr>
          </a:p>
        </p:txBody>
      </p:sp>
    </p:spTree>
    <p:extLst>
      <p:ext uri="{BB962C8B-B14F-4D97-AF65-F5344CB8AC3E}">
        <p14:creationId xmlns:p14="http://schemas.microsoft.com/office/powerpoint/2010/main" val="1109143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6080760" y="2203704"/>
            <a:ext cx="503452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Confession</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a:t>
            </a:r>
            <a:r>
              <a:rPr lang="de-DE" altLang="de-DE" sz="2400" b="0" dirty="0" err="1">
                <a:solidFill>
                  <a:srgbClr val="333333"/>
                </a:solidFill>
                <a:latin typeface="Calibri Light"/>
              </a:rPr>
              <a:t>adultery</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Courtship</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Announcement</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a </a:t>
            </a:r>
            <a:r>
              <a:rPr lang="en-CA" altLang="de-DE" sz="2400" b="0" dirty="0">
                <a:solidFill>
                  <a:srgbClr val="333333"/>
                </a:solidFill>
                <a:latin typeface="Calibri Light"/>
              </a:rPr>
              <a:t>relative’s</a:t>
            </a:r>
            <a:r>
              <a:rPr lang="de-DE" altLang="de-DE" sz="2400" b="0" dirty="0">
                <a:solidFill>
                  <a:srgbClr val="333333"/>
                </a:solidFill>
                <a:latin typeface="Calibri Light"/>
              </a:rPr>
              <a:t> </a:t>
            </a:r>
            <a:r>
              <a:rPr lang="de-DE" altLang="de-DE" sz="2400" b="0" dirty="0" err="1">
                <a:solidFill>
                  <a:srgbClr val="333333"/>
                </a:solidFill>
                <a:latin typeface="Calibri Light"/>
              </a:rPr>
              <a:t>death</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flower</a:t>
            </a:r>
            <a:r>
              <a:rPr lang="de-DE" altLang="de-DE" sz="2400" b="0" dirty="0">
                <a:solidFill>
                  <a:srgbClr val="333333"/>
                </a:solidFill>
                <a:latin typeface="Calibri Light"/>
              </a:rPr>
              <a:t> </a:t>
            </a:r>
            <a:r>
              <a:rPr lang="de-DE" altLang="de-DE" sz="2400" b="0" dirty="0" err="1">
                <a:solidFill>
                  <a:srgbClr val="333333"/>
                </a:solidFill>
                <a:latin typeface="Calibri Light"/>
              </a:rPr>
              <a:t>seller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24</a:t>
            </a:fld>
            <a:endParaRPr lang="de-DE" altLang="de-DE" b="0">
              <a:latin typeface="Calibri Light"/>
            </a:endParaRPr>
          </a:p>
        </p:txBody>
      </p:sp>
      <p:pic>
        <p:nvPicPr>
          <p:cNvPr id="11"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6080760" y="2203704"/>
            <a:ext cx="503452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Confession</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a:t>
            </a:r>
            <a:r>
              <a:rPr lang="de-DE" altLang="de-DE" sz="2400" b="0" dirty="0" err="1">
                <a:solidFill>
                  <a:srgbClr val="333333"/>
                </a:solidFill>
                <a:latin typeface="Calibri Light"/>
              </a:rPr>
              <a:t>adultery</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Courtship </a:t>
            </a:r>
            <a:r>
              <a:rPr lang="de-DE" altLang="de-DE" sz="1800" b="0" dirty="0">
                <a:solidFill>
                  <a:srgbClr val="004992"/>
                </a:solidFill>
                <a:latin typeface="Calibri Light"/>
              </a:rPr>
              <a:t>(Karl Zewy, 1896)</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Announcement</a:t>
            </a:r>
            <a:r>
              <a:rPr lang="de-DE" altLang="de-DE" sz="2400" b="0" dirty="0">
                <a:solidFill>
                  <a:srgbClr val="333333"/>
                </a:solidFill>
                <a:latin typeface="Calibri Light"/>
              </a:rPr>
              <a:t> </a:t>
            </a:r>
            <a:r>
              <a:rPr lang="de-DE" altLang="de-DE" sz="2400" b="0" dirty="0" err="1">
                <a:solidFill>
                  <a:srgbClr val="333333"/>
                </a:solidFill>
                <a:latin typeface="Calibri Light"/>
              </a:rPr>
              <a:t>of</a:t>
            </a:r>
            <a:r>
              <a:rPr lang="de-DE" altLang="de-DE" sz="2400" b="0" dirty="0">
                <a:solidFill>
                  <a:srgbClr val="333333"/>
                </a:solidFill>
                <a:latin typeface="Calibri Light"/>
              </a:rPr>
              <a:t> a </a:t>
            </a:r>
            <a:r>
              <a:rPr lang="en-CA" altLang="de-DE" sz="2400" b="0" dirty="0">
                <a:solidFill>
                  <a:srgbClr val="333333"/>
                </a:solidFill>
                <a:latin typeface="Calibri Light"/>
              </a:rPr>
              <a:t>relative’s</a:t>
            </a:r>
            <a:r>
              <a:rPr lang="de-DE" altLang="de-DE" sz="2400" b="0" dirty="0">
                <a:solidFill>
                  <a:srgbClr val="333333"/>
                </a:solidFill>
                <a:latin typeface="Calibri Light"/>
              </a:rPr>
              <a:t> </a:t>
            </a:r>
            <a:r>
              <a:rPr lang="de-DE" altLang="de-DE" sz="2400" b="0" dirty="0" err="1">
                <a:solidFill>
                  <a:srgbClr val="333333"/>
                </a:solidFill>
                <a:latin typeface="Calibri Light"/>
              </a:rPr>
              <a:t>death</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flower</a:t>
            </a:r>
            <a:r>
              <a:rPr lang="de-DE" altLang="de-DE" sz="2400" b="0" dirty="0">
                <a:solidFill>
                  <a:srgbClr val="333333"/>
                </a:solidFill>
                <a:latin typeface="Calibri Light"/>
              </a:rPr>
              <a:t> </a:t>
            </a:r>
            <a:r>
              <a:rPr lang="de-DE" altLang="de-DE" sz="2400" b="0" dirty="0" err="1">
                <a:solidFill>
                  <a:srgbClr val="333333"/>
                </a:solidFill>
                <a:latin typeface="Calibri Light"/>
              </a:rPr>
              <a:t>seller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25</a:t>
            </a:fld>
            <a:endParaRPr lang="de-DE" altLang="de-DE" b="0">
              <a:latin typeface="Calibri Light"/>
            </a:endParaRPr>
          </a:p>
        </p:txBody>
      </p:sp>
      <p:pic>
        <p:nvPicPr>
          <p:cNvPr id="11"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ChangeArrowheads="1"/>
          </p:cNvSpPr>
          <p:nvPr/>
        </p:nvSpPr>
        <p:spPr bwMode="auto">
          <a:xfrm>
            <a:off x="6080760" y="2203704"/>
            <a:ext cx="566928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monk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drunkard</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reading chemist</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bookworm</a:t>
            </a:r>
          </a:p>
          <a:p>
            <a:pPr marL="0" indent="0" eaLnBrk="1" hangingPunct="1">
              <a:lnSpc>
                <a:spcPct val="105000"/>
              </a:lnSpc>
              <a:spcBef>
                <a:spcPts val="1999"/>
              </a:spcBef>
              <a:spcAft>
                <a:spcPts val="0"/>
              </a:spcAft>
              <a:buClr>
                <a:schemeClr val="tx1"/>
              </a:buClr>
              <a:buNone/>
            </a:pP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26</a:t>
            </a:fld>
            <a:endParaRPr lang="de-DE" altLang="de-DE" b="0">
              <a:latin typeface="Calibri Light"/>
            </a:endParaRPr>
          </a:p>
        </p:txBody>
      </p:sp>
      <p:pic>
        <p:nvPicPr>
          <p:cNvPr id="11"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7"/>
          <p:cNvSpPr>
            <a:spLocks noChangeArrowheads="1"/>
          </p:cNvSpPr>
          <p:nvPr/>
        </p:nvSpPr>
        <p:spPr bwMode="auto">
          <a:xfrm>
            <a:off x="6080759" y="2203704"/>
            <a:ext cx="566928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monk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drunkard</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reading </a:t>
            </a:r>
            <a:r>
              <a:rPr lang="de-DE" altLang="de-DE" sz="2400" b="0" dirty="0" err="1">
                <a:solidFill>
                  <a:srgbClr val="004992"/>
                </a:solidFill>
                <a:latin typeface="Calibri Light"/>
              </a:rPr>
              <a:t>chemist</a:t>
            </a:r>
            <a:r>
              <a:rPr lang="de-DE" altLang="de-DE" sz="2400" b="0" dirty="0">
                <a:solidFill>
                  <a:srgbClr val="004992"/>
                </a:solidFill>
                <a:latin typeface="Calibri Light"/>
              </a:rPr>
              <a:t> </a:t>
            </a:r>
            <a:br>
              <a:rPr lang="de-DE" altLang="de-DE" sz="2400" b="0" dirty="0">
                <a:solidFill>
                  <a:srgbClr val="004992"/>
                </a:solidFill>
                <a:latin typeface="Calibri Light"/>
              </a:rPr>
            </a:br>
            <a:r>
              <a:rPr lang="de-DE" altLang="de-DE" sz="1800" b="0" dirty="0">
                <a:solidFill>
                  <a:srgbClr val="004992"/>
                </a:solidFill>
                <a:latin typeface="Calibri Light"/>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bookworm</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27</a:t>
            </a:fld>
            <a:endParaRPr lang="de-DE" altLang="de-DE" b="0">
              <a:latin typeface="Calibri Light"/>
            </a:endParaRPr>
          </a:p>
        </p:txBody>
      </p:sp>
      <p:pic>
        <p:nvPicPr>
          <p:cNvPr id="11"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6"/>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Servants</a:t>
            </a:r>
            <a:r>
              <a:rPr lang="en-US" altLang="de-DE" sz="2400" b="0" dirty="0">
                <a:solidFill>
                  <a:srgbClr val="333333"/>
                </a:solidFill>
                <a:latin typeface="Calibri Light"/>
              </a:rPr>
              <a:t>’</a:t>
            </a:r>
            <a:r>
              <a:rPr lang="de-DE" altLang="de-DE" sz="2400" b="0" dirty="0">
                <a:solidFill>
                  <a:srgbClr val="333333"/>
                </a:solidFill>
                <a:latin typeface="Calibri Light"/>
              </a:rPr>
              <a:t> room</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imaginary invalid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poor poet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Shelter for the homeless</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28</a:t>
            </a:fld>
            <a:endParaRPr lang="de-DE" altLang="de-DE" b="0">
              <a:latin typeface="Calibri Light"/>
            </a:endParaRPr>
          </a:p>
        </p:txBody>
      </p:sp>
      <p:pic>
        <p:nvPicPr>
          <p:cNvPr id="11"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Servants</a:t>
            </a:r>
            <a:r>
              <a:rPr lang="en-US" altLang="de-DE" sz="2400" b="0" dirty="0">
                <a:solidFill>
                  <a:srgbClr val="333333"/>
                </a:solidFill>
                <a:latin typeface="Calibri Light"/>
              </a:rPr>
              <a:t>’</a:t>
            </a:r>
            <a:r>
              <a:rPr lang="de-DE" altLang="de-DE" sz="2400" b="0" dirty="0">
                <a:solidFill>
                  <a:srgbClr val="333333"/>
                </a:solidFill>
                <a:latin typeface="Calibri Light"/>
              </a:rPr>
              <a:t> room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imaginary invalid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poor poet </a:t>
            </a:r>
            <a:r>
              <a:rPr lang="de-DE" altLang="de-DE" sz="1800" b="0" dirty="0">
                <a:solidFill>
                  <a:srgbClr val="004992"/>
                </a:solidFill>
                <a:latin typeface="Calibri Light"/>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Shelter for the homeless</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29</a:t>
            </a:fld>
            <a:endParaRPr lang="de-DE" altLang="de-DE" b="0">
              <a:latin typeface="Calibri Light"/>
            </a:endParaRPr>
          </a:p>
        </p:txBody>
      </p:sp>
      <p:pic>
        <p:nvPicPr>
          <p:cNvPr id="11"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2"/>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evil witch</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gloating boy</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shoe thief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admonition</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30</a:t>
            </a:fld>
            <a:endParaRPr lang="de-DE" altLang="de-DE" b="0">
              <a:latin typeface="Calibri Light"/>
            </a:endParaRPr>
          </a:p>
        </p:txBody>
      </p:sp>
      <p:pic>
        <p:nvPicPr>
          <p:cNvPr id="11"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3"/>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evil witch</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gloating boy</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shoe thief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a:t>
            </a:r>
            <a:r>
              <a:rPr lang="de-DE" altLang="de-DE" sz="2400" b="0" dirty="0" err="1">
                <a:solidFill>
                  <a:srgbClr val="004992"/>
                </a:solidFill>
                <a:latin typeface="Calibri Light"/>
              </a:rPr>
              <a:t>admonition</a:t>
            </a:r>
            <a:r>
              <a:rPr lang="de-DE" altLang="de-DE" sz="2400" b="0" dirty="0">
                <a:solidFill>
                  <a:srgbClr val="004992"/>
                </a:solidFill>
                <a:latin typeface="Calibri Light"/>
              </a:rPr>
              <a:t> </a:t>
            </a:r>
            <a:br>
              <a:rPr lang="de-DE" altLang="de-DE" sz="2400" b="0" dirty="0">
                <a:solidFill>
                  <a:srgbClr val="004992"/>
                </a:solidFill>
                <a:latin typeface="Calibri Light"/>
              </a:rPr>
            </a:br>
            <a:r>
              <a:rPr lang="de-DE" altLang="de-DE" sz="1800" b="0" dirty="0">
                <a:solidFill>
                  <a:srgbClr val="004992"/>
                </a:solidFill>
                <a:latin typeface="Calibri Light"/>
              </a:rPr>
              <a:t>(Ferdinand Georg Waldmüller, 1846)</a:t>
            </a:r>
            <a:endParaRPr lang="en-US" altLang="de-DE" sz="1800" b="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31</a:t>
            </a:fld>
            <a:endParaRPr lang="de-DE" altLang="de-DE" b="0">
              <a:latin typeface="Calibri Light"/>
            </a:endParaRPr>
          </a:p>
        </p:txBody>
      </p:sp>
      <p:pic>
        <p:nvPicPr>
          <p:cNvPr id="11"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1026"/>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visit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Absorbed in studies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poet</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Grandfather’s library</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32</a:t>
            </a:fld>
            <a:endParaRPr lang="de-DE" altLang="de-DE" b="0">
              <a:latin typeface="Calibri Light"/>
            </a:endParaRPr>
          </a:p>
        </p:txBody>
      </p:sp>
      <p:pic>
        <p:nvPicPr>
          <p:cNvPr id="11"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6"/>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visit </a:t>
            </a:r>
            <a:r>
              <a:rPr lang="de-DE" altLang="de-DE" sz="1800" b="0" dirty="0">
                <a:solidFill>
                  <a:srgbClr val="004992"/>
                </a:solidFill>
                <a:latin typeface="Calibri Light"/>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Absorbed in studies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poet</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Grandfather’s library</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33</a:t>
            </a:fld>
            <a:endParaRPr lang="de-DE" altLang="de-DE" b="0">
              <a:latin typeface="Calibri Light"/>
            </a:endParaRPr>
          </a:p>
        </p:txBody>
      </p:sp>
      <p:pic>
        <p:nvPicPr>
          <p:cNvPr id="11"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050">
            <a:extLst>
              <a:ext uri="{FF2B5EF4-FFF2-40B4-BE49-F238E27FC236}">
                <a16:creationId xmlns:a16="http://schemas.microsoft.com/office/drawing/2014/main" id="{F10BCA6E-38CE-274E-97A4-023CE7C787A5}"/>
              </a:ext>
            </a:extLst>
          </p:cNvPr>
          <p:cNvSpPr txBox="1">
            <a:spLocks noChangeArrowheads="1"/>
          </p:cNvSpPr>
          <p:nvPr/>
        </p:nvSpPr>
        <p:spPr bwMode="auto">
          <a:xfrm>
            <a:off x="6080760" y="2203704"/>
            <a:ext cx="5669280"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Taiga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Adolf</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Higher </a:t>
            </a:r>
            <a:r>
              <a:rPr lang="de-DE" altLang="de-DE" sz="2400" b="0" dirty="0" err="1">
                <a:solidFill>
                  <a:srgbClr val="333333"/>
                </a:solidFill>
                <a:latin typeface="Calibri Light"/>
              </a:rPr>
              <a:t>creatures</a:t>
            </a:r>
            <a:r>
              <a:rPr lang="de-DE" altLang="de-DE" sz="2400" b="0" dirty="0">
                <a:solidFill>
                  <a:srgbClr val="333333"/>
                </a:solidFill>
                <a:latin typeface="Calibri Light"/>
              </a:rPr>
              <a:t> </a:t>
            </a:r>
            <a:r>
              <a:rPr lang="de-DE" altLang="de-DE" sz="2400" b="0" dirty="0" err="1">
                <a:solidFill>
                  <a:srgbClr val="333333"/>
                </a:solidFill>
                <a:latin typeface="Calibri Light"/>
              </a:rPr>
              <a:t>demanded</a:t>
            </a:r>
            <a:r>
              <a:rPr lang="de-DE" altLang="de-DE" sz="2400" b="0" dirty="0">
                <a:solidFill>
                  <a:srgbClr val="333333"/>
                </a:solidFill>
                <a:latin typeface="Calibri Light"/>
              </a:rPr>
              <a:t>: </a:t>
            </a:r>
            <a:r>
              <a:rPr lang="de-DE" altLang="de-DE" sz="2400" b="0" dirty="0" err="1">
                <a:solidFill>
                  <a:srgbClr val="333333"/>
                </a:solidFill>
                <a:latin typeface="Calibri Light"/>
              </a:rPr>
              <a:t>paint</a:t>
            </a:r>
            <a:r>
              <a:rPr lang="de-DE" altLang="de-DE" sz="2400" b="0" dirty="0">
                <a:solidFill>
                  <a:srgbClr val="333333"/>
                </a:solidFill>
                <a:latin typeface="Calibri Light"/>
              </a:rPr>
              <a:t> </a:t>
            </a:r>
            <a:r>
              <a:rPr lang="de-DE" altLang="de-DE" sz="2400" b="0" dirty="0" err="1">
                <a:solidFill>
                  <a:srgbClr val="333333"/>
                </a:solidFill>
                <a:latin typeface="Calibri Light"/>
              </a:rPr>
              <a:t>upper</a:t>
            </a:r>
            <a:r>
              <a:rPr lang="de-DE" altLang="de-DE" sz="2400" b="0" dirty="0">
                <a:solidFill>
                  <a:srgbClr val="333333"/>
                </a:solidFill>
                <a:latin typeface="Calibri Light"/>
              </a:rPr>
              <a:t> </a:t>
            </a:r>
            <a:r>
              <a:rPr lang="de-DE" altLang="de-DE" sz="2400" b="0" dirty="0" err="1">
                <a:solidFill>
                  <a:srgbClr val="333333"/>
                </a:solidFill>
                <a:latin typeface="Calibri Light"/>
              </a:rPr>
              <a:t>right</a:t>
            </a:r>
            <a:r>
              <a:rPr lang="de-DE" altLang="de-DE" sz="2400" b="0">
                <a:solidFill>
                  <a:srgbClr val="333333"/>
                </a:solidFill>
                <a:latin typeface="Calibri Light"/>
              </a:rPr>
              <a:t> corner</a:t>
            </a:r>
            <a:r>
              <a:rPr lang="de-DE" altLang="de-DE" sz="2400" b="0" dirty="0">
                <a:solidFill>
                  <a:srgbClr val="333333"/>
                </a:solidFill>
                <a:latin typeface="Calibri Light"/>
              </a:rPr>
              <a:t> </a:t>
            </a:r>
            <a:r>
              <a:rPr lang="de-DE" altLang="de-DE" sz="2400" b="0" dirty="0" err="1">
                <a:solidFill>
                  <a:srgbClr val="333333"/>
                </a:solidFill>
                <a:latin typeface="Calibri Light"/>
              </a:rPr>
              <a:t>black</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Depression</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34</a:t>
            </a:fld>
            <a:endParaRPr lang="de-DE" altLang="de-DE" b="0">
              <a:latin typeface="Calibri Light"/>
            </a:endParaRPr>
          </a:p>
        </p:txBody>
      </p:sp>
      <p:pic>
        <p:nvPicPr>
          <p:cNvPr id="11" name="Grafik 3">
            <a:extLst>
              <a:ext uri="{FF2B5EF4-FFF2-40B4-BE49-F238E27FC236}">
                <a16:creationId xmlns:a16="http://schemas.microsoft.com/office/drawing/2014/main" id="{0EF13977-EA4D-D046-891F-DCE7F51711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7013" y="1124712"/>
            <a:ext cx="3998214"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886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050">
            <a:extLst>
              <a:ext uri="{FF2B5EF4-FFF2-40B4-BE49-F238E27FC236}">
                <a16:creationId xmlns:a16="http://schemas.microsoft.com/office/drawing/2014/main" id="{D55DE708-D650-C744-85C1-FD302A3796C6}"/>
              </a:ext>
            </a:extLst>
          </p:cNvPr>
          <p:cNvSpPr txBox="1">
            <a:spLocks noChangeArrowheads="1"/>
          </p:cNvSpPr>
          <p:nvPr/>
        </p:nvSpPr>
        <p:spPr bwMode="auto">
          <a:xfrm>
            <a:off x="6080760" y="2203704"/>
            <a:ext cx="5669280" cy="237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Taiga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Adolf</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Higher </a:t>
            </a:r>
            <a:r>
              <a:rPr lang="de-DE" altLang="de-DE" sz="2400" b="0" dirty="0" err="1">
                <a:solidFill>
                  <a:srgbClr val="004992"/>
                </a:solidFill>
                <a:latin typeface="Calibri Light"/>
              </a:rPr>
              <a:t>creatures</a:t>
            </a:r>
            <a:r>
              <a:rPr lang="de-DE" altLang="de-DE" sz="2400" b="0" dirty="0">
                <a:solidFill>
                  <a:srgbClr val="004992"/>
                </a:solidFill>
                <a:latin typeface="Calibri Light"/>
              </a:rPr>
              <a:t> </a:t>
            </a:r>
            <a:r>
              <a:rPr lang="de-DE" altLang="de-DE" sz="2400" b="0" dirty="0" err="1">
                <a:solidFill>
                  <a:srgbClr val="004992"/>
                </a:solidFill>
                <a:latin typeface="Calibri Light"/>
              </a:rPr>
              <a:t>demanded</a:t>
            </a:r>
            <a:r>
              <a:rPr lang="de-DE" altLang="de-DE" sz="2400" b="0" dirty="0">
                <a:solidFill>
                  <a:srgbClr val="004992"/>
                </a:solidFill>
                <a:latin typeface="Calibri Light"/>
              </a:rPr>
              <a:t>: </a:t>
            </a:r>
            <a:r>
              <a:rPr lang="de-DE" altLang="de-DE" sz="2400" b="0" dirty="0" err="1">
                <a:solidFill>
                  <a:srgbClr val="004992"/>
                </a:solidFill>
                <a:latin typeface="Calibri Light"/>
              </a:rPr>
              <a:t>paint</a:t>
            </a:r>
            <a:r>
              <a:rPr lang="de-DE" altLang="de-DE" sz="2400" b="0" dirty="0">
                <a:solidFill>
                  <a:srgbClr val="004992"/>
                </a:solidFill>
                <a:latin typeface="Calibri Light"/>
              </a:rPr>
              <a:t> </a:t>
            </a:r>
            <a:r>
              <a:rPr lang="de-DE" altLang="de-DE" sz="2400" b="0" dirty="0" err="1">
                <a:solidFill>
                  <a:srgbClr val="004992"/>
                </a:solidFill>
                <a:latin typeface="Calibri Light"/>
              </a:rPr>
              <a:t>upper</a:t>
            </a:r>
            <a:r>
              <a:rPr lang="de-DE" altLang="de-DE" sz="2400" b="0" dirty="0">
                <a:solidFill>
                  <a:srgbClr val="004992"/>
                </a:solidFill>
                <a:latin typeface="Calibri Light"/>
              </a:rPr>
              <a:t> </a:t>
            </a:r>
            <a:r>
              <a:rPr lang="de-DE" altLang="de-DE" sz="2400" b="0" dirty="0" err="1">
                <a:solidFill>
                  <a:srgbClr val="004992"/>
                </a:solidFill>
                <a:latin typeface="Calibri Light"/>
              </a:rPr>
              <a:t>right</a:t>
            </a:r>
            <a:r>
              <a:rPr lang="de-DE" altLang="de-DE" sz="2400" b="0" dirty="0">
                <a:solidFill>
                  <a:srgbClr val="004992"/>
                </a:solidFill>
                <a:latin typeface="Calibri Light"/>
              </a:rPr>
              <a:t> </a:t>
            </a:r>
            <a:r>
              <a:rPr lang="de-DE" altLang="de-DE" sz="2400" b="0" dirty="0" err="1">
                <a:solidFill>
                  <a:srgbClr val="004992"/>
                </a:solidFill>
                <a:latin typeface="Calibri Light"/>
              </a:rPr>
              <a:t>corner</a:t>
            </a:r>
            <a:r>
              <a:rPr lang="de-DE" altLang="de-DE" sz="2400" b="0" dirty="0">
                <a:solidFill>
                  <a:srgbClr val="004992"/>
                </a:solidFill>
                <a:latin typeface="Calibri Light"/>
              </a:rPr>
              <a:t> </a:t>
            </a:r>
            <a:r>
              <a:rPr lang="de-DE" altLang="de-DE" sz="2400" b="0" dirty="0" err="1">
                <a:solidFill>
                  <a:srgbClr val="004992"/>
                </a:solidFill>
                <a:latin typeface="Calibri Light"/>
              </a:rPr>
              <a:t>black</a:t>
            </a:r>
            <a:r>
              <a:rPr lang="de-DE" altLang="de-DE" sz="2400" b="0" dirty="0">
                <a:solidFill>
                  <a:srgbClr val="004992"/>
                </a:solidFill>
                <a:latin typeface="Calibri Light"/>
              </a:rPr>
              <a:t> </a:t>
            </a:r>
            <a:r>
              <a:rPr lang="de-DE" altLang="de-DE" sz="1800" b="0" dirty="0">
                <a:solidFill>
                  <a:srgbClr val="004992"/>
                </a:solidFill>
                <a:latin typeface="Calibri Light"/>
              </a:rPr>
              <a:t>(Sigmar Polke, 1969)</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Depression</a:t>
            </a:r>
          </a:p>
        </p:txBody>
      </p:sp>
      <p:sp>
        <p:nvSpPr>
          <p:cNvPr id="3" name="Footer Placeholder 2"/>
          <p:cNvSpPr>
            <a:spLocks noGrp="1"/>
          </p:cNvSpPr>
          <p:nvPr>
            <p:ph type="ftr" sz="quarter" idx="11"/>
          </p:nvPr>
        </p:nvSpPr>
        <p:spPr/>
        <p:txBody>
          <a:bodyPr/>
          <a:lstStyle/>
          <a:p>
            <a:pPr>
              <a:defRPr/>
            </a:pPr>
            <a:r>
              <a:rPr lang="en-US" b="0" dirty="0">
                <a:latin typeface="Calibri Light"/>
              </a:rPr>
              <a:t>Metacognitive Training 7 - Jumping to Conclusions II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35</a:t>
            </a:fld>
            <a:endParaRPr lang="de-DE" altLang="de-DE" b="0">
              <a:latin typeface="Calibri Light"/>
            </a:endParaRPr>
          </a:p>
        </p:txBody>
      </p:sp>
      <p:pic>
        <p:nvPicPr>
          <p:cNvPr id="10" name="Grafik 3">
            <a:extLst>
              <a:ext uri="{FF2B5EF4-FFF2-40B4-BE49-F238E27FC236}">
                <a16:creationId xmlns:a16="http://schemas.microsoft.com/office/drawing/2014/main" id="{EE838FFC-D184-B546-8557-E1123D0702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7013" y="1124712"/>
            <a:ext cx="3998214"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480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7 - Jumping to Conclusions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36</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a:spcBef>
                <a:spcPts val="894"/>
              </a:spcBef>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a:spcBef>
                <a:spcPts val="800"/>
              </a:spcBef>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9296928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Facing the beast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drunkard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Nightmare </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Hunting accident</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37</a:t>
            </a:fld>
            <a:endParaRPr lang="de-DE" altLang="de-DE" b="0">
              <a:latin typeface="Calibri Light"/>
            </a:endParaRPr>
          </a:p>
        </p:txBody>
      </p:sp>
      <p:pic>
        <p:nvPicPr>
          <p:cNvPr id="11"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Facing the beast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drunkard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Nightmare </a:t>
            </a:r>
          </a:p>
          <a:p>
            <a:pPr eaLnBrk="1" hangingPunct="1">
              <a:lnSpc>
                <a:spcPct val="105000"/>
              </a:lnSpc>
              <a:spcBef>
                <a:spcPts val="1999"/>
              </a:spcBef>
              <a:spcAft>
                <a:spcPts val="0"/>
              </a:spcAft>
              <a:buClr>
                <a:srgbClr val="004992"/>
              </a:buClr>
              <a:buFont typeface="WingDings"/>
              <a:buAutoNum type="alphaLcPeriod"/>
            </a:pPr>
            <a:r>
              <a:rPr lang="en-US" altLang="de-DE" sz="2400" b="0" dirty="0">
                <a:solidFill>
                  <a:srgbClr val="004992"/>
                </a:solidFill>
                <a:latin typeface="Calibri Light"/>
              </a:rPr>
              <a:t>Hunting accident </a:t>
            </a:r>
            <a:r>
              <a:rPr lang="en-US" altLang="de-DE" sz="1800" b="0" dirty="0">
                <a:solidFill>
                  <a:srgbClr val="004992"/>
                </a:solidFill>
                <a:latin typeface="Calibri Light"/>
              </a:rPr>
              <a:t>(Carl </a:t>
            </a:r>
            <a:r>
              <a:rPr lang="en-US" altLang="de-DE" sz="1800" b="0" dirty="0" err="1">
                <a:solidFill>
                  <a:srgbClr val="004992"/>
                </a:solidFill>
                <a:latin typeface="Calibri Light"/>
              </a:rPr>
              <a:t>Spitzweg</a:t>
            </a:r>
            <a:r>
              <a:rPr lang="en-US" altLang="de-DE" sz="1800" b="0" dirty="0">
                <a:solidFill>
                  <a:srgbClr val="004992"/>
                </a:solidFill>
                <a:latin typeface="Calibri Light"/>
              </a:rPr>
              <a:t>, 1839)</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38</a:t>
            </a:fld>
            <a:endParaRPr lang="de-DE" altLang="de-DE" b="0">
              <a:latin typeface="Calibri Light"/>
            </a:endParaRPr>
          </a:p>
        </p:txBody>
      </p:sp>
      <p:pic>
        <p:nvPicPr>
          <p:cNvPr id="11"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binge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Cossack-letter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Arm wrestling</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Before</a:t>
            </a:r>
            <a:r>
              <a:rPr lang="de-DE" altLang="de-DE" sz="2400" b="0" dirty="0">
                <a:solidFill>
                  <a:srgbClr val="333333"/>
                </a:solidFill>
                <a:latin typeface="Calibri Light"/>
              </a:rPr>
              <a:t> </a:t>
            </a:r>
            <a:r>
              <a:rPr lang="de-DE" altLang="de-DE" sz="2400" b="0" dirty="0" err="1">
                <a:solidFill>
                  <a:srgbClr val="333333"/>
                </a:solidFill>
                <a:latin typeface="Calibri Light"/>
              </a:rPr>
              <a:t>the</a:t>
            </a:r>
            <a:r>
              <a:rPr lang="de-DE" altLang="de-DE" sz="2400" b="0" dirty="0">
                <a:solidFill>
                  <a:srgbClr val="333333"/>
                </a:solidFill>
                <a:latin typeface="Calibri Light"/>
              </a:rPr>
              <a:t> </a:t>
            </a:r>
            <a:r>
              <a:rPr lang="de-DE" altLang="de-DE" sz="2400" b="0" dirty="0" err="1">
                <a:solidFill>
                  <a:srgbClr val="333333"/>
                </a:solidFill>
                <a:latin typeface="Calibri Light"/>
              </a:rPr>
              <a:t>battle</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39</a:t>
            </a:fld>
            <a:endParaRPr lang="de-DE" altLang="de-DE" b="0">
              <a:latin typeface="Calibri Light"/>
            </a:endParaRPr>
          </a:p>
        </p:txBody>
      </p:sp>
      <p:pic>
        <p:nvPicPr>
          <p:cNvPr id="11"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ext Box 3"/>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binge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a:t>
            </a:r>
            <a:r>
              <a:rPr lang="de-DE" altLang="de-DE" sz="2400" b="0" dirty="0" err="1">
                <a:solidFill>
                  <a:srgbClr val="004992"/>
                </a:solidFill>
                <a:latin typeface="Calibri Light"/>
              </a:rPr>
              <a:t>Cossack</a:t>
            </a:r>
            <a:r>
              <a:rPr lang="de-DE" altLang="de-DE" sz="2400" b="0" dirty="0">
                <a:solidFill>
                  <a:srgbClr val="004992"/>
                </a:solidFill>
                <a:latin typeface="Calibri Light"/>
              </a:rPr>
              <a:t>-letter </a:t>
            </a:r>
            <a:br>
              <a:rPr lang="de-DE" altLang="de-DE" sz="2400" b="0" dirty="0">
                <a:solidFill>
                  <a:srgbClr val="004992"/>
                </a:solidFill>
                <a:latin typeface="Calibri Light"/>
              </a:rPr>
            </a:br>
            <a:r>
              <a:rPr lang="de-DE" altLang="de-DE" sz="1800" b="0" dirty="0">
                <a:solidFill>
                  <a:srgbClr val="004992"/>
                </a:solidFill>
                <a:latin typeface="Calibri Light"/>
              </a:rPr>
              <a:t>(Ilja </a:t>
            </a:r>
            <a:r>
              <a:rPr lang="de-DE" altLang="de-DE" sz="1800" b="0" dirty="0" err="1">
                <a:solidFill>
                  <a:srgbClr val="004992"/>
                </a:solidFill>
                <a:latin typeface="Calibri Light"/>
              </a:rPr>
              <a:t>Jefimowitsch</a:t>
            </a:r>
            <a:r>
              <a:rPr lang="de-DE" altLang="de-DE" sz="1800" b="0" dirty="0">
                <a:solidFill>
                  <a:srgbClr val="004992"/>
                </a:solidFill>
                <a:latin typeface="Calibri Light"/>
              </a:rPr>
              <a:t> </a:t>
            </a:r>
            <a:r>
              <a:rPr lang="de-DE" altLang="de-DE" sz="1800" b="0" dirty="0" err="1">
                <a:solidFill>
                  <a:srgbClr val="004992"/>
                </a:solidFill>
                <a:latin typeface="Calibri Light"/>
              </a:rPr>
              <a:t>Repin</a:t>
            </a:r>
            <a:r>
              <a:rPr lang="de-DE" altLang="de-DE" sz="1800" b="0" dirty="0">
                <a:solidFill>
                  <a:srgbClr val="004992"/>
                </a:solidFill>
                <a:latin typeface="Calibri Light"/>
              </a:rPr>
              <a:t>, 1891)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Arm </a:t>
            </a:r>
            <a:r>
              <a:rPr lang="de-DE" altLang="de-DE" sz="2400" b="0" dirty="0" err="1">
                <a:solidFill>
                  <a:srgbClr val="333333"/>
                </a:solidFill>
                <a:latin typeface="Calibri Light"/>
              </a:rPr>
              <a:t>wrestling</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Before</a:t>
            </a:r>
            <a:r>
              <a:rPr lang="de-DE" altLang="de-DE" sz="2400" b="0" dirty="0">
                <a:solidFill>
                  <a:srgbClr val="333333"/>
                </a:solidFill>
                <a:latin typeface="Calibri Light"/>
              </a:rPr>
              <a:t> </a:t>
            </a:r>
            <a:r>
              <a:rPr lang="de-DE" altLang="de-DE" sz="2400" b="0" dirty="0" err="1">
                <a:solidFill>
                  <a:srgbClr val="333333"/>
                </a:solidFill>
                <a:latin typeface="Calibri Light"/>
              </a:rPr>
              <a:t>the</a:t>
            </a:r>
            <a:r>
              <a:rPr lang="de-DE" altLang="de-DE" sz="2400" b="0" dirty="0">
                <a:solidFill>
                  <a:srgbClr val="333333"/>
                </a:solidFill>
                <a:latin typeface="Calibri Light"/>
              </a:rPr>
              <a:t> </a:t>
            </a:r>
            <a:r>
              <a:rPr lang="de-DE" altLang="de-DE" sz="2400" b="0" dirty="0" err="1">
                <a:solidFill>
                  <a:srgbClr val="333333"/>
                </a:solidFill>
                <a:latin typeface="Calibri Light"/>
              </a:rPr>
              <a:t>battle</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40</a:t>
            </a:fld>
            <a:endParaRPr lang="de-DE" altLang="de-DE" b="0">
              <a:latin typeface="Calibri Light"/>
            </a:endParaRPr>
          </a:p>
        </p:txBody>
      </p:sp>
      <p:pic>
        <p:nvPicPr>
          <p:cNvPr id="11"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1026"/>
          <p:cNvSpPr>
            <a:spLocks noGrp="1" noChangeArrowheads="1"/>
          </p:cNvSpPr>
          <p:nvPr>
            <p:ph type="body" sz="half" idx="4294967295"/>
          </p:nvPr>
        </p:nvSpPr>
        <p:spPr>
          <a:xfrm>
            <a:off x="6080760" y="2203704"/>
            <a:ext cx="5669280" cy="1498600"/>
          </a:xfrm>
        </p:spPr>
        <p:txBody>
          <a:bodyPr wrap="square">
            <a:noAutofit/>
          </a:bodyPr>
          <a:lstStyle/>
          <a:p>
            <a:pPr marL="457200" indent="-457200" eaLnBrk="1" hangingPunct="1">
              <a:buClr>
                <a:srgbClr val="333333"/>
              </a:buClr>
              <a:buFont typeface="WingDings"/>
              <a:buAutoNum type="alphaLcPeriod"/>
              <a:defRPr/>
            </a:pPr>
            <a:r>
              <a:rPr lang="de-DE" sz="2400" dirty="0">
                <a:solidFill>
                  <a:srgbClr val="333333"/>
                </a:solidFill>
                <a:latin typeface="Calibri Light"/>
              </a:rPr>
              <a:t>Children</a:t>
            </a:r>
            <a:r>
              <a:rPr lang="en-US" sz="2400" dirty="0">
                <a:solidFill>
                  <a:srgbClr val="333333"/>
                </a:solidFill>
                <a:latin typeface="Calibri Light"/>
              </a:rPr>
              <a:t>’</a:t>
            </a:r>
            <a:r>
              <a:rPr lang="de-DE" sz="2400" dirty="0">
                <a:solidFill>
                  <a:srgbClr val="333333"/>
                </a:solidFill>
                <a:latin typeface="Calibri Light"/>
              </a:rPr>
              <a:t>s </a:t>
            </a:r>
            <a:r>
              <a:rPr lang="de-DE" sz="2400" dirty="0" err="1">
                <a:solidFill>
                  <a:srgbClr val="333333"/>
                </a:solidFill>
                <a:latin typeface="Calibri Light"/>
              </a:rPr>
              <a:t>birthday</a:t>
            </a:r>
            <a:r>
              <a:rPr lang="de-DE" sz="2400" dirty="0">
                <a:solidFill>
                  <a:srgbClr val="333333"/>
                </a:solidFill>
                <a:latin typeface="Calibri Light"/>
              </a:rPr>
              <a:t> </a:t>
            </a:r>
            <a:r>
              <a:rPr lang="de-DE" sz="2400" dirty="0" err="1">
                <a:solidFill>
                  <a:srgbClr val="333333"/>
                </a:solidFill>
                <a:latin typeface="Calibri Light"/>
              </a:rPr>
              <a:t>party</a:t>
            </a:r>
            <a:endParaRPr lang="de-DE" sz="2400" dirty="0">
              <a:solidFill>
                <a:srgbClr val="333333"/>
              </a:solidFill>
              <a:latin typeface="Calibri Light"/>
            </a:endParaRPr>
          </a:p>
          <a:p>
            <a:pPr marL="457200" indent="-457200" eaLnBrk="1" hangingPunct="1">
              <a:buClr>
                <a:srgbClr val="333333"/>
              </a:buClr>
              <a:buFont typeface="WingDings"/>
              <a:buAutoNum type="alphaLcPeriod"/>
              <a:defRPr/>
            </a:pPr>
            <a:r>
              <a:rPr lang="de-DE" sz="2400" dirty="0">
                <a:solidFill>
                  <a:srgbClr val="333333"/>
                </a:solidFill>
                <a:latin typeface="Calibri Light"/>
              </a:rPr>
              <a:t>The scholar</a:t>
            </a:r>
          </a:p>
          <a:p>
            <a:pPr marL="457200" indent="-457200" eaLnBrk="1" hangingPunct="1">
              <a:buClr>
                <a:srgbClr val="333333"/>
              </a:buClr>
              <a:buFont typeface="WingDings"/>
              <a:buAutoNum type="alphaLcPeriod"/>
              <a:defRPr/>
            </a:pPr>
            <a:r>
              <a:rPr lang="de-DE" sz="2400" dirty="0">
                <a:solidFill>
                  <a:srgbClr val="333333"/>
                </a:solidFill>
                <a:latin typeface="Calibri Light"/>
              </a:rPr>
              <a:t>Wanderer</a:t>
            </a:r>
            <a:r>
              <a:rPr lang="en-US" sz="2400" dirty="0">
                <a:solidFill>
                  <a:srgbClr val="333333"/>
                </a:solidFill>
                <a:latin typeface="Calibri Light"/>
              </a:rPr>
              <a:t>’</a:t>
            </a:r>
            <a:r>
              <a:rPr lang="de-DE" sz="2400" dirty="0">
                <a:solidFill>
                  <a:srgbClr val="333333"/>
                </a:solidFill>
                <a:latin typeface="Calibri Light"/>
              </a:rPr>
              <a:t>s </a:t>
            </a:r>
            <a:r>
              <a:rPr lang="de-DE" sz="2400" dirty="0" err="1">
                <a:solidFill>
                  <a:srgbClr val="333333"/>
                </a:solidFill>
                <a:latin typeface="Calibri Light"/>
              </a:rPr>
              <a:t>rest</a:t>
            </a:r>
            <a:endParaRPr lang="de-DE" sz="2400" dirty="0">
              <a:solidFill>
                <a:srgbClr val="333333"/>
              </a:solidFill>
              <a:latin typeface="Calibri Light"/>
            </a:endParaRPr>
          </a:p>
          <a:p>
            <a:pPr marL="457200" indent="-457200" eaLnBrk="1" hangingPunct="1">
              <a:buClr>
                <a:srgbClr val="333333"/>
              </a:buClr>
              <a:buFont typeface="WingDings"/>
              <a:buAutoNum type="alphaLcPeriod"/>
              <a:defRPr/>
            </a:pPr>
            <a:r>
              <a:rPr lang="de-DE" sz="2400" dirty="0">
                <a:solidFill>
                  <a:srgbClr val="333333"/>
                </a:solidFill>
                <a:latin typeface="Calibri Light"/>
              </a:rPr>
              <a:t>The eyeglasses salesman</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41</a:t>
            </a:fld>
            <a:endParaRPr lang="de-DE" altLang="de-DE" b="0">
              <a:latin typeface="Calibri Light"/>
            </a:endParaRPr>
          </a:p>
        </p:txBody>
      </p:sp>
      <p:pic>
        <p:nvPicPr>
          <p:cNvPr id="11"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1026"/>
          <p:cNvSpPr>
            <a:spLocks noGrp="1" noChangeArrowheads="1"/>
          </p:cNvSpPr>
          <p:nvPr>
            <p:ph type="body" sz="half" idx="4294967295"/>
          </p:nvPr>
        </p:nvSpPr>
        <p:spPr>
          <a:xfrm>
            <a:off x="6080760" y="2203704"/>
            <a:ext cx="5669280" cy="1498600"/>
          </a:xfrm>
        </p:spPr>
        <p:txBody>
          <a:bodyPr wrap="square">
            <a:noAutofit/>
          </a:bodyPr>
          <a:lstStyle/>
          <a:p>
            <a:pPr marL="457200" indent="-457200" eaLnBrk="1" hangingPunct="1">
              <a:buClr>
                <a:srgbClr val="333333"/>
              </a:buClr>
              <a:buFont typeface="WingDings"/>
              <a:buAutoNum type="alphaLcPeriod"/>
              <a:defRPr/>
            </a:pPr>
            <a:r>
              <a:rPr lang="de-DE" sz="2400" dirty="0">
                <a:solidFill>
                  <a:srgbClr val="333333"/>
                </a:solidFill>
                <a:latin typeface="Calibri Light"/>
              </a:rPr>
              <a:t>Children</a:t>
            </a:r>
            <a:r>
              <a:rPr lang="en-US" sz="2400" dirty="0">
                <a:solidFill>
                  <a:srgbClr val="333333"/>
                </a:solidFill>
                <a:latin typeface="Calibri Light"/>
              </a:rPr>
              <a:t>’</a:t>
            </a:r>
            <a:r>
              <a:rPr lang="de-DE" sz="2400" dirty="0">
                <a:solidFill>
                  <a:srgbClr val="333333"/>
                </a:solidFill>
                <a:latin typeface="Calibri Light"/>
              </a:rPr>
              <a:t>s </a:t>
            </a:r>
            <a:r>
              <a:rPr lang="de-DE" sz="2400" dirty="0" err="1">
                <a:solidFill>
                  <a:srgbClr val="333333"/>
                </a:solidFill>
                <a:latin typeface="Calibri Light"/>
              </a:rPr>
              <a:t>birthday</a:t>
            </a:r>
            <a:r>
              <a:rPr lang="de-DE" sz="2400" dirty="0">
                <a:solidFill>
                  <a:srgbClr val="333333"/>
                </a:solidFill>
                <a:latin typeface="Calibri Light"/>
              </a:rPr>
              <a:t> </a:t>
            </a:r>
            <a:r>
              <a:rPr lang="de-DE" sz="2400" dirty="0" err="1">
                <a:solidFill>
                  <a:srgbClr val="333333"/>
                </a:solidFill>
                <a:latin typeface="Calibri Light"/>
              </a:rPr>
              <a:t>party</a:t>
            </a:r>
            <a:endParaRPr lang="de-DE" sz="2400" dirty="0">
              <a:solidFill>
                <a:srgbClr val="333333"/>
              </a:solidFill>
              <a:latin typeface="Calibri Light"/>
            </a:endParaRPr>
          </a:p>
          <a:p>
            <a:pPr marL="457200" indent="-457200" eaLnBrk="1" hangingPunct="1">
              <a:buClr>
                <a:srgbClr val="333333"/>
              </a:buClr>
              <a:buFont typeface="WingDings"/>
              <a:buAutoNum type="alphaLcPeriod"/>
              <a:defRPr/>
            </a:pPr>
            <a:r>
              <a:rPr lang="de-DE" sz="2400" dirty="0">
                <a:solidFill>
                  <a:srgbClr val="333333"/>
                </a:solidFill>
                <a:latin typeface="Calibri Light"/>
              </a:rPr>
              <a:t>The scholar</a:t>
            </a:r>
          </a:p>
          <a:p>
            <a:pPr marL="457200" indent="-457200" eaLnBrk="1" hangingPunct="1">
              <a:buClr>
                <a:srgbClr val="333333"/>
              </a:buClr>
              <a:buFont typeface="WingDings"/>
              <a:buAutoNum type="alphaLcPeriod"/>
              <a:defRPr/>
            </a:pPr>
            <a:r>
              <a:rPr lang="de-DE" sz="2400" dirty="0">
                <a:solidFill>
                  <a:srgbClr val="333333"/>
                </a:solidFill>
                <a:latin typeface="Calibri Light"/>
              </a:rPr>
              <a:t>Wanderer</a:t>
            </a:r>
            <a:r>
              <a:rPr lang="en-US" sz="2400" dirty="0">
                <a:solidFill>
                  <a:srgbClr val="333333"/>
                </a:solidFill>
                <a:latin typeface="Calibri Light"/>
              </a:rPr>
              <a:t>’</a:t>
            </a:r>
            <a:r>
              <a:rPr lang="de-DE" sz="2400" dirty="0">
                <a:solidFill>
                  <a:srgbClr val="333333"/>
                </a:solidFill>
                <a:latin typeface="Calibri Light"/>
              </a:rPr>
              <a:t>s </a:t>
            </a:r>
            <a:r>
              <a:rPr lang="de-DE" sz="2400" dirty="0" err="1">
                <a:solidFill>
                  <a:srgbClr val="333333"/>
                </a:solidFill>
                <a:latin typeface="Calibri Light"/>
              </a:rPr>
              <a:t>rest</a:t>
            </a:r>
            <a:endParaRPr lang="de-DE" sz="2400" dirty="0">
              <a:solidFill>
                <a:srgbClr val="333333"/>
              </a:solidFill>
              <a:latin typeface="Calibri Light"/>
            </a:endParaRPr>
          </a:p>
          <a:p>
            <a:pPr marL="457200" indent="-457200">
              <a:buClr>
                <a:srgbClr val="004992"/>
              </a:buClr>
              <a:buFont typeface="WingDings"/>
              <a:buAutoNum type="alphaLcPeriod"/>
              <a:defRPr/>
            </a:pPr>
            <a:r>
              <a:rPr lang="de-DE" sz="2400" dirty="0">
                <a:solidFill>
                  <a:srgbClr val="004992"/>
                </a:solidFill>
                <a:latin typeface="Calibri Light"/>
              </a:rPr>
              <a:t>The eyeglasses </a:t>
            </a:r>
            <a:r>
              <a:rPr lang="de-DE" sz="2400" dirty="0" err="1">
                <a:solidFill>
                  <a:srgbClr val="004992"/>
                </a:solidFill>
                <a:latin typeface="Calibri Light"/>
              </a:rPr>
              <a:t>salesman</a:t>
            </a:r>
            <a:r>
              <a:rPr lang="de-DE" sz="2400" dirty="0">
                <a:solidFill>
                  <a:srgbClr val="004992"/>
                </a:solidFill>
                <a:latin typeface="Calibri Light"/>
              </a:rPr>
              <a:t> </a:t>
            </a:r>
            <a:br>
              <a:rPr lang="de-DE" sz="2400" dirty="0">
                <a:solidFill>
                  <a:srgbClr val="004992"/>
                </a:solidFill>
                <a:latin typeface="Calibri Light"/>
              </a:rPr>
            </a:br>
            <a:r>
              <a:rPr lang="de-DE" dirty="0">
                <a:solidFill>
                  <a:srgbClr val="004992"/>
                </a:solidFill>
                <a:latin typeface="Calibri Light"/>
              </a:rPr>
              <a:t>(Frederick Daniel Hardy, 1826- 1911)</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42</a:t>
            </a:fld>
            <a:endParaRPr lang="de-DE" altLang="de-DE" b="0">
              <a:latin typeface="Calibri Light"/>
            </a:endParaRPr>
          </a:p>
        </p:txBody>
      </p:sp>
      <p:pic>
        <p:nvPicPr>
          <p:cNvPr id="11"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3"/>
          <p:cNvSpPr txBox="1">
            <a:spLocks noChangeArrowheads="1"/>
          </p:cNvSpPr>
          <p:nvPr/>
        </p:nvSpPr>
        <p:spPr bwMode="auto">
          <a:xfrm>
            <a:off x="6080759" y="2203704"/>
            <a:ext cx="566928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poisoner of 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water seller of Sevilla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Winetasting in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alcoholic of Madrid</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43</a:t>
            </a:fld>
            <a:endParaRPr lang="de-DE" altLang="de-DE" b="0">
              <a:latin typeface="Calibri Light"/>
            </a:endParaRPr>
          </a:p>
        </p:txBody>
      </p:sp>
      <p:pic>
        <p:nvPicPr>
          <p:cNvPr id="11"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3"/>
          <p:cNvSpPr txBox="1">
            <a:spLocks noChangeArrowheads="1"/>
          </p:cNvSpPr>
          <p:nvPr/>
        </p:nvSpPr>
        <p:spPr bwMode="auto">
          <a:xfrm>
            <a:off x="6080759" y="2203704"/>
            <a:ext cx="566928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poisoner of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water seller of Sevilla </a:t>
            </a:r>
            <a:br>
              <a:rPr lang="de-DE" altLang="de-DE" sz="2400" b="0" dirty="0">
                <a:solidFill>
                  <a:srgbClr val="004992"/>
                </a:solidFill>
                <a:latin typeface="Calibri Light"/>
              </a:rPr>
            </a:br>
            <a:r>
              <a:rPr lang="de-DE" altLang="de-DE" sz="1800" b="0" dirty="0">
                <a:solidFill>
                  <a:srgbClr val="004992"/>
                </a:solidFill>
                <a:latin typeface="Calibri Light"/>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Winetasting in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alcoholic of Madrid</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44</a:t>
            </a:fld>
            <a:endParaRPr lang="de-DE" altLang="de-DE" b="0">
              <a:latin typeface="Calibri Light"/>
            </a:endParaRPr>
          </a:p>
        </p:txBody>
      </p:sp>
      <p:pic>
        <p:nvPicPr>
          <p:cNvPr id="11"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1026"/>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cavalier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Walk on Sunday</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widower</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Reviled lover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45</a:t>
            </a:fld>
            <a:endParaRPr lang="de-DE" altLang="de-DE" b="0">
              <a:latin typeface="Calibri Light"/>
            </a:endParaRPr>
          </a:p>
        </p:txBody>
      </p:sp>
      <p:pic>
        <p:nvPicPr>
          <p:cNvPr id="11"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cavalier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Walk on Sunday</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widower </a:t>
            </a:r>
            <a:r>
              <a:rPr lang="de-DE" altLang="de-DE" sz="1800" b="0" dirty="0">
                <a:solidFill>
                  <a:srgbClr val="004992"/>
                </a:solidFill>
                <a:latin typeface="Calibri Light"/>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Reviled lover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46</a:t>
            </a:fld>
            <a:endParaRPr lang="de-DE" altLang="de-DE" b="0">
              <a:latin typeface="Calibri Light"/>
            </a:endParaRPr>
          </a:p>
        </p:txBody>
      </p:sp>
      <p:pic>
        <p:nvPicPr>
          <p:cNvPr id="11"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pedicure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consultation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Amputation</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The admirer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47</a:t>
            </a:fld>
            <a:endParaRPr lang="de-DE" altLang="de-DE" b="0">
              <a:latin typeface="Calibri Light"/>
            </a:endParaRPr>
          </a:p>
        </p:txBody>
      </p:sp>
      <p:pic>
        <p:nvPicPr>
          <p:cNvPr id="11"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pedicure </a:t>
            </a:r>
            <a:r>
              <a:rPr lang="de-DE" altLang="de-DE" sz="1800" b="0" dirty="0">
                <a:solidFill>
                  <a:srgbClr val="004992"/>
                </a:solidFill>
                <a:latin typeface="Calibri Light"/>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consultation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Amputation</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admirer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48</a:t>
            </a:fld>
            <a:endParaRPr lang="de-DE" altLang="de-DE" b="0">
              <a:latin typeface="Calibri Light"/>
            </a:endParaRPr>
          </a:p>
        </p:txBody>
      </p:sp>
      <p:pic>
        <p:nvPicPr>
          <p:cNvPr id="11"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4"/>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110595" name="Text Box 2"/>
          <p:cNvSpPr txBox="1">
            <a:spLocks noChangeArrowheads="1"/>
          </p:cNvSpPr>
          <p:nvPr/>
        </p:nvSpPr>
        <p:spPr bwMode="auto">
          <a:xfrm>
            <a:off x="6080760" y="2203704"/>
            <a:ext cx="566928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paper chase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homeless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Illegal entry</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fruit thieves</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49</a:t>
            </a:fld>
            <a:endParaRPr lang="de-DE" altLang="de-DE" b="0">
              <a:latin typeface="Calibri Light"/>
            </a:endParaRPr>
          </a:p>
        </p:txBody>
      </p:sp>
      <p:pic>
        <p:nvPicPr>
          <p:cNvPr id="11"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50</a:t>
            </a:fld>
            <a:endParaRPr lang="de-DE" altLang="de-DE" b="0">
              <a:latin typeface="Calibri Light"/>
            </a:endParaRPr>
          </a:p>
        </p:txBody>
      </p:sp>
      <p:pic>
        <p:nvPicPr>
          <p:cNvPr id="11"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2"/>
          <p:cNvSpPr txBox="1">
            <a:spLocks noChangeArrowheads="1"/>
          </p:cNvSpPr>
          <p:nvPr/>
        </p:nvSpPr>
        <p:spPr bwMode="auto">
          <a:xfrm>
            <a:off x="6080760" y="2203704"/>
            <a:ext cx="566928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paper chase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homeless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Illegal entry</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fruit thieves </a:t>
            </a:r>
            <a:r>
              <a:rPr lang="de-DE" altLang="de-DE" sz="1800" b="0" dirty="0">
                <a:solidFill>
                  <a:srgbClr val="004992"/>
                </a:solidFill>
                <a:latin typeface="Calibri Light"/>
              </a:rPr>
              <a:t>(Hermann Kauffmann, 1848)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050"/>
          <p:cNvSpPr txBox="1">
            <a:spLocks noChangeArrowheads="1"/>
          </p:cNvSpPr>
          <p:nvPr/>
        </p:nvSpPr>
        <p:spPr bwMode="auto">
          <a:xfrm>
            <a:off x="6080760" y="2203704"/>
            <a:ext cx="566928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harvest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Evening prayer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funeral</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Hedger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51</a:t>
            </a:fld>
            <a:endParaRPr lang="de-DE" altLang="de-DE" b="0">
              <a:latin typeface="Calibri Light"/>
            </a:endParaRPr>
          </a:p>
        </p:txBody>
      </p:sp>
      <p:pic>
        <p:nvPicPr>
          <p:cNvPr id="11"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050"/>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harvest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Evening</a:t>
            </a:r>
            <a:r>
              <a:rPr lang="de-DE" altLang="de-DE" sz="2400" b="0" dirty="0">
                <a:solidFill>
                  <a:srgbClr val="004992"/>
                </a:solidFill>
                <a:latin typeface="Calibri Light"/>
              </a:rPr>
              <a:t> </a:t>
            </a:r>
            <a:r>
              <a:rPr lang="de-DE" altLang="de-DE" sz="2400" b="0" dirty="0" err="1">
                <a:solidFill>
                  <a:srgbClr val="004992"/>
                </a:solidFill>
                <a:latin typeface="Calibri Light"/>
              </a:rPr>
              <a:t>prayer</a:t>
            </a:r>
            <a:r>
              <a:rPr lang="de-DE" altLang="de-DE" sz="2400" b="0" dirty="0">
                <a:solidFill>
                  <a:srgbClr val="004992"/>
                </a:solidFill>
                <a:latin typeface="Calibri Light"/>
              </a:rPr>
              <a:t> </a:t>
            </a:r>
            <a:r>
              <a:rPr lang="de-DE" altLang="de-DE" sz="1800" b="0" dirty="0">
                <a:solidFill>
                  <a:srgbClr val="004992"/>
                </a:solidFill>
                <a:latin typeface="Calibri Light"/>
              </a:rPr>
              <a:t>(Jean-</a:t>
            </a:r>
            <a:r>
              <a:rPr lang="de-DE" altLang="de-DE" sz="1800" b="0" dirty="0" err="1">
                <a:solidFill>
                  <a:srgbClr val="004992"/>
                </a:solidFill>
                <a:latin typeface="Calibri Light"/>
              </a:rPr>
              <a:t>Fancois</a:t>
            </a:r>
            <a:r>
              <a:rPr lang="de-DE" altLang="de-DE" sz="1800" b="0" dirty="0">
                <a:solidFill>
                  <a:srgbClr val="004992"/>
                </a:solidFill>
                <a:latin typeface="Calibri Light"/>
              </a:rPr>
              <a:t> Millet, 1859)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funeral</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Hedger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52</a:t>
            </a:fld>
            <a:endParaRPr lang="de-DE" altLang="de-DE" b="0">
              <a:latin typeface="Calibri Light"/>
            </a:endParaRPr>
          </a:p>
        </p:txBody>
      </p:sp>
      <p:pic>
        <p:nvPicPr>
          <p:cNvPr id="11"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Rectangle 3"/>
          <p:cNvSpPr>
            <a:spLocks noGrp="1" noChangeArrowheads="1"/>
          </p:cNvSpPr>
          <p:nvPr>
            <p:ph type="body" sz="half" idx="4294967295"/>
          </p:nvPr>
        </p:nvSpPr>
        <p:spPr>
          <a:xfrm>
            <a:off x="6080760" y="2203704"/>
            <a:ext cx="5669280" cy="1447800"/>
          </a:xfrm>
        </p:spPr>
        <p:txBody>
          <a:bodyPr wrap="square">
            <a:noAutofit/>
          </a:bodyPr>
          <a:lstStyle/>
          <a:p>
            <a:pPr marL="457200" indent="-457200" eaLnBrk="1" hangingPunct="1">
              <a:buClr>
                <a:srgbClr val="333333"/>
              </a:buClr>
              <a:buFont typeface="WingDings"/>
              <a:buAutoNum type="alphaLcPeriod"/>
              <a:defRPr/>
            </a:pPr>
            <a:r>
              <a:rPr lang="de-DE" sz="2400" dirty="0">
                <a:solidFill>
                  <a:srgbClr val="333333"/>
                </a:solidFill>
                <a:latin typeface="Calibri Light"/>
              </a:rPr>
              <a:t>The walk</a:t>
            </a:r>
          </a:p>
          <a:p>
            <a:pPr marL="457200" indent="-457200" eaLnBrk="1" hangingPunct="1">
              <a:buClr>
                <a:srgbClr val="333333"/>
              </a:buClr>
              <a:buFont typeface="WingDings"/>
              <a:buAutoNum type="alphaLcPeriod"/>
              <a:defRPr/>
            </a:pPr>
            <a:r>
              <a:rPr lang="de-DE" sz="2400" dirty="0">
                <a:solidFill>
                  <a:srgbClr val="333333"/>
                </a:solidFill>
                <a:latin typeface="Calibri Light"/>
              </a:rPr>
              <a:t>Awaiting the fishing boat</a:t>
            </a:r>
          </a:p>
          <a:p>
            <a:pPr marL="457200" indent="-457200" eaLnBrk="1" hangingPunct="1">
              <a:buClr>
                <a:srgbClr val="333333"/>
              </a:buClr>
              <a:buFont typeface="WingDings"/>
              <a:buAutoNum type="alphaLcPeriod"/>
              <a:defRPr/>
            </a:pPr>
            <a:r>
              <a:rPr lang="de-DE" sz="2400" dirty="0">
                <a:solidFill>
                  <a:srgbClr val="333333"/>
                </a:solidFill>
                <a:latin typeface="Calibri Light"/>
              </a:rPr>
              <a:t>The mourners</a:t>
            </a:r>
          </a:p>
          <a:p>
            <a:pPr marL="457200" indent="-457200" eaLnBrk="1" hangingPunct="1">
              <a:buClr>
                <a:srgbClr val="333333"/>
              </a:buClr>
              <a:buFont typeface="WingDings"/>
              <a:buAutoNum type="alphaLcPeriod"/>
              <a:defRPr/>
            </a:pPr>
            <a:r>
              <a:rPr lang="de-DE" sz="2400" dirty="0">
                <a:solidFill>
                  <a:srgbClr val="333333"/>
                </a:solidFill>
                <a:latin typeface="Calibri Light"/>
              </a:rPr>
              <a:t>On the run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53</a:t>
            </a:fld>
            <a:endParaRPr lang="de-DE" altLang="de-DE" b="0">
              <a:latin typeface="Calibri Light"/>
            </a:endParaRPr>
          </a:p>
        </p:txBody>
      </p:sp>
      <p:pic>
        <p:nvPicPr>
          <p:cNvPr id="13"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Rectangle 3"/>
          <p:cNvSpPr>
            <a:spLocks noGrp="1" noChangeArrowheads="1"/>
          </p:cNvSpPr>
          <p:nvPr>
            <p:ph type="body" sz="half" idx="4294967295"/>
          </p:nvPr>
        </p:nvSpPr>
        <p:spPr>
          <a:xfrm>
            <a:off x="6080759" y="2203704"/>
            <a:ext cx="5669280" cy="1447800"/>
          </a:xfrm>
        </p:spPr>
        <p:txBody>
          <a:bodyPr wrap="square">
            <a:noAutofit/>
          </a:bodyPr>
          <a:lstStyle/>
          <a:p>
            <a:pPr marL="457200" indent="-457200" eaLnBrk="1" hangingPunct="1">
              <a:buClr>
                <a:srgbClr val="333333"/>
              </a:buClr>
              <a:buFont typeface="WingDings"/>
              <a:buAutoNum type="alphaLcPeriod"/>
              <a:defRPr/>
            </a:pPr>
            <a:r>
              <a:rPr lang="de-DE" sz="2400" dirty="0">
                <a:solidFill>
                  <a:srgbClr val="333333"/>
                </a:solidFill>
                <a:latin typeface="Calibri Light"/>
              </a:rPr>
              <a:t>The walk</a:t>
            </a:r>
          </a:p>
          <a:p>
            <a:pPr marL="457200" indent="-457200">
              <a:buClr>
                <a:srgbClr val="004992"/>
              </a:buClr>
              <a:buFont typeface="WingDings"/>
              <a:buAutoNum type="alphaLcPeriod"/>
              <a:defRPr/>
            </a:pPr>
            <a:r>
              <a:rPr lang="de-DE" sz="2400" dirty="0">
                <a:solidFill>
                  <a:srgbClr val="004992"/>
                </a:solidFill>
                <a:latin typeface="Calibri Light"/>
              </a:rPr>
              <a:t>Awaiting the fishing </a:t>
            </a:r>
            <a:r>
              <a:rPr lang="de-DE" sz="2400" dirty="0" err="1">
                <a:solidFill>
                  <a:srgbClr val="004992"/>
                </a:solidFill>
                <a:latin typeface="Calibri Light"/>
              </a:rPr>
              <a:t>boat</a:t>
            </a:r>
            <a:r>
              <a:rPr lang="de-DE" sz="2400" dirty="0">
                <a:solidFill>
                  <a:srgbClr val="004992"/>
                </a:solidFill>
                <a:latin typeface="Calibri Light"/>
              </a:rPr>
              <a:t> </a:t>
            </a:r>
            <a:br>
              <a:rPr lang="de-DE" sz="2400" dirty="0">
                <a:solidFill>
                  <a:srgbClr val="004992"/>
                </a:solidFill>
                <a:latin typeface="Calibri Light"/>
              </a:rPr>
            </a:br>
            <a:r>
              <a:rPr lang="de-DE" dirty="0">
                <a:solidFill>
                  <a:srgbClr val="004992"/>
                </a:solidFill>
                <a:latin typeface="Calibri Light"/>
              </a:rPr>
              <a:t>(Philip Lodewijk F. </a:t>
            </a:r>
            <a:r>
              <a:rPr lang="de-DE" dirty="0" err="1">
                <a:solidFill>
                  <a:srgbClr val="004992"/>
                </a:solidFill>
                <a:latin typeface="Calibri Light"/>
              </a:rPr>
              <a:t>Sadée</a:t>
            </a:r>
            <a:r>
              <a:rPr lang="de-DE" dirty="0">
                <a:solidFill>
                  <a:srgbClr val="004992"/>
                </a:solidFill>
                <a:latin typeface="Calibri Light"/>
              </a:rPr>
              <a:t>, 1837-1904)</a:t>
            </a:r>
          </a:p>
          <a:p>
            <a:pPr marL="457200" indent="-457200" eaLnBrk="1" hangingPunct="1">
              <a:buClr>
                <a:srgbClr val="333333"/>
              </a:buClr>
              <a:buFont typeface="WingDings"/>
              <a:buAutoNum type="alphaLcPeriod"/>
              <a:defRPr/>
            </a:pPr>
            <a:r>
              <a:rPr lang="de-DE" sz="2400" dirty="0">
                <a:solidFill>
                  <a:srgbClr val="333333"/>
                </a:solidFill>
                <a:latin typeface="Calibri Light"/>
              </a:rPr>
              <a:t>The mourners</a:t>
            </a:r>
          </a:p>
          <a:p>
            <a:pPr marL="457200" indent="-457200" eaLnBrk="1" hangingPunct="1">
              <a:buClr>
                <a:srgbClr val="333333"/>
              </a:buClr>
              <a:buFont typeface="WingDings"/>
              <a:buAutoNum type="alphaLcPeriod"/>
              <a:defRPr/>
            </a:pPr>
            <a:r>
              <a:rPr lang="de-DE" sz="2400" dirty="0">
                <a:solidFill>
                  <a:srgbClr val="333333"/>
                </a:solidFill>
                <a:latin typeface="Calibri Light"/>
              </a:rPr>
              <a:t>On the run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54</a:t>
            </a:fld>
            <a:endParaRPr lang="de-DE" altLang="de-DE" b="0">
              <a:latin typeface="Calibri Light"/>
            </a:endParaRPr>
          </a:p>
        </p:txBody>
      </p:sp>
      <p:pic>
        <p:nvPicPr>
          <p:cNvPr id="13"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ext Box 2"/>
          <p:cNvSpPr txBox="1">
            <a:spLocks noChangeArrowheads="1"/>
          </p:cNvSpPr>
          <p:nvPr/>
        </p:nvSpPr>
        <p:spPr bwMode="auto">
          <a:xfrm>
            <a:off x="7113852" y="2438400"/>
            <a:ext cx="457319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2400" b="0">
              <a:latin typeface="Calibri Light"/>
            </a:endParaRPr>
          </a:p>
        </p:txBody>
      </p:sp>
      <p:sp>
        <p:nvSpPr>
          <p:cNvPr id="122884" name="Text Box 3"/>
          <p:cNvSpPr txBox="1">
            <a:spLocks noChangeArrowheads="1"/>
          </p:cNvSpPr>
          <p:nvPr/>
        </p:nvSpPr>
        <p:spPr bwMode="auto">
          <a:xfrm>
            <a:off x="6080760" y="1664208"/>
            <a:ext cx="56692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b="0">
                <a:solidFill>
                  <a:srgbClr val="333333"/>
                </a:solidFill>
                <a:latin typeface="Calibri Light"/>
              </a:rPr>
              <a:t>What is happening here?</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55</a:t>
            </a:fld>
            <a:endParaRPr lang="de-DE" altLang="de-DE" b="0">
              <a:latin typeface="Calibri Light"/>
            </a:endParaRPr>
          </a:p>
        </p:txBody>
      </p:sp>
      <p:pic>
        <p:nvPicPr>
          <p:cNvPr id="12"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1" name="Text Box 6"/>
          <p:cNvSpPr txBox="1">
            <a:spLocks noChangeArrowheads="1"/>
          </p:cNvSpPr>
          <p:nvPr/>
        </p:nvSpPr>
        <p:spPr bwMode="auto">
          <a:xfrm>
            <a:off x="408955" y="320040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2400" b="0">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56</a:t>
            </a:fld>
            <a:endParaRPr lang="de-DE" altLang="de-DE" b="0">
              <a:latin typeface="Calibri Light"/>
            </a:endParaRPr>
          </a:p>
        </p:txBody>
      </p:sp>
      <p:sp>
        <p:nvSpPr>
          <p:cNvPr id="19" name="Text Box 8"/>
          <p:cNvSpPr txBox="1">
            <a:spLocks noChangeArrowheads="1"/>
          </p:cNvSpPr>
          <p:nvPr/>
        </p:nvSpPr>
        <p:spPr bwMode="auto">
          <a:xfrm>
            <a:off x="6080760" y="1664208"/>
            <a:ext cx="5669280" cy="34163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lvl="0" indent="-457200"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A blind boy wishes to be able to play the violin.</a:t>
            </a:r>
          </a:p>
          <a:p>
            <a:pPr marL="457200" lvl="0" indent="-457200"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boy has broken his father’s precious violin and is afraid to tell him. </a:t>
            </a:r>
            <a:endParaRPr lang="de-DE" altLang="de-DE" sz="2400" b="0" dirty="0">
              <a:solidFill>
                <a:srgbClr val="333333"/>
              </a:solidFill>
              <a:latin typeface="Calibri Light"/>
            </a:endParaRPr>
          </a:p>
          <a:p>
            <a:pPr marL="457200" lvl="0" indent="-457200"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boy is a talented musician</a:t>
            </a:r>
            <a:br>
              <a:rPr lang="en-US" altLang="de-DE" sz="2400" b="0" dirty="0">
                <a:solidFill>
                  <a:srgbClr val="333333"/>
                </a:solidFill>
                <a:latin typeface="Calibri Light"/>
              </a:rPr>
            </a:br>
            <a:r>
              <a:rPr lang="en-US" altLang="de-DE" sz="2400" b="0" dirty="0">
                <a:solidFill>
                  <a:srgbClr val="333333"/>
                </a:solidFill>
                <a:latin typeface="Calibri Light"/>
              </a:rPr>
              <a:t>concentrating before his upcoming concert. </a:t>
            </a:r>
          </a:p>
          <a:p>
            <a:pPr marL="457200" lvl="0" indent="-457200"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boy hates to play violin but his parents force him to.</a:t>
            </a:r>
            <a:endParaRPr lang="en-US" altLang="de-DE" sz="2400" dirty="0">
              <a:solidFill>
                <a:srgbClr val="333333"/>
              </a:solidFill>
              <a:latin typeface="Calibri Light"/>
            </a:endParaRPr>
          </a:p>
          <a:p>
            <a:pPr eaLnBrk="1" hangingPunct="1">
              <a:lnSpc>
                <a:spcPct val="105000"/>
              </a:lnSpc>
              <a:spcBef>
                <a:spcPts val="1999"/>
              </a:spcBef>
              <a:spcAft>
                <a:spcPts val="0"/>
              </a:spcAft>
              <a:buClrTx/>
              <a:buNone/>
            </a:pPr>
            <a:endParaRPr lang="de-DE" altLang="de-DE" sz="2400" b="0"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3" name="Text Box 6"/>
          <p:cNvSpPr txBox="1">
            <a:spLocks noChangeArrowheads="1"/>
          </p:cNvSpPr>
          <p:nvPr/>
        </p:nvSpPr>
        <p:spPr bwMode="auto">
          <a:xfrm>
            <a:off x="408955" y="320040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2400" b="0">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57</a:t>
            </a:fld>
            <a:endParaRPr lang="de-DE" altLang="de-DE" b="0">
              <a:latin typeface="Calibri Light"/>
            </a:endParaRPr>
          </a:p>
        </p:txBody>
      </p:sp>
      <p:pic>
        <p:nvPicPr>
          <p:cNvPr id="15"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8"/>
          <p:cNvSpPr txBox="1">
            <a:spLocks noChangeArrowheads="1"/>
          </p:cNvSpPr>
          <p:nvPr/>
        </p:nvSpPr>
        <p:spPr bwMode="auto">
          <a:xfrm>
            <a:off x="6080760" y="1664208"/>
            <a:ext cx="5669280" cy="34163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lvl="0" indent="-457200"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A blind boy wishes to be able to play the violin.</a:t>
            </a:r>
          </a:p>
          <a:p>
            <a:pPr marL="457200" lvl="0" indent="-457200"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boy has broken his father’s precious violin and is afraid to tell him. </a:t>
            </a:r>
            <a:endParaRPr lang="de-DE" altLang="de-DE" sz="2400" b="0" dirty="0">
              <a:solidFill>
                <a:srgbClr val="333333"/>
              </a:solidFill>
              <a:latin typeface="Calibri Light"/>
            </a:endParaRPr>
          </a:p>
          <a:p>
            <a:pPr marL="457200" lvl="0" indent="-457200" eaLnBrk="1" hangingPunct="1">
              <a:lnSpc>
                <a:spcPct val="105000"/>
              </a:lnSpc>
              <a:spcBef>
                <a:spcPts val="1999"/>
              </a:spcBef>
              <a:spcAft>
                <a:spcPts val="0"/>
              </a:spcAft>
              <a:buClr>
                <a:schemeClr val="accent1"/>
              </a:buClr>
              <a:buFont typeface="WingDings"/>
              <a:buAutoNum type="alphaLcPeriod"/>
            </a:pPr>
            <a:r>
              <a:rPr lang="en-US" altLang="de-DE" sz="2400" b="0" dirty="0">
                <a:solidFill>
                  <a:srgbClr val="004992"/>
                </a:solidFill>
                <a:latin typeface="Calibri Light"/>
              </a:rPr>
              <a:t>The boy is a talented musician</a:t>
            </a:r>
            <a:br>
              <a:rPr lang="en-US" altLang="de-DE" sz="2400" b="0" dirty="0">
                <a:solidFill>
                  <a:srgbClr val="004992"/>
                </a:solidFill>
                <a:latin typeface="Calibri Light"/>
              </a:rPr>
            </a:br>
            <a:r>
              <a:rPr lang="en-US" altLang="de-DE" sz="2400" b="0" dirty="0">
                <a:solidFill>
                  <a:srgbClr val="004992"/>
                </a:solidFill>
                <a:latin typeface="Calibri Light"/>
              </a:rPr>
              <a:t>concentrating before his upcoming concert. </a:t>
            </a:r>
          </a:p>
          <a:p>
            <a:pPr marL="457200" indent="-457200" eaLnBrk="1" hangingPunct="1">
              <a:lnSpc>
                <a:spcPct val="105000"/>
              </a:lnSpc>
              <a:spcBef>
                <a:spcPts val="1999"/>
              </a:spcBef>
              <a:spcAft>
                <a:spcPts val="0"/>
              </a:spcAft>
              <a:buClrTx/>
              <a:buFont typeface="WingDings"/>
              <a:buAutoNum type="alphaLcPeriod"/>
            </a:pPr>
            <a:r>
              <a:rPr lang="en-US" altLang="de-DE" sz="2400" b="0" dirty="0">
                <a:solidFill>
                  <a:srgbClr val="333333"/>
                </a:solidFill>
                <a:latin typeface="Calibri Light"/>
              </a:rPr>
              <a:t>The boy hates to play violin but his parents force him to.</a:t>
            </a:r>
          </a:p>
          <a:p>
            <a:pPr eaLnBrk="1" hangingPunct="1">
              <a:lnSpc>
                <a:spcPct val="105000"/>
              </a:lnSpc>
              <a:spcBef>
                <a:spcPts val="1999"/>
              </a:spcBef>
              <a:spcAft>
                <a:spcPts val="0"/>
              </a:spcAft>
              <a:buClrTx/>
              <a:buNone/>
            </a:pPr>
            <a:endParaRPr lang="de-DE" altLang="de-DE" sz="2400" b="0"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Text Box 3"/>
          <p:cNvSpPr txBox="1">
            <a:spLocks noChangeArrowheads="1"/>
          </p:cNvSpPr>
          <p:nvPr/>
        </p:nvSpPr>
        <p:spPr bwMode="auto">
          <a:xfrm>
            <a:off x="6080759"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love</a:t>
            </a:r>
            <a:r>
              <a:rPr lang="de-DE" altLang="de-DE" sz="2400" b="0" dirty="0">
                <a:solidFill>
                  <a:srgbClr val="333333"/>
                </a:solidFill>
                <a:latin typeface="Calibri Light"/>
              </a:rPr>
              <a:t> </a:t>
            </a:r>
            <a:r>
              <a:rPr lang="de-DE" altLang="de-DE" sz="2400" b="0" dirty="0" err="1">
                <a:solidFill>
                  <a:srgbClr val="333333"/>
                </a:solidFill>
                <a:latin typeface="Calibri Light"/>
              </a:rPr>
              <a:t>letter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evil</a:t>
            </a:r>
            <a:r>
              <a:rPr lang="de-DE" altLang="de-DE" sz="2400" b="0" dirty="0">
                <a:solidFill>
                  <a:srgbClr val="333333"/>
                </a:solidFill>
                <a:latin typeface="Calibri Light"/>
              </a:rPr>
              <a:t> </a:t>
            </a:r>
            <a:r>
              <a:rPr lang="de-DE" altLang="de-DE" sz="2400" b="0" dirty="0" err="1">
                <a:solidFill>
                  <a:srgbClr val="333333"/>
                </a:solidFill>
                <a:latin typeface="Calibri Light"/>
              </a:rPr>
              <a:t>neighbor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Relocation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topographer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58</a:t>
            </a:fld>
            <a:endParaRPr lang="de-DE" altLang="de-DE" b="0">
              <a:latin typeface="Calibri Light"/>
            </a:endParaRPr>
          </a:p>
        </p:txBody>
      </p:sp>
      <p:pic>
        <p:nvPicPr>
          <p:cNvPr id="11"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a:t>
            </a:r>
            <a:r>
              <a:rPr lang="de-DE" altLang="de-DE" sz="2400" b="0" dirty="0" err="1">
                <a:solidFill>
                  <a:srgbClr val="004992"/>
                </a:solidFill>
                <a:latin typeface="Calibri Light"/>
              </a:rPr>
              <a:t>love</a:t>
            </a:r>
            <a:r>
              <a:rPr lang="de-DE" altLang="de-DE" sz="2400" b="0" dirty="0">
                <a:solidFill>
                  <a:srgbClr val="004992"/>
                </a:solidFill>
                <a:latin typeface="Calibri Light"/>
              </a:rPr>
              <a:t> </a:t>
            </a:r>
            <a:r>
              <a:rPr lang="de-DE" altLang="de-DE" sz="2400" b="0" dirty="0" err="1">
                <a:solidFill>
                  <a:srgbClr val="004992"/>
                </a:solidFill>
                <a:latin typeface="Calibri Light"/>
              </a:rPr>
              <a:t>letter</a:t>
            </a:r>
            <a:r>
              <a:rPr lang="de-DE" altLang="de-DE" sz="2400" b="0" dirty="0">
                <a:solidFill>
                  <a:srgbClr val="004992"/>
                </a:solidFill>
                <a:latin typeface="Calibri Light"/>
              </a:rPr>
              <a:t> </a:t>
            </a:r>
            <a:r>
              <a:rPr lang="de-DE" altLang="de-DE" sz="1800" b="0" dirty="0">
                <a:solidFill>
                  <a:srgbClr val="004992"/>
                </a:solidFill>
                <a:latin typeface="Calibri Light"/>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evil</a:t>
            </a:r>
            <a:r>
              <a:rPr lang="de-DE" altLang="de-DE" sz="2400" b="0" dirty="0">
                <a:solidFill>
                  <a:srgbClr val="333333"/>
                </a:solidFill>
                <a:latin typeface="Calibri Light"/>
              </a:rPr>
              <a:t> </a:t>
            </a:r>
            <a:r>
              <a:rPr lang="de-DE" altLang="de-DE" sz="2400" b="0" dirty="0" err="1">
                <a:solidFill>
                  <a:srgbClr val="333333"/>
                </a:solidFill>
                <a:latin typeface="Calibri Light"/>
              </a:rPr>
              <a:t>neighbor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Relocation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topographer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59</a:t>
            </a:fld>
            <a:endParaRPr lang="de-DE" altLang="de-DE" b="0">
              <a:latin typeface="Calibri Light"/>
            </a:endParaRPr>
          </a:p>
        </p:txBody>
      </p:sp>
      <p:pic>
        <p:nvPicPr>
          <p:cNvPr id="11"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Corruption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messiah</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Tribute </a:t>
            </a:r>
            <a:r>
              <a:rPr lang="de-DE" altLang="de-DE" sz="2400" b="0" dirty="0" err="1">
                <a:solidFill>
                  <a:srgbClr val="333333"/>
                </a:solidFill>
                <a:latin typeface="Calibri Light"/>
              </a:rPr>
              <a:t>money</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Nobleman and buccaneer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60</a:t>
            </a:fld>
            <a:endParaRPr lang="de-DE" altLang="de-DE" b="0">
              <a:latin typeface="Calibri Light"/>
            </a:endParaRPr>
          </a:p>
        </p:txBody>
      </p:sp>
      <p:pic>
        <p:nvPicPr>
          <p:cNvPr id="11"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Corruption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messiah</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Tribute </a:t>
            </a:r>
            <a:r>
              <a:rPr lang="de-DE" altLang="de-DE" sz="2400" b="0" dirty="0" err="1">
                <a:solidFill>
                  <a:srgbClr val="004992"/>
                </a:solidFill>
                <a:latin typeface="Calibri Light"/>
              </a:rPr>
              <a:t>money</a:t>
            </a:r>
            <a:r>
              <a:rPr lang="de-DE" altLang="de-DE" sz="2400" b="0" dirty="0">
                <a:solidFill>
                  <a:srgbClr val="004992"/>
                </a:solidFill>
                <a:latin typeface="Calibri Light"/>
              </a:rPr>
              <a:t> </a:t>
            </a:r>
            <a:r>
              <a:rPr lang="de-DE" altLang="de-DE" sz="1800" b="0" dirty="0">
                <a:solidFill>
                  <a:srgbClr val="004992"/>
                </a:solidFill>
                <a:latin typeface="Calibri Light"/>
              </a:rPr>
              <a:t>(Tizian, 1524)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Nobleman and buccaneer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61</a:t>
            </a:fld>
            <a:endParaRPr lang="de-DE" altLang="de-DE" b="0">
              <a:latin typeface="Calibri Light"/>
            </a:endParaRPr>
          </a:p>
        </p:txBody>
      </p:sp>
      <p:pic>
        <p:nvPicPr>
          <p:cNvPr id="11"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Text Box 1027"/>
          <p:cNvSpPr txBox="1">
            <a:spLocks noChangeArrowheads="1"/>
          </p:cNvSpPr>
          <p:nvPr/>
        </p:nvSpPr>
        <p:spPr bwMode="auto">
          <a:xfrm>
            <a:off x="7223948" y="1813842"/>
            <a:ext cx="4156099"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137220" name="Rectangle 1028"/>
          <p:cNvSpPr>
            <a:spLocks noChangeArrowheads="1"/>
          </p:cNvSpPr>
          <p:nvPr/>
        </p:nvSpPr>
        <p:spPr bwMode="auto">
          <a:xfrm>
            <a:off x="6080760" y="2203704"/>
            <a:ext cx="566928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drunken jerk</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Calibri Light"/>
              </a:rPr>
              <a:t>Gossiping women</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Asking for a dance</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funeral feast</a:t>
            </a:r>
          </a:p>
          <a:p>
            <a:pPr marL="0" indent="0" eaLnBrk="1" hangingPunct="1">
              <a:lnSpc>
                <a:spcPct val="105000"/>
              </a:lnSpc>
              <a:spcBef>
                <a:spcPts val="1999"/>
              </a:spcBef>
              <a:spcAft>
                <a:spcPts val="0"/>
              </a:spcAft>
              <a:buClr>
                <a:schemeClr val="tx1"/>
              </a:buClr>
              <a:buNone/>
            </a:pP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62</a:t>
            </a:fld>
            <a:endParaRPr lang="de-DE" altLang="de-DE" b="0">
              <a:latin typeface="Calibri Light"/>
            </a:endParaRPr>
          </a:p>
        </p:txBody>
      </p:sp>
      <p:pic>
        <p:nvPicPr>
          <p:cNvPr id="13"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63</a:t>
            </a:fld>
            <a:endParaRPr lang="de-DE" altLang="de-DE" b="0">
              <a:latin typeface="Calibri Light"/>
            </a:endParaRPr>
          </a:p>
        </p:txBody>
      </p:sp>
      <p:pic>
        <p:nvPicPr>
          <p:cNvPr id="13"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028"/>
          <p:cNvSpPr>
            <a:spLocks noChangeArrowheads="1"/>
          </p:cNvSpPr>
          <p:nvPr/>
        </p:nvSpPr>
        <p:spPr bwMode="auto">
          <a:xfrm>
            <a:off x="6080760" y="2203704"/>
            <a:ext cx="566928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drunken jerk</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Calibri Light"/>
              </a:rPr>
              <a:t>Gossiping women</a:t>
            </a:r>
          </a:p>
          <a:p>
            <a:pPr marL="457200" indent="-457200" eaLnBrk="1" hangingPunct="1">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Calibri Light"/>
              </a:rPr>
              <a:t>Asking for a </a:t>
            </a:r>
            <a:r>
              <a:rPr lang="de-DE" sz="2400" b="0" dirty="0" err="1">
                <a:solidFill>
                  <a:srgbClr val="004992"/>
                </a:solidFill>
                <a:latin typeface="Calibri Light"/>
              </a:rPr>
              <a:t>dance</a:t>
            </a:r>
            <a:r>
              <a:rPr lang="de-DE" sz="2400" b="0" dirty="0">
                <a:solidFill>
                  <a:srgbClr val="004992"/>
                </a:solidFill>
                <a:latin typeface="Calibri Light"/>
              </a:rPr>
              <a:t> </a:t>
            </a:r>
            <a:br>
              <a:rPr lang="de-DE" sz="2400" b="0" dirty="0">
                <a:solidFill>
                  <a:srgbClr val="004992"/>
                </a:solidFill>
                <a:latin typeface="Calibri Light"/>
              </a:rPr>
            </a:br>
            <a:r>
              <a:rPr lang="de-DE" sz="1800" b="0" dirty="0">
                <a:solidFill>
                  <a:srgbClr val="004992"/>
                </a:solidFill>
                <a:latin typeface="Calibri Light"/>
              </a:rPr>
              <a:t>(Peter Buamgartner, 1834-1911)</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funeral feast</a:t>
            </a:r>
          </a:p>
          <a:p>
            <a:pPr marL="0" indent="0" eaLnBrk="1" hangingPunct="1">
              <a:lnSpc>
                <a:spcPct val="105000"/>
              </a:lnSpc>
              <a:spcBef>
                <a:spcPts val="1999"/>
              </a:spcBef>
              <a:spcAft>
                <a:spcPts val="0"/>
              </a:spcAft>
              <a:buClr>
                <a:schemeClr val="tx1"/>
              </a:buClr>
              <a:buNone/>
            </a:pPr>
            <a:endParaRPr lang="de-DE" altLang="de-DE" sz="2400" b="0"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Text Box 1028"/>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Witnesses of a murder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drama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At the movies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fleeing bride</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64</a:t>
            </a:fld>
            <a:endParaRPr lang="de-DE" altLang="de-DE" b="0">
              <a:latin typeface="Calibri Light"/>
            </a:endParaRPr>
          </a:p>
        </p:txBody>
      </p:sp>
      <p:pic>
        <p:nvPicPr>
          <p:cNvPr id="11"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Text Box 4"/>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Witnesses of a murder</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drama </a:t>
            </a:r>
            <a:r>
              <a:rPr lang="de-DE" altLang="de-DE" sz="1800" b="0" dirty="0">
                <a:solidFill>
                  <a:srgbClr val="004992"/>
                </a:solidFill>
                <a:latin typeface="Calibri Light"/>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At the movies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fleeing bride</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65</a:t>
            </a:fld>
            <a:endParaRPr lang="de-DE" altLang="de-DE" b="0">
              <a:latin typeface="Calibri Light"/>
            </a:endParaRPr>
          </a:p>
        </p:txBody>
      </p:sp>
      <p:pic>
        <p:nvPicPr>
          <p:cNvPr id="10"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457200" indent="-457200" defTabSz="914400" fontAlgn="base">
              <a:lnSpc>
                <a:spcPct val="100000"/>
              </a:lnSpc>
              <a:spcBef>
                <a:spcPts val="1200"/>
              </a:spcBef>
              <a:buClr>
                <a:srgbClr val="000000"/>
              </a:buClr>
              <a:buFont typeface="WingDings"/>
              <a:buChar cha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66</a:t>
            </a:fld>
            <a:endParaRPr lang="de-DE" altLang="de-DE" b="0">
              <a:latin typeface="Calibri Light"/>
            </a:endParaRPr>
          </a:p>
        </p:txBody>
      </p:sp>
    </p:spTree>
    <p:extLst>
      <p:ext uri="{BB962C8B-B14F-4D97-AF65-F5344CB8AC3E}">
        <p14:creationId xmlns:p14="http://schemas.microsoft.com/office/powerpoint/2010/main" val="8009074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457200" indent="-457200" defTabSz="914400" fontAlgn="base">
              <a:lnSpc>
                <a:spcPct val="100000"/>
              </a:lnSpc>
              <a:spcBef>
                <a:spcPts val="1200"/>
              </a:spcBef>
              <a:buClr>
                <a:srgbClr val="000000"/>
              </a:buClr>
              <a:buFont typeface="WingDings"/>
              <a:buChar cha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marL="457200" indent="-4572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A man is babbling: </a:t>
            </a:r>
            <a:r>
              <a:rPr lang="de-DE" altLang="de-DE" sz="2000" i="1" dirty="0">
                <a:solidFill>
                  <a:srgbClr val="004992"/>
                </a:solidFill>
                <a:latin typeface="Calibri Light"/>
                <a:cs typeface="Times New Roman" panose="02020603050405020304" pitchFamily="18" charset="0"/>
              </a:rPr>
              <a:t>is he </a:t>
            </a:r>
            <a:r>
              <a:rPr lang="en-GB" altLang="de-DE" sz="2000" i="1" dirty="0">
                <a:solidFill>
                  <a:srgbClr val="004992"/>
                </a:solidFill>
                <a:latin typeface="Calibri Light"/>
                <a:cs typeface="Times New Roman" panose="02020603050405020304" pitchFamily="18" charset="0"/>
              </a:rPr>
              <a:t>drunk</a:t>
            </a:r>
            <a:r>
              <a:rPr lang="de-DE" altLang="de-DE" sz="2000" i="1" dirty="0">
                <a:solidFill>
                  <a:srgbClr val="004992"/>
                </a:solidFill>
                <a:latin typeface="Calibri Light"/>
                <a:cs typeface="Times New Roman" panose="02020603050405020304" pitchFamily="18" charset="0"/>
              </a:rPr>
              <a:t>?</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67</a:t>
            </a:fld>
            <a:endParaRPr lang="de-DE" altLang="de-DE" b="0">
              <a:latin typeface="Calibri Light"/>
            </a:endParaRPr>
          </a:p>
        </p:txBody>
      </p:sp>
    </p:spTree>
    <p:extLst>
      <p:ext uri="{BB962C8B-B14F-4D97-AF65-F5344CB8AC3E}">
        <p14:creationId xmlns:p14="http://schemas.microsoft.com/office/powerpoint/2010/main" val="8009074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457200" indent="-457200" defTabSz="914400" fontAlgn="base">
              <a:lnSpc>
                <a:spcPct val="100000"/>
              </a:lnSpc>
              <a:spcBef>
                <a:spcPts val="1200"/>
              </a:spcBef>
              <a:buClr>
                <a:srgbClr val="000000"/>
              </a:buClr>
              <a:buFont typeface="WingDings"/>
              <a:buChar cha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marL="457200" indent="-4572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A man is babbling: </a:t>
            </a:r>
            <a:r>
              <a:rPr lang="de-DE" altLang="de-DE" sz="2000" i="1" dirty="0">
                <a:solidFill>
                  <a:srgbClr val="004992"/>
                </a:solidFill>
                <a:latin typeface="Calibri Light"/>
                <a:cs typeface="Times New Roman" panose="02020603050405020304" pitchFamily="18" charset="0"/>
              </a:rPr>
              <a:t>is he </a:t>
            </a:r>
            <a:r>
              <a:rPr lang="en-GB" altLang="de-DE" sz="2000" i="1" dirty="0">
                <a:solidFill>
                  <a:srgbClr val="004992"/>
                </a:solidFill>
                <a:latin typeface="Calibri Light"/>
                <a:cs typeface="Times New Roman" panose="02020603050405020304" pitchFamily="18" charset="0"/>
              </a:rPr>
              <a:t>drunk</a:t>
            </a:r>
            <a:r>
              <a:rPr lang="de-DE" altLang="de-DE" sz="2000" i="1" dirty="0">
                <a:solidFill>
                  <a:srgbClr val="004992"/>
                </a:solidFill>
                <a:latin typeface="Calibri Light"/>
                <a:cs typeface="Times New Roman" panose="02020603050405020304" pitchFamily="18" charset="0"/>
              </a:rPr>
              <a:t>?</a:t>
            </a:r>
          </a:p>
          <a:p>
            <a:pPr marL="457200" indent="-4572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Observe more closely:</a:t>
            </a:r>
            <a:r>
              <a:rPr lang="en-GB" altLang="de-DE" sz="2000" dirty="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is the man coming from a bar or smelling of alcohol? </a:t>
            </a:r>
            <a:br>
              <a:rPr lang="de-DE" altLang="de-DE" sz="2000" dirty="0">
                <a:solidFill>
                  <a:srgbClr val="333333"/>
                </a:solidFill>
                <a:latin typeface="Calibri Light"/>
                <a:cs typeface="Times New Roman" panose="02020603050405020304" pitchFamily="18" charset="0"/>
              </a:rPr>
            </a:br>
            <a:r>
              <a:rPr lang="de-DE" altLang="de-DE" sz="2000" i="1" dirty="0">
                <a:solidFill>
                  <a:srgbClr val="004992"/>
                </a:solidFill>
                <a:latin typeface="Calibri Light"/>
                <a:cs typeface="Times New Roman" panose="02020603050405020304" pitchFamily="18" charset="0"/>
              </a:rPr>
              <a:t>The man may be suffering from a language disorder after a </a:t>
            </a:r>
            <a:r>
              <a:rPr lang="de-DE" altLang="de-DE" sz="2000" i="1" dirty="0" err="1">
                <a:solidFill>
                  <a:srgbClr val="004992"/>
                </a:solidFill>
                <a:latin typeface="Calibri Light"/>
                <a:cs typeface="Times New Roman" panose="02020603050405020304" pitchFamily="18" charset="0"/>
              </a:rPr>
              <a:t>stroke</a:t>
            </a:r>
            <a:r>
              <a:rPr lang="de-DE" altLang="de-DE" sz="2000" i="1" dirty="0">
                <a:solidFill>
                  <a:srgbClr val="004992"/>
                </a:solidFill>
                <a:latin typeface="Calibri Light"/>
                <a:cs typeface="Times New Roman" panose="02020603050405020304" pitchFamily="18" charset="0"/>
              </a:rPr>
              <a:t>, </a:t>
            </a:r>
            <a:r>
              <a:rPr lang="de-DE" altLang="de-DE" sz="2000" i="1" dirty="0" err="1">
                <a:solidFill>
                  <a:srgbClr val="004992"/>
                </a:solidFill>
                <a:latin typeface="Calibri Light"/>
                <a:cs typeface="Times New Roman" panose="02020603050405020304" pitchFamily="18" charset="0"/>
              </a:rPr>
              <a:t>or</a:t>
            </a:r>
            <a:r>
              <a:rPr lang="de-DE" altLang="de-DE" sz="2000" i="1" dirty="0">
                <a:solidFill>
                  <a:srgbClr val="004992"/>
                </a:solidFill>
                <a:latin typeface="Calibri Light"/>
                <a:cs typeface="Times New Roman" panose="02020603050405020304" pitchFamily="18" charset="0"/>
              </a:rPr>
              <a:t> has a speech impairment.</a:t>
            </a:r>
            <a:endParaRPr lang="de-DE" altLang="de-DE" sz="2000" dirty="0">
              <a:solidFill>
                <a:srgbClr val="333333"/>
              </a:solidFill>
              <a:latin typeface="Calibri Light"/>
              <a:cs typeface="Times New Roman" panose="02020603050405020304" pitchFamily="18" charset="0"/>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68</a:t>
            </a:fld>
            <a:endParaRPr lang="de-DE" altLang="de-DE" b="0">
              <a:latin typeface="Calibri Light"/>
            </a:endParaRPr>
          </a:p>
        </p:txBody>
      </p:sp>
    </p:spTree>
    <p:extLst>
      <p:ext uri="{BB962C8B-B14F-4D97-AF65-F5344CB8AC3E}">
        <p14:creationId xmlns:p14="http://schemas.microsoft.com/office/powerpoint/2010/main" val="28117146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457200" indent="-457200" defTabSz="914400" fontAlgn="base">
              <a:lnSpc>
                <a:spcPct val="100000"/>
              </a:lnSpc>
              <a:spcBef>
                <a:spcPts val="1200"/>
              </a:spcBef>
              <a:buClr>
                <a:srgbClr val="000000"/>
              </a:buClr>
              <a:buFont typeface="WingDings"/>
              <a:buChar cha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marL="457200" indent="-4572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A man is babbling: </a:t>
            </a:r>
            <a:r>
              <a:rPr lang="de-DE" altLang="de-DE" sz="2000" i="1" dirty="0">
                <a:solidFill>
                  <a:srgbClr val="004992"/>
                </a:solidFill>
                <a:latin typeface="Calibri Light"/>
                <a:cs typeface="Times New Roman" panose="02020603050405020304" pitchFamily="18" charset="0"/>
              </a:rPr>
              <a:t>is he </a:t>
            </a:r>
            <a:r>
              <a:rPr lang="en-GB" altLang="de-DE" sz="2000" i="1" dirty="0">
                <a:solidFill>
                  <a:srgbClr val="004992"/>
                </a:solidFill>
                <a:latin typeface="Calibri Light"/>
                <a:cs typeface="Times New Roman" panose="02020603050405020304" pitchFamily="18" charset="0"/>
              </a:rPr>
              <a:t>drunk</a:t>
            </a:r>
            <a:r>
              <a:rPr lang="de-DE" altLang="de-DE" sz="2000" i="1" dirty="0">
                <a:solidFill>
                  <a:srgbClr val="004992"/>
                </a:solidFill>
                <a:latin typeface="Calibri Light"/>
                <a:cs typeface="Times New Roman" panose="02020603050405020304" pitchFamily="18" charset="0"/>
              </a:rPr>
              <a:t>?</a:t>
            </a:r>
          </a:p>
          <a:p>
            <a:pPr marL="457200" indent="-4572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Observe more closely:</a:t>
            </a:r>
            <a:r>
              <a:rPr lang="en-GB" altLang="de-DE" sz="2000" dirty="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is the man coming from a bar or smelling of alcohol? </a:t>
            </a:r>
            <a:br>
              <a:rPr lang="de-DE" altLang="de-DE" sz="2000" dirty="0">
                <a:solidFill>
                  <a:srgbClr val="333333"/>
                </a:solidFill>
                <a:latin typeface="Calibri Light"/>
                <a:cs typeface="Times New Roman" panose="02020603050405020304" pitchFamily="18" charset="0"/>
              </a:rPr>
            </a:br>
            <a:r>
              <a:rPr lang="de-DE" altLang="de-DE" sz="2000" i="1" dirty="0">
                <a:solidFill>
                  <a:srgbClr val="004992"/>
                </a:solidFill>
                <a:latin typeface="Calibri Light"/>
                <a:cs typeface="Times New Roman" panose="02020603050405020304" pitchFamily="18" charset="0"/>
              </a:rPr>
              <a:t>The man may be suffering from a language disorder after a stroke, or has a speech impairment.</a:t>
            </a:r>
          </a:p>
          <a:p>
            <a:pPr marL="457200" indent="-4572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Remember that hasty decisions increase the risk of errors.</a:t>
            </a:r>
            <a:endParaRPr lang="en-GB" altLang="de-DE" sz="2000" dirty="0">
              <a:solidFill>
                <a:srgbClr val="333333"/>
              </a:solidFill>
              <a:latin typeface="Calibri Light"/>
              <a:cs typeface="Times New Roman" panose="02020603050405020304" pitchFamily="18" charset="0"/>
            </a:endParaRPr>
          </a:p>
          <a:p>
            <a:pPr defTabSz="914400" fontAlgn="base">
              <a:lnSpc>
                <a:spcPct val="100000"/>
              </a:lnSpc>
              <a:spcBef>
                <a:spcPts val="1200"/>
              </a:spcBef>
              <a:buClr>
                <a:srgbClr val="000000"/>
              </a:buClr>
            </a:pPr>
            <a:endParaRPr lang="de-DE" altLang="de-DE" sz="2000" dirty="0">
              <a:solidFill>
                <a:srgbClr val="333333"/>
              </a:solidFill>
              <a:latin typeface="Calibri Light"/>
              <a:cs typeface="Times New Roman" panose="02020603050405020304" pitchFamily="18" charset="0"/>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69</a:t>
            </a:fld>
            <a:endParaRPr lang="de-DE" altLang="de-DE" b="0">
              <a:latin typeface="Calibri Light"/>
            </a:endParaRPr>
          </a:p>
        </p:txBody>
      </p:sp>
    </p:spTree>
    <p:extLst>
      <p:ext uri="{BB962C8B-B14F-4D97-AF65-F5344CB8AC3E}">
        <p14:creationId xmlns:p14="http://schemas.microsoft.com/office/powerpoint/2010/main" val="42267555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457200" indent="-457200" defTabSz="914400" fontAlgn="base">
              <a:lnSpc>
                <a:spcPct val="100000"/>
              </a:lnSpc>
              <a:spcBef>
                <a:spcPts val="1200"/>
              </a:spcBef>
              <a:buClr>
                <a:srgbClr val="000000"/>
              </a:buClr>
              <a:buFont typeface="WingDings"/>
              <a:buChar cha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marL="457200" indent="-4572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A man is babbling: </a:t>
            </a:r>
            <a:r>
              <a:rPr lang="de-DE" altLang="de-DE" sz="2000" i="1" dirty="0">
                <a:solidFill>
                  <a:srgbClr val="004992"/>
                </a:solidFill>
                <a:latin typeface="Calibri Light"/>
                <a:cs typeface="Times New Roman" panose="02020603050405020304" pitchFamily="18" charset="0"/>
              </a:rPr>
              <a:t>is he </a:t>
            </a:r>
            <a:r>
              <a:rPr lang="en-GB" altLang="de-DE" sz="2000" i="1" dirty="0">
                <a:solidFill>
                  <a:srgbClr val="004992"/>
                </a:solidFill>
                <a:latin typeface="Calibri Light"/>
                <a:cs typeface="Times New Roman" panose="02020603050405020304" pitchFamily="18" charset="0"/>
              </a:rPr>
              <a:t>drunk</a:t>
            </a:r>
            <a:r>
              <a:rPr lang="de-DE" altLang="de-DE" sz="2000" i="1" dirty="0">
                <a:solidFill>
                  <a:srgbClr val="004992"/>
                </a:solidFill>
                <a:latin typeface="Calibri Light"/>
                <a:cs typeface="Times New Roman" panose="02020603050405020304" pitchFamily="18" charset="0"/>
              </a:rPr>
              <a:t>?</a:t>
            </a:r>
          </a:p>
          <a:p>
            <a:pPr marL="457200" indent="-4572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Observe more closely:</a:t>
            </a:r>
            <a:r>
              <a:rPr lang="en-GB" altLang="de-DE" sz="2000" dirty="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is the man coming from a bar or smelling of alcohol? </a:t>
            </a:r>
            <a:br>
              <a:rPr lang="de-DE" altLang="de-DE" sz="2000" dirty="0">
                <a:solidFill>
                  <a:srgbClr val="333333"/>
                </a:solidFill>
                <a:latin typeface="Calibri Light"/>
                <a:cs typeface="Times New Roman" panose="02020603050405020304" pitchFamily="18" charset="0"/>
              </a:rPr>
            </a:br>
            <a:r>
              <a:rPr lang="de-DE" altLang="de-DE" sz="2000" i="1" dirty="0">
                <a:solidFill>
                  <a:srgbClr val="004992"/>
                </a:solidFill>
                <a:latin typeface="Calibri Light"/>
                <a:cs typeface="Times New Roman" panose="02020603050405020304" pitchFamily="18" charset="0"/>
              </a:rPr>
              <a:t>The man may be suffering from a language disorder after a stroke, or has a speech impairment.</a:t>
            </a:r>
          </a:p>
          <a:p>
            <a:pPr marL="457200" indent="-4572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Remember that hasty decisions increase the risk of errors.</a:t>
            </a:r>
            <a:endParaRPr lang="en-GB" altLang="de-DE" sz="2000" dirty="0">
              <a:solidFill>
                <a:srgbClr val="333333"/>
              </a:solidFill>
              <a:latin typeface="Calibri Light"/>
              <a:cs typeface="Times New Roman" panose="02020603050405020304" pitchFamily="18" charset="0"/>
            </a:endParaRPr>
          </a:p>
          <a:p>
            <a:pPr marL="457200" indent="-457200" defTabSz="914400" fontAlgn="base">
              <a:lnSpc>
                <a:spcPct val="100000"/>
              </a:lnSpc>
              <a:spcBef>
                <a:spcPts val="1200"/>
              </a:spcBef>
              <a:buClr>
                <a:srgbClr val="000000"/>
              </a:buClr>
              <a:buFont typeface="WingDings"/>
              <a:buChar cha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act quickly (e.g. choosing a type of yogurt, type of cake)</a:t>
            </a:r>
            <a:r>
              <a:rPr lang="de-DE" altLang="de-DE" sz="2000" dirty="0">
                <a:solidFill>
                  <a:srgbClr val="333333"/>
                </a:solidFill>
                <a:latin typeface="Calibri Light"/>
                <a:cs typeface="Times New Roman" panose="02020603050405020304" pitchFamily="18" charset="0"/>
              </a:rPr>
              <a:t>.</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70</a:t>
            </a:fld>
            <a:endParaRPr lang="de-DE" altLang="de-DE" b="0">
              <a:latin typeface="Calibri Light"/>
            </a:endParaRPr>
          </a:p>
        </p:txBody>
      </p:sp>
    </p:spTree>
    <p:extLst>
      <p:ext uri="{BB962C8B-B14F-4D97-AF65-F5344CB8AC3E}">
        <p14:creationId xmlns:p14="http://schemas.microsoft.com/office/powerpoint/2010/main" val="26434842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457200" indent="-457200" defTabSz="914400" fontAlgn="base">
              <a:lnSpc>
                <a:spcPct val="100000"/>
              </a:lnSpc>
              <a:spcBef>
                <a:spcPts val="1200"/>
              </a:spcBef>
              <a:buClr>
                <a:srgbClr val="000000"/>
              </a:buClr>
              <a:buFont typeface="WingDings"/>
              <a:buChar cha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marL="457200" indent="-4572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A man is babbling: </a:t>
            </a:r>
            <a:r>
              <a:rPr lang="de-DE" altLang="de-DE" sz="2000" i="1" dirty="0">
                <a:solidFill>
                  <a:srgbClr val="004992"/>
                </a:solidFill>
                <a:latin typeface="Calibri Light"/>
                <a:cs typeface="Times New Roman" panose="02020603050405020304" pitchFamily="18" charset="0"/>
              </a:rPr>
              <a:t>is he </a:t>
            </a:r>
            <a:r>
              <a:rPr lang="en-GB" altLang="de-DE" sz="2000" i="1" dirty="0">
                <a:solidFill>
                  <a:srgbClr val="004992"/>
                </a:solidFill>
                <a:latin typeface="Calibri Light"/>
                <a:cs typeface="Times New Roman" panose="02020603050405020304" pitchFamily="18" charset="0"/>
              </a:rPr>
              <a:t>drunk</a:t>
            </a:r>
            <a:r>
              <a:rPr lang="de-DE" altLang="de-DE" sz="2000" i="1" dirty="0">
                <a:solidFill>
                  <a:srgbClr val="004992"/>
                </a:solidFill>
                <a:latin typeface="Calibri Light"/>
                <a:cs typeface="Times New Roman" panose="02020603050405020304" pitchFamily="18" charset="0"/>
              </a:rPr>
              <a:t>?</a:t>
            </a:r>
          </a:p>
          <a:p>
            <a:pPr marL="457200" indent="-4572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Observe more closely:</a:t>
            </a:r>
            <a:r>
              <a:rPr lang="en-GB" altLang="de-DE" sz="2000" dirty="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is the man coming from a bar or smelling of alcohol? </a:t>
            </a:r>
            <a:br>
              <a:rPr lang="de-DE" altLang="de-DE" sz="2000" dirty="0">
                <a:solidFill>
                  <a:srgbClr val="333333"/>
                </a:solidFill>
                <a:latin typeface="Calibri Light"/>
                <a:cs typeface="Times New Roman" panose="02020603050405020304" pitchFamily="18" charset="0"/>
              </a:rPr>
            </a:br>
            <a:r>
              <a:rPr lang="de-DE" altLang="de-DE" sz="2000" i="1" dirty="0">
                <a:solidFill>
                  <a:srgbClr val="004992"/>
                </a:solidFill>
                <a:latin typeface="Calibri Light"/>
                <a:cs typeface="Times New Roman" panose="02020603050405020304" pitchFamily="18" charset="0"/>
              </a:rPr>
              <a:t>The man may be suffering from a language disorder after a stroke, or has a speech impairment.</a:t>
            </a:r>
          </a:p>
          <a:p>
            <a:pPr marL="457200" indent="-4572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Remember that hasty decisions increase the risk of errors.</a:t>
            </a:r>
            <a:endParaRPr lang="en-GB" altLang="de-DE" sz="2000" dirty="0">
              <a:solidFill>
                <a:srgbClr val="333333"/>
              </a:solidFill>
              <a:latin typeface="Calibri Light"/>
              <a:cs typeface="Times New Roman" panose="02020603050405020304" pitchFamily="18" charset="0"/>
            </a:endParaRPr>
          </a:p>
          <a:p>
            <a:pPr marL="457200" indent="-457200" defTabSz="914400" fontAlgn="base">
              <a:lnSpc>
                <a:spcPct val="100000"/>
              </a:lnSpc>
              <a:spcBef>
                <a:spcPts val="1200"/>
              </a:spcBef>
              <a:buClr>
                <a:srgbClr val="000000"/>
              </a:buClr>
              <a:buFont typeface="WingDings"/>
              <a:buChar cha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act quickly (e.g. choosing a type of yogurt, type of cake)</a:t>
            </a:r>
            <a:r>
              <a:rPr lang="de-DE" altLang="de-DE" sz="2000" dirty="0">
                <a:solidFill>
                  <a:srgbClr val="333333"/>
                </a:solidFill>
                <a:latin typeface="Calibri Light"/>
                <a:cs typeface="Times New Roman" panose="02020603050405020304" pitchFamily="18" charset="0"/>
              </a:rPr>
              <a:t>.</a:t>
            </a:r>
          </a:p>
          <a:p>
            <a:pPr marL="457200" indent="-457200" defTabSz="914400" fontAlgn="base">
              <a:lnSpc>
                <a:spcPct val="100000"/>
              </a:lnSpc>
              <a:spcBef>
                <a:spcPts val="1200"/>
              </a:spcBef>
              <a:buClr>
                <a:srgbClr val="000000"/>
              </a:buClr>
              <a:buFont typeface="WingDings"/>
              <a:buChar char=""/>
            </a:pPr>
            <a:r>
              <a:rPr lang="en-US" altLang="de-DE" sz="2000" dirty="0">
                <a:solidFill>
                  <a:srgbClr val="333333"/>
                </a:solidFill>
                <a:latin typeface="Calibri Light"/>
                <a:cs typeface="Times New Roman" panose="02020603050405020304" pitchFamily="18" charset="0"/>
              </a:rPr>
              <a:t>To err is human – be prepared for the possibility that you are wrong.</a:t>
            </a:r>
            <a:endParaRPr lang="de-DE" altLang="de-DE" sz="2000" dirty="0">
              <a:solidFill>
                <a:srgbClr val="333333"/>
              </a:solidFill>
              <a:latin typeface="Calibri Light"/>
              <a:cs typeface="Times New Roman" panose="02020603050405020304" pitchFamily="18" charset="0"/>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71</a:t>
            </a:fld>
            <a:endParaRPr lang="de-DE" altLang="de-DE" b="0">
              <a:latin typeface="Calibri Light"/>
            </a:endParaRPr>
          </a:p>
        </p:txBody>
      </p:sp>
    </p:spTree>
    <p:extLst>
      <p:ext uri="{BB962C8B-B14F-4D97-AF65-F5344CB8AC3E}">
        <p14:creationId xmlns:p14="http://schemas.microsoft.com/office/powerpoint/2010/main" val="42267555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457200" indent="-457200" defTabSz="914400" fontAlgn="base">
              <a:lnSpc>
                <a:spcPct val="100000"/>
              </a:lnSpc>
              <a:spcBef>
                <a:spcPts val="1200"/>
              </a:spcBef>
              <a:buClr>
                <a:srgbClr val="000000"/>
              </a:buClr>
              <a:buFont typeface="WingDings"/>
              <a:buChar cha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marL="457200" indent="-4572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Example:</a:t>
            </a:r>
            <a:r>
              <a:rPr lang="de-DE" altLang="de-DE" sz="2000"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A man is babbling: </a:t>
            </a:r>
            <a:r>
              <a:rPr lang="de-DE" altLang="de-DE" sz="2000" i="1" dirty="0">
                <a:solidFill>
                  <a:srgbClr val="004992"/>
                </a:solidFill>
                <a:latin typeface="Calibri Light"/>
                <a:cs typeface="Times New Roman" panose="02020603050405020304" pitchFamily="18" charset="0"/>
              </a:rPr>
              <a:t>is he </a:t>
            </a:r>
            <a:r>
              <a:rPr lang="en-GB" altLang="de-DE" sz="2000" i="1" dirty="0">
                <a:solidFill>
                  <a:srgbClr val="004992"/>
                </a:solidFill>
                <a:latin typeface="Calibri Light"/>
                <a:cs typeface="Times New Roman" panose="02020603050405020304" pitchFamily="18" charset="0"/>
              </a:rPr>
              <a:t>drunk</a:t>
            </a:r>
            <a:r>
              <a:rPr lang="de-DE" altLang="de-DE" sz="2000" i="1" dirty="0">
                <a:solidFill>
                  <a:srgbClr val="004992"/>
                </a:solidFill>
                <a:latin typeface="Calibri Light"/>
                <a:cs typeface="Times New Roman" panose="02020603050405020304" pitchFamily="18" charset="0"/>
              </a:rPr>
              <a:t>?</a:t>
            </a:r>
          </a:p>
          <a:p>
            <a:pPr marL="457200" indent="-4572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Observe more closely:</a:t>
            </a:r>
            <a:r>
              <a:rPr lang="en-GB" altLang="de-DE" sz="2000" dirty="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is the man coming from a bar or smelling of alcohol? </a:t>
            </a:r>
            <a:br>
              <a:rPr lang="de-DE" altLang="de-DE" sz="2000" dirty="0">
                <a:solidFill>
                  <a:srgbClr val="333333"/>
                </a:solidFill>
                <a:latin typeface="Calibri Light"/>
                <a:cs typeface="Times New Roman" panose="02020603050405020304" pitchFamily="18" charset="0"/>
              </a:rPr>
            </a:br>
            <a:r>
              <a:rPr lang="de-DE" altLang="de-DE" sz="2000" i="1" dirty="0">
                <a:solidFill>
                  <a:srgbClr val="004992"/>
                </a:solidFill>
                <a:latin typeface="Calibri Light"/>
                <a:cs typeface="Times New Roman" panose="02020603050405020304" pitchFamily="18" charset="0"/>
              </a:rPr>
              <a:t>The man may be suffering from a language disorder after a stroke, or has a speech impairment.</a:t>
            </a:r>
          </a:p>
          <a:p>
            <a:pPr marL="457200" indent="-4572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Remember that hasty decisions increase the risk of errors.</a:t>
            </a:r>
            <a:endParaRPr lang="en-GB" altLang="de-DE" sz="2000" dirty="0">
              <a:solidFill>
                <a:srgbClr val="333333"/>
              </a:solidFill>
              <a:latin typeface="Calibri Light"/>
              <a:cs typeface="Times New Roman" panose="02020603050405020304" pitchFamily="18" charset="0"/>
            </a:endParaRPr>
          </a:p>
          <a:p>
            <a:pPr marL="457200" indent="-457200" defTabSz="914400" fontAlgn="base">
              <a:lnSpc>
                <a:spcPct val="100000"/>
              </a:lnSpc>
              <a:spcBef>
                <a:spcPts val="1200"/>
              </a:spcBef>
              <a:buClr>
                <a:srgbClr val="000000"/>
              </a:buClr>
              <a:buFont typeface="WingDings"/>
              <a:buChar cha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act quickly (e.g. choosing a type of yogurt, type of cake)</a:t>
            </a:r>
            <a:r>
              <a:rPr lang="de-DE" altLang="de-DE" sz="2000" dirty="0">
                <a:solidFill>
                  <a:srgbClr val="333333"/>
                </a:solidFill>
                <a:latin typeface="Calibri Light"/>
                <a:cs typeface="Times New Roman" panose="02020603050405020304" pitchFamily="18" charset="0"/>
              </a:rPr>
              <a:t>.</a:t>
            </a:r>
          </a:p>
          <a:p>
            <a:pPr marL="457200" indent="-457200" defTabSz="914400" fontAlgn="base">
              <a:lnSpc>
                <a:spcPct val="100000"/>
              </a:lnSpc>
              <a:spcBef>
                <a:spcPts val="1200"/>
              </a:spcBef>
              <a:buClr>
                <a:srgbClr val="000000"/>
              </a:buClr>
              <a:buFont typeface="WingDings"/>
              <a:buChar char=""/>
            </a:pPr>
            <a:r>
              <a:rPr lang="en-US" altLang="de-DE" sz="2000" dirty="0">
                <a:solidFill>
                  <a:srgbClr val="333333"/>
                </a:solidFill>
                <a:latin typeface="Calibri Light"/>
                <a:cs typeface="Times New Roman" panose="02020603050405020304" pitchFamily="18" charset="0"/>
              </a:rPr>
              <a:t>To err is human – be prepared for the possibility that you are wrong.</a:t>
            </a:r>
          </a:p>
          <a:p>
            <a:pPr marL="457200" indent="-457200" defTabSz="914400" fontAlgn="base">
              <a:lnSpc>
                <a:spcPct val="100000"/>
              </a:lnSpc>
              <a:spcBef>
                <a:spcPts val="1200"/>
              </a:spcBef>
              <a:buClr>
                <a:srgbClr val="000000"/>
              </a:buClr>
              <a:buFont typeface="WingDings"/>
              <a:buChar char=""/>
            </a:pPr>
            <a:r>
              <a:rPr lang="en-US" altLang="de-DE" sz="2000" dirty="0">
                <a:solidFill>
                  <a:srgbClr val="333333"/>
                </a:solidFill>
                <a:latin typeface="Calibri Light"/>
                <a:cs typeface="Times New Roman" panose="02020603050405020304" pitchFamily="18" charset="0"/>
              </a:rPr>
              <a:t>Base important decisions on solid facts. Mere guesses are “bad advisers.” Always consider the consequences of a wrong judgment.</a:t>
            </a:r>
          </a:p>
          <a:p>
            <a:pPr lvl="0" defTabSz="914400" fontAlgn="base">
              <a:lnSpc>
                <a:spcPct val="100000"/>
              </a:lnSpc>
              <a:spcBef>
                <a:spcPts val="1200"/>
              </a:spcBef>
            </a:pPr>
            <a:endParaRPr lang="de-DE" altLang="de-DE" sz="2000" dirty="0">
              <a:solidFill>
                <a:srgbClr val="333333"/>
              </a:solidFill>
              <a:latin typeface="Calibri Light"/>
              <a:cs typeface="Times New Roman" panose="02020603050405020304" pitchFamily="18" charset="0"/>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72</a:t>
            </a:fld>
            <a:endParaRPr lang="de-DE" altLang="de-DE" b="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Many </a:t>
            </a:r>
            <a:r>
              <a:rPr lang="de-DE" altLang="de-DE" sz="2000" dirty="0">
                <a:solidFill>
                  <a:srgbClr val="333333"/>
                </a:solidFill>
                <a:latin typeface="Calibri Light"/>
                <a:cs typeface="Times New Roman" panose="02020603050405020304" pitchFamily="18" charset="0"/>
              </a:rPr>
              <a:t>(but not all!) </a:t>
            </a:r>
            <a:r>
              <a:rPr lang="en-AU" altLang="de-DE" sz="2000" dirty="0">
                <a:solidFill>
                  <a:srgbClr val="333333"/>
                </a:solidFill>
                <a:latin typeface="Calibri Light"/>
                <a:cs typeface="Times New Roman" panose="02020603050405020304" pitchFamily="18" charset="0"/>
              </a:rPr>
              <a:t>people with psychosis tend to jump to conclusions and form extreme judgments. This style of reasoning may be enhanced when one is under pressure and wants to let off steam.</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73</a:t>
            </a:fld>
            <a:endParaRPr lang="de-DE" altLang="de-DE" b="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Many </a:t>
            </a:r>
            <a:r>
              <a:rPr lang="de-DE" altLang="de-DE" sz="2000" dirty="0">
                <a:solidFill>
                  <a:srgbClr val="333333"/>
                </a:solidFill>
                <a:latin typeface="Calibri Light"/>
                <a:cs typeface="Times New Roman" panose="02020603050405020304" pitchFamily="18" charset="0"/>
              </a:rPr>
              <a:t>(but not all!) </a:t>
            </a:r>
            <a:r>
              <a:rPr lang="en-AU" altLang="de-DE" sz="2000" dirty="0">
                <a:solidFill>
                  <a:srgbClr val="333333"/>
                </a:solidFill>
                <a:latin typeface="Calibri Light"/>
                <a:cs typeface="Times New Roman" panose="02020603050405020304" pitchFamily="18" charset="0"/>
              </a:rPr>
              <a:t>people with psychosis tend to jump to conclusions and form extreme judgments. This style of reasoning may be enhanced when one is under pressure and wants to let off steam.</a:t>
            </a:r>
          </a:p>
          <a:p>
            <a:pPr lvl="0" defTabSz="914400" fontAlgn="base"/>
            <a:r>
              <a:rPr lang="en-AU" altLang="de-DE" dirty="0">
                <a:solidFill>
                  <a:srgbClr val="004992"/>
                </a:solidFill>
                <a:latin typeface="Calibri Light"/>
                <a:cs typeface="Times New Roman" panose="02020603050405020304" pitchFamily="18" charset="0"/>
              </a:rPr>
              <a:t>Real example: </a:t>
            </a:r>
            <a:r>
              <a:rPr lang="en-AU" altLang="de-DE" dirty="0">
                <a:solidFill>
                  <a:srgbClr val="333333"/>
                </a:solidFill>
                <a:latin typeface="Calibri Light"/>
                <a:cs typeface="Times New Roman" panose="02020603050405020304" pitchFamily="18" charset="0"/>
              </a:rPr>
              <a:t>Elton wants to drive to university with his car but cannot find the keys. He thinks the caretaker has stolen his keys to stop him from driving to campus.</a:t>
            </a:r>
          </a:p>
          <a:p>
            <a:pPr lvl="0" defTabSz="914400" fontAlgn="base"/>
            <a:r>
              <a:rPr lang="en-AU" altLang="de-DE" dirty="0">
                <a:solidFill>
                  <a:srgbClr val="004992"/>
                </a:solidFill>
                <a:latin typeface="Calibri Light"/>
                <a:cs typeface="Times New Roman" panose="02020603050405020304" pitchFamily="18" charset="0"/>
              </a:rPr>
              <a:t>Background: </a:t>
            </a:r>
            <a:r>
              <a:rPr lang="en-AU" altLang="de-DE" dirty="0">
                <a:solidFill>
                  <a:srgbClr val="333333"/>
                </a:solidFill>
                <a:latin typeface="Calibri Light"/>
                <a:cs typeface="Times New Roman" panose="02020603050405020304" pitchFamily="18" charset="0"/>
              </a:rPr>
              <a:t>He is convinced that people at university want to expel him. </a:t>
            </a:r>
          </a:p>
          <a:p>
            <a:pPr lvl="0" defTabSz="914400" fontAlgn="base"/>
            <a:r>
              <a:rPr lang="en-AU" altLang="de-DE" dirty="0">
                <a:solidFill>
                  <a:srgbClr val="004992"/>
                </a:solidFill>
                <a:latin typeface="Calibri Light"/>
                <a:cs typeface="Times New Roman" panose="02020603050405020304" pitchFamily="18" charset="0"/>
              </a:rPr>
              <a:t>But: </a:t>
            </a:r>
            <a:r>
              <a:rPr lang="en-AU" altLang="de-DE" dirty="0">
                <a:solidFill>
                  <a:srgbClr val="333333"/>
                </a:solidFill>
                <a:latin typeface="Calibri Light"/>
                <a:cs typeface="Times New Roman" panose="02020603050405020304" pitchFamily="18" charset="0"/>
              </a:rPr>
              <a:t>Why should the caretaker be interested in expelling Elton from university? How did he come into possession of his keys? </a:t>
            </a:r>
            <a:r>
              <a:rPr lang="en-US" altLang="de-DE" dirty="0">
                <a:solidFill>
                  <a:srgbClr val="333333"/>
                </a:solidFill>
                <a:latin typeface="Calibri Light"/>
                <a:cs typeface="Times New Roman" panose="02020603050405020304" pitchFamily="18" charset="0"/>
              </a:rPr>
              <a:t>Is it possible that Elton misplaced his keys?</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74</a:t>
            </a:fld>
            <a:endParaRPr lang="de-DE" altLang="de-DE" b="0">
              <a:latin typeface="Calibri Light"/>
            </a:endParaRPr>
          </a:p>
        </p:txBody>
      </p:sp>
    </p:spTree>
    <p:extLst>
      <p:ext uri="{BB962C8B-B14F-4D97-AF65-F5344CB8AC3E}">
        <p14:creationId xmlns:p14="http://schemas.microsoft.com/office/powerpoint/2010/main" val="26610129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Many </a:t>
            </a:r>
            <a:r>
              <a:rPr lang="de-DE" altLang="de-DE" sz="2000" dirty="0">
                <a:solidFill>
                  <a:srgbClr val="333333"/>
                </a:solidFill>
                <a:latin typeface="Calibri Light"/>
                <a:cs typeface="Times New Roman" panose="02020603050405020304" pitchFamily="18" charset="0"/>
              </a:rPr>
              <a:t>(but not all!) </a:t>
            </a:r>
            <a:r>
              <a:rPr lang="en-AU" altLang="de-DE" sz="2000" dirty="0">
                <a:solidFill>
                  <a:srgbClr val="333333"/>
                </a:solidFill>
                <a:latin typeface="Calibri Light"/>
                <a:cs typeface="Times New Roman" panose="02020603050405020304" pitchFamily="18" charset="0"/>
              </a:rPr>
              <a:t>people with psychosis tend to jump to conclusions and form extreme judgments. This style of reasoning may be enhanced when one is under pressure and wants to let off steam.</a:t>
            </a:r>
          </a:p>
          <a:p>
            <a:pPr lvl="0" defTabSz="914400" fontAlgn="base"/>
            <a:r>
              <a:rPr lang="en-AU" altLang="de-DE" dirty="0">
                <a:solidFill>
                  <a:srgbClr val="004992"/>
                </a:solidFill>
                <a:latin typeface="Calibri Light"/>
                <a:cs typeface="Times New Roman" panose="02020603050405020304" pitchFamily="18" charset="0"/>
              </a:rPr>
              <a:t>Real example: </a:t>
            </a:r>
            <a:r>
              <a:rPr lang="en-AU" altLang="de-DE" dirty="0">
                <a:solidFill>
                  <a:srgbClr val="333333"/>
                </a:solidFill>
                <a:latin typeface="Calibri Light"/>
                <a:cs typeface="Times New Roman" panose="02020603050405020304" pitchFamily="18" charset="0"/>
              </a:rPr>
              <a:t>Elton wants to drive to university with his car but cannot find the keys. He thinks the caretaker has stolen his keys to stop him from driving to campus.</a:t>
            </a:r>
          </a:p>
          <a:p>
            <a:pPr lvl="0" defTabSz="914400" fontAlgn="base"/>
            <a:r>
              <a:rPr lang="en-AU" altLang="de-DE" dirty="0">
                <a:solidFill>
                  <a:srgbClr val="004992"/>
                </a:solidFill>
                <a:latin typeface="Calibri Light"/>
                <a:cs typeface="Times New Roman" panose="02020603050405020304" pitchFamily="18" charset="0"/>
              </a:rPr>
              <a:t>Background: </a:t>
            </a:r>
            <a:r>
              <a:rPr lang="en-AU" altLang="de-DE" dirty="0">
                <a:solidFill>
                  <a:srgbClr val="333333"/>
                </a:solidFill>
                <a:latin typeface="Calibri Light"/>
                <a:cs typeface="Times New Roman" panose="02020603050405020304" pitchFamily="18" charset="0"/>
              </a:rPr>
              <a:t>He is convinced that people at university want to expel him. </a:t>
            </a:r>
          </a:p>
          <a:p>
            <a:pPr lvl="0" defTabSz="914400" fontAlgn="base"/>
            <a:r>
              <a:rPr lang="en-AU" altLang="de-DE" dirty="0">
                <a:solidFill>
                  <a:srgbClr val="004992"/>
                </a:solidFill>
                <a:latin typeface="Calibri Light"/>
                <a:cs typeface="Times New Roman" panose="02020603050405020304" pitchFamily="18" charset="0"/>
              </a:rPr>
              <a:t>But: </a:t>
            </a:r>
            <a:r>
              <a:rPr lang="en-AU" altLang="de-DE" dirty="0">
                <a:solidFill>
                  <a:srgbClr val="333333"/>
                </a:solidFill>
                <a:latin typeface="Calibri Light"/>
                <a:cs typeface="Times New Roman" panose="02020603050405020304" pitchFamily="18" charset="0"/>
              </a:rPr>
              <a:t>Why should the caretaker be interested in expelling Elton from university? How did he come into possession of his keys? </a:t>
            </a:r>
            <a:r>
              <a:rPr lang="en-US" altLang="de-DE" dirty="0">
                <a:solidFill>
                  <a:srgbClr val="333333"/>
                </a:solidFill>
                <a:latin typeface="Calibri Light"/>
                <a:cs typeface="Times New Roman" panose="02020603050405020304" pitchFamily="18" charset="0"/>
              </a:rPr>
              <a:t>Is it possible that Elton misplaced his keys?</a:t>
            </a:r>
          </a:p>
          <a:p>
            <a:pPr lvl="0" defTabSz="914400" fontAlgn="base"/>
            <a:r>
              <a:rPr lang="en-AU" altLang="de-DE" sz="2000" dirty="0">
                <a:solidFill>
                  <a:srgbClr val="333333"/>
                </a:solidFill>
                <a:latin typeface="Calibri Light"/>
                <a:cs typeface="Times New Roman" panose="02020603050405020304" pitchFamily="18" charset="0"/>
              </a:rPr>
              <a:t>Before making serious accusations, you should collect information from as many sources as possible and discuss different explanations with people you trust.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75</a:t>
            </a:fld>
            <a:endParaRPr lang="de-DE" altLang="de-DE" b="0">
              <a:latin typeface="Calibri Light"/>
            </a:endParaRPr>
          </a:p>
        </p:txBody>
      </p:sp>
    </p:spTree>
    <p:extLst>
      <p:ext uri="{BB962C8B-B14F-4D97-AF65-F5344CB8AC3E}">
        <p14:creationId xmlns:p14="http://schemas.microsoft.com/office/powerpoint/2010/main" val="39243670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b="0">
                <a:solidFill>
                  <a:srgbClr val="333333"/>
                </a:solidFill>
              </a:rPr>
              <a:t>Metacognitive Training 7 - Jumping to Conclusions II</a:t>
            </a:r>
            <a:endParaRPr lang="de-DE" b="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76</a:t>
            </a:fld>
            <a:endParaRPr lang="de-DE" altLang="de-DE" b="0">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0397164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b="0">
                <a:solidFill>
                  <a:srgbClr val="000000"/>
                </a:solidFill>
                <a:latin typeface="Calibri Light"/>
              </a:rPr>
              <a:t>Metacognitive Training 7 - Jumping to Conclusions II</a:t>
            </a:r>
            <a:endParaRPr lang="de-DE" b="0">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77</a:t>
            </a:fld>
            <a:endParaRPr lang="de-DE" altLang="de-DE">
              <a:solidFill>
                <a:srgbClr val="000000"/>
              </a:solidFill>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11" name="Group 2"/>
          <p:cNvGraphicFramePr>
            <a:graphicFrameLocks noGrp="1"/>
          </p:cNvGraphicFramePr>
          <p:nvPr>
            <p:extLst>
              <p:ext uri="{D42A27DB-BD31-4B8C-83A1-F6EECF244321}">
                <p14:modId xmlns:p14="http://schemas.microsoft.com/office/powerpoint/2010/main" val="2778049361"/>
              </p:ext>
            </p:extLst>
          </p:nvPr>
        </p:nvGraphicFramePr>
        <p:xfrm>
          <a:off x="408954" y="2011680"/>
          <a:ext cx="11375999" cy="30480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Cover </a:t>
                      </a:r>
                      <a:r>
                        <a:rPr kumimoji="0" lang="en-GB" sz="1000" b="0" i="1" u="none" strike="noStrike" cap="none" normalizeH="0" baseline="0" dirty="0">
                          <a:ln>
                            <a:noFill/>
                          </a:ln>
                          <a:solidFill>
                            <a:srgbClr val="333333"/>
                          </a:solidFill>
                          <a:effectLst/>
                          <a:latin typeface="Calibri Light"/>
                          <a:cs typeface="Times New Roman" pitchFamily="18" charset="0"/>
                        </a:rPr>
                        <a:t>Stern</a:t>
                      </a:r>
                      <a:r>
                        <a:rPr kumimoji="0" lang="en-GB" sz="1000" b="0" i="0" u="none" strike="noStrike" cap="none" normalizeH="0" baseline="0" dirty="0">
                          <a:ln>
                            <a:noFill/>
                          </a:ln>
                          <a:solidFill>
                            <a:srgbClr val="333333"/>
                          </a:solidFill>
                          <a:effectLst/>
                          <a:latin typeface="Calibri Light"/>
                          <a:cs typeface="Times New Roman" pitchFamily="18" charset="0"/>
                        </a:rPr>
                        <a:t> magazine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j-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j-lt"/>
                          <a:ea typeface="+mn-ea"/>
                          <a:cs typeface="+mn-cs"/>
                        </a:rPr>
                        <a:t>(ghi-dc.org)</a:t>
                      </a:r>
                      <a:endParaRPr kumimoji="0" lang="en-GB" sz="1000" b="0" i="0" u="none" strike="noStrike" kern="1200" cap="none" normalizeH="0" baseline="0" dirty="0">
                        <a:ln>
                          <a:noFill/>
                        </a:ln>
                        <a:solidFill>
                          <a:srgbClr val="333333"/>
                        </a:solidFill>
                        <a:effectLst/>
                        <a:latin typeface="+mj-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If you suspect a copyright infringement, please contact us.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Front cover of </a:t>
                      </a:r>
                      <a:r>
                        <a:rPr kumimoji="0" lang="en-US" sz="1000" b="0" i="1" u="none" strike="noStrike" cap="none" normalizeH="0" baseline="0" dirty="0">
                          <a:ln>
                            <a:noFill/>
                          </a:ln>
                          <a:solidFill>
                            <a:srgbClr val="333333"/>
                          </a:solidFill>
                          <a:effectLst/>
                          <a:latin typeface="Calibri Light"/>
                          <a:cs typeface="Times New Roman" pitchFamily="18" charset="0"/>
                        </a:rPr>
                        <a:t>Stern</a:t>
                      </a:r>
                      <a:r>
                        <a:rPr kumimoji="0" lang="en-US" sz="1000" b="0" i="0" u="none" strike="noStrike" cap="none" normalizeH="0" baseline="0" dirty="0">
                          <a:ln>
                            <a:noFill/>
                          </a:ln>
                          <a:solidFill>
                            <a:srgbClr val="333333"/>
                          </a:solidFill>
                          <a:effectLst/>
                          <a:latin typeface="Calibri Light"/>
                          <a:cs typeface="Times New Roman" pitchFamily="18" charset="0"/>
                        </a:rPr>
                        <a:t> magazine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a:t>
                      </a:r>
                      <a:r>
                        <a:rPr kumimoji="0" lang="de-DE" sz="1000" b="0" i="0" u="none" strike="noStrike" cap="none" normalizeH="0" baseline="0" dirty="0" err="1">
                          <a:ln>
                            <a:noFill/>
                          </a:ln>
                          <a:solidFill>
                            <a:srgbClr val="333333"/>
                          </a:solidFill>
                          <a:effectLst/>
                          <a:latin typeface="Calibri Light"/>
                          <a:cs typeface="Times New Roman" pitchFamily="18" charset="0"/>
                        </a:rPr>
                        <a:t>reproduced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paintings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are</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because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their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copyright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has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expired</a:t>
                      </a:r>
                      <a:r>
                        <a:rPr kumimoji="0" lang="de-DE" sz="1000" b="0" i="0" u="none" strike="noStrike" cap="none" normalizeH="0" baseline="0" dirty="0">
                          <a:ln>
                            <a:noFill/>
                          </a:ln>
                          <a:solidFill>
                            <a:srgbClr val="333333"/>
                          </a:solidFill>
                          <a:effectLst/>
                          <a:latin typeface="Calibri Light"/>
                          <a:cs typeface="Times New Roman" pitchFamily="18" charset="0"/>
                        </a:rPr>
                        <a:t> (all </a:t>
                      </a:r>
                      <a:r>
                        <a:rPr kumimoji="0" lang="de-DE" sz="1000" b="0" i="0" u="none" strike="noStrike" cap="none" normalizeH="0" baseline="0" dirty="0" err="1">
                          <a:ln>
                            <a:noFill/>
                          </a:ln>
                          <a:solidFill>
                            <a:srgbClr val="333333"/>
                          </a:solidFill>
                          <a:effectLst/>
                          <a:latin typeface="Calibri Light"/>
                          <a:cs typeface="Times New Roman" pitchFamily="18" charset="0"/>
                        </a:rPr>
                        <a:t>artists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died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more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than</a:t>
                      </a:r>
                      <a:r>
                        <a:rPr kumimoji="0" lang="de-DE" sz="1000" b="0" i="0" u="none" strike="noStrike" cap="none" normalizeH="0" baseline="0" dirty="0">
                          <a:ln>
                            <a:noFill/>
                          </a:ln>
                          <a:solidFill>
                            <a:srgbClr val="333333"/>
                          </a:solidFill>
                          <a:effectLst/>
                          <a:latin typeface="Calibri Light"/>
                          <a:cs typeface="Times New Roman" pitchFamily="18" charset="0"/>
                        </a:rPr>
                        <a:t> 70years </a:t>
                      </a:r>
                      <a:r>
                        <a:rPr kumimoji="0" lang="de-DE" sz="1000" b="0" i="0" u="none" strike="noStrike" cap="none" normalizeH="0" baseline="0" dirty="0" err="1">
                          <a:ln>
                            <a:noFill/>
                          </a:ln>
                          <a:solidFill>
                            <a:srgbClr val="333333"/>
                          </a:solidFill>
                          <a:effectLst/>
                          <a:latin typeface="Calibri Light"/>
                          <a:cs typeface="Times New Roman" pitchFamily="18" charset="0"/>
                        </a:rPr>
                        <a:t>ago</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393586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78</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11049931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dirty="0">
                          <a:solidFill>
                            <a:srgbClr val="333333"/>
                          </a:solidFill>
                          <a:latin typeface="Calibri Light"/>
                        </a:rPr>
                        <a:t>Arguments Pro?</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6815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79</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287841977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dirty="0">
                          <a:solidFill>
                            <a:srgbClr val="333333"/>
                          </a:solidFill>
                          <a:latin typeface="Calibri Light"/>
                        </a:rPr>
                        <a:t>Alleged motives of the USA:</a:t>
                      </a:r>
                    </a:p>
                    <a:p>
                      <a:pPr marL="457200" indent="-457200">
                        <a:lnSpc>
                          <a:spcPct val="100000"/>
                        </a:lnSpc>
                        <a:spcBef>
                          <a:spcPts val="1200"/>
                        </a:spcBef>
                        <a:buFont typeface="+mj-lt"/>
                        <a:buAutoNum type="arabicPeriod"/>
                      </a:pPr>
                      <a:r>
                        <a:rPr lang="en-US" sz="1800" dirty="0">
                          <a:solidFill>
                            <a:srgbClr val="333333"/>
                          </a:solidFill>
                          <a:latin typeface="Calibri Light"/>
                        </a:rPr>
                        <a:t>“Technological victory” in space travel competition with the Soviet Union, which had successfully launched a satellite into space earlier</a:t>
                      </a:r>
                    </a:p>
                    <a:p>
                      <a:pPr marL="457200" indent="-457200">
                        <a:lnSpc>
                          <a:spcPct val="100000"/>
                        </a:lnSpc>
                        <a:spcBef>
                          <a:spcPts val="1200"/>
                        </a:spcBef>
                        <a:buFont typeface="+mj-lt"/>
                        <a:buAutoNum type="arabicPeriod"/>
                      </a:pPr>
                      <a:r>
                        <a:rPr lang="en-US" sz="1800" dirty="0">
                          <a:solidFill>
                            <a:srgbClr val="333333"/>
                          </a:solidFill>
                          <a:latin typeface="Calibri Light"/>
                        </a:rPr>
                        <a:t>Distraction from the Vietnam-War</a:t>
                      </a:r>
                    </a:p>
                    <a:p>
                      <a:pPr marL="457200" indent="-457200">
                        <a:lnSpc>
                          <a:spcPct val="100000"/>
                        </a:lnSpc>
                        <a:spcBef>
                          <a:spcPts val="1200"/>
                        </a:spcBef>
                        <a:buFont typeface="+mj-lt"/>
                        <a:buAutoNum type="arabicPeriod"/>
                      </a:pPr>
                      <a:r>
                        <a:rPr lang="en-US" sz="1800" dirty="0">
                          <a:solidFill>
                            <a:srgbClr val="333333"/>
                          </a:solidFill>
                          <a:latin typeface="Calibri Light"/>
                        </a:rPr>
                        <a:t>NASA itself faked the moon landing for fear of governmental budget cutback</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76080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80</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54953217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For: </a:t>
                      </a:r>
                      <a:r>
                        <a:rPr kumimoji="0" lang="de-DE" sz="1800" b="1"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22831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81</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33616703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“Waving flag”: 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19223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82</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46970399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Against: </a:t>
                      </a:r>
                      <a:r>
                        <a:rPr kumimoji="0" lang="de-DE" sz="1800" b="1"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24957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 “in action”</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83</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174068912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dirty="0">
                          <a:latin typeface="Calibri Light"/>
                        </a:rPr>
                        <a:t>Night </a:t>
                      </a:r>
                      <a:r>
                        <a:rPr lang="en-US" sz="1800" dirty="0" err="1">
                          <a:latin typeface="Calibri Light"/>
                        </a:rPr>
                        <a:t>photographies</a:t>
                      </a:r>
                      <a:r>
                        <a:rPr lang="en-US" sz="1800" dirty="0">
                          <a:latin typeface="Calibri Light"/>
                        </a:rPr>
                        <a:t> cannot capture weak light sources due to exposure times </a:t>
                      </a:r>
                      <a:r>
                        <a:rPr lang="en-US" sz="1800" dirty="0">
                          <a:latin typeface="Times New Roman"/>
                          <a:sym typeface="Wingdings" panose="05000000000000000000" pitchFamily="2" charset="2"/>
                        </a:rPr>
                        <a:t>→</a:t>
                      </a:r>
                      <a:r>
                        <a:rPr lang="en-US" sz="1800" dirty="0">
                          <a:latin typeface="Calibri Light"/>
                        </a:rPr>
                        <a:t> no stars</a:t>
                      </a:r>
                    </a:p>
                    <a:p>
                      <a:pPr marL="342900" indent="-342900">
                        <a:lnSpc>
                          <a:spcPct val="100000"/>
                        </a:lnSpc>
                        <a:spcBef>
                          <a:spcPts val="1200"/>
                        </a:spcBef>
                        <a:buFont typeface="+mj-lt"/>
                        <a:buAutoNum type="arabicPeriod"/>
                      </a:pPr>
                      <a:r>
                        <a:rPr lang="en-US" sz="180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29626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27037"/>
          </a:xfrm>
          <a:prstGeom prst="rect">
            <a:avLst/>
          </a:prstGeom>
          <a:noFill/>
          <a:ln w="9525">
            <a:noFill/>
            <a:miter lim="800000"/>
            <a:headEnd/>
            <a:tailEnd/>
          </a:ln>
        </p:spPr>
        <p:txBody>
          <a:bodyPr>
            <a:spAutoFit/>
          </a:bodyPr>
          <a:lstStyle/>
          <a:p>
            <a:pPr fontAlgn="base">
              <a:spcBef>
                <a:spcPct val="0"/>
              </a:spcBef>
              <a:spcAft>
                <a:spcPct val="0"/>
              </a:spcAft>
              <a:defRPr/>
            </a:pPr>
            <a:r>
              <a:rPr lang="de-DE" sz="2200" b="0" dirty="0">
                <a:solidFill>
                  <a:srgbClr val="000000"/>
                </a:solidFill>
                <a:latin typeface="Calibri Light"/>
                <a:ea typeface="ＭＳ Ｐゴシック" panose="020B0600070205080204" pitchFamily="34" charset="-128"/>
              </a:rPr>
              <a:t>Was </a:t>
            </a:r>
            <a:r>
              <a:rPr lang="de-DE" sz="2200" b="0" dirty="0" err="1">
                <a:solidFill>
                  <a:srgbClr val="000000"/>
                </a:solidFill>
                <a:latin typeface="Calibri Light"/>
                <a:ea typeface="ＭＳ Ｐゴシック" panose="020B0600070205080204" pitchFamily="34" charset="-128"/>
              </a:rPr>
              <a:t>the</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moon</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landing</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faked</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by</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the</a:t>
            </a:r>
            <a:r>
              <a:rPr lang="de-DE" sz="2200" b="0" dirty="0">
                <a:solidFill>
                  <a:srgbClr val="000000"/>
                </a:solidFill>
                <a:latin typeface="Calibri Light"/>
                <a:ea typeface="ＭＳ Ｐゴシック" panose="020B0600070205080204" pitchFamily="34" charset="-128"/>
              </a:rPr>
              <a:t> US </a:t>
            </a:r>
            <a:r>
              <a:rPr lang="de-DE" sz="2200" b="0" dirty="0" err="1">
                <a:solidFill>
                  <a:srgbClr val="000000"/>
                </a:solidFill>
                <a:latin typeface="Calibri Light"/>
                <a:ea typeface="ＭＳ Ｐゴシック" panose="020B0600070205080204" pitchFamily="34" charset="-128"/>
              </a:rPr>
              <a:t>Government</a:t>
            </a:r>
            <a:r>
              <a:rPr lang="de-DE" sz="2200" b="0" dirty="0">
                <a:solidFill>
                  <a:srgbClr val="000000"/>
                </a:solidFill>
                <a:latin typeface="Calibri Light"/>
                <a:ea typeface="ＭＳ Ｐゴシック" panose="020B0600070205080204" pitchFamily="34" charset="-128"/>
              </a:rPr>
              <a:t>?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84</a:t>
            </a:fld>
            <a:endParaRPr lang="de-DE" altLang="de-DE">
              <a:solidFill>
                <a:srgbClr val="000000"/>
              </a:solidFill>
              <a:latin typeface="Calibri Light"/>
            </a:endParaRPr>
          </a:p>
        </p:txBody>
      </p:sp>
      <p:sp>
        <p:nvSpPr>
          <p:cNvPr id="12" name="Rectangle 11"/>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Source: German television station ZDF: „Vorsicht Verschwörung“ (Beware conspiracy) </a:t>
            </a:r>
          </a:p>
        </p:txBody>
      </p:sp>
      <p:sp>
        <p:nvSpPr>
          <p:cNvPr id="14"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a:latin typeface="Calibri Light"/>
              </a:rPr>
              <a:t>Director Roland </a:t>
            </a:r>
            <a:r>
              <a:rPr lang="en-US" altLang="de-DE" sz="2400" b="0" dirty="0" err="1">
                <a:latin typeface="Calibri Light"/>
              </a:rPr>
              <a:t>Emmerich</a:t>
            </a:r>
            <a:r>
              <a:rPr lang="en-US" altLang="de-DE" sz="2400" b="0" dirty="0">
                <a:latin typeface="Calibri Light"/>
              </a:rPr>
              <a:t> (Independence Day):</a:t>
            </a:r>
            <a:br>
              <a:rPr lang="en-US" altLang="de-DE" sz="2400" b="0" dirty="0">
                <a:latin typeface="Calibri Light"/>
              </a:rPr>
            </a:br>
            <a:r>
              <a:rPr lang="en-US" altLang="de-DE" sz="2400" b="0" dirty="0">
                <a:latin typeface="Calibri Light"/>
              </a:rPr>
              <a:t>“The moon landing (…) was just too good. Such a thing was impossible to stage in the 1960s. Even with today‘s equipment this would pose problems.”</a:t>
            </a:r>
            <a:endParaRPr lang="de-DE" altLang="de-DE" sz="2400" b="0" i="1" dirty="0">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45686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6" name="Content Placeholder 5"/>
          <p:cNvSpPr>
            <a:spLocks noGrp="1"/>
          </p:cNvSpPr>
          <p:nvPr>
            <p:ph idx="1"/>
          </p:nvPr>
        </p:nvSpPr>
        <p:spPr/>
        <p:txBody>
          <a:bodyPr/>
          <a:lstStyle/>
          <a:p>
            <a:pPr lvl="0" defTabSz="914400" fontAlgn="base">
              <a:buClr>
                <a:srgbClr val="333333"/>
              </a:buClr>
              <a:defRPr/>
            </a:pPr>
            <a:r>
              <a:rPr lang="en-US"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5" name="Slide Number Placeholder 4"/>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85</a:t>
            </a:fld>
            <a:endParaRPr lang="de-DE" altLang="de-DE" b="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latin typeface="Calibri Light"/>
                <a:cs typeface="Times New Roman" panose="02020603050405020304" pitchFamily="18" charset="0"/>
              </a:rPr>
              <a:t>They </a:t>
            </a:r>
            <a:r>
              <a:rPr lang="en-US" sz="2400" dirty="0">
                <a:solidFill>
                  <a:srgbClr val="333333"/>
                </a:solidFill>
                <a:latin typeface="Calibri Light"/>
                <a:cs typeface="Times New Roman" panose="02020603050405020304" pitchFamily="18" charset="0"/>
              </a:rPr>
              <a:t>are often more compelling than reality. </a:t>
            </a:r>
          </a:p>
          <a:p>
            <a:pPr marL="342900" lvl="0" indent="-342900" defTabSz="914400" fontAlgn="base">
              <a:buClr>
                <a:srgbClr val="333333"/>
              </a:buClr>
              <a:buFont typeface="WingDings"/>
              <a:buChar char=""/>
              <a:defRPr/>
            </a:pPr>
            <a:r>
              <a:rPr lang="en-US" sz="2400">
                <a:solidFill>
                  <a:srgbClr val="333333"/>
                </a:solidFill>
                <a:latin typeface="Calibri Light"/>
                <a:cs typeface="Times New Roman" panose="02020603050405020304" pitchFamily="18" charset="0"/>
              </a:rPr>
              <a:t>They </a:t>
            </a:r>
            <a:r>
              <a:rPr lang="en-US" sz="2400" dirty="0">
                <a:solidFill>
                  <a:srgbClr val="333333"/>
                </a:solidFill>
                <a:latin typeface="Calibri Light"/>
                <a:cs typeface="Times New Roman" panose="02020603050405020304" pitchFamily="18" charset="0"/>
              </a:rPr>
              <a:t>are based on facts that are hard to check and people believe them easily (e.g., waving flag suggests that pictures were taken on earth).</a:t>
            </a:r>
          </a:p>
          <a:p>
            <a:pPr marL="342900" lvl="0" indent="-342900" defTabSz="914400" fontAlgn="base">
              <a:buClr>
                <a:srgbClr val="333333"/>
              </a:buClr>
              <a:buFont typeface="WingDings"/>
              <a:buChar char=""/>
              <a:defRPr/>
            </a:pPr>
            <a:r>
              <a:rPr lang="en-US" sz="2400">
                <a:solidFill>
                  <a:srgbClr val="333333"/>
                </a:solidFill>
                <a:latin typeface="Calibri Light"/>
                <a:cs typeface="Times New Roman" panose="02020603050405020304" pitchFamily="18" charset="0"/>
              </a:rPr>
              <a:t>They </a:t>
            </a:r>
            <a:r>
              <a:rPr lang="en-US" sz="2400" dirty="0">
                <a:solidFill>
                  <a:srgbClr val="333333"/>
                </a:solidFill>
                <a:latin typeface="Calibri Light"/>
                <a:cs typeface="Times New Roman" panose="02020603050405020304" pitchFamily="18" charset="0"/>
              </a:rPr>
              <a:t>conceal alternative explanations (e.g., the starless sky can be explained by the technical limitations of night photography).</a:t>
            </a:r>
          </a:p>
          <a:p>
            <a:pPr marL="342900" lvl="0" indent="-342900" defTabSz="914400" fontAlgn="base">
              <a:buClr>
                <a:srgbClr val="333333"/>
              </a:buClr>
              <a:buFont typeface="WingDings"/>
              <a:buChar char=""/>
              <a:defRPr/>
            </a:pPr>
            <a:r>
              <a:rPr lang="en-US" sz="2400">
                <a:solidFill>
                  <a:srgbClr val="333333"/>
                </a:solidFill>
                <a:latin typeface="Calibri Light"/>
                <a:cs typeface="Times New Roman" panose="02020603050405020304" pitchFamily="18" charset="0"/>
              </a:rPr>
              <a:t>Urban </a:t>
            </a:r>
            <a:r>
              <a:rPr lang="en-US" sz="2400" dirty="0">
                <a:solidFill>
                  <a:srgbClr val="333333"/>
                </a:solidFill>
                <a:latin typeface="Calibri Light"/>
                <a:cs typeface="Times New Roman" panose="02020603050405020304" pitchFamily="18" charset="0"/>
              </a:rPr>
              <a:t>legends take facts out of context and push them to the limit.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5" name="Slide Number Placeholder 4"/>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86</a:t>
            </a:fld>
            <a:endParaRPr lang="de-DE" altLang="de-DE" b="0">
              <a:latin typeface="Calibri Light"/>
            </a:endParaRPr>
          </a:p>
        </p:txBody>
      </p:sp>
    </p:spTree>
    <p:extLst>
      <p:ext uri="{BB962C8B-B14F-4D97-AF65-F5344CB8AC3E}">
        <p14:creationId xmlns:p14="http://schemas.microsoft.com/office/powerpoint/2010/main" val="389567556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4685</Words>
  <Application>Microsoft Office PowerPoint</Application>
  <PresentationFormat>Benutzerdefiniert</PresentationFormat>
  <Paragraphs>724</Paragraphs>
  <Slides>86</Slides>
  <Notes>83</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86</vt:i4>
      </vt:variant>
    </vt:vector>
  </HeadingPairs>
  <TitlesOfParts>
    <vt:vector size="96"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MCT 7 A – Jumping to Conclusions II</vt:lpstr>
      <vt:lpstr>Hasty Conclusions</vt:lpstr>
      <vt:lpstr>Hasty Conclusions</vt:lpstr>
      <vt:lpstr>Hasty Conclusions</vt:lpstr>
      <vt:lpstr>Jumping to Conclusions In what kind of situations do we draw conclusions without knowing the full truth?</vt:lpstr>
      <vt:lpstr>Jumping to Conclusions In what kind of situations do we draw conclusions without knowing the full truth?</vt:lpstr>
      <vt:lpstr>Jumping to Conclusions In what kind of situations do we draw conclusions without knowing the full truth?</vt:lpstr>
      <vt:lpstr>Jumping to Conclusions In what kind of situations do we draw conclusions without knowing the full truth?</vt:lpstr>
      <vt:lpstr>Hasty conclusions “in action”</vt:lpstr>
      <vt:lpstr>Jumping to Conclusions “in action” – urban legends –</vt:lpstr>
      <vt:lpstr>Jumping to Conclusions “in action” – urban legends –</vt:lpstr>
      <vt:lpstr>Jumping to Conclusions “in action” – urban legends –</vt:lpstr>
      <vt:lpstr>Jumping to Conclusions “in action” – urban legends –</vt:lpstr>
      <vt:lpstr>How do these conspiracy theories arise?</vt:lpstr>
      <vt:lpstr>How do these conspiracy theories arise?</vt:lpstr>
      <vt:lpstr>How do these conspiracy theories arise?</vt:lpstr>
      <vt:lpstr>Why are we doing this?</vt:lpstr>
      <vt:lpstr>Why are we doing this?</vt:lpstr>
      <vt:lpstr>How jumping to conclusions promotes misinterpretations during psychosis – examples</vt:lpstr>
      <vt:lpstr>Exercise</vt:lpstr>
      <vt:lpstr>Exercise</vt:lpstr>
      <vt:lpstr>Exercise</vt:lpstr>
      <vt:lpstr>Exercise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 to everyday life</vt:lpstr>
      <vt:lpstr>Transfer to everyday life</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290</cp:revision>
  <dcterms:created xsi:type="dcterms:W3CDTF">2004-06-30T16:15:23Z</dcterms:created>
  <dcterms:modified xsi:type="dcterms:W3CDTF">2022-12-23T10:31:34Z</dcterms:modified>
</cp:coreProperties>
</file>