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 id="2147483683" r:id="rId2"/>
    <p:sldMasterId id="2147483696" r:id="rId3"/>
    <p:sldMasterId id="2147483709" r:id="rId4"/>
  </p:sldMasterIdLst>
  <p:notesMasterIdLst>
    <p:notesMasterId r:id="rId63"/>
  </p:notesMasterIdLst>
  <p:handoutMasterIdLst>
    <p:handoutMasterId r:id="rId64"/>
  </p:handoutMasterIdLst>
  <p:sldIdLst>
    <p:sldId id="422" r:id="rId5"/>
    <p:sldId id="290" r:id="rId6"/>
    <p:sldId id="407" r:id="rId7"/>
    <p:sldId id="406" r:id="rId8"/>
    <p:sldId id="405" r:id="rId9"/>
    <p:sldId id="410" r:id="rId10"/>
    <p:sldId id="425" r:id="rId11"/>
    <p:sldId id="369" r:id="rId12"/>
    <p:sldId id="338" r:id="rId13"/>
    <p:sldId id="340" r:id="rId14"/>
    <p:sldId id="412" r:id="rId15"/>
    <p:sldId id="426" r:id="rId16"/>
    <p:sldId id="413" r:id="rId17"/>
    <p:sldId id="294" r:id="rId18"/>
    <p:sldId id="389" r:id="rId19"/>
    <p:sldId id="388" r:id="rId20"/>
    <p:sldId id="385" r:id="rId21"/>
    <p:sldId id="296" r:id="rId22"/>
    <p:sldId id="298" r:id="rId23"/>
    <p:sldId id="391" r:id="rId24"/>
    <p:sldId id="390" r:id="rId25"/>
    <p:sldId id="300" r:id="rId26"/>
    <p:sldId id="392" r:id="rId27"/>
    <p:sldId id="309" r:id="rId28"/>
    <p:sldId id="310" r:id="rId29"/>
    <p:sldId id="367" r:id="rId30"/>
    <p:sldId id="311" r:id="rId31"/>
    <p:sldId id="320" r:id="rId32"/>
    <p:sldId id="366" r:id="rId33"/>
    <p:sldId id="349" r:id="rId34"/>
    <p:sldId id="315" r:id="rId35"/>
    <p:sldId id="408" r:id="rId36"/>
    <p:sldId id="353" r:id="rId37"/>
    <p:sldId id="354" r:id="rId38"/>
    <p:sldId id="355" r:id="rId39"/>
    <p:sldId id="402" r:id="rId40"/>
    <p:sldId id="415" r:id="rId41"/>
    <p:sldId id="416" r:id="rId42"/>
    <p:sldId id="417" r:id="rId43"/>
    <p:sldId id="360" r:id="rId44"/>
    <p:sldId id="314" r:id="rId45"/>
    <p:sldId id="312" r:id="rId46"/>
    <p:sldId id="361" r:id="rId47"/>
    <p:sldId id="365" r:id="rId48"/>
    <p:sldId id="334" r:id="rId49"/>
    <p:sldId id="330" r:id="rId50"/>
    <p:sldId id="323" r:id="rId51"/>
    <p:sldId id="327" r:id="rId52"/>
    <p:sldId id="336" r:id="rId53"/>
    <p:sldId id="322" r:id="rId54"/>
    <p:sldId id="364" r:id="rId55"/>
    <p:sldId id="418" r:id="rId56"/>
    <p:sldId id="419" r:id="rId57"/>
    <p:sldId id="347" r:id="rId58"/>
    <p:sldId id="348" r:id="rId59"/>
    <p:sldId id="420" r:id="rId60"/>
    <p:sldId id="423" r:id="rId61"/>
    <p:sldId id="424" r:id="rId62"/>
  </p:sldIdLst>
  <p:sldSz cx="12195175" cy="6858000"/>
  <p:notesSz cx="7099300" cy="10234613"/>
  <p:defaultTextStyle>
    <a:defPPr>
      <a:defRPr lang="en-US"/>
    </a:defPPr>
    <a:lvl1pPr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884">
          <p15:clr>
            <a:srgbClr val="A4A3A4"/>
          </p15:clr>
        </p15:guide>
        <p15:guide id="2" pos="5692">
          <p15:clr>
            <a:srgbClr val="A4A3A4"/>
          </p15:clr>
        </p15:guide>
        <p15:guide id="3" pos="75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6699"/>
    <a:srgbClr val="C3C3F7"/>
    <a:srgbClr val="8DC6FF"/>
    <a:srgbClr val="FFFF00"/>
    <a:srgbClr val="99CCFF"/>
    <a:srgbClr val="CCECFF"/>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08" autoAdjust="0"/>
    <p:restoredTop sz="88455" autoAdjust="0"/>
  </p:normalViewPr>
  <p:slideViewPr>
    <p:cSldViewPr>
      <p:cViewPr varScale="1">
        <p:scale>
          <a:sx n="59" d="100"/>
          <a:sy n="59" d="100"/>
        </p:scale>
        <p:origin x="996" y="52"/>
      </p:cViewPr>
      <p:guideLst>
        <p:guide orient="horz" pos="3884"/>
        <p:guide pos="5692"/>
        <p:guide pos="759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s>
</file>

<file path=ppt/_rels/viewProps.xml.rels><?xml version="1.0" encoding="UTF-8" standalone="yes"?>
<Relationships xmlns="http://schemas.openxmlformats.org/package/2006/relationships"><Relationship Id="rId1" Type="http://schemas.openxmlformats.org/officeDocument/2006/relationships/slide" Target="slides/slide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cs typeface="Times New Roman" pitchFamily="18"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cs typeface="Times New Roman" pitchFamily="18"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cs typeface="Times New Roman" pitchFamily="18"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135E3296-4562-4CDD-96E8-1E8BCAABEA67}" type="slidenum">
              <a:rPr lang="en-GB" altLang="de-DE"/>
              <a:pPr>
                <a:defRPr/>
              </a:pPr>
              <a:t>‹Nr.›</a:t>
            </a:fld>
            <a:endParaRPr lang="en-GB" altLang="de-DE"/>
          </a:p>
        </p:txBody>
      </p:sp>
    </p:spTree>
    <p:extLst>
      <p:ext uri="{BB962C8B-B14F-4D97-AF65-F5344CB8AC3E}">
        <p14:creationId xmlns:p14="http://schemas.microsoft.com/office/powerpoint/2010/main" val="36315881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cs typeface="Times New Roman" pitchFamily="18"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cs typeface="Times New Roman" pitchFamily="18"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cs typeface="Times New Roman" pitchFamily="18"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38D5DBB4-DEFF-4164-A394-C5EE75A77F18}" type="slidenum">
              <a:rPr lang="en-US" altLang="de-DE"/>
              <a:pPr>
                <a:defRPr/>
              </a:pPr>
              <a:t>‹Nr.›</a:t>
            </a:fld>
            <a:endParaRPr lang="en-US" altLang="de-DE"/>
          </a:p>
        </p:txBody>
      </p:sp>
    </p:spTree>
    <p:extLst>
      <p:ext uri="{BB962C8B-B14F-4D97-AF65-F5344CB8AC3E}">
        <p14:creationId xmlns:p14="http://schemas.microsoft.com/office/powerpoint/2010/main" val="21895498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72D1714-005C-4E9B-8920-EF7C9C05D937}" type="slidenum">
              <a:rPr lang="en-US" altLang="de-DE" sz="1300">
                <a:latin typeface="Verdana" panose="020B0604030504040204" pitchFamily="34" charset="0"/>
              </a:rPr>
              <a:pPr>
                <a:spcBef>
                  <a:spcPct val="0"/>
                </a:spcBef>
              </a:pPr>
              <a:t>2</a:t>
            </a:fld>
            <a:endParaRPr lang="en-US" altLang="de-DE" sz="1300">
              <a:latin typeface="Verdana" panose="020B0604030504040204" pitchFamily="34" charset="0"/>
            </a:endParaRPr>
          </a:p>
        </p:txBody>
      </p:sp>
      <p:sp>
        <p:nvSpPr>
          <p:cNvPr id="7171" name="Rectangle 2"/>
          <p:cNvSpPr>
            <a:spLocks noGrp="1" noRot="1" noChangeAspect="1" noChangeArrowheads="1" noTextEdit="1"/>
          </p:cNvSpPr>
          <p:nvPr>
            <p:ph type="sldImg"/>
          </p:nvPr>
        </p:nvSpPr>
        <p:spPr>
          <a:xfrm>
            <a:off x="138113" y="768350"/>
            <a:ext cx="6823075" cy="3836988"/>
          </a:xfrm>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781880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E46B1B7-D53D-4DC5-B68D-0468DCE4F46E}" type="slidenum">
              <a:rPr lang="en-US" altLang="de-DE" sz="1300">
                <a:latin typeface="Verdana" panose="020B0604030504040204" pitchFamily="34" charset="0"/>
              </a:rPr>
              <a:pPr>
                <a:spcBef>
                  <a:spcPct val="0"/>
                </a:spcBef>
              </a:pPr>
              <a:t>3</a:t>
            </a:fld>
            <a:endParaRPr lang="en-US" altLang="de-DE" sz="1300">
              <a:latin typeface="Verdana" panose="020B0604030504040204" pitchFamily="34" charset="0"/>
            </a:endParaRPr>
          </a:p>
        </p:txBody>
      </p:sp>
      <p:sp>
        <p:nvSpPr>
          <p:cNvPr id="9219" name="Rectangle 2"/>
          <p:cNvSpPr>
            <a:spLocks noGrp="1" noRot="1" noChangeAspect="1" noChangeArrowheads="1" noTextEdit="1"/>
          </p:cNvSpPr>
          <p:nvPr>
            <p:ph type="sldImg"/>
          </p:nvPr>
        </p:nvSpPr>
        <p:spPr>
          <a:xfrm>
            <a:off x="138113" y="768350"/>
            <a:ext cx="6823075" cy="3836988"/>
          </a:xfrm>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049586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F38CB0A-78C8-48D8-84D6-1C78CCFC478A}" type="slidenum">
              <a:rPr lang="en-US" altLang="de-DE" sz="1300">
                <a:latin typeface="Verdana" panose="020B0604030504040204" pitchFamily="34" charset="0"/>
              </a:rPr>
              <a:pPr>
                <a:spcBef>
                  <a:spcPct val="0"/>
                </a:spcBef>
              </a:pPr>
              <a:t>4</a:t>
            </a:fld>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760270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95CF2D8-77DE-4B7B-9078-06CC317DDB57}" type="slidenum">
              <a:rPr lang="en-US" altLang="de-DE" sz="1300">
                <a:latin typeface="Verdana" panose="020B0604030504040204" pitchFamily="34" charset="0"/>
              </a:rPr>
              <a:pPr>
                <a:spcBef>
                  <a:spcPct val="0"/>
                </a:spcBef>
              </a:pPr>
              <a:t>5</a:t>
            </a:fld>
            <a:endParaRPr lang="en-US" altLang="de-DE" sz="1300">
              <a:latin typeface="Verdana" panose="020B0604030504040204" pitchFamily="34" charset="0"/>
            </a:endParaRPr>
          </a:p>
        </p:txBody>
      </p:sp>
      <p:sp>
        <p:nvSpPr>
          <p:cNvPr id="13315" name="Rectangle 2"/>
          <p:cNvSpPr>
            <a:spLocks noGrp="1" noRot="1" noChangeAspect="1" noChangeArrowheads="1" noTextEdit="1"/>
          </p:cNvSpPr>
          <p:nvPr>
            <p:ph type="sldImg"/>
          </p:nvPr>
        </p:nvSpPr>
        <p:spPr>
          <a:xfrm>
            <a:off x="138113" y="768350"/>
            <a:ext cx="6823075"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327809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95CF2D8-77DE-4B7B-9078-06CC317DDB57}" type="slidenum">
              <a:rPr lang="en-US" altLang="de-DE" sz="1300">
                <a:latin typeface="Verdana" panose="020B0604030504040204" pitchFamily="34" charset="0"/>
              </a:rPr>
              <a:pPr>
                <a:spcBef>
                  <a:spcPct val="0"/>
                </a:spcBef>
              </a:pPr>
              <a:t>6</a:t>
            </a:fld>
            <a:endParaRPr lang="en-US" altLang="de-DE" sz="1300">
              <a:latin typeface="Verdana" panose="020B0604030504040204" pitchFamily="34" charset="0"/>
            </a:endParaRPr>
          </a:p>
        </p:txBody>
      </p:sp>
      <p:sp>
        <p:nvSpPr>
          <p:cNvPr id="13315" name="Rectangle 2"/>
          <p:cNvSpPr>
            <a:spLocks noGrp="1" noRot="1" noChangeAspect="1" noChangeArrowheads="1" noTextEdit="1"/>
          </p:cNvSpPr>
          <p:nvPr>
            <p:ph type="sldImg"/>
          </p:nvPr>
        </p:nvSpPr>
        <p:spPr>
          <a:xfrm>
            <a:off x="138113" y="768350"/>
            <a:ext cx="6823075"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327809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95CF2D8-77DE-4B7B-9078-06CC317DDB57}" type="slidenum">
              <a:rPr lang="en-US" altLang="de-DE" sz="1300">
                <a:latin typeface="Verdana" panose="020B0604030504040204" pitchFamily="34" charset="0"/>
              </a:rPr>
              <a:pPr>
                <a:spcBef>
                  <a:spcPct val="0"/>
                </a:spcBef>
              </a:pPr>
              <a:t>7</a:t>
            </a:fld>
            <a:endParaRPr lang="en-US" altLang="de-DE" sz="1300">
              <a:latin typeface="Verdana" panose="020B0604030504040204" pitchFamily="34" charset="0"/>
            </a:endParaRPr>
          </a:p>
        </p:txBody>
      </p:sp>
      <p:sp>
        <p:nvSpPr>
          <p:cNvPr id="13315" name="Rectangle 2"/>
          <p:cNvSpPr>
            <a:spLocks noGrp="1" noRot="1" noChangeAspect="1" noChangeArrowheads="1" noTextEdit="1"/>
          </p:cNvSpPr>
          <p:nvPr>
            <p:ph type="sldImg"/>
          </p:nvPr>
        </p:nvSpPr>
        <p:spPr>
          <a:xfrm>
            <a:off x="138113" y="768350"/>
            <a:ext cx="6823075"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327809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530EA19-4850-4F74-8A9E-E72632ADF73F}" type="slidenum">
              <a:rPr lang="en-US" altLang="de-DE" sz="1300">
                <a:latin typeface="Verdana" panose="020B0604030504040204" pitchFamily="34" charset="0"/>
              </a:rPr>
              <a:pPr>
                <a:spcBef>
                  <a:spcPct val="0"/>
                </a:spcBef>
              </a:pPr>
              <a:t>8</a:t>
            </a:fld>
            <a:endParaRPr lang="en-US" altLang="de-DE" sz="1300">
              <a:latin typeface="Verdana" panose="020B0604030504040204" pitchFamily="34" charset="0"/>
            </a:endParaRPr>
          </a:p>
        </p:txBody>
      </p:sp>
      <p:sp>
        <p:nvSpPr>
          <p:cNvPr id="19459" name="Rectangle 2"/>
          <p:cNvSpPr>
            <a:spLocks noGrp="1" noRot="1" noChangeAspect="1" noChangeArrowheads="1" noTextEdit="1"/>
          </p:cNvSpPr>
          <p:nvPr>
            <p:ph type="sldImg"/>
          </p:nvPr>
        </p:nvSpPr>
        <p:spPr>
          <a:xfrm>
            <a:off x="138113" y="768350"/>
            <a:ext cx="6823075" cy="3836988"/>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361807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1A9C780-51CF-41B0-BF45-B58AA1052F89}" type="slidenum">
              <a:rPr lang="en-US" altLang="de-DE" sz="1300">
                <a:latin typeface="Verdana" panose="020B0604030504040204" pitchFamily="34" charset="0"/>
              </a:rPr>
              <a:pPr>
                <a:spcBef>
                  <a:spcPct val="0"/>
                </a:spcBef>
              </a:pPr>
              <a:t>9</a:t>
            </a:fld>
            <a:endParaRPr lang="en-US" altLang="de-DE" sz="1300">
              <a:latin typeface="Verdana" panose="020B0604030504040204" pitchFamily="34" charset="0"/>
            </a:endParaRPr>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635967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F09F289-33C5-4C98-B4FD-4F28FE475E25}" type="slidenum">
              <a:rPr lang="en-US" altLang="de-DE" sz="1300">
                <a:latin typeface="Verdana" panose="020B0604030504040204" pitchFamily="34" charset="0"/>
              </a:rPr>
              <a:pPr>
                <a:spcBef>
                  <a:spcPct val="0"/>
                </a:spcBef>
              </a:pPr>
              <a:t>10</a:t>
            </a:fld>
            <a:endParaRPr lang="en-US" altLang="de-DE" sz="1300">
              <a:latin typeface="Verdana" panose="020B0604030504040204" pitchFamily="34" charset="0"/>
            </a:endParaRPr>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53395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F09F289-33C5-4C98-B4FD-4F28FE475E25}" type="slidenum">
              <a:rPr lang="en-US" altLang="de-DE" sz="1300">
                <a:latin typeface="Verdana" panose="020B0604030504040204" pitchFamily="34" charset="0"/>
              </a:rPr>
              <a:pPr>
                <a:spcBef>
                  <a:spcPct val="0"/>
                </a:spcBef>
              </a:pPr>
              <a:t>11</a:t>
            </a:fld>
            <a:endParaRPr lang="en-US" altLang="de-DE" sz="1300">
              <a:latin typeface="Verdana" panose="020B0604030504040204" pitchFamily="34" charset="0"/>
            </a:endParaRPr>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53395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390CE81-0C32-4AEB-AA9B-6EFF60224EE0}" type="slidenum">
              <a:rPr lang="en-US" altLang="de-DE" sz="1300">
                <a:latin typeface="Verdana" panose="020B0604030504040204" pitchFamily="34" charset="0"/>
              </a:rPr>
              <a:pPr>
                <a:spcBef>
                  <a:spcPct val="0"/>
                </a:spcBef>
              </a:pPr>
              <a:t>12</a:t>
            </a:fld>
            <a:endParaRPr lang="en-US" altLang="de-DE" sz="1300">
              <a:latin typeface="Verdana" panose="020B0604030504040204" pitchFamily="34" charset="0"/>
            </a:endParaRPr>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725614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390CE81-0C32-4AEB-AA9B-6EFF60224EE0}" type="slidenum">
              <a:rPr lang="en-US" altLang="de-DE" sz="1300">
                <a:latin typeface="Verdana" panose="020B0604030504040204" pitchFamily="34" charset="0"/>
              </a:rPr>
              <a:pPr>
                <a:spcBef>
                  <a:spcPct val="0"/>
                </a:spcBef>
              </a:pPr>
              <a:t>13</a:t>
            </a:fld>
            <a:endParaRPr lang="en-US" altLang="de-DE" sz="1300">
              <a:latin typeface="Verdana" panose="020B0604030504040204" pitchFamily="34" charset="0"/>
            </a:endParaRPr>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725614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05FB921-6EC5-4003-8048-38F8D674D8EE}" type="slidenum">
              <a:rPr lang="en-US" altLang="de-DE" sz="1300">
                <a:latin typeface="Verdana" panose="020B0604030504040204" pitchFamily="34" charset="0"/>
              </a:rPr>
              <a:pPr>
                <a:spcBef>
                  <a:spcPct val="0"/>
                </a:spcBef>
              </a:pPr>
              <a:t>14</a:t>
            </a:fld>
            <a:endParaRPr lang="en-US" altLang="de-DE" sz="1300">
              <a:latin typeface="Verdana" panose="020B0604030504040204" pitchFamily="34" charset="0"/>
            </a:endParaRPr>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1862010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3F9BF09-8E27-4127-B7F2-47EC6F2D030D}" type="slidenum">
              <a:rPr lang="en-US" altLang="de-DE" sz="1300">
                <a:latin typeface="Verdana" panose="020B0604030504040204" pitchFamily="34" charset="0"/>
              </a:rPr>
              <a:pPr>
                <a:spcBef>
                  <a:spcPct val="0"/>
                </a:spcBef>
              </a:pPr>
              <a:t>15</a:t>
            </a:fld>
            <a:endParaRPr lang="en-US" altLang="de-DE" sz="1300">
              <a:latin typeface="Verdana" panose="020B0604030504040204" pitchFamily="34" charset="0"/>
            </a:endParaRPr>
          </a:p>
        </p:txBody>
      </p:sp>
      <p:sp>
        <p:nvSpPr>
          <p:cNvPr id="33795" name="Rectangle 2"/>
          <p:cNvSpPr>
            <a:spLocks noGrp="1" noRot="1" noChangeAspect="1" noChangeArrowheads="1" noTextEdit="1"/>
          </p:cNvSpPr>
          <p:nvPr>
            <p:ph type="sldImg"/>
          </p:nvPr>
        </p:nvSpPr>
        <p:spPr>
          <a:xfrm>
            <a:off x="138113" y="768350"/>
            <a:ext cx="6823075"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0393203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6221620-0B16-4D72-AB24-281ECF38B57F}" type="slidenum">
              <a:rPr lang="en-US" altLang="de-DE" sz="1300">
                <a:latin typeface="Verdana" panose="020B0604030504040204" pitchFamily="34" charset="0"/>
              </a:rPr>
              <a:pPr>
                <a:spcBef>
                  <a:spcPct val="0"/>
                </a:spcBef>
              </a:pPr>
              <a:t>16</a:t>
            </a:fld>
            <a:endParaRPr lang="en-US" altLang="de-DE" sz="1300">
              <a:latin typeface="Verdana" panose="020B0604030504040204" pitchFamily="34"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0648909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38FDD36-1A62-4DDD-A3A0-6F6D6A093773}" type="slidenum">
              <a:rPr lang="en-US" altLang="de-DE" sz="1300">
                <a:latin typeface="Verdana" panose="020B0604030504040204" pitchFamily="34" charset="0"/>
              </a:rPr>
              <a:pPr>
                <a:spcBef>
                  <a:spcPct val="0"/>
                </a:spcBef>
              </a:pPr>
              <a:t>17</a:t>
            </a:fld>
            <a:endParaRPr lang="en-US" altLang="de-DE" sz="1300">
              <a:latin typeface="Verdana" panose="020B0604030504040204" pitchFamily="34" charset="0"/>
            </a:endParaRPr>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3962557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156C50E-D182-4255-9F3F-5A990BB8DE2A}" type="slidenum">
              <a:rPr lang="en-US" altLang="de-DE" sz="1300">
                <a:latin typeface="Verdana" panose="020B0604030504040204" pitchFamily="34" charset="0"/>
              </a:rPr>
              <a:pPr>
                <a:spcBef>
                  <a:spcPct val="0"/>
                </a:spcBef>
              </a:pPr>
              <a:t>18</a:t>
            </a:fld>
            <a:endParaRPr lang="en-US" altLang="de-DE" sz="1300">
              <a:latin typeface="Verdana" panose="020B0604030504040204" pitchFamily="34" charset="0"/>
            </a:endParaRPr>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4538031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F677FB4-BFFB-42F3-8FD6-8C1B9A17CF50}" type="slidenum">
              <a:rPr lang="en-US" altLang="de-DE" sz="1300">
                <a:latin typeface="Verdana" panose="020B0604030504040204" pitchFamily="34" charset="0"/>
              </a:rPr>
              <a:pPr>
                <a:spcBef>
                  <a:spcPct val="0"/>
                </a:spcBef>
              </a:pPr>
              <a:t>19</a:t>
            </a:fld>
            <a:endParaRPr lang="en-US" altLang="de-DE" sz="1300">
              <a:latin typeface="Verdana" panose="020B0604030504040204" pitchFamily="34" charset="0"/>
            </a:endParaRPr>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0341584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2B1519A-1C24-4D27-AC8C-E94CA342B44B}" type="slidenum">
              <a:rPr lang="en-US" altLang="de-DE" sz="1300">
                <a:latin typeface="Verdana" panose="020B0604030504040204" pitchFamily="34" charset="0"/>
              </a:rPr>
              <a:pPr>
                <a:spcBef>
                  <a:spcPct val="0"/>
                </a:spcBef>
              </a:pPr>
              <a:t>20</a:t>
            </a:fld>
            <a:endParaRPr lang="en-US" altLang="de-DE" sz="1300">
              <a:latin typeface="Verdana" panose="020B0604030504040204" pitchFamily="34" charset="0"/>
            </a:endParaRPr>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5219897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353F3A1-88EF-493E-BA82-24DF8DAC97E0}" type="slidenum">
              <a:rPr lang="en-US" altLang="de-DE" sz="1300">
                <a:latin typeface="Verdana" panose="020B0604030504040204" pitchFamily="34" charset="0"/>
              </a:rPr>
              <a:pPr>
                <a:spcBef>
                  <a:spcPct val="0"/>
                </a:spcBef>
              </a:pPr>
              <a:t>21</a:t>
            </a:fld>
            <a:endParaRPr lang="en-US" altLang="de-DE" sz="1300">
              <a:latin typeface="Verdana" panose="020B0604030504040204" pitchFamily="34" charset="0"/>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5958281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375D16A-0B09-4429-AC2F-6D8956BE0E36}" type="slidenum">
              <a:rPr lang="en-US" altLang="de-DE" sz="1300">
                <a:latin typeface="Verdana" panose="020B0604030504040204" pitchFamily="34" charset="0"/>
              </a:rPr>
              <a:pPr>
                <a:spcBef>
                  <a:spcPct val="0"/>
                </a:spcBef>
              </a:pPr>
              <a:t>22</a:t>
            </a:fld>
            <a:endParaRPr lang="en-US" altLang="de-DE" sz="1300">
              <a:latin typeface="Verdana" panose="020B0604030504040204" pitchFamily="34" charset="0"/>
            </a:endParaRPr>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5128175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0749846-E9D5-4913-A236-FFF6270C81F2}" type="slidenum">
              <a:rPr lang="en-US" altLang="de-DE" sz="1300">
                <a:latin typeface="Verdana" panose="020B0604030504040204" pitchFamily="34" charset="0"/>
              </a:rPr>
              <a:pPr>
                <a:spcBef>
                  <a:spcPct val="0"/>
                </a:spcBef>
              </a:pPr>
              <a:t>23</a:t>
            </a:fld>
            <a:endParaRPr lang="en-US" altLang="de-DE" sz="1300">
              <a:latin typeface="Verdana" panose="020B0604030504040204" pitchFamily="34" charset="0"/>
            </a:endParaRPr>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4756964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1DA4F7A-3655-4C21-97E6-6B239EDA427D}" type="slidenum">
              <a:rPr lang="en-US" altLang="de-DE" sz="1300">
                <a:latin typeface="Verdana" panose="020B0604030504040204" pitchFamily="34" charset="0"/>
              </a:rPr>
              <a:pPr>
                <a:spcBef>
                  <a:spcPct val="0"/>
                </a:spcBef>
              </a:pPr>
              <a:t>24</a:t>
            </a:fld>
            <a:endParaRPr lang="en-US" altLang="de-DE" sz="1300">
              <a:latin typeface="Verdana" panose="020B0604030504040204" pitchFamily="34" charset="0"/>
            </a:endParaRPr>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056850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C6673BF5-E29F-4409-9067-6CD6A55449C3}" type="slidenum">
              <a:rPr kumimoji="0" lang="en-US" altLang="de-DE" sz="1300" b="0" i="0" u="none" strike="noStrike" kern="1200" cap="none" spc="0" normalizeH="0" baseline="0" noProof="0" smtClean="0">
                <a:ln>
                  <a:noFill/>
                </a:ln>
                <a:solidFill>
                  <a:srgbClr val="000000"/>
                </a:solidFill>
                <a:effectLst/>
                <a:uLnTx/>
                <a:uFillTx/>
                <a:latin typeface="Verdana" panose="020B0604030504040204" pitchFamily="34" charset="0"/>
                <a:ea typeface="+mn-ea"/>
                <a:cs typeface="Times New Roman" panose="02020603050405020304" pitchFamily="18" charset="0"/>
              </a:rPr>
              <a:pPr marL="0" marR="0" lvl="0" indent="0" algn="r" defTabSz="990600" rtl="0" eaLnBrk="1" fontAlgn="base" latinLnBrk="0" hangingPunct="1">
                <a:lnSpc>
                  <a:spcPct val="100000"/>
                </a:lnSpc>
                <a:spcBef>
                  <a:spcPct val="0"/>
                </a:spcBef>
                <a:spcAft>
                  <a:spcPct val="0"/>
                </a:spcAft>
                <a:buClrTx/>
                <a:buSzTx/>
                <a:buFontTx/>
                <a:buNone/>
                <a:tabLst/>
                <a:defRPr/>
              </a:pPr>
              <a:t>25</a:t>
            </a:fld>
            <a:endParaRPr kumimoji="0" lang="en-US" altLang="de-DE" sz="1300" b="0" i="0" u="none" strike="noStrike" kern="1200" cap="none" spc="0" normalizeH="0" baseline="0" noProof="0">
              <a:ln>
                <a:noFill/>
              </a:ln>
              <a:solidFill>
                <a:srgbClr val="000000"/>
              </a:solidFill>
              <a:effectLst/>
              <a:uLnTx/>
              <a:uFillTx/>
              <a:latin typeface="Verdana" panose="020B0604030504040204" pitchFamily="34" charset="0"/>
              <a:ea typeface="+mn-ea"/>
              <a:cs typeface="Times New Roman" panose="02020603050405020304" pitchFamily="18" charset="0"/>
            </a:endParaRPr>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807324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385449B-E10A-4FBC-803D-404C8060C37C}" type="slidenum">
              <a:rPr lang="en-US" altLang="de-DE" sz="1300">
                <a:latin typeface="Verdana" panose="020B0604030504040204" pitchFamily="34" charset="0"/>
              </a:rPr>
              <a:pPr>
                <a:spcBef>
                  <a:spcPct val="0"/>
                </a:spcBef>
              </a:pPr>
              <a:t>26</a:t>
            </a:fld>
            <a:endParaRPr lang="en-US" altLang="de-DE" sz="1300">
              <a:latin typeface="Verdana" panose="020B0604030504040204" pitchFamily="34" charset="0"/>
            </a:endParaRPr>
          </a:p>
        </p:txBody>
      </p:sp>
      <p:sp>
        <p:nvSpPr>
          <p:cNvPr id="56323" name="Rectangle 2"/>
          <p:cNvSpPr>
            <a:spLocks noGrp="1" noRot="1" noChangeAspect="1" noChangeArrowheads="1" noTextEdit="1"/>
          </p:cNvSpPr>
          <p:nvPr>
            <p:ph type="sldImg"/>
          </p:nvPr>
        </p:nvSpPr>
        <p:spPr>
          <a:xfrm>
            <a:off x="139700" y="768350"/>
            <a:ext cx="6821488"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892408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05C8758-4FFC-4739-A9C9-EB11DAB0F8A9}" type="slidenum">
              <a:rPr lang="en-US" altLang="de-DE" sz="1300">
                <a:latin typeface="Verdana" panose="020B0604030504040204" pitchFamily="34" charset="0"/>
              </a:rPr>
              <a:pPr>
                <a:spcBef>
                  <a:spcPct val="0"/>
                </a:spcBef>
              </a:pPr>
              <a:t>27</a:t>
            </a:fld>
            <a:endParaRPr lang="en-US" altLang="de-DE" sz="1300">
              <a:latin typeface="Verdana" panose="020B0604030504040204" pitchFamily="34" charset="0"/>
            </a:endParaRPr>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573416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37164E8-BE87-4079-A683-80C3400CC522}" type="slidenum">
              <a:rPr lang="en-US" altLang="de-DE" sz="1300">
                <a:latin typeface="Verdana" panose="020B0604030504040204" pitchFamily="34" charset="0"/>
              </a:rPr>
              <a:pPr>
                <a:spcBef>
                  <a:spcPct val="0"/>
                </a:spcBef>
              </a:pPr>
              <a:t>28</a:t>
            </a:fld>
            <a:endParaRPr lang="en-US" altLang="de-DE" sz="1300">
              <a:latin typeface="Verdana" panose="020B0604030504040204" pitchFamily="34" charset="0"/>
            </a:endParaRPr>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830812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46B1601-7DAE-4AF9-8FC2-493244575DA1}" type="slidenum">
              <a:rPr lang="en-US" altLang="de-DE" sz="1300">
                <a:latin typeface="Verdana" panose="020B0604030504040204" pitchFamily="34" charset="0"/>
              </a:rPr>
              <a:pPr>
                <a:spcBef>
                  <a:spcPct val="0"/>
                </a:spcBef>
              </a:pPr>
              <a:t>29</a:t>
            </a:fld>
            <a:endParaRPr lang="en-US" altLang="de-DE" sz="1300">
              <a:latin typeface="Verdana" panose="020B0604030504040204" pitchFamily="34" charset="0"/>
            </a:endParaRPr>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180544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0B59491-AB17-426B-B446-A72DB8F8E26B}" type="slidenum">
              <a:rPr lang="en-US" altLang="de-DE" sz="1300">
                <a:latin typeface="Verdana" panose="020B0604030504040204" pitchFamily="34" charset="0"/>
              </a:rPr>
              <a:pPr>
                <a:spcBef>
                  <a:spcPct val="0"/>
                </a:spcBef>
              </a:pPr>
              <a:t>30</a:t>
            </a:fld>
            <a:endParaRPr lang="en-US" altLang="de-DE" sz="1300">
              <a:latin typeface="Verdana" panose="020B0604030504040204" pitchFamily="34" charset="0"/>
            </a:endParaRPr>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907493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AB473FC-C0F0-40E7-A448-81E20B0F2D61}" type="slidenum">
              <a:rPr lang="en-US" altLang="de-DE" sz="1300">
                <a:latin typeface="Verdana" panose="020B0604030504040204" pitchFamily="34" charset="0"/>
              </a:rPr>
              <a:pPr>
                <a:spcBef>
                  <a:spcPct val="0"/>
                </a:spcBef>
              </a:pPr>
              <a:t>31</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879036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040BA9F-D1BA-465E-976D-0F53878F4BE0}" type="slidenum">
              <a:rPr lang="en-US" altLang="de-DE" sz="1300">
                <a:latin typeface="Verdana" panose="020B0604030504040204" pitchFamily="34" charset="0"/>
              </a:rPr>
              <a:pPr>
                <a:spcBef>
                  <a:spcPct val="0"/>
                </a:spcBef>
              </a:pPr>
              <a:t>32</a:t>
            </a:fld>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588315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411A5EF-D24E-490D-893E-3B478203398B}" type="slidenum">
              <a:rPr lang="en-US" altLang="de-DE" sz="1300">
                <a:latin typeface="Verdana" panose="020B0604030504040204" pitchFamily="34" charset="0"/>
              </a:rPr>
              <a:pPr>
                <a:spcBef>
                  <a:spcPct val="0"/>
                </a:spcBef>
              </a:pPr>
              <a:t>33</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798200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7F709AF-07FA-4298-A202-50BE534B1AA3}" type="slidenum">
              <a:rPr lang="en-US" altLang="de-DE" sz="1300">
                <a:latin typeface="Verdana" panose="020B0604030504040204" pitchFamily="34" charset="0"/>
              </a:rPr>
              <a:pPr>
                <a:spcBef>
                  <a:spcPct val="0"/>
                </a:spcBef>
              </a:pPr>
              <a:t>34</a:t>
            </a:fld>
            <a:endParaRPr lang="en-US" altLang="de-DE" sz="1300">
              <a:latin typeface="Verdana" panose="020B0604030504040204" pitchFamily="34" charset="0"/>
            </a:endParaRPr>
          </a:p>
        </p:txBody>
      </p:sp>
      <p:sp>
        <p:nvSpPr>
          <p:cNvPr id="72707" name="Rectangle 1026"/>
          <p:cNvSpPr>
            <a:spLocks noGrp="1" noRot="1" noChangeAspect="1" noChangeArrowheads="1" noTextEdit="1"/>
          </p:cNvSpPr>
          <p:nvPr>
            <p:ph type="sldImg"/>
          </p:nvPr>
        </p:nvSpPr>
        <p:spPr>
          <a:xfrm>
            <a:off x="138113" y="768350"/>
            <a:ext cx="6823075" cy="3836988"/>
          </a:xfrm>
          <a:ln/>
        </p:spPr>
      </p:sp>
      <p:sp>
        <p:nvSpPr>
          <p:cNvPr id="727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837604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E6EE173-1DFC-47FB-B47E-65D5629220C0}" type="slidenum">
              <a:rPr lang="en-US" altLang="de-DE" sz="1300">
                <a:latin typeface="Verdana" panose="020B0604030504040204" pitchFamily="34" charset="0"/>
              </a:rPr>
              <a:pPr>
                <a:spcBef>
                  <a:spcPct val="0"/>
                </a:spcBef>
              </a:pPr>
              <a:t>35</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313495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B9ED640-8806-4478-AE20-97F307D5AAD0}" type="slidenum">
              <a:rPr lang="en-US" altLang="de-DE" sz="1300">
                <a:latin typeface="Verdana" panose="020B0604030504040204" pitchFamily="34" charset="0"/>
              </a:rPr>
              <a:pPr>
                <a:spcBef>
                  <a:spcPct val="0"/>
                </a:spcBef>
              </a:pPr>
              <a:t>36</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687329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B9ED640-8806-4478-AE20-97F307D5AAD0}" type="slidenum">
              <a:rPr lang="en-US" altLang="de-DE" sz="1300">
                <a:latin typeface="Verdana" panose="020B0604030504040204" pitchFamily="34" charset="0"/>
              </a:rPr>
              <a:pPr>
                <a:spcBef>
                  <a:spcPct val="0"/>
                </a:spcBef>
              </a:pPr>
              <a:t>37</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687329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B9ED640-8806-4478-AE20-97F307D5AAD0}" type="slidenum">
              <a:rPr lang="en-US" altLang="de-DE" sz="1300">
                <a:latin typeface="Verdana" panose="020B0604030504040204" pitchFamily="34" charset="0"/>
              </a:rPr>
              <a:pPr>
                <a:spcBef>
                  <a:spcPct val="0"/>
                </a:spcBef>
              </a:pPr>
              <a:t>38</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687329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B9ED640-8806-4478-AE20-97F307D5AAD0}" type="slidenum">
              <a:rPr lang="en-US" altLang="de-DE" sz="1300">
                <a:latin typeface="Verdana" panose="020B0604030504040204" pitchFamily="34" charset="0"/>
              </a:rPr>
              <a:pPr>
                <a:spcBef>
                  <a:spcPct val="0"/>
                </a:spcBef>
              </a:pPr>
              <a:t>39</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687329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328607C-2720-4CD7-AAE4-F4B983CFE469}" type="slidenum">
              <a:rPr lang="en-US" altLang="de-DE" sz="1300">
                <a:latin typeface="Verdana" panose="020B0604030504040204" pitchFamily="34" charset="0"/>
              </a:rPr>
              <a:pPr>
                <a:spcBef>
                  <a:spcPct val="0"/>
                </a:spcBef>
              </a:pPr>
              <a:t>40</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857313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0D358CF-6EF9-4D4E-9C31-08619C11A2E4}" type="slidenum">
              <a:rPr lang="en-US" altLang="de-DE" sz="1300">
                <a:latin typeface="Verdana" panose="020B0604030504040204" pitchFamily="34" charset="0"/>
              </a:rPr>
              <a:pPr>
                <a:spcBef>
                  <a:spcPct val="0"/>
                </a:spcBef>
              </a:pPr>
              <a:t>41</a:t>
            </a:fld>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308741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783B399-55F8-4B9D-A9BD-30426CB359C0}" type="slidenum">
              <a:rPr lang="en-US" altLang="de-DE" sz="1300">
                <a:latin typeface="Verdana" panose="020B0604030504040204" pitchFamily="34" charset="0"/>
              </a:rPr>
              <a:pPr>
                <a:spcBef>
                  <a:spcPct val="0"/>
                </a:spcBef>
              </a:pPr>
              <a:t>42</a:t>
            </a:fld>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940159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9AFBF19-67EC-462A-8114-F3735BEEAA47}" type="slidenum">
              <a:rPr lang="en-US" altLang="de-DE" sz="1300">
                <a:latin typeface="Verdana" panose="020B0604030504040204" pitchFamily="34" charset="0"/>
              </a:rPr>
              <a:pPr>
                <a:spcBef>
                  <a:spcPct val="0"/>
                </a:spcBef>
              </a:pPr>
              <a:t>43</a:t>
            </a:fld>
            <a:endParaRPr lang="en-US" altLang="de-DE" sz="1300">
              <a:latin typeface="Verdana" panose="020B0604030504040204" pitchFamily="34" charset="0"/>
            </a:endParaRPr>
          </a:p>
        </p:txBody>
      </p:sp>
      <p:sp>
        <p:nvSpPr>
          <p:cNvPr id="91139" name="Rectangle 1026"/>
          <p:cNvSpPr>
            <a:spLocks noGrp="1" noRot="1" noChangeAspect="1" noChangeArrowheads="1" noTextEdit="1"/>
          </p:cNvSpPr>
          <p:nvPr>
            <p:ph type="sldImg"/>
          </p:nvPr>
        </p:nvSpPr>
        <p:spPr>
          <a:xfrm>
            <a:off x="138113" y="768350"/>
            <a:ext cx="6823075" cy="3836988"/>
          </a:xfrm>
          <a:ln/>
        </p:spPr>
      </p:sp>
      <p:sp>
        <p:nvSpPr>
          <p:cNvPr id="911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621791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8E137FA-9ACE-49AA-9F82-7371E6CFBF19}" type="slidenum">
              <a:rPr lang="en-US" altLang="de-DE" sz="1300">
                <a:latin typeface="Verdana" panose="020B0604030504040204" pitchFamily="34" charset="0"/>
              </a:rPr>
              <a:pPr>
                <a:spcBef>
                  <a:spcPct val="0"/>
                </a:spcBef>
              </a:pPr>
              <a:t>44</a:t>
            </a:fld>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36450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3413A60-267A-4DB2-B02C-3708F897CC43}" type="slidenum">
              <a:rPr lang="en-US" altLang="de-DE" sz="1300">
                <a:latin typeface="Verdana" panose="020B0604030504040204" pitchFamily="34" charset="0"/>
              </a:rPr>
              <a:pPr>
                <a:spcBef>
                  <a:spcPct val="0"/>
                </a:spcBef>
              </a:pPr>
              <a:t>45</a:t>
            </a:fld>
            <a:endParaRPr lang="en-US" altLang="de-DE"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172608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D9AA66E-8EF7-4441-968E-08FF61770755}" type="slidenum">
              <a:rPr lang="en-US" altLang="de-DE" sz="1300">
                <a:latin typeface="Verdana" panose="020B0604030504040204" pitchFamily="34" charset="0"/>
              </a:rPr>
              <a:pPr>
                <a:spcBef>
                  <a:spcPct val="0"/>
                </a:spcBef>
              </a:pPr>
              <a:t>46</a:t>
            </a:fld>
            <a:endParaRPr lang="en-US" altLang="de-DE"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437512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16AAA96-D571-4197-AB04-F29C2290CF0D}" type="slidenum">
              <a:rPr lang="en-US" altLang="de-DE" sz="1300">
                <a:latin typeface="Verdana" panose="020B0604030504040204" pitchFamily="34" charset="0"/>
              </a:rPr>
              <a:pPr>
                <a:spcBef>
                  <a:spcPct val="0"/>
                </a:spcBef>
              </a:pPr>
              <a:t>47</a:t>
            </a:fld>
            <a:endParaRPr lang="en-US" altLang="de-DE" sz="1300">
              <a:latin typeface="Verdana" panose="020B0604030504040204" pitchFamily="34" charset="0"/>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453632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62605F6-C9D2-465D-8F1C-050B52CE74AB}" type="slidenum">
              <a:rPr lang="en-US" altLang="de-DE" sz="1300">
                <a:latin typeface="Verdana" panose="020B0604030504040204" pitchFamily="34" charset="0"/>
              </a:rPr>
              <a:pPr>
                <a:spcBef>
                  <a:spcPct val="0"/>
                </a:spcBef>
              </a:pPr>
              <a:t>48</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089305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771A0A0-DE41-44C0-96CC-EC5765F66F05}" type="slidenum">
              <a:rPr lang="en-US" altLang="de-DE" sz="1300">
                <a:latin typeface="Verdana" panose="020B0604030504040204" pitchFamily="34" charset="0"/>
              </a:rPr>
              <a:pPr>
                <a:spcBef>
                  <a:spcPct val="0"/>
                </a:spcBef>
              </a:pPr>
              <a:t>49</a:t>
            </a:fld>
            <a:endParaRPr lang="en-US" altLang="de-DE"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3584291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8BB6E59-680B-4B99-9447-D65BBC2C3635}" type="slidenum">
              <a:rPr lang="en-US" altLang="de-DE" sz="1300">
                <a:latin typeface="Verdana" panose="020B0604030504040204" pitchFamily="34" charset="0"/>
              </a:rPr>
              <a:pPr>
                <a:spcBef>
                  <a:spcPct val="0"/>
                </a:spcBef>
              </a:pPr>
              <a:t>50</a:t>
            </a:fld>
            <a:endParaRPr lang="en-US" altLang="de-DE" sz="1300">
              <a:latin typeface="Verdana" panose="020B0604030504040204" pitchFamily="34" charset="0"/>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438007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FC7144A-0389-4EF9-A6B9-11CEC21C69AE}" type="slidenum">
              <a:rPr lang="en-US" altLang="de-DE" sz="1300">
                <a:latin typeface="Verdana" panose="020B0604030504040204" pitchFamily="34" charset="0"/>
              </a:rPr>
              <a:pPr>
                <a:spcBef>
                  <a:spcPct val="0"/>
                </a:spcBef>
              </a:pPr>
              <a:t>51</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262499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FC7144A-0389-4EF9-A6B9-11CEC21C69AE}" type="slidenum">
              <a:rPr lang="en-US" altLang="de-DE" sz="1300">
                <a:latin typeface="Verdana" panose="020B0604030504040204" pitchFamily="34" charset="0"/>
              </a:rPr>
              <a:pPr>
                <a:spcBef>
                  <a:spcPct val="0"/>
                </a:spcBef>
              </a:pPr>
              <a:t>52</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2624993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FC7144A-0389-4EF9-A6B9-11CEC21C69AE}" type="slidenum">
              <a:rPr lang="en-US" altLang="de-DE" sz="1300">
                <a:latin typeface="Verdana" panose="020B0604030504040204" pitchFamily="34" charset="0"/>
              </a:rPr>
              <a:pPr>
                <a:spcBef>
                  <a:spcPct val="0"/>
                </a:spcBef>
              </a:pPr>
              <a:t>53</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262499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BFE40C5-62FF-4D41-A5F5-97CA10CB5BF4}" type="slidenum">
              <a:rPr lang="en-US" altLang="de-DE" sz="1300">
                <a:latin typeface="Verdana" panose="020B0604030504040204" pitchFamily="34" charset="0"/>
              </a:rPr>
              <a:pPr>
                <a:spcBef>
                  <a:spcPct val="0"/>
                </a:spcBef>
              </a:pPr>
              <a:t>54</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0015752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DCDBF4A-A750-414A-94B0-E59032D05AB4}" type="slidenum">
              <a:rPr lang="en-US" altLang="de-DE" sz="1300">
                <a:latin typeface="Verdana" panose="020B0604030504040204" pitchFamily="34" charset="0"/>
              </a:rPr>
              <a:pPr>
                <a:spcBef>
                  <a:spcPct val="0"/>
                </a:spcBef>
              </a:pPr>
              <a:t>55</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890270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462">
              <a:spcBef>
                <a:spcPct val="30000"/>
              </a:spcBef>
              <a:defRPr sz="1200">
                <a:solidFill>
                  <a:schemeClr val="tx1"/>
                </a:solidFill>
                <a:latin typeface="Times New Roman" panose="02020603050405020304" pitchFamily="18" charset="0"/>
                <a:cs typeface="Times New Roman" panose="02020603050405020304" pitchFamily="18" charset="0"/>
              </a:defRPr>
            </a:lvl1pPr>
            <a:lvl2pPr marL="769993" indent="-296151" defTabSz="990462">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84605"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58447"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4pPr>
            <a:lvl5pPr marL="2132289"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5pPr>
            <a:lvl6pPr marL="2606131"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3079974"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553816"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4027658"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462">
              <a:spcBef>
                <a:spcPct val="30000"/>
              </a:spcBef>
              <a:defRPr sz="1200">
                <a:solidFill>
                  <a:schemeClr val="tx1"/>
                </a:solidFill>
                <a:latin typeface="Times New Roman" panose="02020603050405020304" pitchFamily="18" charset="0"/>
                <a:cs typeface="Times New Roman" panose="02020603050405020304" pitchFamily="18" charset="0"/>
              </a:defRPr>
            </a:lvl1pPr>
            <a:lvl2pPr marL="769993" indent="-296151" defTabSz="990462">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84605"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58447"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4pPr>
            <a:lvl5pPr marL="2132289"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5pPr>
            <a:lvl6pPr marL="2606131"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3079974"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553816"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4027658"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066042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4.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t>Metacognitive Training 1 - Attribution</a:t>
            </a:r>
            <a:endParaRPr lang="de-DE" dirty="0"/>
          </a:p>
        </p:txBody>
      </p:sp>
      <p:sp>
        <p:nvSpPr>
          <p:cNvPr id="4" name="Slide Number Placeholder 3"/>
          <p:cNvSpPr>
            <a:spLocks noGrp="1"/>
          </p:cNvSpPr>
          <p:nvPr>
            <p:ph type="sldNum" sz="quarter" idx="12"/>
          </p:nvPr>
        </p:nvSpPr>
        <p:spPr bwMode="gray"/>
        <p:txBody>
          <a:body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r>
              <a:rPr lang="de-DE"/>
              <a:t>Metacognitive Training 1 - Attribution</a:t>
            </a:r>
            <a:endParaRPr lang="de-DE" dirty="0"/>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r>
              <a:rPr lang="de-DE"/>
              <a:t>Metacognitive Training 1 - Attribution</a:t>
            </a:r>
            <a:endParaRPr lang="de-DE" dirty="0"/>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r>
              <a:rPr lang="de-DE"/>
              <a:t>Metacognitive Training 1 - Attribution</a:t>
            </a:r>
            <a:endParaRPr lang="de-DE" dirty="0"/>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t>Metacognitive Training 1 - Attribution</a:t>
            </a:r>
            <a:endParaRPr lang="de-DE" dirty="0"/>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r>
              <a:rPr lang="de-DE"/>
              <a:t>Metacognitive Training 1 - Attribution</a:t>
            </a:r>
            <a:endParaRPr lang="de-DE" dirty="0"/>
          </a:p>
        </p:txBody>
      </p:sp>
      <p:sp>
        <p:nvSpPr>
          <p:cNvPr id="5" name="Slide Number Placeholder 4"/>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t>Metacognitive Training 1 - Attribution</a:t>
            </a:r>
            <a:endParaRPr lang="de-DE" dirty="0"/>
          </a:p>
        </p:txBody>
      </p:sp>
      <p:sp>
        <p:nvSpPr>
          <p:cNvPr id="4" name="Slide Number Placeholder 3"/>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1"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Metacognitive Training 1 - Attribution</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1"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Metacognitive Training 1 - Attribution</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14787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49537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7200751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9331484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en-US"/>
              <a:t>Metacognitive Training 1 – Attribution Blaming and Taking Credit</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0990664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23466572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en-US"/>
              <a:t>Metacognitive Training 1 – Attribution Blaming and Taking Credit</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6537107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en-US"/>
              <a:t>Metacognitive Training 1 – Attribution Blaming and Taking Credit</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0727721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en-US"/>
              <a:t>Metacognitive Training 1 – Attribution Blaming and Taking Credit</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56428580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en-US"/>
              <a:t>Metacognitive Training 1 – Attribution Blaming and Taking Credit</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5979236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en-US"/>
              <a:t>Metacognitive Training 1 – Attribution Blaming and Taking Credit</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64626227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8500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2.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r>
              <a:rPr lang="de-DE"/>
              <a:t>Metacognitive Training 1 - Attribution</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Metacognitive Training 1 - Attribution</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Metacognitive Training 1 - Attribution</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en-US"/>
              <a:t>Metacognitive Training 1 – Attribution Blaming and Taking Credit</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755067172"/>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2.xml"/><Relationship Id="rId5" Type="http://schemas.openxmlformats.org/officeDocument/2006/relationships/image" Target="../media/image13.pn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2.xml"/><Relationship Id="rId5" Type="http://schemas.openxmlformats.org/officeDocument/2006/relationships/image" Target="../media/image13.png"/><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2.xml"/><Relationship Id="rId5" Type="http://schemas.openxmlformats.org/officeDocument/2006/relationships/image" Target="../media/image13.pn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2.xml"/><Relationship Id="rId5" Type="http://schemas.openxmlformats.org/officeDocument/2006/relationships/image" Target="../media/image13.pn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2.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22.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2.xml"/><Relationship Id="rId5" Type="http://schemas.openxmlformats.org/officeDocument/2006/relationships/image" Target="../media/image15.png"/><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2.xml"/><Relationship Id="rId5" Type="http://schemas.openxmlformats.org/officeDocument/2006/relationships/image" Target="../media/image15.png"/><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2.xml"/><Relationship Id="rId5" Type="http://schemas.openxmlformats.org/officeDocument/2006/relationships/image" Target="../media/image15.png"/><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2.xml"/><Relationship Id="rId5" Type="http://schemas.openxmlformats.org/officeDocument/2006/relationships/image" Target="../media/image15.png"/><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7.xml"/><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8.xml"/><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9.xml"/><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6.xml"/><Relationship Id="rId1" Type="http://schemas.openxmlformats.org/officeDocument/2006/relationships/slideLayout" Target="../slideLayouts/slideLayout17.xml"/><Relationship Id="rId4" Type="http://schemas.openxmlformats.org/officeDocument/2006/relationships/image" Target="../media/image34.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1 A – </a:t>
            </a:r>
            <a:r>
              <a:rPr lang="en-US" dirty="0"/>
              <a:t>Attribution</a:t>
            </a:r>
            <a:br>
              <a:rPr lang="en-US" dirty="0"/>
            </a:br>
            <a:r>
              <a:rPr lang="en-US" dirty="0"/>
              <a:t>Blaming and Taking Credit</a:t>
            </a:r>
          </a:p>
        </p:txBody>
      </p:sp>
      <p:sp>
        <p:nvSpPr>
          <p:cNvPr id="4" name="Text Placeholder 3"/>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a:t>
            </a:r>
            <a:r>
              <a:rPr lang="de-DE">
                <a:latin typeface="+mj-lt"/>
              </a:rPr>
              <a:t>, 12|21</a:t>
            </a:r>
            <a:endParaRPr lang="de-DE" dirty="0">
              <a:latin typeface="+mj-lt"/>
            </a:endParaRPr>
          </a:p>
        </p:txBody>
      </p:sp>
    </p:spTree>
    <p:extLst>
      <p:ext uri="{BB962C8B-B14F-4D97-AF65-F5344CB8AC3E}">
        <p14:creationId xmlns:p14="http://schemas.microsoft.com/office/powerpoint/2010/main" val="2877525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10"/>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latin typeface="Calibri Light"/>
              </a:rPr>
              <a:t>Attribution: Blaming and taking credit</a:t>
            </a:r>
            <a:endParaRPr lang="de-DE" altLang="de-DE" sz="3600" dirty="0">
              <a:latin typeface="Calibri Light"/>
            </a:endParaRPr>
          </a:p>
        </p:txBody>
      </p:sp>
      <p:sp>
        <p:nvSpPr>
          <p:cNvPr id="6146" name="Inhaltsplatzhalter 14"/>
          <p:cNvSpPr>
            <a:spLocks noGrp="1"/>
          </p:cNvSpPr>
          <p:nvPr>
            <p:ph idx="1"/>
          </p:nvPr>
        </p:nvSpPr>
        <p:spPr/>
        <p:txBody>
          <a:bodyPr/>
          <a:lstStyle/>
          <a:p>
            <a:pPr marL="0" indent="0">
              <a:buFontTx/>
              <a:buNone/>
              <a:tabLst>
                <a:tab pos="88900" algn="l"/>
              </a:tabLst>
            </a:pPr>
            <a:r>
              <a:rPr lang="de-DE" altLang="de-DE" sz="2400" dirty="0">
                <a:solidFill>
                  <a:srgbClr val="333333"/>
                </a:solidFill>
                <a:latin typeface="Calibri Light"/>
              </a:rPr>
              <a:t>Attribution = inferring causes for events (e.g. blaming and taking credit)</a:t>
            </a:r>
          </a:p>
        </p:txBody>
      </p:sp>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a:t>
            </a:fld>
            <a:endParaRPr lang="de-D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1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t>Attribution: Blaming and taking credit</a:t>
            </a:r>
            <a:endParaRPr lang="de-DE" altLang="de-DE" sz="3600" dirty="0">
              <a:latin typeface="Calibri Light"/>
            </a:endParaRPr>
          </a:p>
        </p:txBody>
      </p:sp>
      <p:sp>
        <p:nvSpPr>
          <p:cNvPr id="8194" name="Inhaltsplatzhalter 14"/>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rPr>
              <a:t>Attribution = inferring causes for events (e.g. blaming and taking credit)</a:t>
            </a:r>
            <a:endParaRPr lang="en-US" altLang="de-DE" sz="2400" dirty="0">
              <a:solidFill>
                <a:srgbClr val="333333"/>
              </a:solidFill>
              <a:latin typeface="Calibri Light"/>
              <a:cs typeface="Times New Roman" panose="02020603050405020304" pitchFamily="18" charset="0"/>
            </a:endParaRPr>
          </a:p>
          <a:p>
            <a:pPr lvl="0" defTabSz="914400" fontAlgn="base">
              <a:spcAft>
                <a:spcPct val="0"/>
              </a:spcAft>
            </a:pPr>
            <a:r>
              <a:rPr lang="en-US" altLang="de-DE" sz="2400" dirty="0">
                <a:solidFill>
                  <a:srgbClr val="333333"/>
                </a:solidFill>
                <a:latin typeface="Calibri Light"/>
              </a:rPr>
              <a:t>We often overlook the idea that the same event can have very different causes.</a:t>
            </a:r>
            <a:endParaRPr lang="en-US" altLang="de-DE" sz="2400" dirty="0">
              <a:solidFill>
                <a:srgbClr val="333333"/>
              </a:solidFill>
              <a:latin typeface="Calibri Light"/>
              <a:cs typeface="Times New Roman" panose="02020603050405020304" pitchFamily="18" charset="0"/>
            </a:endParaRPr>
          </a:p>
          <a:p>
            <a:pPr marL="0">
              <a:buFontTx/>
              <a:buNone/>
              <a:tabLst>
                <a:tab pos="88900" algn="l"/>
              </a:tabLst>
            </a:pP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a:t>
            </a:fld>
            <a:endParaRPr lang="de-DE"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Attribution: Blaming and taking credit</a:t>
            </a:r>
          </a:p>
        </p:txBody>
      </p:sp>
      <p:sp>
        <p:nvSpPr>
          <p:cNvPr id="10242" name="Inhaltsplatzhalter 14"/>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rPr>
              <a:t>Attribution = inferring causes for events (e.g. blaming and taking credit)</a:t>
            </a:r>
            <a:r>
              <a:rPr lang="en-US" altLang="de-DE" sz="2400" dirty="0">
                <a:solidFill>
                  <a:srgbClr val="333333"/>
                </a:solidFill>
                <a:latin typeface="Calibri Light"/>
                <a:cs typeface="Times New Roman" panose="02020603050405020304" pitchFamily="18" charset="0"/>
              </a:rPr>
              <a:t> </a:t>
            </a:r>
          </a:p>
          <a:p>
            <a:pPr lvl="0" defTabSz="914400" fontAlgn="base">
              <a:spcAft>
                <a:spcPct val="0"/>
              </a:spcAft>
            </a:pPr>
            <a:r>
              <a:rPr lang="en-US" altLang="de-DE" sz="2400" dirty="0">
                <a:solidFill>
                  <a:srgbClr val="333333"/>
                </a:solidFill>
                <a:latin typeface="Calibri Light"/>
                <a:cs typeface="Times New Roman" panose="02020603050405020304" pitchFamily="18" charset="0"/>
              </a:rPr>
              <a:t>We often overlook the idea that the same event can have very different causes. </a:t>
            </a:r>
          </a:p>
          <a:p>
            <a:pPr lvl="0" defTabSz="914400" fontAlgn="base">
              <a:spcAft>
                <a:spcPct val="0"/>
              </a:spcAft>
            </a:pPr>
            <a:endParaRPr lang="en-US" altLang="de-DE" sz="2400" dirty="0">
              <a:solidFill>
                <a:srgbClr val="333333"/>
              </a:solidFill>
              <a:latin typeface="Calibri Light"/>
              <a:cs typeface="Times New Roman" panose="02020603050405020304" pitchFamily="18" charset="0"/>
            </a:endParaRPr>
          </a:p>
          <a:p>
            <a:pPr lvl="0" defTabSz="914377"/>
            <a:r>
              <a:rPr lang="en-US" altLang="de-DE" sz="2400" dirty="0">
                <a:solidFill>
                  <a:srgbClr val="004992"/>
                </a:solidFill>
                <a:latin typeface="Calibri Light"/>
                <a:ea typeface="+mj-ea"/>
                <a:cs typeface="+mj-cs"/>
              </a:rPr>
              <a:t>What causes could have contributed to the following situation?</a:t>
            </a:r>
            <a:endParaRPr lang="de-DE" altLang="de-DE" sz="2400" dirty="0">
              <a:solidFill>
                <a:srgbClr val="004992"/>
              </a:solidFill>
              <a:latin typeface="Calibri Light"/>
              <a:ea typeface="+mj-ea"/>
              <a:cs typeface="+mj-cs"/>
            </a:endParaRPr>
          </a:p>
          <a:p>
            <a:pPr>
              <a:tabLst>
                <a:tab pos="88900" algn="l"/>
              </a:tabLst>
            </a:pPr>
            <a:r>
              <a:rPr lang="en-US" altLang="de-DE" sz="2400" dirty="0">
                <a:solidFill>
                  <a:srgbClr val="333333"/>
                </a:solidFill>
                <a:latin typeface="Calibri Light"/>
              </a:rPr>
              <a:t>You arranged a meeting with your friend, but he does not show up.</a:t>
            </a:r>
          </a:p>
        </p:txBody>
      </p:sp>
      <p:sp>
        <p:nvSpPr>
          <p:cNvPr id="3" name="Footer Placeholder 2"/>
          <p:cNvSpPr>
            <a:spLocks noGrp="1"/>
          </p:cNvSpPr>
          <p:nvPr>
            <p:ph type="ftr" sz="quarter" idx="11"/>
          </p:nvPr>
        </p:nvSpPr>
        <p:spPr/>
        <p:txBody>
          <a:bodyPr/>
          <a:lstStyle/>
          <a:p>
            <a:r>
              <a:rPr lang="de-DE"/>
              <a:t>Metacognitive Training 1 - 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a:t>
            </a:fld>
            <a:endParaRPr lang="de-DE"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t>Explanations</a:t>
            </a:r>
            <a:endParaRPr lang="en-CA" altLang="de-DE" sz="3600" dirty="0">
              <a:latin typeface="Calibri Light"/>
            </a:endParaRPr>
          </a:p>
        </p:txBody>
      </p:sp>
      <p:sp>
        <p:nvSpPr>
          <p:cNvPr id="2" name="Content Placeholder 1"/>
          <p:cNvSpPr>
            <a:spLocks noGrp="1"/>
          </p:cNvSpPr>
          <p:nvPr>
            <p:ph idx="1"/>
          </p:nvPr>
        </p:nvSpPr>
        <p:spPr/>
        <p:txBody>
          <a:bodyPr/>
          <a:lstStyle/>
          <a:p>
            <a:pPr lvl="0" defTabSz="914400" fontAlgn="base"/>
            <a:r>
              <a:rPr lang="en-US" altLang="de-DE" sz="2400" dirty="0">
                <a:solidFill>
                  <a:srgbClr val="333333"/>
                </a:solidFill>
                <a:latin typeface="Calibri Light"/>
              </a:rPr>
              <a:t>Why did your friend stand you up?</a:t>
            </a:r>
            <a:r>
              <a:rPr lang="en-CA" altLang="de-DE" sz="2400" dirty="0">
                <a:solidFill>
                  <a:srgbClr val="333333"/>
                </a:solidFill>
                <a:latin typeface="Calibri Light"/>
                <a:cs typeface="Times New Roman" panose="02020603050405020304" pitchFamily="18" charset="0"/>
              </a:rPr>
              <a:t> </a:t>
            </a:r>
          </a:p>
          <a:p>
            <a:pPr lvl="0" defTabSz="914400" fontAlgn="base"/>
            <a:r>
              <a:rPr lang="en-CA" altLang="de-DE" sz="2400" dirty="0">
                <a:solidFill>
                  <a:srgbClr val="004992"/>
                </a:solidFill>
                <a:latin typeface="Calibri Light"/>
                <a:cs typeface="Times New Roman" panose="02020603050405020304" pitchFamily="18" charset="0"/>
              </a:rPr>
              <a:t>Possible causes for this behavior …</a:t>
            </a:r>
          </a:p>
          <a:p>
            <a:pPr lvl="0" algn="ctr" defTabSz="914400" fontAlgn="base"/>
            <a:r>
              <a:rPr lang="en-CA" altLang="de-DE" sz="2400" dirty="0">
                <a:solidFill>
                  <a:srgbClr val="004992"/>
                </a:solidFill>
                <a:latin typeface="Calibri Light"/>
                <a:cs typeface="Times New Roman" panose="02020603050405020304" pitchFamily="18" charset="0"/>
              </a:rPr>
              <a:t>???</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r>
              <a:rPr lang="de-DE"/>
              <a:t>Metacognitive Training 1 - 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a:t>
            </a:fld>
            <a:endParaRPr lang="de-D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t>Explanations</a:t>
            </a:r>
            <a:endParaRPr lang="en-CA" altLang="de-DE" sz="3600" dirty="0">
              <a:latin typeface="Calibri Light"/>
            </a:endParaRPr>
          </a:p>
        </p:txBody>
      </p:sp>
      <p:sp>
        <p:nvSpPr>
          <p:cNvPr id="2" name="Content Placeholder 1"/>
          <p:cNvSpPr>
            <a:spLocks noGrp="1"/>
          </p:cNvSpPr>
          <p:nvPr>
            <p:ph idx="1"/>
          </p:nvPr>
        </p:nvSpPr>
        <p:spPr/>
        <p:txBody>
          <a:bodyPr/>
          <a:lstStyle/>
          <a:p>
            <a:pPr lvl="0" defTabSz="914400" fontAlgn="base"/>
            <a:r>
              <a:rPr lang="en-US" altLang="de-DE" sz="2400" dirty="0">
                <a:solidFill>
                  <a:srgbClr val="333333"/>
                </a:solidFill>
                <a:latin typeface="Calibri Light"/>
              </a:rPr>
              <a:t>Why did your friend stand you up?</a:t>
            </a:r>
            <a:r>
              <a:rPr lang="en-CA" altLang="de-DE" sz="2400" dirty="0">
                <a:solidFill>
                  <a:srgbClr val="333333"/>
                </a:solidFill>
                <a:latin typeface="Calibri Light"/>
                <a:cs typeface="Times New Roman" panose="02020603050405020304" pitchFamily="18" charset="0"/>
              </a:rPr>
              <a:t> </a:t>
            </a:r>
          </a:p>
          <a:p>
            <a:pPr lvl="0" defTabSz="914400" fontAlgn="base"/>
            <a:r>
              <a:rPr lang="en-CA" altLang="de-DE" sz="2400" dirty="0">
                <a:solidFill>
                  <a:srgbClr val="004992"/>
                </a:solidFill>
                <a:latin typeface="Calibri Light"/>
                <a:cs typeface="Times New Roman" panose="02020603050405020304" pitchFamily="18" charset="0"/>
              </a:rPr>
              <a:t>Possible causes for this behavior …</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I’m not important to him. He wouldn’t have dared to do this with someone else.</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He’s forgetful – he just lost track of time.</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His car broke down.</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r>
              <a:rPr lang="de-DE"/>
              <a:t>Metacognitive Training 1 - 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609349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solidFill>
                  <a:srgbClr val="004992"/>
                </a:solidFill>
              </a:rPr>
              <a:t>Explanation</a:t>
            </a:r>
            <a:r>
              <a:rPr lang="en-US" altLang="de-DE" sz="3600" dirty="0"/>
              <a:t>s</a:t>
            </a:r>
            <a:endParaRPr lang="en-CA" altLang="de-DE" sz="3600" dirty="0">
              <a:latin typeface="Calibri Light"/>
            </a:endParaRPr>
          </a:p>
        </p:txBody>
      </p:sp>
      <p:sp>
        <p:nvSpPr>
          <p:cNvPr id="2" name="Content Placeholder 1"/>
          <p:cNvSpPr>
            <a:spLocks noGrp="1"/>
          </p:cNvSpPr>
          <p:nvPr>
            <p:ph idx="1"/>
          </p:nvPr>
        </p:nvSpPr>
        <p:spPr/>
        <p:txBody>
          <a:bodyPr/>
          <a:lstStyle/>
          <a:p>
            <a:pPr lvl="0" defTabSz="914400" fontAlgn="base"/>
            <a:r>
              <a:rPr lang="en-US" altLang="de-DE" sz="2400" dirty="0">
                <a:solidFill>
                  <a:srgbClr val="333333"/>
                </a:solidFill>
                <a:latin typeface="Calibri Light"/>
              </a:rPr>
              <a:t>Why did your friend stand you up?</a:t>
            </a:r>
            <a:r>
              <a:rPr lang="en-CA" altLang="de-DE" sz="2400" dirty="0">
                <a:solidFill>
                  <a:srgbClr val="333333"/>
                </a:solidFill>
                <a:latin typeface="Calibri Light"/>
                <a:cs typeface="Times New Roman" panose="02020603050405020304" pitchFamily="18" charset="0"/>
              </a:rPr>
              <a:t> </a:t>
            </a:r>
          </a:p>
          <a:p>
            <a:pPr lvl="0" defTabSz="914400" fontAlgn="base"/>
            <a:r>
              <a:rPr lang="en-CA" altLang="de-DE" sz="2400" dirty="0">
                <a:solidFill>
                  <a:srgbClr val="004992"/>
                </a:solidFill>
                <a:latin typeface="Calibri Light"/>
                <a:cs typeface="Times New Roman" panose="02020603050405020304" pitchFamily="18" charset="0"/>
              </a:rPr>
              <a:t>Possible causes for this behavior …</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r>
              <a:rPr lang="de-DE"/>
              <a:t>Metacognitive Training 1 - 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7</a:t>
            </a:fld>
            <a:endParaRPr lang="de-DE" dirty="0"/>
          </a:p>
        </p:txBody>
      </p:sp>
      <p:graphicFrame>
        <p:nvGraphicFramePr>
          <p:cNvPr id="6" name="Group 68"/>
          <p:cNvGraphicFramePr>
            <a:graphicFrameLocks/>
          </p:cNvGraphicFramePr>
          <p:nvPr>
            <p:extLst>
              <p:ext uri="{D42A27DB-BD31-4B8C-83A1-F6EECF244321}">
                <p14:modId xmlns:p14="http://schemas.microsoft.com/office/powerpoint/2010/main" val="3038557731"/>
              </p:ext>
            </p:extLst>
          </p:nvPr>
        </p:nvGraphicFramePr>
        <p:xfrm>
          <a:off x="408955" y="3429000"/>
          <a:ext cx="11376000" cy="2478087"/>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936284">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myself </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mj-lt"/>
                          <a:cs typeface="Times New Roman" pitchFamily="18" charset="0"/>
                        </a:rPr>
                        <a:t>I’m not important to him.</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718875">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others</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a:ln>
                            <a:noFill/>
                          </a:ln>
                          <a:solidFill>
                            <a:srgbClr val="333333"/>
                          </a:solidFill>
                          <a:effectLst/>
                          <a:latin typeface="+mj-lt"/>
                          <a:cs typeface="Times New Roman" pitchFamily="18" charset="0"/>
                        </a:rPr>
                        <a:t>He’s forgetful – he lost track of time</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145041">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a:t>
                      </a:r>
                      <a:r>
                        <a:rPr lang="en-CA" altLang="de-DE" sz="2400" dirty="0">
                          <a:solidFill>
                            <a:srgbClr val="004992"/>
                          </a:solidFill>
                          <a:latin typeface="Calibri Light"/>
                        </a:rPr>
                        <a:t>a situation</a:t>
                      </a:r>
                      <a:r>
                        <a:rPr kumimoji="0" lang="de-DE" sz="2400" b="0" i="0" u="none" strike="noStrike" cap="none" normalizeH="0" baseline="0" dirty="0">
                          <a:ln>
                            <a:noFill/>
                          </a:ln>
                          <a:solidFill>
                            <a:srgbClr val="004992"/>
                          </a:solidFill>
                          <a:effectLst/>
                          <a:latin typeface="+mj-lt"/>
                          <a:cs typeface="Times New Roman" pitchFamily="18" charset="0"/>
                        </a:rPr>
                        <a:t> or chance</a:t>
                      </a: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j-lt"/>
                          <a:cs typeface="Times New Roman" pitchFamily="18" charset="0"/>
                        </a:rPr>
                        <a:t>His car broke down</a:t>
                      </a: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691143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fontAlgn="base"/>
            <a:r>
              <a:rPr lang="en-US" altLang="de-DE" sz="2400">
                <a:solidFill>
                  <a:srgbClr val="333333"/>
                </a:solidFill>
                <a:latin typeface="Calibri Light"/>
                <a:cs typeface="Times New Roman" panose="02020603050405020304" pitchFamily="18" charset="0"/>
              </a:rPr>
              <a:t>As the example shows, events can have many different causes. </a:t>
            </a:r>
          </a:p>
          <a:p>
            <a:pPr lvl="0" defTabSz="914400" fontAlgn="base"/>
            <a:r>
              <a:rPr lang="en-US" altLang="de-DE" sz="2400" dirty="0">
                <a:solidFill>
                  <a:srgbClr val="333333"/>
                </a:solidFill>
                <a:latin typeface="Calibri Light"/>
                <a:cs typeface="Times New Roman" panose="02020603050405020304" pitchFamily="18" charset="0"/>
              </a:rPr>
              <a:t>In most cases, several factors contribute to a situation.</a:t>
            </a:r>
          </a:p>
          <a:p>
            <a:pPr lvl="0" defTabSz="914400" fontAlgn="base"/>
            <a:r>
              <a:rPr lang="en-US" altLang="de-DE" sz="2400" dirty="0">
                <a:solidFill>
                  <a:srgbClr val="333333"/>
                </a:solidFill>
                <a:latin typeface="Calibri Light"/>
                <a:cs typeface="Times New Roman" panose="02020603050405020304" pitchFamily="18" charset="0"/>
              </a:rPr>
              <a:t>Nevertheless, many people have</a:t>
            </a:r>
            <a:r>
              <a:rPr lang="de-DE" altLang="de-DE" sz="2400" dirty="0">
                <a:solidFill>
                  <a:srgbClr val="333333"/>
                </a:solidFill>
                <a:latin typeface="Calibri Light"/>
                <a:cs typeface="Times New Roman" panose="02020603050405020304" pitchFamily="18" charset="0"/>
              </a:rPr>
              <a:t> a </a:t>
            </a:r>
            <a:r>
              <a:rPr lang="en-US" altLang="de-DE" sz="2400" dirty="0">
                <a:solidFill>
                  <a:srgbClr val="333333"/>
                </a:solidFill>
                <a:latin typeface="Calibri Light"/>
                <a:cs typeface="Times New Roman" panose="02020603050405020304" pitchFamily="18" charset="0"/>
              </a:rPr>
              <a:t>preference for only one aspect (e.g. blaming others instead of oneself or the reverse).</a:t>
            </a:r>
          </a:p>
          <a:p>
            <a:endParaRPr lang="en-US" sz="2400" dirty="0">
              <a:latin typeface="Calibri Light"/>
            </a:endParaRPr>
          </a:p>
        </p:txBody>
      </p:sp>
      <p:sp>
        <p:nvSpPr>
          <p:cNvPr id="184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Blaming and Taking Credit</a:t>
            </a:r>
          </a:p>
        </p:txBody>
      </p:sp>
      <p:sp>
        <p:nvSpPr>
          <p:cNvPr id="3" name="Footer Placeholder 2"/>
          <p:cNvSpPr>
            <a:spLocks noGrp="1"/>
          </p:cNvSpPr>
          <p:nvPr>
            <p:ph type="ftr" sz="quarter" idx="11"/>
          </p:nvPr>
        </p:nvSpPr>
        <p:spPr/>
        <p:txBody>
          <a:bodyPr/>
          <a:lstStyle/>
          <a:p>
            <a:r>
              <a:rPr lang="de-DE"/>
              <a:t>Metacognitive Training 1 - 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8</a:t>
            </a:fld>
            <a:endParaRPr lang="de-D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solidFill>
                  <a:srgbClr val="004992"/>
                </a:solidFill>
                <a:latin typeface="Calibri Light"/>
              </a:rPr>
              <a:t>You‘re discharged from hospital without feeling any better.</a:t>
            </a:r>
          </a:p>
        </p:txBody>
      </p:sp>
      <p:sp>
        <p:nvSpPr>
          <p:cNvPr id="20482" name="Rectangle 3"/>
          <p:cNvSpPr>
            <a:spLocks noGrp="1" noChangeArrowheads="1"/>
          </p:cNvSpPr>
          <p:nvPr>
            <p:ph idx="1"/>
          </p:nvPr>
        </p:nvSpPr>
        <p:spPr/>
        <p:txBody>
          <a:bodyPr/>
          <a:lstStyle/>
          <a:p>
            <a:pPr eaLnBrk="1" hangingPunct="1"/>
            <a:r>
              <a:rPr lang="de-DE" altLang="de-DE" sz="2400" dirty="0">
                <a:solidFill>
                  <a:srgbClr val="004992"/>
                </a:solidFill>
                <a:latin typeface="Calibri Light"/>
              </a:rPr>
              <a:t>Explanations ...</a:t>
            </a:r>
          </a:p>
          <a:p>
            <a:pPr eaLnBrk="1" hangingPunct="1"/>
            <a:r>
              <a:rPr lang="de-DE" altLang="de-DE" sz="2400" dirty="0">
                <a:solidFill>
                  <a:srgbClr val="004992"/>
                </a:solidFill>
                <a:latin typeface="Calibri Light"/>
              </a:rPr>
              <a:t>... </a:t>
            </a:r>
            <a:r>
              <a:rPr lang="de-DE" altLang="de-DE" sz="2400" dirty="0" err="1">
                <a:solidFill>
                  <a:srgbClr val="004992"/>
                </a:solidFill>
                <a:latin typeface="Calibri Light"/>
              </a:rPr>
              <a:t>myself</a:t>
            </a:r>
            <a:endParaRPr lang="de-DE" altLang="de-DE" sz="2400" dirty="0">
              <a:solidFill>
                <a:srgbClr val="004992"/>
              </a:solidFill>
              <a:latin typeface="Calibri Light"/>
            </a:endParaRPr>
          </a:p>
          <a:p>
            <a:pPr eaLnBrk="1" hangingPunct="1"/>
            <a:r>
              <a:rPr lang="de-DE" altLang="de-DE" sz="2400" dirty="0">
                <a:solidFill>
                  <a:srgbClr val="004992"/>
                </a:solidFill>
                <a:latin typeface="Calibri Light"/>
              </a:rPr>
              <a:t>... </a:t>
            </a:r>
            <a:r>
              <a:rPr lang="de-DE" altLang="de-DE" sz="2400" dirty="0" err="1">
                <a:solidFill>
                  <a:srgbClr val="004992"/>
                </a:solidFill>
                <a:latin typeface="Calibri Light"/>
              </a:rPr>
              <a:t>others</a:t>
            </a:r>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 </a:t>
            </a:r>
            <a:r>
              <a:rPr lang="de-DE" altLang="de-DE" sz="2400" dirty="0" err="1">
                <a:solidFill>
                  <a:srgbClr val="004992"/>
                </a:solidFill>
                <a:latin typeface="Calibri Light"/>
              </a:rPr>
              <a:t>situation</a:t>
            </a:r>
            <a:r>
              <a:rPr lang="de-DE" altLang="de-DE" sz="2400" dirty="0">
                <a:solidFill>
                  <a:srgbClr val="004992"/>
                </a:solidFill>
                <a:latin typeface="Calibri Light"/>
              </a:rPr>
              <a:t> </a:t>
            </a:r>
            <a:r>
              <a:rPr lang="de-DE" altLang="de-DE" sz="2400" dirty="0" err="1">
                <a:solidFill>
                  <a:srgbClr val="004992"/>
                </a:solidFill>
                <a:latin typeface="Calibri Light"/>
              </a:rPr>
              <a:t>or</a:t>
            </a:r>
            <a:r>
              <a:rPr lang="de-DE" altLang="de-DE" sz="2400" dirty="0">
                <a:solidFill>
                  <a:srgbClr val="004992"/>
                </a:solidFill>
                <a:latin typeface="Calibri Light"/>
              </a:rPr>
              <a:t> </a:t>
            </a:r>
            <a:r>
              <a:rPr lang="de-DE" altLang="de-DE" sz="2400" dirty="0" err="1">
                <a:solidFill>
                  <a:srgbClr val="004992"/>
                </a:solidFill>
                <a:latin typeface="Calibri Light"/>
              </a:rPr>
              <a:t>chance</a:t>
            </a:r>
            <a:endParaRPr lang="de-DE" altLang="de-DE" sz="2400" dirty="0">
              <a:solidFill>
                <a:srgbClr val="004992"/>
              </a:solidFill>
              <a:latin typeface="Calibri Light"/>
            </a:endParaRPr>
          </a:p>
          <a:p>
            <a:pPr eaLnBrk="1" hangingPunct="1"/>
            <a:r>
              <a:rPr lang="de-DE" altLang="de-DE" sz="2400" dirty="0">
                <a:solidFill>
                  <a:srgbClr val="336699"/>
                </a:solidFill>
                <a:latin typeface="Calibri Light"/>
              </a:rPr>
              <a:t>	</a:t>
            </a:r>
          </a:p>
          <a:p>
            <a:pPr eaLnBrk="1" hangingPunct="1"/>
            <a:r>
              <a:rPr lang="de-DE" altLang="de-DE" sz="2400" dirty="0">
                <a:latin typeface="Calibri Light"/>
              </a:rPr>
              <a:t>		</a:t>
            </a:r>
            <a:endParaRPr lang="en-US" altLang="de-DE" sz="2400" dirty="0">
              <a:solidFill>
                <a:srgbClr val="3333FF"/>
              </a:solidFill>
              <a:latin typeface="Calibri Light"/>
            </a:endParaRPr>
          </a:p>
        </p:txBody>
      </p:sp>
      <p:sp>
        <p:nvSpPr>
          <p:cNvPr id="8" name="AutoShape 20"/>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dirty="0">
                <a:latin typeface="Calibri Light"/>
              </a:rPr>
              <a:t>Stop following me!</a:t>
            </a:r>
          </a:p>
        </p:txBody>
      </p:sp>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9</a:t>
            </a:fld>
            <a:endParaRPr lang="de-DE"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Rectangle 6"/>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latin typeface="Calibri Light"/>
              </a:rPr>
              <a:t>You‘re discharged from hospital without feeling any better.</a:t>
            </a:r>
          </a:p>
        </p:txBody>
      </p:sp>
      <p:sp>
        <p:nvSpPr>
          <p:cNvPr id="22530" name="Rectangle 3"/>
          <p:cNvSpPr>
            <a:spLocks noGrp="1" noChangeArrowheads="1"/>
          </p:cNvSpPr>
          <p:nvPr>
            <p:ph idx="1"/>
          </p:nvPr>
        </p:nvSpPr>
        <p:spPr/>
        <p:txBody>
          <a:bodyPr/>
          <a:lstStyle/>
          <a:p>
            <a:pPr eaLnBrk="1" hangingPunct="1">
              <a:lnSpc>
                <a:spcPct val="100000"/>
              </a:lnSpc>
              <a:spcBef>
                <a:spcPts val="1200"/>
              </a:spcBef>
            </a:pPr>
            <a:r>
              <a:rPr lang="de-DE" altLang="de-DE" sz="1600" b="1" dirty="0">
                <a:solidFill>
                  <a:srgbClr val="004992"/>
                </a:solidFill>
                <a:latin typeface="Calibri Light"/>
              </a:rPr>
              <a:t>Explanations ...</a:t>
            </a:r>
          </a:p>
          <a:p>
            <a:pPr eaLnBrk="1" hangingPunct="1">
              <a:lnSpc>
                <a:spcPct val="100000"/>
              </a:lnSpc>
              <a:spcBef>
                <a:spcPts val="600"/>
              </a:spcBef>
            </a:pPr>
            <a:r>
              <a:rPr lang="de-DE" altLang="de-DE" sz="1600" b="1" dirty="0">
                <a:solidFill>
                  <a:srgbClr val="004992"/>
                </a:solidFill>
                <a:latin typeface="Calibri Light"/>
              </a:rPr>
              <a:t>... </a:t>
            </a:r>
            <a:r>
              <a:rPr lang="de-DE" altLang="de-DE" sz="1600" b="1" dirty="0" err="1">
                <a:solidFill>
                  <a:srgbClr val="004992"/>
                </a:solidFill>
                <a:latin typeface="Calibri Light"/>
              </a:rPr>
              <a:t>myself</a:t>
            </a:r>
            <a:r>
              <a:rPr lang="de-DE" altLang="de-DE" sz="1600" b="1" dirty="0">
                <a:solidFill>
                  <a:srgbClr val="004992"/>
                </a:solidFill>
                <a:latin typeface="Calibri Light"/>
              </a:rPr>
              <a:t>:</a:t>
            </a:r>
          </a:p>
          <a:p>
            <a:pPr eaLnBrk="1" hangingPunct="1">
              <a:lnSpc>
                <a:spcPct val="100000"/>
              </a:lnSpc>
              <a:spcBef>
                <a:spcPts val="0"/>
              </a:spcBef>
            </a:pPr>
            <a:r>
              <a:rPr lang="de-DE" altLang="de-DE" sz="1600" i="1" dirty="0">
                <a:solidFill>
                  <a:srgbClr val="004992"/>
                </a:solidFill>
                <a:latin typeface="Calibri Light"/>
              </a:rPr>
              <a:t>(</a:t>
            </a:r>
            <a:r>
              <a:rPr lang="de-DE" altLang="de-DE" sz="1600" i="1" dirty="0" err="1">
                <a:solidFill>
                  <a:srgbClr val="004992"/>
                </a:solidFill>
                <a:latin typeface="Calibri Light"/>
              </a:rPr>
              <a:t>can</a:t>
            </a:r>
            <a:r>
              <a:rPr lang="de-DE" altLang="de-DE" sz="1600" i="1" dirty="0">
                <a:solidFill>
                  <a:srgbClr val="004992"/>
                </a:solidFill>
                <a:latin typeface="Calibri Light"/>
              </a:rPr>
              <a:t> </a:t>
            </a:r>
            <a:r>
              <a:rPr lang="de-DE" altLang="de-DE" sz="1600" i="1" dirty="0" err="1">
                <a:solidFill>
                  <a:srgbClr val="004992"/>
                </a:solidFill>
                <a:latin typeface="Calibri Light"/>
              </a:rPr>
              <a:t>be</a:t>
            </a:r>
            <a:r>
              <a:rPr lang="de-DE" altLang="de-DE" sz="1600" i="1" dirty="0">
                <a:solidFill>
                  <a:srgbClr val="004992"/>
                </a:solidFill>
                <a:latin typeface="Calibri Light"/>
              </a:rPr>
              <a:t> </a:t>
            </a:r>
            <a:r>
              <a:rPr lang="de-DE" altLang="de-DE" sz="1600" i="1" dirty="0" err="1">
                <a:solidFill>
                  <a:srgbClr val="004992"/>
                </a:solidFill>
                <a:latin typeface="Calibri Light"/>
              </a:rPr>
              <a:t>changed</a:t>
            </a:r>
            <a:r>
              <a:rPr lang="de-DE" altLang="de-DE" sz="1600" i="1" dirty="0">
                <a:solidFill>
                  <a:srgbClr val="004992"/>
                </a:solidFill>
                <a:latin typeface="Calibri Light"/>
              </a:rPr>
              <a:t> </a:t>
            </a:r>
            <a:r>
              <a:rPr lang="de-DE" altLang="de-DE" sz="1600" i="1" dirty="0" err="1">
                <a:solidFill>
                  <a:srgbClr val="004992"/>
                </a:solidFill>
                <a:latin typeface="Calibri Light"/>
              </a:rPr>
              <a:t>to</a:t>
            </a:r>
            <a:r>
              <a:rPr lang="de-DE" altLang="de-DE" sz="1600" i="1" dirty="0">
                <a:solidFill>
                  <a:srgbClr val="004992"/>
                </a:solidFill>
                <a:latin typeface="Calibri Light"/>
              </a:rPr>
              <a:t> </a:t>
            </a:r>
            <a:r>
              <a:rPr lang="de-DE" altLang="de-DE" sz="1600" i="1" dirty="0" err="1">
                <a:solidFill>
                  <a:srgbClr val="004992"/>
                </a:solidFill>
                <a:latin typeface="Calibri Light"/>
              </a:rPr>
              <a:t>some</a:t>
            </a:r>
            <a:r>
              <a:rPr lang="de-DE" altLang="de-DE" sz="1600" i="1" dirty="0">
                <a:solidFill>
                  <a:srgbClr val="004992"/>
                </a:solidFill>
                <a:latin typeface="Calibri Light"/>
              </a:rPr>
              <a:t> </a:t>
            </a:r>
            <a:r>
              <a:rPr lang="de-DE" altLang="de-DE" sz="1600" i="1" dirty="0" err="1">
                <a:solidFill>
                  <a:srgbClr val="004992"/>
                </a:solidFill>
                <a:latin typeface="Calibri Light"/>
              </a:rPr>
              <a:t>extent</a:t>
            </a:r>
            <a:r>
              <a:rPr lang="de-DE" altLang="de-DE" sz="1600" i="1" dirty="0">
                <a:solidFill>
                  <a:srgbClr val="004992"/>
                </a:solidFill>
                <a:latin typeface="Calibri Light"/>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I </a:t>
            </a:r>
            <a:r>
              <a:rPr lang="de-DE" altLang="de-DE" sz="1600" dirty="0" err="1">
                <a:solidFill>
                  <a:srgbClr val="333333"/>
                </a:solidFill>
                <a:latin typeface="Calibri Light"/>
              </a:rPr>
              <a:t>wasn‘t</a:t>
            </a:r>
            <a:r>
              <a:rPr lang="de-DE" altLang="de-DE" sz="1600" dirty="0">
                <a:solidFill>
                  <a:srgbClr val="333333"/>
                </a:solidFill>
                <a:latin typeface="Calibri Light"/>
              </a:rPr>
              <a:t> </a:t>
            </a:r>
            <a:r>
              <a:rPr lang="de-DE" altLang="de-DE" sz="1600" dirty="0" err="1">
                <a:solidFill>
                  <a:srgbClr val="333333"/>
                </a:solidFill>
                <a:latin typeface="Calibri Light"/>
              </a:rPr>
              <a:t>motivated</a:t>
            </a:r>
            <a:r>
              <a:rPr lang="de-DE" altLang="de-DE" sz="1600" dirty="0">
                <a:solidFill>
                  <a:srgbClr val="333333"/>
                </a:solidFill>
                <a:latin typeface="Calibri Light"/>
              </a:rPr>
              <a:t> </a:t>
            </a:r>
            <a:r>
              <a:rPr lang="de-DE" altLang="de-DE" sz="1600" dirty="0" err="1">
                <a:solidFill>
                  <a:srgbClr val="333333"/>
                </a:solidFill>
                <a:latin typeface="Calibri Light"/>
              </a:rPr>
              <a:t>enough</a:t>
            </a:r>
            <a:r>
              <a:rPr lang="de-DE" altLang="de-DE" sz="1600" dirty="0">
                <a:solidFill>
                  <a:srgbClr val="333333"/>
                </a:solidFill>
                <a:latin typeface="Calibri Light"/>
              </a:rPr>
              <a:t> </a:t>
            </a:r>
            <a:r>
              <a:rPr lang="de-DE" altLang="de-DE" sz="1600" dirty="0" err="1">
                <a:solidFill>
                  <a:srgbClr val="333333"/>
                </a:solidFill>
                <a:latin typeface="Calibri Light"/>
              </a:rPr>
              <a:t>to</a:t>
            </a:r>
            <a:r>
              <a:rPr lang="de-DE" altLang="de-DE" sz="1600" dirty="0">
                <a:solidFill>
                  <a:srgbClr val="333333"/>
                </a:solidFill>
                <a:latin typeface="Calibri Light"/>
              </a:rPr>
              <a:t> </a:t>
            </a:r>
            <a:r>
              <a:rPr lang="de-DE" altLang="de-DE" sz="1600" dirty="0" err="1">
                <a:solidFill>
                  <a:srgbClr val="333333"/>
                </a:solidFill>
                <a:latin typeface="Calibri Light"/>
              </a:rPr>
              <a:t>change</a:t>
            </a:r>
            <a:endParaRPr lang="de-DE" altLang="de-DE" sz="1600" dirty="0">
              <a:solidFill>
                <a:srgbClr val="333333"/>
              </a:solidFill>
              <a:latin typeface="Calibri Light"/>
            </a:endParaRPr>
          </a:p>
          <a:p>
            <a:pPr marL="285750" indent="-285750" eaLnBrk="1" hangingPunct="1">
              <a:lnSpc>
                <a:spcPct val="100000"/>
              </a:lnSpc>
              <a:spcBef>
                <a:spcPts val="600"/>
              </a:spcBef>
              <a:buClr>
                <a:srgbClr val="333333"/>
              </a:buClr>
              <a:buFont typeface="WingDings"/>
              <a:buChar char=""/>
            </a:pPr>
            <a:r>
              <a:rPr lang="de-DE" altLang="de-DE" sz="1600" dirty="0">
                <a:solidFill>
                  <a:srgbClr val="333333"/>
                </a:solidFill>
                <a:latin typeface="Calibri Light"/>
              </a:rPr>
              <a:t>I </a:t>
            </a:r>
            <a:r>
              <a:rPr lang="de-DE" altLang="de-DE" sz="1600" dirty="0" err="1">
                <a:solidFill>
                  <a:srgbClr val="333333"/>
                </a:solidFill>
                <a:latin typeface="Calibri Light"/>
              </a:rPr>
              <a:t>didn‘t</a:t>
            </a:r>
            <a:r>
              <a:rPr lang="de-DE" altLang="de-DE" sz="1600" dirty="0">
                <a:solidFill>
                  <a:srgbClr val="333333"/>
                </a:solidFill>
                <a:latin typeface="Calibri Light"/>
              </a:rPr>
              <a:t> </a:t>
            </a:r>
            <a:r>
              <a:rPr lang="de-DE" altLang="de-DE" sz="1600" dirty="0" err="1">
                <a:solidFill>
                  <a:srgbClr val="333333"/>
                </a:solidFill>
                <a:latin typeface="Calibri Light"/>
              </a:rPr>
              <a:t>believe</a:t>
            </a:r>
            <a:r>
              <a:rPr lang="de-DE" altLang="de-DE" sz="1600" dirty="0">
                <a:solidFill>
                  <a:srgbClr val="333333"/>
                </a:solidFill>
                <a:latin typeface="Calibri Light"/>
              </a:rPr>
              <a:t> in </a:t>
            </a:r>
            <a:r>
              <a:rPr lang="de-DE" altLang="de-DE" sz="1600" dirty="0" err="1">
                <a:solidFill>
                  <a:srgbClr val="333333"/>
                </a:solidFill>
                <a:latin typeface="Calibri Light"/>
              </a:rPr>
              <a:t>my</a:t>
            </a:r>
            <a:r>
              <a:rPr lang="de-DE" altLang="de-DE" sz="1600" dirty="0">
                <a:solidFill>
                  <a:srgbClr val="333333"/>
                </a:solidFill>
                <a:latin typeface="Calibri Light"/>
              </a:rPr>
              <a:t> </a:t>
            </a:r>
            <a:r>
              <a:rPr lang="de-DE" altLang="de-DE" sz="1600" dirty="0" err="1">
                <a:solidFill>
                  <a:srgbClr val="333333"/>
                </a:solidFill>
                <a:latin typeface="Calibri Light"/>
              </a:rPr>
              <a:t>recovery</a:t>
            </a:r>
            <a:endParaRPr lang="de-DE" altLang="de-DE" sz="1600" dirty="0">
              <a:solidFill>
                <a:srgbClr val="333333"/>
              </a:solidFill>
              <a:latin typeface="Calibri Light"/>
            </a:endParaRPr>
          </a:p>
          <a:p>
            <a:pPr eaLnBrk="1" hangingPunct="1">
              <a:lnSpc>
                <a:spcPct val="100000"/>
              </a:lnSpc>
              <a:spcBef>
                <a:spcPts val="1200"/>
              </a:spcBef>
              <a:buClr>
                <a:schemeClr val="tx1"/>
              </a:buClr>
            </a:pPr>
            <a:r>
              <a:rPr lang="de-DE" altLang="de-DE" sz="1600" i="1" dirty="0">
                <a:solidFill>
                  <a:srgbClr val="004992"/>
                </a:solidFill>
                <a:latin typeface="Calibri Light"/>
              </a:rPr>
              <a:t>(</a:t>
            </a:r>
            <a:r>
              <a:rPr lang="de-DE" altLang="de-DE" sz="1600" i="1" dirty="0" err="1">
                <a:solidFill>
                  <a:srgbClr val="004992"/>
                </a:solidFill>
                <a:latin typeface="Calibri Light"/>
              </a:rPr>
              <a:t>more</a:t>
            </a:r>
            <a:r>
              <a:rPr lang="de-DE" altLang="de-DE" sz="1600" i="1" dirty="0">
                <a:solidFill>
                  <a:srgbClr val="004992"/>
                </a:solidFill>
                <a:latin typeface="Calibri Light"/>
              </a:rPr>
              <a:t> </a:t>
            </a:r>
            <a:r>
              <a:rPr lang="de-DE" altLang="de-DE" sz="1600" i="1" dirty="0" err="1">
                <a:solidFill>
                  <a:srgbClr val="004992"/>
                </a:solidFill>
                <a:latin typeface="Calibri Light"/>
              </a:rPr>
              <a:t>difficult</a:t>
            </a:r>
            <a:r>
              <a:rPr lang="de-DE" altLang="de-DE" sz="1600" i="1" dirty="0">
                <a:solidFill>
                  <a:srgbClr val="004992"/>
                </a:solidFill>
                <a:latin typeface="Calibri Light"/>
              </a:rPr>
              <a:t> </a:t>
            </a:r>
            <a:r>
              <a:rPr lang="de-DE" altLang="de-DE" sz="1600" i="1" dirty="0" err="1">
                <a:solidFill>
                  <a:srgbClr val="004992"/>
                </a:solidFill>
                <a:latin typeface="Calibri Light"/>
              </a:rPr>
              <a:t>to</a:t>
            </a:r>
            <a:r>
              <a:rPr lang="de-DE" altLang="de-DE" sz="1600" i="1" dirty="0">
                <a:solidFill>
                  <a:srgbClr val="004992"/>
                </a:solidFill>
                <a:latin typeface="Calibri Light"/>
              </a:rPr>
              <a:t> </a:t>
            </a:r>
            <a:r>
              <a:rPr lang="de-DE" altLang="de-DE" sz="1600" i="1" dirty="0" err="1">
                <a:solidFill>
                  <a:srgbClr val="004992"/>
                </a:solidFill>
                <a:latin typeface="Calibri Light"/>
              </a:rPr>
              <a:t>change</a:t>
            </a:r>
            <a:r>
              <a:rPr lang="de-DE" altLang="de-DE" sz="1600" i="1" dirty="0">
                <a:solidFill>
                  <a:srgbClr val="004992"/>
                </a:solidFill>
                <a:latin typeface="Calibri Light"/>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latin typeface="Calibri Light"/>
              </a:rPr>
              <a:t>I´m</a:t>
            </a:r>
            <a:r>
              <a:rPr lang="de-DE" altLang="de-DE" sz="1600" dirty="0">
                <a:solidFill>
                  <a:srgbClr val="333333"/>
                </a:solidFill>
                <a:latin typeface="Calibri Light"/>
              </a:rPr>
              <a:t> </a:t>
            </a:r>
            <a:r>
              <a:rPr lang="de-DE" altLang="de-DE" sz="1600" dirty="0" err="1">
                <a:solidFill>
                  <a:srgbClr val="333333"/>
                </a:solidFill>
                <a:latin typeface="Calibri Light"/>
              </a:rPr>
              <a:t>incurable</a:t>
            </a:r>
            <a:endParaRPr lang="de-DE" altLang="de-DE" sz="1600" dirty="0">
              <a:solidFill>
                <a:srgbClr val="333333"/>
              </a:solidFill>
              <a:latin typeface="Calibri Light"/>
            </a:endParaRPr>
          </a:p>
          <a:p>
            <a:pPr marL="285750" indent="-285750" eaLnBrk="1" hangingPunct="1">
              <a:lnSpc>
                <a:spcPct val="100000"/>
              </a:lnSpc>
              <a:spcBef>
                <a:spcPts val="600"/>
              </a:spcBef>
              <a:buClr>
                <a:srgbClr val="333333"/>
              </a:buClr>
              <a:buFont typeface="WingDings"/>
              <a:buChar char=""/>
            </a:pPr>
            <a:r>
              <a:rPr lang="de-DE" altLang="de-DE" sz="1600" dirty="0">
                <a:solidFill>
                  <a:srgbClr val="333333"/>
                </a:solidFill>
                <a:latin typeface="Calibri Light"/>
              </a:rPr>
              <a:t>I </a:t>
            </a:r>
            <a:r>
              <a:rPr lang="de-DE" altLang="de-DE" sz="1600" dirty="0" err="1">
                <a:solidFill>
                  <a:srgbClr val="333333"/>
                </a:solidFill>
                <a:latin typeface="Calibri Light"/>
              </a:rPr>
              <a:t>have</a:t>
            </a:r>
            <a:r>
              <a:rPr lang="de-DE" altLang="de-DE" sz="1600" dirty="0">
                <a:solidFill>
                  <a:srgbClr val="333333"/>
                </a:solidFill>
                <a:latin typeface="Calibri Light"/>
              </a:rPr>
              <a:t> </a:t>
            </a:r>
            <a:r>
              <a:rPr lang="de-DE" altLang="de-DE" sz="1600" i="1" dirty="0" err="1">
                <a:solidFill>
                  <a:srgbClr val="333333"/>
                </a:solidFill>
                <a:latin typeface="Calibri Light"/>
              </a:rPr>
              <a:t>bad</a:t>
            </a:r>
            <a:r>
              <a:rPr lang="de-DE" altLang="de-DE" sz="1600" i="1" dirty="0">
                <a:solidFill>
                  <a:srgbClr val="333333"/>
                </a:solidFill>
                <a:latin typeface="Calibri Light"/>
              </a:rPr>
              <a:t> genes</a:t>
            </a:r>
          </a:p>
          <a:p>
            <a:pPr eaLnBrk="1" hangingPunct="1">
              <a:lnSpc>
                <a:spcPct val="100000"/>
              </a:lnSpc>
              <a:spcBef>
                <a:spcPts val="1200"/>
              </a:spcBef>
              <a:buClr>
                <a:schemeClr val="tx1"/>
              </a:buClr>
            </a:pPr>
            <a:r>
              <a:rPr lang="de-DE" altLang="de-DE" sz="1600" b="1" dirty="0">
                <a:solidFill>
                  <a:srgbClr val="004992"/>
                </a:solidFill>
                <a:latin typeface="Calibri Light"/>
              </a:rPr>
              <a:t>... </a:t>
            </a:r>
            <a:r>
              <a:rPr lang="de-DE" altLang="de-DE" sz="1600" b="1" dirty="0" err="1">
                <a:solidFill>
                  <a:srgbClr val="004992"/>
                </a:solidFill>
                <a:latin typeface="Calibri Light"/>
              </a:rPr>
              <a:t>others</a:t>
            </a:r>
            <a:r>
              <a:rPr lang="de-DE" altLang="de-DE" sz="1600" b="1" dirty="0">
                <a:solidFill>
                  <a:srgbClr val="004992"/>
                </a:solidFill>
                <a:latin typeface="Calibri Light"/>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The </a:t>
            </a:r>
            <a:r>
              <a:rPr lang="de-DE" altLang="de-DE" sz="1600" dirty="0" err="1">
                <a:solidFill>
                  <a:srgbClr val="333333"/>
                </a:solidFill>
                <a:latin typeface="Calibri Light"/>
              </a:rPr>
              <a:t>medical</a:t>
            </a:r>
            <a:r>
              <a:rPr lang="de-DE" altLang="de-DE" sz="1600" dirty="0">
                <a:solidFill>
                  <a:srgbClr val="333333"/>
                </a:solidFill>
                <a:latin typeface="Calibri Light"/>
              </a:rPr>
              <a:t> </a:t>
            </a:r>
            <a:r>
              <a:rPr lang="de-DE" altLang="de-DE" sz="1600" dirty="0" err="1">
                <a:solidFill>
                  <a:srgbClr val="333333"/>
                </a:solidFill>
                <a:latin typeface="Calibri Light"/>
              </a:rPr>
              <a:t>staff</a:t>
            </a:r>
            <a:r>
              <a:rPr lang="de-DE" altLang="de-DE" sz="1600" dirty="0">
                <a:solidFill>
                  <a:srgbClr val="333333"/>
                </a:solidFill>
                <a:latin typeface="Calibri Light"/>
              </a:rPr>
              <a:t> </a:t>
            </a:r>
            <a:r>
              <a:rPr lang="de-DE" altLang="de-DE" sz="1600" dirty="0" err="1">
                <a:solidFill>
                  <a:srgbClr val="333333"/>
                </a:solidFill>
                <a:latin typeface="Calibri Light"/>
              </a:rPr>
              <a:t>did</a:t>
            </a:r>
            <a:r>
              <a:rPr lang="de-DE" altLang="de-DE" sz="1600" dirty="0">
                <a:solidFill>
                  <a:srgbClr val="333333"/>
                </a:solidFill>
                <a:latin typeface="Calibri Light"/>
              </a:rPr>
              <a:t> not care </a:t>
            </a:r>
            <a:r>
              <a:rPr lang="de-DE" altLang="de-DE" sz="1600" dirty="0" err="1">
                <a:solidFill>
                  <a:srgbClr val="333333"/>
                </a:solidFill>
                <a:latin typeface="Calibri Light"/>
              </a:rPr>
              <a:t>about</a:t>
            </a:r>
            <a:r>
              <a:rPr lang="de-DE" altLang="de-DE" sz="1600" dirty="0">
                <a:solidFill>
                  <a:srgbClr val="333333"/>
                </a:solidFill>
                <a:latin typeface="Calibri Light"/>
              </a:rPr>
              <a:t> </a:t>
            </a:r>
            <a:r>
              <a:rPr lang="de-DE" altLang="de-DE" sz="1600" dirty="0" err="1">
                <a:solidFill>
                  <a:srgbClr val="333333"/>
                </a:solidFill>
                <a:latin typeface="Calibri Light"/>
              </a:rPr>
              <a:t>me</a:t>
            </a:r>
            <a:r>
              <a:rPr lang="de-DE" altLang="de-DE" sz="1600" dirty="0">
                <a:solidFill>
                  <a:srgbClr val="333333"/>
                </a:solidFill>
                <a:latin typeface="Calibri Light"/>
              </a:rPr>
              <a:t>.</a:t>
            </a:r>
          </a:p>
          <a:p>
            <a:pPr eaLnBrk="1" hangingPunct="1">
              <a:lnSpc>
                <a:spcPct val="100000"/>
              </a:lnSpc>
              <a:spcBef>
                <a:spcPts val="1200"/>
              </a:spcBef>
              <a:buClr>
                <a:schemeClr val="tx1"/>
              </a:buClr>
            </a:pPr>
            <a:r>
              <a:rPr lang="de-DE" altLang="de-DE" sz="1600" b="1" dirty="0">
                <a:solidFill>
                  <a:srgbClr val="004992"/>
                </a:solidFill>
                <a:latin typeface="Calibri Light"/>
              </a:rPr>
              <a:t>... a </a:t>
            </a:r>
            <a:r>
              <a:rPr lang="de-DE" altLang="de-DE" sz="1600" b="1" dirty="0" err="1">
                <a:solidFill>
                  <a:srgbClr val="004992"/>
                </a:solidFill>
                <a:latin typeface="Calibri Light"/>
              </a:rPr>
              <a:t>situation</a:t>
            </a:r>
            <a:r>
              <a:rPr lang="de-DE" altLang="de-DE" sz="1600" b="1" dirty="0">
                <a:solidFill>
                  <a:srgbClr val="004992"/>
                </a:solidFill>
                <a:latin typeface="Calibri Light"/>
              </a:rPr>
              <a:t> </a:t>
            </a:r>
            <a:r>
              <a:rPr lang="de-DE" altLang="de-DE" sz="1600" b="1" dirty="0" err="1">
                <a:solidFill>
                  <a:srgbClr val="004992"/>
                </a:solidFill>
                <a:latin typeface="Calibri Light"/>
              </a:rPr>
              <a:t>or</a:t>
            </a:r>
            <a:r>
              <a:rPr lang="de-DE" altLang="de-DE" sz="1600" b="1" dirty="0">
                <a:solidFill>
                  <a:srgbClr val="004992"/>
                </a:solidFill>
                <a:latin typeface="Calibri Light"/>
              </a:rPr>
              <a:t> </a:t>
            </a:r>
            <a:r>
              <a:rPr lang="de-DE" altLang="de-DE" sz="1600" b="1" dirty="0" err="1">
                <a:solidFill>
                  <a:srgbClr val="004992"/>
                </a:solidFill>
                <a:latin typeface="Calibri Light"/>
              </a:rPr>
              <a:t>chance</a:t>
            </a:r>
            <a:r>
              <a:rPr lang="de-DE" altLang="de-DE" sz="1600" b="1" dirty="0">
                <a:solidFill>
                  <a:srgbClr val="004992"/>
                </a:solidFill>
                <a:latin typeface="Calibri Light"/>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latin typeface="Calibri Light"/>
              </a:rPr>
              <a:t>Maybe</a:t>
            </a:r>
            <a:r>
              <a:rPr lang="de-DE" altLang="de-DE" sz="1600" dirty="0">
                <a:solidFill>
                  <a:srgbClr val="333333"/>
                </a:solidFill>
                <a:latin typeface="Calibri Light"/>
              </a:rPr>
              <a:t> I </a:t>
            </a:r>
            <a:r>
              <a:rPr lang="de-DE" altLang="de-DE" sz="1600" dirty="0" err="1">
                <a:solidFill>
                  <a:srgbClr val="333333"/>
                </a:solidFill>
                <a:latin typeface="Calibri Light"/>
              </a:rPr>
              <a:t>would</a:t>
            </a:r>
            <a:r>
              <a:rPr lang="de-DE" altLang="de-DE" sz="1600" dirty="0">
                <a:solidFill>
                  <a:srgbClr val="333333"/>
                </a:solidFill>
                <a:latin typeface="Calibri Light"/>
              </a:rPr>
              <a:t> </a:t>
            </a:r>
            <a:r>
              <a:rPr lang="de-DE" altLang="de-DE" sz="1600" dirty="0" err="1">
                <a:solidFill>
                  <a:srgbClr val="333333"/>
                </a:solidFill>
                <a:latin typeface="Calibri Light"/>
              </a:rPr>
              <a:t>have</a:t>
            </a:r>
            <a:r>
              <a:rPr lang="de-DE" altLang="de-DE" sz="1600" dirty="0">
                <a:solidFill>
                  <a:srgbClr val="333333"/>
                </a:solidFill>
                <a:latin typeface="Calibri Light"/>
              </a:rPr>
              <a:t> </a:t>
            </a:r>
            <a:r>
              <a:rPr lang="de-DE" altLang="de-DE" sz="1600" dirty="0" err="1">
                <a:solidFill>
                  <a:srgbClr val="333333"/>
                </a:solidFill>
                <a:latin typeface="Calibri Light"/>
              </a:rPr>
              <a:t>recovered</a:t>
            </a:r>
            <a:r>
              <a:rPr lang="de-DE" altLang="de-DE" sz="1600" dirty="0">
                <a:solidFill>
                  <a:srgbClr val="333333"/>
                </a:solidFill>
                <a:latin typeface="Calibri Light"/>
              </a:rPr>
              <a:t> </a:t>
            </a:r>
            <a:r>
              <a:rPr lang="de-DE" altLang="de-DE" sz="1600" dirty="0" err="1">
                <a:solidFill>
                  <a:srgbClr val="333333"/>
                </a:solidFill>
                <a:latin typeface="Calibri Light"/>
              </a:rPr>
              <a:t>better</a:t>
            </a:r>
            <a:r>
              <a:rPr lang="de-DE" altLang="de-DE" sz="1600" dirty="0">
                <a:solidFill>
                  <a:srgbClr val="333333"/>
                </a:solidFill>
                <a:latin typeface="Calibri Light"/>
              </a:rPr>
              <a:t> </a:t>
            </a:r>
            <a:r>
              <a:rPr lang="de-DE" altLang="de-DE" sz="1600" dirty="0" err="1">
                <a:solidFill>
                  <a:srgbClr val="333333"/>
                </a:solidFill>
                <a:latin typeface="Calibri Light"/>
              </a:rPr>
              <a:t>if</a:t>
            </a:r>
            <a:r>
              <a:rPr lang="de-DE" altLang="de-DE" sz="1600" dirty="0">
                <a:solidFill>
                  <a:srgbClr val="333333"/>
                </a:solidFill>
                <a:latin typeface="Calibri Light"/>
              </a:rPr>
              <a:t> I </a:t>
            </a:r>
            <a:r>
              <a:rPr lang="de-DE" altLang="de-DE" sz="1600" dirty="0" err="1">
                <a:solidFill>
                  <a:srgbClr val="333333"/>
                </a:solidFill>
                <a:latin typeface="Calibri Light"/>
              </a:rPr>
              <a:t>hadn´t</a:t>
            </a:r>
            <a:r>
              <a:rPr lang="de-DE" altLang="de-DE" sz="1600" dirty="0">
                <a:solidFill>
                  <a:srgbClr val="333333"/>
                </a:solidFill>
                <a:latin typeface="Calibri Light"/>
              </a:rPr>
              <a:t> </a:t>
            </a:r>
            <a:r>
              <a:rPr lang="de-DE" altLang="de-DE" sz="1600" dirty="0" err="1">
                <a:solidFill>
                  <a:srgbClr val="333333"/>
                </a:solidFill>
                <a:latin typeface="Calibri Light"/>
              </a:rPr>
              <a:t>shared</a:t>
            </a:r>
            <a:r>
              <a:rPr lang="de-DE" altLang="de-DE" sz="1600" dirty="0">
                <a:solidFill>
                  <a:srgbClr val="333333"/>
                </a:solidFill>
                <a:latin typeface="Calibri Light"/>
              </a:rPr>
              <a:t> </a:t>
            </a:r>
            <a:r>
              <a:rPr lang="de-DE" altLang="de-DE" sz="1600" dirty="0" err="1">
                <a:solidFill>
                  <a:srgbClr val="333333"/>
                </a:solidFill>
                <a:latin typeface="Calibri Light"/>
              </a:rPr>
              <a:t>my</a:t>
            </a:r>
            <a:r>
              <a:rPr lang="de-DE" altLang="de-DE" sz="1600" dirty="0">
                <a:solidFill>
                  <a:srgbClr val="333333"/>
                </a:solidFill>
                <a:latin typeface="Calibri Light"/>
              </a:rPr>
              <a:t> </a:t>
            </a:r>
            <a:r>
              <a:rPr lang="de-DE" altLang="de-DE" sz="1600" dirty="0" err="1">
                <a:solidFill>
                  <a:srgbClr val="333333"/>
                </a:solidFill>
                <a:latin typeface="Calibri Light"/>
              </a:rPr>
              <a:t>room</a:t>
            </a:r>
            <a:r>
              <a:rPr lang="de-DE" altLang="de-DE" sz="1600" dirty="0">
                <a:solidFill>
                  <a:srgbClr val="333333"/>
                </a:solidFill>
                <a:latin typeface="Calibri Light"/>
              </a:rPr>
              <a:t> </a:t>
            </a:r>
            <a:r>
              <a:rPr lang="de-DE" altLang="de-DE" sz="1600" dirty="0" err="1">
                <a:solidFill>
                  <a:srgbClr val="333333"/>
                </a:solidFill>
                <a:latin typeface="Calibri Light"/>
              </a:rPr>
              <a:t>with</a:t>
            </a:r>
            <a:r>
              <a:rPr lang="de-DE" altLang="de-DE" sz="1600" dirty="0">
                <a:solidFill>
                  <a:srgbClr val="333333"/>
                </a:solidFill>
                <a:latin typeface="Calibri Light"/>
              </a:rPr>
              <a:t> 6 </a:t>
            </a:r>
            <a:r>
              <a:rPr lang="de-DE" altLang="de-DE" sz="1600" dirty="0" err="1">
                <a:solidFill>
                  <a:srgbClr val="333333"/>
                </a:solidFill>
                <a:latin typeface="Calibri Light"/>
              </a:rPr>
              <a:t>other</a:t>
            </a:r>
            <a:r>
              <a:rPr lang="de-DE" altLang="de-DE" sz="1600" dirty="0">
                <a:solidFill>
                  <a:srgbClr val="333333"/>
                </a:solidFill>
                <a:latin typeface="Calibri Light"/>
              </a:rPr>
              <a:t> </a:t>
            </a:r>
            <a:r>
              <a:rPr lang="de-DE" altLang="de-DE" sz="1600" dirty="0" err="1">
                <a:solidFill>
                  <a:srgbClr val="333333"/>
                </a:solidFill>
                <a:latin typeface="Calibri Light"/>
              </a:rPr>
              <a:t>patients</a:t>
            </a:r>
            <a:r>
              <a:rPr lang="de-DE" altLang="de-DE" sz="1600" dirty="0">
                <a:solidFill>
                  <a:srgbClr val="333333"/>
                </a:solidFill>
                <a:latin typeface="Calibri Light"/>
              </a:rPr>
              <a:t>.</a:t>
            </a:r>
          </a:p>
          <a:p>
            <a:pPr marL="285750" indent="-285750" eaLnBrk="1" hangingPunct="1">
              <a:lnSpc>
                <a:spcPct val="100000"/>
              </a:lnSpc>
              <a:spcBef>
                <a:spcPts val="600"/>
              </a:spcBef>
              <a:buClr>
                <a:srgbClr val="333333"/>
              </a:buClr>
              <a:buFont typeface="WingDings"/>
              <a:buChar char=""/>
            </a:pPr>
            <a:r>
              <a:rPr lang="de-DE" altLang="de-DE" sz="1600" dirty="0" err="1">
                <a:solidFill>
                  <a:srgbClr val="333333"/>
                </a:solidFill>
                <a:latin typeface="Calibri Light"/>
              </a:rPr>
              <a:t>If</a:t>
            </a:r>
            <a:r>
              <a:rPr lang="de-DE" altLang="de-DE" sz="1600" dirty="0">
                <a:solidFill>
                  <a:srgbClr val="333333"/>
                </a:solidFill>
                <a:latin typeface="Calibri Light"/>
              </a:rPr>
              <a:t> </a:t>
            </a:r>
            <a:r>
              <a:rPr lang="de-DE" altLang="de-DE" sz="1600" dirty="0" err="1">
                <a:solidFill>
                  <a:srgbClr val="333333"/>
                </a:solidFill>
                <a:latin typeface="Calibri Light"/>
              </a:rPr>
              <a:t>the</a:t>
            </a:r>
            <a:r>
              <a:rPr lang="de-DE" altLang="de-DE" sz="1600" dirty="0">
                <a:solidFill>
                  <a:srgbClr val="333333"/>
                </a:solidFill>
                <a:latin typeface="Calibri Light"/>
              </a:rPr>
              <a:t> </a:t>
            </a:r>
            <a:r>
              <a:rPr lang="de-DE" altLang="de-DE" sz="1600" dirty="0" err="1">
                <a:solidFill>
                  <a:srgbClr val="333333"/>
                </a:solidFill>
                <a:latin typeface="Calibri Light"/>
              </a:rPr>
              <a:t>hospital</a:t>
            </a:r>
            <a:r>
              <a:rPr lang="de-DE" altLang="de-DE" sz="1600" dirty="0">
                <a:solidFill>
                  <a:srgbClr val="333333"/>
                </a:solidFill>
                <a:latin typeface="Calibri Light"/>
              </a:rPr>
              <a:t> was </a:t>
            </a:r>
            <a:r>
              <a:rPr lang="de-DE" altLang="de-DE" sz="1600" dirty="0" err="1">
                <a:solidFill>
                  <a:srgbClr val="333333"/>
                </a:solidFill>
                <a:latin typeface="Calibri Light"/>
              </a:rPr>
              <a:t>better</a:t>
            </a:r>
            <a:r>
              <a:rPr lang="de-DE" altLang="de-DE" sz="1600" dirty="0">
                <a:solidFill>
                  <a:srgbClr val="333333"/>
                </a:solidFill>
                <a:latin typeface="Calibri Light"/>
              </a:rPr>
              <a:t> </a:t>
            </a:r>
            <a:r>
              <a:rPr lang="de-DE" altLang="de-DE" sz="1600" dirty="0" err="1">
                <a:solidFill>
                  <a:srgbClr val="333333"/>
                </a:solidFill>
                <a:latin typeface="Calibri Light"/>
              </a:rPr>
              <a:t>equipped</a:t>
            </a:r>
            <a:r>
              <a:rPr lang="de-DE" altLang="de-DE" sz="1600" dirty="0">
                <a:solidFill>
                  <a:srgbClr val="333333"/>
                </a:solidFill>
                <a:latin typeface="Calibri Light"/>
              </a:rPr>
              <a:t>, I </a:t>
            </a:r>
            <a:r>
              <a:rPr lang="de-DE" altLang="de-DE" sz="1600" dirty="0" err="1">
                <a:solidFill>
                  <a:srgbClr val="333333"/>
                </a:solidFill>
                <a:latin typeface="Calibri Light"/>
              </a:rPr>
              <a:t>would</a:t>
            </a:r>
            <a:r>
              <a:rPr lang="de-DE" altLang="de-DE" sz="1600" dirty="0">
                <a:solidFill>
                  <a:srgbClr val="333333"/>
                </a:solidFill>
                <a:latin typeface="Calibri Light"/>
              </a:rPr>
              <a:t> </a:t>
            </a:r>
            <a:r>
              <a:rPr lang="de-DE" altLang="de-DE" sz="1600" dirty="0" err="1">
                <a:solidFill>
                  <a:srgbClr val="333333"/>
                </a:solidFill>
                <a:latin typeface="Calibri Light"/>
              </a:rPr>
              <a:t>have</a:t>
            </a:r>
            <a:r>
              <a:rPr lang="de-DE" altLang="de-DE" sz="1600" dirty="0">
                <a:solidFill>
                  <a:srgbClr val="333333"/>
                </a:solidFill>
                <a:latin typeface="Calibri Light"/>
              </a:rPr>
              <a:t> </a:t>
            </a:r>
            <a:r>
              <a:rPr lang="de-DE" altLang="de-DE" sz="1600" dirty="0" err="1">
                <a:solidFill>
                  <a:srgbClr val="333333"/>
                </a:solidFill>
                <a:latin typeface="Calibri Light"/>
              </a:rPr>
              <a:t>recovered</a:t>
            </a:r>
            <a:endParaRPr lang="de-DE" altLang="de-DE" sz="1600" dirty="0">
              <a:solidFill>
                <a:srgbClr val="333333"/>
              </a:solidFill>
              <a:latin typeface="Calibri Light"/>
            </a:endParaRPr>
          </a:p>
          <a:p>
            <a:pPr marL="285750" indent="-285750" eaLnBrk="1" hangingPunct="1">
              <a:lnSpc>
                <a:spcPct val="100000"/>
              </a:lnSpc>
              <a:spcBef>
                <a:spcPts val="600"/>
              </a:spcBef>
              <a:buClr>
                <a:srgbClr val="333333"/>
              </a:buClr>
              <a:buFont typeface="WingDings"/>
              <a:buChar char=""/>
            </a:pPr>
            <a:r>
              <a:rPr lang="de-DE" altLang="de-DE" sz="1600" dirty="0" err="1">
                <a:solidFill>
                  <a:srgbClr val="333333"/>
                </a:solidFill>
                <a:latin typeface="Calibri Light"/>
              </a:rPr>
              <a:t>Sometimes</a:t>
            </a:r>
            <a:r>
              <a:rPr lang="de-DE" altLang="de-DE" sz="1600" dirty="0">
                <a:solidFill>
                  <a:srgbClr val="333333"/>
                </a:solidFill>
                <a:latin typeface="Calibri Light"/>
              </a:rPr>
              <a:t> </a:t>
            </a:r>
            <a:r>
              <a:rPr lang="de-DE" altLang="de-DE" sz="1600" dirty="0" err="1">
                <a:solidFill>
                  <a:srgbClr val="333333"/>
                </a:solidFill>
                <a:latin typeface="Calibri Light"/>
              </a:rPr>
              <a:t>the</a:t>
            </a:r>
            <a:r>
              <a:rPr lang="de-DE" altLang="de-DE" sz="1600" dirty="0">
                <a:solidFill>
                  <a:srgbClr val="333333"/>
                </a:solidFill>
                <a:latin typeface="Calibri Light"/>
              </a:rPr>
              <a:t> </a:t>
            </a:r>
            <a:r>
              <a:rPr lang="de-DE" altLang="de-DE" sz="1600" dirty="0" err="1">
                <a:solidFill>
                  <a:srgbClr val="333333"/>
                </a:solidFill>
                <a:latin typeface="Calibri Light"/>
              </a:rPr>
              <a:t>recovery</a:t>
            </a:r>
            <a:r>
              <a:rPr lang="de-DE" altLang="de-DE" sz="1600" dirty="0">
                <a:solidFill>
                  <a:srgbClr val="333333"/>
                </a:solidFill>
                <a:latin typeface="Calibri Light"/>
              </a:rPr>
              <a:t> </a:t>
            </a:r>
            <a:r>
              <a:rPr lang="de-DE" altLang="de-DE" sz="1600" dirty="0" err="1">
                <a:solidFill>
                  <a:srgbClr val="333333"/>
                </a:solidFill>
                <a:latin typeface="Calibri Light"/>
              </a:rPr>
              <a:t>process</a:t>
            </a:r>
            <a:r>
              <a:rPr lang="de-DE" altLang="de-DE" sz="1600" dirty="0">
                <a:solidFill>
                  <a:srgbClr val="333333"/>
                </a:solidFill>
                <a:latin typeface="Calibri Light"/>
              </a:rPr>
              <a:t> </a:t>
            </a:r>
            <a:r>
              <a:rPr lang="de-DE" altLang="de-DE" sz="1600" dirty="0" err="1">
                <a:solidFill>
                  <a:srgbClr val="333333"/>
                </a:solidFill>
                <a:latin typeface="Calibri Light"/>
              </a:rPr>
              <a:t>takes</a:t>
            </a:r>
            <a:r>
              <a:rPr lang="de-DE" altLang="de-DE" sz="1600" dirty="0">
                <a:solidFill>
                  <a:srgbClr val="333333"/>
                </a:solidFill>
                <a:latin typeface="Calibri Light"/>
              </a:rPr>
              <a:t> </a:t>
            </a:r>
            <a:r>
              <a:rPr lang="de-DE" altLang="de-DE" sz="1600" dirty="0" err="1">
                <a:solidFill>
                  <a:srgbClr val="333333"/>
                </a:solidFill>
                <a:latin typeface="Calibri Light"/>
              </a:rPr>
              <a:t>more</a:t>
            </a:r>
            <a:r>
              <a:rPr lang="de-DE" altLang="de-DE" sz="1600" dirty="0">
                <a:solidFill>
                  <a:srgbClr val="333333"/>
                </a:solidFill>
                <a:latin typeface="Calibri Light"/>
              </a:rPr>
              <a:t> time</a:t>
            </a:r>
            <a:endParaRPr lang="en-US" altLang="de-DE" sz="1600" dirty="0">
              <a:solidFill>
                <a:srgbClr val="333333"/>
              </a:solidFill>
              <a:latin typeface="Calibri Light"/>
            </a:endParaRPr>
          </a:p>
        </p:txBody>
      </p:sp>
      <p:sp>
        <p:nvSpPr>
          <p:cNvPr id="22532" name="AutoShape 20"/>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dirty="0">
                <a:latin typeface="Calibri Light"/>
              </a:rPr>
              <a:t>Stop following me!</a:t>
            </a:r>
          </a:p>
        </p:txBody>
      </p:sp>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10</a:t>
            </a:fld>
            <a:endParaRPr lang="de-DE"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Rectangle 6"/>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latin typeface="Calibri Light"/>
              </a:rPr>
              <a:t>You‘re discharged from hospital without feeling any better.</a:t>
            </a:r>
          </a:p>
        </p:txBody>
      </p:sp>
      <p:sp>
        <p:nvSpPr>
          <p:cNvPr id="22530" name="Rectangle 3"/>
          <p:cNvSpPr>
            <a:spLocks noGrp="1" noChangeArrowheads="1"/>
          </p:cNvSpPr>
          <p:nvPr>
            <p:ph idx="1"/>
          </p:nvPr>
        </p:nvSpPr>
        <p:spPr/>
        <p:txBody>
          <a:bodyPr/>
          <a:lstStyle/>
          <a:p>
            <a:pPr eaLnBrk="1" hangingPunct="1">
              <a:lnSpc>
                <a:spcPct val="100000"/>
              </a:lnSpc>
              <a:spcBef>
                <a:spcPts val="1200"/>
              </a:spcBef>
            </a:pPr>
            <a:r>
              <a:rPr lang="de-DE" altLang="de-DE" sz="1600" b="1" dirty="0">
                <a:solidFill>
                  <a:srgbClr val="004992"/>
                </a:solidFill>
                <a:latin typeface="Calibri Light"/>
              </a:rPr>
              <a:t>Explanations ...</a:t>
            </a:r>
          </a:p>
          <a:p>
            <a:pPr eaLnBrk="1" hangingPunct="1">
              <a:lnSpc>
                <a:spcPct val="100000"/>
              </a:lnSpc>
              <a:spcBef>
                <a:spcPts val="600"/>
              </a:spcBef>
            </a:pPr>
            <a:r>
              <a:rPr lang="de-DE" altLang="de-DE" sz="1600" b="1" dirty="0">
                <a:solidFill>
                  <a:srgbClr val="004992"/>
                </a:solidFill>
                <a:latin typeface="Calibri Light"/>
              </a:rPr>
              <a:t>... </a:t>
            </a:r>
            <a:r>
              <a:rPr lang="de-DE" altLang="de-DE" sz="1600" b="1" dirty="0" err="1">
                <a:solidFill>
                  <a:srgbClr val="004992"/>
                </a:solidFill>
                <a:latin typeface="Calibri Light"/>
              </a:rPr>
              <a:t>myself</a:t>
            </a:r>
            <a:r>
              <a:rPr lang="de-DE" altLang="de-DE" sz="1600" b="1" dirty="0">
                <a:solidFill>
                  <a:srgbClr val="004992"/>
                </a:solidFill>
                <a:latin typeface="Calibri Light"/>
              </a:rPr>
              <a:t>:</a:t>
            </a:r>
          </a:p>
          <a:p>
            <a:pPr eaLnBrk="1" hangingPunct="1">
              <a:lnSpc>
                <a:spcPct val="100000"/>
              </a:lnSpc>
              <a:spcBef>
                <a:spcPts val="0"/>
              </a:spcBef>
            </a:pPr>
            <a:r>
              <a:rPr lang="de-DE" altLang="de-DE" sz="1600" i="1" dirty="0">
                <a:solidFill>
                  <a:srgbClr val="004992"/>
                </a:solidFill>
                <a:latin typeface="Calibri Light"/>
              </a:rPr>
              <a:t>(</a:t>
            </a:r>
            <a:r>
              <a:rPr lang="de-DE" altLang="de-DE" sz="1600" i="1" dirty="0" err="1">
                <a:solidFill>
                  <a:srgbClr val="004992"/>
                </a:solidFill>
                <a:latin typeface="Calibri Light"/>
              </a:rPr>
              <a:t>can</a:t>
            </a:r>
            <a:r>
              <a:rPr lang="de-DE" altLang="de-DE" sz="1600" i="1" dirty="0">
                <a:solidFill>
                  <a:srgbClr val="004992"/>
                </a:solidFill>
                <a:latin typeface="Calibri Light"/>
              </a:rPr>
              <a:t> </a:t>
            </a:r>
            <a:r>
              <a:rPr lang="de-DE" altLang="de-DE" sz="1600" i="1" dirty="0" err="1">
                <a:solidFill>
                  <a:srgbClr val="004992"/>
                </a:solidFill>
                <a:latin typeface="Calibri Light"/>
              </a:rPr>
              <a:t>be</a:t>
            </a:r>
            <a:r>
              <a:rPr lang="de-DE" altLang="de-DE" sz="1600" i="1" dirty="0">
                <a:solidFill>
                  <a:srgbClr val="004992"/>
                </a:solidFill>
                <a:latin typeface="Calibri Light"/>
              </a:rPr>
              <a:t> </a:t>
            </a:r>
            <a:r>
              <a:rPr lang="de-DE" altLang="de-DE" sz="1600" i="1" dirty="0" err="1">
                <a:solidFill>
                  <a:srgbClr val="004992"/>
                </a:solidFill>
                <a:latin typeface="Calibri Light"/>
              </a:rPr>
              <a:t>changed</a:t>
            </a:r>
            <a:r>
              <a:rPr lang="de-DE" altLang="de-DE" sz="1600" i="1" dirty="0">
                <a:solidFill>
                  <a:srgbClr val="004992"/>
                </a:solidFill>
                <a:latin typeface="Calibri Light"/>
              </a:rPr>
              <a:t> </a:t>
            </a:r>
            <a:r>
              <a:rPr lang="de-DE" altLang="de-DE" sz="1600" i="1" dirty="0" err="1">
                <a:solidFill>
                  <a:srgbClr val="004992"/>
                </a:solidFill>
                <a:latin typeface="Calibri Light"/>
              </a:rPr>
              <a:t>to</a:t>
            </a:r>
            <a:r>
              <a:rPr lang="de-DE" altLang="de-DE" sz="1600" i="1" dirty="0">
                <a:solidFill>
                  <a:srgbClr val="004992"/>
                </a:solidFill>
                <a:latin typeface="Calibri Light"/>
              </a:rPr>
              <a:t> </a:t>
            </a:r>
            <a:r>
              <a:rPr lang="de-DE" altLang="de-DE" sz="1600" i="1" dirty="0" err="1">
                <a:solidFill>
                  <a:srgbClr val="004992"/>
                </a:solidFill>
                <a:latin typeface="Calibri Light"/>
              </a:rPr>
              <a:t>some</a:t>
            </a:r>
            <a:r>
              <a:rPr lang="de-DE" altLang="de-DE" sz="1600" i="1" dirty="0">
                <a:solidFill>
                  <a:srgbClr val="004992"/>
                </a:solidFill>
                <a:latin typeface="Calibri Light"/>
              </a:rPr>
              <a:t> </a:t>
            </a:r>
            <a:r>
              <a:rPr lang="de-DE" altLang="de-DE" sz="1600" i="1" dirty="0" err="1">
                <a:solidFill>
                  <a:srgbClr val="004992"/>
                </a:solidFill>
                <a:latin typeface="Calibri Light"/>
              </a:rPr>
              <a:t>extent</a:t>
            </a:r>
            <a:r>
              <a:rPr lang="de-DE" altLang="de-DE" sz="1600" i="1" dirty="0">
                <a:solidFill>
                  <a:srgbClr val="004992"/>
                </a:solidFill>
                <a:latin typeface="Calibri Light"/>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I </a:t>
            </a:r>
            <a:r>
              <a:rPr lang="de-DE" altLang="de-DE" sz="1600" dirty="0" err="1">
                <a:solidFill>
                  <a:srgbClr val="333333"/>
                </a:solidFill>
                <a:latin typeface="Calibri Light"/>
              </a:rPr>
              <a:t>wasn‘t</a:t>
            </a:r>
            <a:r>
              <a:rPr lang="de-DE" altLang="de-DE" sz="1600" dirty="0">
                <a:solidFill>
                  <a:srgbClr val="333333"/>
                </a:solidFill>
                <a:latin typeface="Calibri Light"/>
              </a:rPr>
              <a:t> </a:t>
            </a:r>
            <a:r>
              <a:rPr lang="de-DE" altLang="de-DE" sz="1600" dirty="0" err="1">
                <a:solidFill>
                  <a:srgbClr val="333333"/>
                </a:solidFill>
                <a:latin typeface="Calibri Light"/>
              </a:rPr>
              <a:t>motivated</a:t>
            </a:r>
            <a:r>
              <a:rPr lang="de-DE" altLang="de-DE" sz="1600" dirty="0">
                <a:solidFill>
                  <a:srgbClr val="333333"/>
                </a:solidFill>
                <a:latin typeface="Calibri Light"/>
              </a:rPr>
              <a:t> </a:t>
            </a:r>
            <a:r>
              <a:rPr lang="de-DE" altLang="de-DE" sz="1600" dirty="0" err="1">
                <a:solidFill>
                  <a:srgbClr val="333333"/>
                </a:solidFill>
                <a:latin typeface="Calibri Light"/>
              </a:rPr>
              <a:t>enough</a:t>
            </a:r>
            <a:r>
              <a:rPr lang="de-DE" altLang="de-DE" sz="1600" dirty="0">
                <a:solidFill>
                  <a:srgbClr val="333333"/>
                </a:solidFill>
                <a:latin typeface="Calibri Light"/>
              </a:rPr>
              <a:t> </a:t>
            </a:r>
            <a:r>
              <a:rPr lang="de-DE" altLang="de-DE" sz="1600" dirty="0" err="1">
                <a:solidFill>
                  <a:srgbClr val="333333"/>
                </a:solidFill>
                <a:latin typeface="Calibri Light"/>
              </a:rPr>
              <a:t>to</a:t>
            </a:r>
            <a:r>
              <a:rPr lang="de-DE" altLang="de-DE" sz="1600" dirty="0">
                <a:solidFill>
                  <a:srgbClr val="333333"/>
                </a:solidFill>
                <a:latin typeface="Calibri Light"/>
              </a:rPr>
              <a:t> </a:t>
            </a:r>
            <a:r>
              <a:rPr lang="de-DE" altLang="de-DE" sz="1600" dirty="0" err="1">
                <a:solidFill>
                  <a:srgbClr val="333333"/>
                </a:solidFill>
                <a:latin typeface="Calibri Light"/>
              </a:rPr>
              <a:t>change</a:t>
            </a:r>
            <a:endParaRPr lang="de-DE" altLang="de-DE" sz="1600" dirty="0">
              <a:solidFill>
                <a:srgbClr val="333333"/>
              </a:solidFill>
              <a:latin typeface="Calibri Light"/>
            </a:endParaRPr>
          </a:p>
          <a:p>
            <a:pPr marL="285750" indent="-285750" eaLnBrk="1" hangingPunct="1">
              <a:lnSpc>
                <a:spcPct val="100000"/>
              </a:lnSpc>
              <a:spcBef>
                <a:spcPts val="600"/>
              </a:spcBef>
              <a:buClr>
                <a:srgbClr val="333333"/>
              </a:buClr>
              <a:buFont typeface="WingDings"/>
              <a:buChar char=""/>
            </a:pPr>
            <a:r>
              <a:rPr lang="de-DE" altLang="de-DE" sz="1600" dirty="0">
                <a:solidFill>
                  <a:srgbClr val="333333"/>
                </a:solidFill>
                <a:latin typeface="Calibri Light"/>
              </a:rPr>
              <a:t>I </a:t>
            </a:r>
            <a:r>
              <a:rPr lang="de-DE" altLang="de-DE" sz="1600" dirty="0" err="1">
                <a:solidFill>
                  <a:srgbClr val="333333"/>
                </a:solidFill>
                <a:latin typeface="Calibri Light"/>
              </a:rPr>
              <a:t>didn‘t</a:t>
            </a:r>
            <a:r>
              <a:rPr lang="de-DE" altLang="de-DE" sz="1600" dirty="0">
                <a:solidFill>
                  <a:srgbClr val="333333"/>
                </a:solidFill>
                <a:latin typeface="Calibri Light"/>
              </a:rPr>
              <a:t> </a:t>
            </a:r>
            <a:r>
              <a:rPr lang="de-DE" altLang="de-DE" sz="1600" dirty="0" err="1">
                <a:solidFill>
                  <a:srgbClr val="333333"/>
                </a:solidFill>
                <a:latin typeface="Calibri Light"/>
              </a:rPr>
              <a:t>believe</a:t>
            </a:r>
            <a:r>
              <a:rPr lang="de-DE" altLang="de-DE" sz="1600" dirty="0">
                <a:solidFill>
                  <a:srgbClr val="333333"/>
                </a:solidFill>
                <a:latin typeface="Calibri Light"/>
              </a:rPr>
              <a:t> in </a:t>
            </a:r>
            <a:r>
              <a:rPr lang="de-DE" altLang="de-DE" sz="1600" dirty="0" err="1">
                <a:solidFill>
                  <a:srgbClr val="333333"/>
                </a:solidFill>
                <a:latin typeface="Calibri Light"/>
              </a:rPr>
              <a:t>my</a:t>
            </a:r>
            <a:r>
              <a:rPr lang="de-DE" altLang="de-DE" sz="1600" dirty="0">
                <a:solidFill>
                  <a:srgbClr val="333333"/>
                </a:solidFill>
                <a:latin typeface="Calibri Light"/>
              </a:rPr>
              <a:t> </a:t>
            </a:r>
            <a:r>
              <a:rPr lang="de-DE" altLang="de-DE" sz="1600" dirty="0" err="1">
                <a:solidFill>
                  <a:srgbClr val="333333"/>
                </a:solidFill>
                <a:latin typeface="Calibri Light"/>
              </a:rPr>
              <a:t>recovery</a:t>
            </a:r>
            <a:endParaRPr lang="de-DE" altLang="de-DE" sz="1600" dirty="0">
              <a:solidFill>
                <a:srgbClr val="333333"/>
              </a:solidFill>
              <a:latin typeface="Calibri Light"/>
            </a:endParaRPr>
          </a:p>
          <a:p>
            <a:pPr eaLnBrk="1" hangingPunct="1">
              <a:lnSpc>
                <a:spcPct val="100000"/>
              </a:lnSpc>
              <a:spcBef>
                <a:spcPts val="1200"/>
              </a:spcBef>
              <a:buClr>
                <a:schemeClr val="tx1"/>
              </a:buClr>
            </a:pPr>
            <a:r>
              <a:rPr lang="de-DE" altLang="de-DE" sz="1600" i="1" dirty="0">
                <a:solidFill>
                  <a:srgbClr val="004992"/>
                </a:solidFill>
                <a:latin typeface="Calibri Light"/>
              </a:rPr>
              <a:t>(</a:t>
            </a:r>
            <a:r>
              <a:rPr lang="de-DE" altLang="de-DE" sz="1600" i="1" dirty="0" err="1">
                <a:solidFill>
                  <a:srgbClr val="004992"/>
                </a:solidFill>
                <a:latin typeface="Calibri Light"/>
              </a:rPr>
              <a:t>more</a:t>
            </a:r>
            <a:r>
              <a:rPr lang="de-DE" altLang="de-DE" sz="1600" i="1" dirty="0">
                <a:solidFill>
                  <a:srgbClr val="004992"/>
                </a:solidFill>
                <a:latin typeface="Calibri Light"/>
              </a:rPr>
              <a:t> </a:t>
            </a:r>
            <a:r>
              <a:rPr lang="de-DE" altLang="de-DE" sz="1600" i="1" dirty="0" err="1">
                <a:solidFill>
                  <a:srgbClr val="004992"/>
                </a:solidFill>
                <a:latin typeface="Calibri Light"/>
              </a:rPr>
              <a:t>difficult</a:t>
            </a:r>
            <a:r>
              <a:rPr lang="de-DE" altLang="de-DE" sz="1600" i="1" dirty="0">
                <a:solidFill>
                  <a:srgbClr val="004992"/>
                </a:solidFill>
                <a:latin typeface="Calibri Light"/>
              </a:rPr>
              <a:t> </a:t>
            </a:r>
            <a:r>
              <a:rPr lang="de-DE" altLang="de-DE" sz="1600" i="1" dirty="0" err="1">
                <a:solidFill>
                  <a:srgbClr val="004992"/>
                </a:solidFill>
                <a:latin typeface="Calibri Light"/>
              </a:rPr>
              <a:t>to</a:t>
            </a:r>
            <a:r>
              <a:rPr lang="de-DE" altLang="de-DE" sz="1600" i="1" dirty="0">
                <a:solidFill>
                  <a:srgbClr val="004992"/>
                </a:solidFill>
                <a:latin typeface="Calibri Light"/>
              </a:rPr>
              <a:t> </a:t>
            </a:r>
            <a:r>
              <a:rPr lang="de-DE" altLang="de-DE" sz="1600" i="1" dirty="0" err="1">
                <a:solidFill>
                  <a:srgbClr val="004992"/>
                </a:solidFill>
                <a:latin typeface="Calibri Light"/>
              </a:rPr>
              <a:t>change</a:t>
            </a:r>
            <a:r>
              <a:rPr lang="de-DE" altLang="de-DE" sz="1600" i="1" dirty="0">
                <a:solidFill>
                  <a:srgbClr val="004992"/>
                </a:solidFill>
                <a:latin typeface="Calibri Light"/>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latin typeface="Calibri Light"/>
              </a:rPr>
              <a:t>I´m</a:t>
            </a:r>
            <a:r>
              <a:rPr lang="de-DE" altLang="de-DE" sz="1600" dirty="0">
                <a:solidFill>
                  <a:srgbClr val="333333"/>
                </a:solidFill>
                <a:latin typeface="Calibri Light"/>
              </a:rPr>
              <a:t> </a:t>
            </a:r>
            <a:r>
              <a:rPr lang="de-DE" altLang="de-DE" sz="1600" dirty="0" err="1">
                <a:solidFill>
                  <a:srgbClr val="333333"/>
                </a:solidFill>
                <a:latin typeface="Calibri Light"/>
              </a:rPr>
              <a:t>incurable</a:t>
            </a:r>
            <a:endParaRPr lang="de-DE" altLang="de-DE" sz="1600" dirty="0">
              <a:solidFill>
                <a:srgbClr val="333333"/>
              </a:solidFill>
              <a:latin typeface="Calibri Light"/>
            </a:endParaRPr>
          </a:p>
          <a:p>
            <a:pPr marL="285750" indent="-285750" eaLnBrk="1" hangingPunct="1">
              <a:lnSpc>
                <a:spcPct val="100000"/>
              </a:lnSpc>
              <a:spcBef>
                <a:spcPts val="600"/>
              </a:spcBef>
              <a:buClr>
                <a:srgbClr val="333333"/>
              </a:buClr>
              <a:buFont typeface="WingDings"/>
              <a:buChar char=""/>
            </a:pPr>
            <a:r>
              <a:rPr lang="de-DE" altLang="de-DE" sz="1600" dirty="0">
                <a:solidFill>
                  <a:srgbClr val="333333"/>
                </a:solidFill>
                <a:latin typeface="Calibri Light"/>
              </a:rPr>
              <a:t>I </a:t>
            </a:r>
            <a:r>
              <a:rPr lang="de-DE" altLang="de-DE" sz="1600" dirty="0" err="1">
                <a:solidFill>
                  <a:srgbClr val="333333"/>
                </a:solidFill>
                <a:latin typeface="Calibri Light"/>
              </a:rPr>
              <a:t>have</a:t>
            </a:r>
            <a:r>
              <a:rPr lang="de-DE" altLang="de-DE" sz="1600" dirty="0">
                <a:solidFill>
                  <a:srgbClr val="333333"/>
                </a:solidFill>
                <a:latin typeface="Calibri Light"/>
              </a:rPr>
              <a:t> </a:t>
            </a:r>
            <a:r>
              <a:rPr lang="de-DE" altLang="de-DE" sz="1600" i="1" dirty="0" err="1">
                <a:solidFill>
                  <a:srgbClr val="333333"/>
                </a:solidFill>
                <a:latin typeface="Calibri Light"/>
              </a:rPr>
              <a:t>bad</a:t>
            </a:r>
            <a:r>
              <a:rPr lang="de-DE" altLang="de-DE" sz="1600" i="1" dirty="0">
                <a:solidFill>
                  <a:srgbClr val="333333"/>
                </a:solidFill>
                <a:latin typeface="Calibri Light"/>
              </a:rPr>
              <a:t> genes</a:t>
            </a:r>
          </a:p>
          <a:p>
            <a:pPr eaLnBrk="1" hangingPunct="1">
              <a:lnSpc>
                <a:spcPct val="100000"/>
              </a:lnSpc>
              <a:spcBef>
                <a:spcPts val="1200"/>
              </a:spcBef>
              <a:buClr>
                <a:schemeClr val="tx1"/>
              </a:buClr>
            </a:pPr>
            <a:r>
              <a:rPr lang="de-DE" altLang="de-DE" sz="1600" b="1" dirty="0">
                <a:solidFill>
                  <a:srgbClr val="004992"/>
                </a:solidFill>
                <a:latin typeface="Calibri Light"/>
              </a:rPr>
              <a:t>... </a:t>
            </a:r>
            <a:r>
              <a:rPr lang="de-DE" altLang="de-DE" sz="1600" b="1" dirty="0" err="1">
                <a:solidFill>
                  <a:srgbClr val="004992"/>
                </a:solidFill>
                <a:latin typeface="Calibri Light"/>
              </a:rPr>
              <a:t>others</a:t>
            </a:r>
            <a:r>
              <a:rPr lang="de-DE" altLang="de-DE" sz="1600" b="1" dirty="0">
                <a:solidFill>
                  <a:srgbClr val="004992"/>
                </a:solidFill>
                <a:latin typeface="Calibri Light"/>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latin typeface="Calibri Light"/>
              </a:rPr>
              <a:t>The </a:t>
            </a:r>
            <a:r>
              <a:rPr lang="de-DE" altLang="de-DE" sz="1600" dirty="0" err="1">
                <a:solidFill>
                  <a:srgbClr val="333333"/>
                </a:solidFill>
                <a:latin typeface="Calibri Light"/>
              </a:rPr>
              <a:t>medical</a:t>
            </a:r>
            <a:r>
              <a:rPr lang="de-DE" altLang="de-DE" sz="1600" dirty="0">
                <a:solidFill>
                  <a:srgbClr val="333333"/>
                </a:solidFill>
                <a:latin typeface="Calibri Light"/>
              </a:rPr>
              <a:t> </a:t>
            </a:r>
            <a:r>
              <a:rPr lang="de-DE" altLang="de-DE" sz="1600" dirty="0" err="1">
                <a:solidFill>
                  <a:srgbClr val="333333"/>
                </a:solidFill>
                <a:latin typeface="Calibri Light"/>
              </a:rPr>
              <a:t>staff</a:t>
            </a:r>
            <a:r>
              <a:rPr lang="de-DE" altLang="de-DE" sz="1600" dirty="0">
                <a:solidFill>
                  <a:srgbClr val="333333"/>
                </a:solidFill>
                <a:latin typeface="Calibri Light"/>
              </a:rPr>
              <a:t> </a:t>
            </a:r>
            <a:r>
              <a:rPr lang="de-DE" altLang="de-DE" sz="1600" dirty="0" err="1">
                <a:solidFill>
                  <a:srgbClr val="333333"/>
                </a:solidFill>
                <a:latin typeface="Calibri Light"/>
              </a:rPr>
              <a:t>did</a:t>
            </a:r>
            <a:r>
              <a:rPr lang="de-DE" altLang="de-DE" sz="1600" dirty="0">
                <a:solidFill>
                  <a:srgbClr val="333333"/>
                </a:solidFill>
                <a:latin typeface="Calibri Light"/>
              </a:rPr>
              <a:t> not care </a:t>
            </a:r>
            <a:r>
              <a:rPr lang="de-DE" altLang="de-DE" sz="1600" dirty="0" err="1">
                <a:solidFill>
                  <a:srgbClr val="333333"/>
                </a:solidFill>
                <a:latin typeface="Calibri Light"/>
              </a:rPr>
              <a:t>about</a:t>
            </a:r>
            <a:r>
              <a:rPr lang="de-DE" altLang="de-DE" sz="1600" dirty="0">
                <a:solidFill>
                  <a:srgbClr val="333333"/>
                </a:solidFill>
                <a:latin typeface="Calibri Light"/>
              </a:rPr>
              <a:t> </a:t>
            </a:r>
            <a:r>
              <a:rPr lang="de-DE" altLang="de-DE" sz="1600" dirty="0" err="1">
                <a:solidFill>
                  <a:srgbClr val="333333"/>
                </a:solidFill>
                <a:latin typeface="Calibri Light"/>
              </a:rPr>
              <a:t>me</a:t>
            </a:r>
            <a:r>
              <a:rPr lang="de-DE" altLang="de-DE" sz="1600" dirty="0">
                <a:solidFill>
                  <a:srgbClr val="333333"/>
                </a:solidFill>
                <a:latin typeface="Calibri Light"/>
              </a:rPr>
              <a:t>.</a:t>
            </a:r>
          </a:p>
          <a:p>
            <a:pPr eaLnBrk="1" hangingPunct="1">
              <a:lnSpc>
                <a:spcPct val="100000"/>
              </a:lnSpc>
              <a:spcBef>
                <a:spcPts val="1200"/>
              </a:spcBef>
              <a:buClr>
                <a:schemeClr val="tx1"/>
              </a:buClr>
            </a:pPr>
            <a:r>
              <a:rPr lang="de-DE" altLang="de-DE" sz="1600" b="1" dirty="0">
                <a:solidFill>
                  <a:srgbClr val="004992"/>
                </a:solidFill>
                <a:latin typeface="Calibri Light"/>
              </a:rPr>
              <a:t>... a </a:t>
            </a:r>
            <a:r>
              <a:rPr lang="de-DE" altLang="de-DE" sz="1600" b="1" dirty="0" err="1">
                <a:solidFill>
                  <a:srgbClr val="004992"/>
                </a:solidFill>
                <a:latin typeface="Calibri Light"/>
              </a:rPr>
              <a:t>situation</a:t>
            </a:r>
            <a:r>
              <a:rPr lang="de-DE" altLang="de-DE" sz="1600" b="1" dirty="0">
                <a:solidFill>
                  <a:srgbClr val="004992"/>
                </a:solidFill>
                <a:latin typeface="Calibri Light"/>
              </a:rPr>
              <a:t> </a:t>
            </a:r>
            <a:r>
              <a:rPr lang="de-DE" altLang="de-DE" sz="1600" b="1" dirty="0" err="1">
                <a:solidFill>
                  <a:srgbClr val="004992"/>
                </a:solidFill>
                <a:latin typeface="Calibri Light"/>
              </a:rPr>
              <a:t>or</a:t>
            </a:r>
            <a:r>
              <a:rPr lang="de-DE" altLang="de-DE" sz="1600" b="1" dirty="0">
                <a:solidFill>
                  <a:srgbClr val="004992"/>
                </a:solidFill>
                <a:latin typeface="Calibri Light"/>
              </a:rPr>
              <a:t> </a:t>
            </a:r>
            <a:r>
              <a:rPr lang="de-DE" altLang="de-DE" sz="1600" b="1" dirty="0" err="1">
                <a:solidFill>
                  <a:srgbClr val="004992"/>
                </a:solidFill>
                <a:latin typeface="Calibri Light"/>
              </a:rPr>
              <a:t>chance</a:t>
            </a:r>
            <a:r>
              <a:rPr lang="de-DE" altLang="de-DE" sz="1600" b="1" dirty="0">
                <a:solidFill>
                  <a:srgbClr val="004992"/>
                </a:solidFill>
                <a:latin typeface="Calibri Light"/>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latin typeface="Calibri Light"/>
              </a:rPr>
              <a:t>Maybe</a:t>
            </a:r>
            <a:r>
              <a:rPr lang="de-DE" altLang="de-DE" sz="1600" dirty="0">
                <a:solidFill>
                  <a:srgbClr val="333333"/>
                </a:solidFill>
                <a:latin typeface="Calibri Light"/>
              </a:rPr>
              <a:t> I </a:t>
            </a:r>
            <a:r>
              <a:rPr lang="de-DE" altLang="de-DE" sz="1600" dirty="0" err="1">
                <a:solidFill>
                  <a:srgbClr val="333333"/>
                </a:solidFill>
                <a:latin typeface="Calibri Light"/>
              </a:rPr>
              <a:t>would</a:t>
            </a:r>
            <a:r>
              <a:rPr lang="de-DE" altLang="de-DE" sz="1600" dirty="0">
                <a:solidFill>
                  <a:srgbClr val="333333"/>
                </a:solidFill>
                <a:latin typeface="Calibri Light"/>
              </a:rPr>
              <a:t> </a:t>
            </a:r>
            <a:r>
              <a:rPr lang="de-DE" altLang="de-DE" sz="1600" dirty="0" err="1">
                <a:solidFill>
                  <a:srgbClr val="333333"/>
                </a:solidFill>
                <a:latin typeface="Calibri Light"/>
              </a:rPr>
              <a:t>have</a:t>
            </a:r>
            <a:r>
              <a:rPr lang="de-DE" altLang="de-DE" sz="1600" dirty="0">
                <a:solidFill>
                  <a:srgbClr val="333333"/>
                </a:solidFill>
                <a:latin typeface="Calibri Light"/>
              </a:rPr>
              <a:t> </a:t>
            </a:r>
            <a:r>
              <a:rPr lang="de-DE" altLang="de-DE" sz="1600" dirty="0" err="1">
                <a:solidFill>
                  <a:srgbClr val="333333"/>
                </a:solidFill>
                <a:latin typeface="Calibri Light"/>
              </a:rPr>
              <a:t>recovered</a:t>
            </a:r>
            <a:r>
              <a:rPr lang="de-DE" altLang="de-DE" sz="1600" dirty="0">
                <a:solidFill>
                  <a:srgbClr val="333333"/>
                </a:solidFill>
                <a:latin typeface="Calibri Light"/>
              </a:rPr>
              <a:t> </a:t>
            </a:r>
            <a:r>
              <a:rPr lang="de-DE" altLang="de-DE" sz="1600" dirty="0" err="1">
                <a:solidFill>
                  <a:srgbClr val="333333"/>
                </a:solidFill>
                <a:latin typeface="Calibri Light"/>
              </a:rPr>
              <a:t>better</a:t>
            </a:r>
            <a:r>
              <a:rPr lang="de-DE" altLang="de-DE" sz="1600" dirty="0">
                <a:solidFill>
                  <a:srgbClr val="333333"/>
                </a:solidFill>
                <a:latin typeface="Calibri Light"/>
              </a:rPr>
              <a:t> </a:t>
            </a:r>
            <a:r>
              <a:rPr lang="de-DE" altLang="de-DE" sz="1600" dirty="0" err="1">
                <a:solidFill>
                  <a:srgbClr val="333333"/>
                </a:solidFill>
                <a:latin typeface="Calibri Light"/>
              </a:rPr>
              <a:t>if</a:t>
            </a:r>
            <a:r>
              <a:rPr lang="de-DE" altLang="de-DE" sz="1600" dirty="0">
                <a:solidFill>
                  <a:srgbClr val="333333"/>
                </a:solidFill>
                <a:latin typeface="Calibri Light"/>
              </a:rPr>
              <a:t> I </a:t>
            </a:r>
            <a:r>
              <a:rPr lang="de-DE" altLang="de-DE" sz="1600" dirty="0" err="1">
                <a:solidFill>
                  <a:srgbClr val="333333"/>
                </a:solidFill>
                <a:latin typeface="Calibri Light"/>
              </a:rPr>
              <a:t>hadn´t</a:t>
            </a:r>
            <a:r>
              <a:rPr lang="de-DE" altLang="de-DE" sz="1600" dirty="0">
                <a:solidFill>
                  <a:srgbClr val="333333"/>
                </a:solidFill>
                <a:latin typeface="Calibri Light"/>
              </a:rPr>
              <a:t> </a:t>
            </a:r>
            <a:r>
              <a:rPr lang="de-DE" altLang="de-DE" sz="1600" dirty="0" err="1">
                <a:solidFill>
                  <a:srgbClr val="333333"/>
                </a:solidFill>
                <a:latin typeface="Calibri Light"/>
              </a:rPr>
              <a:t>shared</a:t>
            </a:r>
            <a:r>
              <a:rPr lang="de-DE" altLang="de-DE" sz="1600" dirty="0">
                <a:solidFill>
                  <a:srgbClr val="333333"/>
                </a:solidFill>
                <a:latin typeface="Calibri Light"/>
              </a:rPr>
              <a:t> </a:t>
            </a:r>
            <a:r>
              <a:rPr lang="de-DE" altLang="de-DE" sz="1600" dirty="0" err="1">
                <a:solidFill>
                  <a:srgbClr val="333333"/>
                </a:solidFill>
                <a:latin typeface="Calibri Light"/>
              </a:rPr>
              <a:t>my</a:t>
            </a:r>
            <a:r>
              <a:rPr lang="de-DE" altLang="de-DE" sz="1600" dirty="0">
                <a:solidFill>
                  <a:srgbClr val="333333"/>
                </a:solidFill>
                <a:latin typeface="Calibri Light"/>
              </a:rPr>
              <a:t> </a:t>
            </a:r>
            <a:r>
              <a:rPr lang="de-DE" altLang="de-DE" sz="1600" dirty="0" err="1">
                <a:solidFill>
                  <a:srgbClr val="333333"/>
                </a:solidFill>
                <a:latin typeface="Calibri Light"/>
              </a:rPr>
              <a:t>room</a:t>
            </a:r>
            <a:r>
              <a:rPr lang="de-DE" altLang="de-DE" sz="1600" dirty="0">
                <a:solidFill>
                  <a:srgbClr val="333333"/>
                </a:solidFill>
                <a:latin typeface="Calibri Light"/>
              </a:rPr>
              <a:t> </a:t>
            </a:r>
            <a:r>
              <a:rPr lang="de-DE" altLang="de-DE" sz="1600" dirty="0" err="1">
                <a:solidFill>
                  <a:srgbClr val="333333"/>
                </a:solidFill>
                <a:latin typeface="Calibri Light"/>
              </a:rPr>
              <a:t>with</a:t>
            </a:r>
            <a:r>
              <a:rPr lang="de-DE" altLang="de-DE" sz="1600" dirty="0">
                <a:solidFill>
                  <a:srgbClr val="333333"/>
                </a:solidFill>
                <a:latin typeface="Calibri Light"/>
              </a:rPr>
              <a:t> 6 </a:t>
            </a:r>
            <a:r>
              <a:rPr lang="de-DE" altLang="de-DE" sz="1600" dirty="0" err="1">
                <a:solidFill>
                  <a:srgbClr val="333333"/>
                </a:solidFill>
                <a:latin typeface="Calibri Light"/>
              </a:rPr>
              <a:t>other</a:t>
            </a:r>
            <a:r>
              <a:rPr lang="de-DE" altLang="de-DE" sz="1600" dirty="0">
                <a:solidFill>
                  <a:srgbClr val="333333"/>
                </a:solidFill>
                <a:latin typeface="Calibri Light"/>
              </a:rPr>
              <a:t> </a:t>
            </a:r>
            <a:r>
              <a:rPr lang="de-DE" altLang="de-DE" sz="1600" dirty="0" err="1">
                <a:solidFill>
                  <a:srgbClr val="333333"/>
                </a:solidFill>
                <a:latin typeface="Calibri Light"/>
              </a:rPr>
              <a:t>patients</a:t>
            </a:r>
            <a:r>
              <a:rPr lang="de-DE" altLang="de-DE" sz="1600" dirty="0">
                <a:solidFill>
                  <a:srgbClr val="333333"/>
                </a:solidFill>
                <a:latin typeface="Calibri Light"/>
              </a:rPr>
              <a:t>.</a:t>
            </a:r>
          </a:p>
          <a:p>
            <a:pPr marL="285750" indent="-285750" eaLnBrk="1" hangingPunct="1">
              <a:lnSpc>
                <a:spcPct val="100000"/>
              </a:lnSpc>
              <a:spcBef>
                <a:spcPts val="600"/>
              </a:spcBef>
              <a:buClr>
                <a:srgbClr val="333333"/>
              </a:buClr>
              <a:buFont typeface="WingDings"/>
              <a:buChar char=""/>
            </a:pPr>
            <a:r>
              <a:rPr lang="de-DE" altLang="de-DE" sz="1600" dirty="0" err="1">
                <a:solidFill>
                  <a:srgbClr val="333333"/>
                </a:solidFill>
                <a:latin typeface="Calibri Light"/>
              </a:rPr>
              <a:t>If</a:t>
            </a:r>
            <a:r>
              <a:rPr lang="de-DE" altLang="de-DE" sz="1600" dirty="0">
                <a:solidFill>
                  <a:srgbClr val="333333"/>
                </a:solidFill>
                <a:latin typeface="Calibri Light"/>
              </a:rPr>
              <a:t> </a:t>
            </a:r>
            <a:r>
              <a:rPr lang="de-DE" altLang="de-DE" sz="1600" dirty="0" err="1">
                <a:solidFill>
                  <a:srgbClr val="333333"/>
                </a:solidFill>
                <a:latin typeface="Calibri Light"/>
              </a:rPr>
              <a:t>the</a:t>
            </a:r>
            <a:r>
              <a:rPr lang="de-DE" altLang="de-DE" sz="1600" dirty="0">
                <a:solidFill>
                  <a:srgbClr val="333333"/>
                </a:solidFill>
                <a:latin typeface="Calibri Light"/>
              </a:rPr>
              <a:t> </a:t>
            </a:r>
            <a:r>
              <a:rPr lang="de-DE" altLang="de-DE" sz="1600" dirty="0" err="1">
                <a:solidFill>
                  <a:srgbClr val="333333"/>
                </a:solidFill>
                <a:latin typeface="Calibri Light"/>
              </a:rPr>
              <a:t>hospital</a:t>
            </a:r>
            <a:r>
              <a:rPr lang="de-DE" altLang="de-DE" sz="1600" dirty="0">
                <a:solidFill>
                  <a:srgbClr val="333333"/>
                </a:solidFill>
                <a:latin typeface="Calibri Light"/>
              </a:rPr>
              <a:t> was </a:t>
            </a:r>
            <a:r>
              <a:rPr lang="de-DE" altLang="de-DE" sz="1600" dirty="0" err="1">
                <a:solidFill>
                  <a:srgbClr val="333333"/>
                </a:solidFill>
                <a:latin typeface="Calibri Light"/>
              </a:rPr>
              <a:t>better</a:t>
            </a:r>
            <a:r>
              <a:rPr lang="de-DE" altLang="de-DE" sz="1600" dirty="0">
                <a:solidFill>
                  <a:srgbClr val="333333"/>
                </a:solidFill>
                <a:latin typeface="Calibri Light"/>
              </a:rPr>
              <a:t> </a:t>
            </a:r>
            <a:r>
              <a:rPr lang="de-DE" altLang="de-DE" sz="1600" dirty="0" err="1">
                <a:solidFill>
                  <a:srgbClr val="333333"/>
                </a:solidFill>
                <a:latin typeface="Calibri Light"/>
              </a:rPr>
              <a:t>equipped</a:t>
            </a:r>
            <a:r>
              <a:rPr lang="de-DE" altLang="de-DE" sz="1600" dirty="0">
                <a:solidFill>
                  <a:srgbClr val="333333"/>
                </a:solidFill>
                <a:latin typeface="Calibri Light"/>
              </a:rPr>
              <a:t>, I </a:t>
            </a:r>
            <a:r>
              <a:rPr lang="de-DE" altLang="de-DE" sz="1600" dirty="0" err="1">
                <a:solidFill>
                  <a:srgbClr val="333333"/>
                </a:solidFill>
                <a:latin typeface="Calibri Light"/>
              </a:rPr>
              <a:t>would</a:t>
            </a:r>
            <a:r>
              <a:rPr lang="de-DE" altLang="de-DE" sz="1600" dirty="0">
                <a:solidFill>
                  <a:srgbClr val="333333"/>
                </a:solidFill>
                <a:latin typeface="Calibri Light"/>
              </a:rPr>
              <a:t> </a:t>
            </a:r>
            <a:r>
              <a:rPr lang="de-DE" altLang="de-DE" sz="1600" dirty="0" err="1">
                <a:solidFill>
                  <a:srgbClr val="333333"/>
                </a:solidFill>
                <a:latin typeface="Calibri Light"/>
              </a:rPr>
              <a:t>have</a:t>
            </a:r>
            <a:r>
              <a:rPr lang="de-DE" altLang="de-DE" sz="1600" dirty="0">
                <a:solidFill>
                  <a:srgbClr val="333333"/>
                </a:solidFill>
                <a:latin typeface="Calibri Light"/>
              </a:rPr>
              <a:t> </a:t>
            </a:r>
            <a:r>
              <a:rPr lang="de-DE" altLang="de-DE" sz="1600" dirty="0" err="1">
                <a:solidFill>
                  <a:srgbClr val="333333"/>
                </a:solidFill>
                <a:latin typeface="Calibri Light"/>
              </a:rPr>
              <a:t>recovered</a:t>
            </a:r>
            <a:endParaRPr lang="de-DE" altLang="de-DE" sz="1600" dirty="0">
              <a:solidFill>
                <a:srgbClr val="333333"/>
              </a:solidFill>
              <a:latin typeface="Calibri Light"/>
            </a:endParaRPr>
          </a:p>
          <a:p>
            <a:pPr marL="285750" indent="-285750" eaLnBrk="1" hangingPunct="1">
              <a:lnSpc>
                <a:spcPct val="100000"/>
              </a:lnSpc>
              <a:spcBef>
                <a:spcPts val="600"/>
              </a:spcBef>
              <a:buClr>
                <a:srgbClr val="333333"/>
              </a:buClr>
              <a:buFont typeface="WingDings"/>
              <a:buChar char=""/>
            </a:pPr>
            <a:r>
              <a:rPr lang="de-DE" altLang="de-DE" sz="1600" dirty="0" err="1">
                <a:solidFill>
                  <a:srgbClr val="333333"/>
                </a:solidFill>
                <a:latin typeface="Calibri Light"/>
              </a:rPr>
              <a:t>Sometimes</a:t>
            </a:r>
            <a:r>
              <a:rPr lang="de-DE" altLang="de-DE" sz="1600" dirty="0">
                <a:solidFill>
                  <a:srgbClr val="333333"/>
                </a:solidFill>
                <a:latin typeface="Calibri Light"/>
              </a:rPr>
              <a:t> </a:t>
            </a:r>
            <a:r>
              <a:rPr lang="de-DE" altLang="de-DE" sz="1600" dirty="0" err="1">
                <a:solidFill>
                  <a:srgbClr val="333333"/>
                </a:solidFill>
                <a:latin typeface="Calibri Light"/>
              </a:rPr>
              <a:t>the</a:t>
            </a:r>
            <a:r>
              <a:rPr lang="de-DE" altLang="de-DE" sz="1600" dirty="0">
                <a:solidFill>
                  <a:srgbClr val="333333"/>
                </a:solidFill>
                <a:latin typeface="Calibri Light"/>
              </a:rPr>
              <a:t> </a:t>
            </a:r>
            <a:r>
              <a:rPr lang="de-DE" altLang="de-DE" sz="1600" dirty="0" err="1">
                <a:solidFill>
                  <a:srgbClr val="333333"/>
                </a:solidFill>
                <a:latin typeface="Calibri Light"/>
              </a:rPr>
              <a:t>recovery</a:t>
            </a:r>
            <a:r>
              <a:rPr lang="de-DE" altLang="de-DE" sz="1600" dirty="0">
                <a:solidFill>
                  <a:srgbClr val="333333"/>
                </a:solidFill>
                <a:latin typeface="Calibri Light"/>
              </a:rPr>
              <a:t> </a:t>
            </a:r>
            <a:r>
              <a:rPr lang="de-DE" altLang="de-DE" sz="1600" dirty="0" err="1">
                <a:solidFill>
                  <a:srgbClr val="333333"/>
                </a:solidFill>
                <a:latin typeface="Calibri Light"/>
              </a:rPr>
              <a:t>process</a:t>
            </a:r>
            <a:r>
              <a:rPr lang="de-DE" altLang="de-DE" sz="1600" dirty="0">
                <a:solidFill>
                  <a:srgbClr val="333333"/>
                </a:solidFill>
                <a:latin typeface="Calibri Light"/>
              </a:rPr>
              <a:t> </a:t>
            </a:r>
            <a:r>
              <a:rPr lang="de-DE" altLang="de-DE" sz="1600" dirty="0" err="1">
                <a:solidFill>
                  <a:srgbClr val="333333"/>
                </a:solidFill>
                <a:latin typeface="Calibri Light"/>
              </a:rPr>
              <a:t>takes</a:t>
            </a:r>
            <a:r>
              <a:rPr lang="de-DE" altLang="de-DE" sz="1600" dirty="0">
                <a:solidFill>
                  <a:srgbClr val="333333"/>
                </a:solidFill>
                <a:latin typeface="Calibri Light"/>
              </a:rPr>
              <a:t> </a:t>
            </a:r>
            <a:r>
              <a:rPr lang="de-DE" altLang="de-DE" sz="1600" dirty="0" err="1">
                <a:solidFill>
                  <a:srgbClr val="333333"/>
                </a:solidFill>
                <a:latin typeface="Calibri Light"/>
              </a:rPr>
              <a:t>more</a:t>
            </a:r>
            <a:r>
              <a:rPr lang="de-DE" altLang="de-DE" sz="1600" dirty="0">
                <a:solidFill>
                  <a:srgbClr val="333333"/>
                </a:solidFill>
                <a:latin typeface="Calibri Light"/>
              </a:rPr>
              <a:t> time</a:t>
            </a:r>
            <a:endParaRPr lang="en-US" altLang="de-DE" sz="1600" dirty="0">
              <a:solidFill>
                <a:srgbClr val="333333"/>
              </a:solidFill>
              <a:latin typeface="Calibri Light"/>
            </a:endParaRPr>
          </a:p>
        </p:txBody>
      </p:sp>
      <p:sp>
        <p:nvSpPr>
          <p:cNvPr id="22532" name="AutoShape 20"/>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dirty="0">
                <a:latin typeface="Calibri Light"/>
              </a:rPr>
              <a:t>Stop following me!</a:t>
            </a:r>
          </a:p>
        </p:txBody>
      </p:sp>
      <p:sp>
        <p:nvSpPr>
          <p:cNvPr id="8" name="Text Box 6"/>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n-US" altLang="de-DE" sz="2800" b="1" dirty="0">
                <a:solidFill>
                  <a:srgbClr val="FF0000"/>
                </a:solidFill>
                <a:latin typeface="Calibri Light"/>
              </a:rPr>
              <a:t>Caution: one-sided explanations!</a:t>
            </a:r>
          </a:p>
        </p:txBody>
      </p:sp>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11</a:t>
            </a:fld>
            <a:endParaRPr lang="de-DE" dirty="0"/>
          </a:p>
        </p:txBody>
      </p:sp>
    </p:spTree>
    <p:extLst>
      <p:ext uri="{BB962C8B-B14F-4D97-AF65-F5344CB8AC3E}">
        <p14:creationId xmlns:p14="http://schemas.microsoft.com/office/powerpoint/2010/main" val="908804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t>You‘re discharged from hospital without feeling any better.</a:t>
            </a:r>
            <a:endParaRPr lang="en-US" altLang="de-DE" sz="3600" dirty="0">
              <a:latin typeface="Calibri Light"/>
            </a:endParaRPr>
          </a:p>
        </p:txBody>
      </p:sp>
      <p:sp>
        <p:nvSpPr>
          <p:cNvPr id="26626" name="Rectangle 1026"/>
          <p:cNvSpPr>
            <a:spLocks noGrp="1" noChangeArrowheads="1"/>
          </p:cNvSpPr>
          <p:nvPr>
            <p:ph idx="1"/>
          </p:nvPr>
        </p:nvSpPr>
        <p:spPr>
          <a:xfrm>
            <a:off x="408955" y="2204864"/>
            <a:ext cx="7772400" cy="4248000"/>
          </a:xfrm>
        </p:spPr>
        <p:txBody>
          <a:bodyPr/>
          <a:lstStyle/>
          <a:p>
            <a:pPr>
              <a:lnSpc>
                <a:spcPct val="100000"/>
              </a:lnSpc>
              <a:spcBef>
                <a:spcPts val="1200"/>
              </a:spcBef>
            </a:pPr>
            <a:r>
              <a:rPr lang="en-US" altLang="de-DE" sz="2400" dirty="0">
                <a:solidFill>
                  <a:srgbClr val="333333"/>
                </a:solidFill>
                <a:latin typeface="Calibri Light"/>
              </a:rPr>
              <a:t>Now, please come up with some answers that involve a variety of causes (i.e., others, the situation &amp; myself)</a:t>
            </a:r>
            <a:endParaRPr lang="de-DE" altLang="de-DE" sz="2400" dirty="0">
              <a:solidFill>
                <a:srgbClr val="333333"/>
              </a:solidFill>
              <a:latin typeface="Calibri Light"/>
            </a:endParaRPr>
          </a:p>
          <a:p>
            <a:pPr eaLnBrk="1" hangingPunct="1">
              <a:lnSpc>
                <a:spcPct val="100000"/>
              </a:lnSpc>
              <a:spcBef>
                <a:spcPts val="1200"/>
              </a:spcBef>
            </a:pPr>
            <a:r>
              <a:rPr lang="de-DE" altLang="de-DE" sz="2400" dirty="0">
                <a:solidFill>
                  <a:srgbClr val="333333"/>
                </a:solidFill>
                <a:latin typeface="Calibri Light"/>
              </a:rPr>
              <a:t>???</a:t>
            </a:r>
          </a:p>
          <a:p>
            <a:pPr eaLnBrk="1" hangingPunct="1">
              <a:lnSpc>
                <a:spcPct val="100000"/>
              </a:lnSpc>
              <a:spcBef>
                <a:spcPts val="1200"/>
              </a:spcBef>
            </a:pPr>
            <a:r>
              <a:rPr lang="de-DE" altLang="de-DE" sz="2400">
                <a:solidFill>
                  <a:srgbClr val="333333"/>
                </a:solidFill>
                <a:latin typeface="Calibri Light"/>
              </a:rPr>
              <a:t>???</a:t>
            </a:r>
            <a:endParaRPr lang="de-DE" altLang="de-DE" sz="2400" dirty="0">
              <a:solidFill>
                <a:srgbClr val="333333"/>
              </a:solidFill>
              <a:latin typeface="Calibri Light"/>
            </a:endParaRPr>
          </a:p>
          <a:p>
            <a:pPr eaLnBrk="1" hangingPunct="1">
              <a:lnSpc>
                <a:spcPct val="100000"/>
              </a:lnSpc>
              <a:spcBef>
                <a:spcPts val="1200"/>
              </a:spcBef>
            </a:pPr>
            <a:r>
              <a:rPr lang="de-DE" altLang="de-DE" sz="2400">
                <a:solidFill>
                  <a:srgbClr val="333333"/>
                </a:solidFill>
                <a:latin typeface="Calibri Light"/>
              </a:rPr>
              <a:t>???</a:t>
            </a:r>
            <a:endParaRPr lang="de-DE" altLang="de-DE" sz="2400" dirty="0">
              <a:solidFill>
                <a:srgbClr val="333333"/>
              </a:solidFill>
              <a:latin typeface="Calibri Light"/>
            </a:endParaRPr>
          </a:p>
          <a:p>
            <a:pPr eaLnBrk="1" hangingPunct="1">
              <a:lnSpc>
                <a:spcPct val="100000"/>
              </a:lnSpc>
              <a:spcBef>
                <a:spcPts val="1200"/>
              </a:spcBef>
            </a:pPr>
            <a:endParaRPr lang="en-US" altLang="de-DE" sz="2400" dirty="0">
              <a:solidFill>
                <a:srgbClr val="333333"/>
              </a:solidFill>
              <a:latin typeface="Calibri Light"/>
            </a:endParaRPr>
          </a:p>
        </p:txBody>
      </p:sp>
      <p:sp>
        <p:nvSpPr>
          <p:cNvPr id="9" name="AutoShape 20"/>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dirty="0">
                <a:latin typeface="Calibri Light"/>
              </a:rPr>
              <a:t>Stop following me!</a:t>
            </a:r>
          </a:p>
        </p:txBody>
      </p:sp>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12</a:t>
            </a:fld>
            <a:endParaRPr lang="de-DE" dirty="0"/>
          </a:p>
        </p:txBody>
      </p:sp>
    </p:spTree>
    <p:extLst>
      <p:ext uri="{BB962C8B-B14F-4D97-AF65-F5344CB8AC3E}">
        <p14:creationId xmlns:p14="http://schemas.microsoft.com/office/powerpoint/2010/main" val="3777020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t>You‘re discharged from hospital without feeling any better.</a:t>
            </a:r>
            <a:endParaRPr lang="en-US" altLang="de-DE" sz="3600" dirty="0">
              <a:latin typeface="Calibri Light"/>
            </a:endParaRPr>
          </a:p>
        </p:txBody>
      </p:sp>
      <p:sp>
        <p:nvSpPr>
          <p:cNvPr id="26626" name="Rectangle 1026"/>
          <p:cNvSpPr>
            <a:spLocks noGrp="1" noChangeArrowheads="1"/>
          </p:cNvSpPr>
          <p:nvPr>
            <p:ph idx="1"/>
          </p:nvPr>
        </p:nvSpPr>
        <p:spPr>
          <a:xfrm>
            <a:off x="408955" y="2204864"/>
            <a:ext cx="7772400" cy="4248000"/>
          </a:xfrm>
        </p:spPr>
        <p:txBody>
          <a:bodyPr/>
          <a:lstStyle/>
          <a:p>
            <a:pPr>
              <a:lnSpc>
                <a:spcPct val="100000"/>
              </a:lnSpc>
              <a:spcBef>
                <a:spcPts val="1200"/>
              </a:spcBef>
            </a:pPr>
            <a:r>
              <a:rPr lang="en-US" altLang="de-DE" sz="2400" dirty="0">
                <a:solidFill>
                  <a:srgbClr val="333333"/>
                </a:solidFill>
                <a:latin typeface="Calibri Light"/>
              </a:rPr>
              <a:t>Now, please come up with some answers that involve a variety of causes (i.e., others, the situation &amp; myself)</a:t>
            </a:r>
            <a:endParaRPr lang="de-DE" altLang="de-DE" sz="2400" dirty="0">
              <a:solidFill>
                <a:srgbClr val="333333"/>
              </a:solidFill>
              <a:latin typeface="Calibri Light"/>
            </a:endParaRPr>
          </a:p>
          <a:p>
            <a:pPr marL="342900" indent="-342900">
              <a:lnSpc>
                <a:spcPct val="100000"/>
              </a:lnSpc>
              <a:spcBef>
                <a:spcPts val="1200"/>
              </a:spcBef>
              <a:buClr>
                <a:srgbClr val="333333"/>
              </a:buClr>
              <a:buFont typeface="WingDings"/>
              <a:buChar char=""/>
            </a:pPr>
            <a:r>
              <a:rPr lang="en-US" altLang="de-DE" sz="2400" dirty="0">
                <a:solidFill>
                  <a:srgbClr val="333333"/>
                </a:solidFill>
                <a:latin typeface="Calibri Light"/>
              </a:rPr>
              <a:t>“The medical staff didn’t have much time, but I could have requested more support and should have attended group sessions more frequently. That might be why my stay wasn’t as successful as it could have been.”</a:t>
            </a:r>
          </a:p>
          <a:p>
            <a:pPr marL="342900" indent="-342900">
              <a:lnSpc>
                <a:spcPct val="100000"/>
              </a:lnSpc>
              <a:spcBef>
                <a:spcPts val="1200"/>
              </a:spcBef>
              <a:buClr>
                <a:srgbClr val="333333"/>
              </a:buClr>
              <a:buFont typeface="WingDings"/>
              <a:buChar char=""/>
            </a:pPr>
            <a:r>
              <a:rPr lang="en-US" altLang="de-DE" sz="2400" dirty="0">
                <a:solidFill>
                  <a:srgbClr val="333333"/>
                </a:solidFill>
                <a:latin typeface="Calibri Light"/>
              </a:rPr>
              <a:t>“Maybe I should be more patient regarding my recovery. I'm confident that in the future I can be helped by competent staff.”</a:t>
            </a:r>
          </a:p>
        </p:txBody>
      </p:sp>
      <p:sp>
        <p:nvSpPr>
          <p:cNvPr id="9" name="AutoShape 20"/>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dirty="0">
                <a:latin typeface="Calibri Light"/>
              </a:rPr>
              <a:t>Stop following me!</a:t>
            </a:r>
          </a:p>
        </p:txBody>
      </p:sp>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13</a:t>
            </a:fld>
            <a:endParaRPr lang="de-DE" dirty="0"/>
          </a:p>
        </p:txBody>
      </p:sp>
    </p:spTree>
    <p:extLst>
      <p:ext uri="{BB962C8B-B14F-4D97-AF65-F5344CB8AC3E}">
        <p14:creationId xmlns:p14="http://schemas.microsoft.com/office/powerpoint/2010/main" val="7417082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536367178"/>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Self Attribution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(e.g. “That was really my fault. I owe an apology to the fans!”)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Disadvantage: </a:t>
                      </a:r>
                      <a:r>
                        <a:rPr kumimoji="0" lang="en-US" sz="2000" b="1"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Advantage: </a:t>
                      </a:r>
                      <a:r>
                        <a:rPr kumimoji="0" lang="en-US" sz="2000" b="1"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FFFFFF"/>
                          </a:solidFill>
                          <a:effectLst/>
                          <a:latin typeface="Calibri Light"/>
                          <a:cs typeface="Times New Roman" pitchFamily="18" charset="0"/>
                        </a:rPr>
                        <a:t>regarded as noble to take responsibility (“good sport player”)</a:t>
                      </a:r>
                      <a:endParaRPr kumimoji="0" lang="en-GB" sz="2000" b="0" i="0" u="none" strike="noStrike" cap="none" normalizeH="0" baseline="0" dirty="0">
                        <a:ln>
                          <a:noFill/>
                        </a:ln>
                        <a:solidFill>
                          <a:srgbClr val="FFFFFF"/>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Others/Situational Attribution</a:t>
                      </a:r>
                      <a:br>
                        <a:rPr kumimoji="0" lang="en-US" sz="2000" b="0" i="0" u="none" strike="noStrike" cap="none" normalizeH="0" baseline="0" dirty="0">
                          <a:ln>
                            <a:noFill/>
                          </a:ln>
                          <a:solidFill>
                            <a:srgbClr val="333333"/>
                          </a:solidFill>
                          <a:effectLst/>
                          <a:latin typeface="Calibri Light"/>
                          <a:cs typeface="Times New Roman" pitchFamily="18" charset="0"/>
                        </a:rPr>
                      </a:br>
                      <a:r>
                        <a:rPr kumimoji="0" lang="en-US" sz="1800" b="0" i="0" u="none" strike="noStrike" cap="none" normalizeH="0" baseline="0" dirty="0">
                          <a:ln>
                            <a:noFill/>
                          </a:ln>
                          <a:solidFill>
                            <a:srgbClr val="333333"/>
                          </a:solidFill>
                          <a:effectLst/>
                          <a:latin typeface="Calibri Light"/>
                          <a:cs typeface="Times New Roman" pitchFamily="18" charset="0"/>
                        </a:rPr>
                        <a:t>(e.g. “But where was the keeper?”; “Anything can happen in a soccer match.”) </a:t>
                      </a:r>
                      <a:r>
                        <a:rPr kumimoji="0" lang="en-US" sz="2000" b="0" i="0" u="none" strike="noStrike" cap="none" normalizeH="0" baseline="0" dirty="0">
                          <a:ln>
                            <a:noFill/>
                          </a:ln>
                          <a:solidFill>
                            <a:srgbClr val="333333"/>
                          </a:solidFill>
                          <a:effectLst/>
                          <a:latin typeface="Calibri Light"/>
                          <a:cs typeface="Times New Roman" pitchFamily="18" charset="0"/>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Disadvantage: </a:t>
                      </a:r>
                      <a:r>
                        <a:rPr kumimoji="0" lang="en-US" sz="1800" b="1" i="0" u="none" strike="noStrike" cap="none" normalizeH="0" baseline="0" dirty="0">
                          <a:ln>
                            <a:noFill/>
                          </a:ln>
                          <a:solidFill>
                            <a:srgbClr val="004992"/>
                          </a:solidFill>
                          <a:effectLst/>
                          <a:latin typeface="Calibri Light"/>
                          <a:cs typeface="Times New Roman" pitchFamily="18" charset="0"/>
                        </a:rPr>
                        <a:t>???</a:t>
                      </a:r>
                      <a:r>
                        <a:rPr kumimoji="0" lang="en-US" sz="1800" b="0" i="0" u="none" strike="noStrike" cap="none" normalizeH="0" baseline="0" dirty="0">
                          <a:ln>
                            <a:noFill/>
                          </a:ln>
                          <a:solidFill>
                            <a:srgbClr val="E3EFF8"/>
                          </a:solidFill>
                          <a:effectLst/>
                          <a:latin typeface="Calibri Light"/>
                          <a:cs typeface="Times New Roman" pitchFamily="18" charset="0"/>
                        </a:rPr>
                        <a:t>pushing the responsibility onto others is considered impolite </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Advantage: </a:t>
                      </a:r>
                      <a:r>
                        <a:rPr kumimoji="0" lang="en-US" sz="1800" b="1" i="0" u="none" strike="noStrike" cap="none" normalizeH="0" baseline="0" dirty="0">
                          <a:ln>
                            <a:noFill/>
                          </a:ln>
                          <a:solidFill>
                            <a:srgbClr val="004992"/>
                          </a:solidFill>
                          <a:effectLst/>
                          <a:latin typeface="Calibri Light"/>
                          <a:cs typeface="Times New Roman" pitchFamily="18" charset="0"/>
                        </a:rPr>
                        <a:t>???</a:t>
                      </a:r>
                      <a:r>
                        <a:rPr kumimoji="0" lang="en-US" sz="1800" b="0" i="0" u="none" strike="noStrike" cap="none" normalizeH="0" baseline="0" dirty="0">
                          <a:ln>
                            <a:noFill/>
                          </a:ln>
                          <a:solidFill>
                            <a:srgbClr val="E3EFF8"/>
                          </a:solidFill>
                          <a:effectLst/>
                          <a:latin typeface="Calibri Light"/>
                          <a:cs typeface="Times New Roman" pitchFamily="18" charset="0"/>
                        </a:rPr>
                        <a:t>f-confidence </a:t>
                      </a:r>
                      <a:r>
                        <a:rPr kumimoji="0" lang="en-US" sz="2000" b="0" i="0" u="none" strike="noStrike" cap="none" normalizeH="0" baseline="0" dirty="0">
                          <a:ln>
                            <a:noFill/>
                          </a:ln>
                          <a:solidFill>
                            <a:srgbClr val="E3EFF8"/>
                          </a:solidFill>
                          <a:effectLst/>
                          <a:latin typeface="Calibri Light"/>
                          <a:cs typeface="Times New Roman" pitchFamily="18" charset="0"/>
                        </a:rPr>
                        <a:t>is not threatened</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Effects of certain attributional styles on negative events!</a:t>
            </a:r>
          </a:p>
        </p:txBody>
      </p:sp>
      <p:pic>
        <p:nvPicPr>
          <p:cNvPr id="9" name="Picture 15" descr="Unbenannt-2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AutoShape 14"/>
          <p:cNvSpPr>
            <a:spLocks noChangeArrowheads="1"/>
          </p:cNvSpPr>
          <p:nvPr/>
        </p:nvSpPr>
        <p:spPr bwMode="auto">
          <a:xfrm>
            <a:off x="1633090" y="2133600"/>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CA" altLang="de-DE" sz="1600">
                <a:latin typeface="Calibri Light"/>
              </a:rPr>
              <a:t>If you had played better, the other team wouldn‘t have scored a goal.</a:t>
            </a:r>
          </a:p>
        </p:txBody>
      </p:sp>
      <p:sp>
        <p:nvSpPr>
          <p:cNvPr id="4" name="Footer Placeholder 3"/>
          <p:cNvSpPr>
            <a:spLocks noGrp="1"/>
          </p:cNvSpPr>
          <p:nvPr>
            <p:ph type="ftr" sz="quarter" idx="11"/>
          </p:nvPr>
        </p:nvSpPr>
        <p:spPr/>
        <p:txBody>
          <a:bodyPr/>
          <a:lstStyle/>
          <a:p>
            <a:pPr>
              <a:defRPr/>
            </a:pPr>
            <a:r>
              <a:rPr lang="de-DE">
                <a:solidFill>
                  <a:srgbClr val="333333"/>
                </a:solidFill>
              </a:rPr>
              <a:t>Metacognitive Training 1 - Attribution</a:t>
            </a:r>
          </a:p>
        </p:txBody>
      </p:sp>
      <p:sp>
        <p:nvSpPr>
          <p:cNvPr id="5" name="Slide Number Placeholder 4"/>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14</a:t>
            </a:fld>
            <a:endParaRPr lang="de-DE" altLang="de-DE">
              <a:solidFill>
                <a:srgbClr val="333333"/>
              </a:solidFill>
            </a:endParaRPr>
          </a:p>
        </p:txBody>
      </p:sp>
      <p:pic>
        <p:nvPicPr>
          <p:cNvPr id="12" name="Picture 15">
            <a:extLst>
              <a:ext uri="{FF2B5EF4-FFF2-40B4-BE49-F238E27FC236}">
                <a16:creationId xmlns:a16="http://schemas.microsoft.com/office/drawing/2014/main" id="{6F53E024-9CCA-4FA2-ADDD-0A3D7BD4E3F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4" y="2363329"/>
            <a:ext cx="648073" cy="648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Effects of certain attributional styles on negative events!</a:t>
            </a:r>
          </a:p>
        </p:txBody>
      </p:sp>
      <p:pic>
        <p:nvPicPr>
          <p:cNvPr id="9" name="Picture 15" descr="Unbenannt-2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Group 2"/>
          <p:cNvGraphicFramePr>
            <a:graphicFrameLocks noGrp="1"/>
          </p:cNvGraphicFramePr>
          <p:nvPr>
            <p:extLst>
              <p:ext uri="{D42A27DB-BD31-4B8C-83A1-F6EECF244321}">
                <p14:modId xmlns:p14="http://schemas.microsoft.com/office/powerpoint/2010/main" val="1637675730"/>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Self Attribution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(e.g. “That was really my fault. I owe an apology to the fans!”)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Disadvantage: </a:t>
                      </a:r>
                      <a:r>
                        <a:rPr kumimoji="0" lang="en-US" sz="1800" b="0" i="0" u="none" strike="noStrike" cap="none" normalizeH="0" baseline="0" dirty="0">
                          <a:ln>
                            <a:noFill/>
                          </a:ln>
                          <a:solidFill>
                            <a:srgbClr val="333333"/>
                          </a:solidFill>
                          <a:effectLst/>
                          <a:latin typeface="Calibri Light"/>
                          <a:cs typeface="Times New Roman" pitchFamily="18" charset="0"/>
                        </a:rPr>
                        <a:t>reduces self-confidence</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Advantage: </a:t>
                      </a:r>
                      <a:r>
                        <a:rPr kumimoji="0" lang="en-CA" sz="1800" b="0" i="0" u="none" strike="noStrike" cap="none" normalizeH="0" baseline="0" dirty="0">
                          <a:ln>
                            <a:noFill/>
                          </a:ln>
                          <a:solidFill>
                            <a:srgbClr val="333333"/>
                          </a:solidFill>
                          <a:effectLst/>
                          <a:latin typeface="Calibri Light"/>
                          <a:cs typeface="Times New Roman" pitchFamily="18" charset="0"/>
                        </a:rPr>
                        <a:t>regarded as noble to take responsibility (“good sport player”)</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Others/Situational Attribution</a:t>
                      </a:r>
                      <a:br>
                        <a:rPr kumimoji="0" lang="en-US" sz="2000" b="0" i="0" u="none" strike="noStrike" cap="none" normalizeH="0" baseline="0" dirty="0">
                          <a:ln>
                            <a:noFill/>
                          </a:ln>
                          <a:solidFill>
                            <a:srgbClr val="333333"/>
                          </a:solidFill>
                          <a:effectLst/>
                          <a:latin typeface="Calibri Light"/>
                          <a:cs typeface="Times New Roman" pitchFamily="18" charset="0"/>
                        </a:rPr>
                      </a:br>
                      <a:r>
                        <a:rPr kumimoji="0" lang="en-US" sz="1800" b="0" i="0" u="none" strike="noStrike" cap="none" normalizeH="0" baseline="0" dirty="0">
                          <a:ln>
                            <a:noFill/>
                          </a:ln>
                          <a:solidFill>
                            <a:srgbClr val="333333"/>
                          </a:solidFill>
                          <a:effectLst/>
                          <a:latin typeface="Calibri Light"/>
                          <a:cs typeface="Times New Roman" pitchFamily="18" charset="0"/>
                        </a:rPr>
                        <a:t>(e.g. “But where was the keeper?”; “Anything can happen in a soccer match.”) </a:t>
                      </a:r>
                      <a:r>
                        <a:rPr kumimoji="0" lang="en-US" sz="2000" b="0" i="0" u="none" strike="noStrike" cap="none" normalizeH="0" baseline="0" dirty="0">
                          <a:ln>
                            <a:noFill/>
                          </a:ln>
                          <a:solidFill>
                            <a:srgbClr val="333333"/>
                          </a:solidFill>
                          <a:effectLst/>
                          <a:latin typeface="Calibri Light"/>
                          <a:cs typeface="Times New Roman" pitchFamily="18" charset="0"/>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Disadvantage: </a:t>
                      </a:r>
                      <a:r>
                        <a:rPr kumimoji="0" lang="en-US" sz="1800" b="1" i="0" u="none" strike="noStrike" cap="none" normalizeH="0" baseline="0" dirty="0">
                          <a:ln>
                            <a:noFill/>
                          </a:ln>
                          <a:solidFill>
                            <a:srgbClr val="004992"/>
                          </a:solidFill>
                          <a:effectLst/>
                          <a:latin typeface="Calibri Light"/>
                          <a:cs typeface="Times New Roman" pitchFamily="18" charset="0"/>
                        </a:rPr>
                        <a:t>???</a:t>
                      </a:r>
                      <a:r>
                        <a:rPr kumimoji="0" lang="en-US" sz="1800" b="0" i="0" u="none" strike="noStrike" cap="none" normalizeH="0" baseline="0" dirty="0">
                          <a:ln>
                            <a:noFill/>
                          </a:ln>
                          <a:solidFill>
                            <a:srgbClr val="E3EFF8"/>
                          </a:solidFill>
                          <a:effectLst/>
                          <a:latin typeface="Calibri Light"/>
                          <a:cs typeface="Times New Roman" pitchFamily="18" charset="0"/>
                        </a:rPr>
                        <a:t>pushing the responsibility onto others is considered impolite </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Advantage: </a:t>
                      </a:r>
                      <a:r>
                        <a:rPr kumimoji="0" lang="en-US" sz="1800" b="1" i="0" u="none" strike="noStrike" cap="none" normalizeH="0" baseline="0" dirty="0">
                          <a:ln>
                            <a:noFill/>
                          </a:ln>
                          <a:solidFill>
                            <a:srgbClr val="004992"/>
                          </a:solidFill>
                          <a:effectLst/>
                          <a:latin typeface="Calibri Light"/>
                          <a:cs typeface="Times New Roman" pitchFamily="18" charset="0"/>
                        </a:rPr>
                        <a:t>???</a:t>
                      </a:r>
                      <a:r>
                        <a:rPr kumimoji="0" lang="en-US" sz="1800" b="0" i="0" u="none" strike="noStrike" cap="none" normalizeH="0" baseline="0" dirty="0">
                          <a:ln>
                            <a:noFill/>
                          </a:ln>
                          <a:solidFill>
                            <a:srgbClr val="E3EFF8"/>
                          </a:solidFill>
                          <a:effectLst/>
                          <a:latin typeface="Calibri Light"/>
                          <a:cs typeface="Times New Roman" pitchFamily="18" charset="0"/>
                        </a:rPr>
                        <a:t>f-confidence </a:t>
                      </a:r>
                      <a:r>
                        <a:rPr kumimoji="0" lang="en-US" sz="2000" b="0" i="0" u="none" strike="noStrike" cap="none" normalizeH="0" baseline="0" dirty="0">
                          <a:ln>
                            <a:noFill/>
                          </a:ln>
                          <a:solidFill>
                            <a:srgbClr val="E3EFF8"/>
                          </a:solidFill>
                          <a:effectLst/>
                          <a:latin typeface="Calibri Light"/>
                          <a:cs typeface="Times New Roman" pitchFamily="18" charset="0"/>
                        </a:rPr>
                        <a:t>is not threatened</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4" name="AutoShape 14"/>
          <p:cNvSpPr>
            <a:spLocks noChangeArrowheads="1"/>
          </p:cNvSpPr>
          <p:nvPr/>
        </p:nvSpPr>
        <p:spPr bwMode="auto">
          <a:xfrm>
            <a:off x="1633090" y="2133600"/>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CA" altLang="de-DE" sz="1600">
                <a:latin typeface="Calibri Light"/>
              </a:rPr>
              <a:t>If you had played better, the other team wouldn‘t have scored a goal.</a:t>
            </a:r>
          </a:p>
        </p:txBody>
      </p:sp>
      <p:sp>
        <p:nvSpPr>
          <p:cNvPr id="4" name="Footer Placeholder 3"/>
          <p:cNvSpPr>
            <a:spLocks noGrp="1"/>
          </p:cNvSpPr>
          <p:nvPr>
            <p:ph type="ftr" sz="quarter" idx="11"/>
          </p:nvPr>
        </p:nvSpPr>
        <p:spPr/>
        <p:txBody>
          <a:bodyPr/>
          <a:lstStyle/>
          <a:p>
            <a:pPr>
              <a:defRPr/>
            </a:pPr>
            <a:r>
              <a:rPr lang="de-DE">
                <a:solidFill>
                  <a:srgbClr val="333333"/>
                </a:solidFill>
              </a:rPr>
              <a:t>Metacognitive Training 1 - Attribution</a:t>
            </a:r>
          </a:p>
        </p:txBody>
      </p:sp>
      <p:sp>
        <p:nvSpPr>
          <p:cNvPr id="5" name="Slide Number Placeholder 4"/>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15</a:t>
            </a:fld>
            <a:endParaRPr lang="de-DE" altLang="de-DE">
              <a:solidFill>
                <a:srgbClr val="333333"/>
              </a:solidFill>
            </a:endParaRPr>
          </a:p>
        </p:txBody>
      </p:sp>
      <p:pic>
        <p:nvPicPr>
          <p:cNvPr id="11" name="Picture 15">
            <a:extLst>
              <a:ext uri="{FF2B5EF4-FFF2-40B4-BE49-F238E27FC236}">
                <a16:creationId xmlns:a16="http://schemas.microsoft.com/office/drawing/2014/main" id="{0D7C2025-49B3-400E-A3F1-9B89A7DEF25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4" y="2363329"/>
            <a:ext cx="648073" cy="648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Effects of certain attributional styles on negative events!</a:t>
            </a:r>
          </a:p>
        </p:txBody>
      </p:sp>
      <p:pic>
        <p:nvPicPr>
          <p:cNvPr id="9" name="Picture 15" descr="Unbenannt-2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Group 2"/>
          <p:cNvGraphicFramePr>
            <a:graphicFrameLocks noGrp="1"/>
          </p:cNvGraphicFramePr>
          <p:nvPr>
            <p:extLst>
              <p:ext uri="{D42A27DB-BD31-4B8C-83A1-F6EECF244321}">
                <p14:modId xmlns:p14="http://schemas.microsoft.com/office/powerpoint/2010/main" val="3760487552"/>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Self Attribution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(e.g. “That was really my fault. I owe an apology to the fans!”)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Disadvantage: </a:t>
                      </a:r>
                      <a:r>
                        <a:rPr kumimoji="0" lang="en-US" sz="1800" b="0" i="0" u="none" strike="noStrike" cap="none" normalizeH="0" baseline="0" dirty="0">
                          <a:ln>
                            <a:noFill/>
                          </a:ln>
                          <a:solidFill>
                            <a:srgbClr val="333333"/>
                          </a:solidFill>
                          <a:effectLst/>
                          <a:latin typeface="Calibri Light"/>
                          <a:cs typeface="Times New Roman" pitchFamily="18" charset="0"/>
                        </a:rPr>
                        <a:t>reduces self-confidence</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Advantage: </a:t>
                      </a:r>
                      <a:r>
                        <a:rPr kumimoji="0" lang="en-CA" sz="1800" b="0" i="0" u="none" strike="noStrike" cap="none" normalizeH="0" baseline="0" dirty="0">
                          <a:ln>
                            <a:noFill/>
                          </a:ln>
                          <a:solidFill>
                            <a:srgbClr val="333333"/>
                          </a:solidFill>
                          <a:effectLst/>
                          <a:latin typeface="Calibri Light"/>
                          <a:cs typeface="Times New Roman" pitchFamily="18" charset="0"/>
                        </a:rPr>
                        <a:t>regarded as noble to take responsibility (“good sport player”)</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Others/Situational Attribution</a:t>
                      </a:r>
                      <a:br>
                        <a:rPr kumimoji="0" lang="en-US" sz="2000" b="0" i="0" u="none" strike="noStrike" cap="none" normalizeH="0" baseline="0" dirty="0">
                          <a:ln>
                            <a:noFill/>
                          </a:ln>
                          <a:solidFill>
                            <a:srgbClr val="333333"/>
                          </a:solidFill>
                          <a:effectLst/>
                          <a:latin typeface="Calibri Light"/>
                          <a:cs typeface="Times New Roman" pitchFamily="18" charset="0"/>
                        </a:rPr>
                      </a:br>
                      <a:r>
                        <a:rPr kumimoji="0" lang="en-US" sz="1800" b="0" i="0" u="none" strike="noStrike" cap="none" normalizeH="0" baseline="0" dirty="0">
                          <a:ln>
                            <a:noFill/>
                          </a:ln>
                          <a:solidFill>
                            <a:srgbClr val="333333"/>
                          </a:solidFill>
                          <a:effectLst/>
                          <a:latin typeface="Calibri Light"/>
                          <a:cs typeface="Times New Roman" pitchFamily="18" charset="0"/>
                        </a:rPr>
                        <a:t>(e.g. “But where was the keeper?”; “Anything can happen in a soccer match.”) </a:t>
                      </a:r>
                      <a:r>
                        <a:rPr kumimoji="0" lang="en-US" sz="2000" b="0" i="0" u="none" strike="noStrike" cap="none" normalizeH="0" baseline="0" dirty="0">
                          <a:ln>
                            <a:noFill/>
                          </a:ln>
                          <a:solidFill>
                            <a:srgbClr val="333333"/>
                          </a:solidFill>
                          <a:effectLst/>
                          <a:latin typeface="Calibri Light"/>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Disadvantage: </a:t>
                      </a:r>
                      <a:r>
                        <a:rPr kumimoji="0" lang="en-CA" sz="1800" b="0" i="0" u="none" strike="noStrike" cap="none" normalizeH="0" baseline="0" dirty="0">
                          <a:ln>
                            <a:noFill/>
                          </a:ln>
                          <a:solidFill>
                            <a:srgbClr val="333333"/>
                          </a:solidFill>
                          <a:effectLst/>
                          <a:latin typeface="Calibri Light"/>
                          <a:cs typeface="Times New Roman" pitchFamily="18" charset="0"/>
                        </a:rPr>
                        <a:t>pushing the responsibility onto others is considered impolite</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Advantage: </a:t>
                      </a:r>
                      <a:r>
                        <a:rPr kumimoji="0" lang="en-CA" sz="1800" b="0" i="0" u="none" strike="noStrike" cap="none" normalizeH="0" baseline="0" dirty="0">
                          <a:ln>
                            <a:noFill/>
                          </a:ln>
                          <a:solidFill>
                            <a:srgbClr val="333333"/>
                          </a:solidFill>
                          <a:effectLst/>
                          <a:latin typeface="Calibri Light"/>
                          <a:cs typeface="Times New Roman" pitchFamily="18" charset="0"/>
                        </a:rPr>
                        <a:t>self-confidence is not threatened</a:t>
                      </a:r>
                      <a:r>
                        <a:rPr kumimoji="0" lang="en-US" sz="2000" b="0" i="0" u="none" strike="noStrike" cap="none" normalizeH="0" baseline="0" dirty="0">
                          <a:ln>
                            <a:noFill/>
                          </a:ln>
                          <a:solidFill>
                            <a:srgbClr val="E3EFF8"/>
                          </a:solidFill>
                          <a:effectLst/>
                          <a:latin typeface="Calibri Light"/>
                          <a:cs typeface="Times New Roman" pitchFamily="18" charset="0"/>
                        </a:rPr>
                        <a:t>not threatened</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5" name="AutoShape 14"/>
          <p:cNvSpPr>
            <a:spLocks noChangeArrowheads="1"/>
          </p:cNvSpPr>
          <p:nvPr/>
        </p:nvSpPr>
        <p:spPr bwMode="auto">
          <a:xfrm>
            <a:off x="1633090" y="2133600"/>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CA" altLang="de-DE" sz="1600">
                <a:latin typeface="Calibri Light"/>
              </a:rPr>
              <a:t>If you had played better, the other team wouldn‘t have scored a goal.</a:t>
            </a:r>
          </a:p>
        </p:txBody>
      </p:sp>
      <p:sp>
        <p:nvSpPr>
          <p:cNvPr id="4" name="Footer Placeholder 3"/>
          <p:cNvSpPr>
            <a:spLocks noGrp="1"/>
          </p:cNvSpPr>
          <p:nvPr>
            <p:ph type="ftr" sz="quarter" idx="11"/>
          </p:nvPr>
        </p:nvSpPr>
        <p:spPr/>
        <p:txBody>
          <a:bodyPr/>
          <a:lstStyle/>
          <a:p>
            <a:pPr>
              <a:defRPr/>
            </a:pPr>
            <a:r>
              <a:rPr lang="de-DE">
                <a:solidFill>
                  <a:srgbClr val="333333"/>
                </a:solidFill>
              </a:rPr>
              <a:t>Metacognitive Training 1 - Attribution</a:t>
            </a:r>
          </a:p>
        </p:txBody>
      </p:sp>
      <p:sp>
        <p:nvSpPr>
          <p:cNvPr id="5" name="Slide Number Placeholder 4"/>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16</a:t>
            </a:fld>
            <a:endParaRPr lang="de-DE" altLang="de-DE">
              <a:solidFill>
                <a:srgbClr val="333333"/>
              </a:solidFill>
            </a:endParaRPr>
          </a:p>
        </p:txBody>
      </p:sp>
      <p:pic>
        <p:nvPicPr>
          <p:cNvPr id="11" name="Picture 15">
            <a:extLst>
              <a:ext uri="{FF2B5EF4-FFF2-40B4-BE49-F238E27FC236}">
                <a16:creationId xmlns:a16="http://schemas.microsoft.com/office/drawing/2014/main" id="{6BAB8279-CC18-4021-A15A-CF26F136B4B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4" y="2363329"/>
            <a:ext cx="648073" cy="648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
          <p:cNvGraphicFramePr>
            <a:graphicFrameLocks noGrp="1"/>
          </p:cNvGraphicFramePr>
          <p:nvPr>
            <p:extLst>
              <p:ext uri="{D42A27DB-BD31-4B8C-83A1-F6EECF244321}">
                <p14:modId xmlns:p14="http://schemas.microsoft.com/office/powerpoint/2010/main" val="1000865996"/>
              </p:ext>
            </p:extLst>
          </p:nvPr>
        </p:nvGraphicFramePr>
        <p:xfrm>
          <a:off x="408955" y="429768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0000"/>
                          </a:solidFill>
                          <a:effectLst/>
                          <a:latin typeface="Calibri Light"/>
                          <a:cs typeface="Times New Roman" pitchFamily="18" charset="0"/>
                        </a:rPr>
                        <a:t>More balanced responses (i.e. combine influences from self, others/situation; offer different explanations):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Effects of certain attributional styles on negative events!</a:t>
            </a:r>
          </a:p>
        </p:txBody>
      </p:sp>
      <p:pic>
        <p:nvPicPr>
          <p:cNvPr id="11" name="Picture 15" descr="Unbenannt-2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AutoShape 14"/>
          <p:cNvSpPr>
            <a:spLocks noChangeArrowheads="1"/>
          </p:cNvSpPr>
          <p:nvPr/>
        </p:nvSpPr>
        <p:spPr bwMode="auto">
          <a:xfrm>
            <a:off x="1633090" y="2133600"/>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CA" altLang="de-DE" sz="1600">
                <a:latin typeface="Calibri Light"/>
              </a:rPr>
              <a:t>If you had played better, the other team wouldn‘t have scored a goal.</a:t>
            </a:r>
          </a:p>
        </p:txBody>
      </p:sp>
      <p:sp>
        <p:nvSpPr>
          <p:cNvPr id="4" name="Footer Placeholder 3"/>
          <p:cNvSpPr>
            <a:spLocks noGrp="1"/>
          </p:cNvSpPr>
          <p:nvPr>
            <p:ph type="ftr" sz="quarter" idx="11"/>
          </p:nvPr>
        </p:nvSpPr>
        <p:spPr/>
        <p:txBody>
          <a:bodyPr/>
          <a:lstStyle/>
          <a:p>
            <a:pPr>
              <a:defRPr/>
            </a:pPr>
            <a:r>
              <a:rPr lang="de-DE">
                <a:solidFill>
                  <a:srgbClr val="333333"/>
                </a:solidFill>
              </a:rPr>
              <a:t>Metacognitive Training 1 - Attribution</a:t>
            </a:r>
          </a:p>
        </p:txBody>
      </p:sp>
      <p:sp>
        <p:nvSpPr>
          <p:cNvPr id="5" name="Slide Number Placeholder 4"/>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17</a:t>
            </a:fld>
            <a:endParaRPr lang="de-DE" altLang="de-DE">
              <a:solidFill>
                <a:srgbClr val="333333"/>
              </a:solidFill>
            </a:endParaRPr>
          </a:p>
        </p:txBody>
      </p:sp>
      <p:pic>
        <p:nvPicPr>
          <p:cNvPr id="9" name="Picture 15">
            <a:extLst>
              <a:ext uri="{FF2B5EF4-FFF2-40B4-BE49-F238E27FC236}">
                <a16:creationId xmlns:a16="http://schemas.microsoft.com/office/drawing/2014/main" id="{3ECF30AB-53AF-48D2-914A-578E382D8E7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4" y="2363329"/>
            <a:ext cx="648073" cy="648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Effects of certain attributional styles on negative events!</a:t>
            </a:r>
          </a:p>
        </p:txBody>
      </p:sp>
      <p:pic>
        <p:nvPicPr>
          <p:cNvPr id="10" name="Picture 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408954" y="2363329"/>
            <a:ext cx="648073" cy="648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Group 38"/>
          <p:cNvGraphicFramePr>
            <a:graphicFrameLocks noGrp="1"/>
          </p:cNvGraphicFramePr>
          <p:nvPr>
            <p:extLst>
              <p:ext uri="{D42A27DB-BD31-4B8C-83A1-F6EECF244321}">
                <p14:modId xmlns:p14="http://schemas.microsoft.com/office/powerpoint/2010/main" val="767967463"/>
              </p:ext>
            </p:extLst>
          </p:nvPr>
        </p:nvGraphicFramePr>
        <p:xfrm>
          <a:off x="408955" y="4297680"/>
          <a:ext cx="11376000" cy="182880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0000"/>
                          </a:solidFill>
                          <a:effectLst/>
                          <a:latin typeface="Calibri Light"/>
                          <a:cs typeface="Times New Roman" pitchFamily="18" charset="0"/>
                        </a:rPr>
                        <a:t>More balanced responses (i.e. combine influences from self, others/situation; offer different explanations):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“My performance was weak in this game but I will improve in time. Remember that I did stop some of their best goal scoring opportunities.”</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“On other days I will play better and so will my teammates, and hopefully things will come together for some big wins.”</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4" name="AutoShape 14"/>
          <p:cNvSpPr>
            <a:spLocks noChangeArrowheads="1"/>
          </p:cNvSpPr>
          <p:nvPr/>
        </p:nvSpPr>
        <p:spPr bwMode="auto">
          <a:xfrm>
            <a:off x="1633090" y="2133600"/>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CA" altLang="de-DE" sz="1600">
                <a:latin typeface="Calibri Light"/>
              </a:rPr>
              <a:t>If you had played better, the other team wouldn‘t have scored a goal.</a:t>
            </a:r>
          </a:p>
        </p:txBody>
      </p:sp>
      <p:sp>
        <p:nvSpPr>
          <p:cNvPr id="4" name="Footer Placeholder 3"/>
          <p:cNvSpPr>
            <a:spLocks noGrp="1"/>
          </p:cNvSpPr>
          <p:nvPr>
            <p:ph type="ftr" sz="quarter" idx="11"/>
          </p:nvPr>
        </p:nvSpPr>
        <p:spPr/>
        <p:txBody>
          <a:bodyPr/>
          <a:lstStyle/>
          <a:p>
            <a:pPr>
              <a:defRPr/>
            </a:pPr>
            <a:r>
              <a:rPr lang="de-DE">
                <a:solidFill>
                  <a:srgbClr val="333333"/>
                </a:solidFill>
              </a:rPr>
              <a:t>Metacognitive Training 1 - Attribution</a:t>
            </a:r>
          </a:p>
        </p:txBody>
      </p:sp>
      <p:sp>
        <p:nvSpPr>
          <p:cNvPr id="5" name="Slide Number Placeholder 4"/>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18</a:t>
            </a:fld>
            <a:endParaRPr lang="de-DE" altLang="de-DE">
              <a:solidFill>
                <a:srgbClr val="333333"/>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2937619084"/>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Self Attribution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(e.g. “Like you said before, I am exceptionally talented.”)</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en-US" sz="2000" b="1" i="0" u="none" strike="noStrike" cap="none" normalizeH="0" baseline="0" dirty="0">
                          <a:ln>
                            <a:noFill/>
                          </a:ln>
                          <a:solidFill>
                            <a:srgbClr val="333333"/>
                          </a:solidFill>
                          <a:effectLst/>
                          <a:latin typeface="Calibri Light"/>
                          <a:cs typeface="Times New Roman" pitchFamily="18" charset="0"/>
                        </a:rPr>
                        <a:t>Disadvantage: </a:t>
                      </a:r>
                      <a:r>
                        <a:rPr kumimoji="0" lang="en-US" sz="2000" b="1" i="0" u="none" strike="noStrike" cap="none" normalizeH="0" baseline="0" dirty="0">
                          <a:ln>
                            <a:noFill/>
                          </a:ln>
                          <a:solidFill>
                            <a:srgbClr val="004992"/>
                          </a:solidFill>
                          <a:effectLst/>
                          <a:latin typeface="Calibri Light"/>
                          <a:cs typeface="Times New Roman" pitchFamily="18" charset="0"/>
                        </a:rPr>
                        <a:t>???</a:t>
                      </a:r>
                      <a:endParaRPr kumimoji="0" lang="en-US" sz="2000" b="0" i="0" u="none" strike="noStrike" cap="none" normalizeH="0" baseline="0" dirty="0">
                        <a:ln>
                          <a:noFill/>
                        </a:ln>
                        <a:solidFill>
                          <a:srgbClr val="004992"/>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en-US" sz="2000" b="1" i="0" u="none" strike="noStrike" cap="none" normalizeH="0" baseline="0" dirty="0">
                          <a:ln>
                            <a:noFill/>
                          </a:ln>
                          <a:solidFill>
                            <a:srgbClr val="333333"/>
                          </a:solidFill>
                          <a:effectLst/>
                          <a:latin typeface="Calibri Light"/>
                          <a:cs typeface="Times New Roman" pitchFamily="18" charset="0"/>
                        </a:rPr>
                        <a:t>Advantage: </a:t>
                      </a:r>
                      <a:r>
                        <a:rPr kumimoji="0" lang="en-US" sz="2000" b="1" i="0" u="none" strike="noStrike" cap="none" normalizeH="0" baseline="0" dirty="0">
                          <a:ln>
                            <a:noFill/>
                          </a:ln>
                          <a:solidFill>
                            <a:srgbClr val="004992"/>
                          </a:solidFill>
                          <a:effectLst/>
                          <a:latin typeface="Calibri Light"/>
                          <a:cs typeface="Times New Roman" pitchFamily="18" charset="0"/>
                        </a:rPr>
                        <a:t>???</a:t>
                      </a:r>
                      <a:endParaRPr kumimoji="0" lang="en-GB" sz="2000" b="0" i="0" u="none" strike="noStrike" cap="none" normalizeH="0" baseline="0" dirty="0">
                        <a:ln>
                          <a:noFill/>
                        </a:ln>
                        <a:solidFill>
                          <a:srgbClr val="004992"/>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Others/Situational Attribution </a:t>
                      </a:r>
                      <a:br>
                        <a:rPr kumimoji="0" lang="en-US" sz="2000" b="1" i="0" u="none" strike="noStrike" cap="none" normalizeH="0" baseline="0" dirty="0">
                          <a:ln>
                            <a:noFill/>
                          </a:ln>
                          <a:solidFill>
                            <a:srgbClr val="333333"/>
                          </a:solidFill>
                          <a:effectLst/>
                          <a:latin typeface="Calibri Light"/>
                          <a:cs typeface="Times New Roman" pitchFamily="18" charset="0"/>
                        </a:rPr>
                      </a:br>
                      <a:r>
                        <a:rPr kumimoji="0" lang="en-US" sz="1800" b="0" i="0" u="none" strike="noStrike" cap="none" normalizeH="0" baseline="0" dirty="0">
                          <a:ln>
                            <a:noFill/>
                          </a:ln>
                          <a:solidFill>
                            <a:srgbClr val="333333"/>
                          </a:solidFill>
                          <a:effectLst/>
                          <a:latin typeface="Calibri Light"/>
                          <a:cs typeface="Times New Roman" pitchFamily="18" charset="0"/>
                        </a:rPr>
                        <a:t>(e.g. “I owe everything to my mentors and my parents.”)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Disadvantage: </a:t>
                      </a:r>
                      <a:r>
                        <a:rPr kumimoji="0" lang="en-US" sz="2000" b="1" i="0" u="none" strike="noStrike" cap="none" normalizeH="0" baseline="0" dirty="0">
                          <a:ln>
                            <a:noFill/>
                          </a:ln>
                          <a:solidFill>
                            <a:srgbClr val="004992"/>
                          </a:solidFill>
                          <a:effectLst/>
                          <a:latin typeface="Calibri Light"/>
                          <a:cs typeface="Times New Roman" pitchFamily="18" charset="0"/>
                        </a:rPr>
                        <a:t>???</a:t>
                      </a:r>
                      <a:r>
                        <a:rPr kumimoji="0" lang="en-US" sz="1800" b="0" i="0" u="none" strike="noStrike" cap="none" normalizeH="0" baseline="0" dirty="0">
                          <a:ln>
                            <a:noFill/>
                          </a:ln>
                          <a:solidFill>
                            <a:srgbClr val="E3EFF8"/>
                          </a:solidFill>
                          <a:effectLst/>
                          <a:latin typeface="Calibri Light"/>
                          <a:cs typeface="Times New Roman" pitchFamily="18" charset="0"/>
                        </a:rPr>
                        <a:t>elf-confidence is decreased by playing down one’s achievements</a:t>
                      </a:r>
                      <a:endParaRPr kumimoji="0" lang="en-US" sz="20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Advantage: </a:t>
                      </a:r>
                      <a:r>
                        <a:rPr kumimoji="0" lang="en-US" sz="2000" b="1" i="0" u="none" strike="noStrike" cap="none" normalizeH="0" baseline="0" dirty="0">
                          <a:ln>
                            <a:noFill/>
                          </a:ln>
                          <a:solidFill>
                            <a:srgbClr val="004992"/>
                          </a:solidFill>
                          <a:effectLst/>
                          <a:latin typeface="Calibri Light"/>
                          <a:cs typeface="Times New Roman" pitchFamily="18" charset="0"/>
                        </a:rPr>
                        <a:t>???</a:t>
                      </a:r>
                      <a:r>
                        <a:rPr kumimoji="0" lang="en-US" sz="1800" b="0" i="0" u="none" strike="noStrike" cap="none" normalizeH="0" baseline="0" dirty="0">
                          <a:ln>
                            <a:noFill/>
                          </a:ln>
                          <a:solidFill>
                            <a:srgbClr val="E3EFF8"/>
                          </a:solidFill>
                          <a:effectLst/>
                          <a:latin typeface="Calibri Light"/>
                          <a:cs typeface="Times New Roman" pitchFamily="18" charset="0"/>
                        </a:rPr>
                        <a:t>are deemed to be modest, and a real “team player” </a:t>
                      </a:r>
                      <a:endParaRPr kumimoji="0" lang="en-GB" sz="18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3" descr="Poka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6" name="AutoShape 34"/>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CA" altLang="de-DE" sz="1400">
                <a:latin typeface="Calibri Light"/>
              </a:rPr>
              <a:t>Congratulations on winning the award. How did you do it?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Effects of certain attributional styles on positive events!</a:t>
            </a:r>
          </a:p>
        </p:txBody>
      </p:sp>
      <p:pic>
        <p:nvPicPr>
          <p:cNvPr id="9"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de-DE">
                <a:solidFill>
                  <a:srgbClr val="333333"/>
                </a:solidFill>
              </a:rPr>
              <a:t>Metacognitive Training 1 - Attribution</a:t>
            </a:r>
          </a:p>
        </p:txBody>
      </p:sp>
      <p:sp>
        <p:nvSpPr>
          <p:cNvPr id="5" name="Slide Number Placeholder 4"/>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19</a:t>
            </a:fld>
            <a:endParaRPr lang="de-DE" altLang="de-DE">
              <a:solidFill>
                <a:srgbClr val="333333"/>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Effects of certain attributional styles on positive events!</a:t>
            </a:r>
          </a:p>
        </p:txBody>
      </p:sp>
      <p:pic>
        <p:nvPicPr>
          <p:cNvPr id="9"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Group 2"/>
          <p:cNvGraphicFramePr>
            <a:graphicFrameLocks noGrp="1"/>
          </p:cNvGraphicFramePr>
          <p:nvPr>
            <p:extLst>
              <p:ext uri="{D42A27DB-BD31-4B8C-83A1-F6EECF244321}">
                <p14:modId xmlns:p14="http://schemas.microsoft.com/office/powerpoint/2010/main" val="1653672454"/>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Self Attribution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(e.g. “Like you said before, I am exceptionally talented.”)</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en-US" sz="2000" b="1" i="0" u="none" strike="noStrike" cap="none" normalizeH="0" baseline="0" dirty="0">
                          <a:ln>
                            <a:noFill/>
                          </a:ln>
                          <a:solidFill>
                            <a:srgbClr val="333333"/>
                          </a:solidFill>
                          <a:effectLst/>
                          <a:latin typeface="Calibri Light"/>
                          <a:cs typeface="Times New Roman" pitchFamily="18" charset="0"/>
                        </a:rPr>
                        <a:t>Disadvantage: </a:t>
                      </a:r>
                      <a:r>
                        <a:rPr kumimoji="0" lang="en-US" sz="1800" b="0" i="0" u="none" strike="noStrike" cap="none" normalizeH="0" baseline="0" dirty="0">
                          <a:ln>
                            <a:noFill/>
                          </a:ln>
                          <a:solidFill>
                            <a:srgbClr val="333333"/>
                          </a:solidFill>
                          <a:effectLst/>
                          <a:latin typeface="Calibri Light"/>
                          <a:cs typeface="Times New Roman" pitchFamily="18" charset="0"/>
                        </a:rPr>
                        <a:t>self-praise seems arrogant</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en-US" sz="2000" b="1" i="0" u="none" strike="noStrike" cap="none" normalizeH="0" baseline="0" dirty="0">
                          <a:ln>
                            <a:noFill/>
                          </a:ln>
                          <a:solidFill>
                            <a:srgbClr val="333333"/>
                          </a:solidFill>
                          <a:effectLst/>
                          <a:latin typeface="Calibri Light"/>
                          <a:cs typeface="Times New Roman" pitchFamily="18" charset="0"/>
                        </a:rPr>
                        <a:t>Advantage: </a:t>
                      </a:r>
                      <a:r>
                        <a:rPr kumimoji="0" lang="en-US" sz="1800" b="0" i="0" u="none" strike="noStrike" cap="none" normalizeH="0" baseline="0" dirty="0">
                          <a:ln>
                            <a:noFill/>
                          </a:ln>
                          <a:solidFill>
                            <a:srgbClr val="333333"/>
                          </a:solidFill>
                          <a:effectLst/>
                          <a:latin typeface="Calibri Light"/>
                          <a:cs typeface="Times New Roman" pitchFamily="18" charset="0"/>
                        </a:rPr>
                        <a:t>increases self-confidence</a:t>
                      </a: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Others/Situational Attribution </a:t>
                      </a:r>
                      <a:br>
                        <a:rPr kumimoji="0" lang="en-US" sz="2000" b="1" i="0" u="none" strike="noStrike" cap="none" normalizeH="0" baseline="0" dirty="0">
                          <a:ln>
                            <a:noFill/>
                          </a:ln>
                          <a:solidFill>
                            <a:srgbClr val="333333"/>
                          </a:solidFill>
                          <a:effectLst/>
                          <a:latin typeface="Calibri Light"/>
                          <a:cs typeface="Times New Roman" pitchFamily="18" charset="0"/>
                        </a:rPr>
                      </a:br>
                      <a:r>
                        <a:rPr kumimoji="0" lang="en-US" sz="1800" b="0" i="0" u="none" strike="noStrike" cap="none" normalizeH="0" baseline="0" dirty="0">
                          <a:ln>
                            <a:noFill/>
                          </a:ln>
                          <a:solidFill>
                            <a:srgbClr val="333333"/>
                          </a:solidFill>
                          <a:effectLst/>
                          <a:latin typeface="Calibri Light"/>
                          <a:cs typeface="Times New Roman" pitchFamily="18" charset="0"/>
                        </a:rPr>
                        <a:t>(e.g. “I owe everything to my mentors and my parents.”)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Disadvantage: </a:t>
                      </a:r>
                      <a:r>
                        <a:rPr kumimoji="0" lang="en-US" sz="2000" b="1" i="0" u="none" strike="noStrike" cap="none" normalizeH="0" baseline="0" dirty="0">
                          <a:ln>
                            <a:noFill/>
                          </a:ln>
                          <a:solidFill>
                            <a:srgbClr val="004992"/>
                          </a:solidFill>
                          <a:effectLst/>
                          <a:latin typeface="Calibri Light"/>
                          <a:cs typeface="Times New Roman" pitchFamily="18" charset="0"/>
                        </a:rPr>
                        <a:t>???</a:t>
                      </a:r>
                      <a:r>
                        <a:rPr kumimoji="0" lang="en-US" sz="1800" b="0" i="0" u="none" strike="noStrike" cap="none" normalizeH="0" baseline="0" dirty="0">
                          <a:ln>
                            <a:noFill/>
                          </a:ln>
                          <a:solidFill>
                            <a:srgbClr val="E3EFF8"/>
                          </a:solidFill>
                          <a:effectLst/>
                          <a:latin typeface="Calibri Light"/>
                          <a:cs typeface="Times New Roman" pitchFamily="18" charset="0"/>
                        </a:rPr>
                        <a:t>elf-confidence is decreased by playing down one’s achievements</a:t>
                      </a:r>
                      <a:endParaRPr kumimoji="0" lang="en-US" sz="20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Advantage: </a:t>
                      </a:r>
                      <a:r>
                        <a:rPr kumimoji="0" lang="en-US" sz="2000" b="1" i="0" u="none" strike="noStrike" cap="none" normalizeH="0" baseline="0" dirty="0">
                          <a:ln>
                            <a:noFill/>
                          </a:ln>
                          <a:solidFill>
                            <a:srgbClr val="004992"/>
                          </a:solidFill>
                          <a:effectLst/>
                          <a:latin typeface="Calibri Light"/>
                          <a:cs typeface="Times New Roman" pitchFamily="18" charset="0"/>
                        </a:rPr>
                        <a:t>???</a:t>
                      </a:r>
                      <a:r>
                        <a:rPr kumimoji="0" lang="en-US" sz="1800" b="0" i="0" u="none" strike="noStrike" cap="none" normalizeH="0" baseline="0" dirty="0">
                          <a:ln>
                            <a:noFill/>
                          </a:ln>
                          <a:solidFill>
                            <a:srgbClr val="E3EFF8"/>
                          </a:solidFill>
                          <a:effectLst/>
                          <a:latin typeface="Calibri Light"/>
                          <a:cs typeface="Times New Roman" pitchFamily="18" charset="0"/>
                        </a:rPr>
                        <a:t>are deemed to be modest, and a real “team player” </a:t>
                      </a:r>
                      <a:endParaRPr kumimoji="0" lang="en-GB" sz="18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4" name="AutoShape 34"/>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CA" altLang="de-DE" sz="1400">
                <a:latin typeface="Calibri Light"/>
              </a:rPr>
              <a:t>Congratulations on winning the award. How did you do it?</a:t>
            </a:r>
          </a:p>
        </p:txBody>
      </p:sp>
      <p:sp>
        <p:nvSpPr>
          <p:cNvPr id="4" name="Footer Placeholder 3"/>
          <p:cNvSpPr>
            <a:spLocks noGrp="1"/>
          </p:cNvSpPr>
          <p:nvPr>
            <p:ph type="ftr" sz="quarter" idx="11"/>
          </p:nvPr>
        </p:nvSpPr>
        <p:spPr/>
        <p:txBody>
          <a:bodyPr/>
          <a:lstStyle/>
          <a:p>
            <a:pPr>
              <a:defRPr/>
            </a:pPr>
            <a:r>
              <a:rPr lang="de-DE">
                <a:solidFill>
                  <a:srgbClr val="333333"/>
                </a:solidFill>
              </a:rPr>
              <a:t>Metacognitive Training 1 - Attribution</a:t>
            </a:r>
          </a:p>
        </p:txBody>
      </p:sp>
      <p:sp>
        <p:nvSpPr>
          <p:cNvPr id="5" name="Slide Number Placeholder 4"/>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20</a:t>
            </a:fld>
            <a:endParaRPr lang="de-DE" altLang="de-DE">
              <a:solidFill>
                <a:srgbClr val="333333"/>
              </a:solidFill>
            </a:endParaRPr>
          </a:p>
        </p:txBody>
      </p:sp>
      <p:pic>
        <p:nvPicPr>
          <p:cNvPr id="11" name="Picture 15">
            <a:extLst>
              <a:ext uri="{FF2B5EF4-FFF2-40B4-BE49-F238E27FC236}">
                <a16:creationId xmlns:a16="http://schemas.microsoft.com/office/drawing/2014/main" id="{31F313C3-8E65-4814-A96A-C0886DCC563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Effects of certain attributional styles on positive events!</a:t>
            </a:r>
          </a:p>
        </p:txBody>
      </p:sp>
      <p:pic>
        <p:nvPicPr>
          <p:cNvPr id="9"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Group 2"/>
          <p:cNvGraphicFramePr>
            <a:graphicFrameLocks noGrp="1"/>
          </p:cNvGraphicFramePr>
          <p:nvPr>
            <p:extLst>
              <p:ext uri="{D42A27DB-BD31-4B8C-83A1-F6EECF244321}">
                <p14:modId xmlns:p14="http://schemas.microsoft.com/office/powerpoint/2010/main" val="1288143531"/>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Self Attribution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(e.g. “Like you said before, I am exceptionally talented.”)</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en-US" sz="2000" b="1" i="0" u="none" strike="noStrike" cap="none" normalizeH="0" baseline="0" dirty="0">
                          <a:ln>
                            <a:noFill/>
                          </a:ln>
                          <a:solidFill>
                            <a:srgbClr val="333333"/>
                          </a:solidFill>
                          <a:effectLst/>
                          <a:latin typeface="Calibri Light"/>
                          <a:cs typeface="Times New Roman" pitchFamily="18" charset="0"/>
                        </a:rPr>
                        <a:t>Disadvantage: </a:t>
                      </a:r>
                      <a:r>
                        <a:rPr kumimoji="0" lang="en-US" sz="1800" b="0" i="0" u="none" strike="noStrike" cap="none" normalizeH="0" baseline="0" dirty="0">
                          <a:ln>
                            <a:noFill/>
                          </a:ln>
                          <a:solidFill>
                            <a:srgbClr val="333333"/>
                          </a:solidFill>
                          <a:effectLst/>
                          <a:latin typeface="Calibri Light"/>
                          <a:cs typeface="Times New Roman" pitchFamily="18" charset="0"/>
                        </a:rPr>
                        <a:t>self-praise seems arrogant</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defRPr/>
                      </a:pPr>
                      <a:r>
                        <a:rPr kumimoji="0" lang="en-US" sz="2000" b="1" i="0" u="none" strike="noStrike" cap="none" normalizeH="0" baseline="0" dirty="0">
                          <a:ln>
                            <a:noFill/>
                          </a:ln>
                          <a:solidFill>
                            <a:srgbClr val="333333"/>
                          </a:solidFill>
                          <a:effectLst/>
                          <a:latin typeface="Calibri Light"/>
                          <a:cs typeface="Times New Roman" pitchFamily="18" charset="0"/>
                        </a:rPr>
                        <a:t>Advantage: </a:t>
                      </a:r>
                      <a:r>
                        <a:rPr kumimoji="0" lang="en-US" sz="1800" b="0" i="0" u="none" strike="noStrike" cap="none" normalizeH="0" baseline="0" dirty="0">
                          <a:ln>
                            <a:noFill/>
                          </a:ln>
                          <a:solidFill>
                            <a:srgbClr val="333333"/>
                          </a:solidFill>
                          <a:effectLst/>
                          <a:latin typeface="Calibri Light"/>
                          <a:cs typeface="Times New Roman" pitchFamily="18" charset="0"/>
                        </a:rPr>
                        <a:t>increases self-confidence</a:t>
                      </a: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Others/Situational Attribution </a:t>
                      </a:r>
                      <a:br>
                        <a:rPr kumimoji="0" lang="en-US" sz="2000" b="1" i="0" u="none" strike="noStrike" cap="none" normalizeH="0" baseline="0" dirty="0">
                          <a:ln>
                            <a:noFill/>
                          </a:ln>
                          <a:solidFill>
                            <a:srgbClr val="333333"/>
                          </a:solidFill>
                          <a:effectLst/>
                          <a:latin typeface="Calibri Light"/>
                          <a:cs typeface="Times New Roman" pitchFamily="18" charset="0"/>
                        </a:rPr>
                      </a:br>
                      <a:r>
                        <a:rPr kumimoji="0" lang="en-US" sz="1800" b="0" i="0" u="none" strike="noStrike" cap="none" normalizeH="0" baseline="0" dirty="0">
                          <a:ln>
                            <a:noFill/>
                          </a:ln>
                          <a:solidFill>
                            <a:srgbClr val="333333"/>
                          </a:solidFill>
                          <a:effectLst/>
                          <a:latin typeface="Calibri Light"/>
                          <a:cs typeface="Times New Roman" pitchFamily="18" charset="0"/>
                        </a:rPr>
                        <a:t>(e.g. “I owe everything to my mentors and my parents.”)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Disadvantage: </a:t>
                      </a:r>
                      <a:r>
                        <a:rPr kumimoji="0" lang="en-CA" sz="1800" b="0" i="0" u="none" strike="noStrike" cap="none" normalizeH="0" baseline="0" dirty="0">
                          <a:ln>
                            <a:noFill/>
                          </a:ln>
                          <a:solidFill>
                            <a:srgbClr val="333333"/>
                          </a:solidFill>
                          <a:effectLst/>
                          <a:latin typeface="Calibri Light"/>
                          <a:cs typeface="Times New Roman" pitchFamily="18" charset="0"/>
                        </a:rPr>
                        <a:t>self-confidence is decreased by playing down one’s achievements</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en-US" sz="2000" b="1" i="0" u="none" strike="noStrike" cap="none" normalizeH="0" baseline="0" dirty="0">
                          <a:ln>
                            <a:noFill/>
                          </a:ln>
                          <a:solidFill>
                            <a:srgbClr val="333333"/>
                          </a:solidFill>
                          <a:effectLst/>
                          <a:latin typeface="Calibri Light"/>
                          <a:cs typeface="Times New Roman" pitchFamily="18" charset="0"/>
                        </a:rPr>
                        <a:t>Advantage: </a:t>
                      </a:r>
                      <a:r>
                        <a:rPr kumimoji="0" lang="en-US" sz="1800" b="0" i="0" u="none" strike="noStrike" cap="none" normalizeH="0" baseline="0" dirty="0">
                          <a:ln>
                            <a:noFill/>
                          </a:ln>
                          <a:solidFill>
                            <a:srgbClr val="333333"/>
                          </a:solidFill>
                          <a:effectLst/>
                          <a:latin typeface="Calibri Light"/>
                          <a:cs typeface="Times New Roman" pitchFamily="18" charset="0"/>
                        </a:rPr>
                        <a:t>You are deemed to be modest, and a real “team player” </a:t>
                      </a: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4" name="AutoShape 34"/>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CA" altLang="de-DE" sz="1400">
                <a:latin typeface="Calibri Light"/>
              </a:rPr>
              <a:t>Congratulations on winning the award. How did you do it?</a:t>
            </a:r>
          </a:p>
        </p:txBody>
      </p:sp>
      <p:sp>
        <p:nvSpPr>
          <p:cNvPr id="4" name="Footer Placeholder 3"/>
          <p:cNvSpPr>
            <a:spLocks noGrp="1"/>
          </p:cNvSpPr>
          <p:nvPr>
            <p:ph type="ftr" sz="quarter" idx="11"/>
          </p:nvPr>
        </p:nvSpPr>
        <p:spPr/>
        <p:txBody>
          <a:bodyPr/>
          <a:lstStyle/>
          <a:p>
            <a:pPr>
              <a:defRPr/>
            </a:pPr>
            <a:r>
              <a:rPr lang="de-DE">
                <a:solidFill>
                  <a:srgbClr val="333333"/>
                </a:solidFill>
              </a:rPr>
              <a:t>Metacognitive Training 1 - Attribution</a:t>
            </a:r>
          </a:p>
        </p:txBody>
      </p:sp>
      <p:sp>
        <p:nvSpPr>
          <p:cNvPr id="5" name="Slide Number Placeholder 4"/>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21</a:t>
            </a:fld>
            <a:endParaRPr lang="de-DE" altLang="de-DE">
              <a:solidFill>
                <a:srgbClr val="333333"/>
              </a:solidFill>
            </a:endParaRPr>
          </a:p>
        </p:txBody>
      </p:sp>
      <p:pic>
        <p:nvPicPr>
          <p:cNvPr id="11" name="Picture 15">
            <a:extLst>
              <a:ext uri="{FF2B5EF4-FFF2-40B4-BE49-F238E27FC236}">
                <a16:creationId xmlns:a16="http://schemas.microsoft.com/office/drawing/2014/main" id="{0CF2DE10-3E73-48E8-8B72-F705FEB3A94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15"/>
          <p:cNvGraphicFramePr>
            <a:graphicFrameLocks noGrp="1"/>
          </p:cNvGraphicFramePr>
          <p:nvPr>
            <p:extLst>
              <p:ext uri="{D42A27DB-BD31-4B8C-83A1-F6EECF244321}">
                <p14:modId xmlns:p14="http://schemas.microsoft.com/office/powerpoint/2010/main" val="3225735274"/>
              </p:ext>
            </p:extLst>
          </p:nvPr>
        </p:nvGraphicFramePr>
        <p:xfrm>
          <a:off x="408955" y="429768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0000"/>
                          </a:solidFill>
                          <a:effectLst/>
                          <a:latin typeface="Calibri Light"/>
                          <a:cs typeface="Times New Roman" pitchFamily="18" charset="0"/>
                        </a:rPr>
                        <a:t>More balanced responses (i.e. combine influences from self, others/situation; offer different explanations):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4992"/>
                          </a:solidFill>
                          <a:effectLst/>
                          <a:latin typeface="Calibri Light"/>
                          <a:cs typeface="Times New Roman" pitchFamily="18" charset="0"/>
                        </a:rPr>
                        <a:t>???</a:t>
                      </a:r>
                      <a:endParaRPr kumimoji="0" lang="de-DE" sz="2000" b="1"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Effects of certain attributional styles on positive events!</a:t>
            </a:r>
          </a:p>
        </p:txBody>
      </p:sp>
      <p:pic>
        <p:nvPicPr>
          <p:cNvPr id="9"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AutoShape 34"/>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CA" altLang="de-DE" sz="1400">
                <a:latin typeface="Calibri Light"/>
              </a:rPr>
              <a:t>Congratulations on winning the award. How did you do it?</a:t>
            </a:r>
          </a:p>
        </p:txBody>
      </p:sp>
      <p:sp>
        <p:nvSpPr>
          <p:cNvPr id="4" name="Footer Placeholder 3"/>
          <p:cNvSpPr>
            <a:spLocks noGrp="1"/>
          </p:cNvSpPr>
          <p:nvPr>
            <p:ph type="ftr" sz="quarter" idx="11"/>
          </p:nvPr>
        </p:nvSpPr>
        <p:spPr/>
        <p:txBody>
          <a:bodyPr/>
          <a:lstStyle/>
          <a:p>
            <a:pPr>
              <a:defRPr/>
            </a:pPr>
            <a:r>
              <a:rPr lang="de-DE">
                <a:solidFill>
                  <a:srgbClr val="333333"/>
                </a:solidFill>
              </a:rPr>
              <a:t>Metacognitive Training 1 - Attribution</a:t>
            </a:r>
          </a:p>
        </p:txBody>
      </p:sp>
      <p:sp>
        <p:nvSpPr>
          <p:cNvPr id="5" name="Slide Number Placeholder 4"/>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22</a:t>
            </a:fld>
            <a:endParaRPr lang="de-DE" altLang="de-DE">
              <a:solidFill>
                <a:srgbClr val="333333"/>
              </a:solidFill>
            </a:endParaRPr>
          </a:p>
        </p:txBody>
      </p:sp>
      <p:pic>
        <p:nvPicPr>
          <p:cNvPr id="12" name="Picture 15">
            <a:extLst>
              <a:ext uri="{FF2B5EF4-FFF2-40B4-BE49-F238E27FC236}">
                <a16:creationId xmlns:a16="http://schemas.microsoft.com/office/drawing/2014/main" id="{41D2876D-58F3-4FDD-B484-9634223F1BD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Effects of certain attributional styles on positive events!</a:t>
            </a:r>
          </a:p>
        </p:txBody>
      </p:sp>
      <p:pic>
        <p:nvPicPr>
          <p:cNvPr id="9"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Group 15"/>
          <p:cNvGraphicFramePr>
            <a:graphicFrameLocks noGrp="1"/>
          </p:cNvGraphicFramePr>
          <p:nvPr>
            <p:extLst>
              <p:ext uri="{D42A27DB-BD31-4B8C-83A1-F6EECF244321}">
                <p14:modId xmlns:p14="http://schemas.microsoft.com/office/powerpoint/2010/main" val="3791722148"/>
              </p:ext>
            </p:extLst>
          </p:nvPr>
        </p:nvGraphicFramePr>
        <p:xfrm>
          <a:off x="408955" y="429768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0000"/>
                          </a:solidFill>
                          <a:effectLst/>
                          <a:latin typeface="Calibri Light"/>
                          <a:cs typeface="Times New Roman" pitchFamily="18" charset="0"/>
                        </a:rPr>
                        <a:t>More balanced responses (i.e. combine influences from self, others/situation; offer different explanations):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chemeClr val="tx1"/>
                          </a:solidFill>
                          <a:effectLst/>
                          <a:latin typeface="Calibri Light"/>
                          <a:cs typeface="Times New Roman" pitchFamily="18" charset="0"/>
                        </a:rPr>
                        <a:t>“I am very proud, but I‘d also like to thank my parents and the team. Also, Thomas Alva Edison once said: Genius is one percent inspiration, and ninety-nine percent perspiration.”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4" name="AutoShape 34"/>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CA" altLang="de-DE" sz="1400">
                <a:latin typeface="Calibri Light"/>
              </a:rPr>
              <a:t>Congratulations on winning the award. How did you do it?</a:t>
            </a:r>
          </a:p>
        </p:txBody>
      </p:sp>
      <p:sp>
        <p:nvSpPr>
          <p:cNvPr id="4" name="Footer Placeholder 3"/>
          <p:cNvSpPr>
            <a:spLocks noGrp="1"/>
          </p:cNvSpPr>
          <p:nvPr>
            <p:ph type="ftr" sz="quarter" idx="11"/>
          </p:nvPr>
        </p:nvSpPr>
        <p:spPr/>
        <p:txBody>
          <a:bodyPr/>
          <a:lstStyle/>
          <a:p>
            <a:pPr>
              <a:defRPr/>
            </a:pPr>
            <a:r>
              <a:rPr lang="de-DE">
                <a:solidFill>
                  <a:srgbClr val="333333"/>
                </a:solidFill>
              </a:rPr>
              <a:t>Metacognitive Training 1 - Attribution</a:t>
            </a:r>
          </a:p>
        </p:txBody>
      </p:sp>
      <p:sp>
        <p:nvSpPr>
          <p:cNvPr id="5" name="Slide Number Placeholder 4"/>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23</a:t>
            </a:fld>
            <a:endParaRPr lang="de-DE" altLang="de-DE">
              <a:solidFill>
                <a:srgbClr val="333333"/>
              </a:solidFill>
            </a:endParaRPr>
          </a:p>
        </p:txBody>
      </p:sp>
      <p:pic>
        <p:nvPicPr>
          <p:cNvPr id="11" name="Picture 15">
            <a:extLst>
              <a:ext uri="{FF2B5EF4-FFF2-40B4-BE49-F238E27FC236}">
                <a16:creationId xmlns:a16="http://schemas.microsoft.com/office/drawing/2014/main" id="{0D2B5828-7D50-42D1-B5AD-F71C8B415CF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2" name="Content Placeholder 1"/>
          <p:cNvSpPr>
            <a:spLocks noGrp="1"/>
          </p:cNvSpPr>
          <p:nvPr>
            <p:ph idx="1"/>
          </p:nvPr>
        </p:nvSpPr>
        <p:spPr/>
        <p:txBody>
          <a:bodyPr/>
          <a:lstStyle/>
          <a:p>
            <a:pPr lvl="0" defTabSz="914400" fontAlgn="base"/>
            <a:r>
              <a:rPr lang="en-US" altLang="de-DE" sz="2400" dirty="0">
                <a:solidFill>
                  <a:srgbClr val="333333"/>
                </a:solidFill>
                <a:latin typeface="Calibri Light"/>
                <a:cs typeface="Times New Roman" panose="02020603050405020304" pitchFamily="18" charset="0"/>
              </a:rPr>
              <a:t>Studies show that many people with </a:t>
            </a:r>
            <a:r>
              <a:rPr lang="en-US" altLang="de-DE" sz="2400" b="1" dirty="0">
                <a:solidFill>
                  <a:srgbClr val="333333"/>
                </a:solidFill>
                <a:latin typeface="Calibri Light"/>
                <a:cs typeface="Times New Roman" panose="02020603050405020304" pitchFamily="18" charset="0"/>
              </a:rPr>
              <a:t>depression</a:t>
            </a:r>
            <a:r>
              <a:rPr lang="en-US" altLang="de-DE" sz="2400" dirty="0">
                <a:solidFill>
                  <a:srgbClr val="333333"/>
                </a:solidFill>
                <a:latin typeface="Calibri Light"/>
                <a:cs typeface="Times New Roman" panose="02020603050405020304" pitchFamily="18" charset="0"/>
              </a:rPr>
              <a:t> (but not all!):</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tend to blame themselves for their failures</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tend to give others or the circumstances credit for their successes </a:t>
            </a:r>
          </a:p>
          <a:p>
            <a:pPr lvl="0" algn="ctr" defTabSz="914400" fontAlgn="base"/>
            <a:r>
              <a:rPr lang="en-US" altLang="de-DE" sz="2400" dirty="0">
                <a:solidFill>
                  <a:srgbClr val="004992"/>
                </a:solidFill>
                <a:latin typeface="Calibri Light"/>
                <a:cs typeface="Times New Roman" panose="02020603050405020304" pitchFamily="18" charset="0"/>
              </a:rPr>
              <a:t>This may lead to low self-esteem!</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r>
              <a:rPr lang="de-DE"/>
              <a:t>Metacognitive Training 1 - 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24</a:t>
            </a:fld>
            <a:endParaRPr lang="de-DE"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r>
              <a:rPr lang="en-US" altLang="de-DE" sz="2400" dirty="0">
                <a:solidFill>
                  <a:srgbClr val="333333"/>
                </a:solidFill>
                <a:latin typeface="Calibri Light"/>
                <a:cs typeface="Times New Roman" panose="02020603050405020304" pitchFamily="18" charset="0"/>
              </a:rPr>
              <a:t>Studies show that many people with </a:t>
            </a:r>
            <a:r>
              <a:rPr lang="en-US" altLang="de-DE" sz="2400" b="1" dirty="0">
                <a:solidFill>
                  <a:srgbClr val="333333"/>
                </a:solidFill>
                <a:latin typeface="Calibri Light"/>
                <a:cs typeface="Times New Roman" panose="02020603050405020304" pitchFamily="18" charset="0"/>
              </a:rPr>
              <a:t>delusions </a:t>
            </a:r>
            <a:r>
              <a:rPr lang="en-US" altLang="de-DE" sz="2400" dirty="0">
                <a:solidFill>
                  <a:srgbClr val="333333"/>
                </a:solidFill>
                <a:latin typeface="Calibri Light"/>
                <a:cs typeface="Times New Roman" panose="02020603050405020304" pitchFamily="18" charset="0"/>
              </a:rPr>
              <a:t>(but not all!):</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tend to blame other people for negative events and failures</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tend to think that all events are beyond their own control</a:t>
            </a:r>
          </a:p>
          <a:p>
            <a:pPr lvl="0" algn="ctr" defTabSz="914400" fontAlgn="base"/>
            <a:r>
              <a:rPr lang="de-DE" altLang="de-DE" sz="2400" dirty="0">
                <a:solidFill>
                  <a:srgbClr val="004992"/>
                </a:solidFill>
                <a:latin typeface="Calibri Light"/>
                <a:cs typeface="Times New Roman" panose="02020603050405020304" pitchFamily="18" charset="0"/>
              </a:rPr>
              <a:t>T</a:t>
            </a:r>
            <a:r>
              <a:rPr lang="en-US" altLang="de-DE" sz="2400" dirty="0">
                <a:solidFill>
                  <a:srgbClr val="004992"/>
                </a:solidFill>
                <a:latin typeface="Calibri Light"/>
                <a:cs typeface="Times New Roman" panose="02020603050405020304" pitchFamily="18" charset="0"/>
              </a:rPr>
              <a:t>he </a:t>
            </a:r>
            <a:r>
              <a:rPr lang="de-DE" altLang="de-DE" sz="2400" dirty="0">
                <a:solidFill>
                  <a:srgbClr val="004992"/>
                </a:solidFill>
                <a:latin typeface="Calibri Light"/>
                <a:cs typeface="Times New Roman" panose="02020603050405020304" pitchFamily="18" charset="0"/>
              </a:rPr>
              <a:t>first attributional style in particular may lead to interpersonal problems</a:t>
            </a:r>
            <a:r>
              <a:rPr lang="en-US" altLang="de-DE" sz="2400" dirty="0">
                <a:solidFill>
                  <a:srgbClr val="004992"/>
                </a:solidFill>
                <a:latin typeface="Calibri Light"/>
                <a:cs typeface="Times New Roman" panose="02020603050405020304" pitchFamily="18" charset="0"/>
              </a:rPr>
              <a:t>!</a:t>
            </a:r>
            <a:endParaRPr lang="en-US" sz="2400" dirty="0">
              <a:latin typeface="Calibri Light"/>
            </a:endParaRPr>
          </a:p>
        </p:txBody>
      </p:sp>
      <p:sp>
        <p:nvSpPr>
          <p:cNvPr id="2" name="Footer Placeholder 1"/>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Metacognitive Training 1 - Attribution</a:t>
            </a:r>
            <a:endParaRPr kumimoji="0" lang="de-DE" sz="10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B00EF49-7894-4F53-A8DD-F7DB3BFC5032}" type="slidenum">
              <a:rPr kumimoji="0" lang="de-DE" sz="1000" b="0" i="0" u="none" strike="noStrike" kern="1200" cap="none" spc="0" normalizeH="0" baseline="0" noProof="0" smtClean="0">
                <a:ln>
                  <a:noFill/>
                </a:ln>
                <a:solidFill>
                  <a:srgbClr val="333333"/>
                </a:solidFill>
                <a:effectLst/>
                <a:uLnTx/>
                <a:uFillTx/>
                <a:latin typeface="Calibri Light"/>
                <a:ea typeface="+mn-ea"/>
                <a:cs typeface="Times New Roman" panose="02020603050405020304" pitchFamily="18" charset="0"/>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de-DE" sz="10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How one-sided attributions promote misinterpretations during psychosis – examples</a:t>
            </a:r>
            <a:endParaRPr lang="en-US" altLang="de-DE" sz="3600" dirty="0">
              <a:latin typeface="Calibri Light"/>
            </a:endParaRPr>
          </a:p>
        </p:txBody>
      </p:sp>
      <p:sp>
        <p:nvSpPr>
          <p:cNvPr id="55321" name="Rechteck 1"/>
          <p:cNvSpPr>
            <a:spLocks noChangeArrowheads="1"/>
          </p:cNvSpPr>
          <p:nvPr/>
        </p:nvSpPr>
        <p:spPr bwMode="auto">
          <a:xfrm>
            <a:off x="408955" y="6021288"/>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2000" dirty="0">
                <a:solidFill>
                  <a:srgbClr val="004992"/>
                </a:solidFill>
                <a:latin typeface="Calibri Light"/>
              </a:rPr>
              <a:t>Can anyone contribute a short personal experience? </a:t>
            </a:r>
            <a:endParaRPr lang="de-DE" altLang="de-DE" sz="2000" dirty="0">
              <a:solidFill>
                <a:srgbClr val="004992"/>
              </a:solidFill>
              <a:latin typeface="Calibri Light"/>
            </a:endParaRPr>
          </a:p>
        </p:txBody>
      </p:sp>
      <p:graphicFrame>
        <p:nvGraphicFramePr>
          <p:cNvPr id="5" name="Table 4"/>
          <p:cNvGraphicFramePr>
            <a:graphicFrameLocks noGrp="1"/>
          </p:cNvGraphicFramePr>
          <p:nvPr>
            <p:extLst>
              <p:ext uri="{D42A27DB-BD31-4B8C-83A1-F6EECF244321}">
                <p14:modId xmlns:p14="http://schemas.microsoft.com/office/powerpoint/2010/main" val="1747594654"/>
              </p:ext>
            </p:extLst>
          </p:nvPr>
        </p:nvGraphicFramePr>
        <p:xfrm>
          <a:off x="408955" y="2754672"/>
          <a:ext cx="11376000" cy="2944296"/>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4317753">
                  <a:extLst>
                    <a:ext uri="{9D8B030D-6E8A-4147-A177-3AD203B41FA5}">
                      <a16:colId xmlns:a16="http://schemas.microsoft.com/office/drawing/2014/main" val="20001"/>
                    </a:ext>
                  </a:extLst>
                </a:gridCol>
                <a:gridCol w="431775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cs typeface="Times New Roman" pitchFamily="18" charset="0"/>
                        </a:rPr>
                        <a:t>Event</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000000"/>
                          </a:solidFill>
                          <a:effectLst/>
                          <a:latin typeface="Calibri Light"/>
                          <a:cs typeface="Times New Roman" pitchFamily="18" charset="0"/>
                        </a:rPr>
                        <a:t>Explanation during psychosis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000000"/>
                          </a:solidFill>
                          <a:effectLst/>
                          <a:latin typeface="Calibri Light"/>
                          <a:cs typeface="Times New Roman" pitchFamily="18" charset="0"/>
                        </a:rPr>
                        <a:t>Other explanations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People laugh while you are speaking.</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People don’t actually care what I say; they’re just making fun of me.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Pure coincidence – someone else has made a joke at the same time; people are amused by your black humor.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333333"/>
                          </a:solidFill>
                          <a:effectLst/>
                          <a:latin typeface="Calibri Light"/>
                          <a:cs typeface="Times New Roman" pitchFamily="18" charset="0"/>
                        </a:rPr>
                        <a:t>You have gained weight.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That cheapskate doctor has prescribed me cheap medication.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Side effects of medication are possible, but inactivity and poor nutrition are also possible causes.</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Your bike tire is flat.</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800" b="0" i="0" u="none" strike="noStrike" cap="none" normalizeH="0" baseline="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Vandals are in the area; I’m being targeted.</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333333"/>
                          </a:solidFill>
                          <a:effectLst/>
                          <a:latin typeface="Calibri Light"/>
                          <a:cs typeface="Times New Roman" pitchFamily="18" charset="0"/>
                        </a:rPr>
                        <a:t>You forgot to pump up your tires; nail in the tire.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6" name="Footer Placeholder 5"/>
          <p:cNvSpPr>
            <a:spLocks noGrp="1"/>
          </p:cNvSpPr>
          <p:nvPr>
            <p:ph type="ftr" sz="quarter" idx="11"/>
          </p:nvPr>
        </p:nvSpPr>
        <p:spPr/>
        <p:txBody>
          <a:bodyPr/>
          <a:lstStyle/>
          <a:p>
            <a:r>
              <a:rPr lang="de-DE"/>
              <a:t>Metacognitive Training 1 - Attribution</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26</a:t>
            </a:fld>
            <a:endParaRPr lang="de-DE"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latin typeface="Calibri Light"/>
              </a:rPr>
              <a:t>Attributional Style </a:t>
            </a:r>
          </a:p>
        </p:txBody>
      </p:sp>
      <p:sp>
        <p:nvSpPr>
          <p:cNvPr id="57347" name="Text Box 3"/>
          <p:cNvSpPr>
            <a:spLocks noGrp="1" noChangeArrowheads="1"/>
          </p:cNvSpPr>
          <p:nvPr>
            <p:ph idx="1"/>
          </p:nvPr>
        </p:nvSpPr>
        <p:spPr>
          <a:noFill/>
        </p:spPr>
        <p:txBody>
          <a:bodyPr/>
          <a:lstStyle/>
          <a:p>
            <a:pPr>
              <a:buClr>
                <a:srgbClr val="333333"/>
              </a:buClr>
            </a:pPr>
            <a:r>
              <a:rPr lang="de-DE" altLang="de-DE" sz="2400" dirty="0">
                <a:solidFill>
                  <a:srgbClr val="333333"/>
                </a:solidFill>
                <a:latin typeface="Calibri Light"/>
              </a:rPr>
              <a:t>Goal of today’s session:</a:t>
            </a:r>
          </a:p>
          <a:p>
            <a:pPr marL="342900" indent="-342900" eaLnBrk="1" hangingPunct="1">
              <a:buClr>
                <a:srgbClr val="333333"/>
              </a:buClr>
              <a:buFont typeface="WingDings"/>
              <a:buChar char=""/>
            </a:pPr>
            <a:r>
              <a:rPr lang="de-DE" altLang="de-DE" sz="2400" dirty="0">
                <a:solidFill>
                  <a:srgbClr val="333333"/>
                </a:solidFill>
                <a:latin typeface="Calibri Light"/>
              </a:rPr>
              <a:t>Consider</a:t>
            </a:r>
            <a:r>
              <a:rPr lang="en-US" altLang="de-DE" sz="2400" dirty="0">
                <a:solidFill>
                  <a:srgbClr val="333333"/>
                </a:solidFill>
                <a:latin typeface="Calibri Light"/>
              </a:rPr>
              <a:t> possible causes </a:t>
            </a:r>
            <a:r>
              <a:rPr lang="de-DE" altLang="de-DE" sz="2400" dirty="0">
                <a:solidFill>
                  <a:srgbClr val="333333"/>
                </a:solidFill>
                <a:latin typeface="Calibri Light"/>
              </a:rPr>
              <a:t>of</a:t>
            </a:r>
            <a:r>
              <a:rPr lang="en-US" altLang="de-DE" sz="2400" dirty="0">
                <a:solidFill>
                  <a:srgbClr val="333333"/>
                </a:solidFill>
                <a:latin typeface="Calibri Light"/>
              </a:rPr>
              <a:t> events </a:t>
            </a:r>
          </a:p>
          <a:p>
            <a:pPr marL="342900" indent="-342900" eaLnBrk="1" hangingPunct="1">
              <a:buClr>
                <a:srgbClr val="333333"/>
              </a:buClr>
              <a:buFont typeface="WingDings"/>
              <a:buChar char=""/>
            </a:pPr>
            <a:r>
              <a:rPr lang="en-US" altLang="de-DE" sz="2400" dirty="0">
                <a:solidFill>
                  <a:srgbClr val="333333"/>
                </a:solidFill>
                <a:latin typeface="Calibri Light"/>
              </a:rPr>
              <a:t>Do not rush into accepting only one explanation</a:t>
            </a:r>
          </a:p>
          <a:p>
            <a:pPr marL="342900" indent="-342900" eaLnBrk="1" hangingPunct="1">
              <a:buClr>
                <a:srgbClr val="333333"/>
              </a:buClr>
              <a:buFont typeface="WingDings"/>
              <a:buChar char=""/>
            </a:pPr>
            <a:r>
              <a:rPr lang="en-US" altLang="de-DE" sz="2400" dirty="0">
                <a:solidFill>
                  <a:srgbClr val="333333"/>
                </a:solidFill>
                <a:latin typeface="Calibri Light"/>
              </a:rPr>
              <a:t>Discuss the consequences of certain attributions</a:t>
            </a:r>
          </a:p>
          <a:p>
            <a:pPr lvl="0" defTabSz="914400" fontAlgn="base"/>
            <a:r>
              <a:rPr lang="de-DE" altLang="de-DE" sz="2400" dirty="0">
                <a:solidFill>
                  <a:srgbClr val="004992"/>
                </a:solidFill>
                <a:latin typeface="Calibri Light"/>
                <a:cs typeface="Times New Roman" panose="02020603050405020304" pitchFamily="18" charset="0"/>
              </a:rPr>
              <a:t>We should try to be as realistic as possible in our everyday life:</a:t>
            </a:r>
          </a:p>
          <a:p>
            <a:pPr lvl="0" defTabSz="914400" fontAlgn="base"/>
            <a:r>
              <a:rPr lang="de-DE" altLang="de-DE" sz="2400" dirty="0">
                <a:solidFill>
                  <a:srgbClr val="004992"/>
                </a:solidFill>
                <a:latin typeface="Calibri Light"/>
                <a:cs typeface="Times New Roman" panose="02020603050405020304" pitchFamily="18" charset="0"/>
              </a:rPr>
              <a:t>We should not always blame others for our failures, nor should we always blame ourselves when things go wrong.</a:t>
            </a:r>
            <a:endParaRPr lang="en-US" altLang="de-DE" sz="2400" dirty="0">
              <a:solidFill>
                <a:srgbClr val="004992"/>
              </a:solidFill>
              <a:latin typeface="Calibri Light"/>
              <a:cs typeface="Times New Roman" panose="02020603050405020304" pitchFamily="18" charset="0"/>
            </a:endParaRPr>
          </a:p>
          <a:p>
            <a:pPr eaLnBrk="1" hangingPunct="1"/>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27</a:t>
            </a:fld>
            <a:endParaRPr lang="de-D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The store clerk refunds the entire purchase price.</a:t>
            </a:r>
            <a:endParaRPr lang="de-DE" altLang="de-DE" sz="3600">
              <a:latin typeface="Calibri Light"/>
            </a:endParaRPr>
          </a:p>
        </p:txBody>
      </p:sp>
      <p:sp>
        <p:nvSpPr>
          <p:cNvPr id="59395" name="Rectangle 3"/>
          <p:cNvSpPr>
            <a:spLocks noGrp="1" noChangeArrowheads="1"/>
          </p:cNvSpPr>
          <p:nvPr>
            <p:ph idx="1"/>
          </p:nvPr>
        </p:nvSpPr>
        <p:spPr/>
        <p:txBody>
          <a:bodyPr/>
          <a:lstStyle/>
          <a:p>
            <a:pPr eaLnBrk="1" hangingPunct="1"/>
            <a:r>
              <a:rPr lang="en-US" altLang="de-DE" sz="2400" dirty="0" err="1">
                <a:latin typeface="Calibri Light"/>
              </a:rPr>
              <a:t>Wh</a:t>
            </a:r>
            <a:r>
              <a:rPr lang="de-DE" altLang="de-DE" sz="2400" dirty="0">
                <a:latin typeface="Calibri Light"/>
              </a:rPr>
              <a:t>y</a:t>
            </a:r>
            <a:r>
              <a:rPr lang="en-US" altLang="de-DE" sz="2400" dirty="0">
                <a:latin typeface="Calibri Light"/>
              </a:rPr>
              <a:t> </a:t>
            </a:r>
            <a:r>
              <a:rPr lang="de-DE" altLang="de-DE" sz="2400" dirty="0">
                <a:latin typeface="Calibri Light"/>
              </a:rPr>
              <a:t>does</a:t>
            </a:r>
            <a:r>
              <a:rPr lang="en-US" altLang="de-DE" sz="2400" dirty="0">
                <a:latin typeface="Calibri Light"/>
              </a:rPr>
              <a:t> the store clerk refund the entire purchase price</a:t>
            </a:r>
            <a:r>
              <a:rPr lang="de-DE" altLang="de-DE" sz="2400" dirty="0">
                <a:latin typeface="Calibri Light"/>
              </a:rPr>
              <a:t>?</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p>
          <a:p>
            <a:pPr lvl="0" defTabSz="914400" fontAlgn="base"/>
            <a:endParaRPr lang="de-DE" altLang="de-DE" sz="2400" dirty="0">
              <a:solidFill>
                <a:srgbClr val="333333"/>
              </a:solidFill>
              <a:latin typeface="Calibri Light"/>
              <a:cs typeface="Times New Roman" panose="02020603050405020304" pitchFamily="18" charset="0"/>
            </a:endParaRPr>
          </a:p>
          <a:p>
            <a:pPr lvl="0" defTabSz="914400" fontAlgn="base"/>
            <a:endParaRPr lang="de-DE" altLang="de-DE" sz="2400" dirty="0">
              <a:solidFill>
                <a:srgbClr val="004992"/>
              </a:solidFill>
              <a:latin typeface="Calibri Light"/>
              <a:cs typeface="Times New Roman" panose="02020603050405020304" pitchFamily="18" charset="0"/>
            </a:endParaRPr>
          </a:p>
          <a:p>
            <a:pPr lvl="0" defTabSz="914400" fontAlgn="base"/>
            <a:r>
              <a:rPr lang="de-DE" altLang="de-DE" sz="2400" dirty="0">
                <a:solidFill>
                  <a:srgbClr val="004992"/>
                </a:solidFill>
                <a:latin typeface="Calibri Light"/>
                <a:cs typeface="Times New Roman" panose="02020603050405020304" pitchFamily="18" charset="0"/>
              </a:rPr>
              <a:t>Yourself? </a:t>
            </a:r>
          </a:p>
          <a:p>
            <a:pPr lvl="0" defTabSz="914400" fontAlgn="base"/>
            <a:r>
              <a:rPr lang="de-DE" altLang="de-DE" sz="2400" dirty="0">
                <a:solidFill>
                  <a:srgbClr val="004992"/>
                </a:solidFill>
                <a:latin typeface="Calibri Light"/>
                <a:cs typeface="Times New Roman" panose="02020603050405020304" pitchFamily="18" charset="0"/>
              </a:rPr>
              <a:t>Another person or other people?</a:t>
            </a:r>
          </a:p>
          <a:p>
            <a:pPr lvl="0" defTabSz="914400" fontAlgn="base"/>
            <a:r>
              <a:rPr lang="de-DE" altLang="de-DE" sz="2400" dirty="0">
                <a:solidFill>
                  <a:srgbClr val="004992"/>
                </a:solidFill>
                <a:latin typeface="Calibri Light"/>
                <a:cs typeface="Times New Roman" panose="02020603050405020304" pitchFamily="18" charset="0"/>
              </a:rPr>
              <a:t>Circumstances or chance? </a:t>
            </a:r>
            <a:endParaRPr lang="en-US" altLang="de-DE" sz="2400" dirty="0">
              <a:solidFill>
                <a:srgbClr val="004992"/>
              </a:solidFill>
              <a:latin typeface="Calibri Light"/>
              <a:cs typeface="Times New Roman" panose="02020603050405020304" pitchFamily="18" charset="0"/>
            </a:endParaRPr>
          </a:p>
          <a:p>
            <a:pPr lvl="0" defTabSz="914400" fontAlgn="base"/>
            <a:endParaRPr lang="de-DE" altLang="de-DE" sz="2400" dirty="0">
              <a:solidFill>
                <a:srgbClr val="333333"/>
              </a:solidFill>
              <a:latin typeface="Calibri Light"/>
              <a:cs typeface="Times New Roman" panose="02020603050405020304" pitchFamily="18" charset="0"/>
            </a:endParaRPr>
          </a:p>
          <a:p>
            <a:pPr eaLnBrk="1" hangingPunct="1"/>
            <a:endParaRPr lang="de-DE" altLang="de-DE" sz="2400" dirty="0">
              <a:latin typeface="Calibri Light"/>
            </a:endParaRPr>
          </a:p>
        </p:txBody>
      </p:sp>
      <p:sp>
        <p:nvSpPr>
          <p:cNvPr id="59396"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pPr>
            <a:endParaRPr lang="de-DE" altLang="de-DE" sz="2000">
              <a:latin typeface="Calibri Light"/>
            </a:endParaRPr>
          </a:p>
        </p:txBody>
      </p:sp>
      <p:pic>
        <p:nvPicPr>
          <p:cNvPr id="9"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75"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28</a:t>
            </a:fld>
            <a:endParaRPr lang="de-DE"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latin typeface="Calibri Light"/>
              </a:rPr>
              <a:t>When you enter a room, everyone stops talking.</a:t>
            </a:r>
            <a:endParaRPr lang="de-DE" altLang="de-DE" sz="3600" dirty="0">
              <a:latin typeface="Calibri Light"/>
            </a:endParaRPr>
          </a:p>
        </p:txBody>
      </p:sp>
      <p:sp>
        <p:nvSpPr>
          <p:cNvPr id="61443" name="Rectangle 1027"/>
          <p:cNvSpPr>
            <a:spLocks noGrp="1" noChangeArrowheads="1"/>
          </p:cNvSpPr>
          <p:nvPr>
            <p:ph idx="1"/>
          </p:nvPr>
        </p:nvSpPr>
        <p:spPr/>
        <p:txBody>
          <a:bodyPr/>
          <a:lstStyle/>
          <a:p>
            <a:pPr lvl="0" defTabSz="914400" fontAlgn="base"/>
            <a:r>
              <a:rPr lang="de-DE" altLang="de-DE" sz="2400" dirty="0">
                <a:latin typeface="Calibri Light"/>
              </a:rPr>
              <a:t>What might have caused people to stop talking when you entered the room?</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p>
          <a:p>
            <a:pPr lvl="0" defTabSz="914400" fontAlgn="base"/>
            <a:endParaRPr lang="de-DE" altLang="de-DE" sz="2400" dirty="0">
              <a:solidFill>
                <a:srgbClr val="336699"/>
              </a:solidFill>
              <a:latin typeface="Calibri Light"/>
              <a:cs typeface="Times New Roman" panose="02020603050405020304" pitchFamily="18" charset="0"/>
            </a:endParaRPr>
          </a:p>
          <a:p>
            <a:pPr lvl="0" defTabSz="914400" fontAlgn="base"/>
            <a:endParaRPr lang="de-DE" altLang="de-DE" sz="2400" dirty="0">
              <a:solidFill>
                <a:srgbClr val="336699"/>
              </a:solidFill>
              <a:latin typeface="Calibri Light"/>
              <a:cs typeface="Times New Roman" panose="02020603050405020304" pitchFamily="18" charset="0"/>
            </a:endParaRPr>
          </a:p>
          <a:p>
            <a:pPr lvl="0" defTabSz="914400" fontAlgn="base"/>
            <a:r>
              <a:rPr lang="de-DE" altLang="de-DE" sz="2400" dirty="0">
                <a:solidFill>
                  <a:srgbClr val="004992"/>
                </a:solidFill>
                <a:latin typeface="Calibri Light"/>
                <a:cs typeface="Times New Roman" panose="02020603050405020304" pitchFamily="18" charset="0"/>
              </a:rPr>
              <a:t>Yourself? </a:t>
            </a:r>
          </a:p>
          <a:p>
            <a:pPr lvl="0" defTabSz="914400" fontAlgn="base"/>
            <a:r>
              <a:rPr lang="de-DE" altLang="de-DE" sz="2400" dirty="0">
                <a:solidFill>
                  <a:srgbClr val="004992"/>
                </a:solidFill>
                <a:latin typeface="Calibri Light"/>
                <a:cs typeface="Times New Roman" panose="02020603050405020304" pitchFamily="18" charset="0"/>
              </a:rPr>
              <a:t>Another person or other people?</a:t>
            </a:r>
          </a:p>
          <a:p>
            <a:pPr lvl="0" defTabSz="914400" fontAlgn="base"/>
            <a:r>
              <a:rPr lang="de-DE" altLang="de-DE" sz="2400" dirty="0">
                <a:solidFill>
                  <a:srgbClr val="004992"/>
                </a:solidFill>
                <a:latin typeface="Calibri Light"/>
                <a:cs typeface="Times New Roman" panose="02020603050405020304" pitchFamily="18" charset="0"/>
              </a:rPr>
              <a:t>Circumstances or chance? </a:t>
            </a:r>
            <a:endParaRPr lang="en-US" altLang="de-DE" sz="2400" dirty="0">
              <a:solidFill>
                <a:srgbClr val="004992"/>
              </a:solidFill>
              <a:latin typeface="Calibri Light"/>
              <a:cs typeface="Times New Roman" panose="02020603050405020304" pitchFamily="18" charset="0"/>
            </a:endParaRPr>
          </a:p>
          <a:p>
            <a:pPr lvl="0" defTabSz="914400" fontAlgn="base"/>
            <a:endParaRPr lang="de-DE" altLang="de-DE" sz="2400" dirty="0">
              <a:solidFill>
                <a:srgbClr val="333333"/>
              </a:solidFill>
              <a:latin typeface="Calibri Light"/>
              <a:cs typeface="Times New Roman" panose="02020603050405020304" pitchFamily="18" charset="0"/>
            </a:endParaRPr>
          </a:p>
          <a:p>
            <a:pPr marL="284163" indent="-284163" eaLnBrk="1" hangingPunct="1">
              <a:buFontTx/>
              <a:buNone/>
            </a:pPr>
            <a:endParaRPr lang="de-DE" altLang="de-DE" sz="2400" dirty="0">
              <a:latin typeface="Calibri Light"/>
            </a:endParaRPr>
          </a:p>
        </p:txBody>
      </p:sp>
      <p:pic>
        <p:nvPicPr>
          <p:cNvPr id="8"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29</a:t>
            </a:fld>
            <a:endParaRPr lang="de-DE"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1026"/>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Someone says that you don‘t look good.</a:t>
            </a:r>
            <a:endParaRPr lang="de-DE" altLang="de-DE" sz="3600">
              <a:latin typeface="Calibri Light"/>
            </a:endParaRPr>
          </a:p>
        </p:txBody>
      </p:sp>
      <p:sp>
        <p:nvSpPr>
          <p:cNvPr id="63491" name="Rectangle 1027"/>
          <p:cNvSpPr>
            <a:spLocks noGrp="1" noChangeArrowheads="1"/>
          </p:cNvSpPr>
          <p:nvPr>
            <p:ph idx="1"/>
          </p:nvPr>
        </p:nvSpPr>
        <p:spPr>
          <a:noFill/>
        </p:spPr>
        <p:txBody>
          <a:bodyPr/>
          <a:lstStyle/>
          <a:p>
            <a:pPr marL="184150" indent="-184150" eaLnBrk="1" hangingPunct="1">
              <a:buFontTx/>
              <a:buNone/>
            </a:pPr>
            <a:r>
              <a:rPr lang="de-DE" altLang="de-DE" sz="2400" dirty="0">
                <a:latin typeface="Calibri Light"/>
              </a:rPr>
              <a:t>What made the person say this?</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endParaRPr lang="de-DE" altLang="de-DE" sz="2400" dirty="0">
              <a:solidFill>
                <a:srgbClr val="336699"/>
              </a:solidFill>
              <a:latin typeface="Calibri Light"/>
              <a:cs typeface="Times New Roman" panose="02020603050405020304" pitchFamily="18" charset="0"/>
            </a:endParaRPr>
          </a:p>
          <a:p>
            <a:pPr lvl="0" defTabSz="914400" fontAlgn="base"/>
            <a:endParaRPr lang="de-DE" altLang="de-DE" sz="2400" dirty="0">
              <a:solidFill>
                <a:srgbClr val="336699"/>
              </a:solidFill>
              <a:latin typeface="Calibri Light"/>
              <a:cs typeface="Times New Roman" panose="02020603050405020304" pitchFamily="18" charset="0"/>
            </a:endParaRPr>
          </a:p>
          <a:p>
            <a:pPr lvl="0" defTabSz="914400" fontAlgn="base"/>
            <a:endParaRPr lang="de-DE" altLang="de-DE" sz="2400" dirty="0">
              <a:solidFill>
                <a:srgbClr val="336699"/>
              </a:solidFill>
              <a:latin typeface="Calibri Light"/>
              <a:cs typeface="Times New Roman" panose="02020603050405020304" pitchFamily="18" charset="0"/>
            </a:endParaRPr>
          </a:p>
          <a:p>
            <a:pPr lvl="0" defTabSz="914400" fontAlgn="base"/>
            <a:r>
              <a:rPr lang="de-DE" altLang="de-DE" sz="2400" dirty="0">
                <a:solidFill>
                  <a:srgbClr val="004992"/>
                </a:solidFill>
                <a:latin typeface="Calibri Light"/>
                <a:cs typeface="Times New Roman" panose="02020603050405020304" pitchFamily="18" charset="0"/>
              </a:rPr>
              <a:t>Yourself? </a:t>
            </a:r>
          </a:p>
          <a:p>
            <a:pPr lvl="0" defTabSz="914400" fontAlgn="base"/>
            <a:r>
              <a:rPr lang="de-DE" altLang="de-DE" sz="2400" dirty="0">
                <a:solidFill>
                  <a:srgbClr val="004992"/>
                </a:solidFill>
                <a:latin typeface="Calibri Light"/>
                <a:cs typeface="Times New Roman" panose="02020603050405020304" pitchFamily="18" charset="0"/>
              </a:rPr>
              <a:t>Another person or other people?</a:t>
            </a:r>
          </a:p>
          <a:p>
            <a:pPr lvl="0" defTabSz="914400" fontAlgn="base"/>
            <a:r>
              <a:rPr lang="de-DE" altLang="de-DE" sz="2400" dirty="0">
                <a:solidFill>
                  <a:srgbClr val="004992"/>
                </a:solidFill>
                <a:latin typeface="Calibri Light"/>
                <a:cs typeface="Times New Roman" panose="02020603050405020304" pitchFamily="18" charset="0"/>
              </a:rPr>
              <a:t>Circumstances or chance? </a:t>
            </a:r>
            <a:endParaRPr lang="en-US" altLang="de-DE" sz="2400" dirty="0">
              <a:solidFill>
                <a:srgbClr val="004992"/>
              </a:solidFill>
              <a:latin typeface="Calibri Light"/>
              <a:cs typeface="Times New Roman" panose="02020603050405020304" pitchFamily="18" charset="0"/>
            </a:endParaRPr>
          </a:p>
          <a:p>
            <a:pPr lvl="0" defTabSz="914400" fontAlgn="base"/>
            <a:endParaRPr lang="de-DE" altLang="de-DE" sz="2400" dirty="0">
              <a:solidFill>
                <a:srgbClr val="333333"/>
              </a:solidFill>
              <a:latin typeface="Calibri Light"/>
              <a:cs typeface="Times New Roman" panose="02020603050405020304" pitchFamily="18" charset="0"/>
            </a:endParaRPr>
          </a:p>
          <a:p>
            <a:pPr marL="184150" indent="-184150" eaLnBrk="1" hangingPunct="1">
              <a:buFontTx/>
              <a:buNone/>
            </a:pPr>
            <a:endParaRPr lang="de-DE" altLang="de-DE" sz="2400" dirty="0">
              <a:latin typeface="Calibri Light"/>
            </a:endParaRPr>
          </a:p>
        </p:txBody>
      </p:sp>
      <p:sp>
        <p:nvSpPr>
          <p:cNvPr id="63492" name="Rectangle 1028"/>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pPr>
            <a:endParaRPr lang="de-DE" altLang="de-DE" sz="2000">
              <a:latin typeface="Calibri Light"/>
            </a:endParaRPr>
          </a:p>
        </p:txBody>
      </p:sp>
      <p:pic>
        <p:nvPicPr>
          <p:cNvPr id="9"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30</a:t>
            </a:fld>
            <a:endParaRPr lang="de-DE"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You fail an exam.</a:t>
            </a:r>
          </a:p>
        </p:txBody>
      </p:sp>
      <p:sp>
        <p:nvSpPr>
          <p:cNvPr id="65539" name="Rectangle 3"/>
          <p:cNvSpPr>
            <a:spLocks noGrp="1" noChangeArrowheads="1"/>
          </p:cNvSpPr>
          <p:nvPr>
            <p:ph idx="1"/>
          </p:nvPr>
        </p:nvSpPr>
        <p:spPr>
          <a:noFill/>
        </p:spPr>
        <p:txBody>
          <a:bodyPr/>
          <a:lstStyle/>
          <a:p>
            <a:pPr lvl="0" defTabSz="914400" fontAlgn="base"/>
            <a:r>
              <a:rPr lang="de-DE" altLang="de-DE" sz="2400" dirty="0">
                <a:solidFill>
                  <a:srgbClr val="004992"/>
                </a:solidFill>
                <a:latin typeface="Calibri Light"/>
              </a:rPr>
              <a:t>Why did you fail the exam?</a:t>
            </a:r>
            <a:r>
              <a:rPr lang="de-DE" altLang="de-DE" sz="2400" dirty="0">
                <a:solidFill>
                  <a:srgbClr val="333333"/>
                </a:solidFill>
                <a:latin typeface="Calibri Light"/>
                <a:cs typeface="Times New Roman" panose="02020603050405020304" pitchFamily="18" charset="0"/>
              </a:rPr>
              <a:t> </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endParaRPr lang="de-DE" altLang="de-DE" sz="2400" dirty="0">
              <a:solidFill>
                <a:srgbClr val="336699"/>
              </a:solidFill>
              <a:latin typeface="Calibri Light"/>
              <a:cs typeface="Times New Roman" panose="02020603050405020304" pitchFamily="18" charset="0"/>
            </a:endParaRPr>
          </a:p>
          <a:p>
            <a:pPr lvl="0" defTabSz="914400" fontAlgn="base"/>
            <a:endParaRPr lang="de-DE" altLang="de-DE" sz="2400" dirty="0">
              <a:solidFill>
                <a:srgbClr val="336699"/>
              </a:solidFill>
              <a:latin typeface="Calibri Light"/>
              <a:cs typeface="Times New Roman" panose="02020603050405020304" pitchFamily="18" charset="0"/>
            </a:endParaRPr>
          </a:p>
          <a:p>
            <a:pPr lvl="0" defTabSz="914400" fontAlgn="base"/>
            <a:endParaRPr lang="de-DE" altLang="de-DE" sz="2400" dirty="0">
              <a:solidFill>
                <a:srgbClr val="004992"/>
              </a:solidFill>
              <a:latin typeface="Calibri Light"/>
              <a:cs typeface="Times New Roman" panose="02020603050405020304" pitchFamily="18" charset="0"/>
            </a:endParaRPr>
          </a:p>
          <a:p>
            <a:pPr lvl="0" defTabSz="914400" fontAlgn="base"/>
            <a:r>
              <a:rPr lang="de-DE" altLang="de-DE" sz="2400" dirty="0">
                <a:solidFill>
                  <a:srgbClr val="004992"/>
                </a:solidFill>
                <a:latin typeface="Calibri Light"/>
                <a:cs typeface="Times New Roman" panose="02020603050405020304" pitchFamily="18" charset="0"/>
              </a:rPr>
              <a:t>Yourself? </a:t>
            </a:r>
          </a:p>
          <a:p>
            <a:pPr lvl="0" defTabSz="914400" fontAlgn="base"/>
            <a:r>
              <a:rPr lang="de-DE" altLang="de-DE" sz="2400" dirty="0">
                <a:solidFill>
                  <a:srgbClr val="004992"/>
                </a:solidFill>
                <a:latin typeface="Calibri Light"/>
                <a:cs typeface="Times New Roman" panose="02020603050405020304" pitchFamily="18" charset="0"/>
              </a:rPr>
              <a:t>Another person or other people?</a:t>
            </a:r>
          </a:p>
          <a:p>
            <a:pPr lvl="0" defTabSz="914400" fontAlgn="base"/>
            <a:r>
              <a:rPr lang="de-DE" altLang="de-DE" sz="2400" dirty="0">
                <a:solidFill>
                  <a:srgbClr val="004992"/>
                </a:solidFill>
                <a:latin typeface="Calibri Light"/>
                <a:cs typeface="Times New Roman" panose="02020603050405020304" pitchFamily="18" charset="0"/>
              </a:rPr>
              <a:t>Circumstances or chance? </a:t>
            </a:r>
            <a:endParaRPr lang="en-US" altLang="de-DE" sz="2400" dirty="0">
              <a:solidFill>
                <a:srgbClr val="004992"/>
              </a:solidFill>
              <a:latin typeface="Calibri Light"/>
              <a:cs typeface="Times New Roman" panose="02020603050405020304" pitchFamily="18" charset="0"/>
            </a:endParaRPr>
          </a:p>
          <a:p>
            <a:pPr lvl="0" defTabSz="914400" fontAlgn="base"/>
            <a:endParaRPr lang="de-DE" altLang="de-DE" sz="2400" dirty="0">
              <a:solidFill>
                <a:srgbClr val="333333"/>
              </a:solidFill>
              <a:latin typeface="Calibri Light"/>
              <a:cs typeface="Times New Roman" panose="02020603050405020304" pitchFamily="18" charset="0"/>
            </a:endParaRPr>
          </a:p>
          <a:p>
            <a:pPr marL="184150" indent="-184150" eaLnBrk="1" hangingPunct="1">
              <a:buFontTx/>
              <a:buNone/>
            </a:pPr>
            <a:endParaRPr lang="de-DE" altLang="de-DE" sz="2400" dirty="0">
              <a:solidFill>
                <a:srgbClr val="004992"/>
              </a:solidFill>
              <a:latin typeface="Calibri Light"/>
            </a:endParaRPr>
          </a:p>
        </p:txBody>
      </p:sp>
      <p:pic>
        <p:nvPicPr>
          <p:cNvPr id="8"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31</a:t>
            </a:fld>
            <a:endParaRPr lang="de-DE"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6"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Come up with your own examples!</a:t>
            </a:r>
            <a:endParaRPr lang="de-DE" altLang="de-DE" sz="3600" dirty="0">
              <a:latin typeface="Calibri Light"/>
            </a:endParaRPr>
          </a:p>
        </p:txBody>
      </p:sp>
      <p:sp>
        <p:nvSpPr>
          <p:cNvPr id="67587" name="Rectangle 3"/>
          <p:cNvSpPr>
            <a:spLocks noGrp="1" noChangeArrowheads="1"/>
          </p:cNvSpPr>
          <p:nvPr>
            <p:ph idx="1"/>
          </p:nvPr>
        </p:nvSpPr>
        <p:spPr/>
        <p:txBody>
          <a:bodyPr/>
          <a:lstStyle/>
          <a:p>
            <a:pPr marL="184150" indent="-184150" eaLnBrk="1" hangingPunct="1">
              <a:buFontTx/>
              <a:buNone/>
            </a:pPr>
            <a:r>
              <a:rPr lang="en-US" altLang="de-DE" sz="2400" dirty="0">
                <a:solidFill>
                  <a:srgbClr val="333333"/>
                </a:solidFill>
                <a:latin typeface="Calibri Light"/>
              </a:rPr>
              <a:t>What might have led to the situation?</a:t>
            </a:r>
          </a:p>
          <a:p>
            <a:pPr marL="184150" indent="-184150" eaLnBrk="1" hangingPunct="1">
              <a:buFontTx/>
              <a:buNone/>
            </a:pPr>
            <a:endParaRPr lang="en-US" altLang="de-DE" sz="2400" dirty="0">
              <a:solidFill>
                <a:srgbClr val="004992"/>
              </a:solidFill>
              <a:latin typeface="Calibri Light"/>
            </a:endParaRPr>
          </a:p>
          <a:p>
            <a:pPr lvl="0" defTabSz="914400" fontAlgn="base"/>
            <a:endParaRPr lang="de-DE" altLang="de-DE" sz="2400" dirty="0">
              <a:solidFill>
                <a:srgbClr val="333333"/>
              </a:solidFill>
              <a:latin typeface="Calibri Light"/>
              <a:cs typeface="Times New Roman" panose="02020603050405020304" pitchFamily="18" charset="0"/>
            </a:endParaRPr>
          </a:p>
          <a:p>
            <a:pPr lvl="0" defTabSz="914400" fontAlgn="base"/>
            <a:endParaRPr lang="de-DE" altLang="de-DE" sz="2400" dirty="0">
              <a:solidFill>
                <a:srgbClr val="004992"/>
              </a:solidFill>
              <a:latin typeface="Calibri Light"/>
              <a:cs typeface="Times New Roman" panose="02020603050405020304" pitchFamily="18" charset="0"/>
            </a:endParaRPr>
          </a:p>
          <a:p>
            <a:pPr lvl="0" defTabSz="914400" fontAlgn="base"/>
            <a:r>
              <a:rPr lang="de-DE" altLang="de-DE" sz="2400" dirty="0">
                <a:solidFill>
                  <a:srgbClr val="004992"/>
                </a:solidFill>
                <a:latin typeface="Calibri Light"/>
                <a:cs typeface="Times New Roman" panose="02020603050405020304" pitchFamily="18" charset="0"/>
              </a:rPr>
              <a:t>Yourself? </a:t>
            </a:r>
          </a:p>
          <a:p>
            <a:pPr lvl="0" defTabSz="914400" fontAlgn="base"/>
            <a:r>
              <a:rPr lang="de-DE" altLang="de-DE" sz="2400" dirty="0">
                <a:solidFill>
                  <a:srgbClr val="004992"/>
                </a:solidFill>
                <a:latin typeface="Calibri Light"/>
                <a:cs typeface="Times New Roman" panose="02020603050405020304" pitchFamily="18" charset="0"/>
              </a:rPr>
              <a:t>Another person or other people?</a:t>
            </a:r>
          </a:p>
          <a:p>
            <a:pPr lvl="0" defTabSz="914400" fontAlgn="base"/>
            <a:r>
              <a:rPr lang="de-DE" altLang="de-DE" sz="2400" dirty="0">
                <a:solidFill>
                  <a:srgbClr val="004992"/>
                </a:solidFill>
                <a:latin typeface="Calibri Light"/>
                <a:cs typeface="Times New Roman" panose="02020603050405020304" pitchFamily="18" charset="0"/>
              </a:rPr>
              <a:t>Circumstances or chance? </a:t>
            </a:r>
            <a:endParaRPr lang="en-US" altLang="de-DE" sz="2400" dirty="0">
              <a:solidFill>
                <a:srgbClr val="004992"/>
              </a:solidFill>
              <a:latin typeface="Calibri Light"/>
              <a:cs typeface="Times New Roman" panose="02020603050405020304" pitchFamily="18" charset="0"/>
            </a:endParaRPr>
          </a:p>
          <a:p>
            <a:pPr lvl="0" defTabSz="914400" fontAlgn="base"/>
            <a:endParaRPr lang="de-DE" altLang="de-DE" sz="2400" dirty="0">
              <a:solidFill>
                <a:srgbClr val="333333"/>
              </a:solidFill>
              <a:latin typeface="Calibri Light"/>
              <a:cs typeface="Times New Roman" panose="02020603050405020304" pitchFamily="18" charset="0"/>
            </a:endParaRPr>
          </a:p>
          <a:p>
            <a:pPr marL="184150" indent="-184150" eaLnBrk="1" hangingPunct="1">
              <a:buFontTx/>
              <a:buNone/>
            </a:pPr>
            <a:endParaRPr lang="de-DE" altLang="de-DE" sz="2400" dirty="0">
              <a:solidFill>
                <a:srgbClr val="004992"/>
              </a:solidFill>
              <a:latin typeface="Calibri Light"/>
            </a:endParaRPr>
          </a:p>
        </p:txBody>
      </p:sp>
      <p:sp>
        <p:nvSpPr>
          <p:cNvPr id="67588"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pPr>
            <a:endParaRPr lang="de-DE" altLang="de-DE" sz="2000">
              <a:latin typeface="Calibri Light"/>
            </a:endParaRPr>
          </a:p>
        </p:txBody>
      </p:sp>
      <p:sp>
        <p:nvSpPr>
          <p:cNvPr id="67591" name="Rechteck 1"/>
          <p:cNvSpPr>
            <a:spLocks noChangeArrowheads="1"/>
          </p:cNvSpPr>
          <p:nvPr/>
        </p:nvSpPr>
        <p:spPr bwMode="auto">
          <a:xfrm>
            <a:off x="10073822" y="6553200"/>
            <a:ext cx="174438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900" dirty="0">
                <a:solidFill>
                  <a:srgbClr val="333333"/>
                </a:solidFill>
                <a:latin typeface="Calibri Light"/>
              </a:rPr>
              <a:t>„Question mark“ (Marco Bellucci)</a:t>
            </a:r>
          </a:p>
        </p:txBody>
      </p:sp>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32</a:t>
            </a:fld>
            <a:endParaRPr lang="de-DE"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10"/>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An inner voice tells you that you are no good.</a:t>
            </a:r>
            <a:endParaRPr lang="en-US" altLang="de-DE" sz="3600" dirty="0">
              <a:latin typeface="Calibri Light"/>
            </a:endParaRPr>
          </a:p>
        </p:txBody>
      </p:sp>
      <p:sp>
        <p:nvSpPr>
          <p:cNvPr id="69634" name="Rectangle 2"/>
          <p:cNvSpPr>
            <a:spLocks noGrp="1" noChangeArrowheads="1"/>
          </p:cNvSpPr>
          <p:nvPr>
            <p:ph idx="1"/>
          </p:nvPr>
        </p:nvSpPr>
        <p:spPr/>
        <p:txBody>
          <a:bodyPr/>
          <a:lstStyle/>
          <a:p>
            <a:pPr eaLnBrk="1" hangingPunct="1"/>
            <a:r>
              <a:rPr lang="de-DE" altLang="de-DE" sz="2400" b="1" dirty="0">
                <a:solidFill>
                  <a:srgbClr val="004992"/>
                </a:solidFill>
                <a:latin typeface="Calibri Light"/>
              </a:rPr>
              <a:t>Reasons ...</a:t>
            </a:r>
          </a:p>
          <a:p>
            <a:pPr eaLnBrk="1" hangingPunct="1"/>
            <a:r>
              <a:rPr lang="de-DE" altLang="de-DE" sz="2400" dirty="0">
                <a:solidFill>
                  <a:srgbClr val="333333"/>
                </a:solidFill>
                <a:latin typeface="Calibri Light"/>
              </a:rPr>
              <a:t>... </a:t>
            </a:r>
            <a:r>
              <a:rPr lang="de-DE" altLang="de-DE" sz="2400" dirty="0" err="1">
                <a:solidFill>
                  <a:srgbClr val="333333"/>
                </a:solidFill>
                <a:latin typeface="Calibri Light"/>
              </a:rPr>
              <a:t>yourself</a:t>
            </a:r>
            <a:endParaRPr lang="de-DE" altLang="de-DE" sz="2400" dirty="0">
              <a:solidFill>
                <a:srgbClr val="333333"/>
              </a:solidFill>
              <a:latin typeface="Calibri Light"/>
            </a:endParaRPr>
          </a:p>
          <a:p>
            <a:pPr eaLnBrk="1" hangingPunct="1"/>
            <a:r>
              <a:rPr lang="de-DE" altLang="de-DE" sz="2400" dirty="0">
                <a:solidFill>
                  <a:srgbClr val="333333"/>
                </a:solidFill>
                <a:latin typeface="Calibri Light"/>
              </a:rPr>
              <a:t>... </a:t>
            </a:r>
            <a:r>
              <a:rPr lang="de-DE" altLang="de-DE" sz="2400" dirty="0" err="1">
                <a:solidFill>
                  <a:srgbClr val="333333"/>
                </a:solidFill>
                <a:latin typeface="Calibri Light"/>
              </a:rPr>
              <a:t>others</a:t>
            </a:r>
            <a:r>
              <a:rPr lang="de-DE" altLang="de-DE" sz="2400" dirty="0">
                <a:solidFill>
                  <a:srgbClr val="333333"/>
                </a:solidFill>
                <a:latin typeface="Calibri Light"/>
              </a:rPr>
              <a:t> 	</a:t>
            </a:r>
          </a:p>
          <a:p>
            <a:pPr eaLnBrk="1" hangingPunct="1"/>
            <a:r>
              <a:rPr lang="de-DE" altLang="de-DE" sz="2400" dirty="0">
                <a:solidFill>
                  <a:srgbClr val="333333"/>
                </a:solidFill>
                <a:latin typeface="Calibri Light"/>
              </a:rPr>
              <a:t>... </a:t>
            </a:r>
            <a:r>
              <a:rPr lang="de-DE" altLang="de-DE" sz="2400" dirty="0" err="1">
                <a:solidFill>
                  <a:srgbClr val="333333"/>
                </a:solidFill>
                <a:latin typeface="Calibri Light"/>
              </a:rPr>
              <a:t>situation</a:t>
            </a:r>
            <a:r>
              <a:rPr lang="de-DE" altLang="de-DE" sz="2400" dirty="0">
                <a:solidFill>
                  <a:srgbClr val="333333"/>
                </a:solidFill>
                <a:latin typeface="Calibri Light"/>
              </a:rPr>
              <a:t>/</a:t>
            </a:r>
            <a:r>
              <a:rPr lang="de-DE" altLang="de-DE" sz="2400" dirty="0" err="1">
                <a:solidFill>
                  <a:srgbClr val="333333"/>
                </a:solidFill>
                <a:latin typeface="Calibri Light"/>
              </a:rPr>
              <a:t>circumstances</a:t>
            </a:r>
            <a:endParaRPr lang="en-US" altLang="de-DE" sz="2400" dirty="0">
              <a:solidFill>
                <a:srgbClr val="333333"/>
              </a:solidFill>
              <a:latin typeface="Calibri Light"/>
            </a:endParaRPr>
          </a:p>
          <a:p>
            <a:pPr eaLnBrk="1" hangingPunct="1"/>
            <a:r>
              <a:rPr lang="de-DE" altLang="de-DE" sz="2400" dirty="0">
                <a:solidFill>
                  <a:srgbClr val="336699"/>
                </a:solidFill>
                <a:latin typeface="Calibri Light"/>
              </a:rPr>
              <a:t>	</a:t>
            </a:r>
          </a:p>
          <a:p>
            <a:pPr eaLnBrk="1" hangingPunct="1"/>
            <a:r>
              <a:rPr lang="de-DE" altLang="de-DE" sz="2400" dirty="0">
                <a:latin typeface="Calibri Light"/>
              </a:rPr>
              <a:t>		</a:t>
            </a:r>
            <a:endParaRPr lang="en-US" altLang="de-DE" sz="2400" dirty="0">
              <a:solidFill>
                <a:srgbClr val="3333FF"/>
              </a:solidFill>
              <a:latin typeface="Calibri Light"/>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33</a:t>
            </a:fld>
            <a:endParaRPr lang="de-DE"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10"/>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An inner voice tells you that you are no good.</a:t>
            </a:r>
            <a:endParaRPr lang="en-US" altLang="de-DE" sz="3600" dirty="0">
              <a:latin typeface="Calibri Light"/>
            </a:endParaRPr>
          </a:p>
        </p:txBody>
      </p:sp>
      <p:sp>
        <p:nvSpPr>
          <p:cNvPr id="2" name="Content Placeholder 1"/>
          <p:cNvSpPr>
            <a:spLocks noGrp="1"/>
          </p:cNvSpPr>
          <p:nvPr>
            <p:ph idx="1"/>
          </p:nvPr>
        </p:nvSpPr>
        <p:spPr/>
        <p:txBody>
          <a:bodyPr/>
          <a:lstStyle/>
          <a:p>
            <a:pPr lvl="0" defTabSz="914400" eaLnBrk="0" hangingPunct="0"/>
            <a:r>
              <a:rPr lang="en-US" altLang="de-DE" sz="2400" b="1" dirty="0">
                <a:solidFill>
                  <a:srgbClr val="004992"/>
                </a:solidFill>
                <a:latin typeface="Calibri Light"/>
                <a:cs typeface="Times New Roman" panose="02020603050405020304" pitchFamily="18" charset="0"/>
              </a:rPr>
              <a:t>Reasons ...</a:t>
            </a:r>
          </a:p>
          <a:p>
            <a:pPr lvl="0" defTabSz="914400" eaLnBrk="0" hangingPunct="0">
              <a:lnSpc>
                <a:spcPct val="100000"/>
              </a:lnSpc>
              <a:spcBef>
                <a:spcPts val="1200"/>
              </a:spcBef>
            </a:pPr>
            <a:r>
              <a:rPr lang="en-US" altLang="de-DE" sz="2000" b="1" dirty="0">
                <a:solidFill>
                  <a:srgbClr val="004992"/>
                </a:solidFill>
                <a:latin typeface="Calibri Light"/>
                <a:cs typeface="Times New Roman" panose="02020603050405020304" pitchFamily="18" charset="0"/>
              </a:rPr>
              <a:t>... yourself:</a:t>
            </a:r>
          </a:p>
          <a:p>
            <a:pPr marL="342900" lvl="0" indent="-342900" defTabSz="914400" eaLnBrk="0" hangingPunct="0">
              <a:lnSpc>
                <a:spcPct val="100000"/>
              </a:lnSpc>
              <a:spcBef>
                <a:spcPts val="0"/>
              </a:spcBef>
              <a:buClr>
                <a:srgbClr val="333333"/>
              </a:buClr>
              <a:buFont typeface="WingDings"/>
              <a:buChar char=""/>
            </a:pPr>
            <a:r>
              <a:rPr lang="en-US" altLang="de-DE" dirty="0">
                <a:solidFill>
                  <a:srgbClr val="333333"/>
                </a:solidFill>
                <a:latin typeface="Calibri Light"/>
                <a:cs typeface="Times New Roman" panose="02020603050405020304" pitchFamily="18" charset="0"/>
              </a:rPr>
              <a:t>“</a:t>
            </a:r>
            <a:r>
              <a:rPr lang="de-DE" altLang="de-DE" dirty="0">
                <a:solidFill>
                  <a:srgbClr val="333333"/>
                </a:solidFill>
                <a:latin typeface="Calibri Light"/>
                <a:cs typeface="Times New Roman" panose="02020603050405020304" pitchFamily="18" charset="0"/>
              </a:rPr>
              <a:t>Unfortunately, </a:t>
            </a:r>
            <a:r>
              <a:rPr lang="en-US" altLang="de-DE" dirty="0">
                <a:solidFill>
                  <a:srgbClr val="333333"/>
                </a:solidFill>
                <a:latin typeface="Calibri Light"/>
                <a:cs typeface="Times New Roman" panose="02020603050405020304" pitchFamily="18" charset="0"/>
              </a:rPr>
              <a:t>I constantly </a:t>
            </a:r>
            <a:r>
              <a:rPr lang="de-DE" altLang="de-DE" dirty="0">
                <a:solidFill>
                  <a:srgbClr val="333333"/>
                </a:solidFill>
                <a:latin typeface="Calibri Light"/>
                <a:cs typeface="Times New Roman" panose="02020603050405020304" pitchFamily="18" charset="0"/>
              </a:rPr>
              <a:t>blame myself</a:t>
            </a:r>
            <a:r>
              <a:rPr lang="en-US" altLang="de-DE" dirty="0">
                <a:solidFill>
                  <a:srgbClr val="333333"/>
                </a:solidFill>
                <a:latin typeface="Calibri Light"/>
                <a:cs typeface="Times New Roman" panose="02020603050405020304" pitchFamily="18" charset="0"/>
              </a:rPr>
              <a:t>. This seems to be some kind of hidden self-hate.”</a:t>
            </a:r>
          </a:p>
          <a:p>
            <a:pPr marL="342900" lvl="0" indent="-342900" defTabSz="914400" eaLnBrk="0" hangingPunct="0">
              <a:lnSpc>
                <a:spcPct val="100000"/>
              </a:lnSpc>
              <a:spcBef>
                <a:spcPts val="600"/>
              </a:spcBef>
              <a:buClr>
                <a:srgbClr val="333333"/>
              </a:buClr>
              <a:buFont typeface="WingDings"/>
              <a:buChar char=""/>
            </a:pPr>
            <a:r>
              <a:rPr lang="en-US" altLang="de-DE" dirty="0">
                <a:solidFill>
                  <a:srgbClr val="333333"/>
                </a:solidFill>
                <a:latin typeface="Calibri Light"/>
                <a:cs typeface="Times New Roman" panose="02020603050405020304" pitchFamily="18" charset="0"/>
              </a:rPr>
              <a:t>“I am going insane.”</a:t>
            </a:r>
          </a:p>
          <a:p>
            <a:pPr marL="342900" lvl="0" indent="-342900" defTabSz="914400" eaLnBrk="0" hangingPunct="0">
              <a:lnSpc>
                <a:spcPct val="100000"/>
              </a:lnSpc>
              <a:spcBef>
                <a:spcPts val="600"/>
              </a:spcBef>
              <a:buClr>
                <a:srgbClr val="333333"/>
              </a:buClr>
              <a:buFont typeface="WingDings"/>
              <a:buChar char=""/>
            </a:pPr>
            <a:r>
              <a:rPr lang="en-US" altLang="de-DE" dirty="0">
                <a:solidFill>
                  <a:srgbClr val="333333"/>
                </a:solidFill>
                <a:latin typeface="Calibri Light"/>
                <a:cs typeface="Times New Roman" panose="02020603050405020304" pitchFamily="18" charset="0"/>
              </a:rPr>
              <a:t>“It seems </a:t>
            </a:r>
            <a:r>
              <a:rPr lang="en-US" altLang="de-DE" i="1" dirty="0">
                <a:solidFill>
                  <a:srgbClr val="333333"/>
                </a:solidFill>
                <a:latin typeface="Calibri Light"/>
                <a:cs typeface="Times New Roman" panose="02020603050405020304" pitchFamily="18" charset="0"/>
              </a:rPr>
              <a:t>as if</a:t>
            </a:r>
            <a:r>
              <a:rPr lang="en-US" altLang="de-DE" dirty="0">
                <a:solidFill>
                  <a:srgbClr val="333333"/>
                </a:solidFill>
                <a:latin typeface="Calibri Light"/>
                <a:cs typeface="Times New Roman" panose="02020603050405020304" pitchFamily="18" charset="0"/>
              </a:rPr>
              <a:t> someone else is thinking. But I do know that these are my own thoughts.”</a:t>
            </a:r>
          </a:p>
          <a:p>
            <a:pPr lvl="0" defTabSz="914400" eaLnBrk="0" hangingPunct="0">
              <a:lnSpc>
                <a:spcPct val="100000"/>
              </a:lnSpc>
              <a:spcBef>
                <a:spcPts val="1200"/>
              </a:spcBef>
              <a:buClr>
                <a:srgbClr val="333333"/>
              </a:buClr>
            </a:pPr>
            <a:r>
              <a:rPr lang="en-US" altLang="de-DE" sz="2000" b="1" dirty="0">
                <a:solidFill>
                  <a:srgbClr val="004992"/>
                </a:solidFill>
                <a:latin typeface="Calibri Light"/>
                <a:cs typeface="Times New Roman" panose="02020603050405020304" pitchFamily="18" charset="0"/>
              </a:rPr>
              <a:t>... others:</a:t>
            </a:r>
          </a:p>
          <a:p>
            <a:pPr marL="342900" lvl="0" indent="-342900" defTabSz="914400" eaLnBrk="0" hangingPunct="0">
              <a:lnSpc>
                <a:spcPct val="100000"/>
              </a:lnSpc>
              <a:spcBef>
                <a:spcPts val="0"/>
              </a:spcBef>
              <a:buClr>
                <a:srgbClr val="333333"/>
              </a:buClr>
              <a:buFont typeface="WingDings"/>
              <a:buChar char=""/>
            </a:pPr>
            <a:r>
              <a:rPr lang="en-US" altLang="de-DE" dirty="0">
                <a:solidFill>
                  <a:srgbClr val="333333"/>
                </a:solidFill>
                <a:latin typeface="Calibri Light"/>
                <a:cs typeface="Times New Roman" panose="02020603050405020304" pitchFamily="18" charset="0"/>
              </a:rPr>
              <a:t>“</a:t>
            </a:r>
            <a:r>
              <a:rPr lang="de-DE" altLang="de-DE" dirty="0">
                <a:solidFill>
                  <a:srgbClr val="333333"/>
                </a:solidFill>
                <a:latin typeface="Calibri Light"/>
                <a:cs typeface="Times New Roman" panose="02020603050405020304" pitchFamily="18" charset="0"/>
              </a:rPr>
              <a:t>Something got implanted into my brain.</a:t>
            </a:r>
            <a:r>
              <a:rPr lang="en-US" altLang="de-DE" dirty="0">
                <a:solidFill>
                  <a:srgbClr val="333333"/>
                </a:solidFill>
                <a:latin typeface="Calibri Light"/>
                <a:cs typeface="Times New Roman" panose="02020603050405020304" pitchFamily="18" charset="0"/>
              </a:rPr>
              <a:t>.”</a:t>
            </a:r>
          </a:p>
          <a:p>
            <a:pPr marL="342900" lvl="0" indent="-342900" defTabSz="914400" eaLnBrk="0" hangingPunct="0">
              <a:lnSpc>
                <a:spcPct val="100000"/>
              </a:lnSpc>
              <a:spcBef>
                <a:spcPts val="600"/>
              </a:spcBef>
              <a:buClr>
                <a:srgbClr val="333333"/>
              </a:buClr>
              <a:buFont typeface="WingDings"/>
              <a:buChar char=""/>
            </a:pPr>
            <a:r>
              <a:rPr lang="en-US" altLang="de-DE" dirty="0">
                <a:solidFill>
                  <a:srgbClr val="333333"/>
                </a:solidFill>
                <a:latin typeface="Calibri Light"/>
                <a:cs typeface="Times New Roman" panose="02020603050405020304" pitchFamily="18" charset="0"/>
              </a:rPr>
              <a:t>“</a:t>
            </a:r>
            <a:r>
              <a:rPr lang="de-DE" altLang="de-DE" dirty="0">
                <a:solidFill>
                  <a:srgbClr val="333333"/>
                </a:solidFill>
                <a:latin typeface="Calibri Light"/>
                <a:cs typeface="Times New Roman" panose="02020603050405020304" pitchFamily="18" charset="0"/>
              </a:rPr>
              <a:t>I do not know how this could happen, but someone took control of my thoughts</a:t>
            </a:r>
            <a:r>
              <a:rPr lang="en-US" altLang="de-DE" dirty="0">
                <a:solidFill>
                  <a:srgbClr val="333333"/>
                </a:solidFill>
                <a:latin typeface="Calibri Light"/>
                <a:cs typeface="Times New Roman" panose="02020603050405020304" pitchFamily="18" charset="0"/>
              </a:rPr>
              <a:t>.”</a:t>
            </a:r>
          </a:p>
          <a:p>
            <a:pPr lvl="0" defTabSz="914400" eaLnBrk="0" hangingPunct="0">
              <a:lnSpc>
                <a:spcPct val="100000"/>
              </a:lnSpc>
              <a:spcBef>
                <a:spcPts val="1200"/>
              </a:spcBef>
              <a:buClr>
                <a:srgbClr val="333333"/>
              </a:buClr>
            </a:pPr>
            <a:r>
              <a:rPr lang="en-US" altLang="de-DE" sz="2000" b="1" dirty="0">
                <a:solidFill>
                  <a:srgbClr val="004992"/>
                </a:solidFill>
                <a:latin typeface="Calibri Light"/>
                <a:cs typeface="Times New Roman" panose="02020603050405020304" pitchFamily="18" charset="0"/>
              </a:rPr>
              <a:t>... situation/circumstances:</a:t>
            </a:r>
          </a:p>
          <a:p>
            <a:pPr marL="342900" lvl="0" indent="-342900" defTabSz="914400" eaLnBrk="0" hangingPunct="0">
              <a:lnSpc>
                <a:spcPct val="100000"/>
              </a:lnSpc>
              <a:spcBef>
                <a:spcPts val="600"/>
              </a:spcBef>
              <a:buClr>
                <a:srgbClr val="333333"/>
              </a:buClr>
              <a:buFont typeface="WingDings"/>
              <a:buChar char=""/>
            </a:pPr>
            <a:r>
              <a:rPr lang="en-US" altLang="de-DE" dirty="0">
                <a:solidFill>
                  <a:srgbClr val="333333"/>
                </a:solidFill>
                <a:latin typeface="Calibri Light"/>
                <a:cs typeface="Times New Roman" panose="02020603050405020304" pitchFamily="18" charset="0"/>
              </a:rPr>
              <a:t>“I am feeling stressed these days. That is why I experience everything more intensely, including my thoughts.”</a:t>
            </a:r>
          </a:p>
          <a:p>
            <a:pPr marL="342900" lvl="0" indent="-342900" defTabSz="914400" eaLnBrk="0" hangingPunct="0">
              <a:lnSpc>
                <a:spcPct val="100000"/>
              </a:lnSpc>
              <a:spcBef>
                <a:spcPts val="600"/>
              </a:spcBef>
              <a:buClr>
                <a:srgbClr val="333333"/>
              </a:buClr>
              <a:buFont typeface="WingDings"/>
              <a:buChar char=""/>
            </a:pPr>
            <a:r>
              <a:rPr lang="en-US" altLang="de-DE" dirty="0">
                <a:solidFill>
                  <a:srgbClr val="333333"/>
                </a:solidFill>
                <a:latin typeface="Calibri Light"/>
                <a:cs typeface="Times New Roman" panose="02020603050405020304" pitchFamily="18" charset="0"/>
              </a:rPr>
              <a:t>“My ears are ringing from listening to loud music.”</a:t>
            </a:r>
          </a:p>
          <a:p>
            <a:pPr>
              <a:lnSpc>
                <a:spcPct val="100000"/>
              </a:lnSpc>
              <a:spcBef>
                <a:spcPts val="0"/>
              </a:spcBef>
            </a:pPr>
            <a:endParaRPr lang="en-US" dirty="0">
              <a:latin typeface="Calibri Light"/>
            </a:endParaRPr>
          </a:p>
        </p:txBody>
      </p:sp>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de-DE"/>
              <a:t>Metacognitive Training 1 - 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34</a:t>
            </a:fld>
            <a:endParaRPr lang="de-DE"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10"/>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An inner voice tells you that you are no good.</a:t>
            </a:r>
            <a:endParaRPr lang="en-US" altLang="de-DE" sz="3600" dirty="0">
              <a:latin typeface="Calibri Light"/>
            </a:endParaRPr>
          </a:p>
        </p:txBody>
      </p:sp>
      <p:sp>
        <p:nvSpPr>
          <p:cNvPr id="35842" name="Rectangle 2"/>
          <p:cNvSpPr>
            <a:spLocks noGrp="1" noChangeArrowheads="1"/>
          </p:cNvSpPr>
          <p:nvPr>
            <p:ph idx="1"/>
          </p:nvPr>
        </p:nvSpPr>
        <p:spPr/>
        <p:txBody>
          <a:bodyPr/>
          <a:lstStyle/>
          <a:p>
            <a:pPr eaLnBrk="1" hangingPunct="1">
              <a:defRPr/>
            </a:pPr>
            <a:r>
              <a:rPr lang="de-DE" sz="2400" b="1" dirty="0">
                <a:solidFill>
                  <a:srgbClr val="004992"/>
                </a:solidFill>
                <a:latin typeface="Calibri Light"/>
              </a:rPr>
              <a:t>Psychosis: the inner voice is attributed to other persons/powers:</a:t>
            </a:r>
          </a:p>
          <a:p>
            <a:pPr marL="342900" indent="-342900" eaLnBrk="1" hangingPunct="1">
              <a:buClr>
                <a:srgbClr val="333333"/>
              </a:buClr>
              <a:buFont typeface="WingDings"/>
              <a:buChar char=""/>
              <a:defRPr/>
            </a:pPr>
            <a:r>
              <a:rPr lang="en-US" sz="2400" dirty="0">
                <a:solidFill>
                  <a:srgbClr val="333333"/>
                </a:solidFill>
                <a:latin typeface="Calibri Light"/>
              </a:rPr>
              <a:t>“</a:t>
            </a:r>
            <a:r>
              <a:rPr lang="de-DE" sz="2400" dirty="0">
                <a:solidFill>
                  <a:srgbClr val="333333"/>
                </a:solidFill>
                <a:latin typeface="Calibri Light"/>
              </a:rPr>
              <a:t>Something </a:t>
            </a:r>
            <a:r>
              <a:rPr lang="de-DE" sz="2400" dirty="0" err="1">
                <a:solidFill>
                  <a:srgbClr val="333333"/>
                </a:solidFill>
                <a:latin typeface="Calibri Light"/>
              </a:rPr>
              <a:t>got</a:t>
            </a:r>
            <a:r>
              <a:rPr lang="de-DE" sz="2400" dirty="0">
                <a:solidFill>
                  <a:srgbClr val="333333"/>
                </a:solidFill>
                <a:latin typeface="Calibri Light"/>
              </a:rPr>
              <a:t> </a:t>
            </a:r>
            <a:r>
              <a:rPr lang="de-DE" sz="2400" dirty="0" err="1">
                <a:solidFill>
                  <a:srgbClr val="333333"/>
                </a:solidFill>
                <a:latin typeface="Calibri Light"/>
              </a:rPr>
              <a:t>implanted</a:t>
            </a:r>
            <a:r>
              <a:rPr lang="de-DE" sz="2400" dirty="0">
                <a:solidFill>
                  <a:srgbClr val="333333"/>
                </a:solidFill>
                <a:latin typeface="Calibri Light"/>
              </a:rPr>
              <a:t> </a:t>
            </a:r>
            <a:r>
              <a:rPr lang="de-DE" sz="2400" dirty="0" err="1">
                <a:solidFill>
                  <a:srgbClr val="333333"/>
                </a:solidFill>
                <a:latin typeface="Calibri Light"/>
              </a:rPr>
              <a:t>into</a:t>
            </a:r>
            <a:r>
              <a:rPr lang="de-DE" sz="2400" dirty="0">
                <a:solidFill>
                  <a:srgbClr val="333333"/>
                </a:solidFill>
                <a:latin typeface="Calibri Light"/>
              </a:rPr>
              <a:t> </a:t>
            </a:r>
            <a:r>
              <a:rPr lang="de-DE" sz="2400" dirty="0" err="1">
                <a:solidFill>
                  <a:srgbClr val="333333"/>
                </a:solidFill>
                <a:latin typeface="Calibri Light"/>
              </a:rPr>
              <a:t>my</a:t>
            </a:r>
            <a:r>
              <a:rPr lang="de-DE" sz="2400" dirty="0">
                <a:solidFill>
                  <a:srgbClr val="333333"/>
                </a:solidFill>
                <a:latin typeface="Calibri Light"/>
              </a:rPr>
              <a:t> </a:t>
            </a:r>
            <a:r>
              <a:rPr lang="de-DE" sz="2400" dirty="0" err="1">
                <a:solidFill>
                  <a:srgbClr val="333333"/>
                </a:solidFill>
                <a:latin typeface="Calibri Light"/>
              </a:rPr>
              <a:t>brain</a:t>
            </a:r>
            <a:r>
              <a:rPr lang="de-DE" sz="2400" dirty="0">
                <a:solidFill>
                  <a:srgbClr val="333333"/>
                </a:solidFill>
                <a:latin typeface="Calibri Light"/>
              </a:rPr>
              <a:t>.</a:t>
            </a:r>
            <a:r>
              <a:rPr lang="en-US" sz="2400" dirty="0">
                <a:solidFill>
                  <a:srgbClr val="333333"/>
                </a:solidFill>
                <a:latin typeface="Calibri Light"/>
              </a:rPr>
              <a:t>”</a:t>
            </a:r>
            <a:endParaRPr lang="de-DE" sz="2400" dirty="0">
              <a:solidFill>
                <a:srgbClr val="333333"/>
              </a:solidFill>
              <a:latin typeface="Calibri Light"/>
            </a:endParaRPr>
          </a:p>
          <a:p>
            <a:pPr marL="342900" indent="-342900" eaLnBrk="1" hangingPunct="1">
              <a:buClr>
                <a:srgbClr val="333333"/>
              </a:buClr>
              <a:buFont typeface="WingDings"/>
              <a:buChar char=""/>
              <a:defRPr/>
            </a:pPr>
            <a:r>
              <a:rPr lang="en-US" sz="2400" dirty="0">
                <a:solidFill>
                  <a:srgbClr val="333333"/>
                </a:solidFill>
                <a:latin typeface="Calibri Light"/>
              </a:rPr>
              <a:t>“</a:t>
            </a:r>
            <a:r>
              <a:rPr lang="de-DE" sz="2400" dirty="0">
                <a:solidFill>
                  <a:srgbClr val="333333"/>
                </a:solidFill>
                <a:latin typeface="Calibri Light"/>
              </a:rPr>
              <a:t>I do not </a:t>
            </a:r>
            <a:r>
              <a:rPr lang="de-DE" sz="2400" dirty="0" err="1">
                <a:solidFill>
                  <a:srgbClr val="333333"/>
                </a:solidFill>
                <a:latin typeface="Calibri Light"/>
              </a:rPr>
              <a:t>know</a:t>
            </a:r>
            <a:r>
              <a:rPr lang="de-DE" sz="2400" dirty="0">
                <a:solidFill>
                  <a:srgbClr val="333333"/>
                </a:solidFill>
                <a:latin typeface="Calibri Light"/>
              </a:rPr>
              <a:t> </a:t>
            </a:r>
            <a:r>
              <a:rPr lang="de-DE" sz="2400" dirty="0" err="1">
                <a:solidFill>
                  <a:srgbClr val="333333"/>
                </a:solidFill>
                <a:latin typeface="Calibri Light"/>
              </a:rPr>
              <a:t>how</a:t>
            </a:r>
            <a:r>
              <a:rPr lang="de-DE" sz="2400" dirty="0">
                <a:solidFill>
                  <a:srgbClr val="333333"/>
                </a:solidFill>
                <a:latin typeface="Calibri Light"/>
              </a:rPr>
              <a:t> </a:t>
            </a:r>
            <a:r>
              <a:rPr lang="de-DE" sz="2400" dirty="0" err="1">
                <a:solidFill>
                  <a:srgbClr val="333333"/>
                </a:solidFill>
                <a:latin typeface="Calibri Light"/>
              </a:rPr>
              <a:t>this</a:t>
            </a:r>
            <a:r>
              <a:rPr lang="de-DE" sz="2400" dirty="0">
                <a:solidFill>
                  <a:srgbClr val="333333"/>
                </a:solidFill>
                <a:latin typeface="Calibri Light"/>
              </a:rPr>
              <a:t> </a:t>
            </a:r>
            <a:r>
              <a:rPr lang="de-DE" sz="2400" dirty="0" err="1">
                <a:solidFill>
                  <a:srgbClr val="333333"/>
                </a:solidFill>
                <a:latin typeface="Calibri Light"/>
              </a:rPr>
              <a:t>could</a:t>
            </a:r>
            <a:r>
              <a:rPr lang="de-DE" sz="2400" dirty="0">
                <a:solidFill>
                  <a:srgbClr val="333333"/>
                </a:solidFill>
                <a:latin typeface="Calibri Light"/>
              </a:rPr>
              <a:t> happen, but </a:t>
            </a:r>
            <a:r>
              <a:rPr lang="de-DE" sz="2400" dirty="0" err="1">
                <a:solidFill>
                  <a:srgbClr val="333333"/>
                </a:solidFill>
                <a:latin typeface="Calibri Light"/>
              </a:rPr>
              <a:t>someone</a:t>
            </a:r>
            <a:r>
              <a:rPr lang="de-DE" sz="2400" dirty="0">
                <a:solidFill>
                  <a:srgbClr val="333333"/>
                </a:solidFill>
                <a:latin typeface="Calibri Light"/>
              </a:rPr>
              <a:t> </a:t>
            </a:r>
            <a:r>
              <a:rPr lang="de-DE" sz="2400" dirty="0" err="1">
                <a:solidFill>
                  <a:srgbClr val="333333"/>
                </a:solidFill>
                <a:latin typeface="Calibri Light"/>
              </a:rPr>
              <a:t>took</a:t>
            </a:r>
            <a:r>
              <a:rPr lang="de-DE" sz="2400" dirty="0">
                <a:solidFill>
                  <a:srgbClr val="333333"/>
                </a:solidFill>
                <a:latin typeface="Calibri Light"/>
              </a:rPr>
              <a:t> </a:t>
            </a:r>
            <a:r>
              <a:rPr lang="de-DE" sz="2400" dirty="0" err="1">
                <a:solidFill>
                  <a:srgbClr val="333333"/>
                </a:solidFill>
                <a:latin typeface="Calibri Light"/>
              </a:rPr>
              <a:t>control</a:t>
            </a:r>
            <a:r>
              <a:rPr lang="de-DE" sz="2400" dirty="0">
                <a:solidFill>
                  <a:srgbClr val="333333"/>
                </a:solidFill>
                <a:latin typeface="Calibri Light"/>
              </a:rPr>
              <a:t> </a:t>
            </a:r>
            <a:r>
              <a:rPr lang="de-DE" sz="2400" dirty="0" err="1">
                <a:solidFill>
                  <a:srgbClr val="333333"/>
                </a:solidFill>
                <a:latin typeface="Calibri Light"/>
              </a:rPr>
              <a:t>of</a:t>
            </a:r>
            <a:r>
              <a:rPr lang="de-DE" sz="2400" dirty="0">
                <a:solidFill>
                  <a:srgbClr val="333333"/>
                </a:solidFill>
                <a:latin typeface="Calibri Light"/>
              </a:rPr>
              <a:t> </a:t>
            </a:r>
            <a:r>
              <a:rPr lang="de-DE" sz="2400" dirty="0" err="1">
                <a:solidFill>
                  <a:srgbClr val="333333"/>
                </a:solidFill>
                <a:latin typeface="Calibri Light"/>
              </a:rPr>
              <a:t>my</a:t>
            </a:r>
            <a:r>
              <a:rPr lang="de-DE" sz="2400" dirty="0">
                <a:solidFill>
                  <a:srgbClr val="333333"/>
                </a:solidFill>
                <a:latin typeface="Calibri Light"/>
              </a:rPr>
              <a:t> </a:t>
            </a:r>
            <a:r>
              <a:rPr lang="de-DE" sz="2400" dirty="0" err="1">
                <a:solidFill>
                  <a:srgbClr val="333333"/>
                </a:solidFill>
                <a:latin typeface="Calibri Light"/>
              </a:rPr>
              <a:t>thoughts</a:t>
            </a:r>
            <a:r>
              <a:rPr lang="de-DE" sz="2400" dirty="0">
                <a:solidFill>
                  <a:srgbClr val="333333"/>
                </a:solidFill>
                <a:latin typeface="Calibri Light"/>
              </a:rPr>
              <a:t>.</a:t>
            </a:r>
            <a:r>
              <a:rPr lang="en-US" sz="2400" dirty="0">
                <a:solidFill>
                  <a:srgbClr val="333333"/>
                </a:solidFill>
                <a:latin typeface="Calibri Light"/>
              </a:rPr>
              <a:t>”</a:t>
            </a:r>
            <a:endParaRPr lang="de-DE" sz="2400" dirty="0">
              <a:solidFill>
                <a:srgbClr val="333333"/>
              </a:solidFill>
              <a:latin typeface="Calibri Light"/>
            </a:endParaRPr>
          </a:p>
          <a:p>
            <a:pPr eaLnBrk="1" hangingPunct="1">
              <a:buClr>
                <a:schemeClr val="tx1"/>
              </a:buClr>
              <a:defRPr/>
            </a:pPr>
            <a:endParaRPr lang="de-DE" sz="2400" b="1" dirty="0">
              <a:solidFill>
                <a:srgbClr val="333333"/>
              </a:solidFill>
              <a:latin typeface="Calibri Light"/>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35</a:t>
            </a:fld>
            <a:endParaRPr lang="de-DE"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Hearing voices</a:t>
            </a:r>
            <a:br>
              <a:rPr lang="en-US" altLang="de-DE" sz="3600">
                <a:latin typeface="Calibri Light"/>
              </a:rPr>
            </a:br>
            <a:r>
              <a:rPr lang="en-US" altLang="de-DE" sz="3600">
                <a:latin typeface="Calibri Light"/>
              </a:rPr>
              <a:t>Own thoughts or remote-controlled?</a:t>
            </a:r>
            <a:br>
              <a:rPr lang="en-US" altLang="de-DE" sz="3600">
                <a:latin typeface="Calibri Light"/>
              </a:rPr>
            </a:br>
            <a:r>
              <a:rPr lang="en-US" altLang="de-DE" sz="3600">
                <a:latin typeface="Calibri Light"/>
              </a:rPr>
              <a:t>Pros and cons</a:t>
            </a:r>
            <a:endParaRPr lang="en-US" altLang="de-DE" sz="3600" dirty="0">
              <a:latin typeface="Calibri Light"/>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p:cNvGraphicFramePr>
            <a:graphicFrameLocks noGrp="1"/>
          </p:cNvGraphicFramePr>
          <p:nvPr>
            <p:extLst>
              <p:ext uri="{D42A27DB-BD31-4B8C-83A1-F6EECF244321}">
                <p14:modId xmlns:p14="http://schemas.microsoft.com/office/powerpoint/2010/main" val="2788637299"/>
              </p:ext>
            </p:extLst>
          </p:nvPr>
        </p:nvGraphicFramePr>
        <p:xfrm>
          <a:off x="408955" y="2636912"/>
          <a:ext cx="11376000" cy="4102620"/>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000000"/>
                          </a:solidFill>
                          <a:effectLst/>
                          <a:latin typeface="Calibri Light"/>
                          <a:cs typeface="Times New Roman" pitchFamily="18" charset="0"/>
                        </a:rPr>
                        <a:t>Why do you think the voices are inserted from outside?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Are there perhaps other explanations for the assumptions expressed on the left side?</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“I can hear it clearly. In contrast, my thoughts are completely silent!”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a:latin typeface="Calibri Light"/>
                        </a:rPr>
                        <a:t>“These thoughts are not under my control. When I try to counteract it, it gets worse. This shows me that someone really wants to put me down.”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“I would never have such evil thoughts. I could never do any harm to anyone. But still, I constantly have these aggressive thoughts.”</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Footer Placeholder 2"/>
          <p:cNvSpPr>
            <a:spLocks noGrp="1"/>
          </p:cNvSpPr>
          <p:nvPr>
            <p:ph type="ftr" sz="quarter" idx="11"/>
          </p:nvPr>
        </p:nvSpPr>
        <p:spPr/>
        <p:txBody>
          <a:bodyPr/>
          <a:lstStyle/>
          <a:p>
            <a:pPr>
              <a:defRPr/>
            </a:pPr>
            <a:r>
              <a:rPr lang="de-DE">
                <a:solidFill>
                  <a:srgbClr val="333333"/>
                </a:solidFill>
              </a:rPr>
              <a:t>Metacognitive Training 1 - Attribution</a:t>
            </a:r>
          </a:p>
        </p:txBody>
      </p:sp>
      <p:sp>
        <p:nvSpPr>
          <p:cNvPr id="4" name="Slide Number Placeholder 3"/>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36</a:t>
            </a:fld>
            <a:endParaRPr lang="de-DE" altLang="de-DE">
              <a:solidFill>
                <a:srgbClr val="333333"/>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Hearing voices</a:t>
            </a:r>
            <a:br>
              <a:rPr lang="en-US" altLang="de-DE" sz="3600">
                <a:latin typeface="Calibri Light"/>
              </a:rPr>
            </a:br>
            <a:r>
              <a:rPr lang="en-US" altLang="de-DE" sz="3600">
                <a:latin typeface="Calibri Light"/>
              </a:rPr>
              <a:t>Own thoughts or remote-controlled?</a:t>
            </a:r>
            <a:br>
              <a:rPr lang="en-US" altLang="de-DE" sz="3600">
                <a:latin typeface="Calibri Light"/>
              </a:rPr>
            </a:br>
            <a:r>
              <a:rPr lang="en-US" altLang="de-DE" sz="3600">
                <a:latin typeface="Calibri Light"/>
              </a:rPr>
              <a:t>Pros and cons</a:t>
            </a:r>
            <a:endParaRPr lang="en-US" altLang="de-DE" sz="3600" dirty="0">
              <a:latin typeface="Calibri Light"/>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p:cNvGraphicFramePr>
            <a:graphicFrameLocks noGrp="1"/>
          </p:cNvGraphicFramePr>
          <p:nvPr>
            <p:extLst>
              <p:ext uri="{D42A27DB-BD31-4B8C-83A1-F6EECF244321}">
                <p14:modId xmlns:p14="http://schemas.microsoft.com/office/powerpoint/2010/main" val="2599109946"/>
              </p:ext>
            </p:extLst>
          </p:nvPr>
        </p:nvGraphicFramePr>
        <p:xfrm>
          <a:off x="408955" y="2636912"/>
          <a:ext cx="11376000" cy="4102620"/>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000000"/>
                          </a:solidFill>
                          <a:effectLst/>
                          <a:latin typeface="Calibri Light"/>
                          <a:cs typeface="Times New Roman" pitchFamily="18" charset="0"/>
                        </a:rPr>
                        <a:t>Why do you think the voices are inserted from outside?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Are there perhaps other explanations for the assumptions expressed on the left side?</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“I can hear it clearly. In contrast, my thoughts are completely silent!”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Approximately 15-20% of the general population hear such voices from time to time.</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Intense thoughts are sometimes almost audible (e.g. catchy tunes, ruminating, hearing a friend’s voice while reading his or her e-mail).</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a:latin typeface="Calibri Light"/>
                        </a:rPr>
                        <a:t>“These thoughts are not under my control. When I try to counteract it, it gets worse. This shows me that someone really wants to put me down.”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“I would never have such evil thoughts. I could never do any harm to anyone. But still, I constantly have these aggressive thoughts.”</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de-DE">
                <a:solidFill>
                  <a:srgbClr val="333333"/>
                </a:solidFill>
              </a:rPr>
              <a:t>Metacognitive Training 1 - Attribution</a:t>
            </a:r>
          </a:p>
        </p:txBody>
      </p:sp>
      <p:sp>
        <p:nvSpPr>
          <p:cNvPr id="3" name="Slide Number Placeholder 2"/>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37</a:t>
            </a:fld>
            <a:endParaRPr lang="de-DE" altLang="de-DE">
              <a:solidFill>
                <a:srgbClr val="333333"/>
              </a:solidFill>
            </a:endParaRPr>
          </a:p>
        </p:txBody>
      </p:sp>
    </p:spTree>
    <p:extLst>
      <p:ext uri="{BB962C8B-B14F-4D97-AF65-F5344CB8AC3E}">
        <p14:creationId xmlns:p14="http://schemas.microsoft.com/office/powerpoint/2010/main" val="16016823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Hearing voices</a:t>
            </a:r>
            <a:br>
              <a:rPr lang="en-US" altLang="de-DE" sz="3600">
                <a:latin typeface="Calibri Light"/>
              </a:rPr>
            </a:br>
            <a:r>
              <a:rPr lang="en-US" altLang="de-DE" sz="3600">
                <a:latin typeface="Calibri Light"/>
              </a:rPr>
              <a:t>Own thoughts or remote-controlled?</a:t>
            </a:r>
            <a:br>
              <a:rPr lang="en-US" altLang="de-DE" sz="3600">
                <a:latin typeface="Calibri Light"/>
              </a:rPr>
            </a:br>
            <a:r>
              <a:rPr lang="en-US" altLang="de-DE" sz="3600">
                <a:latin typeface="Calibri Light"/>
              </a:rPr>
              <a:t>Pros and cons</a:t>
            </a:r>
            <a:endParaRPr lang="en-US" altLang="de-DE" sz="3600" dirty="0">
              <a:latin typeface="Calibri Light"/>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p:cNvGraphicFramePr>
            <a:graphicFrameLocks noGrp="1"/>
          </p:cNvGraphicFramePr>
          <p:nvPr>
            <p:extLst>
              <p:ext uri="{D42A27DB-BD31-4B8C-83A1-F6EECF244321}">
                <p14:modId xmlns:p14="http://schemas.microsoft.com/office/powerpoint/2010/main" val="3266769720"/>
              </p:ext>
            </p:extLst>
          </p:nvPr>
        </p:nvGraphicFramePr>
        <p:xfrm>
          <a:off x="408955" y="2636912"/>
          <a:ext cx="11376000" cy="4102620"/>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000000"/>
                          </a:solidFill>
                          <a:effectLst/>
                          <a:latin typeface="Calibri Light"/>
                          <a:cs typeface="Times New Roman" pitchFamily="18" charset="0"/>
                        </a:rPr>
                        <a:t>Why do you think the voices are inserted from outside?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Are there perhaps other explanations for the assumptions expressed on the left side?</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“I can hear it clearly. In contrast, my thoughts are completely silent!”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Approximately 15-20% of the general population hear such voices from time to time.</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Intense thoughts are sometimes almost audible (e.g. catchy tunes, ruminating, hearing a friend’s voice while reading his or her e-mail).</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a:latin typeface="Calibri Light"/>
                        </a:rPr>
                        <a:t>“These thoughts are not under my control. When I try to counteract it, it gets worse. This shows me that someone really wants to put me down.”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Our thoughts are not fully controllable – otherwise there would be no such events as sudden inspirations, brainstorms, or rumination. </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If we try to counteract these thoughts, they automatically become stronger.</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en-US" sz="1600" b="0" i="0" u="none" strike="noStrike" cap="none" normalizeH="0" baseline="0">
                          <a:ln>
                            <a:noFill/>
                          </a:ln>
                          <a:solidFill>
                            <a:srgbClr val="333333"/>
                          </a:solidFill>
                          <a:effectLst/>
                          <a:latin typeface="Calibri Light"/>
                          <a:cs typeface="Times New Roman" pitchFamily="18" charset="0"/>
                        </a:rPr>
                        <a:t> </a:t>
                      </a:r>
                      <a:r>
                        <a:rPr kumimoji="0" lang="en-US" sz="1600" b="0" i="0" u="none" strike="noStrike" cap="none" normalizeH="0" baseline="0" dirty="0">
                          <a:ln>
                            <a:noFill/>
                          </a:ln>
                          <a:solidFill>
                            <a:srgbClr val="333333"/>
                          </a:solidFill>
                          <a:effectLst/>
                          <a:latin typeface="Calibri Light"/>
                          <a:cs typeface="Times New Roman" pitchFamily="18" charset="0"/>
                        </a:rPr>
                        <a:t>Experiment: Try not to think of the number 8 …. You will not succeed. It will pop into your mind more strongly than ever.</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“I would never have such evil thoughts. I could never do any harm to anyone. But still, I constantly have these aggressive thoughts.”</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de-DE">
                <a:solidFill>
                  <a:srgbClr val="333333"/>
                </a:solidFill>
              </a:rPr>
              <a:t>Metacognitive Training 1 - Attribution</a:t>
            </a:r>
          </a:p>
        </p:txBody>
      </p:sp>
      <p:sp>
        <p:nvSpPr>
          <p:cNvPr id="3" name="Slide Number Placeholder 2"/>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38</a:t>
            </a:fld>
            <a:endParaRPr lang="de-DE" altLang="de-DE">
              <a:solidFill>
                <a:srgbClr val="333333"/>
              </a:solidFill>
            </a:endParaRPr>
          </a:p>
        </p:txBody>
      </p:sp>
    </p:spTree>
    <p:extLst>
      <p:ext uri="{BB962C8B-B14F-4D97-AF65-F5344CB8AC3E}">
        <p14:creationId xmlns:p14="http://schemas.microsoft.com/office/powerpoint/2010/main" val="2601297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latin typeface="Calibri Light"/>
              </a:rPr>
              <a:t>Hearing voices</a:t>
            </a:r>
            <a:br>
              <a:rPr lang="en-US" altLang="de-DE" sz="3600" dirty="0">
                <a:latin typeface="Calibri Light"/>
              </a:rPr>
            </a:br>
            <a:r>
              <a:rPr lang="en-US" altLang="de-DE" sz="3600" dirty="0">
                <a:latin typeface="Calibri Light"/>
              </a:rPr>
              <a:t>Own thoughts or remote-controlled?</a:t>
            </a:r>
            <a:br>
              <a:rPr lang="en-US" altLang="de-DE" sz="3600" dirty="0">
                <a:latin typeface="Calibri Light"/>
              </a:rPr>
            </a:br>
            <a:r>
              <a:rPr lang="en-US" altLang="de-DE" sz="3600" dirty="0">
                <a:latin typeface="Calibri Light"/>
              </a:rPr>
              <a:t>Pros and cons</a:t>
            </a: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p:cNvGraphicFramePr>
            <a:graphicFrameLocks noGrp="1"/>
          </p:cNvGraphicFramePr>
          <p:nvPr>
            <p:extLst>
              <p:ext uri="{D42A27DB-BD31-4B8C-83A1-F6EECF244321}">
                <p14:modId xmlns:p14="http://schemas.microsoft.com/office/powerpoint/2010/main" val="1943524"/>
              </p:ext>
            </p:extLst>
          </p:nvPr>
        </p:nvGraphicFramePr>
        <p:xfrm>
          <a:off x="408955" y="2636912"/>
          <a:ext cx="11376000" cy="4102620"/>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000000"/>
                          </a:solidFill>
                          <a:effectLst/>
                          <a:latin typeface="Calibri Light"/>
                          <a:cs typeface="Times New Roman" pitchFamily="18" charset="0"/>
                        </a:rPr>
                        <a:t>Why do you think the voices are inserted from outside?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Are there perhaps other explanations for the assumptions expressed on the left side?</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“I can hear it clearly. In contrast, my thoughts are completely silent!”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Approximately 15-20% of the general population hear such voices from time to time.</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Intense thoughts are sometimes almost audible (e.g. catchy tunes, ruminating, hearing a friend’s voice while reading his or her e-mail).</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a:latin typeface="Calibri Light"/>
                        </a:rPr>
                        <a:t>“These thoughts are not under my control. When I try to counteract it, it gets worse. This shows me that someone really wants to put me down.”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Our thoughts are not fully controllable – otherwise there would be no such events as sudden inspirations, brainstorms, or rumination. </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If we try to counteract these thoughts, they automatically become stronger.</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en-US" sz="1600" b="0" i="0" u="none" strike="noStrike" cap="none" normalizeH="0" baseline="0">
                          <a:ln>
                            <a:noFill/>
                          </a:ln>
                          <a:solidFill>
                            <a:srgbClr val="333333"/>
                          </a:solidFill>
                          <a:effectLst/>
                          <a:latin typeface="Calibri Light"/>
                          <a:cs typeface="Times New Roman" pitchFamily="18" charset="0"/>
                        </a:rPr>
                        <a:t> </a:t>
                      </a:r>
                      <a:r>
                        <a:rPr kumimoji="0" lang="en-US" sz="1600" b="0" i="0" u="none" strike="noStrike" cap="none" normalizeH="0" baseline="0" dirty="0">
                          <a:ln>
                            <a:noFill/>
                          </a:ln>
                          <a:solidFill>
                            <a:srgbClr val="333333"/>
                          </a:solidFill>
                          <a:effectLst/>
                          <a:latin typeface="Calibri Light"/>
                          <a:cs typeface="Times New Roman" pitchFamily="18" charset="0"/>
                        </a:rPr>
                        <a:t>Experiment: Try not to think of the number 8 …. You will not succeed. It will pop into your mind more strongly than ever.</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“I would never have such evil thoughts. I could never do any harm to anyone. But still, I constantly have these aggressive thoughts.”</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We often have thoughts that are opposite to our usual way of thinking. Thoughts do not equal action! 20% of the general population have passing thoughts about committing suicide, but they don’t act on them. Even when it comes to people we love, we sometimes feel aggression (e.g. a mother and her crying child).</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de-DE">
                <a:solidFill>
                  <a:srgbClr val="333333"/>
                </a:solidFill>
              </a:rPr>
              <a:t>Metacognitive Training 1 - Attribution</a:t>
            </a:r>
          </a:p>
        </p:txBody>
      </p:sp>
      <p:sp>
        <p:nvSpPr>
          <p:cNvPr id="3" name="Slide Number Placeholder 2"/>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39</a:t>
            </a:fld>
            <a:endParaRPr lang="de-DE" altLang="de-DE">
              <a:solidFill>
                <a:srgbClr val="333333"/>
              </a:solidFill>
            </a:endParaRPr>
          </a:p>
        </p:txBody>
      </p:sp>
    </p:spTree>
    <p:extLst>
      <p:ext uri="{BB962C8B-B14F-4D97-AF65-F5344CB8AC3E}">
        <p14:creationId xmlns:p14="http://schemas.microsoft.com/office/powerpoint/2010/main" val="3907727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fontAlgn="base">
              <a:defRPr/>
            </a:pPr>
            <a:endParaRPr lang="en-US" sz="2400" dirty="0">
              <a:solidFill>
                <a:srgbClr val="336699"/>
              </a:solidFill>
              <a:latin typeface="Calibri Light"/>
              <a:cs typeface="Times New Roman" panose="02020603050405020304" pitchFamily="18" charset="0"/>
            </a:endParaRPr>
          </a:p>
          <a:p>
            <a:pPr lvl="0" defTabSz="914400" fontAlgn="base">
              <a:defRPr/>
            </a:pPr>
            <a:r>
              <a:rPr lang="en-US" sz="2400" dirty="0">
                <a:solidFill>
                  <a:srgbClr val="004992"/>
                </a:solidFill>
                <a:latin typeface="Calibri Light"/>
                <a:cs typeface="Times New Roman" panose="02020603050405020304" pitchFamily="18" charset="0"/>
              </a:rPr>
              <a:t>The explanation that strange thoughts are somehow being controlled remotely </a:t>
            </a:r>
            <a:r>
              <a:rPr lang="de-DE" sz="2400" dirty="0">
                <a:solidFill>
                  <a:srgbClr val="004992"/>
                </a:solidFill>
                <a:latin typeface="Calibri Light"/>
                <a:cs typeface="Times New Roman" panose="02020603050405020304" pitchFamily="18" charset="0"/>
              </a:rPr>
              <a:t>raises a lot more questions than it answers, e.g.:</a:t>
            </a:r>
          </a:p>
          <a:p>
            <a:pPr marL="342900" lvl="0" indent="-342900" defTabSz="914400" fontAlgn="base">
              <a:buClr>
                <a:srgbClr val="333333"/>
              </a:buClr>
              <a:buFont typeface="WingDings"/>
              <a:buChar char=""/>
              <a:tabLst>
                <a:tab pos="265113" algn="l"/>
                <a:tab pos="354013" algn="l"/>
              </a:tabLst>
              <a:defRPr/>
            </a:pPr>
            <a:r>
              <a:rPr lang="de-DE" sz="2400" dirty="0">
                <a:solidFill>
                  <a:srgbClr val="333333"/>
                </a:solidFill>
                <a:latin typeface="Calibri Light"/>
                <a:cs typeface="Times New Roman" panose="02020603050405020304" pitchFamily="18" charset="0"/>
              </a:rPr>
              <a:t>Is it technically feasible?</a:t>
            </a:r>
          </a:p>
          <a:p>
            <a:pPr marL="342900" lvl="0" indent="-342900" defTabSz="914400" fontAlgn="base">
              <a:buClr>
                <a:srgbClr val="333333"/>
              </a:buClr>
              <a:buFont typeface="WingDings"/>
              <a:buChar char=""/>
              <a:tabLst>
                <a:tab pos="265113" algn="l"/>
                <a:tab pos="354013" algn="l"/>
              </a:tabLst>
              <a:defRPr/>
            </a:pPr>
            <a:r>
              <a:rPr lang="de-DE" sz="2400" dirty="0">
                <a:solidFill>
                  <a:srgbClr val="333333"/>
                </a:solidFill>
                <a:latin typeface="Calibri Light"/>
                <a:cs typeface="Times New Roman" panose="02020603050405020304" pitchFamily="18" charset="0"/>
              </a:rPr>
              <a:t>When and where did the implantation take place? </a:t>
            </a:r>
          </a:p>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Who would be interested in harming you? Who would have the time and money to do so?</a:t>
            </a:r>
          </a:p>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There are easier ways of harming someone. Why would such a complex (perhaps impossible) method be chosen?</a:t>
            </a:r>
          </a:p>
          <a:p>
            <a:endParaRPr lang="en-US" sz="2400" dirty="0">
              <a:latin typeface="Calibri Light"/>
            </a:endParaRPr>
          </a:p>
        </p:txBody>
      </p:sp>
      <p:sp>
        <p:nvSpPr>
          <p:cNvPr id="8397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latin typeface="Calibri Light"/>
              </a:rPr>
              <a:t>Hearing voices</a:t>
            </a:r>
            <a:br>
              <a:rPr lang="en-US" altLang="de-DE" sz="3600" dirty="0">
                <a:latin typeface="Calibri Light"/>
              </a:rPr>
            </a:br>
            <a:r>
              <a:rPr lang="en-US" altLang="de-DE" sz="3600" dirty="0">
                <a:latin typeface="Calibri Light"/>
              </a:rPr>
              <a:t>Own thoughts or remote-controlled?</a:t>
            </a:r>
            <a:br>
              <a:rPr lang="en-US" altLang="de-DE" sz="3600" dirty="0">
                <a:latin typeface="Calibri Light"/>
              </a:rPr>
            </a:br>
            <a:r>
              <a:rPr lang="en-US" altLang="de-DE" sz="3600" dirty="0">
                <a:latin typeface="Calibri Light"/>
              </a:rPr>
              <a:t>Pros and cons</a:t>
            </a: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de-DE"/>
              <a:t>Metacognitive Training 1 - 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40</a:t>
            </a:fld>
            <a:endParaRPr lang="de-DE"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 friend invites you for dinner.</a:t>
            </a:r>
            <a:endParaRPr lang="de-DE" altLang="de-DE" sz="3600">
              <a:latin typeface="Calibri Light"/>
            </a:endParaRPr>
          </a:p>
        </p:txBody>
      </p:sp>
      <p:sp>
        <p:nvSpPr>
          <p:cNvPr id="86019" name="Rectangle 3"/>
          <p:cNvSpPr>
            <a:spLocks noGrp="1" noChangeArrowheads="1"/>
          </p:cNvSpPr>
          <p:nvPr>
            <p:ph idx="1"/>
          </p:nvPr>
        </p:nvSpPr>
        <p:spPr>
          <a:noFill/>
        </p:spPr>
        <p:txBody>
          <a:bodyPr/>
          <a:lstStyle/>
          <a:p>
            <a:pPr marL="184150" indent="-184150" eaLnBrk="1" hangingPunct="1">
              <a:buFontTx/>
              <a:buNone/>
            </a:pPr>
            <a:r>
              <a:rPr lang="de-DE" altLang="de-DE" sz="2400" dirty="0">
                <a:solidFill>
                  <a:srgbClr val="004992"/>
                </a:solidFill>
                <a:latin typeface="Calibri Light"/>
              </a:rPr>
              <a:t>Why did your friend invite you for dinner?</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p>
          <a:p>
            <a:pPr lvl="0" defTabSz="914400" fontAlgn="base"/>
            <a:endParaRPr lang="de-DE" altLang="de-DE" sz="2400" dirty="0">
              <a:solidFill>
                <a:srgbClr val="336699"/>
              </a:solidFill>
              <a:latin typeface="Calibri Light"/>
              <a:cs typeface="Times New Roman" panose="02020603050405020304" pitchFamily="18" charset="0"/>
            </a:endParaRPr>
          </a:p>
          <a:p>
            <a:pPr lvl="0" defTabSz="914400" fontAlgn="base"/>
            <a:endParaRPr lang="de-DE" altLang="de-DE" sz="2400" dirty="0">
              <a:solidFill>
                <a:srgbClr val="004992"/>
              </a:solidFill>
              <a:latin typeface="Calibri Light"/>
              <a:cs typeface="Times New Roman" panose="02020603050405020304" pitchFamily="18" charset="0"/>
            </a:endParaRPr>
          </a:p>
          <a:p>
            <a:pPr lvl="0" defTabSz="914400" fontAlgn="base"/>
            <a:r>
              <a:rPr lang="de-DE" altLang="de-DE" sz="2400" dirty="0">
                <a:solidFill>
                  <a:srgbClr val="004992"/>
                </a:solidFill>
                <a:latin typeface="Calibri Light"/>
                <a:cs typeface="Times New Roman" panose="02020603050405020304" pitchFamily="18" charset="0"/>
              </a:rPr>
              <a:t>Yourself? </a:t>
            </a:r>
          </a:p>
          <a:p>
            <a:pPr lvl="0" defTabSz="914400" fontAlgn="base"/>
            <a:r>
              <a:rPr lang="de-DE" altLang="de-DE" sz="2400" dirty="0">
                <a:solidFill>
                  <a:srgbClr val="004992"/>
                </a:solidFill>
                <a:latin typeface="Calibri Light"/>
                <a:cs typeface="Times New Roman" panose="02020603050405020304" pitchFamily="18" charset="0"/>
              </a:rPr>
              <a:t>Another person or other people?</a:t>
            </a:r>
          </a:p>
          <a:p>
            <a:pPr lvl="0" defTabSz="914400" fontAlgn="base"/>
            <a:r>
              <a:rPr lang="de-DE" altLang="de-DE" sz="2400" dirty="0">
                <a:solidFill>
                  <a:srgbClr val="004992"/>
                </a:solidFill>
                <a:latin typeface="Calibri Light"/>
                <a:cs typeface="Times New Roman" panose="02020603050405020304" pitchFamily="18" charset="0"/>
              </a:rPr>
              <a:t>Circumstances or chance? </a:t>
            </a:r>
            <a:endParaRPr lang="en-US" altLang="de-DE" sz="2400" dirty="0">
              <a:solidFill>
                <a:srgbClr val="004992"/>
              </a:solidFill>
              <a:latin typeface="Calibri Light"/>
              <a:cs typeface="Times New Roman" panose="02020603050405020304" pitchFamily="18" charset="0"/>
            </a:endParaRPr>
          </a:p>
          <a:p>
            <a:pPr marL="184150" indent="-184150" eaLnBrk="1" hangingPunct="1">
              <a:buFontTx/>
              <a:buNone/>
            </a:pPr>
            <a:endParaRPr lang="de-DE" altLang="de-DE" sz="2400" dirty="0">
              <a:solidFill>
                <a:srgbClr val="004992"/>
              </a:solidFill>
              <a:latin typeface="Calibri Light"/>
            </a:endParaRPr>
          </a:p>
        </p:txBody>
      </p:sp>
      <p:pic>
        <p:nvPicPr>
          <p:cNvPr id="8"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41</a:t>
            </a:fld>
            <a:endParaRPr lang="de-DE"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 policeman stops your car.</a:t>
            </a:r>
            <a:endParaRPr lang="de-DE" altLang="de-DE" sz="3600" dirty="0">
              <a:latin typeface="Calibri Light"/>
            </a:endParaRPr>
          </a:p>
        </p:txBody>
      </p:sp>
      <p:sp>
        <p:nvSpPr>
          <p:cNvPr id="88067" name="Rectangle 3"/>
          <p:cNvSpPr>
            <a:spLocks noGrp="1" noChangeArrowheads="1"/>
          </p:cNvSpPr>
          <p:nvPr>
            <p:ph idx="1"/>
          </p:nvPr>
        </p:nvSpPr>
        <p:spPr>
          <a:noFill/>
        </p:spPr>
        <p:txBody>
          <a:bodyPr/>
          <a:lstStyle/>
          <a:p>
            <a:pPr marL="284163" indent="-284163" eaLnBrk="1" hangingPunct="1">
              <a:buFontTx/>
              <a:buNone/>
            </a:pPr>
            <a:r>
              <a:rPr lang="de-DE" altLang="de-DE" sz="2400" dirty="0">
                <a:solidFill>
                  <a:srgbClr val="004992"/>
                </a:solidFill>
                <a:latin typeface="Calibri Light"/>
              </a:rPr>
              <a:t>What caused the policeman to stop your car?</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p>
          <a:p>
            <a:pPr lvl="0" defTabSz="914400" fontAlgn="base"/>
            <a:endParaRPr lang="de-DE" altLang="de-DE" sz="2400" dirty="0">
              <a:solidFill>
                <a:srgbClr val="336699"/>
              </a:solidFill>
              <a:latin typeface="Calibri Light"/>
              <a:cs typeface="Times New Roman" panose="02020603050405020304" pitchFamily="18" charset="0"/>
            </a:endParaRPr>
          </a:p>
          <a:p>
            <a:pPr lvl="0" defTabSz="914400" fontAlgn="base"/>
            <a:endParaRPr lang="de-DE" altLang="de-DE" sz="2400" dirty="0">
              <a:solidFill>
                <a:srgbClr val="336699"/>
              </a:solidFill>
              <a:latin typeface="Calibri Light"/>
              <a:cs typeface="Times New Roman" panose="02020603050405020304" pitchFamily="18" charset="0"/>
            </a:endParaRPr>
          </a:p>
          <a:p>
            <a:pPr lvl="0" defTabSz="914400" fontAlgn="base"/>
            <a:r>
              <a:rPr lang="de-DE" altLang="de-DE" sz="2400" dirty="0">
                <a:solidFill>
                  <a:srgbClr val="004992"/>
                </a:solidFill>
                <a:latin typeface="Calibri Light"/>
                <a:cs typeface="Times New Roman" panose="02020603050405020304" pitchFamily="18" charset="0"/>
              </a:rPr>
              <a:t>Yourself? </a:t>
            </a:r>
          </a:p>
          <a:p>
            <a:pPr lvl="0" defTabSz="914400" fontAlgn="base"/>
            <a:r>
              <a:rPr lang="de-DE" altLang="de-DE" sz="2400" dirty="0">
                <a:solidFill>
                  <a:srgbClr val="004992"/>
                </a:solidFill>
                <a:latin typeface="Calibri Light"/>
                <a:cs typeface="Times New Roman" panose="02020603050405020304" pitchFamily="18" charset="0"/>
              </a:rPr>
              <a:t>Another person or other people?</a:t>
            </a:r>
          </a:p>
          <a:p>
            <a:pPr lvl="0" defTabSz="914400" fontAlgn="base"/>
            <a:r>
              <a:rPr lang="de-DE" altLang="de-DE" sz="2400" dirty="0">
                <a:solidFill>
                  <a:srgbClr val="004992"/>
                </a:solidFill>
                <a:latin typeface="Calibri Light"/>
                <a:cs typeface="Times New Roman" panose="02020603050405020304" pitchFamily="18" charset="0"/>
              </a:rPr>
              <a:t>Circumstances or chance? </a:t>
            </a:r>
            <a:endParaRPr lang="en-US" altLang="de-DE" sz="2400" dirty="0">
              <a:solidFill>
                <a:srgbClr val="004992"/>
              </a:solidFill>
              <a:latin typeface="Calibri Light"/>
              <a:cs typeface="Times New Roman" panose="02020603050405020304" pitchFamily="18" charset="0"/>
            </a:endParaRPr>
          </a:p>
          <a:p>
            <a:pPr marL="284163" indent="-284163" eaLnBrk="1" hangingPunct="1">
              <a:buFontTx/>
              <a:buNone/>
            </a:pPr>
            <a:endParaRPr lang="de-DE" altLang="de-DE" sz="2400" dirty="0">
              <a:solidFill>
                <a:srgbClr val="004992"/>
              </a:solidFill>
              <a:latin typeface="Calibri Light"/>
            </a:endParaRPr>
          </a:p>
        </p:txBody>
      </p:sp>
      <p:pic>
        <p:nvPicPr>
          <p:cNvPr id="8"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42</a:t>
            </a:fld>
            <a:endParaRPr lang="de-DE"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You win in a game.</a:t>
            </a:r>
            <a:endParaRPr lang="de-DE" altLang="de-DE" sz="3600">
              <a:latin typeface="Calibri Light"/>
            </a:endParaRPr>
          </a:p>
        </p:txBody>
      </p:sp>
      <p:sp>
        <p:nvSpPr>
          <p:cNvPr id="90115" name="Rectangle 3"/>
          <p:cNvSpPr>
            <a:spLocks noGrp="1" noChangeArrowheads="1"/>
          </p:cNvSpPr>
          <p:nvPr>
            <p:ph idx="1"/>
          </p:nvPr>
        </p:nvSpPr>
        <p:spPr>
          <a:noFill/>
        </p:spPr>
        <p:txBody>
          <a:bodyPr/>
          <a:lstStyle/>
          <a:p>
            <a:pPr marL="0" indent="0" eaLnBrk="1" hangingPunct="1">
              <a:buFontTx/>
              <a:buNone/>
            </a:pPr>
            <a:r>
              <a:rPr lang="de-DE" altLang="de-DE" sz="2400" dirty="0">
                <a:solidFill>
                  <a:srgbClr val="004992"/>
                </a:solidFill>
                <a:latin typeface="Calibri Light"/>
              </a:rPr>
              <a:t>Why did you win?</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p>
          <a:p>
            <a:pPr lvl="0" defTabSz="914400" fontAlgn="base"/>
            <a:endParaRPr lang="de-DE" altLang="de-DE" sz="2400" dirty="0">
              <a:solidFill>
                <a:srgbClr val="336699"/>
              </a:solidFill>
              <a:latin typeface="Calibri Light"/>
              <a:cs typeface="Times New Roman" panose="02020603050405020304" pitchFamily="18" charset="0"/>
            </a:endParaRPr>
          </a:p>
          <a:p>
            <a:pPr lvl="0" defTabSz="914400" fontAlgn="base"/>
            <a:endParaRPr lang="de-DE" altLang="de-DE" sz="2400" dirty="0">
              <a:solidFill>
                <a:srgbClr val="336699"/>
              </a:solidFill>
              <a:latin typeface="Calibri Light"/>
              <a:cs typeface="Times New Roman" panose="02020603050405020304" pitchFamily="18" charset="0"/>
            </a:endParaRPr>
          </a:p>
          <a:p>
            <a:pPr lvl="0" defTabSz="914400" fontAlgn="base"/>
            <a:r>
              <a:rPr lang="de-DE" altLang="de-DE" sz="2400" dirty="0">
                <a:solidFill>
                  <a:srgbClr val="004992"/>
                </a:solidFill>
                <a:latin typeface="Calibri Light"/>
                <a:cs typeface="Times New Roman" panose="02020603050405020304" pitchFamily="18" charset="0"/>
              </a:rPr>
              <a:t>Yourself? </a:t>
            </a:r>
          </a:p>
          <a:p>
            <a:pPr lvl="0" defTabSz="914400" fontAlgn="base"/>
            <a:r>
              <a:rPr lang="de-DE" altLang="de-DE" sz="2400" dirty="0">
                <a:solidFill>
                  <a:srgbClr val="004992"/>
                </a:solidFill>
                <a:latin typeface="Calibri Light"/>
                <a:cs typeface="Times New Roman" panose="02020603050405020304" pitchFamily="18" charset="0"/>
              </a:rPr>
              <a:t>Another person or other people?</a:t>
            </a:r>
          </a:p>
          <a:p>
            <a:pPr lvl="0" defTabSz="914400" fontAlgn="base"/>
            <a:r>
              <a:rPr lang="de-DE" altLang="de-DE" sz="2400" dirty="0">
                <a:solidFill>
                  <a:srgbClr val="004992"/>
                </a:solidFill>
                <a:latin typeface="Calibri Light"/>
                <a:cs typeface="Times New Roman" panose="02020603050405020304" pitchFamily="18" charset="0"/>
              </a:rPr>
              <a:t>Circumstances or chance? </a:t>
            </a:r>
            <a:endParaRPr lang="en-US" altLang="de-DE" sz="2400" dirty="0">
              <a:solidFill>
                <a:srgbClr val="004992"/>
              </a:solidFill>
              <a:latin typeface="Calibri Light"/>
              <a:cs typeface="Times New Roman" panose="02020603050405020304" pitchFamily="18" charset="0"/>
            </a:endParaRPr>
          </a:p>
          <a:p>
            <a:pPr marL="0" indent="0" eaLnBrk="1" hangingPunct="1">
              <a:buFontTx/>
              <a:buNone/>
            </a:pPr>
            <a:endParaRPr lang="de-DE" altLang="de-DE" sz="2400" dirty="0">
              <a:solidFill>
                <a:srgbClr val="004992"/>
              </a:solidFill>
              <a:latin typeface="Calibri Light"/>
            </a:endParaRPr>
          </a:p>
        </p:txBody>
      </p:sp>
      <p:pic>
        <p:nvPicPr>
          <p:cNvPr id="8" name="Picture 7" descr="Jochen Schmidt-Oehm fotocommunity Zoc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192095"/>
            <a:ext cx="3552692" cy="266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43</a:t>
            </a:fld>
            <a:endParaRPr lang="de-DE"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When approaching your car, you notice a scratch in the paint.</a:t>
            </a:r>
            <a:endParaRPr lang="de-DE" altLang="de-DE" sz="3600" dirty="0">
              <a:latin typeface="Calibri Light"/>
            </a:endParaRPr>
          </a:p>
        </p:txBody>
      </p:sp>
      <p:sp>
        <p:nvSpPr>
          <p:cNvPr id="92163" name="Rectangle 3"/>
          <p:cNvSpPr>
            <a:spLocks noGrp="1" noChangeArrowheads="1"/>
          </p:cNvSpPr>
          <p:nvPr>
            <p:ph idx="1"/>
          </p:nvPr>
        </p:nvSpPr>
        <p:spPr>
          <a:noFill/>
        </p:spPr>
        <p:txBody>
          <a:bodyPr/>
          <a:lstStyle/>
          <a:p>
            <a:pPr marL="284163" indent="-284163" eaLnBrk="1" hangingPunct="1">
              <a:buFontTx/>
              <a:buNone/>
            </a:pPr>
            <a:r>
              <a:rPr lang="de-DE" altLang="de-DE" sz="2400" dirty="0">
                <a:solidFill>
                  <a:srgbClr val="004992"/>
                </a:solidFill>
                <a:latin typeface="Calibri Light"/>
              </a:rPr>
              <a:t>What could have caused the scratch?</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p>
          <a:p>
            <a:pPr lvl="0" defTabSz="914400" fontAlgn="base"/>
            <a:endParaRPr lang="de-DE" altLang="de-DE" sz="2400" dirty="0">
              <a:solidFill>
                <a:srgbClr val="336699"/>
              </a:solidFill>
              <a:latin typeface="Calibri Light"/>
              <a:cs typeface="Times New Roman" panose="02020603050405020304" pitchFamily="18" charset="0"/>
            </a:endParaRPr>
          </a:p>
          <a:p>
            <a:pPr lvl="0" defTabSz="914400" fontAlgn="base"/>
            <a:endParaRPr lang="de-DE" altLang="de-DE" sz="2400" dirty="0">
              <a:solidFill>
                <a:srgbClr val="336699"/>
              </a:solidFill>
              <a:latin typeface="Calibri Light"/>
              <a:cs typeface="Times New Roman" panose="02020603050405020304" pitchFamily="18" charset="0"/>
            </a:endParaRPr>
          </a:p>
          <a:p>
            <a:pPr lvl="0" defTabSz="914400" fontAlgn="base"/>
            <a:r>
              <a:rPr lang="de-DE" altLang="de-DE" sz="2400" dirty="0">
                <a:solidFill>
                  <a:srgbClr val="004992"/>
                </a:solidFill>
                <a:latin typeface="Calibri Light"/>
                <a:cs typeface="Times New Roman" panose="02020603050405020304" pitchFamily="18" charset="0"/>
              </a:rPr>
              <a:t>Yourself? </a:t>
            </a:r>
          </a:p>
          <a:p>
            <a:pPr lvl="0" defTabSz="914400" fontAlgn="base"/>
            <a:r>
              <a:rPr lang="de-DE" altLang="de-DE" sz="2400" dirty="0">
                <a:solidFill>
                  <a:srgbClr val="004992"/>
                </a:solidFill>
                <a:latin typeface="Calibri Light"/>
                <a:cs typeface="Times New Roman" panose="02020603050405020304" pitchFamily="18" charset="0"/>
              </a:rPr>
              <a:t>Another person or other people?</a:t>
            </a:r>
          </a:p>
          <a:p>
            <a:pPr lvl="0" defTabSz="914400" fontAlgn="base"/>
            <a:r>
              <a:rPr lang="de-DE" altLang="de-DE" sz="2400" dirty="0">
                <a:solidFill>
                  <a:srgbClr val="004992"/>
                </a:solidFill>
                <a:latin typeface="Calibri Light"/>
                <a:cs typeface="Times New Roman" panose="02020603050405020304" pitchFamily="18" charset="0"/>
              </a:rPr>
              <a:t>Circumstances or chance? </a:t>
            </a:r>
            <a:endParaRPr lang="en-US" altLang="de-DE" sz="2400" dirty="0">
              <a:solidFill>
                <a:srgbClr val="004992"/>
              </a:solidFill>
              <a:latin typeface="Calibri Light"/>
              <a:cs typeface="Times New Roman" panose="02020603050405020304" pitchFamily="18" charset="0"/>
            </a:endParaRPr>
          </a:p>
          <a:p>
            <a:pPr marL="284163" indent="-284163" eaLnBrk="1" hangingPunct="1">
              <a:buFontTx/>
              <a:buNone/>
            </a:pPr>
            <a:endParaRPr lang="de-DE" altLang="de-DE" sz="2400" dirty="0">
              <a:solidFill>
                <a:srgbClr val="004992"/>
              </a:solidFill>
              <a:latin typeface="Calibri Light"/>
            </a:endParaRPr>
          </a:p>
        </p:txBody>
      </p:sp>
      <p:pic>
        <p:nvPicPr>
          <p:cNvPr id="8"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44</a:t>
            </a:fld>
            <a:endParaRPr lang="de-DE"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The doctor discovers that you have high blood pressure.</a:t>
            </a:r>
            <a:endParaRPr lang="de-DE" altLang="de-DE" sz="3600">
              <a:latin typeface="Calibri Light"/>
            </a:endParaRPr>
          </a:p>
        </p:txBody>
      </p:sp>
      <p:sp>
        <p:nvSpPr>
          <p:cNvPr id="94214" name="Rectangle 3"/>
          <p:cNvSpPr>
            <a:spLocks noGrp="1" noChangeArrowheads="1"/>
          </p:cNvSpPr>
          <p:nvPr>
            <p:ph idx="1"/>
          </p:nvPr>
        </p:nvSpPr>
        <p:spPr>
          <a:noFill/>
        </p:spPr>
        <p:txBody>
          <a:bodyPr/>
          <a:lstStyle/>
          <a:p>
            <a:pPr marL="184150" indent="-184150" eaLnBrk="1" hangingPunct="1">
              <a:buFontTx/>
              <a:buNone/>
            </a:pPr>
            <a:r>
              <a:rPr lang="de-DE" altLang="de-DE" sz="2400" dirty="0">
                <a:solidFill>
                  <a:srgbClr val="004992"/>
                </a:solidFill>
                <a:latin typeface="Calibri Light"/>
              </a:rPr>
              <a:t>Why do you have high blood pressure?</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p>
          <a:p>
            <a:pPr lvl="0" defTabSz="914400" fontAlgn="base"/>
            <a:endParaRPr lang="de-DE" altLang="de-DE" sz="2400" dirty="0">
              <a:solidFill>
                <a:srgbClr val="336699"/>
              </a:solidFill>
              <a:latin typeface="Calibri Light"/>
              <a:cs typeface="Times New Roman" panose="02020603050405020304" pitchFamily="18" charset="0"/>
            </a:endParaRPr>
          </a:p>
          <a:p>
            <a:pPr lvl="0" defTabSz="914400" fontAlgn="base"/>
            <a:endParaRPr lang="de-DE" altLang="de-DE" sz="2400" dirty="0">
              <a:solidFill>
                <a:srgbClr val="336699"/>
              </a:solidFill>
              <a:latin typeface="Calibri Light"/>
              <a:cs typeface="Times New Roman" panose="02020603050405020304" pitchFamily="18" charset="0"/>
            </a:endParaRPr>
          </a:p>
          <a:p>
            <a:pPr lvl="0" defTabSz="914400" fontAlgn="base"/>
            <a:r>
              <a:rPr lang="de-DE" altLang="de-DE" sz="2400" dirty="0">
                <a:solidFill>
                  <a:srgbClr val="004992"/>
                </a:solidFill>
                <a:latin typeface="Calibri Light"/>
                <a:cs typeface="Times New Roman" panose="02020603050405020304" pitchFamily="18" charset="0"/>
              </a:rPr>
              <a:t>Yourself? </a:t>
            </a:r>
          </a:p>
          <a:p>
            <a:pPr lvl="0" defTabSz="914400" fontAlgn="base"/>
            <a:r>
              <a:rPr lang="de-DE" altLang="de-DE" sz="2400" dirty="0">
                <a:solidFill>
                  <a:srgbClr val="004992"/>
                </a:solidFill>
                <a:latin typeface="Calibri Light"/>
                <a:cs typeface="Times New Roman" panose="02020603050405020304" pitchFamily="18" charset="0"/>
              </a:rPr>
              <a:t>Another person or other people?</a:t>
            </a:r>
          </a:p>
          <a:p>
            <a:pPr lvl="0" defTabSz="914400" fontAlgn="base"/>
            <a:r>
              <a:rPr lang="de-DE" altLang="de-DE" sz="2400" dirty="0">
                <a:solidFill>
                  <a:srgbClr val="004992"/>
                </a:solidFill>
                <a:latin typeface="Calibri Light"/>
                <a:cs typeface="Times New Roman" panose="02020603050405020304" pitchFamily="18" charset="0"/>
              </a:rPr>
              <a:t>Circumstances or chance? </a:t>
            </a:r>
            <a:endParaRPr lang="en-US" altLang="de-DE" sz="2400" dirty="0">
              <a:solidFill>
                <a:srgbClr val="004992"/>
              </a:solidFill>
              <a:latin typeface="Calibri Light"/>
              <a:cs typeface="Times New Roman" panose="02020603050405020304" pitchFamily="18" charset="0"/>
            </a:endParaRPr>
          </a:p>
          <a:p>
            <a:pPr marL="184150" indent="-184150" eaLnBrk="1" hangingPunct="1">
              <a:buFontTx/>
              <a:buNone/>
            </a:pPr>
            <a:endParaRPr lang="de-DE" altLang="de-DE" sz="2400" dirty="0">
              <a:solidFill>
                <a:srgbClr val="004992"/>
              </a:solidFill>
              <a:latin typeface="Calibri Light"/>
            </a:endParaRPr>
          </a:p>
        </p:txBody>
      </p:sp>
      <p:pic>
        <p:nvPicPr>
          <p:cNvPr id="8"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45</a:t>
            </a:fld>
            <a:endParaRPr lang="de-DE"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latin typeface="Calibri Light"/>
              </a:rPr>
              <a:t>A friend refused to help you with your work.</a:t>
            </a:r>
            <a:endParaRPr lang="de-DE" altLang="de-DE" sz="3600" dirty="0">
              <a:latin typeface="Calibri Light"/>
            </a:endParaRPr>
          </a:p>
        </p:txBody>
      </p:sp>
      <p:sp>
        <p:nvSpPr>
          <p:cNvPr id="96259" name="Rectangle 3"/>
          <p:cNvSpPr>
            <a:spLocks noGrp="1" noChangeArrowheads="1"/>
          </p:cNvSpPr>
          <p:nvPr>
            <p:ph idx="1"/>
          </p:nvPr>
        </p:nvSpPr>
        <p:spPr>
          <a:noFill/>
        </p:spPr>
        <p:txBody>
          <a:bodyPr/>
          <a:lstStyle/>
          <a:p>
            <a:pPr eaLnBrk="1" hangingPunct="1"/>
            <a:r>
              <a:rPr lang="de-DE" altLang="de-DE" sz="2400" dirty="0">
                <a:solidFill>
                  <a:srgbClr val="004992"/>
                </a:solidFill>
                <a:latin typeface="Calibri Light"/>
              </a:rPr>
              <a:t>What caused your friend not to help you?</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p>
          <a:p>
            <a:pPr lvl="0" defTabSz="914400" fontAlgn="base"/>
            <a:endParaRPr lang="de-DE" altLang="de-DE" sz="2400" dirty="0">
              <a:solidFill>
                <a:srgbClr val="336699"/>
              </a:solidFill>
              <a:latin typeface="Calibri Light"/>
              <a:cs typeface="Times New Roman" panose="02020603050405020304" pitchFamily="18" charset="0"/>
            </a:endParaRPr>
          </a:p>
          <a:p>
            <a:pPr lvl="0" defTabSz="914400" fontAlgn="base"/>
            <a:endParaRPr lang="de-DE" altLang="de-DE" sz="2400" dirty="0">
              <a:solidFill>
                <a:srgbClr val="336699"/>
              </a:solidFill>
              <a:latin typeface="Calibri Light"/>
              <a:cs typeface="Times New Roman" panose="02020603050405020304" pitchFamily="18" charset="0"/>
            </a:endParaRPr>
          </a:p>
          <a:p>
            <a:pPr lvl="0" defTabSz="914400" fontAlgn="base"/>
            <a:r>
              <a:rPr lang="de-DE" altLang="de-DE" sz="2400" dirty="0">
                <a:solidFill>
                  <a:srgbClr val="004992"/>
                </a:solidFill>
                <a:latin typeface="Calibri Light"/>
                <a:cs typeface="Times New Roman" panose="02020603050405020304" pitchFamily="18" charset="0"/>
              </a:rPr>
              <a:t>Yourself? </a:t>
            </a:r>
          </a:p>
          <a:p>
            <a:pPr lvl="0" defTabSz="914400" fontAlgn="base"/>
            <a:r>
              <a:rPr lang="de-DE" altLang="de-DE" sz="2400" dirty="0">
                <a:solidFill>
                  <a:srgbClr val="004992"/>
                </a:solidFill>
                <a:latin typeface="Calibri Light"/>
                <a:cs typeface="Times New Roman" panose="02020603050405020304" pitchFamily="18" charset="0"/>
              </a:rPr>
              <a:t>Another person or other people?</a:t>
            </a:r>
          </a:p>
          <a:p>
            <a:pPr lvl="0" defTabSz="914400" fontAlgn="base"/>
            <a:r>
              <a:rPr lang="de-DE" altLang="de-DE" sz="2400" dirty="0">
                <a:solidFill>
                  <a:srgbClr val="004992"/>
                </a:solidFill>
                <a:latin typeface="Calibri Light"/>
                <a:cs typeface="Times New Roman" panose="02020603050405020304" pitchFamily="18" charset="0"/>
              </a:rPr>
              <a:t>Circumstances or chance? </a:t>
            </a:r>
            <a:endParaRPr lang="en-US" altLang="de-DE" sz="2400" dirty="0">
              <a:solidFill>
                <a:srgbClr val="004992"/>
              </a:solidFill>
              <a:latin typeface="Calibri Light"/>
              <a:cs typeface="Times New Roman" panose="02020603050405020304" pitchFamily="18" charset="0"/>
            </a:endParaRPr>
          </a:p>
          <a:p>
            <a:pPr eaLnBrk="1" hangingPunct="1"/>
            <a:endParaRPr lang="de-DE" altLang="de-DE" sz="2400" dirty="0">
              <a:solidFill>
                <a:srgbClr val="004992"/>
              </a:solidFill>
              <a:latin typeface="Calibri Light"/>
            </a:endParaRPr>
          </a:p>
        </p:txBody>
      </p:sp>
      <p:sp>
        <p:nvSpPr>
          <p:cNvPr id="96260"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pPr>
            <a:endParaRPr lang="de-DE" altLang="de-DE" sz="2000">
              <a:latin typeface="Calibri Light"/>
            </a:endParaRPr>
          </a:p>
        </p:txBody>
      </p:sp>
      <p:pic>
        <p:nvPicPr>
          <p:cNvPr id="9" name="Picture 12" descr="Katrin Z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1034" y="4073859"/>
            <a:ext cx="2784141" cy="2784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46</a:t>
            </a:fld>
            <a:endParaRPr lang="de-DE"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 friend has surprised you with a gift.</a:t>
            </a:r>
            <a:endParaRPr lang="de-DE" altLang="de-DE" sz="3600">
              <a:latin typeface="Calibri Light"/>
            </a:endParaRPr>
          </a:p>
        </p:txBody>
      </p:sp>
      <p:sp>
        <p:nvSpPr>
          <p:cNvPr id="98307" name="Rectangle 3"/>
          <p:cNvSpPr>
            <a:spLocks noGrp="1" noChangeArrowheads="1"/>
          </p:cNvSpPr>
          <p:nvPr>
            <p:ph idx="1"/>
          </p:nvPr>
        </p:nvSpPr>
        <p:spPr>
          <a:noFill/>
        </p:spPr>
        <p:txBody>
          <a:bodyPr/>
          <a:lstStyle/>
          <a:p>
            <a:pPr marL="184150" indent="-184150" eaLnBrk="1" hangingPunct="1">
              <a:buFontTx/>
              <a:buNone/>
            </a:pPr>
            <a:r>
              <a:rPr lang="de-DE" altLang="de-DE" sz="2400" dirty="0">
                <a:solidFill>
                  <a:srgbClr val="004992"/>
                </a:solidFill>
                <a:latin typeface="Calibri Light"/>
              </a:rPr>
              <a:t>What caused your friend to give you a gift?</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p>
          <a:p>
            <a:pPr lvl="0" defTabSz="914400" fontAlgn="base"/>
            <a:endParaRPr lang="de-DE" altLang="de-DE" sz="2400" dirty="0">
              <a:solidFill>
                <a:srgbClr val="336699"/>
              </a:solidFill>
              <a:latin typeface="Calibri Light"/>
              <a:cs typeface="Times New Roman" panose="02020603050405020304" pitchFamily="18" charset="0"/>
            </a:endParaRPr>
          </a:p>
          <a:p>
            <a:pPr lvl="0" defTabSz="914400" fontAlgn="base"/>
            <a:endParaRPr lang="de-DE" altLang="de-DE" sz="2400" dirty="0">
              <a:solidFill>
                <a:srgbClr val="004992"/>
              </a:solidFill>
              <a:latin typeface="Calibri Light"/>
              <a:cs typeface="Times New Roman" panose="02020603050405020304" pitchFamily="18" charset="0"/>
            </a:endParaRPr>
          </a:p>
          <a:p>
            <a:pPr lvl="0" defTabSz="914400" fontAlgn="base"/>
            <a:r>
              <a:rPr lang="de-DE" altLang="de-DE" sz="2400" dirty="0">
                <a:solidFill>
                  <a:srgbClr val="004992"/>
                </a:solidFill>
                <a:latin typeface="Calibri Light"/>
                <a:cs typeface="Times New Roman" panose="02020603050405020304" pitchFamily="18" charset="0"/>
              </a:rPr>
              <a:t>Yourself? </a:t>
            </a:r>
          </a:p>
          <a:p>
            <a:pPr lvl="0" defTabSz="914400" fontAlgn="base"/>
            <a:r>
              <a:rPr lang="de-DE" altLang="de-DE" sz="2400" dirty="0">
                <a:solidFill>
                  <a:srgbClr val="004992"/>
                </a:solidFill>
                <a:latin typeface="Calibri Light"/>
                <a:cs typeface="Times New Roman" panose="02020603050405020304" pitchFamily="18" charset="0"/>
              </a:rPr>
              <a:t>Another person or other people?</a:t>
            </a:r>
          </a:p>
          <a:p>
            <a:pPr lvl="0" defTabSz="914400" fontAlgn="base"/>
            <a:r>
              <a:rPr lang="de-DE" altLang="de-DE" sz="2400" dirty="0">
                <a:solidFill>
                  <a:srgbClr val="004992"/>
                </a:solidFill>
                <a:latin typeface="Calibri Light"/>
                <a:cs typeface="Times New Roman" panose="02020603050405020304" pitchFamily="18" charset="0"/>
              </a:rPr>
              <a:t>Circumstances or chance? </a:t>
            </a:r>
            <a:endParaRPr lang="en-US" altLang="de-DE" sz="2400" dirty="0">
              <a:solidFill>
                <a:srgbClr val="004992"/>
              </a:solidFill>
              <a:latin typeface="Calibri Light"/>
              <a:cs typeface="Times New Roman" panose="02020603050405020304" pitchFamily="18" charset="0"/>
            </a:endParaRPr>
          </a:p>
          <a:p>
            <a:pPr marL="184150" indent="-184150" eaLnBrk="1" hangingPunct="1">
              <a:buFontTx/>
              <a:buNone/>
            </a:pPr>
            <a:endParaRPr lang="de-DE" altLang="de-DE" sz="2400" dirty="0">
              <a:solidFill>
                <a:srgbClr val="004992"/>
              </a:solidFill>
              <a:latin typeface="Calibri Light"/>
            </a:endParaRPr>
          </a:p>
        </p:txBody>
      </p:sp>
      <p:pic>
        <p:nvPicPr>
          <p:cNvPr id="8"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47</a:t>
            </a:fld>
            <a:endParaRPr lang="de-DE"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 friend says you are stupid.</a:t>
            </a:r>
            <a:endParaRPr lang="de-DE" altLang="de-DE" sz="3600">
              <a:latin typeface="Calibri Light"/>
            </a:endParaRPr>
          </a:p>
        </p:txBody>
      </p:sp>
      <p:sp>
        <p:nvSpPr>
          <p:cNvPr id="100355" name="Rectangle 3"/>
          <p:cNvSpPr>
            <a:spLocks noGrp="1" noChangeArrowheads="1"/>
          </p:cNvSpPr>
          <p:nvPr>
            <p:ph idx="1"/>
          </p:nvPr>
        </p:nvSpPr>
        <p:spPr>
          <a:noFill/>
        </p:spPr>
        <p:txBody>
          <a:bodyPr/>
          <a:lstStyle/>
          <a:p>
            <a:pPr marL="184150" indent="-184150" eaLnBrk="1" hangingPunct="1">
              <a:buFontTx/>
              <a:buNone/>
            </a:pPr>
            <a:r>
              <a:rPr lang="de-DE" altLang="de-DE" sz="2400" dirty="0">
                <a:solidFill>
                  <a:srgbClr val="004992"/>
                </a:solidFill>
                <a:latin typeface="Calibri Light"/>
              </a:rPr>
              <a:t>What caused your friend to say this?</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p>
          <a:p>
            <a:pPr lvl="0" defTabSz="914400" fontAlgn="base"/>
            <a:endParaRPr lang="de-DE" altLang="de-DE" sz="2400" dirty="0">
              <a:solidFill>
                <a:srgbClr val="336699"/>
              </a:solidFill>
              <a:latin typeface="Calibri Light"/>
              <a:cs typeface="Times New Roman" panose="02020603050405020304" pitchFamily="18" charset="0"/>
            </a:endParaRPr>
          </a:p>
          <a:p>
            <a:pPr lvl="0" defTabSz="914400" fontAlgn="base"/>
            <a:endParaRPr lang="de-DE" altLang="de-DE" sz="2400" dirty="0">
              <a:solidFill>
                <a:srgbClr val="004992"/>
              </a:solidFill>
              <a:latin typeface="Calibri Light"/>
              <a:cs typeface="Times New Roman" panose="02020603050405020304" pitchFamily="18" charset="0"/>
            </a:endParaRPr>
          </a:p>
          <a:p>
            <a:pPr lvl="0" defTabSz="914400" fontAlgn="base"/>
            <a:r>
              <a:rPr lang="de-DE" altLang="de-DE" sz="2400" dirty="0">
                <a:solidFill>
                  <a:srgbClr val="004992"/>
                </a:solidFill>
                <a:latin typeface="Calibri Light"/>
                <a:cs typeface="Times New Roman" panose="02020603050405020304" pitchFamily="18" charset="0"/>
              </a:rPr>
              <a:t>Yourself? </a:t>
            </a:r>
          </a:p>
          <a:p>
            <a:pPr lvl="0" defTabSz="914400" fontAlgn="base"/>
            <a:r>
              <a:rPr lang="de-DE" altLang="de-DE" sz="2400" dirty="0">
                <a:solidFill>
                  <a:srgbClr val="004992"/>
                </a:solidFill>
                <a:latin typeface="Calibri Light"/>
                <a:cs typeface="Times New Roman" panose="02020603050405020304" pitchFamily="18" charset="0"/>
              </a:rPr>
              <a:t>Another person or other people?</a:t>
            </a:r>
          </a:p>
          <a:p>
            <a:pPr lvl="0" defTabSz="914400" fontAlgn="base"/>
            <a:r>
              <a:rPr lang="de-DE" altLang="de-DE" sz="2400" dirty="0">
                <a:solidFill>
                  <a:srgbClr val="004992"/>
                </a:solidFill>
                <a:latin typeface="Calibri Light"/>
                <a:cs typeface="Times New Roman" panose="02020603050405020304" pitchFamily="18" charset="0"/>
              </a:rPr>
              <a:t>Circumstances or chance? </a:t>
            </a:r>
            <a:endParaRPr lang="en-US" altLang="de-DE" sz="2400" dirty="0">
              <a:solidFill>
                <a:srgbClr val="004992"/>
              </a:solidFill>
              <a:latin typeface="Calibri Light"/>
              <a:cs typeface="Times New Roman" panose="02020603050405020304" pitchFamily="18" charset="0"/>
            </a:endParaRPr>
          </a:p>
          <a:p>
            <a:pPr marL="184150" indent="-184150" eaLnBrk="1" hangingPunct="1">
              <a:buFontTx/>
              <a:buNone/>
            </a:pPr>
            <a:endParaRPr lang="de-DE" altLang="de-DE" sz="2400" dirty="0">
              <a:solidFill>
                <a:srgbClr val="004992"/>
              </a:solidFill>
              <a:latin typeface="Calibri Light"/>
            </a:endParaRPr>
          </a:p>
        </p:txBody>
      </p:sp>
      <p:sp>
        <p:nvSpPr>
          <p:cNvPr id="100356" name="Rectangle 4"/>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buClrTx/>
            </a:pPr>
            <a:endParaRPr lang="de-DE" altLang="de-DE" sz="2000">
              <a:latin typeface="Calibri Light"/>
            </a:endParaRPr>
          </a:p>
        </p:txBody>
      </p:sp>
      <p:pic>
        <p:nvPicPr>
          <p:cNvPr id="9"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48</a:t>
            </a:fld>
            <a:endParaRPr lang="de-DE"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Your neighbor's baby starts crying when you pick it up.</a:t>
            </a:r>
            <a:endParaRPr lang="de-DE" altLang="de-DE" sz="3600" dirty="0">
              <a:latin typeface="Calibri Light"/>
            </a:endParaRPr>
          </a:p>
        </p:txBody>
      </p:sp>
      <p:sp>
        <p:nvSpPr>
          <p:cNvPr id="102403" name="Rectangle 3"/>
          <p:cNvSpPr>
            <a:spLocks noGrp="1" noChangeArrowheads="1"/>
          </p:cNvSpPr>
          <p:nvPr>
            <p:ph idx="1"/>
          </p:nvPr>
        </p:nvSpPr>
        <p:spPr>
          <a:noFill/>
        </p:spPr>
        <p:txBody>
          <a:bodyPr/>
          <a:lstStyle/>
          <a:p>
            <a:pPr eaLnBrk="1" hangingPunct="1"/>
            <a:r>
              <a:rPr lang="de-DE" altLang="de-DE" sz="2400" dirty="0">
                <a:solidFill>
                  <a:srgbClr val="004992"/>
                </a:solidFill>
                <a:latin typeface="Calibri Light"/>
              </a:rPr>
              <a:t>Why is the baby crying?</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p>
          <a:p>
            <a:pPr lvl="0" defTabSz="914400" fontAlgn="base"/>
            <a:endParaRPr lang="de-DE" altLang="de-DE" sz="2400" dirty="0">
              <a:solidFill>
                <a:srgbClr val="336699"/>
              </a:solidFill>
              <a:latin typeface="Calibri Light"/>
              <a:cs typeface="Times New Roman" panose="02020603050405020304" pitchFamily="18" charset="0"/>
            </a:endParaRPr>
          </a:p>
          <a:p>
            <a:pPr lvl="0" defTabSz="914400" fontAlgn="base"/>
            <a:endParaRPr lang="de-DE" altLang="de-DE" sz="2400" dirty="0">
              <a:solidFill>
                <a:srgbClr val="004992"/>
              </a:solidFill>
              <a:latin typeface="Calibri Light"/>
              <a:cs typeface="Times New Roman" panose="02020603050405020304" pitchFamily="18" charset="0"/>
            </a:endParaRPr>
          </a:p>
          <a:p>
            <a:pPr lvl="0" defTabSz="914400" fontAlgn="base"/>
            <a:r>
              <a:rPr lang="de-DE" altLang="de-DE" sz="2400" dirty="0">
                <a:solidFill>
                  <a:srgbClr val="004992"/>
                </a:solidFill>
                <a:latin typeface="Calibri Light"/>
                <a:cs typeface="Times New Roman" panose="02020603050405020304" pitchFamily="18" charset="0"/>
              </a:rPr>
              <a:t>Yourself? </a:t>
            </a:r>
          </a:p>
          <a:p>
            <a:pPr lvl="0" defTabSz="914400" fontAlgn="base"/>
            <a:r>
              <a:rPr lang="de-DE" altLang="de-DE" sz="2400" dirty="0">
                <a:solidFill>
                  <a:srgbClr val="004992"/>
                </a:solidFill>
                <a:latin typeface="Calibri Light"/>
                <a:cs typeface="Times New Roman" panose="02020603050405020304" pitchFamily="18" charset="0"/>
              </a:rPr>
              <a:t>Another person or other people?</a:t>
            </a:r>
          </a:p>
          <a:p>
            <a:pPr lvl="0" defTabSz="914400" fontAlgn="base"/>
            <a:r>
              <a:rPr lang="de-DE" altLang="de-DE" sz="2400" dirty="0">
                <a:solidFill>
                  <a:srgbClr val="004992"/>
                </a:solidFill>
                <a:latin typeface="Calibri Light"/>
                <a:cs typeface="Times New Roman" panose="02020603050405020304" pitchFamily="18" charset="0"/>
              </a:rPr>
              <a:t>Circumstances or chance? </a:t>
            </a:r>
            <a:endParaRPr lang="en-US" altLang="de-DE" sz="2400" dirty="0">
              <a:solidFill>
                <a:srgbClr val="004992"/>
              </a:solidFill>
              <a:latin typeface="Calibri Light"/>
              <a:cs typeface="Times New Roman" panose="02020603050405020304" pitchFamily="18" charset="0"/>
            </a:endParaRPr>
          </a:p>
          <a:p>
            <a:pPr eaLnBrk="1" hangingPunct="1"/>
            <a:endParaRPr lang="de-DE" altLang="de-DE" sz="2400" dirty="0">
              <a:solidFill>
                <a:srgbClr val="004992"/>
              </a:solidFill>
              <a:latin typeface="Calibri Light"/>
            </a:endParaRPr>
          </a:p>
        </p:txBody>
      </p:sp>
      <p:pic>
        <p:nvPicPr>
          <p:cNvPr id="8"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49</a:t>
            </a:fld>
            <a:endParaRPr lang="de-DE"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 friend says that he does not respect you.</a:t>
            </a:r>
            <a:endParaRPr lang="de-DE" altLang="de-DE" sz="3600">
              <a:latin typeface="Calibri Light"/>
            </a:endParaRPr>
          </a:p>
        </p:txBody>
      </p:sp>
      <p:sp>
        <p:nvSpPr>
          <p:cNvPr id="104451" name="Rectangle 3"/>
          <p:cNvSpPr>
            <a:spLocks noGrp="1" noChangeArrowheads="1"/>
          </p:cNvSpPr>
          <p:nvPr>
            <p:ph idx="1"/>
          </p:nvPr>
        </p:nvSpPr>
        <p:spPr>
          <a:noFill/>
        </p:spPr>
        <p:txBody>
          <a:bodyPr/>
          <a:lstStyle/>
          <a:p>
            <a:pPr eaLnBrk="1" hangingPunct="1"/>
            <a:r>
              <a:rPr lang="de-DE" altLang="de-DE" sz="2400" dirty="0">
                <a:solidFill>
                  <a:srgbClr val="004992"/>
                </a:solidFill>
                <a:latin typeface="Calibri Light"/>
              </a:rPr>
              <a:t>What caused your friend to say this?</a:t>
            </a:r>
          </a:p>
          <a:p>
            <a:pPr lvl="0" defTabSz="914400" fontAlgn="base"/>
            <a:r>
              <a:rPr lang="de-DE" altLang="de-DE" sz="2400" dirty="0">
                <a:solidFill>
                  <a:srgbClr val="333333"/>
                </a:solidFill>
                <a:latin typeface="Calibri Light"/>
                <a:cs typeface="Times New Roman" panose="02020603050405020304" pitchFamily="18" charset="0"/>
              </a:rPr>
              <a:t>What is the main reason for this event?</a:t>
            </a:r>
          </a:p>
          <a:p>
            <a:pPr lvl="0" defTabSz="914400" fontAlgn="base"/>
            <a:endParaRPr lang="de-DE" altLang="de-DE" sz="2400" dirty="0">
              <a:solidFill>
                <a:srgbClr val="336699"/>
              </a:solidFill>
              <a:latin typeface="Calibri Light"/>
              <a:cs typeface="Times New Roman" panose="02020603050405020304" pitchFamily="18" charset="0"/>
            </a:endParaRPr>
          </a:p>
          <a:p>
            <a:pPr lvl="0" defTabSz="914400" fontAlgn="base"/>
            <a:endParaRPr lang="de-DE" altLang="de-DE" sz="2400" dirty="0">
              <a:solidFill>
                <a:srgbClr val="336699"/>
              </a:solidFill>
              <a:latin typeface="Calibri Light"/>
              <a:cs typeface="Times New Roman" panose="02020603050405020304" pitchFamily="18" charset="0"/>
            </a:endParaRPr>
          </a:p>
          <a:p>
            <a:pPr lvl="0" defTabSz="914400" fontAlgn="base"/>
            <a:r>
              <a:rPr lang="de-DE" altLang="de-DE" sz="2400" dirty="0">
                <a:solidFill>
                  <a:srgbClr val="004992"/>
                </a:solidFill>
                <a:latin typeface="Calibri Light"/>
                <a:cs typeface="Times New Roman" panose="02020603050405020304" pitchFamily="18" charset="0"/>
              </a:rPr>
              <a:t>Yourself? </a:t>
            </a:r>
          </a:p>
          <a:p>
            <a:pPr lvl="0" defTabSz="914400" fontAlgn="base"/>
            <a:r>
              <a:rPr lang="de-DE" altLang="de-DE" sz="2400" dirty="0">
                <a:solidFill>
                  <a:srgbClr val="004992"/>
                </a:solidFill>
                <a:latin typeface="Calibri Light"/>
                <a:cs typeface="Times New Roman" panose="02020603050405020304" pitchFamily="18" charset="0"/>
              </a:rPr>
              <a:t>Another person or other people?</a:t>
            </a:r>
          </a:p>
          <a:p>
            <a:pPr lvl="0" defTabSz="914400" fontAlgn="base"/>
            <a:r>
              <a:rPr lang="de-DE" altLang="de-DE" sz="2400" dirty="0">
                <a:solidFill>
                  <a:srgbClr val="004992"/>
                </a:solidFill>
                <a:latin typeface="Calibri Light"/>
                <a:cs typeface="Times New Roman" panose="02020603050405020304" pitchFamily="18" charset="0"/>
              </a:rPr>
              <a:t>Circumstances or chance? </a:t>
            </a:r>
            <a:endParaRPr lang="en-US" altLang="de-DE" sz="2400" dirty="0">
              <a:solidFill>
                <a:srgbClr val="004992"/>
              </a:solidFill>
              <a:latin typeface="Calibri Light"/>
              <a:cs typeface="Times New Roman" panose="02020603050405020304" pitchFamily="18" charset="0"/>
            </a:endParaRPr>
          </a:p>
          <a:p>
            <a:pPr eaLnBrk="1" hangingPunct="1"/>
            <a:endParaRPr lang="de-DE" altLang="de-DE" sz="2400" dirty="0">
              <a:solidFill>
                <a:srgbClr val="004992"/>
              </a:solidFill>
              <a:latin typeface="Calibri Light"/>
            </a:endParaRPr>
          </a:p>
        </p:txBody>
      </p:sp>
      <p:pic>
        <p:nvPicPr>
          <p:cNvPr id="9"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50</a:t>
            </a:fld>
            <a:endParaRPr lang="de-DE"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endParaRPr lang="en-US"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Always consider different factors that could have contributed to the outcome of an event (i.e. yourself/others/circumstances).</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4" name="Footer Placeholder 3"/>
          <p:cNvSpPr>
            <a:spLocks noGrp="1"/>
          </p:cNvSpPr>
          <p:nvPr>
            <p:ph type="ftr" sz="quarter" idx="11"/>
          </p:nvPr>
        </p:nvSpPr>
        <p:spPr/>
        <p:txBody>
          <a:bodyPr/>
          <a:lstStyle/>
          <a:p>
            <a:r>
              <a:rPr lang="de-DE"/>
              <a:t>Metacognitive Training 1 - Attribution</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51</a:t>
            </a:fld>
            <a:endParaRPr lang="de-DE"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endParaRPr lang="en-US"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Always consider different factors that could have contributed to the outcome of an event (i.e. yourself/others/circumstances).</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We should try to be as realistic as possible in every-day life:</a:t>
            </a:r>
            <a:br>
              <a:rPr lang="en-US" altLang="de-DE" sz="2400" dirty="0">
                <a:solidFill>
                  <a:srgbClr val="333333"/>
                </a:solidFill>
                <a:latin typeface="Calibri Light"/>
                <a:cs typeface="Times New Roman" panose="02020603050405020304" pitchFamily="18" charset="0"/>
              </a:rPr>
            </a:br>
            <a:r>
              <a:rPr lang="en-US" altLang="de-DE" sz="2400" dirty="0">
                <a:solidFill>
                  <a:srgbClr val="333333"/>
                </a:solidFill>
                <a:latin typeface="Calibri Light"/>
                <a:cs typeface="Times New Roman" panose="02020603050405020304" pitchFamily="18" charset="0"/>
              </a:rPr>
              <a:t>It’s not justified to </a:t>
            </a:r>
            <a:r>
              <a:rPr lang="en-US" altLang="de-DE" sz="2400" i="1" dirty="0">
                <a:solidFill>
                  <a:srgbClr val="333333"/>
                </a:solidFill>
                <a:latin typeface="Calibri Light"/>
                <a:cs typeface="Times New Roman" panose="02020603050405020304" pitchFamily="18" charset="0"/>
              </a:rPr>
              <a:t>always</a:t>
            </a:r>
            <a:r>
              <a:rPr lang="en-US" altLang="de-DE" sz="2400" dirty="0">
                <a:solidFill>
                  <a:srgbClr val="333333"/>
                </a:solidFill>
                <a:latin typeface="Calibri Light"/>
                <a:cs typeface="Times New Roman" panose="02020603050405020304" pitchFamily="18" charset="0"/>
              </a:rPr>
              <a:t> put the blame on others, just as it is not </a:t>
            </a:r>
            <a:r>
              <a:rPr lang="en-US" altLang="de-DE" sz="2400" i="1" dirty="0">
                <a:solidFill>
                  <a:srgbClr val="333333"/>
                </a:solidFill>
                <a:latin typeface="Calibri Light"/>
                <a:cs typeface="Times New Roman" panose="02020603050405020304" pitchFamily="18" charset="0"/>
              </a:rPr>
              <a:t>always</a:t>
            </a:r>
            <a:r>
              <a:rPr lang="en-US" altLang="de-DE" sz="2400" dirty="0">
                <a:solidFill>
                  <a:srgbClr val="333333"/>
                </a:solidFill>
                <a:latin typeface="Calibri Light"/>
                <a:cs typeface="Times New Roman" panose="02020603050405020304" pitchFamily="18" charset="0"/>
              </a:rPr>
              <a:t> our fault when things go wrong.</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4" name="Footer Placeholder 3"/>
          <p:cNvSpPr>
            <a:spLocks noGrp="1"/>
          </p:cNvSpPr>
          <p:nvPr>
            <p:ph type="ftr" sz="quarter" idx="11"/>
          </p:nvPr>
        </p:nvSpPr>
        <p:spPr/>
        <p:txBody>
          <a:bodyPr/>
          <a:lstStyle/>
          <a:p>
            <a:r>
              <a:rPr lang="de-DE"/>
              <a:t>Metacognitive Training 1 - Attribution</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52</a:t>
            </a:fld>
            <a:endParaRPr lang="de-DE" dirty="0"/>
          </a:p>
        </p:txBody>
      </p:sp>
    </p:spTree>
    <p:extLst>
      <p:ext uri="{BB962C8B-B14F-4D97-AF65-F5344CB8AC3E}">
        <p14:creationId xmlns:p14="http://schemas.microsoft.com/office/powerpoint/2010/main" val="11806141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endParaRPr lang="en-US"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Always consider different factors that could have contributed to the outcome of an event (i.e. yourself/others/circumstances).</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We should try to be as realistic as possible in every-day life:</a:t>
            </a:r>
            <a:br>
              <a:rPr lang="en-US" altLang="de-DE" sz="2400" dirty="0">
                <a:solidFill>
                  <a:srgbClr val="333333"/>
                </a:solidFill>
                <a:latin typeface="Calibri Light"/>
                <a:cs typeface="Times New Roman" panose="02020603050405020304" pitchFamily="18" charset="0"/>
              </a:rPr>
            </a:br>
            <a:r>
              <a:rPr lang="en-US" altLang="de-DE" sz="2400" dirty="0">
                <a:solidFill>
                  <a:srgbClr val="333333"/>
                </a:solidFill>
                <a:latin typeface="Calibri Light"/>
                <a:cs typeface="Times New Roman" panose="02020603050405020304" pitchFamily="18" charset="0"/>
              </a:rPr>
              <a:t>It’s not justified to </a:t>
            </a:r>
            <a:r>
              <a:rPr lang="en-US" altLang="de-DE" sz="2400" i="1" dirty="0">
                <a:solidFill>
                  <a:srgbClr val="333333"/>
                </a:solidFill>
                <a:latin typeface="Calibri Light"/>
                <a:cs typeface="Times New Roman" panose="02020603050405020304" pitchFamily="18" charset="0"/>
              </a:rPr>
              <a:t>always</a:t>
            </a:r>
            <a:r>
              <a:rPr lang="en-US" altLang="de-DE" sz="2400" dirty="0">
                <a:solidFill>
                  <a:srgbClr val="333333"/>
                </a:solidFill>
                <a:latin typeface="Calibri Light"/>
                <a:cs typeface="Times New Roman" panose="02020603050405020304" pitchFamily="18" charset="0"/>
              </a:rPr>
              <a:t> put the blame on others, just as it is not </a:t>
            </a:r>
            <a:r>
              <a:rPr lang="en-US" altLang="de-DE" sz="2400" i="1" dirty="0">
                <a:solidFill>
                  <a:srgbClr val="333333"/>
                </a:solidFill>
                <a:latin typeface="Calibri Light"/>
                <a:cs typeface="Times New Roman" panose="02020603050405020304" pitchFamily="18" charset="0"/>
              </a:rPr>
              <a:t>always</a:t>
            </a:r>
            <a:r>
              <a:rPr lang="en-US" altLang="de-DE" sz="2400" dirty="0">
                <a:solidFill>
                  <a:srgbClr val="333333"/>
                </a:solidFill>
                <a:latin typeface="Calibri Light"/>
                <a:cs typeface="Times New Roman" panose="02020603050405020304" pitchFamily="18" charset="0"/>
              </a:rPr>
              <a:t> our fault when things go wrong.</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Usually, many factors contribute to an event.</a:t>
            </a:r>
          </a:p>
          <a:p>
            <a:endParaRPr lang="en-US" sz="240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4" name="Footer Placeholder 3"/>
          <p:cNvSpPr>
            <a:spLocks noGrp="1"/>
          </p:cNvSpPr>
          <p:nvPr>
            <p:ph type="ftr" sz="quarter" idx="11"/>
          </p:nvPr>
        </p:nvSpPr>
        <p:spPr/>
        <p:txBody>
          <a:bodyPr/>
          <a:lstStyle/>
          <a:p>
            <a:r>
              <a:rPr lang="de-DE"/>
              <a:t>Metacognitive Training 1 - Attribution</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53</a:t>
            </a:fld>
            <a:endParaRPr lang="de-DE" dirty="0"/>
          </a:p>
        </p:txBody>
      </p:sp>
    </p:spTree>
    <p:extLst>
      <p:ext uri="{BB962C8B-B14F-4D97-AF65-F5344CB8AC3E}">
        <p14:creationId xmlns:p14="http://schemas.microsoft.com/office/powerpoint/2010/main" val="6909787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Many people with psychosis tend to explain </a:t>
            </a:r>
            <a:r>
              <a:rPr lang="en-AU" altLang="de-DE" sz="2400" i="1" dirty="0">
                <a:solidFill>
                  <a:srgbClr val="333333"/>
                </a:solidFill>
                <a:latin typeface="Calibri Light"/>
                <a:cs typeface="Times New Roman" panose="02020603050405020304" pitchFamily="18" charset="0"/>
              </a:rPr>
              <a:t>complex</a:t>
            </a:r>
            <a:r>
              <a:rPr lang="en-AU" altLang="de-DE" sz="2400" dirty="0">
                <a:solidFill>
                  <a:srgbClr val="333333"/>
                </a:solidFill>
                <a:latin typeface="Calibri Light"/>
                <a:cs typeface="Times New Roman" panose="02020603050405020304" pitchFamily="18" charset="0"/>
              </a:rPr>
              <a:t> events with one single reason only. Sometimes, other people alone are blamed for </a:t>
            </a:r>
            <a:r>
              <a:rPr lang="en-US" altLang="de-DE" sz="2400" dirty="0">
                <a:solidFill>
                  <a:srgbClr val="333333"/>
                </a:solidFill>
                <a:latin typeface="Calibri Light"/>
                <a:cs typeface="Times New Roman" panose="02020603050405020304" pitchFamily="18" charset="0"/>
              </a:rPr>
              <a:t>one</a:t>
            </a:r>
            <a:r>
              <a:rPr lang="de-DE" altLang="de-DE" sz="2400" dirty="0">
                <a:solidFill>
                  <a:srgbClr val="333333"/>
                </a:solidFill>
                <a:latin typeface="Calibri Light"/>
                <a:cs typeface="Times New Roman" panose="02020603050405020304" pitchFamily="18" charset="0"/>
              </a:rPr>
              <a:t>'</a:t>
            </a:r>
            <a:r>
              <a:rPr lang="en-US" altLang="de-DE" sz="2400" dirty="0">
                <a:solidFill>
                  <a:srgbClr val="333333"/>
                </a:solidFill>
                <a:latin typeface="Calibri Light"/>
                <a:cs typeface="Times New Roman" panose="02020603050405020304" pitchFamily="18" charset="0"/>
              </a:rPr>
              <a:t>s</a:t>
            </a:r>
            <a:r>
              <a:rPr lang="en-AU" altLang="de-DE" sz="2400" dirty="0">
                <a:solidFill>
                  <a:srgbClr val="333333"/>
                </a:solidFill>
                <a:latin typeface="Calibri Light"/>
                <a:cs typeface="Times New Roman" panose="02020603050405020304" pitchFamily="18" charset="0"/>
              </a:rPr>
              <a:t> failure.</a:t>
            </a:r>
            <a:r>
              <a:rPr lang="en-AU" altLang="de-DE" sz="2200" dirty="0">
                <a:solidFill>
                  <a:srgbClr val="333333"/>
                </a:solidFill>
                <a:latin typeface="Calibri Light"/>
                <a:cs typeface="Times New Roman" panose="02020603050405020304" pitchFamily="18" charset="0"/>
              </a:rPr>
              <a:t> </a:t>
            </a:r>
          </a:p>
          <a:p>
            <a:pPr lvl="0" defTabSz="914400" fontAlgn="base"/>
            <a:r>
              <a:rPr lang="en-AU" altLang="de-DE" sz="2000" dirty="0">
                <a:solidFill>
                  <a:srgbClr val="004992"/>
                </a:solidFill>
                <a:latin typeface="Calibri Light"/>
                <a:cs typeface="Times New Roman" panose="02020603050405020304" pitchFamily="18" charset="0"/>
              </a:rPr>
              <a:t>Example I: </a:t>
            </a:r>
            <a:r>
              <a:rPr lang="en-AU" altLang="de-DE" sz="2000" dirty="0">
                <a:solidFill>
                  <a:srgbClr val="333333"/>
                </a:solidFill>
                <a:latin typeface="Calibri Light"/>
                <a:cs typeface="Times New Roman" panose="02020603050405020304" pitchFamily="18" charset="0"/>
              </a:rPr>
              <a:t>Anna falls while walking. </a:t>
            </a:r>
          </a:p>
          <a:p>
            <a:pPr lvl="0" defTabSz="914400" fontAlgn="base"/>
            <a:r>
              <a:rPr lang="en-AU" altLang="de-DE" sz="2000" dirty="0">
                <a:solidFill>
                  <a:srgbClr val="004992"/>
                </a:solidFill>
                <a:latin typeface="Calibri Light"/>
                <a:cs typeface="Times New Roman" panose="02020603050405020304" pitchFamily="18" charset="0"/>
              </a:rPr>
              <a:t>Own belief: </a:t>
            </a:r>
            <a:r>
              <a:rPr lang="en-AU" altLang="de-DE" sz="2000" dirty="0">
                <a:solidFill>
                  <a:srgbClr val="333333"/>
                </a:solidFill>
                <a:latin typeface="Calibri Light"/>
                <a:cs typeface="Times New Roman" panose="02020603050405020304" pitchFamily="18" charset="0"/>
              </a:rPr>
              <a:t>Her uncle causes this by sending pulses through electrodes in her head. </a:t>
            </a:r>
          </a:p>
          <a:p>
            <a:pPr lvl="0" defTabSz="914400" fontAlgn="base"/>
            <a:r>
              <a:rPr lang="en-AU" altLang="de-DE" sz="2000" dirty="0">
                <a:solidFill>
                  <a:srgbClr val="004992"/>
                </a:solidFill>
                <a:latin typeface="Calibri Light"/>
                <a:cs typeface="Times New Roman" panose="02020603050405020304" pitchFamily="18" charset="0"/>
              </a:rPr>
              <a:t>Alternative explanation: </a:t>
            </a:r>
            <a:r>
              <a:rPr lang="de-DE" altLang="de-DE" sz="2000" dirty="0">
                <a:solidFill>
                  <a:srgbClr val="333333"/>
                </a:solidFill>
                <a:latin typeface="Calibri Light"/>
                <a:cs typeface="Times New Roman" panose="02020603050405020304" pitchFamily="18" charset="0"/>
              </a:rPr>
              <a:t>She has an ear infection which affects her sense of balance. In addition, it has been raining for weeks and the streets are very slippery</a:t>
            </a:r>
            <a:r>
              <a:rPr lang="en-GB" altLang="de-DE" sz="2000" dirty="0">
                <a:solidFill>
                  <a:srgbClr val="333333"/>
                </a:solidFill>
                <a:latin typeface="Calibri Light"/>
                <a:cs typeface="Times New Roman" panose="02020603050405020304" pitchFamily="18" charset="0"/>
              </a:rPr>
              <a:t>.</a:t>
            </a:r>
            <a:endParaRPr lang="en-AU" altLang="de-DE" sz="2000" dirty="0">
              <a:solidFill>
                <a:srgbClr val="333333"/>
              </a:solidFill>
              <a:latin typeface="Calibri Light"/>
              <a:cs typeface="Times New Roman" panose="02020603050405020304" pitchFamily="18" charset="0"/>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4" name="Footer Placeholder 3"/>
          <p:cNvSpPr>
            <a:spLocks noGrp="1"/>
          </p:cNvSpPr>
          <p:nvPr>
            <p:ph type="ftr" sz="quarter" idx="11"/>
          </p:nvPr>
        </p:nvSpPr>
        <p:spPr/>
        <p:txBody>
          <a:bodyPr/>
          <a:lstStyle/>
          <a:p>
            <a:r>
              <a:rPr lang="de-DE"/>
              <a:t>Metacognitive Training 1 - Attribution</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54</a:t>
            </a:fld>
            <a:endParaRPr lang="de-DE"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Sometimes, other people carry </a:t>
            </a:r>
            <a:r>
              <a:rPr lang="en-AU" altLang="de-DE" sz="2400" i="1" dirty="0">
                <a:solidFill>
                  <a:srgbClr val="333333"/>
                </a:solidFill>
                <a:latin typeface="Calibri Light"/>
                <a:cs typeface="Times New Roman" panose="02020603050405020304" pitchFamily="18" charset="0"/>
              </a:rPr>
              <a:t>partial </a:t>
            </a:r>
            <a:r>
              <a:rPr lang="en-AU" altLang="de-DE" sz="2400" dirty="0">
                <a:solidFill>
                  <a:srgbClr val="333333"/>
                </a:solidFill>
                <a:latin typeface="Calibri Light"/>
                <a:cs typeface="Times New Roman" panose="02020603050405020304" pitchFamily="18" charset="0"/>
              </a:rPr>
              <a:t>responsibility, but other important factors have to be acknowledged as well.</a:t>
            </a:r>
          </a:p>
          <a:p>
            <a:pPr lvl="0" defTabSz="914400" fontAlgn="base"/>
            <a:r>
              <a:rPr lang="en-AU" altLang="de-DE" sz="2000" dirty="0">
                <a:solidFill>
                  <a:srgbClr val="004992"/>
                </a:solidFill>
                <a:latin typeface="Calibri Light"/>
                <a:cs typeface="Times New Roman" panose="02020603050405020304" pitchFamily="18" charset="0"/>
              </a:rPr>
              <a:t>Example II: </a:t>
            </a:r>
            <a:r>
              <a:rPr lang="en-AU" altLang="de-DE" sz="2000" dirty="0">
                <a:solidFill>
                  <a:srgbClr val="333333"/>
                </a:solidFill>
                <a:latin typeface="Calibri Light"/>
                <a:cs typeface="Times New Roman" panose="02020603050405020304" pitchFamily="18" charset="0"/>
              </a:rPr>
              <a:t>Paul relapses into psychosis!</a:t>
            </a:r>
          </a:p>
          <a:p>
            <a:pPr lvl="0" defTabSz="914400" fontAlgn="base"/>
            <a:r>
              <a:rPr lang="en-AU" altLang="de-DE" sz="2000" dirty="0">
                <a:solidFill>
                  <a:srgbClr val="004992"/>
                </a:solidFill>
                <a:latin typeface="Calibri Light"/>
                <a:cs typeface="Times New Roman" panose="02020603050405020304" pitchFamily="18" charset="0"/>
              </a:rPr>
              <a:t>Own belief: </a:t>
            </a:r>
            <a:r>
              <a:rPr lang="en-AU" altLang="de-DE" sz="2000" dirty="0">
                <a:solidFill>
                  <a:srgbClr val="333333"/>
                </a:solidFill>
                <a:latin typeface="Calibri Light"/>
                <a:cs typeface="Times New Roman" panose="02020603050405020304" pitchFamily="18" charset="0"/>
              </a:rPr>
              <a:t>The relapse was caused by the intrusive thoughts of terrible childhood memories; he was often beaten as a child.</a:t>
            </a:r>
          </a:p>
          <a:p>
            <a:pPr lvl="0" defTabSz="914400" fontAlgn="base"/>
            <a:r>
              <a:rPr lang="en-AU" altLang="de-DE" sz="2000" dirty="0">
                <a:solidFill>
                  <a:srgbClr val="004992"/>
                </a:solidFill>
                <a:latin typeface="Calibri Light"/>
                <a:cs typeface="Times New Roman" panose="02020603050405020304" pitchFamily="18" charset="0"/>
              </a:rPr>
              <a:t>Additional factors: </a:t>
            </a:r>
            <a:r>
              <a:rPr lang="en-AU" altLang="de-DE" sz="2000" dirty="0">
                <a:solidFill>
                  <a:srgbClr val="333333"/>
                </a:solidFill>
                <a:latin typeface="Calibri Light"/>
                <a:cs typeface="Times New Roman" panose="02020603050405020304" pitchFamily="18" charset="0"/>
              </a:rPr>
              <a:t>This could be one possible reason, but there are other factors, too: Paul stopped taking medication and he had a fight at work which led him to fear he could lose his job.</a:t>
            </a:r>
          </a:p>
          <a:p>
            <a:endParaRPr lang="en-US"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4" name="Footer Placeholder 3"/>
          <p:cNvSpPr>
            <a:spLocks noGrp="1"/>
          </p:cNvSpPr>
          <p:nvPr>
            <p:ph type="ftr" sz="quarter" idx="11"/>
          </p:nvPr>
        </p:nvSpPr>
        <p:spPr/>
        <p:txBody>
          <a:bodyPr/>
          <a:lstStyle/>
          <a:p>
            <a:r>
              <a:rPr lang="de-DE"/>
              <a:t>Metacognitive Training 1 - Attribution</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55</a:t>
            </a:fld>
            <a:endParaRPr lang="de-DE"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de-DE">
                <a:solidFill>
                  <a:srgbClr val="333333"/>
                </a:solidFill>
              </a:rPr>
              <a:t>Metacognitive Training 1 - Attribution</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56</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2371544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2700215671"/>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Sabine Sperber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Shadowchaser/</a:t>
                      </a:r>
                      <a:r>
                        <a:rPr kumimoji="0" lang="de-DE" sz="1000" b="0" i="0" u="none" strike="noStrike" cap="none" normalizeH="0" baseline="0">
                          <a:ln>
                            <a:noFill/>
                          </a:ln>
                          <a:solidFill>
                            <a:srgbClr val="333333"/>
                          </a:solidFill>
                          <a:effectLst/>
                          <a:latin typeface="Calibri Light"/>
                          <a:cs typeface="Times New Roman" pitchFamily="18" charset="0"/>
                        </a:rPr>
                        <a:t>Schattenverfolgung</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Benny-Kristin Fischer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Ethnocentrics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Beijing-Trading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Brett 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The quiet room - 1 of 3</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Leute verstummen beim Betreten des Raumes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Todd Rieth</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Lipstick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Critical look in the mirror/</a:t>
                      </a:r>
                      <a:r>
                        <a:rPr kumimoji="0" lang="de-DE" sz="1000" b="0" i="0" u="none" strike="noStrike" cap="none" normalizeH="0" baseline="0">
                          <a:ln>
                            <a:noFill/>
                          </a:ln>
                          <a:solidFill>
                            <a:srgbClr val="333333"/>
                          </a:solidFill>
                          <a:effectLst/>
                          <a:latin typeface="Calibri Light"/>
                          <a:cs typeface="Times New Roman" pitchFamily="18" charset="0"/>
                        </a:rPr>
                        <a:t>Kritischer Blick in den Spiegel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avdgaag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Marking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Failing an exam/</a:t>
                      </a:r>
                      <a:r>
                        <a:rPr kumimoji="0" lang="de-DE" sz="1000" b="0" i="0" u="none" strike="noStrike" cap="none" normalizeH="0" baseline="0">
                          <a:ln>
                            <a:noFill/>
                          </a:ln>
                          <a:solidFill>
                            <a:srgbClr val="333333"/>
                          </a:solidFill>
                          <a:effectLst/>
                          <a:latin typeface="Calibri Light"/>
                          <a:cs typeface="Times New Roman" pitchFamily="18" charset="0"/>
                        </a:rPr>
                        <a:t>Sie fallen durch eine Prüfung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Heidi Wittwer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schreiende Hand</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Screaming hand/Schreiende Hand</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Erwyn van der Meer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dirty="0">
                          <a:ln>
                            <a:noFill/>
                          </a:ln>
                          <a:solidFill>
                            <a:srgbClr val="333333"/>
                          </a:solidFill>
                          <a:effectLst/>
                          <a:latin typeface="Calibri Light"/>
                          <a:cs typeface="Times New Roman" pitchFamily="18" charset="0"/>
                        </a:rPr>
                        <a:t>Diner at </a:t>
                      </a:r>
                      <a:r>
                        <a:rPr kumimoji="0" lang="fr-FR" sz="1000" b="0" i="0" u="none" strike="noStrike" cap="none" normalizeH="0" baseline="0" dirty="0" err="1">
                          <a:ln>
                            <a:noFill/>
                          </a:ln>
                          <a:solidFill>
                            <a:srgbClr val="333333"/>
                          </a:solidFill>
                          <a:effectLst/>
                          <a:latin typeface="Calibri Light"/>
                          <a:cs typeface="Times New Roman" pitchFamily="18" charset="0"/>
                        </a:rPr>
                        <a:t>Chateau</a:t>
                      </a:r>
                      <a:r>
                        <a:rPr kumimoji="0" lang="fr-FR" sz="1000" b="0" i="0" u="none" strike="noStrike" cap="none" normalizeH="0" baseline="0" dirty="0">
                          <a:ln>
                            <a:noFill/>
                          </a:ln>
                          <a:solidFill>
                            <a:srgbClr val="333333"/>
                          </a:solidFill>
                          <a:effectLst/>
                          <a:latin typeface="Calibri Light"/>
                          <a:cs typeface="Times New Roman" pitchFamily="18" charset="0"/>
                        </a:rPr>
                        <a:t> de Violet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Jemand lädt sie zum Essen ein (Menü)</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Kambiz</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Kamrani</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A policeman stops a car on the street/</a:t>
                      </a:r>
                      <a:r>
                        <a:rPr kumimoji="0" lang="de-DE" sz="1000" b="0" i="0" u="none" strike="noStrike" cap="none" normalizeH="0" baseline="0" dirty="0">
                          <a:ln>
                            <a:noFill/>
                          </a:ln>
                          <a:solidFill>
                            <a:srgbClr val="333333"/>
                          </a:solidFill>
                          <a:effectLst/>
                          <a:latin typeface="Calibri Light"/>
                          <a:cs typeface="Times New Roman" pitchFamily="18" charset="0"/>
                        </a:rPr>
                        <a:t>Polizist stoppt Auto auf der Landstraße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Jochen</a:t>
                      </a:r>
                      <a:r>
                        <a:rPr kumimoji="0" lang="en-GB" sz="1000" b="0" i="0" u="none" strike="noStrike" cap="none" normalizeH="0" baseline="0" dirty="0">
                          <a:ln>
                            <a:noFill/>
                          </a:ln>
                          <a:solidFill>
                            <a:srgbClr val="333333"/>
                          </a:solidFill>
                          <a:effectLst/>
                          <a:latin typeface="Calibri Light"/>
                          <a:cs typeface="Times New Roman" pitchFamily="18" charset="0"/>
                        </a:rPr>
                        <a:t> Schmidt-</a:t>
                      </a:r>
                      <a:r>
                        <a:rPr kumimoji="0" lang="en-GB" sz="1000" b="0" i="0" u="none" strike="noStrike" cap="none" normalizeH="0" baseline="0" dirty="0" err="1">
                          <a:ln>
                            <a:noFill/>
                          </a:ln>
                          <a:solidFill>
                            <a:srgbClr val="333333"/>
                          </a:solidFill>
                          <a:effectLst/>
                          <a:latin typeface="Calibri Light"/>
                          <a:cs typeface="Times New Roman" pitchFamily="18" charset="0"/>
                        </a:rPr>
                        <a:t>Oem</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fotocommunity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Zocker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Sie</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gewinnen</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im</a:t>
                      </a:r>
                      <a:r>
                        <a:rPr kumimoji="0" lang="en-GB" sz="1000" b="0" i="0" u="none" strike="noStrike" cap="none" normalizeH="0" baseline="0" dirty="0">
                          <a:ln>
                            <a:noFill/>
                          </a:ln>
                          <a:solidFill>
                            <a:srgbClr val="333333"/>
                          </a:solidFill>
                          <a:effectLst/>
                          <a:latin typeface="Calibri Light"/>
                          <a:cs typeface="Times New Roman" pitchFamily="18" charset="0"/>
                        </a:rPr>
                        <a:t> Spiel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4" name="Footer Placeholder 3"/>
          <p:cNvSpPr>
            <a:spLocks noGrp="1"/>
          </p:cNvSpPr>
          <p:nvPr>
            <p:ph type="ftr" sz="quarter" idx="11"/>
          </p:nvPr>
        </p:nvSpPr>
        <p:spPr/>
        <p:txBody>
          <a:bodyPr/>
          <a:lstStyle/>
          <a:p>
            <a:r>
              <a:rPr lang="de-DE"/>
              <a:t>Metacognitive Training 1 - Attribution</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57</a:t>
            </a:fld>
            <a:endParaRPr lang="de-DE" dirty="0"/>
          </a:p>
        </p:txBody>
      </p:sp>
    </p:spTree>
    <p:extLst>
      <p:ext uri="{BB962C8B-B14F-4D97-AF65-F5344CB8AC3E}">
        <p14:creationId xmlns:p14="http://schemas.microsoft.com/office/powerpoint/2010/main" val="37085894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78" name="Rectangle 46"/>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9" name="Group 2"/>
          <p:cNvGraphicFramePr>
            <a:graphicFrameLocks noGrp="1"/>
          </p:cNvGraphicFramePr>
          <p:nvPr>
            <p:extLst>
              <p:ext uri="{D42A27DB-BD31-4B8C-83A1-F6EECF244321}">
                <p14:modId xmlns:p14="http://schemas.microsoft.com/office/powerpoint/2010/main" val="2196771659"/>
              </p:ext>
            </p:extLst>
          </p:nvPr>
        </p:nvGraphicFramePr>
        <p:xfrm>
          <a:off x="408954" y="2011680"/>
          <a:ext cx="11375999" cy="348386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dirty="0">
                          <a:ln>
                            <a:noFill/>
                          </a:ln>
                          <a:solidFill>
                            <a:srgbClr val="333333"/>
                          </a:solidFill>
                          <a:effectLst/>
                          <a:latin typeface="Calibri Light"/>
                          <a:cs typeface="Times New Roman" pitchFamily="18" charset="0"/>
                        </a:rPr>
                        <a:t>robertrazrblog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rgbClr val="333333"/>
                          </a:solidFill>
                          <a:effectLst/>
                          <a:latin typeface="Calibri Light"/>
                          <a:cs typeface="Times New Roman" pitchFamily="18" charset="0"/>
                        </a:rPr>
                        <a:t>Scratch</a:t>
                      </a:r>
                      <a:r>
                        <a:rPr kumimoji="0" lang="de-DE" sz="900" b="0" i="0" u="none" strike="noStrike" cap="none" normalizeH="0" baseline="0" dirty="0">
                          <a:ln>
                            <a:noFill/>
                          </a:ln>
                          <a:solidFill>
                            <a:srgbClr val="333333"/>
                          </a:solidFill>
                          <a:effectLst/>
                          <a:latin typeface="Calibri Light"/>
                          <a:cs typeface="Times New Roman" pitchFamily="18" charset="0"/>
                        </a:rPr>
                        <a:t>/Kratzer am Auto</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err="1">
                          <a:ln>
                            <a:noFill/>
                          </a:ln>
                          <a:solidFill>
                            <a:srgbClr val="333333"/>
                          </a:solidFill>
                          <a:effectLst/>
                          <a:latin typeface="Calibri Light"/>
                          <a:cs typeface="Times New Roman" pitchFamily="18" charset="0"/>
                        </a:rPr>
                        <a:t>haysophie</a:t>
                      </a:r>
                      <a:endParaRPr kumimoji="0" lang="en-GB" sz="9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err="1">
                          <a:ln>
                            <a:noFill/>
                          </a:ln>
                          <a:solidFill>
                            <a:srgbClr val="333333"/>
                          </a:solidFill>
                          <a:effectLst/>
                          <a:latin typeface="Calibri Light"/>
                          <a:cs typeface="Times New Roman" pitchFamily="18" charset="0"/>
                        </a:rPr>
                        <a:t>flickr</a:t>
                      </a:r>
                      <a:endParaRPr kumimoji="0" lang="en-GB" sz="9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rgbClr val="333333"/>
                          </a:solidFill>
                          <a:effectLst/>
                          <a:latin typeface="Calibri Light"/>
                          <a:cs typeface="Times New Roman" pitchFamily="18" charset="0"/>
                        </a:rPr>
                        <a:t>DSCN3940</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dirty="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rgbClr val="333333"/>
                          </a:solidFill>
                          <a:effectLst/>
                          <a:latin typeface="Calibri Light"/>
                          <a:cs typeface="Times New Roman" pitchFamily="18" charset="0"/>
                        </a:rPr>
                        <a:t>Taking the blood pressure/</a:t>
                      </a:r>
                      <a:r>
                        <a:rPr kumimoji="0" lang="en-GB" sz="900" b="0" i="0" u="none" strike="noStrike" cap="none" normalizeH="0" baseline="0" dirty="0" err="1">
                          <a:ln>
                            <a:noFill/>
                          </a:ln>
                          <a:solidFill>
                            <a:srgbClr val="333333"/>
                          </a:solidFill>
                          <a:effectLst/>
                          <a:latin typeface="Calibri Light"/>
                          <a:cs typeface="Times New Roman" pitchFamily="18" charset="0"/>
                        </a:rPr>
                        <a:t>Blutdruckmessung</a:t>
                      </a:r>
                      <a:endParaRPr kumimoji="0" lang="en-GB" sz="9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dirty="0">
                          <a:ln>
                            <a:noFill/>
                          </a:ln>
                          <a:solidFill>
                            <a:srgbClr val="333333"/>
                          </a:solidFill>
                          <a:effectLst/>
                          <a:latin typeface="Calibri Light"/>
                          <a:cs typeface="Times New Roman" pitchFamily="18" charset="0"/>
                        </a:rPr>
                        <a:t>Katrin Ze.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dirty="0">
                          <a:ln>
                            <a:noFill/>
                          </a:ln>
                          <a:solidFill>
                            <a:srgbClr val="333333"/>
                          </a:solidFill>
                          <a:effectLst/>
                          <a:latin typeface="Calibri Light"/>
                          <a:cs typeface="Times New Roman" pitchFamily="18" charset="0"/>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enttäuscht</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PP</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dirty="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dirty="0">
                          <a:ln>
                            <a:noFill/>
                          </a:ln>
                          <a:solidFill>
                            <a:srgbClr val="333333"/>
                          </a:solidFill>
                          <a:effectLst/>
                          <a:latin typeface="Calibri Light"/>
                          <a:cs typeface="Times New Roman" pitchFamily="18" charset="0"/>
                        </a:rPr>
                        <a:t>Big Presents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dirty="0">
                          <a:ln>
                            <a:noFill/>
                          </a:ln>
                          <a:solidFill>
                            <a:srgbClr val="333333"/>
                          </a:solidFill>
                          <a:effectLst/>
                          <a:latin typeface="Calibri Light"/>
                          <a:cs typeface="Times New Roman" pitchFamily="18" charset="0"/>
                        </a:rPr>
                        <a:t>Stupid Me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dirty="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rgbClr val="333333"/>
                          </a:solidFill>
                          <a:effectLst/>
                          <a:latin typeface="Calibri Light"/>
                          <a:cs typeface="Times New Roman" pitchFamily="18" charset="0"/>
                        </a:rPr>
                        <a:t>A friend says you are stupid (black/white, portrait of a man)/</a:t>
                      </a:r>
                      <a:r>
                        <a:rPr kumimoji="0" lang="de-DE" sz="900" b="0" i="0" u="none" strike="noStrike" cap="none" normalizeH="0" baseline="0" dirty="0">
                          <a:ln>
                            <a:noFill/>
                          </a:ln>
                          <a:solidFill>
                            <a:srgbClr val="333333"/>
                          </a:solidFill>
                          <a:effectLst/>
                          <a:latin typeface="Calibri Light"/>
                          <a:cs typeface="Times New Roman" pitchFamily="18" charset="0"/>
                        </a:rPr>
                        <a:t>Jemand findet Sie dumm</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a:ln>
                            <a:noFill/>
                          </a:ln>
                          <a:solidFill>
                            <a:srgbClr val="333333"/>
                          </a:solidFill>
                          <a:effectLst/>
                          <a:latin typeface="Calibri Light"/>
                          <a:cs typeface="Times New Roman" pitchFamily="18" charset="0"/>
                        </a:rPr>
                        <a:t>valentinapowers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a:ln>
                            <a:noFill/>
                          </a:ln>
                          <a:solidFill>
                            <a:srgbClr val="333333"/>
                          </a:solidFill>
                          <a:effectLst/>
                          <a:latin typeface="Calibri Light"/>
                          <a:cs typeface="Times New Roman" pitchFamily="18" charset="0"/>
                        </a:rPr>
                        <a:t>Cry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dirty="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rgbClr val="333333"/>
                          </a:solidFill>
                          <a:effectLst/>
                          <a:latin typeface="Calibri Light"/>
                          <a:cs typeface="Times New Roman" pitchFamily="18" charset="0"/>
                        </a:rPr>
                        <a:t>Crying baby/</a:t>
                      </a:r>
                      <a:r>
                        <a:rPr kumimoji="0" lang="en-GB" sz="900" b="0" i="0" u="none" strike="noStrike" cap="none" normalizeH="0" baseline="0" dirty="0" err="1">
                          <a:ln>
                            <a:noFill/>
                          </a:ln>
                          <a:solidFill>
                            <a:srgbClr val="333333"/>
                          </a:solidFill>
                          <a:effectLst/>
                          <a:latin typeface="Calibri Light"/>
                          <a:cs typeface="Times New Roman" pitchFamily="18" charset="0"/>
                        </a:rPr>
                        <a:t>Schreiendes</a:t>
                      </a:r>
                      <a:r>
                        <a:rPr kumimoji="0" lang="en-GB" sz="900" b="0" i="0" u="none" strike="noStrike" cap="none" normalizeH="0" baseline="0" dirty="0">
                          <a:ln>
                            <a:noFill/>
                          </a:ln>
                          <a:solidFill>
                            <a:srgbClr val="333333"/>
                          </a:solidFill>
                          <a:effectLst/>
                          <a:latin typeface="Calibri Light"/>
                          <a:cs typeface="Times New Roman" pitchFamily="18" charset="0"/>
                        </a:rPr>
                        <a:t>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a:ln>
                            <a:noFill/>
                          </a:ln>
                          <a:solidFill>
                            <a:srgbClr val="333333"/>
                          </a:solidFill>
                          <a:effectLst/>
                          <a:latin typeface="Calibri Light"/>
                          <a:cs typeface="Times New Roman" pitchFamily="18" charset="0"/>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900" b="0" i="0" u="none" strike="noStrike" cap="none" normalizeH="0" baseline="0" dirty="0">
                          <a:ln>
                            <a:noFill/>
                          </a:ln>
                          <a:solidFill>
                            <a:srgbClr val="333333"/>
                          </a:solidFill>
                          <a:effectLst/>
                          <a:latin typeface="Calibri Light"/>
                          <a:cs typeface="Times New Roman" pitchFamily="18" charset="0"/>
                        </a:rPr>
                        <a:t>Respect (two fists)/</a:t>
                      </a:r>
                      <a:r>
                        <a:rPr kumimoji="0" lang="en-GB" sz="900" b="0" i="0" u="none" strike="noStrike" cap="none" normalizeH="0" baseline="0" dirty="0" err="1">
                          <a:ln>
                            <a:noFill/>
                          </a:ln>
                          <a:solidFill>
                            <a:srgbClr val="333333"/>
                          </a:solidFill>
                          <a:effectLst/>
                          <a:latin typeface="Calibri Light"/>
                          <a:cs typeface="Times New Roman" pitchFamily="18" charset="0"/>
                        </a:rPr>
                        <a:t>Respekt</a:t>
                      </a:r>
                      <a:r>
                        <a:rPr kumimoji="0" lang="en-GB" sz="900" b="0" i="0" u="none" strike="noStrike" cap="none" normalizeH="0" baseline="0" dirty="0">
                          <a:ln>
                            <a:noFill/>
                          </a:ln>
                          <a:solidFill>
                            <a:srgbClr val="333333"/>
                          </a:solidFill>
                          <a:effectLst/>
                          <a:latin typeface="Calibri Light"/>
                          <a:cs typeface="Times New Roman" pitchFamily="18" charset="0"/>
                        </a:rPr>
                        <a:t> (</a:t>
                      </a:r>
                      <a:r>
                        <a:rPr kumimoji="0" lang="en-GB" sz="900" b="0" i="0" u="none" strike="noStrike" cap="none" normalizeH="0" baseline="0" dirty="0" err="1">
                          <a:ln>
                            <a:noFill/>
                          </a:ln>
                          <a:solidFill>
                            <a:srgbClr val="333333"/>
                          </a:solidFill>
                          <a:effectLst/>
                          <a:latin typeface="Calibri Light"/>
                          <a:cs typeface="Times New Roman" pitchFamily="18" charset="0"/>
                        </a:rPr>
                        <a:t>zwei</a:t>
                      </a:r>
                      <a:r>
                        <a:rPr kumimoji="0" lang="en-GB" sz="900" b="0" i="0" u="none" strike="noStrike" cap="none" normalizeH="0" baseline="0" dirty="0">
                          <a:ln>
                            <a:noFill/>
                          </a:ln>
                          <a:solidFill>
                            <a:srgbClr val="333333"/>
                          </a:solidFill>
                          <a:effectLst/>
                          <a:latin typeface="Calibri Light"/>
                          <a:cs typeface="Times New Roman" pitchFamily="18" charset="0"/>
                        </a:rPr>
                        <a:t> </a:t>
                      </a:r>
                      <a:r>
                        <a:rPr kumimoji="0" lang="en-GB" sz="900" b="0" i="0" u="none" strike="noStrike" cap="none" normalizeH="0" baseline="0" dirty="0" err="1">
                          <a:ln>
                            <a:noFill/>
                          </a:ln>
                          <a:solidFill>
                            <a:srgbClr val="333333"/>
                          </a:solidFill>
                          <a:effectLst/>
                          <a:latin typeface="Calibri Light"/>
                          <a:cs typeface="Times New Roman" pitchFamily="18" charset="0"/>
                        </a:rPr>
                        <a:t>Fäuste</a:t>
                      </a:r>
                      <a:r>
                        <a:rPr kumimoji="0" lang="en-GB" sz="900" b="0" i="0" u="none" strike="noStrike" cap="none" normalizeH="0" baseline="0" dirty="0">
                          <a:ln>
                            <a:noFill/>
                          </a:ln>
                          <a:solidFill>
                            <a:srgbClr val="333333"/>
                          </a:solidFill>
                          <a:effectLst/>
                          <a:latin typeface="Calibri Light"/>
                          <a:cs typeface="Times New Roman" pitchFamily="18" charset="0"/>
                        </a:rPr>
                        <a:t>)</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4" name="Footer Placeholder 3"/>
          <p:cNvSpPr>
            <a:spLocks noGrp="1"/>
          </p:cNvSpPr>
          <p:nvPr>
            <p:ph type="ftr" sz="quarter" idx="11"/>
          </p:nvPr>
        </p:nvSpPr>
        <p:spPr/>
        <p:txBody>
          <a:bodyPr/>
          <a:lstStyle/>
          <a:p>
            <a:r>
              <a:rPr lang="de-DE"/>
              <a:t>Metacognitive Training 1 - Attribution</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58</a:t>
            </a:fld>
            <a:endParaRPr lang="de-DE" dirty="0"/>
          </a:p>
        </p:txBody>
      </p:sp>
    </p:spTree>
    <p:extLst>
      <p:ext uri="{BB962C8B-B14F-4D97-AF65-F5344CB8AC3E}">
        <p14:creationId xmlns:p14="http://schemas.microsoft.com/office/powerpoint/2010/main" val="309621663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5054</Words>
  <Application>Microsoft Office PowerPoint</Application>
  <PresentationFormat>Benutzerdefiniert</PresentationFormat>
  <Paragraphs>692</Paragraphs>
  <Slides>58</Slides>
  <Notes>58</Notes>
  <HiddenSlides>0</HiddenSlides>
  <MMClips>0</MMClips>
  <ScaleCrop>false</ScaleCrop>
  <HeadingPairs>
    <vt:vector size="6" baseType="variant">
      <vt:variant>
        <vt:lpstr>Verwendete Schriftarten</vt:lpstr>
      </vt:variant>
      <vt:variant>
        <vt:i4>8</vt:i4>
      </vt:variant>
      <vt:variant>
        <vt:lpstr>Design</vt:lpstr>
      </vt:variant>
      <vt:variant>
        <vt:i4>4</vt:i4>
      </vt:variant>
      <vt:variant>
        <vt:lpstr>Folientitel</vt:lpstr>
      </vt:variant>
      <vt:variant>
        <vt:i4>58</vt:i4>
      </vt:variant>
    </vt:vector>
  </HeadingPairs>
  <TitlesOfParts>
    <vt:vector size="70" baseType="lpstr">
      <vt:lpstr>Arial</vt:lpstr>
      <vt:lpstr>Calibri</vt:lpstr>
      <vt:lpstr>Calibri Light</vt:lpstr>
      <vt:lpstr>Symbol</vt:lpstr>
      <vt:lpstr>Times New Roman</vt:lpstr>
      <vt:lpstr>Verdana</vt:lpstr>
      <vt:lpstr>WingDings</vt:lpstr>
      <vt:lpstr>WingDings</vt:lpstr>
      <vt:lpstr>UKE_PPT-Vorlage_16zu9</vt:lpstr>
      <vt:lpstr>2_UKE_PPT-Vorlage_16zu9</vt:lpstr>
      <vt:lpstr>4_UKE_PPT-Vorlage_16zu9</vt:lpstr>
      <vt:lpstr>1_UKE_PPT-Vorlage_16zu9</vt:lpstr>
      <vt:lpstr>MCT 1 A – Attribution Blaming and Taking Credit</vt:lpstr>
      <vt:lpstr>Attribution: Blaming and taking credit</vt:lpstr>
      <vt:lpstr>Attribution: Blaming and taking credit</vt:lpstr>
      <vt:lpstr>Attribution: Blaming and taking credit</vt:lpstr>
      <vt:lpstr>Explanations</vt:lpstr>
      <vt:lpstr>Explanations</vt:lpstr>
      <vt:lpstr>Explanations</vt:lpstr>
      <vt:lpstr>Blaming and Taking Credit</vt:lpstr>
      <vt:lpstr>You‘re discharged from hospital without feeling any better.</vt:lpstr>
      <vt:lpstr>You‘re discharged from hospital without feeling any better.</vt:lpstr>
      <vt:lpstr>You‘re discharged from hospital without feeling any better.</vt:lpstr>
      <vt:lpstr>You‘re discharged from hospital without feeling any better.</vt:lpstr>
      <vt:lpstr>You‘re discharged from hospital without feeling any better.</vt:lpstr>
      <vt:lpstr>Effects of certain attributional styles on negative events!</vt:lpstr>
      <vt:lpstr>Effects of certain attributional styles on negative events!</vt:lpstr>
      <vt:lpstr>Effects of certain attributional styles on negative events!</vt:lpstr>
      <vt:lpstr>Effects of certain attributional styles on negative events!</vt:lpstr>
      <vt:lpstr>Effects of certain attributional styles on negative events!</vt:lpstr>
      <vt:lpstr>Effects of certain attributional styles on positive events!</vt:lpstr>
      <vt:lpstr>Effects of certain attributional styles on positive events!</vt:lpstr>
      <vt:lpstr>Effects of certain attributional styles on positive events!</vt:lpstr>
      <vt:lpstr>Effects of certain attributional styles on positive events!</vt:lpstr>
      <vt:lpstr>Effects of certain attributional styles on positive events!</vt:lpstr>
      <vt:lpstr>Why are we doing this?</vt:lpstr>
      <vt:lpstr>Why are we doing this?</vt:lpstr>
      <vt:lpstr>How one-sided attributions promote misinterpretations during psychosis – examples</vt:lpstr>
      <vt:lpstr>Attributional Style </vt:lpstr>
      <vt:lpstr>The store clerk refunds the entire purchase price.</vt:lpstr>
      <vt:lpstr>When you enter a room, everyone stops talking.</vt:lpstr>
      <vt:lpstr>Someone says that you don‘t look good.</vt:lpstr>
      <vt:lpstr>You fail an exam.</vt:lpstr>
      <vt:lpstr>Come up with your own examples!</vt:lpstr>
      <vt:lpstr>An inner voice tells you that you are no good.</vt:lpstr>
      <vt:lpstr>An inner voice tells you that you are no good.</vt:lpstr>
      <vt:lpstr>An inner voice tells you that you are no good.</vt:lpstr>
      <vt:lpstr>Hearing voices Own thoughts or remote-controlled? Pros and cons</vt:lpstr>
      <vt:lpstr>Hearing voices Own thoughts or remote-controlled? Pros and cons</vt:lpstr>
      <vt:lpstr>Hearing voices Own thoughts or remote-controlled? Pros and cons</vt:lpstr>
      <vt:lpstr>Hearing voices Own thoughts or remote-controlled? Pros and cons</vt:lpstr>
      <vt:lpstr>Hearing voices Own thoughts or remote-controlled? Pros and cons</vt:lpstr>
      <vt:lpstr>A friend invites you for dinner.</vt:lpstr>
      <vt:lpstr>A policeman stops your car.</vt:lpstr>
      <vt:lpstr>You win in a game.</vt:lpstr>
      <vt:lpstr>When approaching your car, you notice a scratch in the paint.</vt:lpstr>
      <vt:lpstr>The doctor discovers that you have high blood pressure.</vt:lpstr>
      <vt:lpstr>A friend refused to help you with your work.</vt:lpstr>
      <vt:lpstr>A friend has surprised you with a gift.</vt:lpstr>
      <vt:lpstr>A friend says you are stupid.</vt:lpstr>
      <vt:lpstr>Your neighbor's baby starts crying when you pick it up.</vt:lpstr>
      <vt:lpstr>A friend says that he does not respect you.</vt:lpstr>
      <vt:lpstr>Transfer to everyday life</vt:lpstr>
      <vt:lpstr>Transfer to everyday life</vt:lpstr>
      <vt:lpstr>Transfer to everyday life</vt:lpstr>
      <vt:lpstr>What does this have to do with psychosis?</vt:lpstr>
      <vt:lpstr>What does this have to do with psychosis?</vt:lpstr>
      <vt:lpstr>Thank you for your attention!</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336</cp:revision>
  <dcterms:created xsi:type="dcterms:W3CDTF">2004-10-11T13:21:01Z</dcterms:created>
  <dcterms:modified xsi:type="dcterms:W3CDTF">2021-12-21T12:42:51Z</dcterms:modified>
</cp:coreProperties>
</file>