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200" r:id="rId1"/>
    <p:sldMasterId id="2147484218" r:id="rId2"/>
    <p:sldMasterId id="2147484231" r:id="rId3"/>
  </p:sldMasterIdLst>
  <p:notesMasterIdLst>
    <p:notesMasterId r:id="rId77"/>
  </p:notesMasterIdLst>
  <p:handoutMasterIdLst>
    <p:handoutMasterId r:id="rId78"/>
  </p:handoutMasterIdLst>
  <p:sldIdLst>
    <p:sldId id="570" r:id="rId4"/>
    <p:sldId id="494" r:id="rId5"/>
    <p:sldId id="298" r:id="rId6"/>
    <p:sldId id="580" r:id="rId7"/>
    <p:sldId id="581" r:id="rId8"/>
    <p:sldId id="513" r:id="rId9"/>
    <p:sldId id="514" r:id="rId10"/>
    <p:sldId id="497" r:id="rId11"/>
    <p:sldId id="520" r:id="rId12"/>
    <p:sldId id="519" r:id="rId13"/>
    <p:sldId id="518" r:id="rId14"/>
    <p:sldId id="301" r:id="rId15"/>
    <p:sldId id="507" r:id="rId16"/>
    <p:sldId id="510" r:id="rId17"/>
    <p:sldId id="511" r:id="rId18"/>
    <p:sldId id="503" r:id="rId19"/>
    <p:sldId id="506" r:id="rId20"/>
    <p:sldId id="572" r:id="rId21"/>
    <p:sldId id="573" r:id="rId22"/>
    <p:sldId id="521" r:id="rId23"/>
    <p:sldId id="522" r:id="rId24"/>
    <p:sldId id="523" r:id="rId25"/>
    <p:sldId id="524" r:id="rId26"/>
    <p:sldId id="525" r:id="rId27"/>
    <p:sldId id="526" r:id="rId28"/>
    <p:sldId id="527" r:id="rId29"/>
    <p:sldId id="528" r:id="rId30"/>
    <p:sldId id="529" r:id="rId31"/>
    <p:sldId id="530" r:id="rId32"/>
    <p:sldId id="531" r:id="rId33"/>
    <p:sldId id="532" r:id="rId34"/>
    <p:sldId id="533" r:id="rId35"/>
    <p:sldId id="534" r:id="rId36"/>
    <p:sldId id="535" r:id="rId37"/>
    <p:sldId id="536" r:id="rId38"/>
    <p:sldId id="537" r:id="rId39"/>
    <p:sldId id="538" r:id="rId40"/>
    <p:sldId id="539" r:id="rId41"/>
    <p:sldId id="540" r:id="rId42"/>
    <p:sldId id="541" r:id="rId43"/>
    <p:sldId id="574" r:id="rId44"/>
    <p:sldId id="542" r:id="rId45"/>
    <p:sldId id="543" r:id="rId46"/>
    <p:sldId id="544" r:id="rId47"/>
    <p:sldId id="545" r:id="rId48"/>
    <p:sldId id="546" r:id="rId49"/>
    <p:sldId id="547" r:id="rId50"/>
    <p:sldId id="548" r:id="rId51"/>
    <p:sldId id="549" r:id="rId52"/>
    <p:sldId id="550" r:id="rId53"/>
    <p:sldId id="551" r:id="rId54"/>
    <p:sldId id="552" r:id="rId55"/>
    <p:sldId id="553" r:id="rId56"/>
    <p:sldId id="554" r:id="rId57"/>
    <p:sldId id="555" r:id="rId58"/>
    <p:sldId id="556" r:id="rId59"/>
    <p:sldId id="557" r:id="rId60"/>
    <p:sldId id="558" r:id="rId61"/>
    <p:sldId id="559" r:id="rId62"/>
    <p:sldId id="560" r:id="rId63"/>
    <p:sldId id="561" r:id="rId64"/>
    <p:sldId id="562" r:id="rId65"/>
    <p:sldId id="563" r:id="rId66"/>
    <p:sldId id="564" r:id="rId67"/>
    <p:sldId id="565" r:id="rId68"/>
    <p:sldId id="499" r:id="rId69"/>
    <p:sldId id="575" r:id="rId70"/>
    <p:sldId id="576" r:id="rId71"/>
    <p:sldId id="487" r:id="rId72"/>
    <p:sldId id="577" r:id="rId73"/>
    <p:sldId id="578" r:id="rId74"/>
    <p:sldId id="579" r:id="rId75"/>
    <p:sldId id="512" r:id="rId76"/>
  </p:sldIdLst>
  <p:sldSz cx="12195175" cy="6858000"/>
  <p:notesSz cx="7099300" cy="10234613"/>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568">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336699"/>
    <a:srgbClr val="A98EFE"/>
    <a:srgbClr val="FF0066"/>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14" autoAdjust="0"/>
    <p:restoredTop sz="92540" autoAdjust="0"/>
  </p:normalViewPr>
  <p:slideViewPr>
    <p:cSldViewPr>
      <p:cViewPr varScale="1">
        <p:scale>
          <a:sx n="62" d="100"/>
          <a:sy n="62" d="100"/>
        </p:scale>
        <p:origin x="864" y="40"/>
      </p:cViewPr>
      <p:guideLst>
        <p:guide orient="horz" pos="2568"/>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presProps" Target="presProps.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handoutMaster" Target="handoutMasters/handoutMaster1.xml"/><Relationship Id="rId8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pitchFamily="34" charset="0"/>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pitchFamily="34" charset="0"/>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393E0630-BDD3-4590-BD89-4A1FDB544F35}" type="slidenum">
              <a:rPr lang="en-GB" altLang="de-DE"/>
              <a:pPr>
                <a:defRPr/>
              </a:pPr>
              <a:t>‹Nr.›</a:t>
            </a:fld>
            <a:endParaRPr lang="en-GB" altLang="de-DE"/>
          </a:p>
        </p:txBody>
      </p:sp>
    </p:spTree>
    <p:extLst>
      <p:ext uri="{BB962C8B-B14F-4D97-AF65-F5344CB8AC3E}">
        <p14:creationId xmlns:p14="http://schemas.microsoft.com/office/powerpoint/2010/main" val="12288096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pitchFamily="34" charset="0"/>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pitchFamily="34" charset="0"/>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9EE0C313-A7E8-4137-AC18-6359D2817984}" type="slidenum">
              <a:rPr lang="en-US" altLang="de-DE"/>
              <a:pPr>
                <a:defRPr/>
              </a:pPr>
              <a:t>‹Nr.›</a:t>
            </a:fld>
            <a:endParaRPr lang="en-US" altLang="de-DE"/>
          </a:p>
        </p:txBody>
      </p:sp>
    </p:spTree>
    <p:extLst>
      <p:ext uri="{BB962C8B-B14F-4D97-AF65-F5344CB8AC3E}">
        <p14:creationId xmlns:p14="http://schemas.microsoft.com/office/powerpoint/2010/main" val="13873571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AF16FD3-FCD8-49B5-85C6-0DD05BF7BFFB}" type="slidenum">
              <a:rPr lang="en-US" altLang="de-DE" sz="1300" smtClean="0"/>
              <a:pPr>
                <a:spcBef>
                  <a:spcPct val="0"/>
                </a:spcBef>
              </a:pPr>
              <a:t>2</a:t>
            </a:fld>
            <a:endParaRPr lang="en-US" altLang="de-DE" sz="1300"/>
          </a:p>
        </p:txBody>
      </p:sp>
      <p:sp>
        <p:nvSpPr>
          <p:cNvPr id="21507" name="Rectangle 2"/>
          <p:cNvSpPr>
            <a:spLocks noGrp="1" noRot="1" noChangeAspect="1" noChangeArrowheads="1" noTextEdit="1"/>
          </p:cNvSpPr>
          <p:nvPr>
            <p:ph type="sldImg"/>
          </p:nvPr>
        </p:nvSpPr>
        <p:spPr>
          <a:xfrm>
            <a:off x="138113" y="768350"/>
            <a:ext cx="6823075" cy="3836988"/>
          </a:xfrm>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155557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CA395F-07C0-4F34-8D68-A94D471D4919}" type="slidenum">
              <a:rPr lang="en-US" altLang="de-DE" sz="1300" smtClean="0"/>
              <a:pPr>
                <a:spcBef>
                  <a:spcPct val="0"/>
                </a:spcBef>
              </a:pPr>
              <a:t>3</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310469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CA395F-07C0-4F34-8D68-A94D471D4919}" type="slidenum">
              <a:rPr lang="en-US" altLang="de-DE" sz="1300" smtClean="0"/>
              <a:pPr>
                <a:spcBef>
                  <a:spcPct val="0"/>
                </a:spcBef>
              </a:pPr>
              <a:t>4</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985604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CA395F-07C0-4F34-8D68-A94D471D4919}" type="slidenum">
              <a:rPr lang="en-US" altLang="de-DE" sz="1300" smtClean="0"/>
              <a:pPr>
                <a:spcBef>
                  <a:spcPct val="0"/>
                </a:spcBef>
              </a:pPr>
              <a:t>5</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64139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D40A79-BEA4-410A-B0EA-847DE0CFB9B9}" type="slidenum">
              <a:rPr lang="en-US" altLang="de-DE" sz="1300" smtClean="0"/>
              <a:pPr>
                <a:spcBef>
                  <a:spcPct val="0"/>
                </a:spcBef>
              </a:pPr>
              <a:t>8</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70304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E8353F-E733-4555-B2C6-88764160B6FD}" type="slidenum">
              <a:rPr lang="en-US" altLang="de-DE" sz="1300" smtClean="0"/>
              <a:pPr>
                <a:spcBef>
                  <a:spcPct val="0"/>
                </a:spcBef>
              </a:pPr>
              <a:t>9</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840456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EA026CB-4D46-41CC-820E-2F87E0DECC9A}" type="slidenum">
              <a:rPr lang="en-US" altLang="de-DE" sz="1300" smtClean="0"/>
              <a:pPr>
                <a:spcBef>
                  <a:spcPct val="0"/>
                </a:spcBef>
              </a:pPr>
              <a:t>10</a:t>
            </a:fld>
            <a:endParaRPr lang="en-US" altLang="de-DE" sz="1300"/>
          </a:p>
        </p:txBody>
      </p:sp>
      <p:sp>
        <p:nvSpPr>
          <p:cNvPr id="33795" name="Rectangle 2"/>
          <p:cNvSpPr>
            <a:spLocks noGrp="1" noRot="1" noChangeAspect="1" noChangeArrowheads="1" noTextEdit="1"/>
          </p:cNvSpPr>
          <p:nvPr>
            <p:ph type="sldImg"/>
          </p:nvPr>
        </p:nvSpPr>
        <p:spPr>
          <a:xfrm>
            <a:off x="138113" y="768350"/>
            <a:ext cx="6823075" cy="3836988"/>
          </a:xfrm>
          <a:ln/>
        </p:spPr>
      </p:sp>
      <p:sp>
        <p:nvSpPr>
          <p:cNvPr id="337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17997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840CEE-F46C-4919-82CF-8F956C2584F1}" type="slidenum">
              <a:rPr lang="en-US" altLang="de-DE" sz="1300" smtClean="0"/>
              <a:pPr>
                <a:spcBef>
                  <a:spcPct val="0"/>
                </a:spcBef>
              </a:pPr>
              <a:t>11</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490194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FBB7A8-93E9-4039-A065-5107A03C32AB}" type="slidenum">
              <a:rPr lang="en-US" altLang="de-DE" sz="1300" smtClean="0"/>
              <a:pPr>
                <a:spcBef>
                  <a:spcPct val="0"/>
                </a:spcBef>
              </a:pPr>
              <a:t>12</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126825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ABD6AC-34D5-4DBD-ABB6-DA7DC102DA15}" type="slidenum">
              <a:rPr lang="en-US" altLang="de-DE" sz="1300" smtClean="0"/>
              <a:pPr>
                <a:spcBef>
                  <a:spcPct val="0"/>
                </a:spcBef>
              </a:pPr>
              <a:t>13</a:t>
            </a:fld>
            <a:endParaRPr lang="en-US" altLang="de-DE" sz="1300"/>
          </a:p>
        </p:txBody>
      </p:sp>
      <p:sp>
        <p:nvSpPr>
          <p:cNvPr id="39939" name="Rectangle 2"/>
          <p:cNvSpPr>
            <a:spLocks noGrp="1" noRot="1" noChangeAspect="1" noChangeArrowheads="1" noTextEdit="1"/>
          </p:cNvSpPr>
          <p:nvPr>
            <p:ph type="sldImg"/>
          </p:nvPr>
        </p:nvSpPr>
        <p:spPr>
          <a:xfrm>
            <a:off x="139700" y="768350"/>
            <a:ext cx="6821488" cy="3836988"/>
          </a:xfrm>
          <a:ln/>
        </p:spPr>
      </p:sp>
      <p:sp>
        <p:nvSpPr>
          <p:cNvPr id="399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879916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4D7EA8-EAA7-4040-90F0-7264235FCF40}" type="slidenum">
              <a:rPr lang="en-US" altLang="de-DE" sz="1300" smtClean="0"/>
              <a:pPr>
                <a:spcBef>
                  <a:spcPct val="0"/>
                </a:spcBef>
              </a:pPr>
              <a:t>14</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419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7367542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C25B0B-C6C2-447C-9306-F23C77CF484C}" type="slidenum">
              <a:rPr lang="en-US" altLang="de-DE" sz="1300" smtClean="0"/>
              <a:pPr>
                <a:spcBef>
                  <a:spcPct val="0"/>
                </a:spcBef>
              </a:pPr>
              <a:t>15</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8217004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C59B00-B200-4411-9744-1177A2841DFE}" type="slidenum">
              <a:rPr lang="en-US" altLang="de-DE" sz="1300" smtClean="0"/>
              <a:pPr>
                <a:spcBef>
                  <a:spcPct val="0"/>
                </a:spcBef>
              </a:pPr>
              <a:t>16</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450564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473412-85E1-4AFF-A4AC-EED5939550B2}" type="slidenum">
              <a:rPr lang="en-US" altLang="de-DE" sz="1300" smtClean="0"/>
              <a:pPr>
                <a:spcBef>
                  <a:spcPct val="0"/>
                </a:spcBef>
              </a:pPr>
              <a:t>17</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80960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473412-85E1-4AFF-A4AC-EED5939550B2}" type="slidenum">
              <a:rPr lang="en-US" altLang="de-DE" sz="1300" smtClean="0"/>
              <a:pPr>
                <a:spcBef>
                  <a:spcPct val="0"/>
                </a:spcBef>
              </a:pPr>
              <a:t>18</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80960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473412-85E1-4AFF-A4AC-EED5939550B2}" type="slidenum">
              <a:rPr lang="en-US" altLang="de-DE" sz="1300" smtClean="0"/>
              <a:pPr>
                <a:spcBef>
                  <a:spcPct val="0"/>
                </a:spcBef>
              </a:pPr>
              <a:t>19</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80960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8375A4-2B6E-482B-A2EB-8B1A38AA28AE}" type="slidenum">
              <a:rPr lang="en-US" altLang="de-DE" sz="1300" smtClean="0">
                <a:solidFill>
                  <a:srgbClr val="000000"/>
                </a:solidFill>
              </a:rPr>
              <a:pPr>
                <a:spcBef>
                  <a:spcPct val="0"/>
                </a:spcBef>
              </a:pPr>
              <a:t>20</a:t>
            </a:fld>
            <a:endParaRPr lang="en-US" altLang="de-DE" sz="1300">
              <a:solidFill>
                <a:srgbClr val="000000"/>
              </a:solidFill>
            </a:endParaRPr>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57519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C345F0-46A2-4D69-B7D8-2F0E80547477}" type="slidenum">
              <a:rPr lang="en-US" altLang="de-DE" sz="1300" smtClean="0">
                <a:solidFill>
                  <a:srgbClr val="000000"/>
                </a:solidFill>
              </a:rPr>
              <a:pPr>
                <a:spcBef>
                  <a:spcPct val="0"/>
                </a:spcBef>
              </a:pPr>
              <a:t>21</a:t>
            </a:fld>
            <a:endParaRPr lang="en-US" altLang="de-DE" sz="1300">
              <a:solidFill>
                <a:srgbClr val="000000"/>
              </a:solidFill>
            </a:endParaRPr>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539658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104FEC-66E0-4FC8-A4C8-2E0E3911A8B2}" type="slidenum">
              <a:rPr lang="en-US" altLang="de-DE" sz="1300" smtClean="0">
                <a:solidFill>
                  <a:srgbClr val="000000"/>
                </a:solidFill>
              </a:rPr>
              <a:pPr>
                <a:spcBef>
                  <a:spcPct val="0"/>
                </a:spcBef>
              </a:pPr>
              <a:t>22</a:t>
            </a:fld>
            <a:endParaRPr lang="en-US" altLang="de-DE" sz="1300">
              <a:solidFill>
                <a:srgbClr val="000000"/>
              </a:solidFill>
            </a:endParaRPr>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507742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C5378F-76AC-469B-B356-CE13E13893F3}" type="slidenum">
              <a:rPr lang="en-US" altLang="de-DE" sz="1300" smtClean="0">
                <a:solidFill>
                  <a:srgbClr val="000000"/>
                </a:solidFill>
              </a:rPr>
              <a:pPr>
                <a:spcBef>
                  <a:spcPct val="0"/>
                </a:spcBef>
              </a:pPr>
              <a:t>23</a:t>
            </a:fld>
            <a:endParaRPr lang="en-US" altLang="de-DE" sz="1300">
              <a:solidFill>
                <a:srgbClr val="000000"/>
              </a:solidFill>
            </a:endParaRPr>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131087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6E9D5B7-B0F7-4D9A-B48E-54A7681BEFEC}" type="slidenum">
              <a:rPr lang="en-US" altLang="de-DE" sz="1300" smtClean="0">
                <a:solidFill>
                  <a:srgbClr val="000000"/>
                </a:solidFill>
              </a:rPr>
              <a:pPr>
                <a:spcBef>
                  <a:spcPct val="0"/>
                </a:spcBef>
              </a:pPr>
              <a:t>24</a:t>
            </a:fld>
            <a:endParaRPr lang="en-US" altLang="de-DE" sz="1300">
              <a:solidFill>
                <a:srgbClr val="000000"/>
              </a:solidFill>
            </a:endParaRPr>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479427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64663D-8A02-400D-8738-388C5468A2A2}" type="slidenum">
              <a:rPr lang="en-US" altLang="de-DE" sz="1300" smtClean="0">
                <a:solidFill>
                  <a:srgbClr val="000000"/>
                </a:solidFill>
              </a:rPr>
              <a:pPr>
                <a:spcBef>
                  <a:spcPct val="0"/>
                </a:spcBef>
              </a:pPr>
              <a:t>29</a:t>
            </a:fld>
            <a:endParaRPr lang="en-US" altLang="de-DE" sz="1300">
              <a:solidFill>
                <a:srgbClr val="000000"/>
              </a:solidFill>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74156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0E5E97-B127-4D99-91E3-5E70BADE4E62}" type="slidenum">
              <a:rPr lang="en-US" altLang="de-DE" sz="1300" smtClean="0">
                <a:solidFill>
                  <a:srgbClr val="000000"/>
                </a:solidFill>
              </a:rPr>
              <a:pPr>
                <a:spcBef>
                  <a:spcPct val="0"/>
                </a:spcBef>
              </a:pPr>
              <a:t>30</a:t>
            </a:fld>
            <a:endParaRPr lang="en-US" altLang="de-DE" sz="1300">
              <a:solidFill>
                <a:srgbClr val="000000"/>
              </a:solidFill>
            </a:endParaRPr>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65909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BF1BA1-B69E-458E-ADE1-E35C58B1FDBA}" type="slidenum">
              <a:rPr lang="en-US" altLang="de-DE" sz="1300" smtClean="0">
                <a:solidFill>
                  <a:srgbClr val="000000"/>
                </a:solidFill>
              </a:rPr>
              <a:pPr>
                <a:spcBef>
                  <a:spcPct val="0"/>
                </a:spcBef>
              </a:pPr>
              <a:t>31</a:t>
            </a:fld>
            <a:endParaRPr lang="en-US" altLang="de-DE" sz="1300">
              <a:solidFill>
                <a:srgbClr val="000000"/>
              </a:solidFill>
            </a:endParaRPr>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517665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F369246-1EDC-4B5A-B8E7-5E0060321734}" type="slidenum">
              <a:rPr lang="en-US" altLang="de-DE" sz="1300" smtClean="0">
                <a:solidFill>
                  <a:srgbClr val="000000"/>
                </a:solidFill>
              </a:rPr>
              <a:pPr>
                <a:spcBef>
                  <a:spcPct val="0"/>
                </a:spcBef>
              </a:pPr>
              <a:t>32</a:t>
            </a:fld>
            <a:endParaRPr lang="en-US" altLang="de-DE" sz="1300">
              <a:solidFill>
                <a:srgbClr val="000000"/>
              </a:solidFill>
            </a:endParaRPr>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75072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EE17B31-2E78-4B62-8510-ADD9390B02BA}" type="slidenum">
              <a:rPr lang="en-US" altLang="de-DE" sz="1300" smtClean="0">
                <a:solidFill>
                  <a:srgbClr val="000000"/>
                </a:solidFill>
              </a:rPr>
              <a:pPr>
                <a:spcBef>
                  <a:spcPct val="0"/>
                </a:spcBef>
              </a:pPr>
              <a:t>33</a:t>
            </a:fld>
            <a:endParaRPr lang="en-US" altLang="de-DE" sz="1300">
              <a:solidFill>
                <a:srgbClr val="000000"/>
              </a:solidFill>
            </a:endParaRPr>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91972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613620-8257-4E1D-82DC-ADA2C71F3609}" type="slidenum">
              <a:rPr lang="en-US" altLang="de-DE" sz="1300" smtClean="0">
                <a:solidFill>
                  <a:srgbClr val="000000"/>
                </a:solidFill>
              </a:rPr>
              <a:pPr>
                <a:spcBef>
                  <a:spcPct val="0"/>
                </a:spcBef>
              </a:pPr>
              <a:t>34</a:t>
            </a:fld>
            <a:endParaRPr lang="en-US" altLang="de-DE" sz="1300">
              <a:solidFill>
                <a:srgbClr val="000000"/>
              </a:solidFill>
            </a:endParaRPr>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44109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E0E213C-F577-4D77-BBCB-B3B1F3E0B7EE}" type="slidenum">
              <a:rPr lang="en-US" altLang="de-DE" sz="1300" smtClean="0">
                <a:solidFill>
                  <a:srgbClr val="000000"/>
                </a:solidFill>
              </a:rPr>
              <a:pPr>
                <a:spcBef>
                  <a:spcPct val="0"/>
                </a:spcBef>
              </a:pPr>
              <a:t>35</a:t>
            </a:fld>
            <a:endParaRPr lang="en-US" altLang="de-DE" sz="1300">
              <a:solidFill>
                <a:srgbClr val="000000"/>
              </a:solidFill>
            </a:endParaRPr>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270793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0FCEE2-1E39-4E3B-A506-4940A3D9FEFF}" type="slidenum">
              <a:rPr lang="en-US" altLang="de-DE" sz="1300" smtClean="0">
                <a:solidFill>
                  <a:srgbClr val="000000"/>
                </a:solidFill>
              </a:rPr>
              <a:pPr>
                <a:spcBef>
                  <a:spcPct val="0"/>
                </a:spcBef>
              </a:pPr>
              <a:t>36</a:t>
            </a:fld>
            <a:endParaRPr lang="en-US" altLang="de-DE" sz="1300">
              <a:solidFill>
                <a:srgbClr val="000000"/>
              </a:solidFill>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460833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310F0EF-2DCF-4F17-A6C0-1CDE67DC411A}" type="slidenum">
              <a:rPr lang="en-US" altLang="de-DE" sz="1300" smtClean="0">
                <a:solidFill>
                  <a:srgbClr val="000000"/>
                </a:solidFill>
              </a:rPr>
              <a:pPr>
                <a:spcBef>
                  <a:spcPct val="0"/>
                </a:spcBef>
              </a:pPr>
              <a:t>37</a:t>
            </a:fld>
            <a:endParaRPr lang="en-US" altLang="de-DE" sz="1300">
              <a:solidFill>
                <a:srgbClr val="000000"/>
              </a:solidFill>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33811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34E247-649F-48CF-A65C-588C35B1499E}" type="slidenum">
              <a:rPr lang="en-US" altLang="de-DE" sz="1300" smtClean="0">
                <a:solidFill>
                  <a:srgbClr val="000000"/>
                </a:solidFill>
              </a:rPr>
              <a:pPr>
                <a:spcBef>
                  <a:spcPct val="0"/>
                </a:spcBef>
              </a:pPr>
              <a:t>38</a:t>
            </a:fld>
            <a:endParaRPr lang="en-US" altLang="de-DE" sz="1300">
              <a:solidFill>
                <a:srgbClr val="000000"/>
              </a:solidFill>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42193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013FCB-9C36-4149-9870-F0B73D8C417F}" type="slidenum">
              <a:rPr lang="en-US" altLang="de-DE" sz="1300" smtClean="0">
                <a:solidFill>
                  <a:srgbClr val="000000"/>
                </a:solidFill>
              </a:rPr>
              <a:pPr>
                <a:spcBef>
                  <a:spcPct val="0"/>
                </a:spcBef>
              </a:pPr>
              <a:t>39</a:t>
            </a:fld>
            <a:endParaRPr lang="en-US" altLang="de-DE" sz="1300">
              <a:solidFill>
                <a:srgbClr val="000000"/>
              </a:solidFill>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66026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62420E-5476-4ABD-93F6-527870360F84}" type="slidenum">
              <a:rPr lang="en-US" altLang="de-DE" sz="1300" smtClean="0">
                <a:solidFill>
                  <a:srgbClr val="000000"/>
                </a:solidFill>
              </a:rPr>
              <a:pPr>
                <a:spcBef>
                  <a:spcPct val="0"/>
                </a:spcBef>
              </a:pPr>
              <a:t>40</a:t>
            </a:fld>
            <a:endParaRPr lang="en-US" altLang="de-DE" sz="1300">
              <a:solidFill>
                <a:srgbClr val="000000"/>
              </a:solidFill>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979808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7E5E3B0-45C7-4553-8F2D-81C34E43C888}" type="slidenum">
              <a:rPr lang="en-US" altLang="de-DE" sz="1300" smtClean="0">
                <a:solidFill>
                  <a:srgbClr val="000000"/>
                </a:solidFill>
              </a:rPr>
              <a:pPr>
                <a:spcBef>
                  <a:spcPct val="0"/>
                </a:spcBef>
              </a:pPr>
              <a:t>42</a:t>
            </a:fld>
            <a:endParaRPr lang="en-US" altLang="de-DE" sz="1300">
              <a:solidFill>
                <a:srgbClr val="000000"/>
              </a:solidFill>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6707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ED8EC4-DEC8-4239-838E-CB4CFB4FE19F}" type="slidenum">
              <a:rPr lang="en-US" altLang="de-DE" sz="1300" smtClean="0">
                <a:solidFill>
                  <a:srgbClr val="000000"/>
                </a:solidFill>
              </a:rPr>
              <a:pPr>
                <a:spcBef>
                  <a:spcPct val="0"/>
                </a:spcBef>
              </a:pPr>
              <a:t>43</a:t>
            </a:fld>
            <a:endParaRPr lang="en-US" altLang="de-DE" sz="1300">
              <a:solidFill>
                <a:srgbClr val="000000"/>
              </a:solidFill>
            </a:endParaRPr>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351427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E8425A-783C-48D2-9DDB-6739485D9C81}" type="slidenum">
              <a:rPr lang="en-US" altLang="de-DE" sz="1300" smtClean="0">
                <a:solidFill>
                  <a:srgbClr val="000000"/>
                </a:solidFill>
              </a:rPr>
              <a:pPr>
                <a:spcBef>
                  <a:spcPct val="0"/>
                </a:spcBef>
              </a:pPr>
              <a:t>44</a:t>
            </a:fld>
            <a:endParaRPr lang="en-US" altLang="de-DE" sz="1300">
              <a:solidFill>
                <a:srgbClr val="000000"/>
              </a:solidFill>
            </a:endParaRPr>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41920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44A13C-E3A0-4FE8-98F6-79B0B1339A37}" type="slidenum">
              <a:rPr lang="en-US" altLang="de-DE" sz="1300" smtClean="0">
                <a:solidFill>
                  <a:srgbClr val="000000"/>
                </a:solidFill>
              </a:rPr>
              <a:pPr>
                <a:spcBef>
                  <a:spcPct val="0"/>
                </a:spcBef>
              </a:pPr>
              <a:t>45</a:t>
            </a:fld>
            <a:endParaRPr lang="en-US" altLang="de-DE" sz="1300">
              <a:solidFill>
                <a:srgbClr val="000000"/>
              </a:solidFill>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685776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D5CA49-FDD0-4B53-B57F-1B2D23D11E0A}" type="slidenum">
              <a:rPr lang="en-US" altLang="de-DE" sz="1300" smtClean="0">
                <a:solidFill>
                  <a:srgbClr val="000000"/>
                </a:solidFill>
              </a:rPr>
              <a:pPr>
                <a:spcBef>
                  <a:spcPct val="0"/>
                </a:spcBef>
              </a:pPr>
              <a:t>46</a:t>
            </a:fld>
            <a:endParaRPr lang="en-US" altLang="de-DE" sz="1300">
              <a:solidFill>
                <a:srgbClr val="000000"/>
              </a:solidFill>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79406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618CBF-8CE6-4FA3-9936-6A3CA7AC81A3}" type="slidenum">
              <a:rPr lang="en-US" altLang="de-DE" sz="1300" smtClean="0">
                <a:solidFill>
                  <a:srgbClr val="000000"/>
                </a:solidFill>
              </a:rPr>
              <a:pPr>
                <a:spcBef>
                  <a:spcPct val="0"/>
                </a:spcBef>
              </a:pPr>
              <a:t>47</a:t>
            </a:fld>
            <a:endParaRPr lang="en-US" altLang="de-DE" sz="1300">
              <a:solidFill>
                <a:srgbClr val="000000"/>
              </a:solidFill>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373777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55DC2E-3150-42AF-9DED-0037C1A90D7B}" type="slidenum">
              <a:rPr lang="en-US" altLang="de-DE" sz="1300" smtClean="0">
                <a:solidFill>
                  <a:srgbClr val="000000"/>
                </a:solidFill>
              </a:rPr>
              <a:pPr>
                <a:spcBef>
                  <a:spcPct val="0"/>
                </a:spcBef>
              </a:pPr>
              <a:t>48</a:t>
            </a:fld>
            <a:endParaRPr lang="en-US" altLang="de-DE" sz="1300">
              <a:solidFill>
                <a:srgbClr val="000000"/>
              </a:solidFill>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79405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3A4954-C3D9-4B6E-87B7-9E202C4AEC84}" type="slidenum">
              <a:rPr lang="en-US" altLang="de-DE" sz="1300" smtClean="0">
                <a:solidFill>
                  <a:srgbClr val="000000"/>
                </a:solidFill>
              </a:rPr>
              <a:pPr>
                <a:spcBef>
                  <a:spcPct val="0"/>
                </a:spcBef>
              </a:pPr>
              <a:t>49</a:t>
            </a:fld>
            <a:endParaRPr lang="en-US" altLang="de-DE" sz="1300">
              <a:solidFill>
                <a:srgbClr val="000000"/>
              </a:solidFill>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8538853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7BAE42-8C04-43C7-BB1B-916861486297}" type="slidenum">
              <a:rPr lang="en-US" altLang="de-DE" sz="1300" smtClean="0">
                <a:solidFill>
                  <a:srgbClr val="000000"/>
                </a:solidFill>
              </a:rPr>
              <a:pPr>
                <a:spcBef>
                  <a:spcPct val="0"/>
                </a:spcBef>
              </a:pPr>
              <a:t>50</a:t>
            </a:fld>
            <a:endParaRPr lang="en-US" altLang="de-DE" sz="1300">
              <a:solidFill>
                <a:srgbClr val="000000"/>
              </a:solidFill>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7942250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9D8A13-A599-4B00-BC77-C68E9D0A581A}" type="slidenum">
              <a:rPr lang="en-US" altLang="de-DE" sz="1300" smtClean="0">
                <a:solidFill>
                  <a:srgbClr val="000000"/>
                </a:solidFill>
              </a:rPr>
              <a:pPr>
                <a:spcBef>
                  <a:spcPct val="0"/>
                </a:spcBef>
              </a:pPr>
              <a:t>51</a:t>
            </a:fld>
            <a:endParaRPr lang="en-US" altLang="de-DE" sz="1300">
              <a:solidFill>
                <a:srgbClr val="000000"/>
              </a:solidFill>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307020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DD28BA-E1EE-4C73-9D57-821C534E8CBF}" type="slidenum">
              <a:rPr lang="en-US" altLang="de-DE" sz="1300" smtClean="0">
                <a:solidFill>
                  <a:srgbClr val="000000"/>
                </a:solidFill>
              </a:rPr>
              <a:pPr>
                <a:spcBef>
                  <a:spcPct val="0"/>
                </a:spcBef>
              </a:pPr>
              <a:t>52</a:t>
            </a:fld>
            <a:endParaRPr lang="en-US" altLang="de-DE" sz="1300">
              <a:solidFill>
                <a:srgbClr val="000000"/>
              </a:solidFill>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243631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331FA96-6395-4D5A-AC09-BDF238D36D79}" type="slidenum">
              <a:rPr lang="en-US" altLang="de-DE" sz="1300" smtClean="0">
                <a:solidFill>
                  <a:srgbClr val="000000"/>
                </a:solidFill>
              </a:rPr>
              <a:pPr>
                <a:spcBef>
                  <a:spcPct val="0"/>
                </a:spcBef>
              </a:pPr>
              <a:t>53</a:t>
            </a:fld>
            <a:endParaRPr lang="en-US" altLang="de-DE" sz="1300">
              <a:solidFill>
                <a:srgbClr val="000000"/>
              </a:solidFill>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35082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81ABBA-EDB2-4966-8D6C-0644C4709EB9}" type="slidenum">
              <a:rPr lang="en-US" altLang="de-DE" sz="1300" smtClean="0">
                <a:solidFill>
                  <a:srgbClr val="000000"/>
                </a:solidFill>
              </a:rPr>
              <a:pPr>
                <a:spcBef>
                  <a:spcPct val="0"/>
                </a:spcBef>
              </a:pPr>
              <a:t>54</a:t>
            </a:fld>
            <a:endParaRPr lang="en-US" altLang="de-DE" sz="1300">
              <a:solidFill>
                <a:srgbClr val="000000"/>
              </a:solidFill>
            </a:endParaRPr>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209678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44CF556-808D-4722-8D6C-ADB5F27EEA63}" type="slidenum">
              <a:rPr lang="en-US" altLang="de-DE" sz="1300" smtClean="0">
                <a:solidFill>
                  <a:srgbClr val="000000"/>
                </a:solidFill>
              </a:rPr>
              <a:pPr>
                <a:spcBef>
                  <a:spcPct val="0"/>
                </a:spcBef>
              </a:pPr>
              <a:t>55</a:t>
            </a:fld>
            <a:endParaRPr lang="en-US" altLang="de-DE" sz="1300">
              <a:solidFill>
                <a:srgbClr val="000000"/>
              </a:solidFill>
            </a:endParaRPr>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5791298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951D64-49C1-4B18-8861-E544668A9384}" type="slidenum">
              <a:rPr lang="en-US" altLang="de-DE" sz="1300" smtClean="0">
                <a:solidFill>
                  <a:srgbClr val="000000"/>
                </a:solidFill>
              </a:rPr>
              <a:pPr>
                <a:spcBef>
                  <a:spcPct val="0"/>
                </a:spcBef>
              </a:pPr>
              <a:t>56</a:t>
            </a:fld>
            <a:endParaRPr lang="en-US" altLang="de-DE" sz="1300">
              <a:solidFill>
                <a:srgbClr val="000000"/>
              </a:solidFill>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981084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BD4760E-3BCD-4F7E-A86E-71191A24B5CF}" type="slidenum">
              <a:rPr lang="en-US" altLang="de-DE" sz="1300" smtClean="0">
                <a:solidFill>
                  <a:srgbClr val="000000"/>
                </a:solidFill>
              </a:rPr>
              <a:pPr>
                <a:spcBef>
                  <a:spcPct val="0"/>
                </a:spcBef>
              </a:pPr>
              <a:t>57</a:t>
            </a:fld>
            <a:endParaRPr lang="en-US" altLang="de-DE" sz="1300">
              <a:solidFill>
                <a:srgbClr val="000000"/>
              </a:solidFill>
            </a:endParaRPr>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261403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7DFE085-C39A-4750-891C-7319877276CC}" type="slidenum">
              <a:rPr lang="en-US" altLang="de-DE" sz="1300" smtClean="0">
                <a:solidFill>
                  <a:srgbClr val="000000"/>
                </a:solidFill>
              </a:rPr>
              <a:pPr>
                <a:spcBef>
                  <a:spcPct val="0"/>
                </a:spcBef>
              </a:pPr>
              <a:t>58</a:t>
            </a:fld>
            <a:endParaRPr lang="en-US" altLang="de-DE" sz="1300">
              <a:solidFill>
                <a:srgbClr val="000000"/>
              </a:solidFill>
            </a:endParaRPr>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245646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963F02-F0ED-466D-B926-3B88514B1CBB}" type="slidenum">
              <a:rPr lang="en-US" altLang="de-DE" sz="1300" smtClean="0">
                <a:solidFill>
                  <a:srgbClr val="000000"/>
                </a:solidFill>
              </a:rPr>
              <a:pPr>
                <a:spcBef>
                  <a:spcPct val="0"/>
                </a:spcBef>
              </a:pPr>
              <a:t>59</a:t>
            </a:fld>
            <a:endParaRPr lang="en-US" altLang="de-DE" sz="1300">
              <a:solidFill>
                <a:srgbClr val="000000"/>
              </a:solidFill>
            </a:endParaRPr>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9429664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27D8E9D-F7A3-428E-A8E1-728770A2B5E4}" type="slidenum">
              <a:rPr lang="en-US" altLang="de-DE" sz="1300" smtClean="0">
                <a:solidFill>
                  <a:srgbClr val="000000"/>
                </a:solidFill>
              </a:rPr>
              <a:pPr>
                <a:spcBef>
                  <a:spcPct val="0"/>
                </a:spcBef>
              </a:pPr>
              <a:t>60</a:t>
            </a:fld>
            <a:endParaRPr lang="en-US" altLang="de-DE" sz="1300">
              <a:solidFill>
                <a:srgbClr val="000000"/>
              </a:solidFill>
            </a:endParaRPr>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432728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09C038A-B77E-48D5-B612-F91AE25EFE9C}" type="slidenum">
              <a:rPr lang="en-US" altLang="de-DE" sz="1300" smtClean="0">
                <a:solidFill>
                  <a:srgbClr val="000000"/>
                </a:solidFill>
              </a:rPr>
              <a:pPr>
                <a:spcBef>
                  <a:spcPct val="0"/>
                </a:spcBef>
              </a:pPr>
              <a:t>61</a:t>
            </a:fld>
            <a:endParaRPr lang="en-US" altLang="de-DE" sz="1300">
              <a:solidFill>
                <a:srgbClr val="000000"/>
              </a:solidFill>
            </a:endParaRPr>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6827796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C6B649-3EAA-45F4-8EA2-24A03AA32316}" type="slidenum">
              <a:rPr lang="en-US" altLang="de-DE" sz="1300" smtClean="0">
                <a:solidFill>
                  <a:srgbClr val="000000"/>
                </a:solidFill>
              </a:rPr>
              <a:pPr>
                <a:spcBef>
                  <a:spcPct val="0"/>
                </a:spcBef>
              </a:pPr>
              <a:t>62</a:t>
            </a:fld>
            <a:endParaRPr lang="en-US" altLang="de-DE" sz="1300">
              <a:solidFill>
                <a:srgbClr val="000000"/>
              </a:solidFill>
            </a:endParaRPr>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3831200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FAB5BCD-4DE2-45C7-B4C8-6A7C8C25DE56}" type="slidenum">
              <a:rPr lang="en-US" altLang="de-DE" sz="1300" smtClean="0">
                <a:solidFill>
                  <a:srgbClr val="000000"/>
                </a:solidFill>
              </a:rPr>
              <a:pPr>
                <a:spcBef>
                  <a:spcPct val="0"/>
                </a:spcBef>
              </a:pPr>
              <a:t>63</a:t>
            </a:fld>
            <a:endParaRPr lang="en-US" altLang="de-DE" sz="1300">
              <a:solidFill>
                <a:srgbClr val="000000"/>
              </a:solidFill>
            </a:endParaRPr>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081860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B5988A-666C-433F-A419-DA1AB6A06E4E}" type="slidenum">
              <a:rPr lang="en-US" altLang="de-DE" sz="1300" smtClean="0">
                <a:solidFill>
                  <a:srgbClr val="000000"/>
                </a:solidFill>
              </a:rPr>
              <a:pPr>
                <a:spcBef>
                  <a:spcPct val="0"/>
                </a:spcBef>
              </a:pPr>
              <a:t>64</a:t>
            </a:fld>
            <a:endParaRPr lang="en-US" altLang="de-DE" sz="1300">
              <a:solidFill>
                <a:srgbClr val="000000"/>
              </a:solidFill>
            </a:endParaRPr>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7458872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3D75FD-8FFD-4CDF-A31D-90C20F3FF20C}" type="slidenum">
              <a:rPr lang="en-US" altLang="de-DE" sz="1300" smtClean="0">
                <a:solidFill>
                  <a:srgbClr val="000000"/>
                </a:solidFill>
              </a:rPr>
              <a:pPr>
                <a:spcBef>
                  <a:spcPct val="0"/>
                </a:spcBef>
              </a:pPr>
              <a:t>65</a:t>
            </a:fld>
            <a:endParaRPr lang="en-US" altLang="de-DE" sz="1300">
              <a:solidFill>
                <a:srgbClr val="000000"/>
              </a:solidFill>
            </a:endParaRPr>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712382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D537FC-F422-4C15-BCA5-CDBB973B44E6}" type="slidenum">
              <a:rPr lang="en-US" altLang="de-DE" sz="1300" smtClean="0"/>
              <a:pPr>
                <a:spcBef>
                  <a:spcPct val="0"/>
                </a:spcBef>
              </a:pPr>
              <a:t>66</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7596241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D537FC-F422-4C15-BCA5-CDBB973B44E6}" type="slidenum">
              <a:rPr lang="en-US" altLang="de-DE" sz="1300" smtClean="0"/>
              <a:pPr>
                <a:spcBef>
                  <a:spcPct val="0"/>
                </a:spcBef>
              </a:pPr>
              <a:t>67</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7596241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D537FC-F422-4C15-BCA5-CDBB973B44E6}" type="slidenum">
              <a:rPr lang="en-US" altLang="de-DE" sz="1300" smtClean="0"/>
              <a:pPr>
                <a:spcBef>
                  <a:spcPct val="0"/>
                </a:spcBef>
              </a:pPr>
              <a:t>68</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7596241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6D9AF3B-AFDC-4DF0-8E77-75CF557F1575}" type="slidenum">
              <a:rPr lang="en-US" altLang="de-DE" sz="1300" smtClean="0"/>
              <a:pPr>
                <a:spcBef>
                  <a:spcPct val="0"/>
                </a:spcBef>
              </a:pPr>
              <a:t>69</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542667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6D9AF3B-AFDC-4DF0-8E77-75CF557F1575}" type="slidenum">
              <a:rPr lang="en-US" altLang="de-DE" sz="1300" smtClean="0"/>
              <a:pPr>
                <a:spcBef>
                  <a:spcPct val="0"/>
                </a:spcBef>
              </a:pPr>
              <a:t>70</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542667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6D9AF3B-AFDC-4DF0-8E77-75CF557F1575}" type="slidenum">
              <a:rPr lang="en-US" altLang="de-DE" sz="1300" smtClean="0"/>
              <a:pPr>
                <a:spcBef>
                  <a:spcPct val="0"/>
                </a:spcBef>
              </a:pPr>
              <a:t>71</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542667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FCF4E6-C216-4BE4-B6B6-A4CE65D2E70F}" type="slidenum">
              <a:rPr lang="en-US" altLang="de-DE" sz="1300" smtClean="0"/>
              <a:pPr>
                <a:spcBef>
                  <a:spcPct val="0"/>
                </a:spcBef>
              </a:pPr>
              <a:t>73</a:t>
            </a:fld>
            <a:endParaRPr lang="en-US" altLang="de-DE" sz="1300"/>
          </a:p>
        </p:txBody>
      </p:sp>
      <p:sp>
        <p:nvSpPr>
          <p:cNvPr id="157699" name="Rectangle 2"/>
          <p:cNvSpPr>
            <a:spLocks noGrp="1" noRot="1" noChangeAspect="1" noChangeArrowheads="1" noTextEdit="1"/>
          </p:cNvSpPr>
          <p:nvPr>
            <p:ph type="sldImg"/>
          </p:nvPr>
        </p:nvSpPr>
        <p:spPr>
          <a:xfrm>
            <a:off x="139700" y="768350"/>
            <a:ext cx="6821488" cy="3836988"/>
          </a:xfrm>
          <a:ln/>
        </p:spPr>
      </p:sp>
      <p:sp>
        <p:nvSpPr>
          <p:cNvPr id="1577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92405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b="0" dirty="0">
                <a:latin typeface="+mj-lt"/>
              </a:rPr>
              <a:t>Permission to use the pictures in this module has been provided by the artists and copyright holders.</a:t>
            </a:r>
            <a:br>
              <a:rPr lang="en-US" altLang="de-DE" sz="1000" b="0" dirty="0">
                <a:latin typeface="+mj-lt"/>
              </a:rPr>
            </a:br>
            <a:r>
              <a:rPr lang="en-US" altLang="de-DE" sz="1000" b="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bwMode="gray"/>
        <p:txBody>
          <a:bodyPr/>
          <a:lstStyle/>
          <a:p>
            <a:pPr>
              <a:defRPr/>
            </a:pPr>
            <a:fld id="{E9AEE1DF-D379-47FD-8546-291BF75D901D}"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t>Metacognitive Training 3 - Changing Beliefs</a:t>
            </a:r>
            <a:endParaRPr lang="de-DE"/>
          </a:p>
        </p:txBody>
      </p:sp>
      <p:sp>
        <p:nvSpPr>
          <p:cNvPr id="6" name="Slide Number Placeholder 5"/>
          <p:cNvSpPr>
            <a:spLocks noGrp="1"/>
          </p:cNvSpPr>
          <p:nvPr>
            <p:ph type="sldNum" sz="quarter" idx="12"/>
          </p:nvPr>
        </p:nvSpPr>
        <p:spPr bwMode="gray"/>
        <p:txBody>
          <a:bodyPr>
            <a:noAutofit/>
          </a:bodyPr>
          <a:lstStyle/>
          <a:p>
            <a:pPr>
              <a:defRPr/>
            </a:pPr>
            <a:fld id="{24EAD220-DB1A-48CB-871B-F545ADAF6329}"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bwMode="gray"/>
        <p:txBody>
          <a:bodyPr/>
          <a:lstStyle/>
          <a:p>
            <a:pPr>
              <a:defRPr/>
            </a:pPr>
            <a:fld id="{13108125-D5ED-4017-89A3-B458A7844B2C}"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bwMode="gray"/>
        <p:txBody>
          <a:bodyPr/>
          <a:lstStyle/>
          <a:p>
            <a:pPr>
              <a:defRPr/>
            </a:pPr>
            <a:fld id="{E9AEE1DF-D379-47FD-8546-291BF75D901D}"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bwMode="gray"/>
        <p:txBody>
          <a:bodyPr/>
          <a:lstStyle/>
          <a:p>
            <a:pPr>
              <a:defRPr/>
            </a:pPr>
            <a:fld id="{E9AEE1DF-D379-47FD-8546-291BF75D901D}"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t>Metacognitive Training 3 - Changing Beliefs</a:t>
            </a:r>
            <a:endParaRPr lang="de-DE"/>
          </a:p>
        </p:txBody>
      </p:sp>
      <p:sp>
        <p:nvSpPr>
          <p:cNvPr id="5" name="Slide Number Placeholder 4"/>
          <p:cNvSpPr>
            <a:spLocks noGrp="1"/>
          </p:cNvSpPr>
          <p:nvPr>
            <p:ph type="sldNum" sz="quarter" idx="12"/>
          </p:nvPr>
        </p:nvSpPr>
        <p:spPr bwMode="gray"/>
        <p:txBody>
          <a:bodyPr/>
          <a:lstStyle/>
          <a:p>
            <a:pPr>
              <a:defRPr/>
            </a:pPr>
            <a:fld id="{6F8DDE6E-515B-42BA-AF66-F3D6DF555B27}"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bwMode="gray"/>
        <p:txBody>
          <a:bodyPr/>
          <a:lstStyle/>
          <a:p>
            <a:pPr>
              <a:defRPr/>
            </a:pPr>
            <a:fld id="{955B8163-3BD5-42F1-A789-035E75011FCA}"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b="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b="0" dirty="0">
                <a:solidFill>
                  <a:srgbClr val="333333"/>
                </a:solidFill>
                <a:latin typeface="Calibri Light"/>
                <a:ea typeface="ＭＳ Ｐゴシック" panose="020B0600070205080204" pitchFamily="34" charset="-128"/>
              </a:rPr>
            </a:br>
            <a:r>
              <a:rPr lang="en-US" altLang="de-DE" sz="1000" b="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3 - Changing Beliefs</a:t>
            </a:r>
            <a:endParaRPr lang="de-DE">
              <a:solidFill>
                <a:srgbClr val="333333"/>
              </a:solidFill>
            </a:endParaRPr>
          </a:p>
        </p:txBody>
      </p:sp>
      <p:sp>
        <p:nvSpPr>
          <p:cNvPr id="4" name="Slide Number Placeholder 3"/>
          <p:cNvSpPr>
            <a:spLocks noGrp="1"/>
          </p:cNvSpPr>
          <p:nvPr>
            <p:ph type="sldNum" sz="quarter" idx="12"/>
          </p:nvPr>
        </p:nvSpPr>
        <p:spPr bwMode="gray"/>
        <p:txBody>
          <a:bodyPr/>
          <a:lstStyle>
            <a:lvl1pPr>
              <a:defRPr b="0"/>
            </a:lvl1p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3 - Changing Beliefs</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3 - Changing Beliefs</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3 - Changing Beliefs</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3 - Changing Beliefs</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3 - Changing Beliefs</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3 - Changing Beliefs</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b="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b="0" dirty="0">
                <a:solidFill>
                  <a:srgbClr val="333333"/>
                </a:solidFill>
                <a:latin typeface="Calibri Light"/>
                <a:ea typeface="ＭＳ Ｐゴシック" panose="020B0600070205080204" pitchFamily="34" charset="-128"/>
              </a:rPr>
            </a:br>
            <a:r>
              <a:rPr lang="en-US" altLang="de-DE" sz="1000" b="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3 - Changing Beliefs</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3 - Changing Beliefs</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3 - Changing Beliefs</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3 - Changing Beliefs</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3 - Changing Beliefs</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3 - Changing Beliefs</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3 - Changing Beliefs</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n-US"/>
              <a:t>Metacognitive Training 3 - Changing Beliefs</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E9AEE1DF-D379-47FD-8546-291BF75D901D}"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201" r:id="rId1"/>
    <p:sldLayoutId id="2147484202" r:id="rId2"/>
    <p:sldLayoutId id="2147484203" r:id="rId3"/>
    <p:sldLayoutId id="2147484204" r:id="rId4"/>
    <p:sldLayoutId id="2147484205" r:id="rId5"/>
    <p:sldLayoutId id="2147484206" r:id="rId6"/>
    <p:sldLayoutId id="2147484207" r:id="rId7"/>
    <p:sldLayoutId id="2147484208" r:id="rId8"/>
    <p:sldLayoutId id="2147484209" r:id="rId9"/>
    <p:sldLayoutId id="2147484210" r:id="rId10"/>
    <p:sldLayoutId id="2147484211" r:id="rId11"/>
    <p:sldLayoutId id="214748421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n-US">
                <a:solidFill>
                  <a:srgbClr val="333333"/>
                </a:solidFill>
                <a:ea typeface="ＭＳ Ｐゴシック" panose="020B0600070205080204" pitchFamily="34" charset="-128"/>
              </a:rPr>
              <a:t>Metacognitive Training 3 - Changing Beliefs</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0C71D7B0-72CC-43FA-9C95-59D12C3FBF7C}" type="slidenum">
              <a:rPr lang="de-DE" altLang="de-DE" smtClean="0">
                <a:solidFill>
                  <a:srgbClr val="333333"/>
                </a:solidFill>
                <a:ea typeface="ＭＳ Ｐゴシック" panose="020B0600070205080204" pitchFamily="34" charset="-128"/>
              </a:rPr>
              <a:pPr>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4219" r:id="rId1"/>
    <p:sldLayoutId id="2147484220" r:id="rId2"/>
    <p:sldLayoutId id="2147484221" r:id="rId3"/>
    <p:sldLayoutId id="2147484222" r:id="rId4"/>
    <p:sldLayoutId id="2147484223" r:id="rId5"/>
    <p:sldLayoutId id="2147484224" r:id="rId6"/>
    <p:sldLayoutId id="2147484225" r:id="rId7"/>
    <p:sldLayoutId id="2147484226" r:id="rId8"/>
    <p:sldLayoutId id="2147484227" r:id="rId9"/>
    <p:sldLayoutId id="2147484228" r:id="rId10"/>
    <p:sldLayoutId id="2147484229" r:id="rId11"/>
    <p:sldLayoutId id="214748423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n-US">
                <a:solidFill>
                  <a:srgbClr val="333333"/>
                </a:solidFill>
                <a:ea typeface="ＭＳ Ｐゴシック" panose="020B0600070205080204" pitchFamily="34" charset="-128"/>
              </a:rPr>
              <a:t>Metacognitive Training 3 - Changing Beliefs</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64A9821B-060D-4E5C-B2E0-355E33A2AD6E}" type="slidenum">
              <a:rPr lang="de-DE" smtClean="0">
                <a:solidFill>
                  <a:srgbClr val="333333"/>
                </a:solidFill>
                <a:ea typeface="ＭＳ Ｐゴシック" panose="020B0600070205080204" pitchFamily="34" charset="-128"/>
              </a:rPr>
              <a:pPr>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4232" r:id="rId1"/>
    <p:sldLayoutId id="2147484233" r:id="rId2"/>
    <p:sldLayoutId id="2147484234" r:id="rId3"/>
    <p:sldLayoutId id="2147484235" r:id="rId4"/>
    <p:sldLayoutId id="2147484236" r:id="rId5"/>
    <p:sldLayoutId id="2147484237" r:id="rId6"/>
    <p:sldLayoutId id="2147484238" r:id="rId7"/>
    <p:sldLayoutId id="2147484239" r:id="rId8"/>
    <p:sldLayoutId id="2147484240" r:id="rId9"/>
    <p:sldLayoutId id="2147484241" r:id="rId10"/>
    <p:sldLayoutId id="2147484242" r:id="rId11"/>
    <p:sldLayoutId id="214748424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12.jpeg"/><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10.xml"/><Relationship Id="rId5" Type="http://schemas.openxmlformats.org/officeDocument/2006/relationships/image" Target="../media/image20.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11.xml"/><Relationship Id="rId5" Type="http://schemas.openxmlformats.org/officeDocument/2006/relationships/image" Target="../media/image20.pn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4.jpeg"/><Relationship Id="rId1" Type="http://schemas.openxmlformats.org/officeDocument/2006/relationships/slideLayout" Target="../slideLayouts/slideLayout10.xml"/><Relationship Id="rId4" Type="http://schemas.openxmlformats.org/officeDocument/2006/relationships/image" Target="../media/image23.jpeg"/></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4.jpeg"/><Relationship Id="rId1" Type="http://schemas.openxmlformats.org/officeDocument/2006/relationships/slideLayout" Target="../slideLayouts/slideLayout11.xml"/><Relationship Id="rId4" Type="http://schemas.openxmlformats.org/officeDocument/2006/relationships/image" Target="../media/image23.jpeg"/></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25.jpeg"/></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5.jpeg"/><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11.xml"/><Relationship Id="rId5" Type="http://schemas.openxmlformats.org/officeDocument/2006/relationships/image" Target="../media/image25.jpeg"/><Relationship Id="rId4" Type="http://schemas.openxmlformats.org/officeDocument/2006/relationships/image" Target="../media/image26.png"/></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10.xml"/><Relationship Id="rId4" Type="http://schemas.openxmlformats.org/officeDocument/2006/relationships/image" Target="../media/image28.jpeg"/></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10.xml"/><Relationship Id="rId5" Type="http://schemas.openxmlformats.org/officeDocument/2006/relationships/image" Target="../media/image28.jpeg"/><Relationship Id="rId4" Type="http://schemas.openxmlformats.org/officeDocument/2006/relationships/image" Target="../media/image30.jpeg"/></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0.xml"/><Relationship Id="rId1" Type="http://schemas.openxmlformats.org/officeDocument/2006/relationships/slideLayout" Target="../slideLayouts/slideLayout11.xml"/><Relationship Id="rId5" Type="http://schemas.openxmlformats.org/officeDocument/2006/relationships/image" Target="../media/image28.jpeg"/><Relationship Id="rId4" Type="http://schemas.openxmlformats.org/officeDocument/2006/relationships/image" Target="../media/image30.jpeg"/></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2.xml"/><Relationship Id="rId1" Type="http://schemas.openxmlformats.org/officeDocument/2006/relationships/slideLayout" Target="../slideLayouts/slideLayout10.xml"/><Relationship Id="rId4" Type="http://schemas.openxmlformats.org/officeDocument/2006/relationships/image" Target="../media/image31.jpeg"/></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3.xml"/><Relationship Id="rId1" Type="http://schemas.openxmlformats.org/officeDocument/2006/relationships/slideLayout" Target="../slideLayouts/slideLayout10.xml"/><Relationship Id="rId5" Type="http://schemas.openxmlformats.org/officeDocument/2006/relationships/image" Target="../media/image35.jpeg"/><Relationship Id="rId4" Type="http://schemas.openxmlformats.org/officeDocument/2006/relationships/image" Target="../media/image34.jpeg"/></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11.xml"/><Relationship Id="rId5" Type="http://schemas.openxmlformats.org/officeDocument/2006/relationships/image" Target="../media/image35.jpeg"/><Relationship Id="rId4" Type="http://schemas.openxmlformats.org/officeDocument/2006/relationships/image" Target="../media/image33.jpeg"/></Relationships>
</file>

<file path=ppt/slides/_rels/slide4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37.jpeg"/></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8.xml"/><Relationship Id="rId1" Type="http://schemas.openxmlformats.org/officeDocument/2006/relationships/slideLayout" Target="../slideLayouts/slideLayout10.xml"/><Relationship Id="rId5" Type="http://schemas.openxmlformats.org/officeDocument/2006/relationships/image" Target="../media/image38.jpeg"/><Relationship Id="rId4" Type="http://schemas.openxmlformats.org/officeDocument/2006/relationships/image" Target="../media/image37.jpeg"/></Relationships>
</file>

<file path=ppt/slides/_rels/slide4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9.xml"/><Relationship Id="rId1" Type="http://schemas.openxmlformats.org/officeDocument/2006/relationships/slideLayout" Target="../slideLayouts/slideLayout11.xml"/><Relationship Id="rId5" Type="http://schemas.openxmlformats.org/officeDocument/2006/relationships/image" Target="../media/image38.jpeg"/><Relationship Id="rId4" Type="http://schemas.openxmlformats.org/officeDocument/2006/relationships/image" Target="../media/image37.jpeg"/></Relationships>
</file>

<file path=ppt/slides/_rels/slide4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1.xml"/><Relationship Id="rId1" Type="http://schemas.openxmlformats.org/officeDocument/2006/relationships/slideLayout" Target="../slideLayouts/slideLayout10.xml"/><Relationship Id="rId4" Type="http://schemas.openxmlformats.org/officeDocument/2006/relationships/image" Target="../media/image39.png"/></Relationships>
</file>

<file path=ppt/slides/_rels/slide4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2.xml"/><Relationship Id="rId1" Type="http://schemas.openxmlformats.org/officeDocument/2006/relationships/slideLayout" Target="../slideLayouts/slideLayout10.xml"/><Relationship Id="rId5" Type="http://schemas.openxmlformats.org/officeDocument/2006/relationships/image" Target="../media/image39.png"/><Relationship Id="rId4" Type="http://schemas.openxmlformats.org/officeDocument/2006/relationships/image" Target="../media/image40.png"/></Relationships>
</file>

<file path=ppt/slides/_rels/slide4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3.xml"/><Relationship Id="rId1" Type="http://schemas.openxmlformats.org/officeDocument/2006/relationships/slideLayout" Target="../slideLayouts/slideLayout11.xml"/><Relationship Id="rId5" Type="http://schemas.openxmlformats.org/officeDocument/2006/relationships/image" Target="../media/image39.png"/><Relationship Id="rId4" Type="http://schemas.openxmlformats.org/officeDocument/2006/relationships/image" Target="../media/image40.png"/></Relationships>
</file>

<file path=ppt/slides/_rels/slide5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5.xml"/><Relationship Id="rId1" Type="http://schemas.openxmlformats.org/officeDocument/2006/relationships/slideLayout" Target="../slideLayouts/slideLayout10.xml"/><Relationship Id="rId4" Type="http://schemas.openxmlformats.org/officeDocument/2006/relationships/image" Target="../media/image42.jpeg"/></Relationships>
</file>

<file path=ppt/slides/_rels/slide5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6.xml"/><Relationship Id="rId1" Type="http://schemas.openxmlformats.org/officeDocument/2006/relationships/slideLayout" Target="../slideLayouts/slideLayout10.xml"/><Relationship Id="rId5" Type="http://schemas.openxmlformats.org/officeDocument/2006/relationships/image" Target="../media/image44.jpeg"/><Relationship Id="rId4" Type="http://schemas.openxmlformats.org/officeDocument/2006/relationships/image" Target="../media/image43.jpeg"/></Relationships>
</file>

<file path=ppt/slides/_rels/slide5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7.xml"/><Relationship Id="rId1" Type="http://schemas.openxmlformats.org/officeDocument/2006/relationships/slideLayout" Target="../slideLayouts/slideLayout11.xml"/><Relationship Id="rId5" Type="http://schemas.openxmlformats.org/officeDocument/2006/relationships/image" Target="../media/image44.jpeg"/><Relationship Id="rId4" Type="http://schemas.openxmlformats.org/officeDocument/2006/relationships/image" Target="../media/image42.jpeg"/></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9.xml"/><Relationship Id="rId1" Type="http://schemas.openxmlformats.org/officeDocument/2006/relationships/slideLayout" Target="../slideLayouts/slideLayout10.xml"/><Relationship Id="rId4" Type="http://schemas.openxmlformats.org/officeDocument/2006/relationships/image" Target="../media/image46.png"/></Relationships>
</file>

<file path=ppt/slides/_rels/slide5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0.xml"/><Relationship Id="rId1" Type="http://schemas.openxmlformats.org/officeDocument/2006/relationships/slideLayout" Target="../slideLayouts/slideLayout10.xml"/><Relationship Id="rId5" Type="http://schemas.openxmlformats.org/officeDocument/2006/relationships/image" Target="../media/image47.png"/><Relationship Id="rId4" Type="http://schemas.openxmlformats.org/officeDocument/2006/relationships/image" Target="../media/image45.jpeg"/></Relationships>
</file>

<file path=ppt/slides/_rels/slide5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1.xml"/><Relationship Id="rId1" Type="http://schemas.openxmlformats.org/officeDocument/2006/relationships/slideLayout" Target="../slideLayouts/slideLayout11.xml"/><Relationship Id="rId5" Type="http://schemas.openxmlformats.org/officeDocument/2006/relationships/image" Target="../media/image47.png"/><Relationship Id="rId4" Type="http://schemas.openxmlformats.org/officeDocument/2006/relationships/image" Target="../media/image45.jpeg"/></Relationships>
</file>

<file path=ppt/slides/_rels/slide5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3.xml"/><Relationship Id="rId1" Type="http://schemas.openxmlformats.org/officeDocument/2006/relationships/slideLayout" Target="../slideLayouts/slideLayout10.xml"/><Relationship Id="rId4" Type="http://schemas.openxmlformats.org/officeDocument/2006/relationships/image" Target="../media/image49.jpeg"/></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4.xml"/><Relationship Id="rId1" Type="http://schemas.openxmlformats.org/officeDocument/2006/relationships/slideLayout" Target="../slideLayouts/slideLayout10.xml"/><Relationship Id="rId5" Type="http://schemas.openxmlformats.org/officeDocument/2006/relationships/image" Target="../media/image50.jpeg"/><Relationship Id="rId4" Type="http://schemas.openxmlformats.org/officeDocument/2006/relationships/image" Target="../media/image49.jpeg"/></Relationships>
</file>

<file path=ppt/slides/_rels/slide6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5.xml"/><Relationship Id="rId1" Type="http://schemas.openxmlformats.org/officeDocument/2006/relationships/slideLayout" Target="../slideLayouts/slideLayout11.xml"/><Relationship Id="rId5" Type="http://schemas.openxmlformats.org/officeDocument/2006/relationships/image" Target="../media/image50.jpeg"/><Relationship Id="rId4" Type="http://schemas.openxmlformats.org/officeDocument/2006/relationships/image" Target="../media/image49.jpeg"/></Relationships>
</file>

<file path=ppt/slides/_rels/slide6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7.xml"/><Relationship Id="rId1" Type="http://schemas.openxmlformats.org/officeDocument/2006/relationships/slideLayout" Target="../slideLayouts/slideLayout10.xml"/><Relationship Id="rId4" Type="http://schemas.openxmlformats.org/officeDocument/2006/relationships/image" Target="../media/image52.png"/></Relationships>
</file>

<file path=ppt/slides/_rels/slide6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8.xml"/><Relationship Id="rId1" Type="http://schemas.openxmlformats.org/officeDocument/2006/relationships/slideLayout" Target="../slideLayouts/slideLayout10.xml"/><Relationship Id="rId5" Type="http://schemas.openxmlformats.org/officeDocument/2006/relationships/image" Target="../media/image53.png"/><Relationship Id="rId4" Type="http://schemas.openxmlformats.org/officeDocument/2006/relationships/image" Target="../media/image52.png"/></Relationships>
</file>

<file path=ppt/slides/_rels/slide6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9.xml"/><Relationship Id="rId1" Type="http://schemas.openxmlformats.org/officeDocument/2006/relationships/slideLayout" Target="../slideLayouts/slideLayout11.xml"/><Relationship Id="rId5" Type="http://schemas.openxmlformats.org/officeDocument/2006/relationships/image" Target="../media/image53.png"/><Relationship Id="rId4" Type="http://schemas.openxmlformats.org/officeDocument/2006/relationships/image" Target="../media/image52.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6.xml"/><Relationship Id="rId1" Type="http://schemas.openxmlformats.org/officeDocument/2006/relationships/slideLayout" Target="../slideLayouts/slideLayout5.xml"/><Relationship Id="rId4" Type="http://schemas.openxmlformats.org/officeDocument/2006/relationships/image" Target="../media/image55.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3 A – Changing Beliefs</a:t>
            </a:r>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 12|21</a:t>
            </a:r>
          </a:p>
          <a:p>
            <a:endParaRPr lang="de-DE" dirty="0">
              <a:latin typeface="+mj-lt"/>
            </a:endParaRPr>
          </a:p>
        </p:txBody>
      </p:sp>
      <p:sp>
        <p:nvSpPr>
          <p:cNvPr id="4" name="Text Placeholder 2"/>
          <p:cNvSpPr>
            <a:spLocks noGrp="1"/>
          </p:cNvSpPr>
          <p:nvPr>
            <p:ph type="body" sz="quarter" idx="13"/>
          </p:nvPr>
        </p:nvSpPr>
        <p:spPr>
          <a:xfrm>
            <a:off x="408955" y="404665"/>
            <a:ext cx="882000" cy="936000"/>
          </a:xfrm>
        </p:spPr>
        <p:txBody>
          <a:bodyPr/>
          <a:lstStyle/>
          <a:p>
            <a:endParaRPr lang="en-US" dirty="0"/>
          </a:p>
        </p:txBody>
      </p:sp>
    </p:spTree>
    <p:extLst>
      <p:ext uri="{BB962C8B-B14F-4D97-AF65-F5344CB8AC3E}">
        <p14:creationId xmlns:p14="http://schemas.microsoft.com/office/powerpoint/2010/main" val="37973150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Changing Beliefs</a:t>
            </a:r>
          </a:p>
        </p:txBody>
      </p:sp>
      <p:sp>
        <p:nvSpPr>
          <p:cNvPr id="7" name="Content Placeholder 6"/>
          <p:cNvSpPr>
            <a:spLocks noGrp="1"/>
          </p:cNvSpPr>
          <p:nvPr>
            <p:ph idx="1"/>
          </p:nvPr>
        </p:nvSpPr>
        <p:spPr/>
        <p:txBody>
          <a:bodyPr/>
          <a:lstStyle/>
          <a:p>
            <a:pPr lvl="0" defTabSz="914400" fontAlgn="base"/>
            <a:r>
              <a:rPr lang="en-US" altLang="de-DE" sz="2400">
                <a:solidFill>
                  <a:srgbClr val="333333"/>
                </a:solidFill>
                <a:latin typeface="Calibri Light"/>
              </a:rPr>
              <a:t>Human tendency to </a:t>
            </a:r>
            <a:r>
              <a:rPr lang="de-DE" altLang="de-DE" sz="2400" dirty="0">
                <a:solidFill>
                  <a:srgbClr val="333333"/>
                </a:solidFill>
                <a:latin typeface="Calibri Light"/>
              </a:rPr>
              <a:t>hang onto first impressions</a:t>
            </a:r>
            <a:r>
              <a:rPr lang="en-US" altLang="de-DE" sz="2400" dirty="0">
                <a:solidFill>
                  <a:srgbClr val="333333"/>
                </a:solidFill>
                <a:latin typeface="Calibri Light"/>
              </a:rPr>
              <a:t> (e.g. prejudice, “the first impression is the only impression” attitude).</a:t>
            </a: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2</a:t>
            </a:fld>
            <a:endParaRPr lang="de-DE" altLang="de-DE">
              <a:latin typeface="Calibri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Changing Beliefs</a:t>
            </a:r>
          </a:p>
        </p:txBody>
      </p:sp>
      <p:sp>
        <p:nvSpPr>
          <p:cNvPr id="7" name="Content Placeholder 6"/>
          <p:cNvSpPr>
            <a:spLocks noGrp="1"/>
          </p:cNvSpPr>
          <p:nvPr>
            <p:ph idx="1"/>
          </p:nvPr>
        </p:nvSpPr>
        <p:spPr/>
        <p:txBody>
          <a:bodyPr/>
          <a:lstStyle/>
          <a:p>
            <a:pPr lvl="0" defTabSz="914400" fontAlgn="base"/>
            <a:r>
              <a:rPr lang="en-US" altLang="de-DE" sz="2400" dirty="0">
                <a:solidFill>
                  <a:srgbClr val="333333"/>
                </a:solidFill>
                <a:latin typeface="Calibri Light"/>
              </a:rPr>
              <a:t>Human tendency to </a:t>
            </a:r>
            <a:r>
              <a:rPr lang="de-DE" altLang="de-DE" sz="2400" dirty="0">
                <a:solidFill>
                  <a:srgbClr val="333333"/>
                </a:solidFill>
                <a:latin typeface="Calibri Light"/>
              </a:rPr>
              <a:t>hang onto first impressions</a:t>
            </a:r>
            <a:r>
              <a:rPr lang="en-US" altLang="de-DE" sz="2400" dirty="0">
                <a:solidFill>
                  <a:srgbClr val="333333"/>
                </a:solidFill>
                <a:latin typeface="Calibri Light"/>
              </a:rPr>
              <a:t> (e.g. prejudice, “the first impression is the only impression” attitude).</a:t>
            </a:r>
          </a:p>
          <a:p>
            <a:pPr marL="342900" lvl="0" indent="-342900" defTabSz="914400" fontAlgn="base">
              <a:buClr>
                <a:srgbClr val="333333"/>
              </a:buClr>
              <a:buFont typeface="WingDings"/>
              <a:buChar char=""/>
            </a:pPr>
            <a:r>
              <a:rPr lang="en-US" altLang="de-DE" sz="2400" dirty="0">
                <a:solidFill>
                  <a:srgbClr val="004992"/>
                </a:solidFill>
                <a:latin typeface="Calibri Light"/>
              </a:rPr>
              <a:t>Reasons: </a:t>
            </a:r>
            <a:r>
              <a:rPr lang="en-US" altLang="de-DE" sz="2400" dirty="0">
                <a:solidFill>
                  <a:schemeClr val="tx1"/>
                </a:solidFill>
                <a:latin typeface="Calibri Light"/>
              </a:rPr>
              <a:t>???</a:t>
            </a:r>
            <a:br>
              <a:rPr lang="en-US" altLang="de-DE" sz="2400" dirty="0">
                <a:solidFill>
                  <a:schemeClr val="tx1"/>
                </a:solidFill>
                <a:latin typeface="Calibri Light"/>
              </a:rPr>
            </a:br>
            <a:endParaRPr lang="en-US" altLang="de-DE" sz="2400" dirty="0">
              <a:solidFill>
                <a:schemeClr val="tx1"/>
              </a:solidFill>
              <a:latin typeface="Calibri Light"/>
            </a:endParaRPr>
          </a:p>
          <a:p>
            <a:pPr marL="342900" lvl="0" indent="-342900" defTabSz="914400" fontAlgn="base">
              <a:buClr>
                <a:srgbClr val="333333"/>
              </a:buClr>
              <a:buFont typeface="WingDings"/>
              <a:buChar char=""/>
            </a:pPr>
            <a:r>
              <a:rPr lang="en-US" altLang="de-DE" sz="2400" dirty="0">
                <a:solidFill>
                  <a:srgbClr val="004992"/>
                </a:solidFill>
                <a:latin typeface="Calibri Light"/>
              </a:rPr>
              <a:t>Problems: </a:t>
            </a:r>
            <a:r>
              <a:rPr lang="en-US" altLang="de-DE" sz="2400" dirty="0">
                <a:solidFill>
                  <a:schemeClr val="tx1"/>
                </a:solidFill>
                <a:latin typeface="Calibri Light"/>
              </a:rPr>
              <a:t>???</a:t>
            </a: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3</a:t>
            </a:fld>
            <a:endParaRPr lang="de-DE" altLang="de-DE">
              <a:latin typeface="Calibri Light"/>
            </a:endParaRPr>
          </a:p>
        </p:txBody>
      </p:sp>
      <p:sp>
        <p:nvSpPr>
          <p:cNvPr id="11" name="Text Box 4"/>
          <p:cNvSpPr txBox="1">
            <a:spLocks noChangeArrowheads="1"/>
          </p:cNvSpPr>
          <p:nvPr/>
        </p:nvSpPr>
        <p:spPr bwMode="auto">
          <a:xfrm>
            <a:off x="408955" y="6550223"/>
            <a:ext cx="11376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400" b="0" dirty="0">
                <a:latin typeface="Calibri Light"/>
              </a:rPr>
              <a:t>* You only see what you want to see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Changing Beliefs</a:t>
            </a:r>
          </a:p>
        </p:txBody>
      </p:sp>
      <p:sp>
        <p:nvSpPr>
          <p:cNvPr id="7" name="Content Placeholder 6"/>
          <p:cNvSpPr>
            <a:spLocks noGrp="1"/>
          </p:cNvSpPr>
          <p:nvPr>
            <p:ph idx="1"/>
          </p:nvPr>
        </p:nvSpPr>
        <p:spPr/>
        <p:txBody>
          <a:bodyPr/>
          <a:lstStyle/>
          <a:p>
            <a:pPr lvl="0" defTabSz="914400" fontAlgn="base"/>
            <a:r>
              <a:rPr lang="en-US" altLang="de-DE" sz="2400" dirty="0">
                <a:solidFill>
                  <a:srgbClr val="333333"/>
                </a:solidFill>
                <a:latin typeface="Calibri Light"/>
              </a:rPr>
              <a:t>Human tendency to </a:t>
            </a:r>
            <a:r>
              <a:rPr lang="de-DE" altLang="de-DE" sz="2400" dirty="0">
                <a:solidFill>
                  <a:srgbClr val="333333"/>
                </a:solidFill>
                <a:latin typeface="Calibri Light"/>
              </a:rPr>
              <a:t>hang onto first impressions</a:t>
            </a:r>
            <a:r>
              <a:rPr lang="en-US" altLang="de-DE" sz="2400" dirty="0">
                <a:solidFill>
                  <a:srgbClr val="333333"/>
                </a:solidFill>
                <a:latin typeface="Calibri Light"/>
              </a:rPr>
              <a:t> (e.g. prejudice, “the first impression is the only impression” attitude).</a:t>
            </a:r>
          </a:p>
          <a:p>
            <a:pPr marL="342900" lvl="0" indent="-342900" defTabSz="914400" fontAlgn="base">
              <a:buClr>
                <a:srgbClr val="333333"/>
              </a:buClr>
              <a:buFont typeface="WingDings"/>
              <a:buChar char=""/>
            </a:pPr>
            <a:r>
              <a:rPr lang="en-US" altLang="de-DE" sz="2400" dirty="0">
                <a:solidFill>
                  <a:srgbClr val="004992"/>
                </a:solidFill>
                <a:latin typeface="Calibri Light"/>
              </a:rPr>
              <a:t>Reasons: </a:t>
            </a:r>
            <a:r>
              <a:rPr lang="en-US" altLang="de-DE" sz="2400" dirty="0">
                <a:solidFill>
                  <a:srgbClr val="333333"/>
                </a:solidFill>
                <a:latin typeface="Calibri Light"/>
              </a:rPr>
              <a:t>Laziness, “confirmation bias”*, thoughtlessness, helps to orient in a complex world, pride</a:t>
            </a:r>
          </a:p>
          <a:p>
            <a:pPr marL="342900" lvl="0" indent="-342900" defTabSz="914400" fontAlgn="base">
              <a:buClr>
                <a:srgbClr val="333333"/>
              </a:buClr>
              <a:buFont typeface="WingDings"/>
              <a:buChar char=""/>
            </a:pPr>
            <a:r>
              <a:rPr lang="en-US" altLang="de-DE" sz="2400" dirty="0">
                <a:solidFill>
                  <a:srgbClr val="004992"/>
                </a:solidFill>
                <a:latin typeface="Calibri Light"/>
              </a:rPr>
              <a:t>Problems: </a:t>
            </a:r>
            <a:r>
              <a:rPr lang="en-US" altLang="de-DE" sz="2400" dirty="0">
                <a:solidFill>
                  <a:schemeClr val="tx1"/>
                </a:solidFill>
                <a:latin typeface="Calibri Light"/>
              </a:rPr>
              <a:t>???</a:t>
            </a: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4</a:t>
            </a:fld>
            <a:endParaRPr lang="de-DE" altLang="de-DE">
              <a:latin typeface="Calibri Light"/>
            </a:endParaRPr>
          </a:p>
        </p:txBody>
      </p:sp>
      <p:sp>
        <p:nvSpPr>
          <p:cNvPr id="11" name="Text Box 4"/>
          <p:cNvSpPr txBox="1">
            <a:spLocks noChangeArrowheads="1"/>
          </p:cNvSpPr>
          <p:nvPr/>
        </p:nvSpPr>
        <p:spPr bwMode="auto">
          <a:xfrm>
            <a:off x="408955" y="6550223"/>
            <a:ext cx="11376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400" b="0" dirty="0">
                <a:latin typeface="Calibri Light"/>
              </a:rPr>
              <a:t>* You only see what you want to see</a:t>
            </a:r>
          </a:p>
        </p:txBody>
      </p:sp>
    </p:spTree>
    <p:extLst>
      <p:ext uri="{BB962C8B-B14F-4D97-AF65-F5344CB8AC3E}">
        <p14:creationId xmlns:p14="http://schemas.microsoft.com/office/powerpoint/2010/main" val="1348482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Changing Beliefs</a:t>
            </a:r>
          </a:p>
        </p:txBody>
      </p:sp>
      <p:sp>
        <p:nvSpPr>
          <p:cNvPr id="7" name="Content Placeholder 6"/>
          <p:cNvSpPr>
            <a:spLocks noGrp="1"/>
          </p:cNvSpPr>
          <p:nvPr>
            <p:ph idx="1"/>
          </p:nvPr>
        </p:nvSpPr>
        <p:spPr/>
        <p:txBody>
          <a:bodyPr/>
          <a:lstStyle/>
          <a:p>
            <a:pPr lvl="0" defTabSz="914400" fontAlgn="base"/>
            <a:r>
              <a:rPr lang="en-US" altLang="de-DE" sz="2400" dirty="0">
                <a:solidFill>
                  <a:srgbClr val="333333"/>
                </a:solidFill>
                <a:latin typeface="Calibri Light"/>
              </a:rPr>
              <a:t>Human tendency to </a:t>
            </a:r>
            <a:r>
              <a:rPr lang="de-DE" altLang="de-DE" sz="2400" dirty="0">
                <a:solidFill>
                  <a:srgbClr val="333333"/>
                </a:solidFill>
                <a:latin typeface="Calibri Light"/>
              </a:rPr>
              <a:t>hang onto first impressions</a:t>
            </a:r>
            <a:r>
              <a:rPr lang="en-US" altLang="de-DE" sz="2400" dirty="0">
                <a:solidFill>
                  <a:srgbClr val="333333"/>
                </a:solidFill>
                <a:latin typeface="Calibri Light"/>
              </a:rPr>
              <a:t> (e.g. prejudice, “the first impression is the only impression” attitude).</a:t>
            </a:r>
          </a:p>
          <a:p>
            <a:pPr marL="342900" lvl="0" indent="-342900" defTabSz="914400" fontAlgn="base">
              <a:buClr>
                <a:srgbClr val="333333"/>
              </a:buClr>
              <a:buFont typeface="WingDings"/>
              <a:buChar char=""/>
            </a:pPr>
            <a:r>
              <a:rPr lang="en-US" altLang="de-DE" sz="2400" dirty="0">
                <a:solidFill>
                  <a:srgbClr val="004992"/>
                </a:solidFill>
                <a:latin typeface="Calibri Light"/>
              </a:rPr>
              <a:t>Reasons: </a:t>
            </a:r>
            <a:r>
              <a:rPr lang="en-US" altLang="de-DE" sz="2400" dirty="0">
                <a:solidFill>
                  <a:srgbClr val="333333"/>
                </a:solidFill>
                <a:latin typeface="Calibri Light"/>
              </a:rPr>
              <a:t>Laziness, “confirmation bias”*, thoughtlessness, helps to orient in a complex world, pride</a:t>
            </a:r>
          </a:p>
          <a:p>
            <a:pPr marL="342900" lvl="0" indent="-342900" defTabSz="914400" fontAlgn="base">
              <a:buClr>
                <a:srgbClr val="333333"/>
              </a:buClr>
              <a:buFont typeface="WingDings"/>
              <a:buChar char=""/>
            </a:pPr>
            <a:r>
              <a:rPr lang="en-US" altLang="de-DE" sz="2400" dirty="0">
                <a:solidFill>
                  <a:srgbClr val="004992"/>
                </a:solidFill>
                <a:latin typeface="Calibri Light"/>
              </a:rPr>
              <a:t>Problems: </a:t>
            </a:r>
            <a:r>
              <a:rPr lang="de-DE" altLang="de-DE" sz="2400" dirty="0">
                <a:solidFill>
                  <a:srgbClr val="333333"/>
                </a:solidFill>
                <a:latin typeface="Calibri Light"/>
              </a:rPr>
              <a:t>False</a:t>
            </a:r>
            <a:r>
              <a:rPr lang="en-US" altLang="de-DE" sz="2400" dirty="0">
                <a:solidFill>
                  <a:srgbClr val="333333"/>
                </a:solidFill>
                <a:latin typeface="Calibri Light"/>
              </a:rPr>
              <a:t> judgments (e.g. racial prejudices) are maintained, false over-generalization (“seen one –</a:t>
            </a:r>
            <a:r>
              <a:rPr lang="de-DE" altLang="de-DE" sz="2400" dirty="0">
                <a:solidFill>
                  <a:srgbClr val="333333"/>
                </a:solidFill>
                <a:latin typeface="Calibri Light"/>
              </a:rPr>
              <a:t> </a:t>
            </a:r>
            <a:r>
              <a:rPr lang="en-US" altLang="de-DE" sz="2400" dirty="0">
                <a:solidFill>
                  <a:srgbClr val="333333"/>
                </a:solidFill>
                <a:latin typeface="Calibri Light"/>
              </a:rPr>
              <a:t>seen them all”), someone is not given a second chance who might have deserved one</a:t>
            </a: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5</a:t>
            </a:fld>
            <a:endParaRPr lang="de-DE" altLang="de-DE">
              <a:latin typeface="Calibri Light"/>
            </a:endParaRPr>
          </a:p>
        </p:txBody>
      </p:sp>
      <p:sp>
        <p:nvSpPr>
          <p:cNvPr id="11" name="Text Box 4"/>
          <p:cNvSpPr txBox="1">
            <a:spLocks noChangeArrowheads="1"/>
          </p:cNvSpPr>
          <p:nvPr/>
        </p:nvSpPr>
        <p:spPr bwMode="auto">
          <a:xfrm>
            <a:off x="408955" y="6550223"/>
            <a:ext cx="11376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400" b="0" dirty="0">
                <a:latin typeface="Calibri Light"/>
              </a:rPr>
              <a:t>* You only see what you want to see</a:t>
            </a:r>
          </a:p>
        </p:txBody>
      </p:sp>
    </p:spTree>
    <p:extLst>
      <p:ext uri="{BB962C8B-B14F-4D97-AF65-F5344CB8AC3E}">
        <p14:creationId xmlns:p14="http://schemas.microsoft.com/office/powerpoint/2010/main" val="1025899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type="title"/>
          </p:nvPr>
        </p:nvSpPr>
        <p:spPr>
          <a:noFill/>
        </p:spPr>
        <p:txBody>
          <a:bodyPr/>
          <a:lstStyle/>
          <a:p>
            <a:pPr eaLnBrk="1" hangingPunct="1"/>
            <a:r>
              <a:rPr lang="de-DE" altLang="de-DE" sz="3500">
                <a:solidFill>
                  <a:schemeClr val="accent1"/>
                </a:solidFill>
                <a:latin typeface="Calibri Light"/>
              </a:rPr>
              <a:t>When predictions don't come true</a:t>
            </a:r>
          </a:p>
        </p:txBody>
      </p:sp>
      <p:sp>
        <p:nvSpPr>
          <p:cNvPr id="26626" name="Rectangle 2"/>
          <p:cNvSpPr>
            <a:spLocks noGrp="1" noChangeArrowheads="1"/>
          </p:cNvSpPr>
          <p:nvPr>
            <p:ph idx="1"/>
          </p:nvPr>
        </p:nvSpPr>
        <p:spPr/>
        <p:txBody>
          <a:bodyPr/>
          <a:lstStyle/>
          <a:p>
            <a:pPr eaLnBrk="1" hangingPunct="1"/>
            <a:r>
              <a:rPr lang="de-DE" altLang="de-DE" sz="2400" dirty="0">
                <a:solidFill>
                  <a:srgbClr val="333333"/>
                </a:solidFill>
                <a:latin typeface="Calibri Light"/>
              </a:rPr>
              <a:t>Marion </a:t>
            </a:r>
            <a:r>
              <a:rPr lang="de-DE" altLang="de-DE" sz="2400" dirty="0" err="1">
                <a:solidFill>
                  <a:srgbClr val="333333"/>
                </a:solidFill>
                <a:latin typeface="Calibri Light"/>
              </a:rPr>
              <a:t>Keech</a:t>
            </a:r>
            <a:r>
              <a:rPr lang="de-DE" altLang="de-DE" sz="2400" dirty="0">
                <a:solidFill>
                  <a:srgbClr val="333333"/>
                </a:solidFill>
                <a:latin typeface="Calibri Light"/>
              </a:rPr>
              <a:t>, </a:t>
            </a:r>
            <a:r>
              <a:rPr lang="de-DE" altLang="de-DE" sz="2400" dirty="0" err="1">
                <a:solidFill>
                  <a:srgbClr val="333333"/>
                </a:solidFill>
                <a:latin typeface="Calibri Light"/>
              </a:rPr>
              <a:t>leader</a:t>
            </a:r>
            <a:r>
              <a:rPr lang="de-DE" altLang="de-DE" sz="2400" dirty="0">
                <a:solidFill>
                  <a:srgbClr val="333333"/>
                </a:solidFill>
                <a:latin typeface="Calibri Light"/>
              </a:rPr>
              <a:t> </a:t>
            </a:r>
            <a:r>
              <a:rPr lang="de-DE" altLang="de-DE" sz="2400" dirty="0" err="1">
                <a:solidFill>
                  <a:srgbClr val="333333"/>
                </a:solidFill>
                <a:latin typeface="Calibri Light"/>
              </a:rPr>
              <a:t>of</a:t>
            </a:r>
            <a:r>
              <a:rPr lang="de-DE" altLang="de-DE" sz="2400" dirty="0">
                <a:solidFill>
                  <a:srgbClr val="333333"/>
                </a:solidFill>
                <a:latin typeface="Calibri Light"/>
              </a:rPr>
              <a:t> a </a:t>
            </a:r>
            <a:r>
              <a:rPr lang="de-DE" altLang="de-DE" sz="2400" dirty="0" err="1">
                <a:solidFill>
                  <a:srgbClr val="333333"/>
                </a:solidFill>
                <a:latin typeface="Calibri Light"/>
              </a:rPr>
              <a:t>sect</a:t>
            </a:r>
            <a:r>
              <a:rPr lang="de-DE" altLang="de-DE" sz="2400" dirty="0">
                <a:solidFill>
                  <a:srgbClr val="333333"/>
                </a:solidFill>
                <a:latin typeface="Calibri Light"/>
              </a:rPr>
              <a:t> in Salt Lake City (USA), </a:t>
            </a:r>
            <a:r>
              <a:rPr lang="de-DE" altLang="de-DE" sz="2400" dirty="0" err="1">
                <a:solidFill>
                  <a:srgbClr val="333333"/>
                </a:solidFill>
                <a:latin typeface="Calibri Light"/>
              </a:rPr>
              <a:t>claimed</a:t>
            </a:r>
            <a:r>
              <a:rPr lang="de-DE" altLang="de-DE" sz="2400" dirty="0">
                <a:solidFill>
                  <a:srgbClr val="333333"/>
                </a:solidFill>
                <a:latin typeface="Calibri Light"/>
              </a:rPr>
              <a:t> </a:t>
            </a:r>
            <a:r>
              <a:rPr lang="de-DE" altLang="de-DE" sz="2400" dirty="0" err="1">
                <a:solidFill>
                  <a:srgbClr val="333333"/>
                </a:solidFill>
                <a:latin typeface="Calibri Light"/>
              </a:rPr>
              <a:t>to</a:t>
            </a:r>
            <a:r>
              <a:rPr lang="de-DE" altLang="de-DE" sz="2400" dirty="0">
                <a:solidFill>
                  <a:srgbClr val="333333"/>
                </a:solidFill>
                <a:latin typeface="Calibri Light"/>
              </a:rPr>
              <a:t> </a:t>
            </a:r>
            <a:r>
              <a:rPr lang="de-DE" altLang="de-DE" sz="2400" dirty="0" err="1">
                <a:solidFill>
                  <a:srgbClr val="333333"/>
                </a:solidFill>
                <a:latin typeface="Calibri Light"/>
              </a:rPr>
              <a:t>receive</a:t>
            </a:r>
            <a:r>
              <a:rPr lang="de-DE" altLang="de-DE" sz="2400" dirty="0">
                <a:solidFill>
                  <a:srgbClr val="333333"/>
                </a:solidFill>
                <a:latin typeface="Calibri Light"/>
              </a:rPr>
              <a:t> </a:t>
            </a:r>
            <a:r>
              <a:rPr lang="de-DE" altLang="de-DE" sz="2400" dirty="0" err="1">
                <a:solidFill>
                  <a:srgbClr val="333333"/>
                </a:solidFill>
                <a:latin typeface="Calibri Light"/>
              </a:rPr>
              <a:t>messages</a:t>
            </a:r>
            <a:r>
              <a:rPr lang="de-DE" altLang="de-DE" sz="2400" dirty="0">
                <a:solidFill>
                  <a:srgbClr val="333333"/>
                </a:solidFill>
                <a:latin typeface="Calibri Light"/>
              </a:rPr>
              <a:t> </a:t>
            </a:r>
            <a:r>
              <a:rPr lang="de-DE" altLang="de-DE" sz="2400" dirty="0" err="1">
                <a:solidFill>
                  <a:srgbClr val="333333"/>
                </a:solidFill>
                <a:latin typeface="Calibri Light"/>
              </a:rPr>
              <a:t>from</a:t>
            </a:r>
            <a:r>
              <a:rPr lang="de-DE" altLang="de-DE" sz="2400" dirty="0">
                <a:solidFill>
                  <a:srgbClr val="333333"/>
                </a:solidFill>
                <a:latin typeface="Calibri Light"/>
              </a:rPr>
              <a:t> </a:t>
            </a:r>
            <a:r>
              <a:rPr lang="de-DE" altLang="de-DE" sz="2400" dirty="0" err="1">
                <a:solidFill>
                  <a:srgbClr val="333333"/>
                </a:solidFill>
                <a:latin typeface="Calibri Light"/>
              </a:rPr>
              <a:t>outer</a:t>
            </a:r>
            <a:r>
              <a:rPr lang="de-DE" altLang="de-DE" sz="2400" dirty="0">
                <a:solidFill>
                  <a:srgbClr val="333333"/>
                </a:solidFill>
                <a:latin typeface="Calibri Light"/>
              </a:rPr>
              <a:t> </a:t>
            </a:r>
            <a:r>
              <a:rPr lang="de-DE" altLang="de-DE" sz="2400" dirty="0" err="1">
                <a:solidFill>
                  <a:srgbClr val="333333"/>
                </a:solidFill>
                <a:latin typeface="Calibri Light"/>
              </a:rPr>
              <a:t>space</a:t>
            </a:r>
            <a:r>
              <a:rPr lang="de-DE" altLang="de-DE" sz="2400" dirty="0">
                <a:solidFill>
                  <a:srgbClr val="333333"/>
                </a:solidFill>
                <a:latin typeface="Calibri Light"/>
              </a:rPr>
              <a:t>. </a:t>
            </a:r>
            <a:r>
              <a:rPr lang="de-DE" altLang="de-DE" sz="2400" dirty="0" err="1">
                <a:solidFill>
                  <a:srgbClr val="333333"/>
                </a:solidFill>
                <a:latin typeface="Calibri Light"/>
              </a:rPr>
              <a:t>It</a:t>
            </a:r>
            <a:r>
              <a:rPr lang="de-DE" altLang="de-DE" sz="2400" dirty="0">
                <a:solidFill>
                  <a:srgbClr val="333333"/>
                </a:solidFill>
                <a:latin typeface="Calibri Light"/>
              </a:rPr>
              <a:t> was </a:t>
            </a:r>
            <a:r>
              <a:rPr lang="de-DE" altLang="de-DE" sz="2400" dirty="0" err="1">
                <a:solidFill>
                  <a:srgbClr val="333333"/>
                </a:solidFill>
                <a:latin typeface="Calibri Light"/>
              </a:rPr>
              <a:t>revealed</a:t>
            </a:r>
            <a:r>
              <a:rPr lang="de-DE" altLang="de-DE" sz="2400" dirty="0">
                <a:solidFill>
                  <a:srgbClr val="333333"/>
                </a:solidFill>
                <a:latin typeface="Calibri Light"/>
              </a:rPr>
              <a:t> </a:t>
            </a:r>
            <a:r>
              <a:rPr lang="de-DE" altLang="de-DE" sz="2400" dirty="0" err="1">
                <a:solidFill>
                  <a:srgbClr val="333333"/>
                </a:solidFill>
                <a:latin typeface="Calibri Light"/>
              </a:rPr>
              <a:t>to</a:t>
            </a:r>
            <a:r>
              <a:rPr lang="de-DE" altLang="de-DE" sz="2400" dirty="0">
                <a:solidFill>
                  <a:srgbClr val="333333"/>
                </a:solidFill>
                <a:latin typeface="Calibri Light"/>
              </a:rPr>
              <a:t> her </a:t>
            </a:r>
            <a:r>
              <a:rPr lang="de-DE" altLang="de-DE" sz="2400" dirty="0" err="1">
                <a:solidFill>
                  <a:srgbClr val="333333"/>
                </a:solidFill>
                <a:latin typeface="Calibri Light"/>
              </a:rPr>
              <a:t>that</a:t>
            </a:r>
            <a:r>
              <a:rPr lang="de-DE" altLang="de-DE" sz="2400" dirty="0">
                <a:solidFill>
                  <a:srgbClr val="333333"/>
                </a:solidFill>
                <a:latin typeface="Calibri Light"/>
              </a:rPr>
              <a:t>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dirty="0" err="1">
                <a:solidFill>
                  <a:srgbClr val="333333"/>
                </a:solidFill>
                <a:latin typeface="Calibri Light"/>
              </a:rPr>
              <a:t>world</a:t>
            </a:r>
            <a:r>
              <a:rPr lang="de-DE" altLang="de-DE" sz="2400" dirty="0">
                <a:solidFill>
                  <a:srgbClr val="333333"/>
                </a:solidFill>
                <a:latin typeface="Calibri Light"/>
              </a:rPr>
              <a:t> </a:t>
            </a:r>
            <a:r>
              <a:rPr lang="de-DE" altLang="de-DE" sz="2400" dirty="0" err="1">
                <a:solidFill>
                  <a:srgbClr val="333333"/>
                </a:solidFill>
                <a:latin typeface="Calibri Light"/>
              </a:rPr>
              <a:t>would</a:t>
            </a:r>
            <a:r>
              <a:rPr lang="de-DE" altLang="de-DE" sz="2400" dirty="0">
                <a:solidFill>
                  <a:srgbClr val="333333"/>
                </a:solidFill>
                <a:latin typeface="Calibri Light"/>
              </a:rPr>
              <a:t> end in a </a:t>
            </a:r>
            <a:r>
              <a:rPr lang="de-DE" altLang="de-DE" sz="2400" dirty="0" err="1">
                <a:solidFill>
                  <a:srgbClr val="333333"/>
                </a:solidFill>
                <a:latin typeface="Calibri Light"/>
              </a:rPr>
              <a:t>great</a:t>
            </a:r>
            <a:r>
              <a:rPr lang="de-DE" altLang="de-DE" sz="2400" dirty="0">
                <a:solidFill>
                  <a:srgbClr val="333333"/>
                </a:solidFill>
                <a:latin typeface="Calibri Light"/>
              </a:rPr>
              <a:t> </a:t>
            </a:r>
            <a:r>
              <a:rPr lang="de-DE" altLang="de-DE" sz="2400" dirty="0" err="1">
                <a:solidFill>
                  <a:srgbClr val="333333"/>
                </a:solidFill>
                <a:latin typeface="Calibri Light"/>
              </a:rPr>
              <a:t>flood</a:t>
            </a:r>
            <a:r>
              <a:rPr lang="de-DE" altLang="de-DE" sz="2400" dirty="0">
                <a:solidFill>
                  <a:srgbClr val="333333"/>
                </a:solidFill>
                <a:latin typeface="Calibri Light"/>
              </a:rPr>
              <a:t> </a:t>
            </a:r>
            <a:r>
              <a:rPr lang="de-DE" altLang="de-DE" sz="2400" dirty="0" err="1">
                <a:solidFill>
                  <a:srgbClr val="333333"/>
                </a:solidFill>
                <a:latin typeface="Calibri Light"/>
              </a:rPr>
              <a:t>before</a:t>
            </a:r>
            <a:r>
              <a:rPr lang="de-DE" altLang="de-DE" sz="2400" dirty="0">
                <a:solidFill>
                  <a:srgbClr val="333333"/>
                </a:solidFill>
                <a:latin typeface="Calibri Light"/>
              </a:rPr>
              <a:t> </a:t>
            </a:r>
            <a:r>
              <a:rPr lang="de-DE" altLang="de-DE" sz="2400" dirty="0" err="1">
                <a:solidFill>
                  <a:srgbClr val="333333"/>
                </a:solidFill>
                <a:latin typeface="Calibri Light"/>
              </a:rPr>
              <a:t>dawn</a:t>
            </a:r>
            <a:r>
              <a:rPr lang="de-DE" altLang="de-DE" sz="2400" dirty="0">
                <a:solidFill>
                  <a:srgbClr val="333333"/>
                </a:solidFill>
                <a:latin typeface="Calibri Light"/>
              </a:rPr>
              <a:t> on </a:t>
            </a:r>
            <a:r>
              <a:rPr lang="de-DE" altLang="de-DE" sz="2400" dirty="0" err="1">
                <a:solidFill>
                  <a:srgbClr val="333333"/>
                </a:solidFill>
                <a:latin typeface="Calibri Light"/>
              </a:rPr>
              <a:t>December</a:t>
            </a:r>
            <a:r>
              <a:rPr lang="de-DE" altLang="de-DE" sz="2400" dirty="0">
                <a:solidFill>
                  <a:srgbClr val="333333"/>
                </a:solidFill>
                <a:latin typeface="Calibri Light"/>
              </a:rPr>
              <a:t> 21, 1954. However, she and her followers would be spared and rescued by a spaceship. On the eve of the particular day the group gathered in Keech's living room and waited for the prophecy to fulfill. Midnight passed and … nothing happened. No flood, no spaceship, no nothing. </a:t>
            </a:r>
          </a:p>
          <a:p>
            <a:pPr algn="ctr" eaLnBrk="1" hangingPunct="1"/>
            <a:r>
              <a:rPr lang="de-DE" altLang="de-DE" sz="2400" dirty="0">
                <a:solidFill>
                  <a:srgbClr val="004992"/>
                </a:solidFill>
                <a:latin typeface="Calibri Light"/>
              </a:rPr>
              <a:t>How did the sect explain this situation? </a:t>
            </a:r>
            <a:br>
              <a:rPr lang="de-DE" altLang="de-DE" sz="2400" dirty="0">
                <a:solidFill>
                  <a:srgbClr val="004992"/>
                </a:solidFill>
                <a:latin typeface="Calibri Light"/>
              </a:rPr>
            </a:br>
            <a:r>
              <a:rPr lang="de-DE" altLang="de-DE" sz="2400" dirty="0">
                <a:solidFill>
                  <a:srgbClr val="004992"/>
                </a:solidFill>
                <a:latin typeface="Calibri Light"/>
              </a:rPr>
              <a:t>Did they give up their belief? What are you thinking?</a:t>
            </a:r>
            <a:br>
              <a:rPr lang="de-DE" altLang="de-DE" sz="2400" dirty="0">
                <a:solidFill>
                  <a:srgbClr val="004992"/>
                </a:solidFill>
                <a:latin typeface="Calibri Light"/>
              </a:rPr>
            </a:br>
            <a:r>
              <a:rPr lang="de-DE" altLang="de-DE" sz="2400" dirty="0">
                <a:solidFill>
                  <a:srgbClr val="004992"/>
                </a:solidFill>
                <a:latin typeface="Calibri Light"/>
              </a:rPr>
              <a:t>???</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955B8163-3BD5-42F1-A789-035E75011FCA}" type="slidenum">
              <a:rPr lang="de-DE" altLang="de-DE" smtClean="0">
                <a:latin typeface="Calibri Light"/>
              </a:rPr>
              <a:pPr>
                <a:defRPr/>
              </a:pPr>
              <a:t>6</a:t>
            </a:fld>
            <a:endParaRPr lang="de-DE" altLang="de-DE">
              <a:latin typeface="Calibri Light"/>
            </a:endParaRPr>
          </a:p>
        </p:txBody>
      </p:sp>
      <p:pic>
        <p:nvPicPr>
          <p:cNvPr id="9"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When predictions don't come true</a:t>
            </a:r>
          </a:p>
        </p:txBody>
      </p:sp>
      <p:sp>
        <p:nvSpPr>
          <p:cNvPr id="27650" name="Rectangle 3"/>
          <p:cNvSpPr>
            <a:spLocks noGrp="1" noChangeArrowheads="1"/>
          </p:cNvSpPr>
          <p:nvPr>
            <p:ph idx="1"/>
          </p:nvPr>
        </p:nvSpPr>
        <p:spPr/>
        <p:txBody>
          <a:bodyPr/>
          <a:lstStyle/>
          <a:p>
            <a:pPr eaLnBrk="1" hangingPunct="1"/>
            <a:r>
              <a:rPr lang="de-DE" altLang="de-DE" sz="2400" dirty="0">
                <a:solidFill>
                  <a:srgbClr val="333333"/>
                </a:solidFill>
                <a:latin typeface="Calibri Light"/>
              </a:rPr>
              <a:t>When it was clear that the prophecy had failed, Keech, the leader of the sect, was at first in great disbelief and cried.</a:t>
            </a:r>
          </a:p>
          <a:p>
            <a:pPr eaLnBrk="1" hangingPunct="1"/>
            <a:r>
              <a:rPr lang="de-DE" altLang="de-DE" sz="2400" dirty="0">
                <a:solidFill>
                  <a:srgbClr val="333333"/>
                </a:solidFill>
                <a:latin typeface="Calibri Light"/>
              </a:rPr>
              <a:t>On the following morning, the group announced that God was so impressed by the little group that he had therefore called off the flood and spared the world.</a:t>
            </a:r>
          </a:p>
          <a:p>
            <a:pPr eaLnBrk="1" hangingPunct="1"/>
            <a:r>
              <a:rPr lang="de-DE" altLang="de-DE" sz="2400" dirty="0">
                <a:solidFill>
                  <a:srgbClr val="333333"/>
                </a:solidFill>
                <a:latin typeface="Calibri Light"/>
              </a:rPr>
              <a:t>This explanation is an example on how some people cope with predictions that don't come true:</a:t>
            </a:r>
          </a:p>
          <a:p>
            <a:pPr algn="ctr" eaLnBrk="1" hangingPunct="1"/>
            <a:r>
              <a:rPr lang="de-DE" altLang="de-DE" sz="2400" dirty="0">
                <a:solidFill>
                  <a:srgbClr val="004992"/>
                </a:solidFill>
                <a:latin typeface="Calibri Light"/>
              </a:rPr>
              <a:t> 'If it doesn't fit – use a bigger hammer!'</a:t>
            </a:r>
          </a:p>
          <a:p>
            <a:pPr eaLnBrk="1" hangingPunct="1"/>
            <a:endParaRPr lang="de-DE" altLang="de-DE" sz="2400" dirty="0">
              <a:solidFill>
                <a:srgbClr val="333333"/>
              </a:solidFill>
              <a:latin typeface="Calibri Light"/>
            </a:endParaRPr>
          </a:p>
          <a:p>
            <a:pPr eaLnBrk="1" hangingPunct="1"/>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7</a:t>
            </a:fld>
            <a:endParaRPr lang="de-DE" altLang="de-DE">
              <a:latin typeface="Calibri Light"/>
            </a:endParaRPr>
          </a:p>
        </p:txBody>
      </p:sp>
      <p:sp>
        <p:nvSpPr>
          <p:cNvPr id="27651" name="Text Box 6"/>
          <p:cNvSpPr txBox="1">
            <a:spLocks noChangeArrowheads="1"/>
          </p:cNvSpPr>
          <p:nvPr/>
        </p:nvSpPr>
        <p:spPr bwMode="auto">
          <a:xfrm>
            <a:off x="408954" y="6589016"/>
            <a:ext cx="11376000"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80000"/>
              </a:lnSpc>
              <a:buFont typeface="Wingdings" panose="05000000000000000000" pitchFamily="2" charset="2"/>
              <a:buNone/>
            </a:pPr>
            <a:r>
              <a:rPr lang="de-DE" altLang="de-DE" sz="1400" b="0" dirty="0">
                <a:latin typeface="Calibri Light"/>
              </a:rPr>
              <a:t>* Source: </a:t>
            </a:r>
            <a:r>
              <a:rPr lang="de-DE" altLang="de-DE" sz="1400" b="0" dirty="0" err="1">
                <a:latin typeface="Calibri Light"/>
              </a:rPr>
              <a:t>Festinger</a:t>
            </a:r>
            <a:r>
              <a:rPr lang="de-DE" altLang="de-DE" sz="1400" b="0" dirty="0">
                <a:latin typeface="Calibri Light"/>
              </a:rPr>
              <a:t> et al., (1956) </a:t>
            </a:r>
            <a:r>
              <a:rPr lang="de-DE" altLang="de-DE" sz="1400" b="0" i="1" dirty="0" err="1">
                <a:latin typeface="Calibri Light"/>
              </a:rPr>
              <a:t>When</a:t>
            </a:r>
            <a:r>
              <a:rPr lang="de-DE" altLang="de-DE" sz="1400" b="0" i="1" dirty="0">
                <a:latin typeface="Calibri Light"/>
              </a:rPr>
              <a:t> </a:t>
            </a:r>
            <a:r>
              <a:rPr lang="de-DE" altLang="de-DE" sz="1400" b="0" i="1" dirty="0" err="1">
                <a:latin typeface="Calibri Light"/>
              </a:rPr>
              <a:t>Prophecy</a:t>
            </a:r>
            <a:r>
              <a:rPr lang="de-DE" altLang="de-DE" sz="1400" b="0" i="1" dirty="0">
                <a:latin typeface="Calibri Light"/>
              </a:rPr>
              <a:t> Fails</a:t>
            </a:r>
            <a:endParaRPr lang="de-DE" altLang="de-DE" sz="1400" b="0" dirty="0">
              <a:latin typeface="Calibri Light"/>
            </a:endParaRPr>
          </a:p>
        </p:txBody>
      </p:sp>
      <p:pic>
        <p:nvPicPr>
          <p:cNvPr id="11"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Inflexibility “in action” (“tunnel vision”)</a:t>
            </a:r>
          </a:p>
        </p:txBody>
      </p:sp>
      <p:sp>
        <p:nvSpPr>
          <p:cNvPr id="6" name="Footer Placeholder 5"/>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7" name="Slide Number Placeholder 6"/>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8</a:t>
            </a:fld>
            <a:endParaRPr lang="de-DE" altLang="de-DE">
              <a:latin typeface="Calibri Light"/>
            </a:endParaRPr>
          </a:p>
        </p:txBody>
      </p:sp>
      <p:graphicFrame>
        <p:nvGraphicFramePr>
          <p:cNvPr id="11" name="Group 36"/>
          <p:cNvGraphicFramePr>
            <a:graphicFrameLocks noGrp="1"/>
          </p:cNvGraphicFramePr>
          <p:nvPr>
            <p:extLst>
              <p:ext uri="{D42A27DB-BD31-4B8C-83A1-F6EECF244321}">
                <p14:modId xmlns:p14="http://schemas.microsoft.com/office/powerpoint/2010/main" val="1949258750"/>
              </p:ext>
            </p:extLst>
          </p:nvPr>
        </p:nvGraphicFramePr>
        <p:xfrm>
          <a:off x="408955" y="2203704"/>
          <a:ext cx="11376001" cy="4250169"/>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charset="-128"/>
                        </a:rPr>
                        <a:t>domain</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charset="-128"/>
                        </a:rPr>
                        <a:t>examples</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64323">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charset="-128"/>
                        </a:rPr>
                        <a:t>geography</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ＭＳ Ｐゴシック" charset="-128"/>
                        </a:rPr>
                        <a:t>???</a:t>
                      </a:r>
                    </a:p>
                    <a:p>
                      <a:pPr marL="0" marR="0" lvl="0" indent="0" algn="l" defTabSz="914400" rtl="0" eaLnBrk="1" fontAlgn="base" latinLnBrk="0" hangingPunct="1">
                        <a:lnSpc>
                          <a:spcPct val="100000"/>
                        </a:lnSpc>
                        <a:spcBef>
                          <a:spcPts val="0"/>
                        </a:spcBef>
                        <a:spcAft>
                          <a:spcPts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a typeface="ＭＳ Ｐゴシック" charset="-128"/>
                      </a:endParaRPr>
                    </a:p>
                    <a:p>
                      <a:pPr marL="0" marR="0" lvl="0" indent="0" algn="l" defTabSz="914400" rtl="0" eaLnBrk="1" fontAlgn="base" latinLnBrk="0" hangingPunct="1">
                        <a:lnSpc>
                          <a:spcPct val="100000"/>
                        </a:lnSpc>
                        <a:spcBef>
                          <a:spcPts val="0"/>
                        </a:spcBef>
                        <a:spcAft>
                          <a:spcPts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a typeface="ＭＳ Ｐゴシック" charset="-128"/>
                      </a:endParaRPr>
                    </a:p>
                    <a:p>
                      <a:pPr marL="0" marR="0" lvl="0" indent="0" algn="l" defTabSz="914400" rtl="0" eaLnBrk="1" fontAlgn="base" latinLnBrk="0" hangingPunct="1">
                        <a:lnSpc>
                          <a:spcPct val="100000"/>
                        </a:lnSpc>
                        <a:spcBef>
                          <a:spcPts val="0"/>
                        </a:spcBef>
                        <a:spcAft>
                          <a:spcPts val="0"/>
                        </a:spcAft>
                        <a:buClr>
                          <a:srgbClr val="006699"/>
                        </a:buClr>
                        <a:buSzTx/>
                        <a:buFontTx/>
                        <a:buNone/>
                        <a:tabLst/>
                      </a:pPr>
                      <a:endParaRPr kumimoji="0" lang="de-DE" sz="1800" b="0" i="0" u="none" strike="noStrike" cap="none" normalizeH="0" baseline="0" dirty="0">
                        <a:ln>
                          <a:noFill/>
                        </a:ln>
                        <a:solidFill>
                          <a:srgbClr val="FFFFFF"/>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64323">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charset="-128"/>
                        </a:rPr>
                        <a:t>society</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ＭＳ Ｐゴシック" charset="-128"/>
                        </a:rPr>
                        <a: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64323">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charset="-128"/>
                        </a:rPr>
                        <a:t>catastrophes</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ＭＳ Ｐゴシック" charset="-128"/>
                        </a:rPr>
                        <a:t>???</a:t>
                      </a:r>
                    </a:p>
                    <a:p>
                      <a:pPr marL="0" marR="0" lvl="0" indent="0" algn="l" defTabSz="914400" rtl="0" eaLnBrk="1" fontAlgn="base" latinLnBrk="0" hangingPunct="1">
                        <a:lnSpc>
                          <a:spcPct val="100000"/>
                        </a:lnSpc>
                        <a:spcBef>
                          <a:spcPts val="0"/>
                        </a:spcBef>
                        <a:spcAft>
                          <a:spcPts val="0"/>
                        </a:spcAft>
                        <a:buClr>
                          <a:srgbClr val="006699"/>
                        </a:buClr>
                        <a:buSzTx/>
                        <a:buFontTx/>
                        <a:buNone/>
                        <a:tabLst/>
                      </a:pPr>
                      <a:endParaRPr kumimoji="0" lang="de-DE" sz="1800" b="0" i="0" u="none" strike="noStrike" cap="none" normalizeH="0" baseline="0" dirty="0">
                        <a:ln>
                          <a:noFill/>
                        </a:ln>
                        <a:solidFill>
                          <a:srgbClr val="FFFFFF"/>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Inflexibility “in action” (“tunnel vision”)</a:t>
            </a:r>
          </a:p>
        </p:txBody>
      </p:sp>
      <p:sp>
        <p:nvSpPr>
          <p:cNvPr id="6" name="Footer Placeholder 5"/>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7" name="Slide Number Placeholder 6"/>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9</a:t>
            </a:fld>
            <a:endParaRPr lang="de-DE" altLang="de-DE">
              <a:latin typeface="Calibri Light"/>
            </a:endParaRPr>
          </a:p>
        </p:txBody>
      </p:sp>
      <p:graphicFrame>
        <p:nvGraphicFramePr>
          <p:cNvPr id="11" name="Group 36"/>
          <p:cNvGraphicFramePr>
            <a:graphicFrameLocks noGrp="1"/>
          </p:cNvGraphicFramePr>
          <p:nvPr>
            <p:extLst>
              <p:ext uri="{D42A27DB-BD31-4B8C-83A1-F6EECF244321}">
                <p14:modId xmlns:p14="http://schemas.microsoft.com/office/powerpoint/2010/main" val="3767702700"/>
              </p:ext>
            </p:extLst>
          </p:nvPr>
        </p:nvGraphicFramePr>
        <p:xfrm>
          <a:off x="408955" y="2203704"/>
          <a:ext cx="11376001" cy="4253013"/>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charset="-128"/>
                        </a:rPr>
                        <a:t>domain</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charset="-128"/>
                        </a:rPr>
                        <a:t>examples</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65271">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charset="-128"/>
                        </a:rPr>
                        <a:t>geography</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altLang="ja-JP" sz="1800" b="0" i="0" u="none" strike="noStrike" cap="none" normalizeH="0" baseline="0" dirty="0">
                          <a:ln>
                            <a:noFill/>
                          </a:ln>
                          <a:solidFill>
                            <a:srgbClr val="333333"/>
                          </a:solidFill>
                          <a:effectLst/>
                          <a:latin typeface="Calibri Light"/>
                          <a:ea typeface="MS Mincho" pitchFamily="49" charset="-128"/>
                          <a:cs typeface="Times New Roman" pitchFamily="18" charset="0"/>
                        </a:rPr>
                        <a:t>The world is flat! This theory was refuted by most scientists in medieval times. However, until the 20th century the Flat Earth Society existed which considered photos of the (ball-shaped) earth from space a conspiracy. </a:t>
                      </a:r>
                      <a:endParaRPr kumimoji="0" lang="de-DE" sz="18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65271">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charset="-128"/>
                        </a:rPr>
                        <a:t>society</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ＭＳ Ｐゴシック" charset="-128"/>
                        </a:rPr>
                        <a: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65271">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charset="-128"/>
                        </a:rPr>
                        <a:t>catastrophes</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ＭＳ Ｐゴシック" charset="-128"/>
                        </a:rPr>
                        <a:t>???</a:t>
                      </a:r>
                    </a:p>
                    <a:p>
                      <a:pPr marL="0" marR="0" lvl="0" indent="0" algn="l" defTabSz="914400" rtl="0" eaLnBrk="1" fontAlgn="base" latinLnBrk="0" hangingPunct="1">
                        <a:lnSpc>
                          <a:spcPct val="100000"/>
                        </a:lnSpc>
                        <a:spcBef>
                          <a:spcPts val="0"/>
                        </a:spcBef>
                        <a:spcAft>
                          <a:spcPts val="0"/>
                        </a:spcAft>
                        <a:buClr>
                          <a:srgbClr val="006699"/>
                        </a:buClr>
                        <a:buSzTx/>
                        <a:buFontTx/>
                        <a:buNone/>
                        <a:tabLst/>
                      </a:pPr>
                      <a:endParaRPr kumimoji="0" lang="de-DE" sz="1800" b="0" i="0" u="none" strike="noStrike" cap="none" normalizeH="0" baseline="0" dirty="0">
                        <a:ln>
                          <a:noFill/>
                        </a:ln>
                        <a:solidFill>
                          <a:srgbClr val="FFFFFF"/>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Inflexibility “in action” (“tunnel vision”)</a:t>
            </a:r>
          </a:p>
        </p:txBody>
      </p:sp>
      <p:sp>
        <p:nvSpPr>
          <p:cNvPr id="6" name="Footer Placeholder 5"/>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7" name="Slide Number Placeholder 6"/>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10</a:t>
            </a:fld>
            <a:endParaRPr lang="de-DE" altLang="de-DE">
              <a:latin typeface="Calibri Light"/>
            </a:endParaRPr>
          </a:p>
        </p:txBody>
      </p:sp>
      <p:graphicFrame>
        <p:nvGraphicFramePr>
          <p:cNvPr id="12" name="Group 36"/>
          <p:cNvGraphicFramePr>
            <a:graphicFrameLocks noGrp="1"/>
          </p:cNvGraphicFramePr>
          <p:nvPr>
            <p:extLst>
              <p:ext uri="{D42A27DB-BD31-4B8C-83A1-F6EECF244321}">
                <p14:modId xmlns:p14="http://schemas.microsoft.com/office/powerpoint/2010/main" val="3282317735"/>
              </p:ext>
            </p:extLst>
          </p:nvPr>
        </p:nvGraphicFramePr>
        <p:xfrm>
          <a:off x="408955" y="2203704"/>
          <a:ext cx="11376001" cy="4253013"/>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charset="-128"/>
                        </a:rPr>
                        <a:t>domain</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ea typeface="ＭＳ Ｐゴシック" charset="-128"/>
                        </a:rPr>
                        <a:t>examples</a:t>
                      </a:r>
                      <a:endParaRPr kumimoji="0" lang="de-DE" sz="1800" b="0" i="0" u="none" strike="noStrike" cap="none" normalizeH="0" baseline="0" dirty="0">
                        <a:ln>
                          <a:noFill/>
                        </a:ln>
                        <a:solidFill>
                          <a:srgbClr val="000000"/>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65271">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charset="-128"/>
                        </a:rPr>
                        <a:t>geography</a:t>
                      </a:r>
                      <a:endParaRPr kumimoji="0" lang="de-DE" sz="18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altLang="ja-JP" sz="1800" b="0" i="0" u="none" strike="noStrike" cap="none" normalizeH="0" baseline="0">
                          <a:ln>
                            <a:noFill/>
                          </a:ln>
                          <a:solidFill>
                            <a:srgbClr val="333333"/>
                          </a:solidFill>
                          <a:effectLst/>
                          <a:latin typeface="Calibri Light"/>
                          <a:ea typeface="MS Mincho" pitchFamily="49" charset="-128"/>
                          <a:cs typeface="Times New Roman" pitchFamily="18" charset="0"/>
                        </a:rPr>
                        <a:t>The world is flat! This theory was refuted by most scientists in medieval times. However, until the 20th century the Flat Earth Society existed which considered photos of the (ball-shaped) earth from space a conspiracy. </a:t>
                      </a:r>
                      <a:endParaRPr kumimoji="0" lang="de-DE" sz="18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65271">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charset="-128"/>
                        </a:rPr>
                        <a:t>society</a:t>
                      </a:r>
                      <a:endParaRPr kumimoji="0" lang="de-DE" sz="18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0"/>
                        </a:spcBef>
                        <a:spcAft>
                          <a:spcPts val="0"/>
                        </a:spcAft>
                        <a:buClr>
                          <a:srgbClr val="000000"/>
                        </a:buClr>
                        <a:buSzTx/>
                        <a:buFont typeface="WingDings"/>
                        <a:buChar char=""/>
                        <a:tabLst/>
                      </a:pPr>
                      <a:r>
                        <a:rPr kumimoji="0" lang="en-US" sz="1800" b="0" i="0" u="none" strike="noStrike" cap="none" normalizeH="0" baseline="0" dirty="0">
                          <a:ln>
                            <a:noFill/>
                          </a:ln>
                          <a:solidFill>
                            <a:srgbClr val="333333"/>
                          </a:solidFill>
                          <a:effectLst/>
                          <a:latin typeface="Calibri Light"/>
                          <a:ea typeface="ＭＳ Ｐゴシック" charset="-128"/>
                        </a:rPr>
                        <a:t>Glorification of a regime despite proof of evilness and brutality as well as its failure (e.g. fascism, Stalinism).</a:t>
                      </a:r>
                      <a:endParaRPr kumimoji="0" lang="de-DE" sz="1800" b="0" i="0" u="none" strike="noStrike" cap="none" normalizeH="0" baseline="0" dirty="0">
                        <a:ln>
                          <a:noFill/>
                        </a:ln>
                        <a:solidFill>
                          <a:srgbClr val="E3EFF8"/>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65271">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charset="-128"/>
                        </a:rPr>
                        <a:t>catastrophes</a:t>
                      </a:r>
                      <a:endParaRPr kumimoji="0" lang="de-DE" sz="18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ＭＳ Ｐゴシック" charset="-128"/>
                        </a:rPr>
                        <a:t>???</a:t>
                      </a:r>
                    </a:p>
                    <a:p>
                      <a:pPr marL="0" marR="0" lvl="0" indent="0" algn="l" defTabSz="914400" rtl="0" eaLnBrk="1" fontAlgn="base" latinLnBrk="0" hangingPunct="1">
                        <a:lnSpc>
                          <a:spcPct val="100000"/>
                        </a:lnSpc>
                        <a:spcBef>
                          <a:spcPts val="0"/>
                        </a:spcBef>
                        <a:spcAft>
                          <a:spcPts val="0"/>
                        </a:spcAft>
                        <a:buClr>
                          <a:srgbClr val="006699"/>
                        </a:buClr>
                        <a:buSzTx/>
                        <a:buFontTx/>
                        <a:buNone/>
                        <a:tabLst/>
                      </a:pPr>
                      <a:endParaRPr kumimoji="0" lang="de-DE" sz="1800" b="0" i="0" u="none" strike="noStrike" cap="none" normalizeH="0" baseline="0" dirty="0">
                        <a:ln>
                          <a:noFill/>
                        </a:ln>
                        <a:solidFill>
                          <a:srgbClr val="FFFFFF"/>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Inflexibility “in action” (“tunnel vision”)</a:t>
            </a:r>
          </a:p>
        </p:txBody>
      </p:sp>
      <p:sp>
        <p:nvSpPr>
          <p:cNvPr id="6" name="Footer Placeholder 5"/>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7" name="Slide Number Placeholder 6"/>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11</a:t>
            </a:fld>
            <a:endParaRPr lang="de-DE" altLang="de-DE">
              <a:latin typeface="Calibri Light"/>
            </a:endParaRPr>
          </a:p>
        </p:txBody>
      </p:sp>
      <p:graphicFrame>
        <p:nvGraphicFramePr>
          <p:cNvPr id="12" name="Group 36"/>
          <p:cNvGraphicFramePr>
            <a:graphicFrameLocks noGrp="1"/>
          </p:cNvGraphicFramePr>
          <p:nvPr>
            <p:extLst>
              <p:ext uri="{D42A27DB-BD31-4B8C-83A1-F6EECF244321}">
                <p14:modId xmlns:p14="http://schemas.microsoft.com/office/powerpoint/2010/main" val="3105567054"/>
              </p:ext>
            </p:extLst>
          </p:nvPr>
        </p:nvGraphicFramePr>
        <p:xfrm>
          <a:off x="408955" y="2203704"/>
          <a:ext cx="11376001" cy="4253013"/>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charset="-128"/>
                        </a:rPr>
                        <a:t>domain</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ea typeface="ＭＳ Ｐゴシック" charset="-128"/>
                        </a:rPr>
                        <a:t>examples</a:t>
                      </a:r>
                      <a:endParaRPr kumimoji="0" lang="de-DE" sz="1800" b="0" i="0" u="none" strike="noStrike" cap="none" normalizeH="0" baseline="0" dirty="0">
                        <a:ln>
                          <a:noFill/>
                        </a:ln>
                        <a:solidFill>
                          <a:srgbClr val="000000"/>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65271">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charset="-128"/>
                        </a:rPr>
                        <a:t>geography</a:t>
                      </a:r>
                      <a:endParaRPr kumimoji="0" lang="de-DE" sz="18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altLang="ja-JP" sz="1800" b="0" i="0" u="none" strike="noStrike" cap="none" normalizeH="0" baseline="0">
                          <a:ln>
                            <a:noFill/>
                          </a:ln>
                          <a:solidFill>
                            <a:srgbClr val="333333"/>
                          </a:solidFill>
                          <a:effectLst/>
                          <a:latin typeface="Calibri Light"/>
                          <a:ea typeface="MS Mincho" pitchFamily="49" charset="-128"/>
                          <a:cs typeface="Times New Roman" pitchFamily="18" charset="0"/>
                        </a:rPr>
                        <a:t>The world is flat! This theory was refuted by most scientists in medieval times. However, until the 20th century the Flat Earth Society existed which considered photos of the (ball-shaped) earth from space a conspiracy. </a:t>
                      </a:r>
                      <a:endParaRPr kumimoji="0" lang="de-DE" sz="18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65271">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charset="-128"/>
                        </a:rPr>
                        <a:t>society</a:t>
                      </a:r>
                      <a:endParaRPr kumimoji="0" lang="de-DE" sz="18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0"/>
                        </a:spcBef>
                        <a:spcAft>
                          <a:spcPts val="0"/>
                        </a:spcAft>
                        <a:buClr>
                          <a:srgbClr val="000000"/>
                        </a:buClr>
                        <a:buSzTx/>
                        <a:buFont typeface="WingDings"/>
                        <a:buChar char=""/>
                        <a:tabLst/>
                      </a:pPr>
                      <a:r>
                        <a:rPr kumimoji="0" lang="en-US" sz="1800" b="0" i="0" u="none" strike="noStrike" cap="none" normalizeH="0" baseline="0">
                          <a:ln>
                            <a:noFill/>
                          </a:ln>
                          <a:solidFill>
                            <a:srgbClr val="333333"/>
                          </a:solidFill>
                          <a:effectLst/>
                          <a:latin typeface="Calibri Light"/>
                          <a:ea typeface="ＭＳ Ｐゴシック" charset="-128"/>
                        </a:rPr>
                        <a:t>Glorification of a regime despite proof of evilness and brutality as well as its failure (e.g. fascism, Stalinism).</a:t>
                      </a:r>
                      <a:endParaRPr kumimoji="0" lang="de-DE" sz="1800" b="0" i="0" u="none" strike="noStrike" cap="none" normalizeH="0" baseline="0" dirty="0">
                        <a:ln>
                          <a:noFill/>
                        </a:ln>
                        <a:solidFill>
                          <a:srgbClr val="E3EFF8"/>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65271">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charset="-128"/>
                        </a:rPr>
                        <a:t>catastrophes</a:t>
                      </a:r>
                      <a:endParaRPr kumimoji="0" lang="de-DE" sz="18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0"/>
                        </a:spcBef>
                        <a:spcAft>
                          <a:spcPts val="0"/>
                        </a:spcAft>
                        <a:buClr>
                          <a:srgbClr val="000000"/>
                        </a:buClr>
                        <a:buSzTx/>
                        <a:buFont typeface="WingDings"/>
                        <a:buChar char=""/>
                        <a:tabLst/>
                      </a:pPr>
                      <a:r>
                        <a:rPr kumimoji="0" lang="en-US" sz="1800" b="0" i="0" u="none" strike="noStrike" cap="none" normalizeH="0" baseline="0" dirty="0">
                          <a:ln>
                            <a:noFill/>
                          </a:ln>
                          <a:solidFill>
                            <a:srgbClr val="333333"/>
                          </a:solidFill>
                          <a:effectLst/>
                          <a:latin typeface="Calibri Light"/>
                          <a:ea typeface="ＭＳ Ｐゴシック" charset="-128"/>
                        </a:rPr>
                        <a:t>Ignoring warning signals is often the cause of avoidable accidents (e.g. avalanches: victims had often been warned about dangers before the event).</a:t>
                      </a:r>
                    </a:p>
                    <a:p>
                      <a:pPr marL="285750" marR="0" lvl="0" indent="-285750" algn="l" defTabSz="914400" rtl="0" eaLnBrk="1" fontAlgn="base" latinLnBrk="0" hangingPunct="1">
                        <a:lnSpc>
                          <a:spcPct val="100000"/>
                        </a:lnSpc>
                        <a:spcBef>
                          <a:spcPts val="0"/>
                        </a:spcBef>
                        <a:spcAft>
                          <a:spcPts val="0"/>
                        </a:spcAft>
                        <a:buClr>
                          <a:srgbClr val="000000"/>
                        </a:buClr>
                        <a:buSzTx/>
                        <a:buFont typeface="WingDings"/>
                        <a:buChar char=""/>
                        <a:tabLst/>
                      </a:pPr>
                      <a:r>
                        <a:rPr kumimoji="0" lang="en-US" sz="1800" b="0" i="0" u="none" strike="noStrike" cap="none" normalizeH="0" baseline="0" dirty="0">
                          <a:ln>
                            <a:noFill/>
                          </a:ln>
                          <a:solidFill>
                            <a:srgbClr val="333333"/>
                          </a:solidFill>
                          <a:effectLst/>
                          <a:latin typeface="Calibri Light"/>
                          <a:ea typeface="ＭＳ Ｐゴシック" charset="-128"/>
                        </a:rPr>
                        <a:t>Titanic-catastrophe: due to its reputation to be unsinkable, warnings had not been taken seriously.</a:t>
                      </a:r>
                      <a:endParaRPr kumimoji="0" lang="de-DE" sz="1800" b="0" i="0" u="none" strike="noStrike" cap="none" normalizeH="0" baseline="0" dirty="0">
                        <a:ln>
                          <a:noFill/>
                        </a:ln>
                        <a:solidFill>
                          <a:srgbClr val="FFFFFF"/>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lvl="0" defTabSz="914400" fontAlgn="base"/>
            <a:r>
              <a:rPr lang="en-US" altLang="de-DE" sz="2400" dirty="0">
                <a:solidFill>
                  <a:srgbClr val="333333"/>
                </a:solidFill>
                <a:latin typeface="Calibri Light"/>
                <a:cs typeface="Times New Roman" panose="02020603050405020304" pitchFamily="18" charset="0"/>
              </a:rPr>
              <a:t>Studies show that many (but not all!) people with psychosis continue to cling to their opinion or belief about an event, even when confronted with </a:t>
            </a:r>
            <a:r>
              <a:rPr lang="de-DE" altLang="de-DE" sz="2400" dirty="0">
                <a:solidFill>
                  <a:srgbClr val="333333"/>
                </a:solidFill>
                <a:latin typeface="Calibri Light"/>
                <a:cs typeface="Times New Roman" panose="02020603050405020304" pitchFamily="18" charset="0"/>
              </a:rPr>
              <a:t>information that challenges this belief</a:t>
            </a:r>
            <a:r>
              <a:rPr lang="en-US" altLang="de-DE" sz="2400" dirty="0">
                <a:solidFill>
                  <a:srgbClr val="333333"/>
                </a:solidFill>
                <a:latin typeface="Calibri Light"/>
                <a:cs typeface="Times New Roman" panose="02020603050405020304" pitchFamily="18" charset="0"/>
              </a:rPr>
              <a:t>.</a:t>
            </a:r>
          </a:p>
          <a:p>
            <a:pPr lvl="0" defTabSz="914400" fontAlgn="base"/>
            <a:r>
              <a:rPr lang="en-US" altLang="de-DE" sz="2400" dirty="0">
                <a:solidFill>
                  <a:srgbClr val="004992"/>
                </a:solidFill>
                <a:latin typeface="Calibri Light"/>
              </a:rPr>
              <a:t>This may lead to interpersonal problems and may obstruct a healthy, realistic view of the environment.</a:t>
            </a: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24EAD220-DB1A-48CB-871B-F545ADAF6329}" type="slidenum">
              <a:rPr lang="de-DE" altLang="de-DE" smtClean="0">
                <a:latin typeface="Calibri Light"/>
              </a:rPr>
              <a:pPr>
                <a:defRPr/>
              </a:pPr>
              <a:t>12</a:t>
            </a:fld>
            <a:endParaRPr lang="de-DE" altLang="de-DE">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pPr>
            <a:endParaRPr lang="en-GB" altLang="de-DE" sz="2000" b="0">
              <a:latin typeface="Calibri Light"/>
              <a:cs typeface="Times New Roman" panose="02020603050405020304" pitchFamily="18" charset="0"/>
            </a:endParaRPr>
          </a:p>
        </p:txBody>
      </p:sp>
      <p:sp>
        <p:nvSpPr>
          <p:cNvPr id="38916" name="Rectangle 7"/>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How rigidly held beliefs promote misinterpretation during psychosis – examples</a:t>
            </a:r>
            <a:endParaRPr lang="de-DE" altLang="de-DE" sz="3600" dirty="0">
              <a:latin typeface="Calibri Light"/>
            </a:endParaRPr>
          </a:p>
        </p:txBody>
      </p:sp>
      <p:sp>
        <p:nvSpPr>
          <p:cNvPr id="4" name="Content Placeholder 3"/>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en-US" altLang="de-DE" sz="2400">
                <a:solidFill>
                  <a:srgbClr val="333333"/>
                </a:solidFill>
                <a:latin typeface="Calibri Light"/>
                <a:cs typeface="Times New Roman" panose="02020603050405020304" pitchFamily="18" charset="0"/>
              </a:rPr>
              <a:t>Avoiding discussions with friends and relatives about specific ideas because you expect/fear disagreement and do not trust others anymore.</a:t>
            </a:r>
          </a:p>
          <a:p>
            <a:pPr marL="342900" lvl="0" indent="-342900" defTabSz="914400" fontAlgn="base">
              <a:buClr>
                <a:srgbClr val="333333"/>
              </a:buClr>
              <a:buFont typeface="WingDings"/>
              <a:buChar char=""/>
            </a:pPr>
            <a:r>
              <a:rPr lang="en-US" altLang="de-DE" sz="2400">
                <a:solidFill>
                  <a:srgbClr val="333333"/>
                </a:solidFill>
                <a:latin typeface="Calibri Light"/>
                <a:cs typeface="Times New Roman" panose="02020603050405020304" pitchFamily="18" charset="0"/>
              </a:rPr>
              <a:t>People </a:t>
            </a:r>
            <a:r>
              <a:rPr lang="en-US" altLang="de-DE" sz="2400" dirty="0">
                <a:solidFill>
                  <a:srgbClr val="333333"/>
                </a:solidFill>
                <a:latin typeface="Calibri Light"/>
                <a:cs typeface="Times New Roman" panose="02020603050405020304" pitchFamily="18" charset="0"/>
              </a:rPr>
              <a:t>who disagree with your own beliefs are thought to be enemies or persecutors.</a:t>
            </a:r>
          </a:p>
          <a:p>
            <a:pPr marL="342900" lvl="0" indent="-342900" defTabSz="914400" fontAlgn="base">
              <a:buClr>
                <a:srgbClr val="333333"/>
              </a:buClr>
              <a:buFont typeface="WingDings"/>
              <a:buChar char=""/>
            </a:pPr>
            <a:r>
              <a:rPr lang="en-US" altLang="de-DE" sz="2400">
                <a:solidFill>
                  <a:srgbClr val="333333"/>
                </a:solidFill>
                <a:latin typeface="Calibri Light"/>
                <a:cs typeface="Times New Roman" panose="02020603050405020304" pitchFamily="18" charset="0"/>
              </a:rPr>
              <a:t>Information </a:t>
            </a:r>
            <a:r>
              <a:rPr lang="en-US" altLang="de-DE" sz="2400" dirty="0">
                <a:solidFill>
                  <a:srgbClr val="333333"/>
                </a:solidFill>
                <a:latin typeface="Calibri Light"/>
                <a:cs typeface="Times New Roman" panose="02020603050405020304" pitchFamily="18" charset="0"/>
              </a:rPr>
              <a:t>is derived from one source only (e.g. internet forums about conspiracy theories), with other more serious media (e.g. press agencies) not being considered.</a:t>
            </a:r>
          </a:p>
          <a:p>
            <a:pPr marL="342900" lvl="0" indent="-342900" defTabSz="914400" fontAlgn="base">
              <a:buClr>
                <a:srgbClr val="333333"/>
              </a:buClr>
              <a:buFont typeface="WingDings"/>
              <a:buChar char=""/>
            </a:pPr>
            <a:endParaRPr lang="en-US"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24EAD220-DB1A-48CB-871B-F545ADAF6329}" type="slidenum">
              <a:rPr lang="de-DE" altLang="de-DE" smtClean="0">
                <a:latin typeface="Calibri Light"/>
              </a:rPr>
              <a:pPr>
                <a:defRPr/>
              </a:pPr>
              <a:t>13</a:t>
            </a:fld>
            <a:endParaRPr lang="de-DE" altLang="de-DE">
              <a:latin typeface="Calibri Light"/>
            </a:endParaRPr>
          </a:p>
        </p:txBody>
      </p:sp>
      <p:sp>
        <p:nvSpPr>
          <p:cNvPr id="38917" name="Rechteck 1"/>
          <p:cNvSpPr>
            <a:spLocks noChangeArrowheads="1"/>
          </p:cNvSpPr>
          <p:nvPr/>
        </p:nvSpPr>
        <p:spPr bwMode="auto">
          <a:xfrm>
            <a:off x="408954" y="6082977"/>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en-US" altLang="de-DE" sz="1800" b="0">
                <a:solidFill>
                  <a:srgbClr val="004992"/>
                </a:solidFill>
                <a:latin typeface="Calibri Light"/>
                <a:cs typeface="Times New Roman" panose="02020603050405020304" pitchFamily="18" charset="0"/>
              </a:rPr>
              <a:t>Can anyone contribute a short personal experience? </a:t>
            </a:r>
            <a:endParaRPr lang="de-DE" altLang="de-DE" sz="1800" b="0">
              <a:solidFill>
                <a:srgbClr val="004992"/>
              </a:solidFill>
              <a:latin typeface="Calibri Light"/>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The three pictures below belong to a certain category. What is the category?</a:t>
            </a:r>
            <a:endParaRPr lang="de-DE" altLang="de-DE" sz="3600" dirty="0">
              <a:latin typeface="Calibri Light"/>
            </a:endParaRPr>
          </a:p>
        </p:txBody>
      </p:sp>
      <p:sp>
        <p:nvSpPr>
          <p:cNvPr id="5" name="Content Placeholder 4"/>
          <p:cNvSpPr>
            <a:spLocks noGrp="1"/>
          </p:cNvSpPr>
          <p:nvPr>
            <p:ph idx="1"/>
          </p:nvPr>
        </p:nvSpPr>
        <p:spPr/>
        <p:txBody>
          <a:bodyPr/>
          <a:lstStyle/>
          <a:p>
            <a:pPr lvl="0" algn="ctr" defTabSz="914400" fontAlgn="base"/>
            <a:endParaRPr lang="de-DE" altLang="de-DE" sz="2400" dirty="0">
              <a:solidFill>
                <a:srgbClr val="333333"/>
              </a:solidFill>
              <a:latin typeface="Calibri Light"/>
            </a:endParaRPr>
          </a:p>
          <a:p>
            <a:pPr lvl="0" algn="ctr" defTabSz="914400" fontAlgn="base"/>
            <a:endParaRPr lang="de-DE" altLang="de-DE" sz="2400" dirty="0">
              <a:solidFill>
                <a:srgbClr val="333333"/>
              </a:solidFill>
              <a:latin typeface="Calibri Light"/>
            </a:endParaRPr>
          </a:p>
          <a:p>
            <a:pPr lvl="0" algn="ctr" defTabSz="914400" fontAlgn="base"/>
            <a:endParaRPr lang="de-DE" altLang="de-DE" sz="2400" dirty="0">
              <a:solidFill>
                <a:srgbClr val="333333"/>
              </a:solidFill>
              <a:latin typeface="Calibri Light"/>
            </a:endParaRPr>
          </a:p>
          <a:p>
            <a:pPr lvl="0" algn="ctr" defTabSz="914400" fontAlgn="base"/>
            <a:endParaRPr lang="de-DE" altLang="de-DE" sz="2400" dirty="0">
              <a:solidFill>
                <a:srgbClr val="333333"/>
              </a:solidFill>
              <a:latin typeface="Calibri Light"/>
            </a:endParaRPr>
          </a:p>
          <a:p>
            <a:pPr lvl="0" algn="ctr" defTabSz="914400" fontAlgn="base"/>
            <a:r>
              <a:rPr lang="de-DE" altLang="de-DE" sz="2400" dirty="0">
                <a:solidFill>
                  <a:srgbClr val="333333"/>
                </a:solidFill>
                <a:latin typeface="Calibri Light"/>
              </a:rPr>
              <a:t>If you are confident about the underlying category, give your answer.</a:t>
            </a:r>
          </a:p>
          <a:p>
            <a:pPr lvl="0" algn="ctr" defTabSz="914400" fontAlgn="base"/>
            <a:r>
              <a:rPr lang="de-DE" altLang="de-DE" sz="2400" dirty="0">
                <a:solidFill>
                  <a:srgbClr val="333333"/>
                </a:solidFill>
                <a:latin typeface="Calibri Light"/>
              </a:rPr>
              <a:t>You will get feedback (“yes</a:t>
            </a:r>
            <a:r>
              <a:rPr lang="en-US" altLang="de-DE" sz="2400" dirty="0">
                <a:solidFill>
                  <a:srgbClr val="333333"/>
                </a:solidFill>
                <a:latin typeface="Calibri Light"/>
              </a:rPr>
              <a:t>”</a:t>
            </a:r>
            <a:r>
              <a:rPr lang="de-DE" altLang="de-DE" sz="2400" dirty="0">
                <a:solidFill>
                  <a:srgbClr val="333333"/>
                </a:solidFill>
                <a:latin typeface="Calibri Light"/>
              </a:rPr>
              <a:t> vs. “no</a:t>
            </a:r>
            <a:r>
              <a:rPr lang="en-US" altLang="de-DE" sz="2400" dirty="0">
                <a:solidFill>
                  <a:srgbClr val="333333"/>
                </a:solidFill>
                <a:latin typeface="Calibri Light"/>
              </a:rPr>
              <a:t>”</a:t>
            </a:r>
            <a:r>
              <a:rPr lang="en-CA" altLang="de-DE" sz="2400" dirty="0">
                <a:solidFill>
                  <a:srgbClr val="333333"/>
                </a:solidFill>
                <a:latin typeface="Calibri Light"/>
              </a:rPr>
              <a:t> </a:t>
            </a:r>
            <a:r>
              <a:rPr lang="de-DE" altLang="de-DE" sz="2400" dirty="0">
                <a:solidFill>
                  <a:srgbClr val="333333"/>
                </a:solidFill>
                <a:latin typeface="Calibri Light"/>
              </a:rPr>
              <a:t>).</a:t>
            </a:r>
          </a:p>
          <a:p>
            <a:pPr lvl="0" algn="ctr" defTabSz="914400" fontAlgn="base"/>
            <a:r>
              <a:rPr lang="de-DE" altLang="de-DE" sz="2400" dirty="0">
                <a:solidFill>
                  <a:srgbClr val="333333"/>
                </a:solidFill>
                <a:latin typeface="Calibri Light"/>
              </a:rPr>
              <a:t>Please suggest other items in the sequence to test your assumption.</a:t>
            </a:r>
          </a:p>
          <a:p>
            <a:pPr algn="ct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24EAD220-DB1A-48CB-871B-F545ADAF6329}" type="slidenum">
              <a:rPr lang="de-DE" altLang="de-DE" smtClean="0">
                <a:latin typeface="Calibri Light"/>
              </a:rPr>
              <a:pPr>
                <a:defRPr/>
              </a:pPr>
              <a:t>14</a:t>
            </a:fld>
            <a:endParaRPr lang="de-DE" altLang="de-DE">
              <a:latin typeface="Calibri Light"/>
            </a:endParaRPr>
          </a:p>
        </p:txBody>
      </p:sp>
      <p:pic>
        <p:nvPicPr>
          <p:cNvPr id="16"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5059" y="2359144"/>
            <a:ext cx="2463952"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9" descr="Pentas Flowers-aussiegall-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2355" y="2359144"/>
            <a:ext cx="21320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7" descr="Mumbai Flowers-Swami Stream-flickr-c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21040" y="2359144"/>
            <a:ext cx="219456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8" name="Rectangle 10"/>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Category: living beings!</a:t>
            </a:r>
          </a:p>
        </p:txBody>
      </p:sp>
      <p:sp>
        <p:nvSpPr>
          <p:cNvPr id="618501" name="Text Box 5"/>
          <p:cNvSpPr txBox="1">
            <a:spLocks noGrp="1" noChangeArrowheads="1"/>
          </p:cNvSpPr>
          <p:nvPr>
            <p:ph idx="1"/>
          </p:nvPr>
        </p:nvSpPr>
        <p:spPr/>
        <p:txBody>
          <a:bodyPr/>
          <a:lstStyle>
            <a:lvl1pPr marL="180975" indent="19050"/>
            <a:lvl2pPr marL="846138"/>
            <a:lvl3pPr marL="1254125"/>
            <a:lvl4pPr marL="1662113"/>
            <a:lvl5pPr marL="2070100"/>
            <a:lvl6pPr marL="2527300"/>
            <a:lvl7pPr marL="2984500"/>
            <a:lvl8pPr marL="3441700"/>
            <a:lvl9pPr marL="3898900"/>
          </a:lstStyle>
          <a:p>
            <a:pPr marL="0" indent="0" eaLnBrk="1" hangingPunct="1">
              <a:lnSpc>
                <a:spcPct val="100000"/>
              </a:lnSpc>
              <a:spcBef>
                <a:spcPts val="1200"/>
              </a:spcBef>
              <a:defRPr/>
            </a:pPr>
            <a:endParaRPr lang="de-DE" sz="2000" b="1" dirty="0">
              <a:solidFill>
                <a:srgbClr val="333333"/>
              </a:solidFill>
              <a:latin typeface="Calibri Light"/>
            </a:endParaRPr>
          </a:p>
          <a:p>
            <a:pPr marL="0" indent="0" eaLnBrk="1" hangingPunct="1">
              <a:lnSpc>
                <a:spcPct val="100000"/>
              </a:lnSpc>
              <a:spcBef>
                <a:spcPts val="1200"/>
              </a:spcBef>
              <a:defRPr/>
            </a:pPr>
            <a:endParaRPr lang="de-DE" sz="2000" b="1" dirty="0">
              <a:solidFill>
                <a:srgbClr val="333333"/>
              </a:solidFill>
              <a:latin typeface="Calibri Light"/>
            </a:endParaRPr>
          </a:p>
          <a:p>
            <a:pPr marL="0" indent="0" eaLnBrk="1" hangingPunct="1">
              <a:lnSpc>
                <a:spcPct val="100000"/>
              </a:lnSpc>
              <a:spcBef>
                <a:spcPts val="1200"/>
              </a:spcBef>
              <a:defRPr/>
            </a:pPr>
            <a:endParaRPr lang="de-DE" sz="2000" b="1" dirty="0">
              <a:solidFill>
                <a:srgbClr val="333333"/>
              </a:solidFill>
              <a:latin typeface="Calibri Light"/>
            </a:endParaRPr>
          </a:p>
          <a:p>
            <a:pPr marL="0" indent="0" eaLnBrk="1" hangingPunct="1">
              <a:lnSpc>
                <a:spcPct val="100000"/>
              </a:lnSpc>
              <a:spcBef>
                <a:spcPts val="1200"/>
              </a:spcBef>
              <a:defRPr/>
            </a:pPr>
            <a:endParaRPr lang="de-DE" b="1" dirty="0">
              <a:solidFill>
                <a:srgbClr val="333333"/>
              </a:solidFill>
              <a:latin typeface="Calibri Light"/>
            </a:endParaRPr>
          </a:p>
          <a:p>
            <a:pPr marL="0" indent="0" eaLnBrk="1" hangingPunct="1">
              <a:lnSpc>
                <a:spcPct val="100000"/>
              </a:lnSpc>
              <a:spcBef>
                <a:spcPts val="1200"/>
              </a:spcBef>
              <a:defRPr/>
            </a:pPr>
            <a:r>
              <a:rPr lang="de-DE" b="1" dirty="0">
                <a:solidFill>
                  <a:srgbClr val="333333"/>
                </a:solidFill>
                <a:latin typeface="Calibri Light"/>
              </a:rPr>
              <a:t>Common error: </a:t>
            </a:r>
            <a:r>
              <a:rPr lang="de-DE" dirty="0">
                <a:solidFill>
                  <a:srgbClr val="333333"/>
                </a:solidFill>
                <a:latin typeface="Calibri Light"/>
              </a:rPr>
              <a:t>Most people only search for information that supports their assumption but do not look for contradictory information (due to the confirmation bias). In this case, the seemingly correct category is flowers. Often, no alternative considerations/thoughts are taken into account. </a:t>
            </a:r>
          </a:p>
          <a:p>
            <a:pPr marL="0" indent="0" eaLnBrk="1" hangingPunct="1">
              <a:lnSpc>
                <a:spcPct val="100000"/>
              </a:lnSpc>
              <a:spcBef>
                <a:spcPts val="1200"/>
              </a:spcBef>
              <a:defRPr/>
            </a:pPr>
            <a:r>
              <a:rPr lang="de-DE" dirty="0">
                <a:solidFill>
                  <a:srgbClr val="333333"/>
                </a:solidFill>
                <a:latin typeface="Calibri Light"/>
              </a:rPr>
              <a:t>Examples from everyday life: </a:t>
            </a:r>
          </a:p>
          <a:p>
            <a:pPr marL="342900" indent="-342900" eaLnBrk="1" hangingPunct="1">
              <a:lnSpc>
                <a:spcPct val="100000"/>
              </a:lnSpc>
              <a:spcBef>
                <a:spcPts val="1200"/>
              </a:spcBef>
              <a:buClr>
                <a:srgbClr val="333333"/>
              </a:buClr>
              <a:buFont typeface="WingDings"/>
              <a:buChar char=""/>
              <a:defRPr/>
            </a:pPr>
            <a:r>
              <a:rPr lang="de-DE" dirty="0" err="1">
                <a:solidFill>
                  <a:srgbClr val="333333"/>
                </a:solidFill>
                <a:latin typeface="Calibri Light"/>
              </a:rPr>
              <a:t>one</a:t>
            </a:r>
            <a:r>
              <a:rPr lang="de-DE" dirty="0">
                <a:solidFill>
                  <a:srgbClr val="333333"/>
                </a:solidFill>
                <a:latin typeface="Calibri Light"/>
              </a:rPr>
              <a:t> </a:t>
            </a:r>
            <a:r>
              <a:rPr lang="de-DE" dirty="0" err="1">
                <a:solidFill>
                  <a:srgbClr val="333333"/>
                </a:solidFill>
                <a:latin typeface="Calibri Light"/>
              </a:rPr>
              <a:t>only</a:t>
            </a:r>
            <a:r>
              <a:rPr lang="de-DE" dirty="0">
                <a:solidFill>
                  <a:srgbClr val="333333"/>
                </a:solidFill>
                <a:latin typeface="Calibri Light"/>
              </a:rPr>
              <a:t> </a:t>
            </a:r>
            <a:r>
              <a:rPr lang="de-DE" dirty="0" err="1">
                <a:solidFill>
                  <a:srgbClr val="333333"/>
                </a:solidFill>
                <a:latin typeface="Calibri Light"/>
              </a:rPr>
              <a:t>reads</a:t>
            </a:r>
            <a:r>
              <a:rPr lang="de-DE" dirty="0">
                <a:solidFill>
                  <a:srgbClr val="333333"/>
                </a:solidFill>
                <a:latin typeface="Calibri Light"/>
              </a:rPr>
              <a:t> </a:t>
            </a:r>
            <a:r>
              <a:rPr lang="de-DE" dirty="0" err="1">
                <a:solidFill>
                  <a:srgbClr val="333333"/>
                </a:solidFill>
                <a:latin typeface="Calibri Light"/>
              </a:rPr>
              <a:t>newspapers</a:t>
            </a:r>
            <a:r>
              <a:rPr lang="de-DE" dirty="0">
                <a:solidFill>
                  <a:srgbClr val="333333"/>
                </a:solidFill>
                <a:latin typeface="Calibri Light"/>
              </a:rPr>
              <a:t> </a:t>
            </a:r>
            <a:r>
              <a:rPr lang="de-DE" dirty="0" err="1">
                <a:solidFill>
                  <a:srgbClr val="333333"/>
                </a:solidFill>
                <a:latin typeface="Calibri Light"/>
              </a:rPr>
              <a:t>consistent</a:t>
            </a:r>
            <a:r>
              <a:rPr lang="de-DE" dirty="0">
                <a:solidFill>
                  <a:srgbClr val="333333"/>
                </a:solidFill>
                <a:latin typeface="Calibri Light"/>
              </a:rPr>
              <a:t> </a:t>
            </a:r>
            <a:r>
              <a:rPr lang="de-DE" dirty="0" err="1">
                <a:solidFill>
                  <a:srgbClr val="333333"/>
                </a:solidFill>
                <a:latin typeface="Calibri Light"/>
              </a:rPr>
              <a:t>with</a:t>
            </a:r>
            <a:r>
              <a:rPr lang="de-DE" dirty="0">
                <a:solidFill>
                  <a:srgbClr val="333333"/>
                </a:solidFill>
                <a:latin typeface="Calibri Light"/>
              </a:rPr>
              <a:t> </a:t>
            </a:r>
            <a:r>
              <a:rPr lang="de-DE" dirty="0" err="1">
                <a:solidFill>
                  <a:srgbClr val="333333"/>
                </a:solidFill>
                <a:latin typeface="Calibri Light"/>
              </a:rPr>
              <a:t>one´s</a:t>
            </a:r>
            <a:r>
              <a:rPr lang="de-DE" dirty="0">
                <a:solidFill>
                  <a:srgbClr val="333333"/>
                </a:solidFill>
                <a:latin typeface="Calibri Light"/>
              </a:rPr>
              <a:t> </a:t>
            </a:r>
            <a:r>
              <a:rPr lang="de-DE" dirty="0" err="1">
                <a:solidFill>
                  <a:srgbClr val="333333"/>
                </a:solidFill>
                <a:latin typeface="Calibri Light"/>
              </a:rPr>
              <a:t>own</a:t>
            </a:r>
            <a:r>
              <a:rPr lang="de-DE" dirty="0">
                <a:solidFill>
                  <a:srgbClr val="333333"/>
                </a:solidFill>
                <a:latin typeface="Calibri Light"/>
              </a:rPr>
              <a:t> </a:t>
            </a:r>
            <a:r>
              <a:rPr lang="de-DE" dirty="0" err="1">
                <a:solidFill>
                  <a:srgbClr val="333333"/>
                </a:solidFill>
                <a:latin typeface="Calibri Light"/>
              </a:rPr>
              <a:t>opinion</a:t>
            </a:r>
            <a:r>
              <a:rPr lang="de-DE" dirty="0">
                <a:solidFill>
                  <a:srgbClr val="333333"/>
                </a:solidFill>
                <a:latin typeface="Calibri Light"/>
              </a:rPr>
              <a:t>. </a:t>
            </a:r>
          </a:p>
          <a:p>
            <a:pPr marL="342900" indent="-342900" eaLnBrk="1" hangingPunct="1">
              <a:lnSpc>
                <a:spcPct val="100000"/>
              </a:lnSpc>
              <a:spcBef>
                <a:spcPts val="1200"/>
              </a:spcBef>
              <a:buClr>
                <a:srgbClr val="333333"/>
              </a:buClr>
              <a:buFont typeface="WingDings"/>
              <a:buChar char=""/>
              <a:defRPr/>
            </a:pPr>
            <a:r>
              <a:rPr lang="de-DE" dirty="0" err="1">
                <a:solidFill>
                  <a:srgbClr val="333333"/>
                </a:solidFill>
                <a:latin typeface="Calibri Light"/>
              </a:rPr>
              <a:t>one</a:t>
            </a:r>
            <a:r>
              <a:rPr lang="de-DE" dirty="0">
                <a:solidFill>
                  <a:srgbClr val="333333"/>
                </a:solidFill>
                <a:latin typeface="Calibri Light"/>
              </a:rPr>
              <a:t> </a:t>
            </a:r>
            <a:r>
              <a:rPr lang="de-DE" dirty="0" err="1">
                <a:solidFill>
                  <a:srgbClr val="333333"/>
                </a:solidFill>
                <a:latin typeface="Calibri Light"/>
              </a:rPr>
              <a:t>avoids</a:t>
            </a:r>
            <a:r>
              <a:rPr lang="de-DE" dirty="0">
                <a:solidFill>
                  <a:srgbClr val="333333"/>
                </a:solidFill>
                <a:latin typeface="Calibri Light"/>
              </a:rPr>
              <a:t> </a:t>
            </a:r>
            <a:r>
              <a:rPr lang="de-DE" dirty="0" err="1">
                <a:solidFill>
                  <a:srgbClr val="333333"/>
                </a:solidFill>
                <a:latin typeface="Calibri Light"/>
              </a:rPr>
              <a:t>contact</a:t>
            </a:r>
            <a:r>
              <a:rPr lang="de-DE" dirty="0">
                <a:solidFill>
                  <a:srgbClr val="333333"/>
                </a:solidFill>
                <a:latin typeface="Calibri Light"/>
              </a:rPr>
              <a:t> </a:t>
            </a:r>
            <a:r>
              <a:rPr lang="de-DE" dirty="0" err="1">
                <a:solidFill>
                  <a:srgbClr val="333333"/>
                </a:solidFill>
                <a:latin typeface="Calibri Light"/>
              </a:rPr>
              <a:t>with</a:t>
            </a:r>
            <a:r>
              <a:rPr lang="de-DE" dirty="0">
                <a:solidFill>
                  <a:srgbClr val="333333"/>
                </a:solidFill>
                <a:latin typeface="Calibri Light"/>
              </a:rPr>
              <a:t> </a:t>
            </a:r>
            <a:r>
              <a:rPr lang="de-DE" dirty="0" err="1">
                <a:solidFill>
                  <a:srgbClr val="333333"/>
                </a:solidFill>
                <a:latin typeface="Calibri Light"/>
              </a:rPr>
              <a:t>people</a:t>
            </a:r>
            <a:r>
              <a:rPr lang="de-DE" dirty="0">
                <a:solidFill>
                  <a:srgbClr val="333333"/>
                </a:solidFill>
                <a:latin typeface="Calibri Light"/>
              </a:rPr>
              <a:t> </a:t>
            </a:r>
            <a:r>
              <a:rPr lang="de-DE" dirty="0" err="1">
                <a:solidFill>
                  <a:srgbClr val="333333"/>
                </a:solidFill>
                <a:latin typeface="Calibri Light"/>
              </a:rPr>
              <a:t>who</a:t>
            </a:r>
            <a:r>
              <a:rPr lang="de-DE" dirty="0">
                <a:solidFill>
                  <a:srgbClr val="333333"/>
                </a:solidFill>
                <a:latin typeface="Calibri Light"/>
              </a:rPr>
              <a:t> </a:t>
            </a:r>
            <a:r>
              <a:rPr lang="de-DE" dirty="0" err="1">
                <a:solidFill>
                  <a:srgbClr val="333333"/>
                </a:solidFill>
                <a:latin typeface="Calibri Light"/>
              </a:rPr>
              <a:t>think</a:t>
            </a:r>
            <a:r>
              <a:rPr lang="de-DE" dirty="0">
                <a:solidFill>
                  <a:srgbClr val="333333"/>
                </a:solidFill>
                <a:latin typeface="Calibri Light"/>
              </a:rPr>
              <a:t> </a:t>
            </a:r>
            <a:r>
              <a:rPr lang="de-DE" dirty="0" err="1">
                <a:solidFill>
                  <a:srgbClr val="333333"/>
                </a:solidFill>
                <a:latin typeface="Calibri Light"/>
              </a:rPr>
              <a:t>differently</a:t>
            </a:r>
            <a:r>
              <a:rPr lang="de-DE" dirty="0">
                <a:solidFill>
                  <a:srgbClr val="333333"/>
                </a:solidFill>
                <a:latin typeface="Calibri Light"/>
              </a:rPr>
              <a:t> </a:t>
            </a:r>
            <a:r>
              <a:rPr lang="de-DE" dirty="0" err="1">
                <a:solidFill>
                  <a:srgbClr val="333333"/>
                </a:solidFill>
                <a:latin typeface="Calibri Light"/>
              </a:rPr>
              <a:t>instead</a:t>
            </a:r>
            <a:r>
              <a:rPr lang="de-DE" dirty="0">
                <a:solidFill>
                  <a:srgbClr val="333333"/>
                </a:solidFill>
                <a:latin typeface="Calibri Light"/>
              </a:rPr>
              <a:t> </a:t>
            </a:r>
            <a:r>
              <a:rPr lang="de-DE" dirty="0" err="1">
                <a:solidFill>
                  <a:srgbClr val="333333"/>
                </a:solidFill>
                <a:latin typeface="Calibri Light"/>
              </a:rPr>
              <a:t>of</a:t>
            </a:r>
            <a:r>
              <a:rPr lang="de-DE" dirty="0">
                <a:solidFill>
                  <a:srgbClr val="333333"/>
                </a:solidFill>
                <a:latin typeface="Calibri Light"/>
              </a:rPr>
              <a:t> </a:t>
            </a:r>
            <a:r>
              <a:rPr lang="de-DE" dirty="0" err="1">
                <a:solidFill>
                  <a:srgbClr val="333333"/>
                </a:solidFill>
                <a:latin typeface="Calibri Light"/>
              </a:rPr>
              <a:t>discussing</a:t>
            </a:r>
            <a:r>
              <a:rPr lang="de-DE" dirty="0">
                <a:solidFill>
                  <a:srgbClr val="333333"/>
                </a:solidFill>
                <a:latin typeface="Calibri Light"/>
              </a:rPr>
              <a:t> </a:t>
            </a:r>
            <a:r>
              <a:rPr lang="de-DE" dirty="0" err="1">
                <a:solidFill>
                  <a:srgbClr val="333333"/>
                </a:solidFill>
                <a:latin typeface="Calibri Light"/>
              </a:rPr>
              <a:t>opposing</a:t>
            </a:r>
            <a:r>
              <a:rPr lang="de-DE" dirty="0">
                <a:solidFill>
                  <a:srgbClr val="333333"/>
                </a:solidFill>
                <a:latin typeface="Calibri Light"/>
              </a:rPr>
              <a:t> </a:t>
            </a:r>
            <a:r>
              <a:rPr lang="de-DE" dirty="0" err="1">
                <a:solidFill>
                  <a:srgbClr val="333333"/>
                </a:solidFill>
                <a:latin typeface="Calibri Light"/>
              </a:rPr>
              <a:t>views</a:t>
            </a:r>
            <a:r>
              <a:rPr lang="de-DE" dirty="0">
                <a:solidFill>
                  <a:srgbClr val="333333"/>
                </a:solidFill>
                <a:latin typeface="Calibri Light"/>
              </a:rPr>
              <a:t> </a:t>
            </a:r>
            <a:r>
              <a:rPr lang="de-DE" dirty="0" err="1">
                <a:solidFill>
                  <a:srgbClr val="333333"/>
                </a:solidFill>
                <a:latin typeface="Calibri Light"/>
              </a:rPr>
              <a:t>with</a:t>
            </a:r>
            <a:r>
              <a:rPr lang="de-DE" dirty="0">
                <a:solidFill>
                  <a:srgbClr val="333333"/>
                </a:solidFill>
                <a:latin typeface="Calibri Light"/>
              </a:rPr>
              <a:t> </a:t>
            </a:r>
            <a:r>
              <a:rPr lang="de-DE" dirty="0" err="1">
                <a:solidFill>
                  <a:srgbClr val="333333"/>
                </a:solidFill>
                <a:latin typeface="Calibri Light"/>
              </a:rPr>
              <a:t>them</a:t>
            </a:r>
            <a:r>
              <a:rPr lang="de-DE" dirty="0">
                <a:solidFill>
                  <a:srgbClr val="333333"/>
                </a:solidFill>
                <a:latin typeface="Calibri Light"/>
              </a:rPr>
              <a:t>.</a:t>
            </a:r>
          </a:p>
          <a:p>
            <a:pPr marL="0" indent="0" eaLnBrk="1" hangingPunct="1">
              <a:lnSpc>
                <a:spcPct val="100000"/>
              </a:lnSpc>
              <a:spcBef>
                <a:spcPts val="1200"/>
              </a:spcBef>
              <a:defRPr/>
            </a:pPr>
            <a:r>
              <a:rPr lang="de-DE" dirty="0">
                <a:solidFill>
                  <a:srgbClr val="004992"/>
                </a:solidFill>
                <a:latin typeface="Calibri Light"/>
              </a:rPr>
              <a:t>This </a:t>
            </a:r>
            <a:r>
              <a:rPr lang="de-DE" dirty="0" err="1">
                <a:solidFill>
                  <a:srgbClr val="004992"/>
                </a:solidFill>
                <a:latin typeface="Calibri Light"/>
              </a:rPr>
              <a:t>might</a:t>
            </a:r>
            <a:r>
              <a:rPr lang="de-DE" dirty="0">
                <a:solidFill>
                  <a:srgbClr val="004992"/>
                </a:solidFill>
                <a:latin typeface="Calibri Light"/>
              </a:rPr>
              <a:t> </a:t>
            </a:r>
            <a:r>
              <a:rPr lang="de-DE" dirty="0" err="1">
                <a:solidFill>
                  <a:srgbClr val="004992"/>
                </a:solidFill>
                <a:latin typeface="Calibri Light"/>
              </a:rPr>
              <a:t>lead</a:t>
            </a:r>
            <a:r>
              <a:rPr lang="de-DE" dirty="0">
                <a:solidFill>
                  <a:srgbClr val="004992"/>
                </a:solidFill>
                <a:latin typeface="Calibri Light"/>
              </a:rPr>
              <a:t> </a:t>
            </a:r>
            <a:r>
              <a:rPr lang="de-DE" dirty="0" err="1">
                <a:solidFill>
                  <a:srgbClr val="004992"/>
                </a:solidFill>
                <a:latin typeface="Calibri Light"/>
              </a:rPr>
              <a:t>to</a:t>
            </a:r>
            <a:r>
              <a:rPr lang="de-DE" dirty="0">
                <a:solidFill>
                  <a:srgbClr val="004992"/>
                </a:solidFill>
                <a:latin typeface="Calibri Light"/>
              </a:rPr>
              <a:t> </a:t>
            </a:r>
            <a:r>
              <a:rPr lang="de-DE" dirty="0" err="1">
                <a:solidFill>
                  <a:srgbClr val="004992"/>
                </a:solidFill>
                <a:latin typeface="Calibri Light"/>
              </a:rPr>
              <a:t>one-sided</a:t>
            </a:r>
            <a:r>
              <a:rPr lang="de-DE" dirty="0">
                <a:solidFill>
                  <a:srgbClr val="004992"/>
                </a:solidFill>
                <a:latin typeface="Calibri Light"/>
              </a:rPr>
              <a:t> </a:t>
            </a:r>
            <a:r>
              <a:rPr lang="de-DE" dirty="0" err="1">
                <a:solidFill>
                  <a:srgbClr val="004992"/>
                </a:solidFill>
                <a:latin typeface="Calibri Light"/>
              </a:rPr>
              <a:t>attitudes</a:t>
            </a:r>
            <a:r>
              <a:rPr lang="de-DE" dirty="0">
                <a:solidFill>
                  <a:srgbClr val="004992"/>
                </a:solidFill>
                <a:latin typeface="Calibri Light"/>
              </a:rPr>
              <a:t> </a:t>
            </a:r>
            <a:r>
              <a:rPr lang="de-DE" dirty="0" err="1">
                <a:solidFill>
                  <a:srgbClr val="004992"/>
                </a:solidFill>
                <a:latin typeface="Calibri Light"/>
              </a:rPr>
              <a:t>and</a:t>
            </a:r>
            <a:r>
              <a:rPr lang="de-DE" dirty="0">
                <a:solidFill>
                  <a:srgbClr val="004992"/>
                </a:solidFill>
                <a:latin typeface="Calibri Light"/>
              </a:rPr>
              <a:t> </a:t>
            </a:r>
            <a:r>
              <a:rPr lang="de-DE" dirty="0" err="1">
                <a:solidFill>
                  <a:srgbClr val="004992"/>
                </a:solidFill>
                <a:latin typeface="Calibri Light"/>
              </a:rPr>
              <a:t>even</a:t>
            </a:r>
            <a:r>
              <a:rPr lang="de-DE" dirty="0">
                <a:solidFill>
                  <a:srgbClr val="004992"/>
                </a:solidFill>
                <a:latin typeface="Calibri Light"/>
              </a:rPr>
              <a:t> </a:t>
            </a:r>
            <a:r>
              <a:rPr lang="de-DE" dirty="0" err="1">
                <a:solidFill>
                  <a:srgbClr val="004992"/>
                </a:solidFill>
                <a:latin typeface="Calibri Light"/>
              </a:rPr>
              <a:t>foster</a:t>
            </a:r>
            <a:r>
              <a:rPr lang="de-DE" dirty="0">
                <a:solidFill>
                  <a:srgbClr val="004992"/>
                </a:solidFill>
                <a:latin typeface="Calibri Light"/>
              </a:rPr>
              <a:t> </a:t>
            </a:r>
            <a:r>
              <a:rPr lang="de-DE" dirty="0" err="1">
                <a:solidFill>
                  <a:srgbClr val="004992"/>
                </a:solidFill>
                <a:latin typeface="Calibri Light"/>
              </a:rPr>
              <a:t>incorrect</a:t>
            </a:r>
            <a:r>
              <a:rPr lang="de-DE" dirty="0">
                <a:solidFill>
                  <a:srgbClr val="004992"/>
                </a:solidFill>
                <a:latin typeface="Calibri Light"/>
              </a:rPr>
              <a:t> </a:t>
            </a:r>
            <a:r>
              <a:rPr lang="de-DE" dirty="0" err="1">
                <a:solidFill>
                  <a:srgbClr val="004992"/>
                </a:solidFill>
                <a:latin typeface="Calibri Light"/>
              </a:rPr>
              <a:t>judgments</a:t>
            </a:r>
            <a:r>
              <a:rPr lang="de-DE" dirty="0">
                <a:solidFill>
                  <a:srgbClr val="004992"/>
                </a:solidFill>
                <a:latin typeface="Calibri Light"/>
              </a:rPr>
              <a:t>.</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24EAD220-DB1A-48CB-871B-F545ADAF6329}" type="slidenum">
              <a:rPr lang="de-DE" altLang="de-DE" smtClean="0">
                <a:latin typeface="Calibri Light"/>
              </a:rPr>
              <a:pPr>
                <a:defRPr/>
              </a:pPr>
              <a:t>15</a:t>
            </a:fld>
            <a:endParaRPr lang="de-DE" altLang="de-DE">
              <a:latin typeface="Calibri Light"/>
            </a:endParaRPr>
          </a:p>
        </p:txBody>
      </p:sp>
      <p:pic>
        <p:nvPicPr>
          <p:cNvPr id="26" name="Picture 17" descr="I wanna be your dog- e3000-flickr-ccc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23790" y="2453680"/>
            <a:ext cx="1348314"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1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22911" y="2453680"/>
            <a:ext cx="150086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27124" y="2453680"/>
            <a:ext cx="134076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08955" y="2453680"/>
            <a:ext cx="1505749"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5" descr="Pentas Flowers-aussiegall-flickr-ccc"/>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69724" y="2453680"/>
            <a:ext cx="130290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4" descr="Mumbai Flowers-Swami Stream-flickr-ccc"/>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327650" y="2453680"/>
            <a:ext cx="134112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Rectangle 9"/>
          <p:cNvSpPr>
            <a:spLocks noChangeArrowheads="1"/>
          </p:cNvSpPr>
          <p:nvPr/>
        </p:nvSpPr>
        <p:spPr bwMode="auto">
          <a:xfrm>
            <a:off x="408955" y="1844824"/>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dirty="0">
                <a:solidFill>
                  <a:srgbClr val="333333"/>
                </a:solidFill>
                <a:latin typeface="Calibri Light"/>
              </a:rPr>
              <a:t>						Further options: </a:t>
            </a:r>
            <a:endParaRPr lang="de-DE" altLang="de-DE" sz="2400" b="0" dirty="0">
              <a:solidFill>
                <a:srgbClr val="333333"/>
              </a:solidFill>
              <a:latin typeface="Calibri Light"/>
            </a:endParaRPr>
          </a:p>
        </p:txBody>
      </p:sp>
      <p:sp>
        <p:nvSpPr>
          <p:cNvPr id="33" name="Rectangle 21"/>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latin typeface="Calibri Light"/>
              </a:rPr>
              <a:t>Three pictures illustrating a scenario will be shown to you, along with various interpretations.</a:t>
            </a:r>
          </a:p>
          <a:p>
            <a:pPr marL="342900" lvl="0" indent="-342900" defTabSz="914400" fontAlgn="base">
              <a:buClr>
                <a:srgbClr val="333333"/>
              </a:buClr>
              <a:buFont typeface="WingDings"/>
              <a:buChar char=""/>
            </a:pPr>
            <a:endParaRPr lang="de-DE" altLang="de-DE" sz="2400" dirty="0">
              <a:solidFill>
                <a:srgbClr val="333333"/>
              </a:solidFill>
              <a:latin typeface="Calibri Light"/>
            </a:endParaRP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16</a:t>
            </a:fld>
            <a:endParaRPr lang="de-DE" altLang="de-DE">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rPr>
              <a:t>Three pictures illustrating a scenario will be shown to you, along with various interpretations.</a:t>
            </a:r>
          </a:p>
          <a:p>
            <a:pPr marL="342900" lvl="0" indent="-342900" defTabSz="914400" fontAlgn="base">
              <a:buClr>
                <a:srgbClr val="333333"/>
              </a:buClr>
              <a:buFont typeface="WingDings"/>
              <a:buChar char=""/>
            </a:pPr>
            <a:r>
              <a:rPr lang="en-US" altLang="de-DE" sz="2400" dirty="0">
                <a:solidFill>
                  <a:srgbClr val="333333"/>
                </a:solidFill>
                <a:latin typeface="Calibri Light"/>
              </a:rPr>
              <a:t>The pictures are shown in reverse order, the final event being shown first.</a:t>
            </a:r>
            <a:endParaRPr lang="de-DE"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17</a:t>
            </a:fld>
            <a:endParaRPr lang="de-DE" altLang="de-DE">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rPr>
              <a:t>Three pictures illustrating a scenario will be shown to you, along with various interpretations.</a:t>
            </a:r>
          </a:p>
          <a:p>
            <a:pPr marL="342900" lvl="0" indent="-342900" defTabSz="914400" fontAlgn="base">
              <a:buClr>
                <a:srgbClr val="333333"/>
              </a:buClr>
              <a:buFont typeface="WingDings"/>
              <a:buChar char=""/>
            </a:pPr>
            <a:r>
              <a:rPr lang="en-US" altLang="de-DE" sz="2400" dirty="0">
                <a:solidFill>
                  <a:srgbClr val="333333"/>
                </a:solidFill>
                <a:latin typeface="Calibri Light"/>
              </a:rPr>
              <a:t>The pictures are shown in reverse order, the final event being shown first.</a:t>
            </a:r>
            <a:endParaRPr lang="de-DE" altLang="de-DE" sz="2400" dirty="0">
              <a:solidFill>
                <a:srgbClr val="333333"/>
              </a:solidFill>
              <a:latin typeface="Calibri Light"/>
            </a:endParaRPr>
          </a:p>
          <a:p>
            <a:pPr marL="342900" lvl="0" indent="-342900" defTabSz="914400" fontAlgn="base">
              <a:buClr>
                <a:srgbClr val="333333"/>
              </a:buClr>
              <a:buFont typeface="WingDings"/>
              <a:buChar char=""/>
            </a:pPr>
            <a:r>
              <a:rPr lang="en-US" altLang="de-DE" sz="2400" dirty="0">
                <a:solidFill>
                  <a:srgbClr val="333333"/>
                </a:solidFill>
                <a:latin typeface="Calibri Light"/>
              </a:rPr>
              <a:t>After each picture is shown, you will be asked to rate the plausibility or likelihood of each of the suggested interpretations. These have to be re-assessed each time a new picture is revealed for that scenario. </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18</a:t>
            </a:fld>
            <a:endParaRPr lang="de-DE" altLang="de-DE">
              <a:latin typeface="Calibri Light"/>
            </a:endParaRPr>
          </a:p>
        </p:txBody>
      </p:sp>
    </p:spTree>
    <p:extLst>
      <p:ext uri="{BB962C8B-B14F-4D97-AF65-F5344CB8AC3E}">
        <p14:creationId xmlns:p14="http://schemas.microsoft.com/office/powerpoint/2010/main" val="38274063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rPr>
              <a:t>Three pictures illustrating a scenario will be shown to you, along with various interpretations.</a:t>
            </a:r>
          </a:p>
          <a:p>
            <a:pPr marL="342900" lvl="0" indent="-342900" defTabSz="914400" fontAlgn="base">
              <a:buClr>
                <a:srgbClr val="333333"/>
              </a:buClr>
              <a:buFont typeface="WingDings"/>
              <a:buChar char=""/>
            </a:pPr>
            <a:r>
              <a:rPr lang="en-US" altLang="de-DE" sz="2400" dirty="0">
                <a:solidFill>
                  <a:srgbClr val="333333"/>
                </a:solidFill>
                <a:latin typeface="Calibri Light"/>
              </a:rPr>
              <a:t>The pictures are shown in reverse order, the final event being shown first.</a:t>
            </a:r>
            <a:endParaRPr lang="de-DE" altLang="de-DE" sz="2400" dirty="0">
              <a:solidFill>
                <a:srgbClr val="333333"/>
              </a:solidFill>
              <a:latin typeface="Calibri Light"/>
            </a:endParaRPr>
          </a:p>
          <a:p>
            <a:pPr marL="342900" lvl="0" indent="-342900" defTabSz="914400" fontAlgn="base">
              <a:buClr>
                <a:srgbClr val="333333"/>
              </a:buClr>
              <a:buFont typeface="WingDings"/>
              <a:buChar char=""/>
            </a:pPr>
            <a:r>
              <a:rPr lang="en-US" altLang="de-DE" sz="2400" dirty="0">
                <a:solidFill>
                  <a:srgbClr val="333333"/>
                </a:solidFill>
                <a:latin typeface="Calibri Light"/>
              </a:rPr>
              <a:t>After each picture is shown, you will be asked to rate the plausibility or likelihood of each of the suggested interpretations. These have to be re-assessed each time a new picture is revealed for that scenario. </a:t>
            </a:r>
          </a:p>
          <a:p>
            <a:pPr marL="342900" lvl="0" indent="-342900" defTabSz="914400" fontAlgn="base">
              <a:buClr>
                <a:srgbClr val="333333"/>
              </a:buClr>
              <a:buFont typeface="WingDings"/>
              <a:buChar char=""/>
            </a:pPr>
            <a:r>
              <a:rPr lang="en-GB" altLang="ko-KR" sz="2400" dirty="0">
                <a:solidFill>
                  <a:srgbClr val="333333"/>
                </a:solidFill>
                <a:latin typeface="Calibri Light"/>
                <a:ea typeface="굴림" pitchFamily="34" charset="-127"/>
              </a:rPr>
              <a:t>Please discuss with the group how confident you are in your rating.</a:t>
            </a:r>
            <a:r>
              <a:rPr lang="de-DE" altLang="ko-KR" sz="2400" dirty="0">
                <a:solidFill>
                  <a:srgbClr val="333333"/>
                </a:solidFill>
                <a:latin typeface="Calibri Light"/>
                <a:ea typeface="굴림" pitchFamily="34" charset="-127"/>
              </a:rPr>
              <a:t> </a:t>
            </a:r>
            <a:endParaRPr lang="de-DE"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19</a:t>
            </a:fld>
            <a:endParaRPr lang="de-DE" altLang="de-DE">
              <a:latin typeface="Calibri Light"/>
            </a:endParaRPr>
          </a:p>
        </p:txBody>
      </p:sp>
    </p:spTree>
    <p:extLst>
      <p:ext uri="{BB962C8B-B14F-4D97-AF65-F5344CB8AC3E}">
        <p14:creationId xmlns:p14="http://schemas.microsoft.com/office/powerpoint/2010/main" val="5257398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have happened?</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20</a:t>
            </a:fld>
            <a:endParaRPr lang="de-DE" altLang="de-DE">
              <a:latin typeface="Calibri Light"/>
            </a:endParaRPr>
          </a:p>
        </p:txBody>
      </p:sp>
      <p:sp>
        <p:nvSpPr>
          <p:cNvPr id="32"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41"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boy is happy because he was finally adopted.</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parents are praising their son for reporting a fire so it was put out quickly.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boy received a good grade at school.</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boy set a fire without getting caught.</a:t>
            </a:r>
            <a:endParaRPr lang="de-DE" altLang="de-DE" sz="2000" b="0" dirty="0">
              <a:solidFill>
                <a:srgbClr val="333333"/>
              </a:solidFill>
              <a:latin typeface="Calibri Light"/>
            </a:endParaRPr>
          </a:p>
        </p:txBody>
      </p:sp>
      <p:pic>
        <p:nvPicPr>
          <p:cNvPr id="21"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probable do you find each option?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21</a:t>
            </a:fld>
            <a:endParaRPr lang="de-DE" altLang="de-DE">
              <a:latin typeface="Calibri Light"/>
            </a:endParaRPr>
          </a:p>
        </p:txBody>
      </p:sp>
      <p:sp>
        <p:nvSpPr>
          <p:cNvPr id="32"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37"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boy is happy because he was finally adopted.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parents are praising their son for reporting a fire so it was put out quickly.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boy received a good grade at school.</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boy set a fire without getting caught.</a:t>
            </a:r>
            <a:endParaRPr lang="de-DE" altLang="de-DE" sz="2000" b="0" dirty="0">
              <a:solidFill>
                <a:srgbClr val="333333"/>
              </a:solidFill>
              <a:latin typeface="Calibri Light"/>
            </a:endParaRPr>
          </a:p>
        </p:txBody>
      </p:sp>
      <p:pic>
        <p:nvPicPr>
          <p:cNvPr id="22"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Has your judgement changed with the new picture?</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22</a:t>
            </a:fld>
            <a:endParaRPr lang="de-DE" altLang="de-DE">
              <a:latin typeface="Calibri Light"/>
            </a:endParaRPr>
          </a:p>
        </p:txBody>
      </p:sp>
      <p:sp>
        <p:nvSpPr>
          <p:cNvPr id="45" name="Caption_4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46" name="Caption_43"/>
          <p:cNvSpPr txBox="1">
            <a:spLocks noChangeArrowheads="1"/>
          </p:cNvSpPr>
          <p:nvPr/>
        </p:nvSpPr>
        <p:spPr bwMode="auto">
          <a:xfrm>
            <a:off x="917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63"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boy is happy because he was finally adopted.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parents are praising their son for reporting a fire so it was put out quickly.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boy received a good grade at school.</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boy set a fire without getting caught.</a:t>
            </a:r>
            <a:endParaRPr lang="de-DE" altLang="de-DE" sz="2000" b="0" dirty="0">
              <a:solidFill>
                <a:srgbClr val="333333"/>
              </a:solidFill>
              <a:latin typeface="Calibri Light"/>
            </a:endParaRPr>
          </a:p>
        </p:txBody>
      </p:sp>
      <p:pic>
        <p:nvPicPr>
          <p:cNvPr id="36"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1271"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Shape Penutup"/>
          <p:cNvSpPr/>
          <p:nvPr/>
        </p:nvSpPr>
        <p:spPr bwMode="gray">
          <a:xfrm>
            <a:off x="6525768"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6525768"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939973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2669079"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2669079"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266907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Please re-rate the probability!</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23</a:t>
            </a:fld>
            <a:endParaRPr lang="de-DE" altLang="de-DE">
              <a:latin typeface="Calibri Light"/>
            </a:endParaRPr>
          </a:p>
        </p:txBody>
      </p:sp>
      <p:sp>
        <p:nvSpPr>
          <p:cNvPr id="58" name="Caption_57"/>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59" name="Caption_55"/>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60" name="Caption_56"/>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73"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boy is happy because he was finally adopted.</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parents are praising their son for reporting a fire so it was put out quickly.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boy received a good grade at school.</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boy set a fire without getting caught.</a:t>
            </a:r>
            <a:endParaRPr lang="de-DE" altLang="de-DE" sz="2000" b="0" dirty="0">
              <a:solidFill>
                <a:srgbClr val="333333"/>
              </a:solidFill>
              <a:latin typeface="Calibri Light"/>
            </a:endParaRPr>
          </a:p>
        </p:txBody>
      </p:sp>
      <p:pic>
        <p:nvPicPr>
          <p:cNvPr id="69"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4"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5"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6"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7"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8"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9"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0"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1"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2"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3"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4"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24</a:t>
            </a:fld>
            <a:endParaRPr lang="de-DE" altLang="de-DE">
              <a:latin typeface="Calibri Light"/>
            </a:endParaRPr>
          </a:p>
        </p:txBody>
      </p:sp>
      <p:sp>
        <p:nvSpPr>
          <p:cNvPr id="59" name="Caption_58"/>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60" name="Caption_56"/>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61" name="Caption_57"/>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74"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boy is happy because he was finally adopted.</a:t>
            </a:r>
          </a:p>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The parents are praising their son for reporting a fire so it was put out quickly.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boy received a good grade at school.</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boy set a fire without getting caught.</a:t>
            </a:r>
            <a:endParaRPr lang="de-DE" altLang="de-DE" sz="2000" b="0" dirty="0">
              <a:solidFill>
                <a:srgbClr val="333333"/>
              </a:solidFill>
              <a:latin typeface="Calibri Light"/>
            </a:endParaRPr>
          </a:p>
        </p:txBody>
      </p:sp>
      <p:pic>
        <p:nvPicPr>
          <p:cNvPr id="55"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5"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7"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9"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0"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1"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2"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3"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5"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6"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probable do you find each option?</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25</a:t>
            </a:fld>
            <a:endParaRPr lang="de-DE" altLang="de-DE">
              <a:latin typeface="Calibri Light"/>
            </a:endParaRPr>
          </a:p>
        </p:txBody>
      </p:sp>
      <p:sp>
        <p:nvSpPr>
          <p:cNvPr id="22" name="Caption_21"/>
          <p:cNvSpPr txBox="1">
            <a:spLocks noChangeArrowheads="1"/>
          </p:cNvSpPr>
          <p:nvPr/>
        </p:nvSpPr>
        <p:spPr bwMode="auto">
          <a:xfrm>
            <a:off x="6951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27"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men are arguing over the parking space in the shade.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is right in telling the other person off for occupying two parking spaces.</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driver of the grey car is being wrongly criticized.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men disagree about the price of the car.</a:t>
            </a:r>
            <a:endParaRPr lang="de-DE" altLang="de-DE" sz="2000" b="0" dirty="0">
              <a:solidFill>
                <a:srgbClr val="333333"/>
              </a:solidFill>
              <a:latin typeface="Calibri Light"/>
            </a:endParaRPr>
          </a:p>
        </p:txBody>
      </p:sp>
      <p:pic>
        <p:nvPicPr>
          <p:cNvPr id="24" name="Picture 14" descr="autos3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Has your judgement changed with the new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26</a:t>
            </a:fld>
            <a:endParaRPr lang="de-DE" altLang="de-DE">
              <a:latin typeface="Calibri Light"/>
            </a:endParaRPr>
          </a:p>
        </p:txBody>
      </p:sp>
      <p:sp>
        <p:nvSpPr>
          <p:cNvPr id="35" name="Caption_34"/>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36" name="Caption_33"/>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45"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men are arguing over the parking space in the shade.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right in telling the other person off for occupying two parking spaces.</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driver of the grey car is being wrongly criticized.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men disagree about the price of the car.</a:t>
            </a:r>
            <a:endParaRPr lang="de-DE" altLang="de-DE" sz="2000" b="0" dirty="0">
              <a:solidFill>
                <a:srgbClr val="333333"/>
              </a:solidFill>
              <a:latin typeface="Calibri Light"/>
            </a:endParaRPr>
          </a:p>
        </p:txBody>
      </p:sp>
      <p:pic>
        <p:nvPicPr>
          <p:cNvPr id="42" name="Picture 18" descr="autos3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37960"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Picture 19" descr="autos2e Kopi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927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Shape Penutup"/>
          <p:cNvSpPr/>
          <p:nvPr/>
        </p:nvSpPr>
        <p:spPr bwMode="gray">
          <a:xfrm>
            <a:off x="6525768" y="4319016"/>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6525768" y="2100072"/>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87929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327708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327708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327708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Please re-rate the probability!</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27</a:t>
            </a:fld>
            <a:endParaRPr lang="de-DE" altLang="de-DE">
              <a:latin typeface="Calibri Light"/>
            </a:endParaRPr>
          </a:p>
        </p:txBody>
      </p:sp>
      <p:sp>
        <p:nvSpPr>
          <p:cNvPr id="48" name="Caption_47"/>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49" name="Caption_46"/>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50" name="Caption_45"/>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63"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men are arguing over the parking space in the shade.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right in telling the other person off for occupying two parking spaces.</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driver of the grey car is being wrongly criticized.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men disagree about the price of the car.</a:t>
            </a:r>
            <a:endParaRPr lang="de-DE" altLang="de-DE" sz="2000" b="0" dirty="0">
              <a:solidFill>
                <a:srgbClr val="333333"/>
              </a:solidFill>
              <a:latin typeface="Calibri Light"/>
            </a:endParaRPr>
          </a:p>
        </p:txBody>
      </p:sp>
      <p:pic>
        <p:nvPicPr>
          <p:cNvPr id="59" name="Picture 58" descr="autos1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Picture 15"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 name="Picture 16" descr="autos2e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4"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5"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7"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9"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0"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1"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2"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3"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4"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28</a:t>
            </a:fld>
            <a:endParaRPr lang="de-DE" altLang="de-DE">
              <a:latin typeface="Calibri Light"/>
            </a:endParaRPr>
          </a:p>
        </p:txBody>
      </p:sp>
      <p:sp>
        <p:nvSpPr>
          <p:cNvPr id="49" name="Caption_48"/>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50" name="Caption_47"/>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51" name="Caption_46"/>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64"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men are arguing over the parking space in the shade.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is right in telling the other person off for occupying two parking spaces.</a:t>
            </a:r>
          </a:p>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The driver of the grey car is being wrongly criticized.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men disagree about the price of the car.</a:t>
            </a:r>
            <a:endParaRPr lang="de-DE" altLang="de-DE" sz="2000" b="0" dirty="0">
              <a:solidFill>
                <a:srgbClr val="333333"/>
              </a:solidFill>
              <a:latin typeface="Calibri Light"/>
            </a:endParaRPr>
          </a:p>
        </p:txBody>
      </p:sp>
      <p:pic>
        <p:nvPicPr>
          <p:cNvPr id="56" name="Picture 11" descr="autos1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Picture 9"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Picture 10" descr="autos2e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5"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7"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9"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0"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1"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probable do you find each option?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29</a:t>
            </a:fld>
            <a:endParaRPr lang="de-DE" altLang="de-DE">
              <a:latin typeface="Calibri Light"/>
            </a:endParaRPr>
          </a:p>
        </p:txBody>
      </p:sp>
      <p:sp>
        <p:nvSpPr>
          <p:cNvPr id="31" name="Caption_30"/>
          <p:cNvSpPr txBox="1">
            <a:spLocks noChangeArrowheads="1"/>
          </p:cNvSpPr>
          <p:nvPr/>
        </p:nvSpPr>
        <p:spPr bwMode="auto">
          <a:xfrm>
            <a:off x="6811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7"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distracted by the phone and the pizza dough he was just tossing landed on his head.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calling for help because an alien creature has landed on his head.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trying to make a girl laugh by wearing a funny hat.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forgot how to bake a cake so he is calling his mother to ask her for the recipe. </a:t>
            </a:r>
            <a:endParaRPr lang="de-DE" altLang="de-DE" sz="2000" b="0" dirty="0">
              <a:solidFill>
                <a:srgbClr val="333333"/>
              </a:solidFill>
              <a:latin typeface="Calibri Light"/>
            </a:endParaRPr>
          </a:p>
        </p:txBody>
      </p:sp>
      <p:pic>
        <p:nvPicPr>
          <p:cNvPr id="22" name="Picture 5"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8616"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Shape Penutup"/>
          <p:cNvSpPr/>
          <p:nvPr/>
        </p:nvSpPr>
        <p:spPr bwMode="gray">
          <a:xfrm>
            <a:off x="4916424" y="4319016"/>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16424" y="2100072"/>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15365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16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Has your judgement changed with the new picture?</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30</a:t>
            </a:fld>
            <a:endParaRPr lang="de-DE" altLang="de-DE">
              <a:latin typeface="Calibri Light"/>
            </a:endParaRPr>
          </a:p>
        </p:txBody>
      </p:sp>
      <p:sp>
        <p:nvSpPr>
          <p:cNvPr id="40" name="Caption_4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41" name="Caption_39"/>
          <p:cNvSpPr txBox="1">
            <a:spLocks noChangeArrowheads="1"/>
          </p:cNvSpPr>
          <p:nvPr/>
        </p:nvSpPr>
        <p:spPr bwMode="auto">
          <a:xfrm>
            <a:off x="853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51"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distracted by the phone and the pizza dough he was just tossing landed on his head.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calling for help because an alien creature has landed on his head.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trying to make a girl laugh by wearing a funny hat.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forgot how to bake a cake so he is calling his mother to ask her for the recipe. </a:t>
            </a:r>
            <a:endParaRPr lang="de-DE" altLang="de-DE" sz="2000" b="0" dirty="0">
              <a:solidFill>
                <a:srgbClr val="333333"/>
              </a:solidFill>
              <a:latin typeface="Calibri Light"/>
            </a:endParaRPr>
          </a:p>
        </p:txBody>
      </p:sp>
      <p:pic>
        <p:nvPicPr>
          <p:cNvPr id="4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1189"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 name="Picture 4" descr="pizza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Shape Penutup"/>
          <p:cNvSpPr/>
          <p:nvPr/>
        </p:nvSpPr>
        <p:spPr bwMode="gray">
          <a:xfrm>
            <a:off x="6525768"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6525768"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876300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3108997"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3108997"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554701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310899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Please re-rate the probability!</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31</a:t>
            </a:fld>
            <a:endParaRPr lang="de-DE" altLang="de-DE">
              <a:latin typeface="Calibri Light"/>
            </a:endParaRPr>
          </a:p>
        </p:txBody>
      </p:sp>
      <p:sp>
        <p:nvSpPr>
          <p:cNvPr id="50" name="Caption_62"/>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51" name="Caption_61"/>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52" name="Caption_49"/>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75"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distracted by the phone and the pizza dough he was just tossing landed on his head.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calling for help because an alien creature has landed on his head.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trying to make a girl laugh by wearing a funny hat.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forgot how to bake a cake so he is calling his mother to ask her for the recipe. </a:t>
            </a:r>
            <a:endParaRPr lang="de-DE" altLang="de-DE" sz="2000" b="0" dirty="0">
              <a:solidFill>
                <a:srgbClr val="333333"/>
              </a:solidFill>
              <a:latin typeface="Calibri Light"/>
            </a:endParaRPr>
          </a:p>
        </p:txBody>
      </p:sp>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 name="Shape Penutup"/>
          <p:cNvSpPr/>
          <p:nvPr/>
        </p:nvSpPr>
        <p:spPr bwMode="gray">
          <a:xfrm>
            <a:off x="8232801" y="4319016"/>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8232801" y="2100072"/>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7" name="Shape Penutup"/>
          <p:cNvSpPr/>
          <p:nvPr/>
        </p:nvSpPr>
        <p:spPr bwMode="gray">
          <a:xfrm>
            <a:off x="10470033"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8232801"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9" name="Shape Penutup"/>
          <p:cNvSpPr/>
          <p:nvPr/>
        </p:nvSpPr>
        <p:spPr bwMode="gray">
          <a:xfrm>
            <a:off x="1671599" y="4319016"/>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0" name="Shape Penutup"/>
          <p:cNvSpPr/>
          <p:nvPr/>
        </p:nvSpPr>
        <p:spPr bwMode="gray">
          <a:xfrm>
            <a:off x="1671599" y="2100072"/>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1" name="Shape Penutup"/>
          <p:cNvSpPr/>
          <p:nvPr/>
        </p:nvSpPr>
        <p:spPr bwMode="gray">
          <a:xfrm>
            <a:off x="3836568"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2" name="Shape Penutup"/>
          <p:cNvSpPr/>
          <p:nvPr/>
        </p:nvSpPr>
        <p:spPr bwMode="gray">
          <a:xfrm>
            <a:off x="167159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3" name="Shape Penutup"/>
          <p:cNvSpPr/>
          <p:nvPr/>
        </p:nvSpPr>
        <p:spPr bwMode="gray">
          <a:xfrm>
            <a:off x="4816030" y="4319016"/>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4" name="Shape Penutup"/>
          <p:cNvSpPr/>
          <p:nvPr/>
        </p:nvSpPr>
        <p:spPr bwMode="gray">
          <a:xfrm>
            <a:off x="4816030" y="2100072"/>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6" name="Shape Penutup"/>
          <p:cNvSpPr/>
          <p:nvPr/>
        </p:nvSpPr>
        <p:spPr bwMode="gray">
          <a:xfrm>
            <a:off x="725404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7" name="Shape Penutup"/>
          <p:cNvSpPr/>
          <p:nvPr/>
        </p:nvSpPr>
        <p:spPr bwMode="gray">
          <a:xfrm>
            <a:off x="4816030"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32</a:t>
            </a:fld>
            <a:endParaRPr lang="de-DE" altLang="de-DE">
              <a:latin typeface="Calibri Light"/>
            </a:endParaRPr>
          </a:p>
        </p:txBody>
      </p:sp>
      <p:sp>
        <p:nvSpPr>
          <p:cNvPr id="58" name="Caption_57"/>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59" name="Caption_56"/>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60" name="Caption_55"/>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73"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The man is distracted by the phone and the pizza dough he was just tossing landed on his head.</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is calling for help because an alien creature has landed on his head.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is trying to make a girl laugh by wearing a funny hat.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forgot how to bake a cake so he is calling his mother to ask her for the recipe. </a:t>
            </a:r>
            <a:endParaRPr lang="de-DE" altLang="de-DE" sz="2000" b="0" dirty="0">
              <a:solidFill>
                <a:srgbClr val="333333"/>
              </a:solidFill>
              <a:latin typeface="Calibri Light"/>
            </a:endParaRPr>
          </a:p>
        </p:txBody>
      </p:sp>
      <p:pic>
        <p:nvPicPr>
          <p:cNvPr id="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2"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Shape Penutup"/>
          <p:cNvSpPr/>
          <p:nvPr/>
        </p:nvSpPr>
        <p:spPr bwMode="gray">
          <a:xfrm>
            <a:off x="8232801"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4" name="Shape Penutup"/>
          <p:cNvSpPr/>
          <p:nvPr/>
        </p:nvSpPr>
        <p:spPr bwMode="gray">
          <a:xfrm>
            <a:off x="8232801"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5" name="Shape Penutup"/>
          <p:cNvSpPr/>
          <p:nvPr/>
        </p:nvSpPr>
        <p:spPr bwMode="gray">
          <a:xfrm>
            <a:off x="1047003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82328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7" name="Shape Penutup"/>
          <p:cNvSpPr/>
          <p:nvPr/>
        </p:nvSpPr>
        <p:spPr bwMode="gray">
          <a:xfrm>
            <a:off x="4816030"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4816030"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9" name="Shape Penutup"/>
          <p:cNvSpPr/>
          <p:nvPr/>
        </p:nvSpPr>
        <p:spPr bwMode="gray">
          <a:xfrm>
            <a:off x="72540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0" name="Shape Penutup"/>
          <p:cNvSpPr/>
          <p:nvPr/>
        </p:nvSpPr>
        <p:spPr bwMode="gray">
          <a:xfrm>
            <a:off x="48160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1" name="Shape Penutup"/>
          <p:cNvSpPr/>
          <p:nvPr/>
        </p:nvSpPr>
        <p:spPr bwMode="gray">
          <a:xfrm>
            <a:off x="1671599" y="4319016"/>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2" name="Shape Penutup"/>
          <p:cNvSpPr/>
          <p:nvPr/>
        </p:nvSpPr>
        <p:spPr bwMode="gray">
          <a:xfrm>
            <a:off x="1671599" y="2100072"/>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4" name="Shape Penutup"/>
          <p:cNvSpPr/>
          <p:nvPr/>
        </p:nvSpPr>
        <p:spPr bwMode="gray">
          <a:xfrm>
            <a:off x="38365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5" name="Shape Penutup"/>
          <p:cNvSpPr/>
          <p:nvPr/>
        </p:nvSpPr>
        <p:spPr bwMode="gray">
          <a:xfrm>
            <a:off x="16715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probable do you find each option?</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33</a:t>
            </a:fld>
            <a:endParaRPr lang="de-DE" altLang="de-DE">
              <a:latin typeface="Calibri Light"/>
            </a:endParaRPr>
          </a:p>
        </p:txBody>
      </p:sp>
      <p:sp>
        <p:nvSpPr>
          <p:cNvPr id="13" name="Caption_12"/>
          <p:cNvSpPr txBox="1">
            <a:spLocks noChangeArrowheads="1"/>
          </p:cNvSpPr>
          <p:nvPr/>
        </p:nvSpPr>
        <p:spPr bwMode="auto">
          <a:xfrm>
            <a:off x="730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8"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politician helps disadvantaged people.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communist politician encourages the workers to work harder.</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preacher is proclaiming the end of the world.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boss announces that there is no money to increase salaries, although he lives in luxury. </a:t>
            </a:r>
            <a:endParaRPr lang="de-DE" altLang="de-DE" sz="2000" b="0" dirty="0">
              <a:solidFill>
                <a:srgbClr val="333333"/>
              </a:solidFill>
              <a:latin typeface="Calibri Light"/>
            </a:endParaRPr>
          </a:p>
        </p:txBody>
      </p:sp>
      <p:pic>
        <p:nvPicPr>
          <p:cNvPr id="24"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4549903"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Shape Penutup"/>
          <p:cNvSpPr/>
          <p:nvPr/>
        </p:nvSpPr>
        <p:spPr bwMode="gray">
          <a:xfrm>
            <a:off x="4537711"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37711"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5323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5377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6" descr="Gala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5316"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Has your judgement changed with the new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34</a:t>
            </a:fld>
            <a:endParaRPr lang="de-DE" altLang="de-DE">
              <a:latin typeface="Calibri Light"/>
            </a:endParaRPr>
          </a:p>
        </p:txBody>
      </p:sp>
      <p:sp>
        <p:nvSpPr>
          <p:cNvPr id="18" name="Caption_16"/>
          <p:cNvSpPr txBox="1">
            <a:spLocks noChangeArrowheads="1"/>
          </p:cNvSpPr>
          <p:nvPr/>
        </p:nvSpPr>
        <p:spPr bwMode="auto">
          <a:xfrm>
            <a:off x="9288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Caption_1026"/>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8"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politician helps disadvantaged people.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communist politician encourages the workers to work harder.</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preacher is proclaiming the end of the world.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boss announces that there is no money to increase salaries, although he lives in luxury. </a:t>
            </a:r>
            <a:endParaRPr lang="de-DE" altLang="de-DE" sz="2000" b="0" dirty="0">
              <a:solidFill>
                <a:srgbClr val="333333"/>
              </a:solidFill>
              <a:latin typeface="Calibri Light"/>
            </a:endParaRPr>
          </a:p>
        </p:txBody>
      </p:sp>
      <p:pic>
        <p:nvPicPr>
          <p:cNvPr id="33" name="Picture 2" descr="1a"/>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22073"/>
          <a:stretch/>
        </p:blipFill>
        <p:spPr bwMode="auto">
          <a:xfrm>
            <a:off x="6537960"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Shape Penutup"/>
          <p:cNvSpPr/>
          <p:nvPr/>
        </p:nvSpPr>
        <p:spPr bwMode="gray">
          <a:xfrm>
            <a:off x="6525768"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6525768"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952042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2873124"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2873124"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Rechteck 7"/>
          <p:cNvSpPr>
            <a:spLocks noChangeArrowheads="1"/>
          </p:cNvSpPr>
          <p:nvPr/>
        </p:nvSpPr>
        <p:spPr bwMode="auto">
          <a:xfrm>
            <a:off x="2949324" y="2133600"/>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GALA</a:t>
            </a:r>
          </a:p>
        </p:txBody>
      </p:sp>
      <p:sp>
        <p:nvSpPr>
          <p:cNvPr id="35" name="Shape Penutup"/>
          <p:cNvSpPr/>
          <p:nvPr/>
        </p:nvSpPr>
        <p:spPr bwMode="gray">
          <a:xfrm>
            <a:off x="28731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Picture 6" descr="Gala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16" descr="Gala3E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Please re-rate the probability!</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35</a:t>
            </a:fld>
            <a:endParaRPr lang="de-DE" altLang="de-DE">
              <a:latin typeface="Calibri Light"/>
            </a:endParaRPr>
          </a:p>
        </p:txBody>
      </p:sp>
      <p:sp>
        <p:nvSpPr>
          <p:cNvPr id="23"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sp>
        <p:nvSpPr>
          <p:cNvPr id="24"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5"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8"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politician helps disadvantaged people.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communist politician encourages the workers to work harder.</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preacher is proclaiming the end of the world.</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boss announces that there is no money to increase salaries, although he lives in luxury. </a:t>
            </a:r>
            <a:endParaRPr lang="de-DE" altLang="de-DE" sz="2000" b="0" dirty="0">
              <a:solidFill>
                <a:srgbClr val="333333"/>
              </a:solidFill>
              <a:latin typeface="Calibri Light"/>
            </a:endParaRPr>
          </a:p>
        </p:txBody>
      </p:sp>
      <p:pic>
        <p:nvPicPr>
          <p:cNvPr id="49"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Rechteck 13"/>
          <p:cNvSpPr>
            <a:spLocks noChangeArrowheads="1"/>
          </p:cNvSpPr>
          <p:nvPr/>
        </p:nvSpPr>
        <p:spPr bwMode="auto">
          <a:xfrm>
            <a:off x="1057027" y="2103120"/>
            <a:ext cx="109728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CHARITY GALA</a:t>
            </a:r>
          </a:p>
        </p:txBody>
      </p:sp>
      <p:sp>
        <p:nvSpPr>
          <p:cNvPr id="47" name="Rechteck 7"/>
          <p:cNvSpPr>
            <a:spLocks noChangeArrowheads="1"/>
          </p:cNvSpPr>
          <p:nvPr/>
        </p:nvSpPr>
        <p:spPr bwMode="auto">
          <a:xfrm>
            <a:off x="4754880" y="2146105"/>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GALA</a:t>
            </a:r>
          </a:p>
        </p:txBody>
      </p:sp>
      <p:sp>
        <p:nvSpPr>
          <p:cNvPr id="51"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6" descr="Gala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16" descr="Gala3E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36</a:t>
            </a:fld>
            <a:endParaRPr lang="de-DE" altLang="de-DE">
              <a:latin typeface="Calibri Light"/>
            </a:endParaRPr>
          </a:p>
        </p:txBody>
      </p:sp>
      <p:sp>
        <p:nvSpPr>
          <p:cNvPr id="24" name="Caption_33"/>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5" name="Caption_32"/>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6" name="Caption_21"/>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9"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The politician helps disadvantaged people.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communist politician encourages the workers to work harder.</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preacher is proclaiming the end of the world.</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boss announces that there is no money to increase salaries, although he lives in luxury. </a:t>
            </a:r>
            <a:endParaRPr lang="de-DE" altLang="de-DE" sz="2000" b="0" dirty="0">
              <a:solidFill>
                <a:srgbClr val="333333"/>
              </a:solidFill>
              <a:latin typeface="Calibri Light"/>
            </a:endParaRPr>
          </a:p>
        </p:txBody>
      </p:sp>
      <p:pic>
        <p:nvPicPr>
          <p:cNvPr id="48"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Rechteck 13"/>
          <p:cNvSpPr>
            <a:spLocks noChangeArrowheads="1"/>
          </p:cNvSpPr>
          <p:nvPr/>
        </p:nvSpPr>
        <p:spPr bwMode="auto">
          <a:xfrm>
            <a:off x="1057027" y="2103120"/>
            <a:ext cx="109728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CHARITY GALA</a:t>
            </a:r>
          </a:p>
        </p:txBody>
      </p:sp>
      <p:sp>
        <p:nvSpPr>
          <p:cNvPr id="46" name="Rechteck 7"/>
          <p:cNvSpPr>
            <a:spLocks noChangeArrowheads="1"/>
          </p:cNvSpPr>
          <p:nvPr/>
        </p:nvSpPr>
        <p:spPr bwMode="auto">
          <a:xfrm>
            <a:off x="4754880" y="2146105"/>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GALA</a:t>
            </a:r>
          </a:p>
        </p:txBody>
      </p:sp>
      <p:sp>
        <p:nvSpPr>
          <p:cNvPr id="50"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probable do you find each option?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37</a:t>
            </a:fld>
            <a:endParaRPr lang="de-DE" altLang="de-DE">
              <a:latin typeface="Calibri Light"/>
            </a:endParaRPr>
          </a:p>
        </p:txBody>
      </p:sp>
      <p:sp>
        <p:nvSpPr>
          <p:cNvPr id="16" name="Caption_17"/>
          <p:cNvSpPr txBox="1">
            <a:spLocks noChangeArrowheads="1"/>
          </p:cNvSpPr>
          <p:nvPr/>
        </p:nvSpPr>
        <p:spPr bwMode="auto">
          <a:xfrm>
            <a:off x="6799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2"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trying to trick the police chasing after him.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trying on the woman’s swimming clothes for fun.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the woman’s personal bodyguard.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man’s clothes are wet so he is stealing the woman’s clothes. </a:t>
            </a:r>
            <a:endParaRPr lang="de-DE" altLang="de-DE" sz="2000" b="0" dirty="0">
              <a:solidFill>
                <a:srgbClr val="333333"/>
              </a:solidFill>
              <a:latin typeface="Calibri Light"/>
            </a:endParaRPr>
          </a:p>
        </p:txBody>
      </p:sp>
      <p:pic>
        <p:nvPicPr>
          <p:cNvPr id="25"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5058076" y="2112264"/>
            <a:ext cx="2045368" cy="2286000"/>
          </a:xfrm>
          <a:prstGeom prst="rect">
            <a:avLst/>
          </a:prstGeom>
          <a:noFill/>
        </p:spPr>
      </p:pic>
      <p:sp>
        <p:nvSpPr>
          <p:cNvPr id="26" name="Shape Penutup"/>
          <p:cNvSpPr/>
          <p:nvPr/>
        </p:nvSpPr>
        <p:spPr bwMode="gray">
          <a:xfrm>
            <a:off x="5045884"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5045884"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6905324"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504588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Has your judgement changed</a:t>
            </a:r>
            <a:br>
              <a:rPr lang="en-US" sz="3600">
                <a:latin typeface="Calibri Light"/>
              </a:rPr>
            </a:br>
            <a:r>
              <a:rPr lang="en-US" sz="3600">
                <a:latin typeface="Calibri Light"/>
              </a:rPr>
              <a:t> with the new picture?</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38</a:t>
            </a:fld>
            <a:endParaRPr lang="de-DE" altLang="de-DE">
              <a:latin typeface="Calibri Light"/>
            </a:endParaRPr>
          </a:p>
        </p:txBody>
      </p:sp>
      <p:sp>
        <p:nvSpPr>
          <p:cNvPr id="23" name="Caption_22"/>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4" name="Caption_25"/>
          <p:cNvSpPr txBox="1">
            <a:spLocks noChangeArrowheads="1"/>
          </p:cNvSpPr>
          <p:nvPr/>
        </p:nvSpPr>
        <p:spPr bwMode="auto">
          <a:xfrm>
            <a:off x="828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4"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trying to trick the police chasing after him.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trying on the woman’s swimming clothes for fun.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the woman’s personal bodyguard.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man’s clothes are wet so he is stealing the woman’s clothes. </a:t>
            </a:r>
            <a:endParaRPr lang="de-DE" altLang="de-DE" sz="2000" b="0" dirty="0">
              <a:solidFill>
                <a:srgbClr val="333333"/>
              </a:solidFill>
              <a:latin typeface="Calibri Light"/>
            </a:endParaRPr>
          </a:p>
        </p:txBody>
      </p:sp>
      <p:pic>
        <p:nvPicPr>
          <p:cNvPr id="44" name="Picture 6" descr="Kleidertau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7560" y="2112264"/>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6537960" y="2112264"/>
            <a:ext cx="2045368" cy="2286000"/>
          </a:xfrm>
          <a:prstGeom prst="rect">
            <a:avLst/>
          </a:prstGeom>
          <a:noFill/>
        </p:spPr>
      </p:pic>
      <p:sp>
        <p:nvSpPr>
          <p:cNvPr id="46" name="Shape Penutup"/>
          <p:cNvSpPr/>
          <p:nvPr/>
        </p:nvSpPr>
        <p:spPr bwMode="gray">
          <a:xfrm>
            <a:off x="6525768"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6525768"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8385208"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3325368" y="4319016"/>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3325368" y="2100072"/>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542544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33253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Please re-rate the probability!</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39</a:t>
            </a:fld>
            <a:endParaRPr lang="de-DE" altLang="de-DE">
              <a:latin typeface="Calibri Light"/>
            </a:endParaRPr>
          </a:p>
        </p:txBody>
      </p:sp>
      <p:sp>
        <p:nvSpPr>
          <p:cNvPr id="28" name="Caption_26"/>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9" name="Caption_27"/>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30"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44"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trying to trick the police chasing after him.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trying on the woman’s swimming clothes for fun.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the woman’s personal bodyguard.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man’s clothes are wet so he is stealing the woman’s clothes. </a:t>
            </a:r>
            <a:endParaRPr lang="de-DE" altLang="de-DE" sz="2000" b="0" dirty="0">
              <a:solidFill>
                <a:srgbClr val="333333"/>
              </a:solidFill>
              <a:latin typeface="Calibri Light"/>
            </a:endParaRPr>
          </a:p>
        </p:txBody>
      </p:sp>
      <p:pic>
        <p:nvPicPr>
          <p:cNvPr id="62"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63" name="Picture 9" descr="Kleidertausch_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7"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9"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0"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1"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2"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3"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4"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5"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6"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The man is trying to trick the police chasing after him.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is trying on the woman’s swimming clothes for fun.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is the woman’s personal bodyguard.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man’s clothes are wet so he is stealing the woman’s clothes. </a:t>
            </a:r>
            <a:endParaRPr lang="de-DE" altLang="de-DE" sz="2000" b="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40</a:t>
            </a:fld>
            <a:endParaRPr lang="de-DE" altLang="de-DE">
              <a:latin typeface="Calibri Light"/>
            </a:endParaRPr>
          </a:p>
        </p:txBody>
      </p:sp>
      <p:sp>
        <p:nvSpPr>
          <p:cNvPr id="33" name="Caption_32"/>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4" name="Caption_30"/>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5"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58" name="Picture 9" descr="Kleidertau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60"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4"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5"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7"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9"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0"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1"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2"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n-US" sz="2400" dirty="0">
                <a:solidFill>
                  <a:srgbClr val="004992"/>
                </a:solidFill>
                <a:latin typeface="Calibri Light"/>
                <a:ea typeface="ＭＳ Ｐゴシック" panose="020B0600070205080204" pitchFamily="34" charset="-128"/>
              </a:rPr>
              <a:t>Video clip presentations that address today‘s topic are available </a:t>
            </a:r>
            <a:br>
              <a:rPr lang="en-US" sz="2400" dirty="0">
                <a:solidFill>
                  <a:srgbClr val="004992"/>
                </a:solidFill>
                <a:latin typeface="Calibri Light"/>
                <a:ea typeface="ＭＳ Ｐゴシック" panose="020B0600070205080204" pitchFamily="34" charset="-128"/>
              </a:rPr>
            </a:br>
            <a:r>
              <a:rPr lang="en-US" sz="2400" dirty="0">
                <a:solidFill>
                  <a:srgbClr val="004992"/>
                </a:solidFill>
                <a:latin typeface="Calibri Light"/>
                <a:ea typeface="ＭＳ Ｐゴシック" panose="020B0600070205080204" pitchFamily="34" charset="-128"/>
              </a:rPr>
              <a:t>at the following web site: </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a:solidFill>
                  <a:srgbClr val="333333"/>
                </a:solidFill>
                <a:latin typeface="Calibri Light"/>
                <a:ea typeface="ＭＳ Ｐゴシック" panose="020B0600070205080204" pitchFamily="34" charset="-128"/>
              </a:rPr>
              <a:t>After the video, you may discuss how it is related to today’s topic.</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en-US">
                <a:solidFill>
                  <a:srgbClr val="333333"/>
                </a:solidFill>
              </a:rPr>
              <a:t>Metacognitive Training 3 - Changing Beliefs</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41</a:t>
            </a:fld>
            <a:endParaRPr lang="de-DE" dirty="0">
              <a:solidFill>
                <a:srgbClr val="333333"/>
              </a:solidFill>
            </a:endParaRPr>
          </a:p>
        </p:txBody>
      </p:sp>
      <p:sp>
        <p:nvSpPr>
          <p:cNvPr id="16" name="Textfeld 15"/>
          <p:cNvSpPr txBox="1"/>
          <p:nvPr/>
        </p:nvSpPr>
        <p:spPr>
          <a:xfrm>
            <a:off x="3558224" y="5115160"/>
            <a:ext cx="5761584" cy="1015663"/>
          </a:xfrm>
          <a:prstGeom prst="rect">
            <a:avLst/>
          </a:prstGeom>
          <a:noFill/>
        </p:spPr>
        <p:txBody>
          <a:bodyPr wrap="square" rtlCol="0">
            <a:spAutoFit/>
          </a:bodyPr>
          <a:lstStyle/>
          <a:p>
            <a:pPr marL="182558" defTabSz="914400" eaLnBrk="0" fontAlgn="base" hangingPunct="0">
              <a:spcBef>
                <a:spcPct val="0"/>
              </a:spcBef>
              <a:spcAft>
                <a:spcPct val="0"/>
              </a:spcAft>
            </a:pPr>
            <a:r>
              <a:rPr lang="de-DE" dirty="0">
                <a:solidFill>
                  <a:prstClr val="white"/>
                </a:solidFill>
                <a:latin typeface="Verdana" panose="020B0604030504040204" pitchFamily="34" charset="0"/>
                <a:ea typeface="ＭＳ Ｐゴシック" panose="020B0600070205080204" pitchFamily="34" charset="-128"/>
              </a:rPr>
              <a:t>... viele wichtige Erinnerungen gehen ebenfalls verloren </a:t>
            </a:r>
            <a:br>
              <a:rPr lang="de-DE" dirty="0">
                <a:solidFill>
                  <a:prstClr val="white"/>
                </a:solidFill>
                <a:latin typeface="Verdana" panose="020B0604030504040204" pitchFamily="34" charset="0"/>
                <a:ea typeface="ＭＳ Ｐゴシック" panose="020B0600070205080204" pitchFamily="34" charset="-128"/>
              </a:rPr>
            </a:br>
            <a:r>
              <a:rPr lang="de-DE" dirty="0">
                <a:solidFill>
                  <a:prstClr val="white"/>
                </a:solidFill>
                <a:latin typeface="Verdana" panose="020B0604030504040204" pitchFamily="34" charset="0"/>
                <a:ea typeface="ＭＳ Ｐゴシック" panose="020B0600070205080204" pitchFamily="34" charset="-128"/>
              </a:rPr>
              <a:t>(Termine, Urlaubserinnerungen,  Schulwissen ...).</a:t>
            </a:r>
            <a:endParaRPr lang="de-DE" b="1" dirty="0">
              <a:solidFill>
                <a:prstClr val="white"/>
              </a:solidFill>
              <a:latin typeface="Verdana" panose="020B0604030504040204" pitchFamily="34" charset="0"/>
              <a:ea typeface="ＭＳ Ｐゴシック" panose="020B0600070205080204" pitchFamily="34" charset="-128"/>
            </a:endParaRPr>
          </a:p>
          <a:p>
            <a:pPr algn="ctr" defTabSz="914400" eaLnBrk="0" fontAlgn="base" hangingPunct="0">
              <a:spcBef>
                <a:spcPct val="0"/>
              </a:spcBef>
              <a:spcAft>
                <a:spcPct val="0"/>
              </a:spcAft>
            </a:pPr>
            <a:endParaRPr lang="de-DE" sz="2400" dirty="0">
              <a:solidFill>
                <a:prstClr val="white"/>
              </a:solidFill>
              <a:latin typeface="Verdana" panose="020B0604030504040204" pitchFamily="34" charset="0"/>
              <a:ea typeface="ＭＳ Ｐゴシック" panose="020B0600070205080204" pitchFamily="34" charset="-128"/>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b="0" i="1" spc="-5" dirty="0">
                <a:solidFill>
                  <a:srgbClr val="333333"/>
                </a:solidFill>
                <a:latin typeface="Calibri Light"/>
                <a:ea typeface="ＭＳ Ｐゴシック" panose="020B0600070205080204" pitchFamily="34" charset="-128"/>
                <a:cs typeface="Verdana"/>
              </a:rPr>
              <a:t>[for trainers:</a:t>
            </a:r>
            <a:endParaRPr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n-US" b="0" dirty="0">
                <a:solidFill>
                  <a:srgbClr val="333333"/>
                </a:solidFill>
                <a:latin typeface="Calibri Light"/>
                <a:ea typeface="ＭＳ Ｐゴシック" panose="020B0600070205080204" pitchFamily="34" charset="-128"/>
              </a:rPr>
              <a:t>Some movie clips contain language that may not be appropriate for all audiences and across all cultures. Please carefully pre-screen videos before showing</a:t>
            </a:r>
            <a:r>
              <a:rPr lang="de-DE" b="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17868735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boy is enjoying the lovely day.</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boy snuck away from gardening to go fishing.</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boy wants to please his mom by catching a fish for her.</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boy has stolen worms for fishing.</a:t>
            </a:r>
            <a:endParaRPr lang="de-DE" altLang="de-DE" sz="2000" b="0" dirty="0">
              <a:solidFill>
                <a:srgbClr val="333333"/>
              </a:solidFill>
              <a:latin typeface="Calibri Light"/>
            </a:endParaRPr>
          </a:p>
        </p:txBody>
      </p:sp>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probable do you find each option?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42</a:t>
            </a:fld>
            <a:endParaRPr lang="de-DE" altLang="de-DE">
              <a:latin typeface="Calibri Light"/>
            </a:endParaRPr>
          </a:p>
        </p:txBody>
      </p:sp>
      <p:sp>
        <p:nvSpPr>
          <p:cNvPr id="27" name="Caption_26"/>
          <p:cNvSpPr txBox="1">
            <a:spLocks noChangeArrowheads="1"/>
          </p:cNvSpPr>
          <p:nvPr/>
        </p:nvSpPr>
        <p:spPr bwMode="auto">
          <a:xfrm>
            <a:off x="698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22"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728"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Shape Penutup"/>
          <p:cNvSpPr/>
          <p:nvPr/>
        </p:nvSpPr>
        <p:spPr bwMode="gray">
          <a:xfrm>
            <a:off x="4856536" y="4319016"/>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56536" y="2100072"/>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21354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8565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boy is enjoying the lovely day.</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boy snuck away from gardening to go fishing.</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boy wants to please his mom by catching a fish for her.</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boy has stolen worms for fishing.</a:t>
            </a:r>
            <a:endParaRPr lang="de-DE" altLang="de-DE" sz="2000" b="0" dirty="0">
              <a:solidFill>
                <a:srgbClr val="333333"/>
              </a:solidFill>
              <a:latin typeface="Calibri Light"/>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Has your judgement changed with the new picture?</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43</a:t>
            </a:fld>
            <a:endParaRPr lang="de-DE" altLang="de-DE">
              <a:latin typeface="Calibri Light"/>
            </a:endParaRPr>
          </a:p>
        </p:txBody>
      </p:sp>
      <p:sp>
        <p:nvSpPr>
          <p:cNvPr id="42"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43" name="Caption_41"/>
          <p:cNvSpPr txBox="1">
            <a:spLocks noChangeArrowheads="1"/>
          </p:cNvSpPr>
          <p:nvPr/>
        </p:nvSpPr>
        <p:spPr bwMode="auto">
          <a:xfrm>
            <a:off x="866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39"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0307"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Shape Penutup"/>
          <p:cNvSpPr/>
          <p:nvPr/>
        </p:nvSpPr>
        <p:spPr bwMode="gray">
          <a:xfrm>
            <a:off x="6525768"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6525768"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888277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3328115" y="4319016"/>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3328115" y="2100072"/>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332811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boy is enjoying the lovely day.</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boy snuck away from gardening to go fishing.</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boy wants to please his mom by catching a fish for her.</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boy has stolen worms for fishing.</a:t>
            </a:r>
            <a:endParaRPr lang="de-DE" altLang="de-DE" sz="2000" b="0" dirty="0">
              <a:solidFill>
                <a:srgbClr val="333333"/>
              </a:solidFill>
              <a:latin typeface="Calibri Light"/>
            </a:endParaRPr>
          </a:p>
        </p:txBody>
      </p:sp>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Please re-rate the probability!</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44</a:t>
            </a:fld>
            <a:endParaRPr lang="de-DE" altLang="de-DE">
              <a:latin typeface="Calibri Light"/>
            </a:endParaRPr>
          </a:p>
        </p:txBody>
      </p:sp>
      <p:sp>
        <p:nvSpPr>
          <p:cNvPr id="56" name="Caption_53"/>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57" name="Caption_54"/>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58" name="Caption_55"/>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62"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 name="Picture 11"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7"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9"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0"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2"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3"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4"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5"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6"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7"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boy is enjoying the lovely day.</a:t>
            </a:r>
          </a:p>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The boy snuck away from gardening to go fishing.</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boy wants to please his mom by catching a fish for her.</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boy has stolen worms for fishing.</a:t>
            </a:r>
            <a:endParaRPr lang="de-DE" altLang="de-DE" sz="2000" b="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45</a:t>
            </a:fld>
            <a:endParaRPr lang="de-DE" altLang="de-DE">
              <a:latin typeface="Calibri Light"/>
            </a:endParaRPr>
          </a:p>
        </p:txBody>
      </p:sp>
      <p:sp>
        <p:nvSpPr>
          <p:cNvPr id="57" name="Caption_54"/>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58" name="Caption_55"/>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59" name="Caption_56"/>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61"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Picture 11"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5"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7"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9"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0"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1"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3"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4"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5"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6"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two men are communicating through ESP/telepathy.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surprised to see the other man opening the door.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turns around, because the other man looks familiar.</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turns around stunned, because the other man made a rude comment to him. </a:t>
            </a:r>
            <a:endParaRPr lang="de-DE" altLang="de-DE" sz="2000" b="0" dirty="0">
              <a:solidFill>
                <a:srgbClr val="333333"/>
              </a:solidFill>
              <a:latin typeface="Calibri Light"/>
            </a:endParaRPr>
          </a:p>
        </p:txBody>
      </p:sp>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probable do you find each option?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46</a:t>
            </a:fld>
            <a:endParaRPr lang="de-DE" altLang="de-DE">
              <a:latin typeface="Calibri Light"/>
            </a:endParaRPr>
          </a:p>
        </p:txBody>
      </p:sp>
      <p:sp>
        <p:nvSpPr>
          <p:cNvPr id="15" name="Caption_14"/>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pic>
        <p:nvPicPr>
          <p:cNvPr id="25"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623"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Shape Penutup"/>
          <p:cNvSpPr/>
          <p:nvPr/>
        </p:nvSpPr>
        <p:spPr bwMode="gray">
          <a:xfrm>
            <a:off x="4624431" y="4319015"/>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624431" y="2100071"/>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44564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62443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two men are communicating through ESP/telepathy.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surprised to see the other man opening the door.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turns around, because the other man looks familiar.</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turns around stunned, because the other man made a rude comment to him. </a:t>
            </a:r>
            <a:endParaRPr lang="de-DE" altLang="de-DE" sz="2000" b="0" dirty="0">
              <a:solidFill>
                <a:srgbClr val="333333"/>
              </a:solidFill>
              <a:latin typeface="Calibri Light"/>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Has your judgement changed with the new picture?</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47</a:t>
            </a:fld>
            <a:endParaRPr lang="de-DE" altLang="de-DE">
              <a:latin typeface="Calibri Light"/>
            </a:endParaRPr>
          </a:p>
        </p:txBody>
      </p:sp>
      <p:sp>
        <p:nvSpPr>
          <p:cNvPr id="20" name="Caption_18"/>
          <p:cNvSpPr txBox="1">
            <a:spLocks noChangeArrowheads="1"/>
          </p:cNvSpPr>
          <p:nvPr/>
        </p:nvSpPr>
        <p:spPr bwMode="auto">
          <a:xfrm>
            <a:off x="9123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21" name="Caption_19"/>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pic>
        <p:nvPicPr>
          <p:cNvPr id="42"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7991"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Picture 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Shape Penutup"/>
          <p:cNvSpPr/>
          <p:nvPr/>
        </p:nvSpPr>
        <p:spPr bwMode="gray">
          <a:xfrm>
            <a:off x="6525768" y="4319015"/>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6525768" y="2100071"/>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934698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2375799"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2375799"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237579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two men are communicating through ESP/telepathy.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surprised to see the other man opening the door.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turns around, because the other man looks familiar.</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turns around stunned, because the other man made a rude comment to him. </a:t>
            </a:r>
            <a:endParaRPr lang="de-DE" altLang="de-DE" sz="2000" b="0" dirty="0">
              <a:solidFill>
                <a:srgbClr val="333333"/>
              </a:solidFill>
              <a:latin typeface="Calibri Light"/>
            </a:endParaRPr>
          </a:p>
        </p:txBody>
      </p:sp>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Please re-rate the probability!</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48</a:t>
            </a:fld>
            <a:endParaRPr lang="de-DE" altLang="de-DE">
              <a:latin typeface="Calibri Light"/>
            </a:endParaRPr>
          </a:p>
        </p:txBody>
      </p:sp>
      <p:sp>
        <p:nvSpPr>
          <p:cNvPr id="25" name="Caption_22"/>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26" name="Caption_23"/>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27" name="Caption_24"/>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1</a:t>
            </a:r>
          </a:p>
        </p:txBody>
      </p:sp>
      <p:pic>
        <p:nvPicPr>
          <p:cNvPr id="56"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4"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5"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7"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9"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0"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two men are communicating through ESP/telepathy. </a:t>
            </a:r>
          </a:p>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The man is surprised to see the other man opening the door.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turns around, because the other man looks familiar.</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turns around stunned, because the other man made a rude comment to him. </a:t>
            </a:r>
            <a:endParaRPr lang="de-DE" altLang="de-DE" sz="2000" b="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49</a:t>
            </a:fld>
            <a:endParaRPr lang="de-DE" altLang="de-DE">
              <a:latin typeface="Calibri Light"/>
            </a:endParaRPr>
          </a:p>
        </p:txBody>
      </p:sp>
      <p:sp>
        <p:nvSpPr>
          <p:cNvPr id="26" name="Caption_23"/>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27" name="Caption_24"/>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28" name="Caption_25"/>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pic>
        <p:nvPicPr>
          <p:cNvPr id="57"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4"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5"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7"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9"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0"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1"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2" name="Rechteck 9"/>
          <p:cNvSpPr>
            <a:spLocks noChangeArrowheads="1"/>
          </p:cNvSpPr>
          <p:nvPr/>
        </p:nvSpPr>
        <p:spPr bwMode="auto">
          <a:xfrm>
            <a:off x="3959198" y="2321842"/>
            <a:ext cx="192667" cy="1655763"/>
          </a:xfrm>
          <a:prstGeom prst="rect">
            <a:avLst/>
          </a:prstGeom>
          <a:solidFill>
            <a:srgbClr val="FFFFFF"/>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solidFill>
                <a:srgbClr val="000000"/>
              </a:solidFill>
              <a:latin typeface="Calibri Light"/>
            </a:endParaRPr>
          </a:p>
        </p:txBody>
      </p:sp>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probable do you find each option?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50</a:t>
            </a:fld>
            <a:endParaRPr lang="de-DE" altLang="de-DE">
              <a:latin typeface="Calibri Light"/>
            </a:endParaRPr>
          </a:p>
        </p:txBody>
      </p:sp>
      <p:sp>
        <p:nvSpPr>
          <p:cNvPr id="16" name="Caption_15"/>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1"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men are practising their cattle tying skills before the stampede.</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cowboy wants to buy a lasso.</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cowboy used a rope from the store to tie up the clerk and take the money.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wants to buy a new hat.</a:t>
            </a:r>
            <a:endParaRPr lang="de-DE" altLang="de-DE" sz="2000" b="0" dirty="0">
              <a:solidFill>
                <a:srgbClr val="333333"/>
              </a:solidFill>
              <a:latin typeface="Calibri Light"/>
            </a:endParaRPr>
          </a:p>
        </p:txBody>
      </p:sp>
      <p:pic>
        <p:nvPicPr>
          <p:cNvPr id="25" name="Picture 24"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7454"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Shape Penutup"/>
          <p:cNvSpPr/>
          <p:nvPr/>
        </p:nvSpPr>
        <p:spPr bwMode="gray">
          <a:xfrm>
            <a:off x="4635262"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635262"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43481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635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Has your judgement changed with the new picture?</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51</a:t>
            </a:fld>
            <a:endParaRPr lang="de-DE" altLang="de-DE">
              <a:latin typeface="Calibri Light"/>
            </a:endParaRPr>
          </a:p>
        </p:txBody>
      </p:sp>
      <p:sp>
        <p:nvSpPr>
          <p:cNvPr id="22" name="Caption_20"/>
          <p:cNvSpPr txBox="1">
            <a:spLocks noChangeArrowheads="1"/>
          </p:cNvSpPr>
          <p:nvPr/>
        </p:nvSpPr>
        <p:spPr bwMode="auto">
          <a:xfrm>
            <a:off x="9097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3" name="Caption_2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2"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men are practising their cattle tying skills before the stampede.</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cowboy wants to buy a lasso.</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cowboy used a rope from the store to tie up the clerk and take the money.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wants to buy a new hat.</a:t>
            </a:r>
            <a:endParaRPr lang="de-DE" altLang="de-DE" sz="2000" b="0" dirty="0">
              <a:solidFill>
                <a:srgbClr val="333333"/>
              </a:solidFill>
              <a:latin typeface="Calibri Light"/>
            </a:endParaRPr>
          </a:p>
        </p:txBody>
      </p:sp>
      <p:pic>
        <p:nvPicPr>
          <p:cNvPr id="44" name="Picture 11"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64949"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Shape Penutup"/>
          <p:cNvSpPr/>
          <p:nvPr/>
        </p:nvSpPr>
        <p:spPr bwMode="gray">
          <a:xfrm>
            <a:off x="6525768"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6525768"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932532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3252757"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3252757"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554431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325275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Please re-rate the probability!</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52</a:t>
            </a:fld>
            <a:endParaRPr lang="de-DE" altLang="de-DE">
              <a:latin typeface="Calibri Light"/>
            </a:endParaRPr>
          </a:p>
        </p:txBody>
      </p:sp>
      <p:sp>
        <p:nvSpPr>
          <p:cNvPr id="28" name="Caption_25"/>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9" name="Caption_26"/>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0" name="Caption_27"/>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43"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men are practising their cattle tying skills before the stampede.</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cowboy wants to buy a lasso.</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cowboy used a rope from the store to tie up the clerk and take the money.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wants to buy a new hat.</a:t>
            </a:r>
            <a:endParaRPr lang="de-DE" altLang="de-DE" sz="2000" b="0" dirty="0">
              <a:solidFill>
                <a:srgbClr val="333333"/>
              </a:solidFill>
              <a:latin typeface="Calibri Light"/>
            </a:endParaRPr>
          </a:p>
        </p:txBody>
      </p:sp>
      <p:pic>
        <p:nvPicPr>
          <p:cNvPr id="62" name="Picture 10"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Picture 11" descr="Cowboy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 name="Picture 16"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7"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9"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0"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1"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2"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3"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4"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5"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6"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53</a:t>
            </a:fld>
            <a:endParaRPr lang="de-DE" altLang="de-DE">
              <a:latin typeface="Calibri Light"/>
            </a:endParaRPr>
          </a:p>
        </p:txBody>
      </p:sp>
      <p:sp>
        <p:nvSpPr>
          <p:cNvPr id="29" name="Caption_26"/>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30" name="Caption_27"/>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1" name="Caption_28"/>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44"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men are </a:t>
            </a:r>
            <a:r>
              <a:rPr lang="en-US" altLang="de-DE" sz="2000" b="0" dirty="0" err="1">
                <a:solidFill>
                  <a:srgbClr val="333333"/>
                </a:solidFill>
                <a:latin typeface="Calibri Light"/>
              </a:rPr>
              <a:t>practising</a:t>
            </a:r>
            <a:r>
              <a:rPr lang="en-US" altLang="de-DE" sz="2000" b="0" dirty="0">
                <a:solidFill>
                  <a:srgbClr val="333333"/>
                </a:solidFill>
                <a:latin typeface="Calibri Light"/>
              </a:rPr>
              <a:t> their cattle tying skills before the stampede.</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cowboy wants to buy a lasso.</a:t>
            </a:r>
          </a:p>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The cowboy used a rope from the store to tie up the clerk and take the money.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wants to buy a new hat.</a:t>
            </a:r>
            <a:endParaRPr lang="de-DE" altLang="de-DE" sz="2000" b="0" dirty="0">
              <a:solidFill>
                <a:srgbClr val="333333"/>
              </a:solidFill>
              <a:latin typeface="Calibri Light"/>
            </a:endParaRPr>
          </a:p>
        </p:txBody>
      </p:sp>
      <p:pic>
        <p:nvPicPr>
          <p:cNvPr id="59" name="Picture 3"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 name="Picture 11"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4"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5"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7"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9"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0"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1"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2"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3"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Police dogs are trying to prevent a boat theft.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girl fell into the water because the dogs were chasing a cat.</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girl tries to save the cat from drifting away.</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girl jumped into the water to escape the dogs.</a:t>
            </a:r>
            <a:endParaRPr lang="de-DE" altLang="de-DE" sz="2000" b="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probable do you find each option?</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54</a:t>
            </a:fld>
            <a:endParaRPr lang="de-DE" altLang="de-DE">
              <a:latin typeface="Calibri Light"/>
            </a:endParaRPr>
          </a:p>
        </p:txBody>
      </p:sp>
      <p:sp>
        <p:nvSpPr>
          <p:cNvPr id="22" name="Caption_21"/>
          <p:cNvSpPr txBox="1">
            <a:spLocks noChangeArrowheads="1"/>
          </p:cNvSpPr>
          <p:nvPr/>
        </p:nvSpPr>
        <p:spPr bwMode="auto">
          <a:xfrm>
            <a:off x="7129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12"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0815"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hape Penutup"/>
          <p:cNvSpPr/>
          <p:nvPr/>
        </p:nvSpPr>
        <p:spPr bwMode="gray">
          <a:xfrm>
            <a:off x="47186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735145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4718623"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718623"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Police dogs are trying to prevent a boat theft.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girl fell into the water because the dogs were chasing a cat.</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girl tries to save the cat from drifting away.</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girl jumped into the water to escape the dogs.</a:t>
            </a:r>
            <a:endParaRPr lang="de-DE" altLang="de-DE" sz="2000" b="0" dirty="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Has your judgement changed with the new picture?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55</a:t>
            </a:fld>
            <a:endParaRPr lang="de-DE" altLang="de-DE">
              <a:latin typeface="Calibri Light"/>
            </a:endParaRPr>
          </a:p>
        </p:txBody>
      </p:sp>
      <p:sp>
        <p:nvSpPr>
          <p:cNvPr id="31" name="Caption_30"/>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32" name="Caption_29"/>
          <p:cNvSpPr txBox="1">
            <a:spLocks noChangeArrowheads="1"/>
          </p:cNvSpPr>
          <p:nvPr/>
        </p:nvSpPr>
        <p:spPr bwMode="auto">
          <a:xfrm>
            <a:off x="8907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18"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19196"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3438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hape Penutup"/>
          <p:cNvSpPr/>
          <p:nvPr/>
        </p:nvSpPr>
        <p:spPr bwMode="gray">
          <a:xfrm>
            <a:off x="25221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55835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252219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252219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65070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91398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6507004"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6507004"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Please re-rate the probability!</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56</a:t>
            </a:fld>
            <a:endParaRPr lang="de-DE" altLang="de-DE">
              <a:latin typeface="Calibri Light"/>
            </a:endParaRPr>
          </a:p>
        </p:txBody>
      </p:sp>
      <p:sp>
        <p:nvSpPr>
          <p:cNvPr id="41" name="Caption_39"/>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42" name="Caption_38"/>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44" name="Caption_40"/>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57"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Police dogs are trying to prevent a boat theft.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girl fell into the water because the dogs were chasing a cat.</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girl tries to save the cat from drifting away.</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girl jumped into the water to escape the dogs.</a:t>
            </a:r>
            <a:endParaRPr lang="de-DE" altLang="de-DE" sz="2000" b="0" dirty="0">
              <a:solidFill>
                <a:srgbClr val="333333"/>
              </a:solidFill>
              <a:latin typeface="Calibri Light"/>
            </a:endParaRPr>
          </a:p>
        </p:txBody>
      </p:sp>
      <p:pic>
        <p:nvPicPr>
          <p:cNvPr id="2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57</a:t>
            </a:fld>
            <a:endParaRPr lang="de-DE" altLang="de-DE">
              <a:latin typeface="Calibri Light"/>
            </a:endParaRPr>
          </a:p>
        </p:txBody>
      </p:sp>
      <p:sp>
        <p:nvSpPr>
          <p:cNvPr id="42" name="Caption_40"/>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43" name="Caption_39"/>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45" name="Caption_41"/>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58"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Police dogs are trying to prevent a boat theft. </a:t>
            </a:r>
          </a:p>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The girl fell into the water because the dogs were chasing a cat.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girl tries to save the cat from drifting away.</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girl jumped into the water to escape the dogs.</a:t>
            </a:r>
            <a:endParaRPr lang="de-DE" altLang="de-DE" sz="2000" b="0" dirty="0">
              <a:solidFill>
                <a:srgbClr val="333333"/>
              </a:solidFill>
              <a:latin typeface="Calibri Light"/>
            </a:endParaRPr>
          </a:p>
        </p:txBody>
      </p:sp>
      <p:pic>
        <p:nvPicPr>
          <p:cNvPr id="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boy saved the man from a robbery.</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boy helps a drunk man.</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boy accidentally hit the man with a table.</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Two old friends meet on the street.</a:t>
            </a:r>
            <a:endParaRPr lang="de-DE" altLang="de-DE" sz="2000" b="0" dirty="0">
              <a:solidFill>
                <a:srgbClr val="333333"/>
              </a:solidFill>
              <a:latin typeface="Calibri Light"/>
            </a:endParaRPr>
          </a:p>
        </p:txBody>
      </p:sp>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probable do you find each option?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58</a:t>
            </a:fld>
            <a:endParaRPr lang="de-DE" altLang="de-DE">
              <a:latin typeface="Calibri Light"/>
            </a:endParaRPr>
          </a:p>
        </p:txBody>
      </p:sp>
      <p:sp>
        <p:nvSpPr>
          <p:cNvPr id="27" name="Caption_26"/>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22" name="Picture 11"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6968"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Shape Penutup"/>
          <p:cNvSpPr/>
          <p:nvPr/>
        </p:nvSpPr>
        <p:spPr bwMode="gray">
          <a:xfrm>
            <a:off x="4774776"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774776"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29530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77477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Has your judgement changed with the new picture?</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59</a:t>
            </a:fld>
            <a:endParaRPr lang="de-DE" altLang="de-DE">
              <a:latin typeface="Calibri Light"/>
            </a:endParaRPr>
          </a:p>
        </p:txBody>
      </p:sp>
      <p:sp>
        <p:nvSpPr>
          <p:cNvPr id="42"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43" name="Caption_41"/>
          <p:cNvSpPr txBox="1">
            <a:spLocks noChangeArrowheads="1"/>
          </p:cNvSpPr>
          <p:nvPr/>
        </p:nvSpPr>
        <p:spPr bwMode="auto">
          <a:xfrm>
            <a:off x="8818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52"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boy saved the man from a robbery.</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boy helps a drunk man.</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boy accidentally hit the man with a table.</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Two old friends meet on the street.</a:t>
            </a:r>
            <a:endParaRPr lang="de-DE" altLang="de-DE" sz="2000" b="0" dirty="0">
              <a:solidFill>
                <a:srgbClr val="333333"/>
              </a:solidFill>
              <a:latin typeface="Calibri Light"/>
            </a:endParaRPr>
          </a:p>
        </p:txBody>
      </p:sp>
      <p:pic>
        <p:nvPicPr>
          <p:cNvPr id="39"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7"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73461"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Shape Penutup"/>
          <p:cNvSpPr/>
          <p:nvPr/>
        </p:nvSpPr>
        <p:spPr bwMode="gray">
          <a:xfrm>
            <a:off x="6525768" y="4319016"/>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6525768" y="2100072"/>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90462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2861269" y="4319016"/>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2861269" y="2100072"/>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28612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Please re-rate the probability!</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60</a:t>
            </a:fld>
            <a:endParaRPr lang="de-DE" altLang="de-DE">
              <a:latin typeface="Calibri Light"/>
            </a:endParaRPr>
          </a:p>
        </p:txBody>
      </p:sp>
      <p:sp>
        <p:nvSpPr>
          <p:cNvPr id="55" name="Caption_52"/>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56" name="Caption_53"/>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57" name="Caption_54"/>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70"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boy saved the man from a robbery.</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boy helps a drunk man.</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boy accidentally hit the man with a table.</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Two old friends meet on the street.</a:t>
            </a:r>
            <a:endParaRPr lang="de-DE" altLang="de-DE" sz="2000" b="0" dirty="0">
              <a:solidFill>
                <a:srgbClr val="333333"/>
              </a:solidFill>
              <a:latin typeface="Calibri Light"/>
            </a:endParaRPr>
          </a:p>
        </p:txBody>
      </p:sp>
      <p:pic>
        <p:nvPicPr>
          <p:cNvPr id="62"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Picture 10"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 name="Picture 13"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7"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9"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1"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2"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3"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4"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5"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6"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7"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61</a:t>
            </a:fld>
            <a:endParaRPr lang="de-DE" altLang="de-DE">
              <a:latin typeface="Calibri Light"/>
            </a:endParaRPr>
          </a:p>
        </p:txBody>
      </p:sp>
      <p:sp>
        <p:nvSpPr>
          <p:cNvPr id="56" name="Caption_53"/>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57" name="Caption_54"/>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58" name="Caption_55"/>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71"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boy saved the man from a robbery.</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boy helps a drunk man.</a:t>
            </a:r>
          </a:p>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The boy accidentally hit the man with a table.</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Two old friends meet on the street.</a:t>
            </a:r>
            <a:endParaRPr lang="de-DE" altLang="de-DE" sz="2000" b="0" dirty="0">
              <a:solidFill>
                <a:srgbClr val="333333"/>
              </a:solidFill>
              <a:latin typeface="Calibri Light"/>
            </a:endParaRPr>
          </a:p>
        </p:txBody>
      </p:sp>
      <p:pic>
        <p:nvPicPr>
          <p:cNvPr id="61"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 name="Picture 8"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Picture 11"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5"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7"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9"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0"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2"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3"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4"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5"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6"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probable do you find each option?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62</a:t>
            </a:fld>
            <a:endParaRPr lang="de-DE" altLang="de-DE">
              <a:latin typeface="Calibri Light"/>
            </a:endParaRPr>
          </a:p>
        </p:txBody>
      </p:sp>
      <p:sp>
        <p:nvSpPr>
          <p:cNvPr id="25" name="Caption_26"/>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1"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watching a drive-in movie with his date.</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in the car is with his mistress and hopes no one sees them.</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in the car is taking a display dummy to his store.</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and the woman are stealing the car. </a:t>
            </a:r>
            <a:endParaRPr lang="de-DE" altLang="de-DE" sz="2000" b="0" dirty="0">
              <a:solidFill>
                <a:srgbClr val="333333"/>
              </a:solidFill>
              <a:latin typeface="Calibri Light"/>
            </a:endParaRPr>
          </a:p>
        </p:txBody>
      </p:sp>
      <p:pic>
        <p:nvPicPr>
          <p:cNvPr id="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178"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Shape Penutup"/>
          <p:cNvSpPr/>
          <p:nvPr/>
        </p:nvSpPr>
        <p:spPr bwMode="gray">
          <a:xfrm>
            <a:off x="4973986"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73986"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09609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97398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Has your judgement changed with the new picture?</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63</a:t>
            </a:fld>
            <a:endParaRPr lang="de-DE" altLang="de-DE">
              <a:latin typeface="Calibri Light"/>
            </a:endParaRPr>
          </a:p>
        </p:txBody>
      </p:sp>
      <p:sp>
        <p:nvSpPr>
          <p:cNvPr id="33" name="Caption_3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34" name="Caption_36"/>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45"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watching a drive-in movie with his date.</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in the car is with his mistress and hopes no one sees them.</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in the car is taking a display dummy to his store.</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and the woman are stealing the car. </a:t>
            </a:r>
            <a:endParaRPr lang="de-DE" altLang="de-DE" sz="2000" b="0" dirty="0">
              <a:solidFill>
                <a:srgbClr val="333333"/>
              </a:solidFill>
              <a:latin typeface="Calibri Light"/>
            </a:endParaRPr>
          </a:p>
        </p:txBody>
      </p:sp>
      <p:pic>
        <p:nvPicPr>
          <p:cNvPr id="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082"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8660"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 name="Shape Penutup"/>
          <p:cNvSpPr/>
          <p:nvPr/>
        </p:nvSpPr>
        <p:spPr bwMode="gray">
          <a:xfrm>
            <a:off x="6526890"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6526890"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86489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65268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3496468"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3496468"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55455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34964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Please re-rate the probability!</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64</a:t>
            </a:fld>
            <a:endParaRPr lang="de-DE" altLang="de-DE">
              <a:latin typeface="Calibri Light"/>
            </a:endParaRPr>
          </a:p>
        </p:txBody>
      </p:sp>
      <p:sp>
        <p:nvSpPr>
          <p:cNvPr id="47" name="Caption_1"/>
          <p:cNvSpPr txBox="1">
            <a:spLocks noChangeArrowheads="1"/>
          </p:cNvSpPr>
          <p:nvPr/>
        </p:nvSpPr>
        <p:spPr bwMode="auto">
          <a:xfrm>
            <a:off x="-300082" y="-254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48" name="Caption_1"/>
          <p:cNvSpPr txBox="1">
            <a:spLocks noChangeArrowheads="1"/>
          </p:cNvSpPr>
          <p:nvPr/>
        </p:nvSpPr>
        <p:spPr bwMode="auto">
          <a:xfrm>
            <a:off x="-300082" y="-254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49" name="Caption_1"/>
          <p:cNvSpPr txBox="1">
            <a:spLocks noChangeArrowheads="1"/>
          </p:cNvSpPr>
          <p:nvPr/>
        </p:nvSpPr>
        <p:spPr bwMode="auto">
          <a:xfrm>
            <a:off x="-300082" y="-254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65"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watching a drive-in movie with his date.</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in the car is with his mistress and hopes no one sees them.</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in the car is taking a display dummy to his store.</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and the woman are stealing the car. </a:t>
            </a:r>
            <a:endParaRPr lang="de-DE" altLang="de-DE" sz="2000" b="0" dirty="0">
              <a:solidFill>
                <a:srgbClr val="333333"/>
              </a:solidFill>
              <a:latin typeface="Calibri Light"/>
            </a:endParaRPr>
          </a:p>
        </p:txBody>
      </p:sp>
      <p:sp>
        <p:nvSpPr>
          <p:cNvPr id="56"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57"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58"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5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2"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4"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7"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9"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0"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1"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2"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3"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4"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65</a:t>
            </a:fld>
            <a:endParaRPr lang="de-DE" altLang="de-DE">
              <a:latin typeface="Calibri Light"/>
            </a:endParaRPr>
          </a:p>
        </p:txBody>
      </p:sp>
      <p:sp>
        <p:nvSpPr>
          <p:cNvPr id="45"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46"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47"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67"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is watching a drive-in movie with his date.</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in the car is with his mistress and hopes no one sees them.</a:t>
            </a:r>
          </a:p>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The man in the car is taking a display dummy to his store.</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and the woman are stealing the car. </a:t>
            </a:r>
            <a:endParaRPr lang="de-DE" altLang="de-DE" sz="2000" b="0" dirty="0">
              <a:solidFill>
                <a:srgbClr val="333333"/>
              </a:solidFill>
              <a:latin typeface="Calibri Light"/>
            </a:endParaRPr>
          </a:p>
        </p:txBody>
      </p:sp>
      <p:pic>
        <p:nvPicPr>
          <p:cNvPr id="5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4"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5"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9"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0"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1"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2"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3"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Learning Objectives:</a:t>
            </a:r>
          </a:p>
          <a:p>
            <a:pPr marL="342900" lvl="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Sometimes, events turn </a:t>
            </a:r>
            <a:r>
              <a:rPr lang="en-AU" altLang="de-DE" sz="2400" dirty="0">
                <a:solidFill>
                  <a:srgbClr val="333333"/>
                </a:solidFill>
                <a:latin typeface="Calibri Light"/>
                <a:cs typeface="Times New Roman" panose="02020603050405020304" pitchFamily="18" charset="0"/>
              </a:rPr>
              <a:t>out very differently than expected: Quick decisions often lead to wrong conclusions.</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66</a:t>
            </a:fld>
            <a:endParaRPr lang="de-DE" altLang="de-DE">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Learning Objectives:</a:t>
            </a:r>
          </a:p>
          <a:p>
            <a:pPr marL="342900" lvl="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Sometimes, events turn </a:t>
            </a:r>
            <a:r>
              <a:rPr lang="en-AU" altLang="de-DE" sz="2400" dirty="0">
                <a:solidFill>
                  <a:srgbClr val="333333"/>
                </a:solidFill>
                <a:latin typeface="Calibri Light"/>
                <a:cs typeface="Times New Roman" panose="02020603050405020304" pitchFamily="18" charset="0"/>
              </a:rPr>
              <a:t>out very differently than expected: Quick decisions often lead to wrong conclusions.</a:t>
            </a:r>
          </a:p>
          <a:p>
            <a:pPr marL="342900" lvl="0" indent="-342900" defTabSz="914400" fontAlgn="base">
              <a:buClr>
                <a:srgbClr val="333333"/>
              </a:buClr>
              <a:buFont typeface="WingDings"/>
              <a:buChar char=""/>
            </a:pPr>
            <a:r>
              <a:rPr lang="en-AU" altLang="de-DE" sz="2400" dirty="0">
                <a:solidFill>
                  <a:srgbClr val="333333"/>
                </a:solidFill>
                <a:latin typeface="Calibri Light"/>
                <a:cs typeface="Times New Roman" panose="02020603050405020304" pitchFamily="18" charset="0"/>
              </a:rPr>
              <a:t>You should always consider different interpretations/hypotheses and adjust your beliefs accordingly.</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67</a:t>
            </a:fld>
            <a:endParaRPr lang="de-DE" altLang="de-DE">
              <a:latin typeface="Calibri Light"/>
            </a:endParaRPr>
          </a:p>
        </p:txBody>
      </p:sp>
    </p:spTree>
    <p:extLst>
      <p:ext uri="{BB962C8B-B14F-4D97-AF65-F5344CB8AC3E}">
        <p14:creationId xmlns:p14="http://schemas.microsoft.com/office/powerpoint/2010/main" val="25581645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Learning Objectives:</a:t>
            </a:r>
          </a:p>
          <a:p>
            <a:pPr marL="342900" lvl="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Sometimes, events turn </a:t>
            </a:r>
            <a:r>
              <a:rPr lang="en-AU" altLang="de-DE" sz="2400" dirty="0">
                <a:solidFill>
                  <a:srgbClr val="333333"/>
                </a:solidFill>
                <a:latin typeface="Calibri Light"/>
                <a:cs typeface="Times New Roman" panose="02020603050405020304" pitchFamily="18" charset="0"/>
              </a:rPr>
              <a:t>out very differently than expected: Quick decisions often lead to wrong conclusions.</a:t>
            </a:r>
          </a:p>
          <a:p>
            <a:pPr marL="342900" lvl="0" indent="-342900" defTabSz="914400" fontAlgn="base">
              <a:buClr>
                <a:srgbClr val="333333"/>
              </a:buClr>
              <a:buFont typeface="WingDings"/>
              <a:buChar char=""/>
            </a:pPr>
            <a:r>
              <a:rPr lang="en-AU" altLang="de-DE" sz="2400" dirty="0">
                <a:solidFill>
                  <a:srgbClr val="333333"/>
                </a:solidFill>
                <a:latin typeface="Calibri Light"/>
                <a:cs typeface="Times New Roman" panose="02020603050405020304" pitchFamily="18" charset="0"/>
              </a:rPr>
              <a:t>You should always consider different interpretations/hypotheses and adjust your beliefs accordingly.</a:t>
            </a:r>
          </a:p>
          <a:p>
            <a:pPr marL="342900" lvl="0" indent="-342900" defTabSz="914400" fontAlgn="base">
              <a:buClr>
                <a:srgbClr val="333333"/>
              </a:buClr>
              <a:buFont typeface="WingDings"/>
              <a:buChar char=""/>
            </a:pPr>
            <a:r>
              <a:rPr lang="en-AU" altLang="de-DE" sz="2400" dirty="0">
                <a:solidFill>
                  <a:srgbClr val="333333"/>
                </a:solidFill>
                <a:latin typeface="Calibri Light"/>
              </a:rPr>
              <a:t>Seek as much information as possible to verify your judgment.</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68</a:t>
            </a:fld>
            <a:endParaRPr lang="de-DE" altLang="de-DE">
              <a:latin typeface="Calibri Light"/>
            </a:endParaRPr>
          </a:p>
        </p:txBody>
      </p:sp>
    </p:spTree>
    <p:extLst>
      <p:ext uri="{BB962C8B-B14F-4D97-AF65-F5344CB8AC3E}">
        <p14:creationId xmlns:p14="http://schemas.microsoft.com/office/powerpoint/2010/main" val="185760735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During psychosis, people may maintain false beliefs and ignore counterarguments. In some cases, this may have dramatic consequences.</a:t>
            </a:r>
          </a:p>
          <a:p>
            <a:pPr lvl="0" defTabSz="914400" fontAlgn="base"/>
            <a:endParaRPr lang="en-AU"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69</a:t>
            </a:fld>
            <a:endParaRPr lang="de-DE" altLang="de-DE">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During psychosis, people may maintain false beliefs and ignore counterarguments. In some cases, this may have dramatic consequences.</a:t>
            </a:r>
          </a:p>
          <a:p>
            <a:pPr lvl="0" defTabSz="914400" fontAlgn="base"/>
            <a:r>
              <a:rPr lang="en-AU" altLang="de-DE" dirty="0">
                <a:solidFill>
                  <a:srgbClr val="004992"/>
                </a:solidFill>
                <a:latin typeface="Calibri Light"/>
                <a:cs typeface="Times New Roman" panose="02020603050405020304" pitchFamily="18" charset="0"/>
              </a:rPr>
              <a:t>Example: </a:t>
            </a:r>
            <a:r>
              <a:rPr lang="en-AU" altLang="de-DE" dirty="0">
                <a:solidFill>
                  <a:srgbClr val="333333"/>
                </a:solidFill>
                <a:latin typeface="Calibri Light"/>
                <a:cs typeface="Times New Roman" panose="02020603050405020304" pitchFamily="18" charset="0"/>
              </a:rPr>
              <a:t>Sven attacked his father. He was convinced that his father died long ago and that robots have taken possession of his body. </a:t>
            </a:r>
            <a:r>
              <a:rPr lang="en-GB" altLang="de-DE" dirty="0">
                <a:solidFill>
                  <a:srgbClr val="333333"/>
                </a:solidFill>
                <a:latin typeface="Calibri Light"/>
                <a:cs typeface="Times New Roman" panose="02020603050405020304" pitchFamily="18" charset="0"/>
              </a:rPr>
              <a:t>Even though his father was hurt by the attack and bled, providing evidence against his belief, Sven remained suspicious.</a:t>
            </a:r>
            <a:r>
              <a:rPr lang="de-DE" altLang="de-DE" dirty="0">
                <a:solidFill>
                  <a:srgbClr val="333333"/>
                </a:solidFill>
                <a:latin typeface="Calibri Light"/>
                <a:cs typeface="Times New Roman" panose="02020603050405020304" pitchFamily="18" charset="0"/>
              </a:rPr>
              <a:t> </a:t>
            </a:r>
            <a:endParaRPr lang="en-AU" altLang="de-DE" dirty="0">
              <a:solidFill>
                <a:srgbClr val="333333"/>
              </a:solidFill>
              <a:latin typeface="Calibri Light"/>
              <a:cs typeface="Times New Roman" panose="02020603050405020304" pitchFamily="18" charset="0"/>
            </a:endParaRPr>
          </a:p>
          <a:p>
            <a:pPr lvl="0" defTabSz="914400" fontAlgn="base"/>
            <a:r>
              <a:rPr lang="en-AU" altLang="de-DE" dirty="0">
                <a:solidFill>
                  <a:srgbClr val="004992"/>
                </a:solidFill>
                <a:latin typeface="Calibri Light"/>
                <a:cs typeface="Times New Roman" panose="02020603050405020304" pitchFamily="18" charset="0"/>
              </a:rPr>
              <a:t>Background: </a:t>
            </a:r>
            <a:r>
              <a:rPr lang="en-AU" altLang="de-DE" dirty="0">
                <a:solidFill>
                  <a:srgbClr val="333333"/>
                </a:solidFill>
                <a:latin typeface="Calibri Light"/>
                <a:cs typeface="Times New Roman" panose="02020603050405020304" pitchFamily="18" charset="0"/>
              </a:rPr>
              <a:t>The father behaved in a peculiar way, not as nice as usual.</a:t>
            </a:r>
          </a:p>
          <a:p>
            <a:pPr lvl="0" defTabSz="914400" fontAlgn="base"/>
            <a:r>
              <a:rPr lang="en-AU" altLang="de-DE" dirty="0">
                <a:solidFill>
                  <a:srgbClr val="004992"/>
                </a:solidFill>
                <a:latin typeface="Calibri Light"/>
                <a:cs typeface="Times New Roman" panose="02020603050405020304" pitchFamily="18" charset="0"/>
              </a:rPr>
              <a:t>But: </a:t>
            </a:r>
            <a:r>
              <a:rPr lang="en-AU" altLang="de-DE" dirty="0">
                <a:solidFill>
                  <a:srgbClr val="333333"/>
                </a:solidFill>
                <a:latin typeface="Calibri Light"/>
                <a:cs typeface="Times New Roman" panose="02020603050405020304" pitchFamily="18" charset="0"/>
              </a:rPr>
              <a:t>People change when they grow older; maybe the father had his own problems or was overstrained with his son. Sven’s relatives could not convince him that everything was OK with his father.</a:t>
            </a:r>
            <a:endParaRPr lang="en-AU"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70</a:t>
            </a:fld>
            <a:endParaRPr lang="de-DE" altLang="de-DE">
              <a:latin typeface="Calibri Light"/>
            </a:endParaRPr>
          </a:p>
        </p:txBody>
      </p:sp>
    </p:spTree>
    <p:extLst>
      <p:ext uri="{BB962C8B-B14F-4D97-AF65-F5344CB8AC3E}">
        <p14:creationId xmlns:p14="http://schemas.microsoft.com/office/powerpoint/2010/main" val="350487033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During psychosis, people may maintain false beliefs and ignore counterarguments. In some cases, this may have dramatic consequences.</a:t>
            </a:r>
          </a:p>
          <a:p>
            <a:pPr lvl="0" defTabSz="914400" fontAlgn="base"/>
            <a:r>
              <a:rPr lang="en-AU" altLang="de-DE" dirty="0">
                <a:solidFill>
                  <a:srgbClr val="004992"/>
                </a:solidFill>
                <a:latin typeface="Calibri Light"/>
                <a:cs typeface="Times New Roman" panose="02020603050405020304" pitchFamily="18" charset="0"/>
              </a:rPr>
              <a:t>Example: </a:t>
            </a:r>
            <a:r>
              <a:rPr lang="en-AU" altLang="de-DE" dirty="0">
                <a:solidFill>
                  <a:srgbClr val="333333"/>
                </a:solidFill>
                <a:latin typeface="Calibri Light"/>
                <a:cs typeface="Times New Roman" panose="02020603050405020304" pitchFamily="18" charset="0"/>
              </a:rPr>
              <a:t>Sven attacked his father. He was convinced that his father died long ago and that robots have taken possession of his body. </a:t>
            </a:r>
            <a:r>
              <a:rPr lang="en-GB" altLang="de-DE" dirty="0">
                <a:solidFill>
                  <a:srgbClr val="333333"/>
                </a:solidFill>
                <a:latin typeface="Calibri Light"/>
                <a:cs typeface="Times New Roman" panose="02020603050405020304" pitchFamily="18" charset="0"/>
              </a:rPr>
              <a:t>Even though his father was hurt by the attack and bled, providing evidence against his belief, Sven remained suspicious.</a:t>
            </a:r>
            <a:r>
              <a:rPr lang="de-DE" altLang="de-DE" dirty="0">
                <a:solidFill>
                  <a:srgbClr val="333333"/>
                </a:solidFill>
                <a:latin typeface="Calibri Light"/>
                <a:cs typeface="Times New Roman" panose="02020603050405020304" pitchFamily="18" charset="0"/>
              </a:rPr>
              <a:t> </a:t>
            </a:r>
            <a:endParaRPr lang="en-AU" altLang="de-DE" dirty="0">
              <a:solidFill>
                <a:srgbClr val="333333"/>
              </a:solidFill>
              <a:latin typeface="Calibri Light"/>
              <a:cs typeface="Times New Roman" panose="02020603050405020304" pitchFamily="18" charset="0"/>
            </a:endParaRPr>
          </a:p>
          <a:p>
            <a:pPr lvl="0" defTabSz="914400" fontAlgn="base"/>
            <a:r>
              <a:rPr lang="en-AU" altLang="de-DE" dirty="0">
                <a:solidFill>
                  <a:srgbClr val="004992"/>
                </a:solidFill>
                <a:latin typeface="Calibri Light"/>
                <a:cs typeface="Times New Roman" panose="02020603050405020304" pitchFamily="18" charset="0"/>
              </a:rPr>
              <a:t>Background: </a:t>
            </a:r>
            <a:r>
              <a:rPr lang="en-AU" altLang="de-DE" dirty="0">
                <a:solidFill>
                  <a:srgbClr val="333333"/>
                </a:solidFill>
                <a:latin typeface="Calibri Light"/>
                <a:cs typeface="Times New Roman" panose="02020603050405020304" pitchFamily="18" charset="0"/>
              </a:rPr>
              <a:t>The father behaved in a peculiar way, not as nice as usual.</a:t>
            </a:r>
          </a:p>
          <a:p>
            <a:pPr lvl="0" defTabSz="914400" fontAlgn="base"/>
            <a:r>
              <a:rPr lang="en-AU" altLang="de-DE" dirty="0">
                <a:solidFill>
                  <a:srgbClr val="004992"/>
                </a:solidFill>
                <a:latin typeface="Calibri Light"/>
                <a:cs typeface="Times New Roman" panose="02020603050405020304" pitchFamily="18" charset="0"/>
              </a:rPr>
              <a:t>But: </a:t>
            </a:r>
            <a:r>
              <a:rPr lang="en-AU" altLang="de-DE" dirty="0">
                <a:solidFill>
                  <a:srgbClr val="333333"/>
                </a:solidFill>
                <a:latin typeface="Calibri Light"/>
                <a:cs typeface="Times New Roman" panose="02020603050405020304" pitchFamily="18" charset="0"/>
              </a:rPr>
              <a:t>People change when they grow older; maybe the father had his own problems or was overstrained with his son. Sven’s relatives could not convince him that everything was OK with his father.</a:t>
            </a:r>
          </a:p>
          <a:p>
            <a:pPr lvl="0" defTabSz="914400" fontAlgn="base"/>
            <a:r>
              <a:rPr lang="en-AU" altLang="de-DE" sz="2400" dirty="0">
                <a:solidFill>
                  <a:srgbClr val="333333"/>
                </a:solidFill>
                <a:latin typeface="Calibri Light"/>
              </a:rPr>
              <a:t>It is difficult to keep one’s cool when feeling threatened. So, be cautious about your judgments and ask people you trust for advice!</a:t>
            </a:r>
            <a:r>
              <a:rPr lang="en-AU" altLang="de-DE" sz="2400" b="1" dirty="0">
                <a:solidFill>
                  <a:srgbClr val="333333"/>
                </a:solidFill>
                <a:latin typeface="Calibri Light"/>
              </a:rPr>
              <a:t> </a:t>
            </a:r>
          </a:p>
          <a:p>
            <a:pPr lvl="0" defTabSz="914400" fontAlgn="base"/>
            <a:endParaRPr lang="en-AU"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71</a:t>
            </a:fld>
            <a:endParaRPr lang="de-DE" altLang="de-DE">
              <a:latin typeface="Calibri Light"/>
            </a:endParaRPr>
          </a:p>
        </p:txBody>
      </p:sp>
    </p:spTree>
    <p:extLst>
      <p:ext uri="{BB962C8B-B14F-4D97-AF65-F5344CB8AC3E}">
        <p14:creationId xmlns:p14="http://schemas.microsoft.com/office/powerpoint/2010/main" val="280331965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7" name="Footer Placeholder 6"/>
          <p:cNvSpPr>
            <a:spLocks noGrp="1"/>
          </p:cNvSpPr>
          <p:nvPr>
            <p:ph type="ftr" sz="quarter" idx="11"/>
          </p:nvPr>
        </p:nvSpPr>
        <p:spPr/>
        <p:txBody>
          <a:bodyPr/>
          <a:lstStyle/>
          <a:p>
            <a:pPr>
              <a:defRPr/>
            </a:pPr>
            <a:r>
              <a:rPr lang="en-US">
                <a:solidFill>
                  <a:srgbClr val="333333"/>
                </a:solidFill>
              </a:rPr>
              <a:t>Metacognitive Training 3 - Changing Beliefs</a:t>
            </a:r>
            <a:endParaRPr lang="de-DE">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72</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www.uke.de/mct_app</a:t>
            </a:r>
            <a:endParaRPr lang="de-DE" b="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8997854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73</a:t>
            </a:fld>
            <a:endParaRPr lang="de-DE" altLang="de-DE">
              <a:latin typeface="Calibri Light"/>
            </a:endParaRPr>
          </a:p>
        </p:txBody>
      </p:sp>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b="0" dirty="0">
                <a:solidFill>
                  <a:srgbClr val="333333"/>
                </a:solidFill>
                <a:latin typeface="Calibri Light"/>
                <a:ea typeface="+mn-ea"/>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ea typeface="+mn-ea"/>
              </a:rPr>
              <a:t>A full list can be obtained via </a:t>
            </a:r>
            <a:r>
              <a:rPr lang="de-DE" altLang="de-DE" sz="1200" b="0" u="sng" dirty="0">
                <a:solidFill>
                  <a:srgbClr val="333333"/>
                </a:solidFill>
                <a:latin typeface="Calibri Light"/>
                <a:ea typeface="+mn-ea"/>
              </a:rPr>
              <a:t>www.uke.de</a:t>
            </a:r>
            <a:r>
              <a:rPr lang="de-DE" altLang="de-DE" sz="1200" b="0" u="sng">
                <a:solidFill>
                  <a:srgbClr val="333333"/>
                </a:solidFill>
                <a:latin typeface="Calibri Light"/>
                <a:ea typeface="+mn-ea"/>
              </a:rPr>
              <a:t>/mct</a:t>
            </a:r>
            <a:r>
              <a:rPr lang="de-DE" altLang="de-DE" sz="1200" b="0" dirty="0">
                <a:solidFill>
                  <a:srgbClr val="333333"/>
                </a:solidFill>
                <a:latin typeface="Calibri Light"/>
                <a:ea typeface="+mn-ea"/>
              </a:rPr>
              <a:t>. </a:t>
            </a:r>
            <a:r>
              <a:rPr lang="en-GB" altLang="de-DE" sz="1200" b="0" dirty="0">
                <a:solidFill>
                  <a:srgbClr val="333333"/>
                </a:solidFill>
                <a:latin typeface="Calibri Light"/>
                <a:ea typeface="+mn-ea"/>
              </a:rPr>
              <a:t>If we have involuntarily breached copyright, please</a:t>
            </a:r>
            <a:r>
              <a:rPr lang="de-DE" altLang="de-DE" sz="1200" b="0" dirty="0">
                <a:solidFill>
                  <a:srgbClr val="333333"/>
                </a:solidFill>
                <a:latin typeface="Calibri Light"/>
                <a:ea typeface="+mn-ea"/>
              </a:rPr>
              <a:t> accept our apologies. In this case, we kindly ask creators for their</a:t>
            </a:r>
            <a:r>
              <a:rPr lang="en-GB" altLang="de-DE" sz="1200" b="0" dirty="0">
                <a:solidFill>
                  <a:srgbClr val="333333"/>
                </a:solidFill>
                <a:latin typeface="Calibri Light"/>
                <a:ea typeface="+mn-ea"/>
              </a:rPr>
              <a:t> permission to use their work under the "fair use" policy.</a:t>
            </a:r>
            <a:br>
              <a:rPr lang="de-DE" altLang="de-DE" sz="1200" b="0" dirty="0">
                <a:solidFill>
                  <a:srgbClr val="333333"/>
                </a:solidFill>
                <a:latin typeface="Calibri Light"/>
                <a:ea typeface="+mn-ea"/>
              </a:rPr>
            </a:br>
            <a:r>
              <a:rPr lang="de-DE" altLang="de-DE" sz="1200" b="0" dirty="0">
                <a:solidFill>
                  <a:srgbClr val="333333"/>
                </a:solidFill>
                <a:latin typeface="Calibri Light"/>
                <a:ea typeface="+mn-ea"/>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ea typeface="+mn-ea"/>
              </a:rPr>
              <a:t>www.uke.de/mkt</a:t>
            </a:r>
            <a:r>
              <a:rPr lang="de-DE" altLang="de-DE" sz="1200" b="0" dirty="0">
                <a:solidFill>
                  <a:srgbClr val="333333"/>
                </a:solidFill>
                <a:latin typeface="Calibri Light"/>
                <a:ea typeface="+mn-ea"/>
              </a:rPr>
              <a:t>. Sollten wir unbeabsichtigt gegen das Urheberrecht verstoßen haben, so bitten wir dies vielmals zu entschuldigen und bitten nachträglich um die Verwendungserlaubnis. </a:t>
            </a:r>
          </a:p>
        </p:txBody>
      </p:sp>
      <p:graphicFrame>
        <p:nvGraphicFramePr>
          <p:cNvPr id="9" name="Group 2"/>
          <p:cNvGraphicFramePr>
            <a:graphicFrameLocks noGrp="1"/>
          </p:cNvGraphicFramePr>
          <p:nvPr>
            <p:extLst>
              <p:ext uri="{D42A27DB-BD31-4B8C-83A1-F6EECF244321}">
                <p14:modId xmlns:p14="http://schemas.microsoft.com/office/powerpoint/2010/main" val="3832572556"/>
              </p:ext>
            </p:extLst>
          </p:nvPr>
        </p:nvGraphicFramePr>
        <p:xfrm>
          <a:off x="408954" y="2011680"/>
          <a:ext cx="11375999" cy="445001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24">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Jule Berlin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Sunset at the end of the world</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Sunset/Sonnenuntergang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fmc.nikon.d40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Flower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blossom/Gelbe Blüte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Aussiegall</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Pentas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Pink flowers/Pinkfarbene Blumen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Swami Stream</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Mumbai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and pink gerbara/Gelbe und pinkfarbene Gerbera</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 e3000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I wanna be your dog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Pug/Mops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moore fun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Jellyfish</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 fish/Qualle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Wesley Oostvogels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High Key Baby Portrait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Baby/Baby</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Benny-Kristin Fischer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Various picture sequences fire, chef, charity gala, criminal, boy, door, cowboy´s robbery, dogs, table, taxi, some motives are adapted from the Wechsler Intelligence Scale/Verschiedene Bildersequenzen Feuer, Koch, Wohltätigkeitsgala, Verbrecher, Junge, Tür, Überfall des Cowboys, Hunde, Tisch, Taxi, einige Motive sind angelehnt an Aufgaben des Wechsler 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Janne Hottenrott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Picrture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sequence parking space is adapted from the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Wechser</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Intelligence Scale/</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Bildersequenz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Parkplatz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Motiv</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ist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an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5302</Words>
  <Application>Microsoft Office PowerPoint</Application>
  <PresentationFormat>Benutzerdefiniert</PresentationFormat>
  <Paragraphs>730</Paragraphs>
  <Slides>73</Slides>
  <Notes>67</Notes>
  <HiddenSlides>0</HiddenSlides>
  <MMClips>0</MMClips>
  <ScaleCrop>false</ScaleCrop>
  <HeadingPairs>
    <vt:vector size="6" baseType="variant">
      <vt:variant>
        <vt:lpstr>Verwendete Schriftarten</vt:lpstr>
      </vt:variant>
      <vt:variant>
        <vt:i4>7</vt:i4>
      </vt:variant>
      <vt:variant>
        <vt:lpstr>Design</vt:lpstr>
      </vt:variant>
      <vt:variant>
        <vt:i4>3</vt:i4>
      </vt:variant>
      <vt:variant>
        <vt:lpstr>Folientitel</vt:lpstr>
      </vt:variant>
      <vt:variant>
        <vt:i4>73</vt:i4>
      </vt:variant>
    </vt:vector>
  </HeadingPairs>
  <TitlesOfParts>
    <vt:vector size="83" baseType="lpstr">
      <vt:lpstr>Arial</vt:lpstr>
      <vt:lpstr>Calibri</vt:lpstr>
      <vt:lpstr>Calibri Light</vt:lpstr>
      <vt:lpstr>Symbol</vt:lpstr>
      <vt:lpstr>Verdana</vt:lpstr>
      <vt:lpstr>WingDings</vt:lpstr>
      <vt:lpstr>WingDings</vt:lpstr>
      <vt:lpstr>UKE_PPT-Vorlage_16zu9</vt:lpstr>
      <vt:lpstr>2_UKE_PPT-Vorlage_16zu9</vt:lpstr>
      <vt:lpstr>4_UKE_PPT-Vorlage_16zu9</vt:lpstr>
      <vt:lpstr>MCT 3 A – Changing Beliefs</vt:lpstr>
      <vt:lpstr>Changing Beliefs</vt:lpstr>
      <vt:lpstr>Changing Beliefs</vt:lpstr>
      <vt:lpstr>Changing Beliefs</vt:lpstr>
      <vt:lpstr>Changing Beliefs</vt:lpstr>
      <vt:lpstr>When predictions don't come true</vt:lpstr>
      <vt:lpstr>When predictions don't come true</vt:lpstr>
      <vt:lpstr>Inflexibility “in action” (“tunnel vision”)</vt:lpstr>
      <vt:lpstr>Inflexibility “in action” (“tunnel vision”)</vt:lpstr>
      <vt:lpstr>Inflexibility “in action” (“tunnel vision”)</vt:lpstr>
      <vt:lpstr>Inflexibility “in action” (“tunnel vision”)</vt:lpstr>
      <vt:lpstr>Why are we doing this?</vt:lpstr>
      <vt:lpstr>How rigidly held beliefs promote misinterpretation during psychosis – examples</vt:lpstr>
      <vt:lpstr>The three pictures below belong to a certain category. What is the category?</vt:lpstr>
      <vt:lpstr>Category: living beings!</vt:lpstr>
      <vt:lpstr>Exercise</vt:lpstr>
      <vt:lpstr>Exercise</vt:lpstr>
      <vt:lpstr>Exercise</vt:lpstr>
      <vt:lpstr>Exercise</vt:lpstr>
      <vt:lpstr>What might have happened?</vt:lpstr>
      <vt:lpstr>How probable do you find each option?</vt:lpstr>
      <vt:lpstr>Has your judgement changed with the new picture?</vt:lpstr>
      <vt:lpstr>Please re-rate the probability!</vt:lpstr>
      <vt:lpstr>PowerPoint-Präsentation</vt:lpstr>
      <vt:lpstr>How probable do you find each option?</vt:lpstr>
      <vt:lpstr>Has your judgement changed with the new picture?</vt:lpstr>
      <vt:lpstr>Please re-rate the probability!</vt:lpstr>
      <vt:lpstr>PowerPoint-Präsentation</vt:lpstr>
      <vt:lpstr>How probable do you find each option?</vt:lpstr>
      <vt:lpstr>Has your judgement changed with the new picture?</vt:lpstr>
      <vt:lpstr>Please re-rate the probability!</vt:lpstr>
      <vt:lpstr>PowerPoint-Präsentation</vt:lpstr>
      <vt:lpstr>How probable do you find each option?</vt:lpstr>
      <vt:lpstr>Has your judgement changed with the new picture?</vt:lpstr>
      <vt:lpstr>Please re-rate the probability!</vt:lpstr>
      <vt:lpstr>PowerPoint-Präsentation</vt:lpstr>
      <vt:lpstr>How probable do you find each option?</vt:lpstr>
      <vt:lpstr>Has your judgement changed  with the new picture?</vt:lpstr>
      <vt:lpstr>Please re-rate the probability!</vt:lpstr>
      <vt:lpstr>PowerPoint-Präsentation</vt:lpstr>
      <vt:lpstr>Optional: Videoclip</vt:lpstr>
      <vt:lpstr>How probable do you find each option?</vt:lpstr>
      <vt:lpstr>Has your judgement changed with the new picture?</vt:lpstr>
      <vt:lpstr>Please re-rate the probability!</vt:lpstr>
      <vt:lpstr>PowerPoint-Präsentation</vt:lpstr>
      <vt:lpstr>How probable do you find each option?</vt:lpstr>
      <vt:lpstr>Has your judgement changed with the new picture?</vt:lpstr>
      <vt:lpstr>Please re-rate the probability!</vt:lpstr>
      <vt:lpstr>PowerPoint-Präsentation</vt:lpstr>
      <vt:lpstr>How probable do you find each option?</vt:lpstr>
      <vt:lpstr>Has your judgement changed with the new picture?</vt:lpstr>
      <vt:lpstr>Please re-rate the probability!</vt:lpstr>
      <vt:lpstr>PowerPoint-Präsentation</vt:lpstr>
      <vt:lpstr>How probable do you find each option?</vt:lpstr>
      <vt:lpstr>Has your judgement changed with the new picture?</vt:lpstr>
      <vt:lpstr>Please re-rate the probability!</vt:lpstr>
      <vt:lpstr>PowerPoint-Präsentation</vt:lpstr>
      <vt:lpstr>How probable do you find each option?</vt:lpstr>
      <vt:lpstr>Has your judgement changed with the new picture?</vt:lpstr>
      <vt:lpstr>Please re-rate the probability!</vt:lpstr>
      <vt:lpstr>PowerPoint-Präsentation</vt:lpstr>
      <vt:lpstr>How probable do you find each option?</vt:lpstr>
      <vt:lpstr>Has your judgement changed with the new picture?</vt:lpstr>
      <vt:lpstr>Please re-rate the probability!</vt:lpstr>
      <vt:lpstr>PowerPoint-Präsentation</vt:lpstr>
      <vt:lpstr>Transfer to everyday life</vt:lpstr>
      <vt:lpstr>Transfer to everyday life</vt:lpstr>
      <vt:lpstr>Transfer to everyday life</vt:lpstr>
      <vt:lpstr>What does this have to do with psychosis?</vt:lpstr>
      <vt:lpstr>What does this have to do with psychosis?</vt:lpstr>
      <vt:lpstr>What does this have to do with psychosis?</vt:lpstr>
      <vt:lpstr>Thank you for your attention!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320</cp:revision>
  <dcterms:created xsi:type="dcterms:W3CDTF">2004-06-30T16:15:23Z</dcterms:created>
  <dcterms:modified xsi:type="dcterms:W3CDTF">2021-12-14T10:07:05Z</dcterms:modified>
</cp:coreProperties>
</file>