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85" r:id="rId1"/>
    <p:sldMasterId id="2147483700" r:id="rId2"/>
    <p:sldMasterId id="2147483713" r:id="rId3"/>
  </p:sldMasterIdLst>
  <p:notesMasterIdLst>
    <p:notesMasterId r:id="rId61"/>
  </p:notesMasterIdLst>
  <p:sldIdLst>
    <p:sldId id="316" r:id="rId4"/>
    <p:sldId id="317" r:id="rId5"/>
    <p:sldId id="318" r:id="rId6"/>
    <p:sldId id="319" r:id="rId7"/>
    <p:sldId id="320" r:id="rId8"/>
    <p:sldId id="321" r:id="rId9"/>
    <p:sldId id="347" r:id="rId10"/>
    <p:sldId id="322" r:id="rId11"/>
    <p:sldId id="264" r:id="rId12"/>
    <p:sldId id="265" r:id="rId13"/>
    <p:sldId id="323" r:id="rId14"/>
    <p:sldId id="324" r:id="rId15"/>
    <p:sldId id="325" r:id="rId16"/>
    <p:sldId id="314" r:id="rId17"/>
    <p:sldId id="270" r:id="rId18"/>
    <p:sldId id="271" r:id="rId19"/>
    <p:sldId id="272" r:id="rId20"/>
    <p:sldId id="273" r:id="rId21"/>
    <p:sldId id="276" r:id="rId22"/>
    <p:sldId id="326" r:id="rId23"/>
    <p:sldId id="327" r:id="rId24"/>
    <p:sldId id="277" r:id="rId25"/>
    <p:sldId id="278" r:id="rId26"/>
    <p:sldId id="279" r:id="rId27"/>
    <p:sldId id="329" r:id="rId28"/>
    <p:sldId id="281" r:id="rId29"/>
    <p:sldId id="330" r:id="rId30"/>
    <p:sldId id="283" r:id="rId31"/>
    <p:sldId id="284" r:id="rId32"/>
    <p:sldId id="285" r:id="rId33"/>
    <p:sldId id="286" r:id="rId34"/>
    <p:sldId id="287" r:id="rId35"/>
    <p:sldId id="331" r:id="rId36"/>
    <p:sldId id="332" r:id="rId37"/>
    <p:sldId id="333" r:id="rId38"/>
    <p:sldId id="334" r:id="rId39"/>
    <p:sldId id="335" r:id="rId40"/>
    <p:sldId id="336" r:id="rId41"/>
    <p:sldId id="337" r:id="rId42"/>
    <p:sldId id="338" r:id="rId43"/>
    <p:sldId id="296" r:id="rId44"/>
    <p:sldId id="297" r:id="rId45"/>
    <p:sldId id="298" r:id="rId46"/>
    <p:sldId id="299" r:id="rId47"/>
    <p:sldId id="300" r:id="rId48"/>
    <p:sldId id="301" r:id="rId49"/>
    <p:sldId id="302" r:id="rId50"/>
    <p:sldId id="303" r:id="rId51"/>
    <p:sldId id="304" r:id="rId52"/>
    <p:sldId id="339" r:id="rId53"/>
    <p:sldId id="340" r:id="rId54"/>
    <p:sldId id="341" r:id="rId55"/>
    <p:sldId id="342" r:id="rId56"/>
    <p:sldId id="343" r:id="rId57"/>
    <p:sldId id="344" r:id="rId58"/>
    <p:sldId id="345" r:id="rId59"/>
    <p:sldId id="346" r:id="rId60"/>
  </p:sldIdLst>
  <p:sldSz cx="12195175" cy="6858000"/>
  <p:notesSz cx="9144000" cy="6858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guide id="3" pos="288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1"/>
    <p:restoredTop sz="94658"/>
  </p:normalViewPr>
  <p:slideViewPr>
    <p:cSldViewPr>
      <p:cViewPr varScale="1">
        <p:scale>
          <a:sx n="59" d="100"/>
          <a:sy n="59" d="100"/>
        </p:scale>
        <p:origin x="940" y="76"/>
      </p:cViewPr>
      <p:guideLst>
        <p:guide orient="horz" pos="2880"/>
        <p:guide pos="2160"/>
        <p:guide pos="2881"/>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3.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slide" Target="slides/slide44.xml"/><Relationship Id="rId50" Type="http://schemas.openxmlformats.org/officeDocument/2006/relationships/slide" Target="slides/slide47.xml"/><Relationship Id="rId55" Type="http://schemas.openxmlformats.org/officeDocument/2006/relationships/slide" Target="slides/slide52.xml"/><Relationship Id="rId63" Type="http://schemas.openxmlformats.org/officeDocument/2006/relationships/viewProps" Target="viewProps.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slide" Target="slides/slide50.xml"/><Relationship Id="rId58" Type="http://schemas.openxmlformats.org/officeDocument/2006/relationships/slide" Target="slides/slide55.xml"/><Relationship Id="rId5" Type="http://schemas.openxmlformats.org/officeDocument/2006/relationships/slide" Target="slides/slide2.xml"/><Relationship Id="rId61" Type="http://schemas.openxmlformats.org/officeDocument/2006/relationships/notesMaster" Target="notesMasters/notesMaster1.xml"/><Relationship Id="rId19" Type="http://schemas.openxmlformats.org/officeDocument/2006/relationships/slide" Target="slides/slide1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slide" Target="slides/slide53.xml"/><Relationship Id="rId64" Type="http://schemas.openxmlformats.org/officeDocument/2006/relationships/theme" Target="theme/theme1.xml"/><Relationship Id="rId8" Type="http://schemas.openxmlformats.org/officeDocument/2006/relationships/slide" Target="slides/slide5.xml"/><Relationship Id="rId51" Type="http://schemas.openxmlformats.org/officeDocument/2006/relationships/slide" Target="slides/slide48.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slide" Target="slides/slide56.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slide" Target="slides/slide51.xml"/><Relationship Id="rId6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slide" Target="slides/slide54.xml"/><Relationship Id="rId10" Type="http://schemas.openxmlformats.org/officeDocument/2006/relationships/slide" Target="slides/slide7.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slide" Target="slides/slide57.xml"/><Relationship Id="rId65" Type="http://schemas.openxmlformats.org/officeDocument/2006/relationships/tableStyles" Target="tableStyles.xml"/><Relationship Id="rId4" Type="http://schemas.openxmlformats.org/officeDocument/2006/relationships/slide" Target="slides/slide1.xml"/><Relationship Id="rId9" Type="http://schemas.openxmlformats.org/officeDocument/2006/relationships/slide" Target="slides/slide6.xml"/><Relationship Id="rId13" Type="http://schemas.openxmlformats.org/officeDocument/2006/relationships/slide" Target="slides/slide10.xml"/><Relationship Id="rId18" Type="http://schemas.openxmlformats.org/officeDocument/2006/relationships/slide" Target="slides/slide15.xml"/><Relationship Id="rId39" Type="http://schemas.openxmlformats.org/officeDocument/2006/relationships/slide" Target="slides/slide3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3962400" cy="344488"/>
          </a:xfrm>
          <a:prstGeom prst="rect">
            <a:avLst/>
          </a:prstGeom>
        </p:spPr>
        <p:txBody>
          <a:bodyPr vert="horz" lIns="91440" tIns="45720" rIns="91440" bIns="45720" rtlCol="0"/>
          <a:lstStyle>
            <a:lvl1pPr algn="l">
              <a:defRPr sz="1200"/>
            </a:lvl1pPr>
          </a:lstStyle>
          <a:p>
            <a:endParaRPr lang="en-US"/>
          </a:p>
        </p:txBody>
      </p:sp>
      <p:sp>
        <p:nvSpPr>
          <p:cNvPr id="3" name="Datumsplatzhalter 2"/>
          <p:cNvSpPr>
            <a:spLocks noGrp="1"/>
          </p:cNvSpPr>
          <p:nvPr>
            <p:ph type="dt" idx="1"/>
          </p:nvPr>
        </p:nvSpPr>
        <p:spPr>
          <a:xfrm>
            <a:off x="5180013" y="0"/>
            <a:ext cx="3962400" cy="344488"/>
          </a:xfrm>
          <a:prstGeom prst="rect">
            <a:avLst/>
          </a:prstGeom>
        </p:spPr>
        <p:txBody>
          <a:bodyPr vert="horz" lIns="91440" tIns="45720" rIns="91440" bIns="45720" rtlCol="0"/>
          <a:lstStyle>
            <a:lvl1pPr algn="r">
              <a:defRPr sz="1200"/>
            </a:lvl1pPr>
          </a:lstStyle>
          <a:p>
            <a:fld id="{29B00BF7-82B3-4CCB-91C7-8ACE578C0030}" type="datetimeFigureOut">
              <a:rPr lang="en-US" smtClean="0"/>
              <a:t>1/9/2025</a:t>
            </a:fld>
            <a:endParaRPr lang="en-US"/>
          </a:p>
        </p:txBody>
      </p:sp>
      <p:sp>
        <p:nvSpPr>
          <p:cNvPr id="4" name="Folienbildplatzhalter 3"/>
          <p:cNvSpPr>
            <a:spLocks noGrp="1" noRot="1" noChangeAspect="1"/>
          </p:cNvSpPr>
          <p:nvPr>
            <p:ph type="sldImg" idx="2"/>
          </p:nvPr>
        </p:nvSpPr>
        <p:spPr>
          <a:xfrm>
            <a:off x="2514600" y="857250"/>
            <a:ext cx="4114800" cy="2314575"/>
          </a:xfrm>
          <a:prstGeom prst="rect">
            <a:avLst/>
          </a:prstGeom>
          <a:noFill/>
          <a:ln w="12700">
            <a:solidFill>
              <a:prstClr val="black"/>
            </a:solidFill>
          </a:ln>
        </p:spPr>
        <p:txBody>
          <a:bodyPr vert="horz" lIns="91440" tIns="45720" rIns="91440" bIns="45720" rtlCol="0" anchor="ctr"/>
          <a:lstStyle/>
          <a:p>
            <a:endParaRPr lang="en-US"/>
          </a:p>
        </p:txBody>
      </p:sp>
      <p:sp>
        <p:nvSpPr>
          <p:cNvPr id="5" name="Notizenplatzhalter 4"/>
          <p:cNvSpPr>
            <a:spLocks noGrp="1"/>
          </p:cNvSpPr>
          <p:nvPr>
            <p:ph type="body" sz="quarter" idx="3"/>
          </p:nvPr>
        </p:nvSpPr>
        <p:spPr>
          <a:xfrm>
            <a:off x="914400" y="3300413"/>
            <a:ext cx="7315200" cy="2700337"/>
          </a:xfrm>
          <a:prstGeom prst="rect">
            <a:avLst/>
          </a:prstGeom>
        </p:spPr>
        <p:txBody>
          <a:bodyPr vert="horz" lIns="91440" tIns="45720" rIns="91440" bIns="45720" rtlCol="0"/>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6" name="Fußzeilenplatzhalter 5"/>
          <p:cNvSpPr>
            <a:spLocks noGrp="1"/>
          </p:cNvSpPr>
          <p:nvPr>
            <p:ph type="ftr" sz="quarter" idx="4"/>
          </p:nvPr>
        </p:nvSpPr>
        <p:spPr>
          <a:xfrm>
            <a:off x="0" y="6513513"/>
            <a:ext cx="3962400" cy="344487"/>
          </a:xfrm>
          <a:prstGeom prst="rect">
            <a:avLst/>
          </a:prstGeom>
        </p:spPr>
        <p:txBody>
          <a:bodyPr vert="horz" lIns="91440" tIns="45720" rIns="91440" bIns="45720" rtlCol="0" anchor="b"/>
          <a:lstStyle>
            <a:lvl1pPr algn="l">
              <a:defRPr sz="1200"/>
            </a:lvl1pPr>
          </a:lstStyle>
          <a:p>
            <a:endParaRPr lang="en-US"/>
          </a:p>
        </p:txBody>
      </p:sp>
      <p:sp>
        <p:nvSpPr>
          <p:cNvPr id="7" name="Foliennummernplatzhalter 6"/>
          <p:cNvSpPr>
            <a:spLocks noGrp="1"/>
          </p:cNvSpPr>
          <p:nvPr>
            <p:ph type="sldNum" sz="quarter" idx="5"/>
          </p:nvPr>
        </p:nvSpPr>
        <p:spPr>
          <a:xfrm>
            <a:off x="5180013" y="6513513"/>
            <a:ext cx="3962400" cy="344487"/>
          </a:xfrm>
          <a:prstGeom prst="rect">
            <a:avLst/>
          </a:prstGeom>
        </p:spPr>
        <p:txBody>
          <a:bodyPr vert="horz" lIns="91440" tIns="45720" rIns="91440" bIns="45720" rtlCol="0" anchor="b"/>
          <a:lstStyle>
            <a:lvl1pPr algn="r">
              <a:defRPr sz="1200"/>
            </a:lvl1pPr>
          </a:lstStyle>
          <a:p>
            <a:fld id="{04D6AED9-9475-405F-B97B-EEAA5B122ADC}" type="slidenum">
              <a:rPr lang="en-US" smtClean="0"/>
              <a:t>‹Nr.›</a:t>
            </a:fld>
            <a:endParaRPr lang="en-US"/>
          </a:p>
        </p:txBody>
      </p:sp>
    </p:spTree>
    <p:extLst>
      <p:ext uri="{BB962C8B-B14F-4D97-AF65-F5344CB8AC3E}">
        <p14:creationId xmlns:p14="http://schemas.microsoft.com/office/powerpoint/2010/main" val="34283567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24088" y="404813"/>
            <a:ext cx="3841750" cy="216058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pPr/>
              <a:t>1</a:t>
            </a:fld>
            <a:endParaRPr lang="de-DE" dirty="0"/>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472D1714-005C-4E9B-8920-EF7C9C05D937}" type="slidenum">
              <a:rPr lang="en-US" altLang="de-DE" sz="1300">
                <a:latin typeface="Verdana" panose="020B0604030504040204" pitchFamily="34" charset="0"/>
              </a:rPr>
              <a:pPr>
                <a:spcBef>
                  <a:spcPct val="0"/>
                </a:spcBef>
              </a:pPr>
              <a:t>2</a:t>
            </a:fld>
            <a:endParaRPr lang="en-US" altLang="de-DE" sz="1300">
              <a:latin typeface="Verdana" panose="020B0604030504040204" pitchFamily="34" charset="0"/>
            </a:endParaRPr>
          </a:p>
        </p:txBody>
      </p:sp>
      <p:sp>
        <p:nvSpPr>
          <p:cNvPr id="7171" name="Rectangle 2"/>
          <p:cNvSpPr>
            <a:spLocks noGrp="1" noRot="1" noChangeAspect="1" noChangeArrowheads="1" noTextEdit="1"/>
          </p:cNvSpPr>
          <p:nvPr>
            <p:ph type="sldImg"/>
          </p:nvPr>
        </p:nvSpPr>
        <p:spPr>
          <a:xfrm>
            <a:off x="2286000" y="514350"/>
            <a:ext cx="4572000" cy="2571750"/>
          </a:xfrm>
          <a:ln/>
        </p:spPr>
      </p:sp>
      <p:sp>
        <p:nvSpPr>
          <p:cNvPr id="71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27818806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6E46B1B7-D53D-4DC5-B68D-0468DCE4F46E}" type="slidenum">
              <a:rPr lang="en-US" altLang="de-DE" sz="1300">
                <a:latin typeface="Verdana" panose="020B0604030504040204" pitchFamily="34" charset="0"/>
              </a:rPr>
              <a:pPr>
                <a:spcBef>
                  <a:spcPct val="0"/>
                </a:spcBef>
              </a:pPr>
              <a:t>3</a:t>
            </a:fld>
            <a:endParaRPr lang="en-US" altLang="de-DE" sz="1300">
              <a:latin typeface="Verdana" panose="020B0604030504040204" pitchFamily="34" charset="0"/>
            </a:endParaRPr>
          </a:p>
        </p:txBody>
      </p:sp>
      <p:sp>
        <p:nvSpPr>
          <p:cNvPr id="9219" name="Rectangle 2"/>
          <p:cNvSpPr>
            <a:spLocks noGrp="1" noRot="1" noChangeAspect="1" noChangeArrowheads="1" noTextEdit="1"/>
          </p:cNvSpPr>
          <p:nvPr>
            <p:ph type="sldImg"/>
          </p:nvPr>
        </p:nvSpPr>
        <p:spPr>
          <a:xfrm>
            <a:off x="2286000" y="514350"/>
            <a:ext cx="4572000" cy="2571750"/>
          </a:xfrm>
          <a:ln/>
        </p:spPr>
      </p:sp>
      <p:sp>
        <p:nvSpPr>
          <p:cNvPr id="92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404958678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5F38CB0A-78C8-48D8-84D6-1C78CCFC478A}" type="slidenum">
              <a:rPr lang="en-US" altLang="de-DE" sz="1300">
                <a:latin typeface="Verdana" panose="020B0604030504040204" pitchFamily="34" charset="0"/>
              </a:rPr>
              <a:pPr>
                <a:spcBef>
                  <a:spcPct val="0"/>
                </a:spcBef>
              </a:pPr>
              <a:t>4</a:t>
            </a:fld>
            <a:endParaRPr lang="en-US" altLang="de-DE" sz="1300">
              <a:latin typeface="Verdana" panose="020B0604030504040204" pitchFamily="34" charset="0"/>
            </a:endParaRPr>
          </a:p>
        </p:txBody>
      </p:sp>
      <p:sp>
        <p:nvSpPr>
          <p:cNvPr id="11267" name="Rectangle 2"/>
          <p:cNvSpPr>
            <a:spLocks noGrp="1" noRot="1" noChangeAspect="1" noChangeArrowheads="1" noTextEdit="1"/>
          </p:cNvSpPr>
          <p:nvPr>
            <p:ph type="sldImg"/>
          </p:nvPr>
        </p:nvSpPr>
        <p:spPr>
          <a:xfrm>
            <a:off x="2286000" y="514350"/>
            <a:ext cx="4572000" cy="2571750"/>
          </a:xfrm>
          <a:ln/>
        </p:spPr>
      </p:sp>
      <p:sp>
        <p:nvSpPr>
          <p:cNvPr id="112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276027081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095CF2D8-77DE-4B7B-9078-06CC317DDB57}" type="slidenum">
              <a:rPr lang="en-US" altLang="de-DE" sz="1300">
                <a:latin typeface="Verdana" panose="020B0604030504040204" pitchFamily="34" charset="0"/>
              </a:rPr>
              <a:pPr>
                <a:spcBef>
                  <a:spcPct val="0"/>
                </a:spcBef>
              </a:pPr>
              <a:t>5</a:t>
            </a:fld>
            <a:endParaRPr lang="en-US" altLang="de-DE" sz="1300">
              <a:latin typeface="Verdana" panose="020B0604030504040204" pitchFamily="34" charset="0"/>
            </a:endParaRPr>
          </a:p>
        </p:txBody>
      </p:sp>
      <p:sp>
        <p:nvSpPr>
          <p:cNvPr id="13315" name="Rectangle 2"/>
          <p:cNvSpPr>
            <a:spLocks noGrp="1" noRot="1" noChangeAspect="1" noChangeArrowheads="1" noTextEdit="1"/>
          </p:cNvSpPr>
          <p:nvPr>
            <p:ph type="sldImg"/>
          </p:nvPr>
        </p:nvSpPr>
        <p:spPr>
          <a:xfrm>
            <a:off x="2286000" y="514350"/>
            <a:ext cx="4572000" cy="2571750"/>
          </a:xfrm>
          <a:ln/>
        </p:spPr>
      </p:sp>
      <p:sp>
        <p:nvSpPr>
          <p:cNvPr id="133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332780994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095CF2D8-77DE-4B7B-9078-06CC317DDB57}" type="slidenum">
              <a:rPr lang="en-US" altLang="de-DE" sz="1300">
                <a:latin typeface="Verdana" panose="020B0604030504040204" pitchFamily="34" charset="0"/>
              </a:rPr>
              <a:pPr>
                <a:spcBef>
                  <a:spcPct val="0"/>
                </a:spcBef>
              </a:pPr>
              <a:t>6</a:t>
            </a:fld>
            <a:endParaRPr lang="en-US" altLang="de-DE" sz="1300">
              <a:latin typeface="Verdana" panose="020B0604030504040204" pitchFamily="34" charset="0"/>
            </a:endParaRPr>
          </a:p>
        </p:txBody>
      </p:sp>
      <p:sp>
        <p:nvSpPr>
          <p:cNvPr id="13315" name="Rectangle 2"/>
          <p:cNvSpPr>
            <a:spLocks noGrp="1" noRot="1" noChangeAspect="1" noChangeArrowheads="1" noTextEdit="1"/>
          </p:cNvSpPr>
          <p:nvPr>
            <p:ph type="sldImg"/>
          </p:nvPr>
        </p:nvSpPr>
        <p:spPr>
          <a:xfrm>
            <a:off x="2286000" y="514350"/>
            <a:ext cx="4572000" cy="2571750"/>
          </a:xfrm>
          <a:ln/>
        </p:spPr>
      </p:sp>
      <p:sp>
        <p:nvSpPr>
          <p:cNvPr id="133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332780994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095CF2D8-77DE-4B7B-9078-06CC317DDB57}" type="slidenum">
              <a:rPr lang="en-US" altLang="de-DE" sz="1300">
                <a:latin typeface="Verdana" panose="020B0604030504040204" pitchFamily="34" charset="0"/>
              </a:rPr>
              <a:pPr>
                <a:spcBef>
                  <a:spcPct val="0"/>
                </a:spcBef>
              </a:pPr>
              <a:t>7</a:t>
            </a:fld>
            <a:endParaRPr lang="en-US" altLang="de-DE" sz="1300">
              <a:latin typeface="Verdana" panose="020B0604030504040204" pitchFamily="34" charset="0"/>
            </a:endParaRPr>
          </a:p>
        </p:txBody>
      </p:sp>
      <p:sp>
        <p:nvSpPr>
          <p:cNvPr id="13315" name="Rectangle 2"/>
          <p:cNvSpPr>
            <a:spLocks noGrp="1" noRot="1" noChangeAspect="1" noChangeArrowheads="1" noTextEdit="1"/>
          </p:cNvSpPr>
          <p:nvPr>
            <p:ph type="sldImg"/>
          </p:nvPr>
        </p:nvSpPr>
        <p:spPr>
          <a:xfrm>
            <a:off x="2286000" y="514350"/>
            <a:ext cx="4572000" cy="2571750"/>
          </a:xfrm>
          <a:ln/>
        </p:spPr>
      </p:sp>
      <p:sp>
        <p:nvSpPr>
          <p:cNvPr id="133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332780994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7530EA19-4850-4F74-8A9E-E72632ADF73F}" type="slidenum">
              <a:rPr lang="en-US" altLang="de-DE" sz="1300">
                <a:latin typeface="Verdana" panose="020B0604030504040204" pitchFamily="34" charset="0"/>
              </a:rPr>
              <a:pPr>
                <a:spcBef>
                  <a:spcPct val="0"/>
                </a:spcBef>
              </a:pPr>
              <a:t>8</a:t>
            </a:fld>
            <a:endParaRPr lang="en-US" altLang="de-DE" sz="1300">
              <a:latin typeface="Verdana" panose="020B0604030504040204" pitchFamily="34" charset="0"/>
            </a:endParaRPr>
          </a:p>
        </p:txBody>
      </p:sp>
      <p:sp>
        <p:nvSpPr>
          <p:cNvPr id="19459" name="Rectangle 2"/>
          <p:cNvSpPr>
            <a:spLocks noGrp="1" noRot="1" noChangeAspect="1" noChangeArrowheads="1" noTextEdit="1"/>
          </p:cNvSpPr>
          <p:nvPr>
            <p:ph type="sldImg"/>
          </p:nvPr>
        </p:nvSpPr>
        <p:spPr>
          <a:xfrm>
            <a:off x="2286000" y="514350"/>
            <a:ext cx="4572000" cy="2571750"/>
          </a:xfrm>
          <a:ln/>
        </p:spPr>
      </p:sp>
      <p:sp>
        <p:nvSpPr>
          <p:cNvPr id="194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83618078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E390CE81-0C32-4AEB-AA9B-6EFF60224EE0}" type="slidenum">
              <a:rPr lang="en-US" altLang="de-DE" sz="1300">
                <a:latin typeface="Verdana" panose="020B0604030504040204" pitchFamily="34" charset="0"/>
              </a:rPr>
              <a:pPr>
                <a:spcBef>
                  <a:spcPct val="0"/>
                </a:spcBef>
              </a:pPr>
              <a:t>12</a:t>
            </a:fld>
            <a:endParaRPr lang="en-US" altLang="de-DE" sz="1300">
              <a:latin typeface="Verdana" panose="020B0604030504040204" pitchFamily="34" charset="0"/>
            </a:endParaRPr>
          </a:p>
        </p:txBody>
      </p:sp>
      <p:sp>
        <p:nvSpPr>
          <p:cNvPr id="27651" name="Rectangle 2"/>
          <p:cNvSpPr>
            <a:spLocks noGrp="1" noRot="1" noChangeAspect="1" noChangeArrowheads="1" noTextEdit="1"/>
          </p:cNvSpPr>
          <p:nvPr>
            <p:ph type="sldImg"/>
          </p:nvPr>
        </p:nvSpPr>
        <p:spPr>
          <a:xfrm>
            <a:off x="2286000" y="514350"/>
            <a:ext cx="4572000" cy="2571750"/>
          </a:xfrm>
          <a:ln/>
        </p:spPr>
      </p:sp>
      <p:sp>
        <p:nvSpPr>
          <p:cNvPr id="276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87256146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E390CE81-0C32-4AEB-AA9B-6EFF60224EE0}" type="slidenum">
              <a:rPr lang="en-US" altLang="de-DE" sz="1300">
                <a:latin typeface="Verdana" panose="020B0604030504040204" pitchFamily="34" charset="0"/>
              </a:rPr>
              <a:pPr>
                <a:spcBef>
                  <a:spcPct val="0"/>
                </a:spcBef>
              </a:pPr>
              <a:t>13</a:t>
            </a:fld>
            <a:endParaRPr lang="en-US" altLang="de-DE" sz="1300">
              <a:latin typeface="Verdana" panose="020B0604030504040204" pitchFamily="34" charset="0"/>
            </a:endParaRPr>
          </a:p>
        </p:txBody>
      </p:sp>
      <p:sp>
        <p:nvSpPr>
          <p:cNvPr id="27651" name="Rectangle 2"/>
          <p:cNvSpPr>
            <a:spLocks noGrp="1" noRot="1" noChangeAspect="1" noChangeArrowheads="1" noTextEdit="1"/>
          </p:cNvSpPr>
          <p:nvPr>
            <p:ph type="sldImg"/>
          </p:nvPr>
        </p:nvSpPr>
        <p:spPr>
          <a:xfrm>
            <a:off x="2286000" y="514350"/>
            <a:ext cx="4572000" cy="2571750"/>
          </a:xfrm>
          <a:ln/>
        </p:spPr>
      </p:sp>
      <p:sp>
        <p:nvSpPr>
          <p:cNvPr id="276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87256146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705C8758-4FFC-4739-A9C9-EB11DAB0F8A9}" type="slidenum">
              <a:rPr lang="en-US" altLang="de-DE" sz="1300">
                <a:latin typeface="Verdana" panose="020B0604030504040204" pitchFamily="34" charset="0"/>
              </a:rPr>
              <a:pPr>
                <a:spcBef>
                  <a:spcPct val="0"/>
                </a:spcBef>
              </a:pPr>
              <a:t>27</a:t>
            </a:fld>
            <a:endParaRPr lang="en-US" altLang="de-DE" sz="1300">
              <a:latin typeface="Verdana" panose="020B0604030504040204" pitchFamily="34" charset="0"/>
            </a:endParaRPr>
          </a:p>
        </p:txBody>
      </p:sp>
      <p:sp>
        <p:nvSpPr>
          <p:cNvPr id="58371" name="Rectangle 2"/>
          <p:cNvSpPr>
            <a:spLocks noGrp="1" noRot="1" noChangeAspect="1" noChangeArrowheads="1" noTextEdit="1"/>
          </p:cNvSpPr>
          <p:nvPr>
            <p:ph type="sldImg"/>
          </p:nvPr>
        </p:nvSpPr>
        <p:spPr>
          <a:xfrm>
            <a:off x="2286000" y="514350"/>
            <a:ext cx="4572000" cy="2571750"/>
          </a:xfrm>
          <a:ln/>
        </p:spPr>
      </p:sp>
      <p:sp>
        <p:nvSpPr>
          <p:cNvPr id="58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75734167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C411A5EF-D24E-490D-893E-3B478203398B}" type="slidenum">
              <a:rPr lang="en-US" altLang="de-DE" sz="1300">
                <a:latin typeface="Verdana" panose="020B0604030504040204" pitchFamily="34" charset="0"/>
              </a:rPr>
              <a:pPr>
                <a:spcBef>
                  <a:spcPct val="0"/>
                </a:spcBef>
              </a:pPr>
              <a:t>33</a:t>
            </a:fld>
            <a:endParaRPr lang="en-US" altLang="de-DE" sz="1300">
              <a:latin typeface="Verdana" panose="020B0604030504040204" pitchFamily="34" charset="0"/>
            </a:endParaRPr>
          </a:p>
        </p:txBody>
      </p:sp>
      <p:sp>
        <p:nvSpPr>
          <p:cNvPr id="70659" name="Rectangle 2"/>
          <p:cNvSpPr>
            <a:spLocks noGrp="1" noRot="1" noChangeAspect="1" noChangeArrowheads="1" noTextEdit="1"/>
          </p:cNvSpPr>
          <p:nvPr>
            <p:ph type="sldImg"/>
          </p:nvPr>
        </p:nvSpPr>
        <p:spPr>
          <a:xfrm>
            <a:off x="2286000" y="514350"/>
            <a:ext cx="4572000" cy="2571750"/>
          </a:xfrm>
          <a:ln/>
        </p:spPr>
      </p:sp>
      <p:sp>
        <p:nvSpPr>
          <p:cNvPr id="70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27982008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A7F709AF-07FA-4298-A202-50BE534B1AA3}" type="slidenum">
              <a:rPr lang="en-US" altLang="de-DE" sz="1300">
                <a:latin typeface="Verdana" panose="020B0604030504040204" pitchFamily="34" charset="0"/>
              </a:rPr>
              <a:pPr>
                <a:spcBef>
                  <a:spcPct val="0"/>
                </a:spcBef>
              </a:pPr>
              <a:t>34</a:t>
            </a:fld>
            <a:endParaRPr lang="en-US" altLang="de-DE" sz="1300">
              <a:latin typeface="Verdana" panose="020B0604030504040204" pitchFamily="34" charset="0"/>
            </a:endParaRPr>
          </a:p>
        </p:txBody>
      </p:sp>
      <p:sp>
        <p:nvSpPr>
          <p:cNvPr id="72707" name="Rectangle 1026"/>
          <p:cNvSpPr>
            <a:spLocks noGrp="1" noRot="1" noChangeAspect="1" noChangeArrowheads="1" noTextEdit="1"/>
          </p:cNvSpPr>
          <p:nvPr>
            <p:ph type="sldImg"/>
          </p:nvPr>
        </p:nvSpPr>
        <p:spPr>
          <a:xfrm>
            <a:off x="2286000" y="514350"/>
            <a:ext cx="4572000" cy="2571750"/>
          </a:xfrm>
          <a:ln/>
        </p:spPr>
      </p:sp>
      <p:sp>
        <p:nvSpPr>
          <p:cNvPr id="72708"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408376049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0E6EE173-1DFC-47FB-B47E-65D5629220C0}" type="slidenum">
              <a:rPr lang="en-US" altLang="de-DE" sz="1300">
                <a:latin typeface="Verdana" panose="020B0604030504040204" pitchFamily="34" charset="0"/>
              </a:rPr>
              <a:pPr>
                <a:spcBef>
                  <a:spcPct val="0"/>
                </a:spcBef>
              </a:pPr>
              <a:t>35</a:t>
            </a:fld>
            <a:endParaRPr lang="en-US" altLang="de-DE" sz="1300">
              <a:latin typeface="Verdana" panose="020B0604030504040204" pitchFamily="34" charset="0"/>
            </a:endParaRPr>
          </a:p>
        </p:txBody>
      </p:sp>
      <p:sp>
        <p:nvSpPr>
          <p:cNvPr id="74755" name="Rectangle 2"/>
          <p:cNvSpPr>
            <a:spLocks noGrp="1" noRot="1" noChangeAspect="1" noChangeArrowheads="1" noTextEdit="1"/>
          </p:cNvSpPr>
          <p:nvPr>
            <p:ph type="sldImg"/>
          </p:nvPr>
        </p:nvSpPr>
        <p:spPr>
          <a:xfrm>
            <a:off x="2286000" y="514350"/>
            <a:ext cx="4572000" cy="2571750"/>
          </a:xfrm>
          <a:ln/>
        </p:spPr>
      </p:sp>
      <p:sp>
        <p:nvSpPr>
          <p:cNvPr id="74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63134954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5B9ED640-8806-4478-AE20-97F307D5AAD0}" type="slidenum">
              <a:rPr lang="en-US" altLang="de-DE" sz="1300">
                <a:latin typeface="Verdana" panose="020B0604030504040204" pitchFamily="34" charset="0"/>
              </a:rPr>
              <a:pPr>
                <a:spcBef>
                  <a:spcPct val="0"/>
                </a:spcBef>
              </a:pPr>
              <a:t>36</a:t>
            </a:fld>
            <a:endParaRPr lang="en-US" altLang="de-DE" sz="1300">
              <a:latin typeface="Verdana" panose="020B0604030504040204" pitchFamily="34" charset="0"/>
            </a:endParaRPr>
          </a:p>
        </p:txBody>
      </p:sp>
      <p:sp>
        <p:nvSpPr>
          <p:cNvPr id="82947" name="Rectangle 2"/>
          <p:cNvSpPr>
            <a:spLocks noGrp="1" noRot="1" noChangeAspect="1" noChangeArrowheads="1" noTextEdit="1"/>
          </p:cNvSpPr>
          <p:nvPr>
            <p:ph type="sldImg"/>
          </p:nvPr>
        </p:nvSpPr>
        <p:spPr>
          <a:xfrm>
            <a:off x="2286000" y="514350"/>
            <a:ext cx="4572000" cy="2571750"/>
          </a:xfrm>
          <a:ln/>
        </p:spPr>
      </p:sp>
      <p:sp>
        <p:nvSpPr>
          <p:cNvPr id="82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26873293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5B9ED640-8806-4478-AE20-97F307D5AAD0}" type="slidenum">
              <a:rPr lang="en-US" altLang="de-DE" sz="1300">
                <a:latin typeface="Verdana" panose="020B0604030504040204" pitchFamily="34" charset="0"/>
              </a:rPr>
              <a:pPr>
                <a:spcBef>
                  <a:spcPct val="0"/>
                </a:spcBef>
              </a:pPr>
              <a:t>37</a:t>
            </a:fld>
            <a:endParaRPr lang="en-US" altLang="de-DE" sz="1300">
              <a:latin typeface="Verdana" panose="020B0604030504040204" pitchFamily="34" charset="0"/>
            </a:endParaRPr>
          </a:p>
        </p:txBody>
      </p:sp>
      <p:sp>
        <p:nvSpPr>
          <p:cNvPr id="82947" name="Rectangle 2"/>
          <p:cNvSpPr>
            <a:spLocks noGrp="1" noRot="1" noChangeAspect="1" noChangeArrowheads="1" noTextEdit="1"/>
          </p:cNvSpPr>
          <p:nvPr>
            <p:ph type="sldImg"/>
          </p:nvPr>
        </p:nvSpPr>
        <p:spPr>
          <a:xfrm>
            <a:off x="2286000" y="514350"/>
            <a:ext cx="4572000" cy="2571750"/>
          </a:xfrm>
          <a:ln/>
        </p:spPr>
      </p:sp>
      <p:sp>
        <p:nvSpPr>
          <p:cNvPr id="82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26873293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5B9ED640-8806-4478-AE20-97F307D5AAD0}" type="slidenum">
              <a:rPr lang="en-US" altLang="de-DE" sz="1300">
                <a:latin typeface="Verdana" panose="020B0604030504040204" pitchFamily="34" charset="0"/>
              </a:rPr>
              <a:pPr>
                <a:spcBef>
                  <a:spcPct val="0"/>
                </a:spcBef>
              </a:pPr>
              <a:t>38</a:t>
            </a:fld>
            <a:endParaRPr lang="en-US" altLang="de-DE" sz="1300">
              <a:latin typeface="Verdana" panose="020B0604030504040204" pitchFamily="34" charset="0"/>
            </a:endParaRPr>
          </a:p>
        </p:txBody>
      </p:sp>
      <p:sp>
        <p:nvSpPr>
          <p:cNvPr id="82947" name="Rectangle 2"/>
          <p:cNvSpPr>
            <a:spLocks noGrp="1" noRot="1" noChangeAspect="1" noChangeArrowheads="1" noTextEdit="1"/>
          </p:cNvSpPr>
          <p:nvPr>
            <p:ph type="sldImg"/>
          </p:nvPr>
        </p:nvSpPr>
        <p:spPr>
          <a:xfrm>
            <a:off x="2286000" y="514350"/>
            <a:ext cx="4572000" cy="2571750"/>
          </a:xfrm>
          <a:ln/>
        </p:spPr>
      </p:sp>
      <p:sp>
        <p:nvSpPr>
          <p:cNvPr id="82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26873293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5B9ED640-8806-4478-AE20-97F307D5AAD0}" type="slidenum">
              <a:rPr lang="en-US" altLang="de-DE" sz="1300">
                <a:latin typeface="Verdana" panose="020B0604030504040204" pitchFamily="34" charset="0"/>
              </a:rPr>
              <a:pPr>
                <a:spcBef>
                  <a:spcPct val="0"/>
                </a:spcBef>
              </a:pPr>
              <a:t>39</a:t>
            </a:fld>
            <a:endParaRPr lang="en-US" altLang="de-DE" sz="1300">
              <a:latin typeface="Verdana" panose="020B0604030504040204" pitchFamily="34" charset="0"/>
            </a:endParaRPr>
          </a:p>
        </p:txBody>
      </p:sp>
      <p:sp>
        <p:nvSpPr>
          <p:cNvPr id="82947" name="Rectangle 2"/>
          <p:cNvSpPr>
            <a:spLocks noGrp="1" noRot="1" noChangeAspect="1" noChangeArrowheads="1" noTextEdit="1"/>
          </p:cNvSpPr>
          <p:nvPr>
            <p:ph type="sldImg"/>
          </p:nvPr>
        </p:nvSpPr>
        <p:spPr>
          <a:xfrm>
            <a:off x="2286000" y="514350"/>
            <a:ext cx="4572000" cy="2571750"/>
          </a:xfrm>
          <a:ln/>
        </p:spPr>
      </p:sp>
      <p:sp>
        <p:nvSpPr>
          <p:cNvPr id="82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26873293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B328607C-2720-4CD7-AAE4-F4B983CFE469}" type="slidenum">
              <a:rPr lang="en-US" altLang="de-DE" sz="1300">
                <a:latin typeface="Verdana" panose="020B0604030504040204" pitchFamily="34" charset="0"/>
              </a:rPr>
              <a:pPr>
                <a:spcBef>
                  <a:spcPct val="0"/>
                </a:spcBef>
              </a:pPr>
              <a:t>40</a:t>
            </a:fld>
            <a:endParaRPr lang="en-US" altLang="de-DE" sz="1300">
              <a:latin typeface="Verdana" panose="020B0604030504040204" pitchFamily="34" charset="0"/>
            </a:endParaRPr>
          </a:p>
        </p:txBody>
      </p:sp>
      <p:sp>
        <p:nvSpPr>
          <p:cNvPr id="84995" name="Rectangle 2"/>
          <p:cNvSpPr>
            <a:spLocks noGrp="1" noRot="1" noChangeAspect="1" noChangeArrowheads="1" noTextEdit="1"/>
          </p:cNvSpPr>
          <p:nvPr>
            <p:ph type="sldImg"/>
          </p:nvPr>
        </p:nvSpPr>
        <p:spPr>
          <a:xfrm>
            <a:off x="2286000" y="514350"/>
            <a:ext cx="4572000" cy="2571750"/>
          </a:xfrm>
          <a:ln/>
        </p:spPr>
      </p:sp>
      <p:sp>
        <p:nvSpPr>
          <p:cNvPr id="84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08573133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6FC7144A-0389-4EF9-A6B9-11CEC21C69AE}" type="slidenum">
              <a:rPr lang="en-US" altLang="de-DE" sz="1300">
                <a:latin typeface="Verdana" panose="020B0604030504040204" pitchFamily="34" charset="0"/>
              </a:rPr>
              <a:pPr>
                <a:spcBef>
                  <a:spcPct val="0"/>
                </a:spcBef>
              </a:pPr>
              <a:t>50</a:t>
            </a:fld>
            <a:endParaRPr lang="en-US" altLang="de-DE" sz="1300">
              <a:latin typeface="Verdana" panose="020B0604030504040204" pitchFamily="34" charset="0"/>
            </a:endParaRPr>
          </a:p>
        </p:txBody>
      </p:sp>
      <p:sp>
        <p:nvSpPr>
          <p:cNvPr id="111619" name="Rectangle 2"/>
          <p:cNvSpPr>
            <a:spLocks noGrp="1" noRot="1" noChangeAspect="1" noChangeArrowheads="1" noTextEdit="1"/>
          </p:cNvSpPr>
          <p:nvPr>
            <p:ph type="sldImg"/>
          </p:nvPr>
        </p:nvSpPr>
        <p:spPr>
          <a:xfrm>
            <a:off x="2286000" y="514350"/>
            <a:ext cx="4572000" cy="2571750"/>
          </a:xfrm>
          <a:ln/>
        </p:spPr>
      </p:sp>
      <p:sp>
        <p:nvSpPr>
          <p:cNvPr id="111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52624993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6FC7144A-0389-4EF9-A6B9-11CEC21C69AE}" type="slidenum">
              <a:rPr lang="en-US" altLang="de-DE" sz="1300">
                <a:latin typeface="Verdana" panose="020B0604030504040204" pitchFamily="34" charset="0"/>
              </a:rPr>
              <a:pPr>
                <a:spcBef>
                  <a:spcPct val="0"/>
                </a:spcBef>
              </a:pPr>
              <a:t>51</a:t>
            </a:fld>
            <a:endParaRPr lang="en-US" altLang="de-DE" sz="1300">
              <a:latin typeface="Verdana" panose="020B0604030504040204" pitchFamily="34" charset="0"/>
            </a:endParaRPr>
          </a:p>
        </p:txBody>
      </p:sp>
      <p:sp>
        <p:nvSpPr>
          <p:cNvPr id="111619" name="Rectangle 2"/>
          <p:cNvSpPr>
            <a:spLocks noGrp="1" noRot="1" noChangeAspect="1" noChangeArrowheads="1" noTextEdit="1"/>
          </p:cNvSpPr>
          <p:nvPr>
            <p:ph type="sldImg"/>
          </p:nvPr>
        </p:nvSpPr>
        <p:spPr>
          <a:xfrm>
            <a:off x="2286000" y="514350"/>
            <a:ext cx="4572000" cy="2571750"/>
          </a:xfrm>
          <a:ln/>
        </p:spPr>
      </p:sp>
      <p:sp>
        <p:nvSpPr>
          <p:cNvPr id="111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52624993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6FC7144A-0389-4EF9-A6B9-11CEC21C69AE}" type="slidenum">
              <a:rPr lang="en-US" altLang="de-DE" sz="1300">
                <a:latin typeface="Verdana" panose="020B0604030504040204" pitchFamily="34" charset="0"/>
              </a:rPr>
              <a:pPr>
                <a:spcBef>
                  <a:spcPct val="0"/>
                </a:spcBef>
              </a:pPr>
              <a:t>52</a:t>
            </a:fld>
            <a:endParaRPr lang="en-US" altLang="de-DE" sz="1300">
              <a:latin typeface="Verdana" panose="020B0604030504040204" pitchFamily="34" charset="0"/>
            </a:endParaRPr>
          </a:p>
        </p:txBody>
      </p:sp>
      <p:sp>
        <p:nvSpPr>
          <p:cNvPr id="111619" name="Rectangle 2"/>
          <p:cNvSpPr>
            <a:spLocks noGrp="1" noRot="1" noChangeAspect="1" noChangeArrowheads="1" noTextEdit="1"/>
          </p:cNvSpPr>
          <p:nvPr>
            <p:ph type="sldImg"/>
          </p:nvPr>
        </p:nvSpPr>
        <p:spPr>
          <a:xfrm>
            <a:off x="2286000" y="514350"/>
            <a:ext cx="4572000" cy="2571750"/>
          </a:xfrm>
          <a:ln/>
        </p:spPr>
      </p:sp>
      <p:sp>
        <p:nvSpPr>
          <p:cNvPr id="111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52624993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9BFE40C5-62FF-4D41-A5F5-97CA10CB5BF4}" type="slidenum">
              <a:rPr lang="en-US" altLang="de-DE" sz="1300">
                <a:latin typeface="Verdana" panose="020B0604030504040204" pitchFamily="34" charset="0"/>
              </a:rPr>
              <a:pPr>
                <a:spcBef>
                  <a:spcPct val="0"/>
                </a:spcBef>
              </a:pPr>
              <a:t>53</a:t>
            </a:fld>
            <a:endParaRPr lang="en-US" altLang="de-DE" sz="1300">
              <a:latin typeface="Verdana" panose="020B0604030504040204" pitchFamily="34" charset="0"/>
            </a:endParaRPr>
          </a:p>
        </p:txBody>
      </p:sp>
      <p:sp>
        <p:nvSpPr>
          <p:cNvPr id="113667" name="Rectangle 2"/>
          <p:cNvSpPr>
            <a:spLocks noGrp="1" noRot="1" noChangeAspect="1" noChangeArrowheads="1" noTextEdit="1"/>
          </p:cNvSpPr>
          <p:nvPr>
            <p:ph type="sldImg"/>
          </p:nvPr>
        </p:nvSpPr>
        <p:spPr>
          <a:xfrm>
            <a:off x="2286000" y="514350"/>
            <a:ext cx="4572000" cy="2571750"/>
          </a:xfrm>
          <a:ln/>
        </p:spPr>
      </p:sp>
      <p:sp>
        <p:nvSpPr>
          <p:cNvPr id="1136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70015752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EDCDBF4A-A750-414A-94B0-E59032D05AB4}" type="slidenum">
              <a:rPr lang="en-US" altLang="de-DE" sz="1300">
                <a:latin typeface="Verdana" panose="020B0604030504040204" pitchFamily="34" charset="0"/>
              </a:rPr>
              <a:pPr>
                <a:spcBef>
                  <a:spcPct val="0"/>
                </a:spcBef>
              </a:pPr>
              <a:t>54</a:t>
            </a:fld>
            <a:endParaRPr lang="en-US" altLang="de-DE" sz="1300">
              <a:latin typeface="Verdana" panose="020B0604030504040204" pitchFamily="34" charset="0"/>
            </a:endParaRPr>
          </a:p>
        </p:txBody>
      </p:sp>
      <p:sp>
        <p:nvSpPr>
          <p:cNvPr id="115715" name="Rectangle 2"/>
          <p:cNvSpPr>
            <a:spLocks noGrp="1" noRot="1" noChangeAspect="1" noChangeArrowheads="1" noTextEdit="1"/>
          </p:cNvSpPr>
          <p:nvPr>
            <p:ph type="sldImg"/>
          </p:nvPr>
        </p:nvSpPr>
        <p:spPr>
          <a:xfrm>
            <a:off x="2286000" y="514350"/>
            <a:ext cx="4572000" cy="2571750"/>
          </a:xfrm>
          <a:ln/>
        </p:spPr>
      </p:sp>
      <p:sp>
        <p:nvSpPr>
          <p:cNvPr id="115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18902705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24088" y="404813"/>
            <a:ext cx="3843337" cy="216058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55</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462">
              <a:spcBef>
                <a:spcPct val="30000"/>
              </a:spcBef>
              <a:defRPr sz="1200">
                <a:solidFill>
                  <a:schemeClr val="tx1"/>
                </a:solidFill>
                <a:latin typeface="Times New Roman" panose="02020603050405020304" pitchFamily="18" charset="0"/>
                <a:cs typeface="Times New Roman" panose="02020603050405020304" pitchFamily="18" charset="0"/>
              </a:defRPr>
            </a:lvl1pPr>
            <a:lvl2pPr marL="769993" indent="-296151" defTabSz="990462">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84605" indent="-236921" defTabSz="990462">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58447" indent="-236921" defTabSz="990462">
              <a:spcBef>
                <a:spcPct val="30000"/>
              </a:spcBef>
              <a:defRPr sz="1200">
                <a:solidFill>
                  <a:schemeClr val="tx1"/>
                </a:solidFill>
                <a:latin typeface="Times New Roman" panose="02020603050405020304" pitchFamily="18" charset="0"/>
                <a:cs typeface="Times New Roman" panose="02020603050405020304" pitchFamily="18" charset="0"/>
              </a:defRPr>
            </a:lvl4pPr>
            <a:lvl5pPr marL="2132289" indent="-236921" defTabSz="990462">
              <a:spcBef>
                <a:spcPct val="30000"/>
              </a:spcBef>
              <a:defRPr sz="1200">
                <a:solidFill>
                  <a:schemeClr val="tx1"/>
                </a:solidFill>
                <a:latin typeface="Times New Roman" panose="02020603050405020304" pitchFamily="18" charset="0"/>
                <a:cs typeface="Times New Roman" panose="02020603050405020304" pitchFamily="18" charset="0"/>
              </a:defRPr>
            </a:lvl5pPr>
            <a:lvl6pPr marL="2606131" indent="-236921" defTabSz="990462"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3079974" indent="-236921" defTabSz="990462"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553816" indent="-236921" defTabSz="990462"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4027658" indent="-236921" defTabSz="990462"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endParaRPr lang="en-US" altLang="de-DE" sz="1300">
              <a:latin typeface="Verdana" panose="020B0604030504040204" pitchFamily="34" charset="0"/>
            </a:endParaRPr>
          </a:p>
        </p:txBody>
      </p:sp>
      <p:sp>
        <p:nvSpPr>
          <p:cNvPr id="119811" name="Rectangle 2"/>
          <p:cNvSpPr>
            <a:spLocks noGrp="1" noRot="1" noChangeAspect="1" noChangeArrowheads="1" noTextEdit="1"/>
          </p:cNvSpPr>
          <p:nvPr>
            <p:ph type="sldImg"/>
          </p:nvPr>
        </p:nvSpPr>
        <p:spPr>
          <a:ln/>
        </p:spPr>
      </p:sp>
      <p:sp>
        <p:nvSpPr>
          <p:cNvPr id="119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92700258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462">
              <a:spcBef>
                <a:spcPct val="30000"/>
              </a:spcBef>
              <a:defRPr sz="1200">
                <a:solidFill>
                  <a:schemeClr val="tx1"/>
                </a:solidFill>
                <a:latin typeface="Times New Roman" panose="02020603050405020304" pitchFamily="18" charset="0"/>
                <a:cs typeface="Times New Roman" panose="02020603050405020304" pitchFamily="18" charset="0"/>
              </a:defRPr>
            </a:lvl1pPr>
            <a:lvl2pPr marL="769993" indent="-296151" defTabSz="990462">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84605" indent="-236921" defTabSz="990462">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58447" indent="-236921" defTabSz="990462">
              <a:spcBef>
                <a:spcPct val="30000"/>
              </a:spcBef>
              <a:defRPr sz="1200">
                <a:solidFill>
                  <a:schemeClr val="tx1"/>
                </a:solidFill>
                <a:latin typeface="Times New Roman" panose="02020603050405020304" pitchFamily="18" charset="0"/>
                <a:cs typeface="Times New Roman" panose="02020603050405020304" pitchFamily="18" charset="0"/>
              </a:defRPr>
            </a:lvl4pPr>
            <a:lvl5pPr marL="2132289" indent="-236921" defTabSz="990462">
              <a:spcBef>
                <a:spcPct val="30000"/>
              </a:spcBef>
              <a:defRPr sz="1200">
                <a:solidFill>
                  <a:schemeClr val="tx1"/>
                </a:solidFill>
                <a:latin typeface="Times New Roman" panose="02020603050405020304" pitchFamily="18" charset="0"/>
                <a:cs typeface="Times New Roman" panose="02020603050405020304" pitchFamily="18" charset="0"/>
              </a:defRPr>
            </a:lvl5pPr>
            <a:lvl6pPr marL="2606131" indent="-236921" defTabSz="990462"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3079974" indent="-236921" defTabSz="990462"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553816" indent="-236921" defTabSz="990462"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4027658" indent="-236921" defTabSz="990462"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endParaRPr lang="en-US" altLang="de-DE" sz="1300">
              <a:latin typeface="Verdana" panose="020B0604030504040204" pitchFamily="34" charset="0"/>
            </a:endParaRPr>
          </a:p>
        </p:txBody>
      </p:sp>
      <p:sp>
        <p:nvSpPr>
          <p:cNvPr id="121859" name="Rectangle 2"/>
          <p:cNvSpPr>
            <a:spLocks noGrp="1" noRot="1" noChangeAspect="1" noChangeArrowheads="1" noTextEdit="1"/>
          </p:cNvSpPr>
          <p:nvPr>
            <p:ph type="sldImg"/>
          </p:nvPr>
        </p:nvSpPr>
        <p:spPr>
          <a:ln/>
        </p:spPr>
      </p:sp>
      <p:sp>
        <p:nvSpPr>
          <p:cNvPr id="1218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10660429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2.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3.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3.xml"/><Relationship Id="rId4" Type="http://schemas.openxmlformats.org/officeDocument/2006/relationships/image" Target="../media/image8.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17033"/>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Metacognitive Training (MCT)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9" name="Rectangle 7"/>
          <p:cNvSpPr>
            <a:spLocks noChangeArrowheads="1"/>
          </p:cNvSpPr>
          <p:nvPr/>
        </p:nvSpPr>
        <p:spPr bwMode="auto">
          <a:xfrm>
            <a:off x="408955" y="6035040"/>
            <a:ext cx="5486400" cy="502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n-US" altLang="de-DE" sz="1000" dirty="0">
                <a:latin typeface="+mj-lt"/>
              </a:rPr>
              <a:t>Permission to use the pictures in this module has been provided by the artists and copyright holders.</a:t>
            </a:r>
            <a:br>
              <a:rPr lang="en-US" altLang="de-DE" sz="1000" dirty="0">
                <a:latin typeface="+mj-lt"/>
              </a:rPr>
            </a:br>
            <a:r>
              <a:rPr lang="en-US" altLang="de-DE" sz="1000" dirty="0">
                <a:latin typeface="+mj-lt"/>
              </a:rPr>
              <a:t>For details (artist, title), please refer to the end of this presentation.</a:t>
            </a:r>
          </a:p>
        </p:txBody>
      </p:sp>
      <p:pic>
        <p:nvPicPr>
          <p:cNvPr id="11"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237312"/>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en-US"/>
              <a:t>Metacognitive Training 1 - Attribution</a:t>
            </a:r>
          </a:p>
        </p:txBody>
      </p:sp>
      <p:sp>
        <p:nvSpPr>
          <p:cNvPr id="4" name="Slide Number Placeholder 3"/>
          <p:cNvSpPr>
            <a:spLocks noGrp="1"/>
          </p:cNvSpPr>
          <p:nvPr>
            <p:ph type="sldNum" sz="quarter" idx="12"/>
          </p:nvPr>
        </p:nvSpPr>
        <p:spPr bwMode="gray"/>
        <p:txBody>
          <a:bodyPr/>
          <a:lstStyle/>
          <a:p>
            <a:fld id="{B6F15528-21DE-4FAA-801E-634DDDAF4B2B}" type="slidenum">
              <a:rPr lang="en-US" smtClean="0"/>
              <a:t>‹Nr.›</a:t>
            </a:fld>
            <a:endParaRPr lang="en-US"/>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p>
            <a:r>
              <a:rPr lang="de-DE"/>
              <a:t>Metacognitive Training 1 - Attribution</a:t>
            </a:r>
            <a:endParaRPr lang="de-DE" dirty="0"/>
          </a:p>
        </p:txBody>
      </p:sp>
      <p:sp>
        <p:nvSpPr>
          <p:cNvPr id="6" name="Slide Number Placeholder 5"/>
          <p:cNvSpPr>
            <a:spLocks noGrp="1"/>
          </p:cNvSpPr>
          <p:nvPr>
            <p:ph type="sldNum" sz="quarter" idx="12"/>
          </p:nvPr>
        </p:nvSpPr>
        <p:spPr bwMode="gray"/>
        <p:txBody>
          <a:bodyPr>
            <a:noAutofit/>
          </a:body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r>
              <a:rPr lang="de-DE"/>
              <a:t>Metacognitive Training 1 - Attribution</a:t>
            </a:r>
            <a:endParaRPr lang="de-DE" dirty="0"/>
          </a:p>
        </p:txBody>
      </p:sp>
      <p:sp>
        <p:nvSpPr>
          <p:cNvPr id="7" name="Slide Number Placeholder 6"/>
          <p:cNvSpPr>
            <a:spLocks noGrp="1"/>
          </p:cNvSpPr>
          <p:nvPr>
            <p:ph type="sldNum" sz="quarter" idx="12"/>
          </p:nvPr>
        </p:nvSpPr>
        <p:spPr bwMode="gray"/>
        <p:txBody>
          <a:body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r>
              <a:rPr lang="en-US"/>
              <a:t>Metacognitive Training 1 - Attribution</a:t>
            </a:r>
          </a:p>
        </p:txBody>
      </p:sp>
      <p:sp>
        <p:nvSpPr>
          <p:cNvPr id="7" name="Slide Number Placeholder 6"/>
          <p:cNvSpPr>
            <a:spLocks noGrp="1"/>
          </p:cNvSpPr>
          <p:nvPr>
            <p:ph type="sldNum" sz="quarter" idx="12"/>
          </p:nvPr>
        </p:nvSpPr>
        <p:spPr bwMode="gray"/>
        <p:txBody>
          <a:bodyPr/>
          <a:lstStyle/>
          <a:p>
            <a:fld id="{B6F15528-21DE-4FAA-801E-634DDDAF4B2B}" type="slidenum">
              <a:rPr lang="en-US" smtClean="0"/>
              <a:t>‹Nr.›</a:t>
            </a:fld>
            <a:endParaRPr lang="en-US"/>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r>
              <a:rPr lang="en-US"/>
              <a:t>Metacognitive Training 1 - Attribution</a:t>
            </a:r>
          </a:p>
        </p:txBody>
      </p:sp>
      <p:sp>
        <p:nvSpPr>
          <p:cNvPr id="7" name="Slide Number Placeholder 6"/>
          <p:cNvSpPr>
            <a:spLocks noGrp="1"/>
          </p:cNvSpPr>
          <p:nvPr>
            <p:ph type="sldNum" sz="quarter" idx="12"/>
          </p:nvPr>
        </p:nvSpPr>
        <p:spPr bwMode="gray"/>
        <p:txBody>
          <a:bodyPr/>
          <a:lstStyle/>
          <a:p>
            <a:fld id="{B6F15528-21DE-4FAA-801E-634DDDAF4B2B}" type="slidenum">
              <a:rPr lang="en-US" smtClean="0"/>
              <a:t>‹Nr.›</a:t>
            </a:fld>
            <a:endParaRPr lang="en-US"/>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p>
            <a:r>
              <a:rPr lang="de-DE"/>
              <a:t>Metacognitive Training 1 - Attribution</a:t>
            </a:r>
            <a:endParaRPr lang="de-DE" dirty="0"/>
          </a:p>
        </p:txBody>
      </p:sp>
      <p:sp>
        <p:nvSpPr>
          <p:cNvPr id="5" name="Slide Number Placeholder 4"/>
          <p:cNvSpPr>
            <a:spLocks noGrp="1"/>
          </p:cNvSpPr>
          <p:nvPr>
            <p:ph type="sldNum" sz="quarter" idx="12"/>
          </p:nvPr>
        </p:nvSpPr>
        <p:spPr bwMode="gray"/>
        <p:txBody>
          <a:body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a:t>Metacognitive Training 1 - Attribution</a:t>
            </a:r>
            <a:endParaRPr lang="de-DE" dirty="0"/>
          </a:p>
        </p:txBody>
      </p:sp>
      <p:sp>
        <p:nvSpPr>
          <p:cNvPr id="4" name="Slide Number Placeholder 3"/>
          <p:cNvSpPr>
            <a:spLocks noGrp="1"/>
          </p:cNvSpPr>
          <p:nvPr>
            <p:ph type="sldNum" sz="quarter" idx="12"/>
          </p:nvPr>
        </p:nvSpPr>
        <p:spPr bwMode="gray"/>
        <p:txBody>
          <a:body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3" y="8"/>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8"/>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61"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33"/>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3735792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7" y="9"/>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61"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33"/>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2848238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17033"/>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Metacognitive Training (MCT)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914400" eaLnBrk="0" fontAlgn="base" hangingPunct="0">
              <a:spcBef>
                <a:spcPct val="0"/>
              </a:spcBef>
              <a:spcAft>
                <a:spcPct val="0"/>
              </a:spcAft>
            </a:pPr>
            <a:endParaRPr lang="en-US" sz="4000" dirty="0" err="1">
              <a:solidFill>
                <a:srgbClr val="333333"/>
              </a:solidFill>
              <a:latin typeface="Calibri Ligh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50" y="620689"/>
            <a:ext cx="3546674" cy="3528392"/>
          </a:xfrm>
          <a:prstGeom prst="rect">
            <a:avLst/>
          </a:prstGeom>
        </p:spPr>
      </p:pic>
      <p:sp>
        <p:nvSpPr>
          <p:cNvPr id="9" name="Rectangle 7"/>
          <p:cNvSpPr>
            <a:spLocks noChangeArrowheads="1"/>
          </p:cNvSpPr>
          <p:nvPr userDrawn="1"/>
        </p:nvSpPr>
        <p:spPr bwMode="auto">
          <a:xfrm>
            <a:off x="408955" y="6035040"/>
            <a:ext cx="5486400" cy="502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914400" fontAlgn="base">
              <a:spcBef>
                <a:spcPct val="0"/>
              </a:spcBef>
              <a:spcAft>
                <a:spcPct val="0"/>
              </a:spcAft>
              <a:buClrTx/>
              <a:buFontTx/>
              <a:buNone/>
            </a:pPr>
            <a:r>
              <a:rPr lang="en-US" altLang="de-DE" sz="1000" dirty="0">
                <a:solidFill>
                  <a:srgbClr val="333333"/>
                </a:solidFill>
                <a:latin typeface="Calibri Light"/>
                <a:ea typeface="ＭＳ Ｐゴシック" panose="020B0600070205080204" pitchFamily="34" charset="-128"/>
              </a:rPr>
              <a:t>Permission to use the pictures in this module has been provided by the artists and copyright holders.</a:t>
            </a:r>
            <a:br>
              <a:rPr lang="en-US" altLang="de-DE" sz="1000" dirty="0">
                <a:solidFill>
                  <a:srgbClr val="333333"/>
                </a:solidFill>
                <a:latin typeface="Calibri Light"/>
                <a:ea typeface="ＭＳ Ｐゴシック" panose="020B0600070205080204" pitchFamily="34" charset="-128"/>
              </a:rPr>
            </a:br>
            <a:r>
              <a:rPr lang="en-US" altLang="de-DE" sz="1000" dirty="0">
                <a:solidFill>
                  <a:srgbClr val="333333"/>
                </a:solidFill>
                <a:latin typeface="Calibri Light"/>
                <a:ea typeface="ＭＳ Ｐゴシック" panose="020B0600070205080204" pitchFamily="34" charset="-128"/>
              </a:rPr>
              <a:t>For details (artist, title), please refer to the end of this presentation.</a:t>
            </a:r>
          </a:p>
        </p:txBody>
      </p:sp>
      <p:pic>
        <p:nvPicPr>
          <p:cNvPr id="11"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237312"/>
            <a:ext cx="246888" cy="246888"/>
          </a:xfrm>
          <a:prstGeom prst="rect">
            <a:avLst/>
          </a:prstGeom>
        </p:spPr>
      </p:pic>
    </p:spTree>
    <p:extLst>
      <p:ext uri="{BB962C8B-B14F-4D97-AF65-F5344CB8AC3E}">
        <p14:creationId xmlns:p14="http://schemas.microsoft.com/office/powerpoint/2010/main" val="275662538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solidFill>
                  <a:srgbClr val="333333"/>
                </a:solidFill>
              </a:rPr>
              <a:t>Metacognitive Training 1 - Attribution</a:t>
            </a:r>
          </a:p>
        </p:txBody>
      </p:sp>
      <p:sp>
        <p:nvSpPr>
          <p:cNvPr id="4" name="Slide Number Placeholder 3"/>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‹Nr.›</a:t>
            </a:fld>
            <a:endParaRPr lang="de-DE" altLang="de-DE">
              <a:solidFill>
                <a:srgbClr val="333333"/>
              </a:solidFill>
            </a:endParaRPr>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22958952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p>
            <a:pPr>
              <a:defRPr/>
            </a:pPr>
            <a:r>
              <a:rPr lang="de-DE">
                <a:solidFill>
                  <a:srgbClr val="333333"/>
                </a:solidFill>
              </a:rPr>
              <a:t>Metacognitive Training 1 - Attribution</a:t>
            </a:r>
          </a:p>
        </p:txBody>
      </p:sp>
      <p:sp>
        <p:nvSpPr>
          <p:cNvPr id="6" name="Slide Number Placeholder 5"/>
          <p:cNvSpPr>
            <a:spLocks noGrp="1"/>
          </p:cNvSpPr>
          <p:nvPr>
            <p:ph type="sldNum" sz="quarter" idx="12"/>
          </p:nvPr>
        </p:nvSpPr>
        <p:spPr bwMode="gray"/>
        <p:txBody>
          <a:bodyPr>
            <a:noAutofit/>
          </a:bodyPr>
          <a:lstStyle/>
          <a:p>
            <a:pPr>
              <a:defRPr/>
            </a:pPr>
            <a:fld id="{4F657602-39CC-44B4-B2B2-1E29DC7C01C7}"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98739519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sp>
        <p:nvSpPr>
          <p:cNvPr id="19" name="Bildplatzhalter 4"/>
          <p:cNvSpPr>
            <a:spLocks noGrp="1"/>
          </p:cNvSpPr>
          <p:nvPr>
            <p:ph type="pic" sz="quarter" idx="13" hasCustomPrompt="1"/>
          </p:nvPr>
        </p:nvSpPr>
        <p:spPr bwMode="gray">
          <a:xfrm>
            <a:off x="7" y="9"/>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spTree>
    <p:extLst>
      <p:ext uri="{BB962C8B-B14F-4D97-AF65-F5344CB8AC3E}">
        <p14:creationId xmlns:p14="http://schemas.microsoft.com/office/powerpoint/2010/main" val="164570796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61"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9"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solidFill>
                  <a:srgbClr val="333333"/>
                </a:solidFill>
              </a:rPr>
              <a:t>Metacognitive Training 1 - Attribution</a:t>
            </a:r>
          </a:p>
        </p:txBody>
      </p:sp>
      <p:sp>
        <p:nvSpPr>
          <p:cNvPr id="7" name="Slide Number Placeholder 6"/>
          <p:cNvSpPr>
            <a:spLocks noGrp="1"/>
          </p:cNvSpPr>
          <p:nvPr>
            <p:ph type="sldNum" sz="quarter" idx="12"/>
          </p:nvPr>
        </p:nvSpPr>
        <p:spPr bwMode="gray"/>
        <p:txBody>
          <a:bodyPr/>
          <a:lstStyle/>
          <a:p>
            <a:pPr>
              <a:defRPr/>
            </a:pPr>
            <a:fld id="{AA685EC0-3012-4ADA-B0A0-FF56741498E2}"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158362346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61"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61"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solidFill>
                  <a:srgbClr val="333333"/>
                </a:solidFill>
              </a:rPr>
              <a:t>Metacognitive Training 1 - Attribution</a:t>
            </a:r>
          </a:p>
        </p:txBody>
      </p:sp>
      <p:sp>
        <p:nvSpPr>
          <p:cNvPr id="7" name="Slide Number Placeholder 6"/>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‹Nr.›</a:t>
            </a:fld>
            <a:endParaRPr lang="de-DE" altLang="de-DE">
              <a:solidFill>
                <a:srgbClr val="333333"/>
              </a:solidFill>
            </a:endParaRPr>
          </a:p>
        </p:txBody>
      </p:sp>
      <p:sp>
        <p:nvSpPr>
          <p:cNvPr id="9" name="Bildplatzhalter 8"/>
          <p:cNvSpPr>
            <a:spLocks noGrp="1"/>
          </p:cNvSpPr>
          <p:nvPr>
            <p:ph type="pic" sz="quarter" idx="13" hasCustomPrompt="1"/>
          </p:nvPr>
        </p:nvSpPr>
        <p:spPr bwMode="gray">
          <a:xfrm>
            <a:off x="6241605"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27701268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pPr>
              <a:defRPr/>
            </a:pPr>
            <a:r>
              <a:rPr lang="de-DE">
                <a:solidFill>
                  <a:srgbClr val="333333"/>
                </a:solidFill>
              </a:rPr>
              <a:t>Metacognitive Training 1 - Attribution</a:t>
            </a:r>
          </a:p>
        </p:txBody>
      </p:sp>
      <p:sp>
        <p:nvSpPr>
          <p:cNvPr id="7" name="Slide Number Placeholder 6"/>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‹Nr.›</a:t>
            </a:fld>
            <a:endParaRPr lang="de-DE" altLang="de-DE">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60"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234766305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p>
            <a:pPr>
              <a:defRPr/>
            </a:pPr>
            <a:r>
              <a:rPr lang="de-DE">
                <a:solidFill>
                  <a:srgbClr val="333333"/>
                </a:solidFill>
              </a:rPr>
              <a:t>Metacognitive Training 1 - Attribution</a:t>
            </a:r>
          </a:p>
        </p:txBody>
      </p:sp>
      <p:sp>
        <p:nvSpPr>
          <p:cNvPr id="5" name="Slide Number Placeholder 4"/>
          <p:cNvSpPr>
            <a:spLocks noGrp="1"/>
          </p:cNvSpPr>
          <p:nvPr>
            <p:ph type="sldNum" sz="quarter" idx="12"/>
          </p:nvPr>
        </p:nvSpPr>
        <p:spPr bwMode="gray"/>
        <p:txBody>
          <a:bodyPr/>
          <a:lstStyle/>
          <a:p>
            <a:pPr>
              <a:defRPr/>
            </a:pPr>
            <a:fld id="{CBAC4CD7-AD2D-4BD2-8128-BE7C085E37A6}"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222556379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solidFill>
                  <a:srgbClr val="333333"/>
                </a:solidFill>
              </a:rPr>
              <a:t>Metacognitive Training 1 - Attribution</a:t>
            </a:r>
          </a:p>
        </p:txBody>
      </p:sp>
      <p:sp>
        <p:nvSpPr>
          <p:cNvPr id="4" name="Slide Number Placeholder 3"/>
          <p:cNvSpPr>
            <a:spLocks noGrp="1"/>
          </p:cNvSpPr>
          <p:nvPr>
            <p:ph type="sldNum" sz="quarter" idx="12"/>
          </p:nvPr>
        </p:nvSpPr>
        <p:spPr bwMode="gray"/>
        <p:txBody>
          <a:bodyPr/>
          <a:lstStyle/>
          <a:p>
            <a:pPr>
              <a:defRPr/>
            </a:pPr>
            <a:fld id="{59FC4560-7772-494A-BA78-BB9242B4B696}"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44477488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61"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9"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9715848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4" y="10"/>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10"/>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62"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35"/>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5669338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9" y="1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62"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35"/>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9408635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defRPr sz="4800"/>
            </a:lvl1pPr>
          </a:lstStyle>
          <a:p>
            <a:r>
              <a:rPr lang="en-US" dirty="0"/>
              <a:t>Click to edit Master title style</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17033"/>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Metacognitive Training (MCT)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914400" eaLnBrk="0" fontAlgn="base" hangingPunct="0">
              <a:spcBef>
                <a:spcPct val="0"/>
              </a:spcBef>
              <a:spcAft>
                <a:spcPct val="0"/>
              </a:spcAft>
            </a:pPr>
            <a:endParaRPr lang="en-US" dirty="0" err="1">
              <a:solidFill>
                <a:srgbClr val="333333"/>
              </a:solidFill>
              <a:latin typeface="Calibri Ligh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50" y="620689"/>
            <a:ext cx="3546674" cy="3528392"/>
          </a:xfrm>
          <a:prstGeom prst="rect">
            <a:avLst/>
          </a:prstGeom>
        </p:spPr>
      </p:pic>
      <p:sp>
        <p:nvSpPr>
          <p:cNvPr id="9" name="Rectangle 7"/>
          <p:cNvSpPr>
            <a:spLocks noChangeArrowheads="1"/>
          </p:cNvSpPr>
          <p:nvPr/>
        </p:nvSpPr>
        <p:spPr bwMode="auto">
          <a:xfrm>
            <a:off x="408955" y="6035040"/>
            <a:ext cx="5486400" cy="502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914400" fontAlgn="base">
              <a:spcBef>
                <a:spcPct val="0"/>
              </a:spcBef>
              <a:spcAft>
                <a:spcPct val="0"/>
              </a:spcAft>
              <a:buClrTx/>
              <a:buFontTx/>
              <a:buNone/>
            </a:pPr>
            <a:r>
              <a:rPr lang="en-US" altLang="de-DE" sz="1000" dirty="0">
                <a:solidFill>
                  <a:srgbClr val="333333"/>
                </a:solidFill>
                <a:latin typeface="Calibri Light"/>
                <a:ea typeface="ＭＳ Ｐゴシック" panose="020B0600070205080204" pitchFamily="34" charset="-128"/>
              </a:rPr>
              <a:t>Permission to use the pictures in this module has been provided by the artists and copyright holders.</a:t>
            </a:r>
            <a:br>
              <a:rPr lang="en-US" altLang="de-DE" sz="1000" dirty="0">
                <a:solidFill>
                  <a:srgbClr val="333333"/>
                </a:solidFill>
                <a:latin typeface="Calibri Light"/>
                <a:ea typeface="ＭＳ Ｐゴシック" panose="020B0600070205080204" pitchFamily="34" charset="-128"/>
              </a:rPr>
            </a:br>
            <a:r>
              <a:rPr lang="en-US" altLang="de-DE" sz="1000" dirty="0">
                <a:solidFill>
                  <a:srgbClr val="333333"/>
                </a:solidFill>
                <a:latin typeface="Calibri Light"/>
                <a:ea typeface="ＭＳ Ｐゴシック" panose="020B0600070205080204" pitchFamily="34" charset="-128"/>
              </a:rPr>
              <a:t>For details (artist, title), please refer to the end of this presentation.</a:t>
            </a:r>
          </a:p>
        </p:txBody>
      </p:sp>
      <p:pic>
        <p:nvPicPr>
          <p:cNvPr id="11"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237312"/>
            <a:ext cx="246888" cy="246888"/>
          </a:xfrm>
          <a:prstGeom prst="rect">
            <a:avLst/>
          </a:prstGeom>
        </p:spPr>
      </p:pic>
    </p:spTree>
    <p:extLst>
      <p:ext uri="{BB962C8B-B14F-4D97-AF65-F5344CB8AC3E}">
        <p14:creationId xmlns:p14="http://schemas.microsoft.com/office/powerpoint/2010/main" val="148023035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solidFill>
                  <a:srgbClr val="333333"/>
                </a:solidFill>
              </a:rPr>
              <a:t>Metacognitive Training 1 - Attribution</a:t>
            </a:r>
          </a:p>
        </p:txBody>
      </p:sp>
      <p:sp>
        <p:nvSpPr>
          <p:cNvPr id="4" name="Slide Number Placeholder 3"/>
          <p:cNvSpPr>
            <a:spLocks noGrp="1"/>
          </p:cNvSpPr>
          <p:nvPr>
            <p:ph type="sldNum" sz="quarter" idx="12"/>
          </p:nvPr>
        </p:nvSpPr>
        <p:spPr bwMode="gray"/>
        <p:txBody>
          <a:bodyPr/>
          <a:lstStyle/>
          <a:p>
            <a:pPr>
              <a:defRPr/>
            </a:pPr>
            <a:fld id="{64A9821B-060D-4E5C-B2E0-355E33A2AD6E}" type="slidenum">
              <a:rPr lang="de-DE" smtClean="0">
                <a:solidFill>
                  <a:srgbClr val="333333"/>
                </a:solidFill>
              </a:rPr>
              <a:pPr>
                <a:defRPr/>
              </a:pPr>
              <a:t>‹Nr.›</a:t>
            </a:fld>
            <a:endParaRPr lang="de-DE">
              <a:solidFill>
                <a:srgbClr val="333333"/>
              </a:solidFill>
            </a:endParaRPr>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144303219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p>
            <a:pPr>
              <a:defRPr/>
            </a:pPr>
            <a:r>
              <a:rPr lang="de-DE">
                <a:solidFill>
                  <a:srgbClr val="333333"/>
                </a:solidFill>
              </a:rPr>
              <a:t>Metacognitive Training 1 - Attribution</a:t>
            </a:r>
          </a:p>
        </p:txBody>
      </p:sp>
      <p:sp>
        <p:nvSpPr>
          <p:cNvPr id="6" name="Slide Number Placeholder 5"/>
          <p:cNvSpPr>
            <a:spLocks noGrp="1"/>
          </p:cNvSpPr>
          <p:nvPr>
            <p:ph type="sldNum" sz="quarter" idx="12"/>
          </p:nvPr>
        </p:nvSpPr>
        <p:spPr bwMode="gray"/>
        <p:txBody>
          <a:bodyPr>
            <a:noAutofit/>
          </a:bodyPr>
          <a:lstStyle/>
          <a:p>
            <a:pPr>
              <a:defRPr/>
            </a:pPr>
            <a:fld id="{4756E90D-4414-46EA-B5FA-B43E5B25DFBA}" type="slidenum">
              <a:rPr lang="de-DE" smtClean="0">
                <a:solidFill>
                  <a:srgbClr val="333333"/>
                </a:solidFill>
              </a:rPr>
              <a:pPr>
                <a:defRPr/>
              </a:pPr>
              <a:t>‹Nr.›</a:t>
            </a:fld>
            <a:endParaRPr lang="de-DE">
              <a:solidFill>
                <a:srgbClr val="333333"/>
              </a:solidFill>
            </a:endParaRPr>
          </a:p>
        </p:txBody>
      </p:sp>
    </p:spTree>
    <p:extLst>
      <p:ext uri="{BB962C8B-B14F-4D97-AF65-F5344CB8AC3E}">
        <p14:creationId xmlns:p14="http://schemas.microsoft.com/office/powerpoint/2010/main" val="186792534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sp>
        <p:nvSpPr>
          <p:cNvPr id="19" name="Bildplatzhalter 4"/>
          <p:cNvSpPr>
            <a:spLocks noGrp="1"/>
          </p:cNvSpPr>
          <p:nvPr>
            <p:ph type="pic" sz="quarter" idx="13" hasCustomPrompt="1"/>
          </p:nvPr>
        </p:nvSpPr>
        <p:spPr bwMode="gray">
          <a:xfrm>
            <a:off x="9" y="1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spTree>
    <p:extLst>
      <p:ext uri="{BB962C8B-B14F-4D97-AF65-F5344CB8AC3E}">
        <p14:creationId xmlns:p14="http://schemas.microsoft.com/office/powerpoint/2010/main" val="219305706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62"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10"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solidFill>
                  <a:srgbClr val="333333"/>
                </a:solidFill>
              </a:rPr>
              <a:t>Metacognitive Training 1 - Attribution</a:t>
            </a:r>
          </a:p>
        </p:txBody>
      </p:sp>
      <p:sp>
        <p:nvSpPr>
          <p:cNvPr id="7" name="Slide Number Placeholder 6"/>
          <p:cNvSpPr>
            <a:spLocks noGrp="1"/>
          </p:cNvSpPr>
          <p:nvPr>
            <p:ph type="sldNum" sz="quarter" idx="12"/>
          </p:nvPr>
        </p:nvSpPr>
        <p:spPr bwMode="gray"/>
        <p:txBody>
          <a:bodyPr/>
          <a:lstStyle/>
          <a:p>
            <a:pPr>
              <a:defRPr/>
            </a:pPr>
            <a:fld id="{EB357CE6-EF3B-45CD-BB0A-6C826D86FBEB}" type="slidenum">
              <a:rPr lang="de-DE" smtClean="0">
                <a:solidFill>
                  <a:srgbClr val="333333"/>
                </a:solidFill>
              </a:rPr>
              <a:pPr>
                <a:defRPr/>
              </a:pPr>
              <a:t>‹Nr.›</a:t>
            </a:fld>
            <a:endParaRPr lang="de-DE">
              <a:solidFill>
                <a:srgbClr val="333333"/>
              </a:solidFill>
            </a:endParaRPr>
          </a:p>
        </p:txBody>
      </p:sp>
    </p:spTree>
    <p:extLst>
      <p:ext uri="{BB962C8B-B14F-4D97-AF65-F5344CB8AC3E}">
        <p14:creationId xmlns:p14="http://schemas.microsoft.com/office/powerpoint/2010/main" val="182665887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62"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62"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solidFill>
                  <a:srgbClr val="333333"/>
                </a:solidFill>
              </a:rPr>
              <a:t>Metacognitive Training 1 - Attribution</a:t>
            </a:r>
          </a:p>
        </p:txBody>
      </p:sp>
      <p:sp>
        <p:nvSpPr>
          <p:cNvPr id="7" name="Slide Number Placeholder 6"/>
          <p:cNvSpPr>
            <a:spLocks noGrp="1"/>
          </p:cNvSpPr>
          <p:nvPr>
            <p:ph type="sldNum" sz="quarter" idx="12"/>
          </p:nvPr>
        </p:nvSpPr>
        <p:spPr bwMode="gray"/>
        <p:txBody>
          <a:bodyPr/>
          <a:lstStyle/>
          <a:p>
            <a:pPr>
              <a:defRPr/>
            </a:pPr>
            <a:fld id="{64A9821B-060D-4E5C-B2E0-355E33A2AD6E}" type="slidenum">
              <a:rPr lang="de-DE" smtClean="0">
                <a:solidFill>
                  <a:srgbClr val="333333"/>
                </a:solidFill>
              </a:rPr>
              <a:pPr>
                <a:defRPr/>
              </a:pPr>
              <a:t>‹Nr.›</a:t>
            </a:fld>
            <a:endParaRPr lang="de-DE">
              <a:solidFill>
                <a:srgbClr val="333333"/>
              </a:solidFill>
            </a:endParaRPr>
          </a:p>
        </p:txBody>
      </p:sp>
      <p:sp>
        <p:nvSpPr>
          <p:cNvPr id="9" name="Bildplatzhalter 8"/>
          <p:cNvSpPr>
            <a:spLocks noGrp="1"/>
          </p:cNvSpPr>
          <p:nvPr>
            <p:ph type="pic" sz="quarter" idx="13" hasCustomPrompt="1"/>
          </p:nvPr>
        </p:nvSpPr>
        <p:spPr bwMode="gray">
          <a:xfrm>
            <a:off x="6241605"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348813339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pPr>
              <a:defRPr/>
            </a:pPr>
            <a:r>
              <a:rPr lang="de-DE">
                <a:solidFill>
                  <a:srgbClr val="333333"/>
                </a:solidFill>
              </a:rPr>
              <a:t>Metacognitive Training 1 - Attribution</a:t>
            </a:r>
          </a:p>
        </p:txBody>
      </p:sp>
      <p:sp>
        <p:nvSpPr>
          <p:cNvPr id="7" name="Slide Number Placeholder 6"/>
          <p:cNvSpPr>
            <a:spLocks noGrp="1"/>
          </p:cNvSpPr>
          <p:nvPr>
            <p:ph type="sldNum" sz="quarter" idx="12"/>
          </p:nvPr>
        </p:nvSpPr>
        <p:spPr bwMode="gray"/>
        <p:txBody>
          <a:bodyPr/>
          <a:lstStyle/>
          <a:p>
            <a:pPr>
              <a:defRPr/>
            </a:pPr>
            <a:fld id="{64A9821B-060D-4E5C-B2E0-355E33A2AD6E}" type="slidenum">
              <a:rPr lang="de-DE" smtClean="0">
                <a:solidFill>
                  <a:srgbClr val="333333"/>
                </a:solidFill>
              </a:rPr>
              <a:pPr>
                <a:defRPr/>
              </a:pPr>
              <a:t>‹Nr.›</a:t>
            </a:fld>
            <a:endParaRPr lang="de-DE">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60"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86865560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p>
            <a:pPr>
              <a:defRPr/>
            </a:pPr>
            <a:r>
              <a:rPr lang="de-DE">
                <a:solidFill>
                  <a:srgbClr val="333333"/>
                </a:solidFill>
              </a:rPr>
              <a:t>Metacognitive Training 1 - Attribution</a:t>
            </a:r>
          </a:p>
        </p:txBody>
      </p:sp>
      <p:sp>
        <p:nvSpPr>
          <p:cNvPr id="5" name="Slide Number Placeholder 4"/>
          <p:cNvSpPr>
            <a:spLocks noGrp="1"/>
          </p:cNvSpPr>
          <p:nvPr>
            <p:ph type="sldNum" sz="quarter" idx="12"/>
          </p:nvPr>
        </p:nvSpPr>
        <p:spPr bwMode="gray"/>
        <p:txBody>
          <a:bodyPr/>
          <a:lstStyle/>
          <a:p>
            <a:pPr>
              <a:defRPr/>
            </a:pPr>
            <a:fld id="{D884FB46-303A-487B-91F1-9056311C33C7}" type="slidenum">
              <a:rPr lang="de-DE" smtClean="0">
                <a:solidFill>
                  <a:srgbClr val="333333"/>
                </a:solidFill>
              </a:rPr>
              <a:pPr>
                <a:defRPr/>
              </a:pPr>
              <a:t>‹Nr.›</a:t>
            </a:fld>
            <a:endParaRPr lang="de-DE">
              <a:solidFill>
                <a:srgbClr val="333333"/>
              </a:solidFill>
            </a:endParaRPr>
          </a:p>
        </p:txBody>
      </p:sp>
    </p:spTree>
    <p:extLst>
      <p:ext uri="{BB962C8B-B14F-4D97-AF65-F5344CB8AC3E}">
        <p14:creationId xmlns:p14="http://schemas.microsoft.com/office/powerpoint/2010/main" val="359465167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solidFill>
                  <a:srgbClr val="333333"/>
                </a:solidFill>
              </a:rPr>
              <a:t>Metacognitive Training 1 - Attribution</a:t>
            </a:r>
          </a:p>
        </p:txBody>
      </p:sp>
      <p:sp>
        <p:nvSpPr>
          <p:cNvPr id="4" name="Slide Number Placeholder 3"/>
          <p:cNvSpPr>
            <a:spLocks noGrp="1"/>
          </p:cNvSpPr>
          <p:nvPr>
            <p:ph type="sldNum" sz="quarter" idx="12"/>
          </p:nvPr>
        </p:nvSpPr>
        <p:spPr bwMode="gray"/>
        <p:txBody>
          <a:bodyPr/>
          <a:lstStyle/>
          <a:p>
            <a:pPr>
              <a:defRPr/>
            </a:pPr>
            <a:fld id="{7D87BED7-89D5-4B9E-88E9-6849BAADF227}" type="slidenum">
              <a:rPr lang="de-DE" smtClean="0">
                <a:solidFill>
                  <a:srgbClr val="333333"/>
                </a:solidFill>
              </a:rPr>
              <a:pPr>
                <a:defRPr/>
              </a:pPr>
              <a:t>‹Nr.›</a:t>
            </a:fld>
            <a:endParaRPr lang="de-DE">
              <a:solidFill>
                <a:srgbClr val="333333"/>
              </a:solidFill>
            </a:endParaRPr>
          </a:p>
        </p:txBody>
      </p:sp>
    </p:spTree>
    <p:extLst>
      <p:ext uri="{BB962C8B-B14F-4D97-AF65-F5344CB8AC3E}">
        <p14:creationId xmlns:p14="http://schemas.microsoft.com/office/powerpoint/2010/main" val="66480238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62"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10"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050068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2.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emf"/></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theme" Target="../theme/theme3.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5" Type="http://schemas.openxmlformats.org/officeDocument/2006/relationships/image" Target="../media/image2.png"/><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r>
              <a:rPr lang="en-US" dirty="0"/>
              <a:t>Metacognitive Training 1 - Attribution</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fld id="{B6F15528-21DE-4FAA-801E-634DDDAF4B2B}" type="slidenum">
              <a:rPr lang="en-US" smtClean="0"/>
              <a:t>‹Nr.›</a:t>
            </a:fld>
            <a:endParaRPr lang="en-US"/>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 id="2147483697"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defTabSz="914400" eaLnBrk="0" fontAlgn="base" hangingPunct="0">
              <a:spcBef>
                <a:spcPct val="0"/>
              </a:spcBef>
              <a:spcAft>
                <a:spcPct val="0"/>
              </a:spcAft>
              <a:defRPr/>
            </a:pPr>
            <a:r>
              <a:rPr lang="de-DE" dirty="0">
                <a:solidFill>
                  <a:srgbClr val="333333"/>
                </a:solidFill>
                <a:ea typeface="ＭＳ Ｐゴシック" panose="020B0600070205080204" pitchFamily="34" charset="-128"/>
              </a:rPr>
              <a:t>Metacognitive Training 1 - Attribution</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defTabSz="914400" eaLnBrk="0" fontAlgn="base" hangingPunct="0">
              <a:spcBef>
                <a:spcPct val="0"/>
              </a:spcBef>
              <a:spcAft>
                <a:spcPct val="0"/>
              </a:spcAft>
              <a:defRPr/>
            </a:pPr>
            <a:fld id="{0C71D7B0-72CC-43FA-9C95-59D12C3FBF7C}" type="slidenum">
              <a:rPr lang="de-DE" altLang="de-DE" smtClean="0">
                <a:solidFill>
                  <a:srgbClr val="333333"/>
                </a:solidFill>
                <a:ea typeface="ＭＳ Ｐゴシック" panose="020B0600070205080204" pitchFamily="34" charset="-128"/>
              </a:rPr>
              <a:pPr defTabSz="914400" eaLnBrk="0" fontAlgn="base" hangingPunct="0">
                <a:spcBef>
                  <a:spcPct val="0"/>
                </a:spcBef>
                <a:spcAft>
                  <a:spcPct val="0"/>
                </a:spcAft>
                <a:defRPr/>
              </a:pPr>
              <a:t>‹Nr.›</a:t>
            </a:fld>
            <a:endParaRPr lang="de-DE" altLang="de-DE">
              <a:solidFill>
                <a:srgbClr val="333333"/>
              </a:solidFill>
              <a:ea typeface="ＭＳ Ｐゴシック" panose="020B0600070205080204" pitchFamily="34" charset="-128"/>
            </a:endParaRPr>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4"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61"/>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4132879398"/>
      </p:ext>
    </p:extLst>
  </p:cSld>
  <p:clrMap bg1="lt1" tx1="dk1" bg2="lt2" tx2="dk2" accent1="accent1" accent2="accent2" accent3="accent3" accent4="accent4" accent5="accent5" accent6="accent6" hlink="hlink" folHlink="folHlink"/>
  <p:sldLayoutIdLst>
    <p:sldLayoutId id="2147483701" r:id="rId1"/>
    <p:sldLayoutId id="2147483702" r:id="rId2"/>
    <p:sldLayoutId id="2147483703" r:id="rId3"/>
    <p:sldLayoutId id="2147483704" r:id="rId4"/>
    <p:sldLayoutId id="2147483705" r:id="rId5"/>
    <p:sldLayoutId id="2147483706" r:id="rId6"/>
    <p:sldLayoutId id="2147483707" r:id="rId7"/>
    <p:sldLayoutId id="2147483708" r:id="rId8"/>
    <p:sldLayoutId id="2147483709" r:id="rId9"/>
    <p:sldLayoutId id="2147483710" r:id="rId10"/>
    <p:sldLayoutId id="2147483711" r:id="rId11"/>
    <p:sldLayoutId id="2147483712"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defTabSz="914400" eaLnBrk="0" fontAlgn="base" hangingPunct="0">
              <a:spcBef>
                <a:spcPct val="0"/>
              </a:spcBef>
              <a:spcAft>
                <a:spcPct val="0"/>
              </a:spcAft>
              <a:defRPr/>
            </a:pPr>
            <a:r>
              <a:rPr lang="de-DE" dirty="0">
                <a:solidFill>
                  <a:srgbClr val="333333"/>
                </a:solidFill>
                <a:ea typeface="ＭＳ Ｐゴシック" panose="020B0600070205080204" pitchFamily="34" charset="-128"/>
              </a:rPr>
              <a:t>Metacognitive Training 1 - Attribution</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defTabSz="914400" eaLnBrk="0" fontAlgn="base" hangingPunct="0">
              <a:spcBef>
                <a:spcPct val="0"/>
              </a:spcBef>
              <a:spcAft>
                <a:spcPct val="0"/>
              </a:spcAft>
              <a:defRPr/>
            </a:pPr>
            <a:fld id="{64A9821B-060D-4E5C-B2E0-355E33A2AD6E}" type="slidenum">
              <a:rPr lang="de-DE" smtClean="0">
                <a:solidFill>
                  <a:srgbClr val="333333"/>
                </a:solidFill>
                <a:ea typeface="ＭＳ Ｐゴシック" panose="020B0600070205080204" pitchFamily="34" charset="-128"/>
              </a:rPr>
              <a:pPr defTabSz="914400" eaLnBrk="0" fontAlgn="base" hangingPunct="0">
                <a:spcBef>
                  <a:spcPct val="0"/>
                </a:spcBef>
                <a:spcAft>
                  <a:spcPct val="0"/>
                </a:spcAft>
                <a:defRPr/>
              </a:pPr>
              <a:t>‹Nr.›</a:t>
            </a:fld>
            <a:endParaRPr lang="de-DE">
              <a:solidFill>
                <a:srgbClr val="333333"/>
              </a:solidFill>
              <a:ea typeface="ＭＳ Ｐゴシック" panose="020B0600070205080204" pitchFamily="34" charset="-128"/>
            </a:endParaRPr>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4"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63"/>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536665666"/>
      </p:ext>
    </p:extLst>
  </p:cSld>
  <p:clrMap bg1="lt1" tx1="dk1" bg2="lt2" tx2="dk2" accent1="accent1" accent2="accent2" accent3="accent3" accent4="accent4" accent5="accent5" accent6="accent6" hlink="hlink" folHlink="folHlink"/>
  <p:sldLayoutIdLst>
    <p:sldLayoutId id="2147483714" r:id="rId1"/>
    <p:sldLayoutId id="2147483715" r:id="rId2"/>
    <p:sldLayoutId id="2147483716" r:id="rId3"/>
    <p:sldLayoutId id="2147483717" r:id="rId4"/>
    <p:sldLayoutId id="2147483718" r:id="rId5"/>
    <p:sldLayoutId id="2147483719" r:id="rId6"/>
    <p:sldLayoutId id="2147483720" r:id="rId7"/>
    <p:sldLayoutId id="2147483721" r:id="rId8"/>
    <p:sldLayoutId id="2147483722" r:id="rId9"/>
    <p:sldLayoutId id="2147483723" r:id="rId10"/>
    <p:sldLayoutId id="2147483724" r:id="rId11"/>
    <p:sldLayoutId id="2147483725"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png"/><Relationship Id="rId1" Type="http://schemas.openxmlformats.org/officeDocument/2006/relationships/slideLayout" Target="../slideLayouts/slideLayout22.xml"/><Relationship Id="rId4" Type="http://schemas.openxmlformats.org/officeDocument/2006/relationships/image" Target="../media/image12.png"/></Relationships>
</file>

<file path=ppt/slides/_rels/slide1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png"/><Relationship Id="rId1" Type="http://schemas.openxmlformats.org/officeDocument/2006/relationships/slideLayout" Target="../slideLayouts/slideLayout22.xml"/><Relationship Id="rId4" Type="http://schemas.openxmlformats.org/officeDocument/2006/relationships/image" Target="../media/image12.png"/></Relationships>
</file>

<file path=ppt/slides/_rels/slide1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png"/><Relationship Id="rId1" Type="http://schemas.openxmlformats.org/officeDocument/2006/relationships/slideLayout" Target="../slideLayouts/slideLayout22.xml"/><Relationship Id="rId4" Type="http://schemas.openxmlformats.org/officeDocument/2006/relationships/image" Target="../media/image12.png"/></Relationships>
</file>

<file path=ppt/slides/_rels/slide1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png"/><Relationship Id="rId1" Type="http://schemas.openxmlformats.org/officeDocument/2006/relationships/slideLayout" Target="../slideLayouts/slideLayout22.xml"/><Relationship Id="rId4" Type="http://schemas.openxmlformats.org/officeDocument/2006/relationships/image" Target="../media/image12.png"/></Relationships>
</file>

<file path=ppt/slides/_rels/slide1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2.png"/><Relationship Id="rId1" Type="http://schemas.openxmlformats.org/officeDocument/2006/relationships/slideLayout" Target="../slideLayouts/slideLayout22.xml"/></Relationships>
</file>

<file path=ppt/slides/_rels/slide1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jpeg"/><Relationship Id="rId1" Type="http://schemas.openxmlformats.org/officeDocument/2006/relationships/slideLayout" Target="../slideLayouts/slideLayout22.xml"/></Relationships>
</file>

<file path=ppt/slides/_rels/slide2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jpeg"/><Relationship Id="rId1" Type="http://schemas.openxmlformats.org/officeDocument/2006/relationships/slideLayout" Target="../slideLayouts/slideLayout22.xml"/><Relationship Id="rId4" Type="http://schemas.openxmlformats.org/officeDocument/2006/relationships/image" Target="../media/image14.png"/></Relationships>
</file>

<file path=ppt/slides/_rels/slide2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jpeg"/><Relationship Id="rId1" Type="http://schemas.openxmlformats.org/officeDocument/2006/relationships/slideLayout" Target="../slideLayouts/slideLayout22.xml"/><Relationship Id="rId4" Type="http://schemas.openxmlformats.org/officeDocument/2006/relationships/image" Target="../media/image14.png"/></Relationships>
</file>

<file path=ppt/slides/_rels/slide2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jpeg"/><Relationship Id="rId1" Type="http://schemas.openxmlformats.org/officeDocument/2006/relationships/slideLayout" Target="../slideLayouts/slideLayout22.xml"/><Relationship Id="rId4" Type="http://schemas.openxmlformats.org/officeDocument/2006/relationships/image" Target="../media/image14.png"/></Relationships>
</file>

<file path=ppt/slides/_rels/slide2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jpeg"/><Relationship Id="rId1" Type="http://schemas.openxmlformats.org/officeDocument/2006/relationships/slideLayout" Target="../slideLayouts/slideLayout22.xml"/><Relationship Id="rId4" Type="http://schemas.openxmlformats.org/officeDocument/2006/relationships/image" Target="../media/image14.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5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5.xml"/><Relationship Id="rId1" Type="http://schemas.openxmlformats.org/officeDocument/2006/relationships/slideLayout" Target="../slideLayouts/slideLayout5.xml"/><Relationship Id="rId4" Type="http://schemas.openxmlformats.org/officeDocument/2006/relationships/image" Target="../media/image32.png"/></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1.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MCT 1 B – Attribution</a:t>
            </a:r>
            <a:br>
              <a:rPr lang="en-US" dirty="0"/>
            </a:br>
            <a:r>
              <a:rPr lang="en-US" dirty="0"/>
              <a:t>Blaming and Taking Credit</a:t>
            </a:r>
          </a:p>
        </p:txBody>
      </p:sp>
      <p:sp>
        <p:nvSpPr>
          <p:cNvPr id="3" name="Text Placeholder 2"/>
          <p:cNvSpPr>
            <a:spLocks noGrp="1"/>
          </p:cNvSpPr>
          <p:nvPr>
            <p:ph type="body" sz="quarter" idx="13"/>
          </p:nvPr>
        </p:nvSpPr>
        <p:spPr/>
        <p:txBody>
          <a:bodyPr/>
          <a:lstStyle/>
          <a:p>
            <a:endParaRPr lang="en-US"/>
          </a:p>
        </p:txBody>
      </p:sp>
      <p:sp>
        <p:nvSpPr>
          <p:cNvPr id="5" name="Textplatzhalter 7"/>
          <p:cNvSpPr txBox="1">
            <a:spLocks/>
          </p:cNvSpPr>
          <p:nvPr/>
        </p:nvSpPr>
        <p:spPr bwMode="gray">
          <a:xfrm>
            <a:off x="408955" y="5805264"/>
            <a:ext cx="8431832" cy="647923"/>
          </a:xfrm>
          <a:prstGeom prst="rect">
            <a:avLst/>
          </a:prstGeom>
        </p:spPr>
        <p:txBody>
          <a:bodyPr vert="horz" lIns="0" tIns="0" rIns="0" bIns="0" rtlCol="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r>
              <a:rPr lang="de-DE" dirty="0">
                <a:latin typeface="+mj-lt"/>
              </a:rPr>
              <a:t>© Moritz &amp; Woodward, 12|21</a:t>
            </a:r>
          </a:p>
        </p:txBody>
      </p:sp>
    </p:spTree>
    <p:extLst>
      <p:ext uri="{BB962C8B-B14F-4D97-AF65-F5344CB8AC3E}">
        <p14:creationId xmlns:p14="http://schemas.microsoft.com/office/powerpoint/2010/main" val="38672178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Rectangle 10"/>
          <p:cNvSpPr>
            <a:spLocks noGrp="1" noChangeArrowheads="1"/>
          </p:cNvSpPr>
          <p:nvPr>
            <p:ph type="title"/>
          </p:nvPr>
        </p:nvSpPr>
        <p:spPr/>
        <p:txBody>
          <a:bodyPr vert="horz" lIns="0" tIns="0" rIns="0" bIns="0" rtlCol="0" anchor="t">
            <a:spAutoFit/>
          </a:bodyPr>
          <a:lstStyle/>
          <a:p>
            <a:pPr defTabSz="914377">
              <a:spcBef>
                <a:spcPts val="0"/>
              </a:spcBef>
            </a:pPr>
            <a:r>
              <a:rPr lang="en-US" altLang="de-DE" sz="3600" dirty="0">
                <a:latin typeface="Calibri Light"/>
              </a:rPr>
              <a:t>Attribution: Blaming and taking credit</a:t>
            </a:r>
            <a:endParaRPr lang="de-DE" altLang="de-DE" sz="3600" dirty="0">
              <a:latin typeface="Calibri Light"/>
            </a:endParaRPr>
          </a:p>
        </p:txBody>
      </p:sp>
      <p:sp>
        <p:nvSpPr>
          <p:cNvPr id="6146" name="Inhaltsplatzhalter 14"/>
          <p:cNvSpPr>
            <a:spLocks noGrp="1"/>
          </p:cNvSpPr>
          <p:nvPr>
            <p:ph idx="1"/>
          </p:nvPr>
        </p:nvSpPr>
        <p:spPr/>
        <p:txBody>
          <a:bodyPr/>
          <a:lstStyle/>
          <a:p>
            <a:pPr marL="0" indent="0">
              <a:buFontTx/>
              <a:buNone/>
              <a:tabLst>
                <a:tab pos="88900" algn="l"/>
              </a:tabLst>
            </a:pPr>
            <a:r>
              <a:rPr lang="de-DE" altLang="de-DE" sz="2400" dirty="0">
                <a:solidFill>
                  <a:srgbClr val="333333"/>
                </a:solidFill>
                <a:latin typeface="Calibri Light"/>
              </a:rPr>
              <a:t>Attribution = inferring causes for events (e.g. blaming and taking credit)</a:t>
            </a:r>
          </a:p>
        </p:txBody>
      </p:sp>
      <p:sp>
        <p:nvSpPr>
          <p:cNvPr id="2" name="Footer Placeholder 1"/>
          <p:cNvSpPr>
            <a:spLocks noGrp="1"/>
          </p:cNvSpPr>
          <p:nvPr>
            <p:ph type="ftr" sz="quarter" idx="11"/>
          </p:nvPr>
        </p:nvSpPr>
        <p:spPr/>
        <p:txBody>
          <a:bodyPr/>
          <a:lstStyle/>
          <a:p>
            <a:r>
              <a:rPr lang="de-DE"/>
              <a:t>Metacognitive Training 1 - Attribution</a:t>
            </a:r>
            <a:endParaRPr lang="de-DE" dirty="0"/>
          </a:p>
        </p:txBody>
      </p:sp>
      <p:sp>
        <p:nvSpPr>
          <p:cNvPr id="3" name="Slide Number Placeholder 2"/>
          <p:cNvSpPr>
            <a:spLocks noGrp="1"/>
          </p:cNvSpPr>
          <p:nvPr>
            <p:ph type="sldNum" sz="quarter" idx="12"/>
          </p:nvPr>
        </p:nvSpPr>
        <p:spPr/>
        <p:txBody>
          <a:bodyPr/>
          <a:lstStyle/>
          <a:p>
            <a:fld id="{9B00EF49-7894-4F53-A8DD-F7DB3BFC5032}" type="slidenum">
              <a:rPr lang="de-DE" smtClean="0"/>
              <a:pPr/>
              <a:t>2</a:t>
            </a:fld>
            <a:endParaRPr lang="de-DE" dirty="0"/>
          </a:p>
        </p:txBody>
      </p:sp>
    </p:spTree>
    <p:extLst>
      <p:ext uri="{BB962C8B-B14F-4D97-AF65-F5344CB8AC3E}">
        <p14:creationId xmlns:p14="http://schemas.microsoft.com/office/powerpoint/2010/main" val="26705676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Rectangle 10"/>
          <p:cNvSpPr>
            <a:spLocks noGrp="1" noChangeArrowheads="1"/>
          </p:cNvSpPr>
          <p:nvPr>
            <p:ph type="title"/>
          </p:nvPr>
        </p:nvSpPr>
        <p:spPr/>
        <p:txBody>
          <a:bodyPr vert="horz" lIns="0" tIns="0" rIns="0" bIns="0" rtlCol="0" anchor="t">
            <a:spAutoFit/>
          </a:bodyPr>
          <a:lstStyle/>
          <a:p>
            <a:pPr defTabSz="914377">
              <a:spcBef>
                <a:spcPts val="0"/>
              </a:spcBef>
            </a:pPr>
            <a:r>
              <a:rPr lang="en-US" altLang="de-DE" sz="3600" dirty="0"/>
              <a:t>Attribution: Blaming and taking credit</a:t>
            </a:r>
            <a:endParaRPr lang="de-DE" altLang="de-DE" sz="3600" dirty="0">
              <a:latin typeface="Calibri Light"/>
            </a:endParaRPr>
          </a:p>
        </p:txBody>
      </p:sp>
      <p:sp>
        <p:nvSpPr>
          <p:cNvPr id="8194" name="Inhaltsplatzhalter 14"/>
          <p:cNvSpPr>
            <a:spLocks noGrp="1"/>
          </p:cNvSpPr>
          <p:nvPr>
            <p:ph idx="1"/>
          </p:nvPr>
        </p:nvSpPr>
        <p:spPr/>
        <p:txBody>
          <a:bodyPr/>
          <a:lstStyle/>
          <a:p>
            <a:pPr lvl="0" defTabSz="914400" fontAlgn="base">
              <a:spcAft>
                <a:spcPct val="0"/>
              </a:spcAft>
            </a:pPr>
            <a:r>
              <a:rPr lang="de-DE" altLang="de-DE" sz="2400" dirty="0">
                <a:solidFill>
                  <a:srgbClr val="333333"/>
                </a:solidFill>
                <a:latin typeface="Calibri Light"/>
              </a:rPr>
              <a:t>Attribution = inferring causes for events (e.g. blaming and taking credit)</a:t>
            </a:r>
            <a:endParaRPr lang="en-US" altLang="de-DE" sz="2400" dirty="0">
              <a:solidFill>
                <a:srgbClr val="333333"/>
              </a:solidFill>
              <a:latin typeface="Calibri Light"/>
              <a:cs typeface="Times New Roman" panose="02020603050405020304" pitchFamily="18" charset="0"/>
            </a:endParaRPr>
          </a:p>
          <a:p>
            <a:pPr lvl="0" defTabSz="914400" fontAlgn="base">
              <a:spcAft>
                <a:spcPct val="0"/>
              </a:spcAft>
            </a:pPr>
            <a:r>
              <a:rPr lang="en-US" altLang="de-DE" sz="2400" dirty="0">
                <a:solidFill>
                  <a:srgbClr val="333333"/>
                </a:solidFill>
                <a:latin typeface="Calibri Light"/>
              </a:rPr>
              <a:t>We often overlook the idea that the same event can have very different causes.</a:t>
            </a:r>
            <a:endParaRPr lang="en-US" altLang="de-DE" sz="2400" dirty="0">
              <a:solidFill>
                <a:srgbClr val="333333"/>
              </a:solidFill>
              <a:latin typeface="Calibri Light"/>
              <a:cs typeface="Times New Roman" panose="02020603050405020304" pitchFamily="18" charset="0"/>
            </a:endParaRPr>
          </a:p>
          <a:p>
            <a:pPr marL="0">
              <a:buFontTx/>
              <a:buNone/>
              <a:tabLst>
                <a:tab pos="88900" algn="l"/>
              </a:tabLst>
            </a:pPr>
            <a:endParaRPr lang="de-DE" altLang="de-DE" sz="2400" dirty="0">
              <a:solidFill>
                <a:srgbClr val="333333"/>
              </a:solidFill>
              <a:latin typeface="Calibri Light"/>
            </a:endParaRPr>
          </a:p>
        </p:txBody>
      </p:sp>
      <p:sp>
        <p:nvSpPr>
          <p:cNvPr id="2" name="Footer Placeholder 1"/>
          <p:cNvSpPr>
            <a:spLocks noGrp="1"/>
          </p:cNvSpPr>
          <p:nvPr>
            <p:ph type="ftr" sz="quarter" idx="11"/>
          </p:nvPr>
        </p:nvSpPr>
        <p:spPr/>
        <p:txBody>
          <a:bodyPr/>
          <a:lstStyle/>
          <a:p>
            <a:r>
              <a:rPr lang="de-DE"/>
              <a:t>Metacognitive Training 1 - Attribution</a:t>
            </a:r>
            <a:endParaRPr lang="de-DE" dirty="0"/>
          </a:p>
        </p:txBody>
      </p:sp>
      <p:sp>
        <p:nvSpPr>
          <p:cNvPr id="3" name="Slide Number Placeholder 2"/>
          <p:cNvSpPr>
            <a:spLocks noGrp="1"/>
          </p:cNvSpPr>
          <p:nvPr>
            <p:ph type="sldNum" sz="quarter" idx="12"/>
          </p:nvPr>
        </p:nvSpPr>
        <p:spPr/>
        <p:txBody>
          <a:bodyPr/>
          <a:lstStyle/>
          <a:p>
            <a:fld id="{9B00EF49-7894-4F53-A8DD-F7DB3BFC5032}" type="slidenum">
              <a:rPr lang="de-DE" smtClean="0"/>
              <a:pPr/>
              <a:t>3</a:t>
            </a:fld>
            <a:endParaRPr lang="de-DE" dirty="0"/>
          </a:p>
        </p:txBody>
      </p:sp>
    </p:spTree>
    <p:extLst>
      <p:ext uri="{BB962C8B-B14F-4D97-AF65-F5344CB8AC3E}">
        <p14:creationId xmlns:p14="http://schemas.microsoft.com/office/powerpoint/2010/main" val="36202499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t>Attribution: Blaming and taking credit</a:t>
            </a:r>
          </a:p>
        </p:txBody>
      </p:sp>
      <p:sp>
        <p:nvSpPr>
          <p:cNvPr id="10242" name="Inhaltsplatzhalter 14"/>
          <p:cNvSpPr>
            <a:spLocks noGrp="1"/>
          </p:cNvSpPr>
          <p:nvPr>
            <p:ph idx="1"/>
          </p:nvPr>
        </p:nvSpPr>
        <p:spPr/>
        <p:txBody>
          <a:bodyPr/>
          <a:lstStyle/>
          <a:p>
            <a:pPr lvl="0" defTabSz="914400" fontAlgn="base">
              <a:spcAft>
                <a:spcPct val="0"/>
              </a:spcAft>
            </a:pPr>
            <a:r>
              <a:rPr lang="de-DE" altLang="de-DE" sz="2400" dirty="0">
                <a:solidFill>
                  <a:srgbClr val="333333"/>
                </a:solidFill>
                <a:latin typeface="Calibri Light"/>
              </a:rPr>
              <a:t>Attribution = inferring causes for events (e.g. blaming and taking credit)</a:t>
            </a:r>
            <a:r>
              <a:rPr lang="en-US" altLang="de-DE" sz="2400" dirty="0">
                <a:solidFill>
                  <a:srgbClr val="333333"/>
                </a:solidFill>
                <a:latin typeface="Calibri Light"/>
                <a:cs typeface="Times New Roman" panose="02020603050405020304" pitchFamily="18" charset="0"/>
              </a:rPr>
              <a:t> </a:t>
            </a:r>
          </a:p>
          <a:p>
            <a:pPr lvl="0" defTabSz="914400" fontAlgn="base">
              <a:spcAft>
                <a:spcPct val="0"/>
              </a:spcAft>
            </a:pPr>
            <a:r>
              <a:rPr lang="en-US" altLang="de-DE" sz="2400" dirty="0">
                <a:solidFill>
                  <a:srgbClr val="333333"/>
                </a:solidFill>
                <a:latin typeface="Calibri Light"/>
                <a:cs typeface="Times New Roman" panose="02020603050405020304" pitchFamily="18" charset="0"/>
              </a:rPr>
              <a:t>We often overlook the idea that the same event can have very different causes. </a:t>
            </a:r>
          </a:p>
          <a:p>
            <a:pPr lvl="0" defTabSz="914400" fontAlgn="base">
              <a:spcAft>
                <a:spcPct val="0"/>
              </a:spcAft>
            </a:pPr>
            <a:endParaRPr lang="en-US" altLang="de-DE" sz="2400" dirty="0">
              <a:solidFill>
                <a:srgbClr val="333333"/>
              </a:solidFill>
              <a:latin typeface="Calibri Light"/>
              <a:cs typeface="Times New Roman" panose="02020603050405020304" pitchFamily="18" charset="0"/>
            </a:endParaRPr>
          </a:p>
          <a:p>
            <a:pPr lvl="0" defTabSz="914377"/>
            <a:r>
              <a:rPr lang="en-US" altLang="de-DE" sz="2400" dirty="0">
                <a:solidFill>
                  <a:srgbClr val="004992"/>
                </a:solidFill>
                <a:latin typeface="Calibri Light"/>
                <a:ea typeface="+mj-ea"/>
                <a:cs typeface="+mj-cs"/>
              </a:rPr>
              <a:t>What causes could have contributed to the following situation?</a:t>
            </a:r>
            <a:endParaRPr lang="de-DE" altLang="de-DE" sz="2400" dirty="0">
              <a:solidFill>
                <a:srgbClr val="004992"/>
              </a:solidFill>
              <a:latin typeface="Calibri Light"/>
              <a:ea typeface="+mj-ea"/>
              <a:cs typeface="+mj-cs"/>
            </a:endParaRPr>
          </a:p>
          <a:p>
            <a:pPr>
              <a:tabLst>
                <a:tab pos="88900" algn="l"/>
              </a:tabLst>
            </a:pPr>
            <a:r>
              <a:rPr lang="en-US" altLang="de-DE" sz="2400" dirty="0">
                <a:solidFill>
                  <a:srgbClr val="333333"/>
                </a:solidFill>
                <a:latin typeface="Calibri Light"/>
              </a:rPr>
              <a:t>A good friend did not call you on your birthday.</a:t>
            </a:r>
          </a:p>
        </p:txBody>
      </p:sp>
      <p:sp>
        <p:nvSpPr>
          <p:cNvPr id="3" name="Footer Placeholder 2"/>
          <p:cNvSpPr>
            <a:spLocks noGrp="1"/>
          </p:cNvSpPr>
          <p:nvPr>
            <p:ph type="ftr" sz="quarter" idx="11"/>
          </p:nvPr>
        </p:nvSpPr>
        <p:spPr/>
        <p:txBody>
          <a:bodyPr/>
          <a:lstStyle/>
          <a:p>
            <a:r>
              <a:rPr lang="de-DE"/>
              <a:t>Metacognitive Training 1 - Attribution</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4</a:t>
            </a:fld>
            <a:endParaRPr lang="de-DE" dirty="0"/>
          </a:p>
        </p:txBody>
      </p:sp>
    </p:spTree>
    <p:extLst>
      <p:ext uri="{BB962C8B-B14F-4D97-AF65-F5344CB8AC3E}">
        <p14:creationId xmlns:p14="http://schemas.microsoft.com/office/powerpoint/2010/main" val="6403591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3"/>
          <p:cNvSpPr>
            <a:spLocks noGrp="1" noChangeArrowheads="1"/>
          </p:cNvSpPr>
          <p:nvPr>
            <p:ph type="title"/>
          </p:nvPr>
        </p:nvSpPr>
        <p:spPr/>
        <p:txBody>
          <a:bodyPr vert="horz" lIns="0" tIns="0" rIns="0" bIns="0" rtlCol="0" anchor="t">
            <a:spAutoFit/>
          </a:bodyPr>
          <a:lstStyle/>
          <a:p>
            <a:pPr defTabSz="914377">
              <a:spcBef>
                <a:spcPts val="0"/>
              </a:spcBef>
            </a:pPr>
            <a:r>
              <a:rPr lang="en-US" altLang="de-DE" sz="3600" dirty="0"/>
              <a:t>Explanations</a:t>
            </a:r>
            <a:endParaRPr lang="en-CA" altLang="de-DE" sz="3600" dirty="0">
              <a:latin typeface="Calibri Light"/>
            </a:endParaRPr>
          </a:p>
        </p:txBody>
      </p:sp>
      <p:sp>
        <p:nvSpPr>
          <p:cNvPr id="2" name="Content Placeholder 1"/>
          <p:cNvSpPr>
            <a:spLocks noGrp="1"/>
          </p:cNvSpPr>
          <p:nvPr>
            <p:ph idx="1"/>
          </p:nvPr>
        </p:nvSpPr>
        <p:spPr/>
        <p:txBody>
          <a:bodyPr/>
          <a:lstStyle/>
          <a:p>
            <a:pPr lvl="0" defTabSz="914400" fontAlgn="base"/>
            <a:r>
              <a:rPr lang="en-US" altLang="de-DE" sz="2400" dirty="0">
                <a:solidFill>
                  <a:srgbClr val="333333"/>
                </a:solidFill>
                <a:latin typeface="Calibri Light"/>
              </a:rPr>
              <a:t>Why did your friend not call you?</a:t>
            </a:r>
          </a:p>
          <a:p>
            <a:pPr lvl="0" defTabSz="914400" fontAlgn="base"/>
            <a:r>
              <a:rPr lang="en-CA" altLang="de-DE" sz="2400" dirty="0">
                <a:solidFill>
                  <a:srgbClr val="004992"/>
                </a:solidFill>
                <a:latin typeface="Calibri Light"/>
                <a:cs typeface="Times New Roman" panose="02020603050405020304" pitchFamily="18" charset="0"/>
              </a:rPr>
              <a:t>Possible causes for this behavior …</a:t>
            </a:r>
          </a:p>
          <a:p>
            <a:pPr lvl="0" algn="ctr" defTabSz="914400" fontAlgn="base"/>
            <a:r>
              <a:rPr lang="en-CA" altLang="de-DE" sz="2400" dirty="0">
                <a:solidFill>
                  <a:schemeClr val="tx1"/>
                </a:solidFill>
                <a:latin typeface="Calibri Light"/>
                <a:cs typeface="Times New Roman" panose="02020603050405020304" pitchFamily="18" charset="0"/>
              </a:rPr>
              <a:t>???</a:t>
            </a:r>
          </a:p>
          <a:p>
            <a:endParaRPr lang="en-US" sz="2400" dirty="0">
              <a:solidFill>
                <a:srgbClr val="333333"/>
              </a:solidFill>
              <a:latin typeface="Calibri Light"/>
            </a:endParaRPr>
          </a:p>
        </p:txBody>
      </p:sp>
      <p:sp>
        <p:nvSpPr>
          <p:cNvPr id="3" name="Footer Placeholder 2"/>
          <p:cNvSpPr>
            <a:spLocks noGrp="1"/>
          </p:cNvSpPr>
          <p:nvPr>
            <p:ph type="ftr" sz="quarter" idx="11"/>
          </p:nvPr>
        </p:nvSpPr>
        <p:spPr/>
        <p:txBody>
          <a:bodyPr/>
          <a:lstStyle/>
          <a:p>
            <a:r>
              <a:rPr lang="de-DE"/>
              <a:t>Metacognitive Training 1 - Attribution</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5</a:t>
            </a:fld>
            <a:endParaRPr lang="de-DE" dirty="0"/>
          </a:p>
        </p:txBody>
      </p:sp>
    </p:spTree>
    <p:extLst>
      <p:ext uri="{BB962C8B-B14F-4D97-AF65-F5344CB8AC3E}">
        <p14:creationId xmlns:p14="http://schemas.microsoft.com/office/powerpoint/2010/main" val="33197792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3"/>
          <p:cNvSpPr>
            <a:spLocks noGrp="1" noChangeArrowheads="1"/>
          </p:cNvSpPr>
          <p:nvPr>
            <p:ph type="title"/>
          </p:nvPr>
        </p:nvSpPr>
        <p:spPr/>
        <p:txBody>
          <a:bodyPr vert="horz" lIns="0" tIns="0" rIns="0" bIns="0" rtlCol="0" anchor="t">
            <a:spAutoFit/>
          </a:bodyPr>
          <a:lstStyle/>
          <a:p>
            <a:pPr defTabSz="914377">
              <a:spcBef>
                <a:spcPts val="0"/>
              </a:spcBef>
            </a:pPr>
            <a:r>
              <a:rPr lang="en-US" altLang="de-DE" sz="3600" dirty="0"/>
              <a:t>Explanations</a:t>
            </a:r>
            <a:endParaRPr lang="en-CA" altLang="de-DE" sz="3600" dirty="0">
              <a:latin typeface="Calibri Light"/>
            </a:endParaRPr>
          </a:p>
        </p:txBody>
      </p:sp>
      <p:sp>
        <p:nvSpPr>
          <p:cNvPr id="2" name="Content Placeholder 1"/>
          <p:cNvSpPr>
            <a:spLocks noGrp="1"/>
          </p:cNvSpPr>
          <p:nvPr>
            <p:ph idx="1"/>
          </p:nvPr>
        </p:nvSpPr>
        <p:spPr/>
        <p:txBody>
          <a:bodyPr/>
          <a:lstStyle/>
          <a:p>
            <a:pPr lvl="0" defTabSz="914400" fontAlgn="base"/>
            <a:r>
              <a:rPr lang="en-US" altLang="de-DE" sz="2400" dirty="0">
                <a:solidFill>
                  <a:srgbClr val="333333"/>
                </a:solidFill>
                <a:latin typeface="Calibri Light"/>
              </a:rPr>
              <a:t>Why did your friend not call you?</a:t>
            </a:r>
            <a:endParaRPr lang="en-CA" altLang="de-DE" sz="2400" dirty="0">
              <a:solidFill>
                <a:srgbClr val="333333"/>
              </a:solidFill>
              <a:latin typeface="Calibri Light"/>
              <a:cs typeface="Times New Roman" panose="02020603050405020304" pitchFamily="18" charset="0"/>
            </a:endParaRPr>
          </a:p>
          <a:p>
            <a:pPr lvl="0" defTabSz="914400" fontAlgn="base"/>
            <a:r>
              <a:rPr lang="en-CA" altLang="de-DE" sz="2400" dirty="0">
                <a:solidFill>
                  <a:srgbClr val="004992"/>
                </a:solidFill>
                <a:latin typeface="Calibri Light"/>
                <a:cs typeface="Times New Roman" panose="02020603050405020304" pitchFamily="18" charset="0"/>
              </a:rPr>
              <a:t>Possible causes for this behavior …</a:t>
            </a:r>
          </a:p>
          <a:p>
            <a:pPr marL="342900" lvl="0" indent="-342900" defTabSz="914400" fontAlgn="base">
              <a:buClr>
                <a:srgbClr val="333333"/>
              </a:buClr>
              <a:buFont typeface="WingDings"/>
              <a:buChar char=""/>
            </a:pPr>
            <a:r>
              <a:rPr lang="en-US" altLang="de-DE" sz="2400" dirty="0">
                <a:solidFill>
                  <a:srgbClr val="333333"/>
                </a:solidFill>
                <a:latin typeface="Calibri Light"/>
                <a:cs typeface="Times New Roman" panose="02020603050405020304" pitchFamily="18" charset="0"/>
              </a:rPr>
              <a:t>I’m not important to her. If it were someone else she wouldn‘t have forgotten.</a:t>
            </a:r>
          </a:p>
          <a:p>
            <a:pPr marL="342900" lvl="0" indent="-342900" defTabSz="914400" fontAlgn="base">
              <a:buClr>
                <a:srgbClr val="333333"/>
              </a:buClr>
              <a:buFont typeface="WingDings"/>
              <a:buChar char=""/>
            </a:pPr>
            <a:r>
              <a:rPr lang="en-US" altLang="de-DE" sz="2400" dirty="0">
                <a:solidFill>
                  <a:srgbClr val="333333"/>
                </a:solidFill>
                <a:latin typeface="Calibri Light"/>
                <a:cs typeface="Times New Roman" panose="02020603050405020304" pitchFamily="18" charset="0"/>
              </a:rPr>
              <a:t>She’s a very disorganized woman and might even forget about her own birthday.</a:t>
            </a:r>
          </a:p>
          <a:p>
            <a:pPr marL="342900" lvl="0" indent="-342900" defTabSz="914400" fontAlgn="base">
              <a:buClr>
                <a:srgbClr val="333333"/>
              </a:buClr>
              <a:buFont typeface="WingDings"/>
              <a:buChar char=""/>
            </a:pPr>
            <a:r>
              <a:rPr lang="en-US" altLang="de-DE" sz="2400" dirty="0">
                <a:solidFill>
                  <a:srgbClr val="333333"/>
                </a:solidFill>
                <a:latin typeface="Calibri Light"/>
                <a:cs typeface="Times New Roman" panose="02020603050405020304" pitchFamily="18" charset="0"/>
              </a:rPr>
              <a:t>She has an important exam to pass and no time for anything else.</a:t>
            </a:r>
          </a:p>
        </p:txBody>
      </p:sp>
      <p:sp>
        <p:nvSpPr>
          <p:cNvPr id="3" name="Footer Placeholder 2"/>
          <p:cNvSpPr>
            <a:spLocks noGrp="1"/>
          </p:cNvSpPr>
          <p:nvPr>
            <p:ph type="ftr" sz="quarter" idx="11"/>
          </p:nvPr>
        </p:nvSpPr>
        <p:spPr/>
        <p:txBody>
          <a:bodyPr/>
          <a:lstStyle/>
          <a:p>
            <a:r>
              <a:rPr lang="de-DE"/>
              <a:t>Metacognitive Training 1 - Attribution</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6</a:t>
            </a:fld>
            <a:endParaRPr lang="de-DE" dirty="0"/>
          </a:p>
        </p:txBody>
      </p:sp>
    </p:spTree>
    <p:extLst>
      <p:ext uri="{BB962C8B-B14F-4D97-AF65-F5344CB8AC3E}">
        <p14:creationId xmlns:p14="http://schemas.microsoft.com/office/powerpoint/2010/main" val="120685215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3"/>
          <p:cNvSpPr>
            <a:spLocks noGrp="1" noChangeArrowheads="1"/>
          </p:cNvSpPr>
          <p:nvPr>
            <p:ph type="title"/>
          </p:nvPr>
        </p:nvSpPr>
        <p:spPr/>
        <p:txBody>
          <a:bodyPr vert="horz" lIns="0" tIns="0" rIns="0" bIns="0" rtlCol="0" anchor="t">
            <a:spAutoFit/>
          </a:bodyPr>
          <a:lstStyle/>
          <a:p>
            <a:pPr defTabSz="914377">
              <a:spcBef>
                <a:spcPts val="0"/>
              </a:spcBef>
            </a:pPr>
            <a:r>
              <a:rPr lang="en-US" altLang="de-DE" sz="3600" dirty="0"/>
              <a:t>Explanations</a:t>
            </a:r>
            <a:endParaRPr lang="en-CA" altLang="de-DE" sz="3600" dirty="0">
              <a:latin typeface="Calibri Light"/>
            </a:endParaRPr>
          </a:p>
        </p:txBody>
      </p:sp>
      <p:sp>
        <p:nvSpPr>
          <p:cNvPr id="3" name="Footer Placeholder 2"/>
          <p:cNvSpPr>
            <a:spLocks noGrp="1"/>
          </p:cNvSpPr>
          <p:nvPr>
            <p:ph type="ftr" sz="quarter" idx="11"/>
          </p:nvPr>
        </p:nvSpPr>
        <p:spPr/>
        <p:txBody>
          <a:bodyPr/>
          <a:lstStyle/>
          <a:p>
            <a:r>
              <a:rPr lang="de-DE"/>
              <a:t>Metacognitive Training 1 - Attribution</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7</a:t>
            </a:fld>
            <a:endParaRPr lang="de-DE" dirty="0"/>
          </a:p>
        </p:txBody>
      </p:sp>
      <p:graphicFrame>
        <p:nvGraphicFramePr>
          <p:cNvPr id="6" name="object 2"/>
          <p:cNvGraphicFramePr>
            <a:graphicFrameLocks noGrp="1"/>
          </p:cNvGraphicFramePr>
          <p:nvPr>
            <p:extLst>
              <p:ext uri="{D42A27DB-BD31-4B8C-83A1-F6EECF244321}">
                <p14:modId xmlns:p14="http://schemas.microsoft.com/office/powerpoint/2010/main" val="1174845962"/>
              </p:ext>
            </p:extLst>
          </p:nvPr>
        </p:nvGraphicFramePr>
        <p:xfrm>
          <a:off x="408955" y="3474720"/>
          <a:ext cx="11375136" cy="2582926"/>
        </p:xfrm>
        <a:graphic>
          <a:graphicData uri="http://schemas.openxmlformats.org/drawingml/2006/table">
            <a:tbl>
              <a:tblPr firstRow="1" bandRow="1">
                <a:tableStyleId>{21E4AEA4-8DFA-4A89-87EB-49C32662AFE0}</a:tableStyleId>
              </a:tblPr>
              <a:tblGrid>
                <a:gridCol w="2739353">
                  <a:extLst>
                    <a:ext uri="{9D8B030D-6E8A-4147-A177-3AD203B41FA5}">
                      <a16:colId xmlns:a16="http://schemas.microsoft.com/office/drawing/2014/main" val="20000"/>
                    </a:ext>
                  </a:extLst>
                </a:gridCol>
                <a:gridCol w="8635783">
                  <a:extLst>
                    <a:ext uri="{9D8B030D-6E8A-4147-A177-3AD203B41FA5}">
                      <a16:colId xmlns:a16="http://schemas.microsoft.com/office/drawing/2014/main" val="20001"/>
                    </a:ext>
                  </a:extLst>
                </a:gridCol>
              </a:tblGrid>
              <a:tr h="826008">
                <a:tc>
                  <a:txBody>
                    <a:bodyPr/>
                    <a:lstStyle/>
                    <a:p>
                      <a:pPr marL="127000">
                        <a:lnSpc>
                          <a:spcPct val="100000"/>
                        </a:lnSpc>
                        <a:spcBef>
                          <a:spcPts val="10"/>
                        </a:spcBef>
                      </a:pPr>
                      <a:r>
                        <a:rPr sz="2400" b="0" spc="-5" dirty="0">
                          <a:solidFill>
                            <a:srgbClr val="004992"/>
                          </a:solidFill>
                          <a:latin typeface="Calibri Light"/>
                          <a:cs typeface="Verdana"/>
                        </a:rPr>
                        <a:t>...</a:t>
                      </a:r>
                      <a:r>
                        <a:rPr lang="de-DE" sz="2400" b="0" spc="-5" dirty="0">
                          <a:solidFill>
                            <a:srgbClr val="004992"/>
                          </a:solidFill>
                          <a:latin typeface="Calibri Light"/>
                          <a:cs typeface="Verdana"/>
                        </a:rPr>
                        <a:t> </a:t>
                      </a:r>
                      <a:r>
                        <a:rPr sz="2400" b="0" spc="-5" dirty="0">
                          <a:solidFill>
                            <a:srgbClr val="004992"/>
                          </a:solidFill>
                          <a:latin typeface="Calibri Light"/>
                          <a:cs typeface="Verdana"/>
                        </a:rPr>
                        <a:t>myself</a:t>
                      </a:r>
                      <a:endParaRPr sz="2400" b="0" dirty="0">
                        <a:solidFill>
                          <a:srgbClr val="004992"/>
                        </a:solidFill>
                        <a:latin typeface="Calibri Light"/>
                        <a:cs typeface="Verdana"/>
                      </a:endParaRPr>
                    </a:p>
                  </a:txBody>
                  <a:tcPr marL="0" marR="0" marT="1270" marB="0">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noFill/>
                  </a:tcPr>
                </a:tc>
                <a:tc>
                  <a:txBody>
                    <a:bodyPr/>
                    <a:lstStyle/>
                    <a:p>
                      <a:pPr marL="364490">
                        <a:lnSpc>
                          <a:spcPct val="100000"/>
                        </a:lnSpc>
                        <a:spcBef>
                          <a:spcPts val="10"/>
                        </a:spcBef>
                      </a:pPr>
                      <a:r>
                        <a:rPr sz="2400" b="0" spc="-5" dirty="0">
                          <a:solidFill>
                            <a:srgbClr val="333333"/>
                          </a:solidFill>
                          <a:latin typeface="Calibri Light"/>
                          <a:cs typeface="Verdana"/>
                        </a:rPr>
                        <a:t>I’m </a:t>
                      </a:r>
                      <a:r>
                        <a:rPr sz="2400" b="0" dirty="0">
                          <a:solidFill>
                            <a:srgbClr val="333333"/>
                          </a:solidFill>
                          <a:latin typeface="Calibri Light"/>
                          <a:cs typeface="Verdana"/>
                        </a:rPr>
                        <a:t>not </a:t>
                      </a:r>
                      <a:r>
                        <a:rPr sz="2400" b="0" spc="-15" dirty="0">
                          <a:solidFill>
                            <a:srgbClr val="333333"/>
                          </a:solidFill>
                          <a:latin typeface="Calibri Light"/>
                          <a:cs typeface="Verdana"/>
                        </a:rPr>
                        <a:t>important</a:t>
                      </a:r>
                      <a:r>
                        <a:rPr sz="2400" b="0" spc="5" dirty="0">
                          <a:solidFill>
                            <a:srgbClr val="333333"/>
                          </a:solidFill>
                          <a:latin typeface="Calibri Light"/>
                          <a:cs typeface="Verdana"/>
                        </a:rPr>
                        <a:t> </a:t>
                      </a:r>
                      <a:r>
                        <a:rPr sz="2400" b="0" dirty="0">
                          <a:solidFill>
                            <a:srgbClr val="333333"/>
                          </a:solidFill>
                          <a:latin typeface="Calibri Light"/>
                          <a:cs typeface="Verdana"/>
                        </a:rPr>
                        <a:t>enough.</a:t>
                      </a:r>
                    </a:p>
                  </a:txBody>
                  <a:tcPr marL="0" marR="0" marT="1270" marB="0">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826008">
                <a:tc>
                  <a:txBody>
                    <a:bodyPr/>
                    <a:lstStyle/>
                    <a:p>
                      <a:pPr marL="127000">
                        <a:lnSpc>
                          <a:spcPct val="100000"/>
                        </a:lnSpc>
                        <a:spcBef>
                          <a:spcPts val="1485"/>
                        </a:spcBef>
                      </a:pPr>
                      <a:r>
                        <a:rPr sz="2400" dirty="0">
                          <a:solidFill>
                            <a:srgbClr val="004992"/>
                          </a:solidFill>
                          <a:latin typeface="Calibri Light"/>
                          <a:cs typeface="Verdana"/>
                        </a:rPr>
                        <a:t>...</a:t>
                      </a:r>
                      <a:r>
                        <a:rPr lang="de-DE" sz="2400" dirty="0">
                          <a:solidFill>
                            <a:srgbClr val="004992"/>
                          </a:solidFill>
                          <a:latin typeface="Calibri Light"/>
                          <a:cs typeface="Verdana"/>
                        </a:rPr>
                        <a:t> </a:t>
                      </a:r>
                      <a:r>
                        <a:rPr sz="2400" dirty="0">
                          <a:solidFill>
                            <a:srgbClr val="004992"/>
                          </a:solidFill>
                          <a:latin typeface="Calibri Light"/>
                          <a:cs typeface="Verdana"/>
                        </a:rPr>
                        <a:t>others</a:t>
                      </a:r>
                    </a:p>
                  </a:txBody>
                  <a:tcPr marL="0" marR="0" marT="188595" marB="0">
                    <a:lnL w="12700" cmpd="sng">
                      <a:noFill/>
                      <a:prstDash val="solid"/>
                    </a:lnL>
                    <a:lnR w="12700" cmpd="sng">
                      <a:noFill/>
                      <a:prstDash val="solid"/>
                    </a:lnR>
                    <a:lnT w="12700" cap="flat" cmpd="sng" algn="ctr">
                      <a:noFill/>
                      <a:prstDash val="solid"/>
                      <a:round/>
                      <a:headEnd type="none" w="med" len="med"/>
                      <a:tailEnd type="none" w="med" len="med"/>
                    </a:lnT>
                    <a:lnB w="12700" cmpd="sng">
                      <a:noFill/>
                      <a:prstDash val="solid"/>
                    </a:lnB>
                    <a:lnTlToBr w="12700" cmpd="sng">
                      <a:noFill/>
                      <a:prstDash val="solid"/>
                    </a:lnTlToBr>
                    <a:lnBlToTr w="12700" cmpd="sng">
                      <a:noFill/>
                      <a:prstDash val="solid"/>
                    </a:lnBlToTr>
                    <a:noFill/>
                  </a:tcPr>
                </a:tc>
                <a:tc>
                  <a:txBody>
                    <a:bodyPr/>
                    <a:lstStyle/>
                    <a:p>
                      <a:pPr marL="364490">
                        <a:lnSpc>
                          <a:spcPct val="100000"/>
                        </a:lnSpc>
                        <a:spcBef>
                          <a:spcPts val="1485"/>
                        </a:spcBef>
                      </a:pPr>
                      <a:r>
                        <a:rPr sz="2400" spc="-20" dirty="0">
                          <a:solidFill>
                            <a:srgbClr val="333333"/>
                          </a:solidFill>
                          <a:latin typeface="Calibri Light"/>
                          <a:cs typeface="Verdana"/>
                        </a:rPr>
                        <a:t>She’s</a:t>
                      </a:r>
                      <a:r>
                        <a:rPr sz="2400" spc="-5" dirty="0">
                          <a:solidFill>
                            <a:srgbClr val="333333"/>
                          </a:solidFill>
                          <a:latin typeface="Calibri Light"/>
                          <a:cs typeface="Verdana"/>
                        </a:rPr>
                        <a:t> </a:t>
                      </a:r>
                      <a:r>
                        <a:rPr sz="2400" spc="-10" dirty="0">
                          <a:solidFill>
                            <a:srgbClr val="333333"/>
                          </a:solidFill>
                          <a:latin typeface="Calibri Light"/>
                          <a:cs typeface="Verdana"/>
                        </a:rPr>
                        <a:t>disorganized.</a:t>
                      </a:r>
                      <a:endParaRPr sz="2400" dirty="0">
                        <a:solidFill>
                          <a:srgbClr val="333333"/>
                        </a:solidFill>
                        <a:latin typeface="Calibri Light"/>
                        <a:cs typeface="Verdana"/>
                      </a:endParaRPr>
                    </a:p>
                  </a:txBody>
                  <a:tcPr marL="0" marR="0" marT="188595" marB="0">
                    <a:lnL w="12700" cmpd="sng">
                      <a:noFill/>
                      <a:prstDash val="solid"/>
                    </a:lnL>
                    <a:lnR w="12700" cmpd="sng">
                      <a:noFill/>
                      <a:prstDash val="solid"/>
                    </a:lnR>
                    <a:lnT w="12700" cap="flat" cmpd="sng" algn="ctr">
                      <a:noFill/>
                      <a:prstDash val="solid"/>
                      <a:round/>
                      <a:headEnd type="none" w="med" len="med"/>
                      <a:tailEnd type="none" w="med" len="med"/>
                    </a:lnT>
                    <a:lnB w="12700" cmpd="sng">
                      <a:noFill/>
                      <a:prstDash val="soli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826008">
                <a:tc>
                  <a:txBody>
                    <a:bodyPr/>
                    <a:lstStyle/>
                    <a:p>
                      <a:pPr marL="481965" marR="356870" indent="-355600">
                        <a:lnSpc>
                          <a:spcPct val="100000"/>
                        </a:lnSpc>
                        <a:spcBef>
                          <a:spcPts val="1570"/>
                        </a:spcBef>
                      </a:pPr>
                      <a:r>
                        <a:rPr sz="2400" dirty="0">
                          <a:solidFill>
                            <a:srgbClr val="004992"/>
                          </a:solidFill>
                          <a:latin typeface="Calibri Light"/>
                          <a:cs typeface="Verdana"/>
                        </a:rPr>
                        <a:t>...</a:t>
                      </a:r>
                      <a:r>
                        <a:rPr lang="de-DE" sz="2400" dirty="0">
                          <a:solidFill>
                            <a:srgbClr val="004992"/>
                          </a:solidFill>
                          <a:latin typeface="Calibri Light"/>
                          <a:cs typeface="Verdana"/>
                        </a:rPr>
                        <a:t> </a:t>
                      </a:r>
                      <a:r>
                        <a:rPr sz="2400" dirty="0">
                          <a:solidFill>
                            <a:srgbClr val="004992"/>
                          </a:solidFill>
                          <a:latin typeface="Calibri Light"/>
                          <a:cs typeface="Verdana"/>
                        </a:rPr>
                        <a:t>a </a:t>
                      </a:r>
                      <a:r>
                        <a:rPr sz="2400" spc="-10" dirty="0">
                          <a:solidFill>
                            <a:srgbClr val="004992"/>
                          </a:solidFill>
                          <a:latin typeface="Calibri Light"/>
                          <a:cs typeface="Verdana"/>
                        </a:rPr>
                        <a:t>situation </a:t>
                      </a:r>
                      <a:r>
                        <a:rPr sz="2400" dirty="0">
                          <a:solidFill>
                            <a:srgbClr val="004992"/>
                          </a:solidFill>
                          <a:latin typeface="Calibri Light"/>
                          <a:cs typeface="Verdana"/>
                        </a:rPr>
                        <a:t>or  chance</a:t>
                      </a:r>
                    </a:p>
                  </a:txBody>
                  <a:tcPr marL="0" marR="0" marT="199390" marB="0">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noFill/>
                  </a:tcPr>
                </a:tc>
                <a:tc>
                  <a:txBody>
                    <a:bodyPr/>
                    <a:lstStyle/>
                    <a:p>
                      <a:pPr marL="364490" marR="316865">
                        <a:lnSpc>
                          <a:spcPct val="100000"/>
                        </a:lnSpc>
                        <a:spcBef>
                          <a:spcPts val="1570"/>
                        </a:spcBef>
                      </a:pPr>
                      <a:r>
                        <a:rPr sz="2400" dirty="0">
                          <a:solidFill>
                            <a:srgbClr val="333333"/>
                          </a:solidFill>
                          <a:latin typeface="Calibri Light"/>
                          <a:cs typeface="Verdana"/>
                        </a:rPr>
                        <a:t>She has an </a:t>
                      </a:r>
                      <a:r>
                        <a:rPr sz="2400" spc="-5" dirty="0">
                          <a:solidFill>
                            <a:srgbClr val="333333"/>
                          </a:solidFill>
                          <a:latin typeface="Calibri Light"/>
                          <a:cs typeface="Verdana"/>
                        </a:rPr>
                        <a:t>exam to pass </a:t>
                      </a:r>
                      <a:r>
                        <a:rPr sz="2400" dirty="0">
                          <a:solidFill>
                            <a:srgbClr val="333333"/>
                          </a:solidFill>
                          <a:latin typeface="Calibri Light"/>
                          <a:cs typeface="Verdana"/>
                        </a:rPr>
                        <a:t>and no </a:t>
                      </a:r>
                      <a:r>
                        <a:rPr sz="2400" spc="-5" dirty="0">
                          <a:solidFill>
                            <a:srgbClr val="333333"/>
                          </a:solidFill>
                          <a:latin typeface="Calibri Light"/>
                          <a:cs typeface="Verdana"/>
                        </a:rPr>
                        <a:t>time.</a:t>
                      </a:r>
                      <a:endParaRPr sz="2400" dirty="0">
                        <a:solidFill>
                          <a:srgbClr val="333333"/>
                        </a:solidFill>
                        <a:latin typeface="Calibri Light"/>
                        <a:cs typeface="Verdana"/>
                      </a:endParaRPr>
                    </a:p>
                  </a:txBody>
                  <a:tcPr marL="0" marR="0" marT="199390" marB="0">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bl>
          </a:graphicData>
        </a:graphic>
      </p:graphicFrame>
      <p:sp>
        <p:nvSpPr>
          <p:cNvPr id="2" name="Content Placeholder 1"/>
          <p:cNvSpPr>
            <a:spLocks noGrp="1"/>
          </p:cNvSpPr>
          <p:nvPr>
            <p:ph idx="1"/>
          </p:nvPr>
        </p:nvSpPr>
        <p:spPr/>
        <p:txBody>
          <a:bodyPr/>
          <a:lstStyle/>
          <a:p>
            <a:pPr lvl="0" defTabSz="914400" fontAlgn="base"/>
            <a:r>
              <a:rPr lang="en-US" altLang="de-DE" sz="2400" dirty="0">
                <a:solidFill>
                  <a:srgbClr val="333333"/>
                </a:solidFill>
                <a:latin typeface="Calibri Light"/>
              </a:rPr>
              <a:t>Why did your friend not call you?</a:t>
            </a:r>
            <a:endParaRPr lang="en-CA" altLang="de-DE" sz="2400" dirty="0">
              <a:solidFill>
                <a:srgbClr val="333333"/>
              </a:solidFill>
              <a:latin typeface="Calibri Light"/>
              <a:cs typeface="Times New Roman" panose="02020603050405020304" pitchFamily="18" charset="0"/>
            </a:endParaRPr>
          </a:p>
          <a:p>
            <a:pPr lvl="0" defTabSz="914400" fontAlgn="base"/>
            <a:r>
              <a:rPr lang="en-CA" altLang="de-DE" sz="2400" dirty="0">
                <a:solidFill>
                  <a:srgbClr val="004992"/>
                </a:solidFill>
                <a:latin typeface="Calibri Light"/>
                <a:cs typeface="Times New Roman" panose="02020603050405020304" pitchFamily="18" charset="0"/>
              </a:rPr>
              <a:t>Possible causes for this behavior …</a:t>
            </a:r>
            <a:endParaRPr lang="en-US" altLang="de-DE" sz="2400" dirty="0">
              <a:solidFill>
                <a:srgbClr val="333333"/>
              </a:solidFill>
              <a:latin typeface="Calibri Light"/>
              <a:cs typeface="Times New Roman" panose="02020603050405020304" pitchFamily="18" charset="0"/>
            </a:endParaRPr>
          </a:p>
        </p:txBody>
      </p:sp>
    </p:spTree>
    <p:extLst>
      <p:ext uri="{BB962C8B-B14F-4D97-AF65-F5344CB8AC3E}">
        <p14:creationId xmlns:p14="http://schemas.microsoft.com/office/powerpoint/2010/main" val="244581066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Blaming and Taking Credit</a:t>
            </a:r>
          </a:p>
        </p:txBody>
      </p:sp>
      <p:sp>
        <p:nvSpPr>
          <p:cNvPr id="2" name="Content Placeholder 1"/>
          <p:cNvSpPr>
            <a:spLocks noGrp="1"/>
          </p:cNvSpPr>
          <p:nvPr>
            <p:ph idx="1"/>
          </p:nvPr>
        </p:nvSpPr>
        <p:spPr/>
        <p:txBody>
          <a:bodyPr/>
          <a:lstStyle/>
          <a:p>
            <a:pPr lvl="0" defTabSz="914400" fontAlgn="base"/>
            <a:r>
              <a:rPr lang="en-US" altLang="de-DE" sz="2400">
                <a:solidFill>
                  <a:srgbClr val="333333"/>
                </a:solidFill>
                <a:latin typeface="Calibri Light"/>
                <a:cs typeface="Times New Roman" panose="02020603050405020304" pitchFamily="18" charset="0"/>
              </a:rPr>
              <a:t>As the example shows, events can have many different causes. </a:t>
            </a:r>
          </a:p>
          <a:p>
            <a:pPr lvl="0" defTabSz="914400" fontAlgn="base"/>
            <a:r>
              <a:rPr lang="en-US" altLang="de-DE" sz="2400" dirty="0">
                <a:solidFill>
                  <a:srgbClr val="333333"/>
                </a:solidFill>
                <a:latin typeface="Calibri Light"/>
                <a:cs typeface="Times New Roman" panose="02020603050405020304" pitchFamily="18" charset="0"/>
              </a:rPr>
              <a:t>In most cases, several factors contribute to a situation.</a:t>
            </a:r>
          </a:p>
          <a:p>
            <a:pPr lvl="0" defTabSz="914400" fontAlgn="base"/>
            <a:r>
              <a:rPr lang="en-US" altLang="de-DE" sz="2400" dirty="0">
                <a:solidFill>
                  <a:srgbClr val="333333"/>
                </a:solidFill>
                <a:latin typeface="Calibri Light"/>
                <a:cs typeface="Times New Roman" panose="02020603050405020304" pitchFamily="18" charset="0"/>
              </a:rPr>
              <a:t>Nevertheless, many people have</a:t>
            </a:r>
            <a:r>
              <a:rPr lang="de-DE" altLang="de-DE" sz="2400" dirty="0">
                <a:solidFill>
                  <a:srgbClr val="333333"/>
                </a:solidFill>
                <a:latin typeface="Calibri Light"/>
                <a:cs typeface="Times New Roman" panose="02020603050405020304" pitchFamily="18" charset="0"/>
              </a:rPr>
              <a:t> a </a:t>
            </a:r>
            <a:r>
              <a:rPr lang="en-US" altLang="de-DE" sz="2400" dirty="0">
                <a:solidFill>
                  <a:srgbClr val="333333"/>
                </a:solidFill>
                <a:latin typeface="Calibri Light"/>
                <a:cs typeface="Times New Roman" panose="02020603050405020304" pitchFamily="18" charset="0"/>
              </a:rPr>
              <a:t>preference for only one aspect (e.g. blaming others instead of oneself or the reverse).</a:t>
            </a:r>
          </a:p>
          <a:p>
            <a:endParaRPr lang="en-US" sz="2400" dirty="0">
              <a:latin typeface="Calibri Light"/>
            </a:endParaRPr>
          </a:p>
        </p:txBody>
      </p:sp>
      <p:sp>
        <p:nvSpPr>
          <p:cNvPr id="3" name="Footer Placeholder 2"/>
          <p:cNvSpPr>
            <a:spLocks noGrp="1"/>
          </p:cNvSpPr>
          <p:nvPr>
            <p:ph type="ftr" sz="quarter" idx="11"/>
          </p:nvPr>
        </p:nvSpPr>
        <p:spPr/>
        <p:txBody>
          <a:bodyPr/>
          <a:lstStyle/>
          <a:p>
            <a:r>
              <a:rPr lang="de-DE"/>
              <a:t>Metacognitive Training 1 - Attribution</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8</a:t>
            </a:fld>
            <a:endParaRPr lang="de-DE" dirty="0"/>
          </a:p>
        </p:txBody>
      </p:sp>
    </p:spTree>
    <p:extLst>
      <p:ext uri="{BB962C8B-B14F-4D97-AF65-F5344CB8AC3E}">
        <p14:creationId xmlns:p14="http://schemas.microsoft.com/office/powerpoint/2010/main" val="4337107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dirty="0"/>
              <a:t>You‘re discharged from hospital almost symptom-free.</a:t>
            </a:r>
            <a:endParaRPr sz="3600" dirty="0">
              <a:latin typeface="Calibri Light"/>
            </a:endParaRPr>
          </a:p>
        </p:txBody>
      </p:sp>
      <p:sp>
        <p:nvSpPr>
          <p:cNvPr id="7" name="Content Placeholder 6"/>
          <p:cNvSpPr>
            <a:spLocks noGrp="1"/>
          </p:cNvSpPr>
          <p:nvPr>
            <p:ph idx="1"/>
          </p:nvPr>
        </p:nvSpPr>
        <p:spPr/>
        <p:txBody>
          <a:bodyPr/>
          <a:lstStyle/>
          <a:p>
            <a:r>
              <a:rPr lang="en-US" sz="2400" dirty="0">
                <a:solidFill>
                  <a:srgbClr val="004992"/>
                </a:solidFill>
                <a:latin typeface="Calibri Light"/>
              </a:rPr>
              <a:t>Reasons ...</a:t>
            </a:r>
          </a:p>
          <a:p>
            <a:r>
              <a:rPr lang="en-US" sz="2400" dirty="0">
                <a:solidFill>
                  <a:srgbClr val="004992"/>
                </a:solidFill>
                <a:latin typeface="Calibri Light"/>
              </a:rPr>
              <a:t>... myself</a:t>
            </a:r>
          </a:p>
          <a:p>
            <a:r>
              <a:rPr lang="en-US" sz="2400" dirty="0">
                <a:solidFill>
                  <a:srgbClr val="004992"/>
                </a:solidFill>
                <a:latin typeface="Calibri Light"/>
              </a:rPr>
              <a:t>... others</a:t>
            </a:r>
          </a:p>
          <a:p>
            <a:r>
              <a:rPr lang="en-US" sz="2400" dirty="0">
                <a:solidFill>
                  <a:srgbClr val="004992"/>
                </a:solidFill>
                <a:latin typeface="Calibri Light"/>
              </a:rPr>
              <a:t>... a situation or chance</a:t>
            </a:r>
          </a:p>
        </p:txBody>
      </p:sp>
      <p:sp>
        <p:nvSpPr>
          <p:cNvPr id="5" name="Footer Placeholder 4"/>
          <p:cNvSpPr>
            <a:spLocks noGrp="1"/>
          </p:cNvSpPr>
          <p:nvPr>
            <p:ph type="ftr" sz="quarter" idx="11"/>
          </p:nvPr>
        </p:nvSpPr>
        <p:spPr/>
        <p:txBody>
          <a:bodyPr/>
          <a:lstStyle/>
          <a:p>
            <a:r>
              <a:rPr lang="de-DE">
                <a:latin typeface="Calibri Light"/>
              </a:rPr>
              <a:t>Metacognitive Training 1 - Attribution</a:t>
            </a:r>
            <a:endParaRPr lang="de-DE" dirty="0">
              <a:latin typeface="Calibri Light"/>
            </a:endParaRPr>
          </a:p>
        </p:txBody>
      </p:sp>
      <p:sp>
        <p:nvSpPr>
          <p:cNvPr id="6" name="Slide Number Placeholder 5"/>
          <p:cNvSpPr>
            <a:spLocks noGrp="1"/>
          </p:cNvSpPr>
          <p:nvPr>
            <p:ph type="sldNum" sz="quarter" idx="12"/>
          </p:nvPr>
        </p:nvSpPr>
        <p:spPr/>
        <p:txBody>
          <a:bodyPr/>
          <a:lstStyle/>
          <a:p>
            <a:fld id="{9B00EF49-7894-4F53-A8DD-F7DB3BFC5032}" type="slidenum">
              <a:rPr lang="de-DE" smtClean="0">
                <a:latin typeface="Calibri Light"/>
              </a:rPr>
              <a:pPr/>
              <a:t>9</a:t>
            </a:fld>
            <a:endParaRPr lang="de-DE" dirty="0">
              <a:latin typeface="Calibri Light"/>
            </a:endParaRPr>
          </a:p>
        </p:txBody>
      </p:sp>
      <p:pic>
        <p:nvPicPr>
          <p:cNvPr id="9" name="Grafik 1"/>
          <p:cNvPicPr>
            <a:picLocks/>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074023" y="4776216"/>
            <a:ext cx="3121152" cy="20817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dirty="0">
                <a:latin typeface="Calibri Light"/>
              </a:rPr>
              <a:t>You‘re discharged from hospital almost symptom-free.</a:t>
            </a:r>
            <a:endParaRPr sz="3600" dirty="0">
              <a:latin typeface="Calibri Light"/>
            </a:endParaRPr>
          </a:p>
        </p:txBody>
      </p:sp>
      <p:sp>
        <p:nvSpPr>
          <p:cNvPr id="11" name="Content Placeholder 10"/>
          <p:cNvSpPr>
            <a:spLocks noGrp="1"/>
          </p:cNvSpPr>
          <p:nvPr>
            <p:ph idx="1"/>
          </p:nvPr>
        </p:nvSpPr>
        <p:spPr/>
        <p:txBody>
          <a:bodyPr/>
          <a:lstStyle/>
          <a:p>
            <a:pPr lvl="0" defTabSz="914400">
              <a:lnSpc>
                <a:spcPct val="100000"/>
              </a:lnSpc>
              <a:spcBef>
                <a:spcPts val="1200"/>
              </a:spcBef>
            </a:pPr>
            <a:r>
              <a:rPr lang="de-DE" altLang="de-DE" sz="1600" b="1" dirty="0">
                <a:latin typeface="Calibri Light"/>
              </a:rPr>
              <a:t>Explanations ...</a:t>
            </a:r>
          </a:p>
          <a:p>
            <a:pPr lvl="0" defTabSz="914400">
              <a:lnSpc>
                <a:spcPct val="100000"/>
              </a:lnSpc>
              <a:spcBef>
                <a:spcPts val="600"/>
              </a:spcBef>
            </a:pPr>
            <a:r>
              <a:rPr lang="de-DE" altLang="de-DE" sz="1600" b="1" dirty="0">
                <a:latin typeface="Calibri Light"/>
              </a:rPr>
              <a:t>... myself:</a:t>
            </a:r>
          </a:p>
          <a:p>
            <a:pPr lvl="0" defTabSz="914400">
              <a:lnSpc>
                <a:spcPct val="100000"/>
              </a:lnSpc>
              <a:spcBef>
                <a:spcPts val="0"/>
              </a:spcBef>
            </a:pPr>
            <a:r>
              <a:rPr lang="de-DE" altLang="de-DE" sz="1600" i="1" dirty="0">
                <a:solidFill>
                  <a:srgbClr val="333333"/>
                </a:solidFill>
                <a:latin typeface="Calibri Light"/>
              </a:rPr>
              <a:t>(can be changed to some extent)</a:t>
            </a:r>
          </a:p>
          <a:p>
            <a:pPr marL="285750" lvl="0" indent="-285750" defTabSz="914400">
              <a:lnSpc>
                <a:spcPct val="100000"/>
              </a:lnSpc>
              <a:spcBef>
                <a:spcPts val="0"/>
              </a:spcBef>
              <a:buClr>
                <a:srgbClr val="333333"/>
              </a:buClr>
              <a:buFont typeface="WingDings"/>
              <a:buChar char=""/>
            </a:pPr>
            <a:r>
              <a:rPr lang="en-US" altLang="de-DE" sz="1600" dirty="0">
                <a:solidFill>
                  <a:srgbClr val="333333"/>
                </a:solidFill>
                <a:latin typeface="Calibri Light"/>
              </a:rPr>
              <a:t>The recovery process was successful because I was highly motivated</a:t>
            </a:r>
            <a:endParaRPr lang="de-DE" altLang="de-DE" sz="1600" dirty="0">
              <a:solidFill>
                <a:srgbClr val="333333"/>
              </a:solidFill>
              <a:latin typeface="Calibri Light"/>
            </a:endParaRPr>
          </a:p>
          <a:p>
            <a:pPr marL="285750" lvl="0" indent="-285750" defTabSz="914400">
              <a:lnSpc>
                <a:spcPct val="100000"/>
              </a:lnSpc>
              <a:spcBef>
                <a:spcPts val="600"/>
              </a:spcBef>
              <a:buClr>
                <a:srgbClr val="333333"/>
              </a:buClr>
              <a:buFont typeface="WingDings"/>
              <a:buChar char=""/>
            </a:pPr>
            <a:r>
              <a:rPr lang="en-US" altLang="de-DE" sz="1600" dirty="0">
                <a:solidFill>
                  <a:srgbClr val="333333"/>
                </a:solidFill>
                <a:latin typeface="Calibri Light"/>
              </a:rPr>
              <a:t>I insisted on certain treatment options, which played a major part in me getting well again.</a:t>
            </a:r>
            <a:endParaRPr lang="de-DE" altLang="de-DE" sz="1600" dirty="0">
              <a:solidFill>
                <a:srgbClr val="333333"/>
              </a:solidFill>
              <a:latin typeface="Calibri Light"/>
            </a:endParaRPr>
          </a:p>
          <a:p>
            <a:pPr lvl="0" defTabSz="914400">
              <a:lnSpc>
                <a:spcPct val="100000"/>
              </a:lnSpc>
              <a:spcBef>
                <a:spcPts val="1200"/>
              </a:spcBef>
              <a:buClr>
                <a:srgbClr val="333333"/>
              </a:buClr>
            </a:pPr>
            <a:r>
              <a:rPr lang="de-DE" altLang="de-DE" sz="1600" i="1" dirty="0">
                <a:solidFill>
                  <a:srgbClr val="333333"/>
                </a:solidFill>
                <a:latin typeface="Calibri Light"/>
              </a:rPr>
              <a:t>(more difficult to change)</a:t>
            </a:r>
          </a:p>
          <a:p>
            <a:pPr marL="285750" lvl="0" indent="-285750" defTabSz="914400">
              <a:lnSpc>
                <a:spcPct val="100000"/>
              </a:lnSpc>
              <a:spcBef>
                <a:spcPts val="0"/>
              </a:spcBef>
              <a:buClr>
                <a:srgbClr val="333333"/>
              </a:buClr>
              <a:buFont typeface="WingDings"/>
              <a:buChar char=""/>
            </a:pPr>
            <a:r>
              <a:rPr lang="en-US" altLang="de-DE" sz="1600" dirty="0">
                <a:solidFill>
                  <a:srgbClr val="333333"/>
                </a:solidFill>
                <a:latin typeface="Calibri Light"/>
              </a:rPr>
              <a:t>I think I would have recovered anyway without therapy or drugs.</a:t>
            </a:r>
            <a:endParaRPr lang="de-DE" altLang="de-DE" sz="1600" dirty="0">
              <a:solidFill>
                <a:srgbClr val="333333"/>
              </a:solidFill>
              <a:latin typeface="Calibri Light"/>
            </a:endParaRPr>
          </a:p>
          <a:p>
            <a:pPr marL="285750" lvl="0" indent="-285750" defTabSz="914400">
              <a:lnSpc>
                <a:spcPct val="100000"/>
              </a:lnSpc>
              <a:spcBef>
                <a:spcPts val="600"/>
              </a:spcBef>
              <a:buClr>
                <a:srgbClr val="333333"/>
              </a:buClr>
              <a:buFont typeface="WingDings"/>
              <a:buChar char=""/>
            </a:pPr>
            <a:r>
              <a:rPr lang="en-US" altLang="de-DE" sz="1600" dirty="0">
                <a:solidFill>
                  <a:srgbClr val="333333"/>
                </a:solidFill>
                <a:latin typeface="Calibri Light"/>
              </a:rPr>
              <a:t>Recovery was due to my excellent genes.</a:t>
            </a:r>
            <a:endParaRPr lang="de-DE" altLang="de-DE" sz="1600" i="1" dirty="0">
              <a:solidFill>
                <a:srgbClr val="333333"/>
              </a:solidFill>
              <a:latin typeface="Calibri Light"/>
            </a:endParaRPr>
          </a:p>
          <a:p>
            <a:pPr lvl="0" defTabSz="914400">
              <a:lnSpc>
                <a:spcPct val="100000"/>
              </a:lnSpc>
              <a:spcBef>
                <a:spcPts val="1200"/>
              </a:spcBef>
              <a:buClr>
                <a:srgbClr val="333333"/>
              </a:buClr>
            </a:pPr>
            <a:r>
              <a:rPr lang="de-DE" altLang="de-DE" sz="1600" b="1" dirty="0">
                <a:latin typeface="Calibri Light"/>
              </a:rPr>
              <a:t>... others:</a:t>
            </a:r>
          </a:p>
          <a:p>
            <a:pPr marL="285750" lvl="0" indent="-285750" defTabSz="914400">
              <a:lnSpc>
                <a:spcPct val="100000"/>
              </a:lnSpc>
              <a:spcBef>
                <a:spcPts val="0"/>
              </a:spcBef>
              <a:buClr>
                <a:srgbClr val="333333"/>
              </a:buClr>
              <a:buFont typeface="WingDings"/>
              <a:buChar char=""/>
            </a:pPr>
            <a:r>
              <a:rPr lang="en-US" altLang="de-DE" sz="1600" dirty="0">
                <a:solidFill>
                  <a:srgbClr val="333333"/>
                </a:solidFill>
                <a:latin typeface="Calibri Light"/>
              </a:rPr>
              <a:t>The medical staff in this hospital is highly competent.</a:t>
            </a:r>
          </a:p>
          <a:p>
            <a:pPr marL="285750" lvl="0" indent="-285750" defTabSz="914400">
              <a:lnSpc>
                <a:spcPct val="100000"/>
              </a:lnSpc>
              <a:spcBef>
                <a:spcPts val="600"/>
              </a:spcBef>
              <a:buClr>
                <a:srgbClr val="333333"/>
              </a:buClr>
              <a:buFont typeface="WingDings"/>
              <a:buChar char=""/>
            </a:pPr>
            <a:r>
              <a:rPr lang="en-US" altLang="de-DE" sz="1600" dirty="0">
                <a:solidFill>
                  <a:srgbClr val="333333"/>
                </a:solidFill>
                <a:latin typeface="Calibri Light"/>
              </a:rPr>
              <a:t>Without the support of my family, it wouldn´t have been such a</a:t>
            </a:r>
            <a:endParaRPr lang="de-DE" altLang="de-DE" sz="1600" dirty="0">
              <a:solidFill>
                <a:srgbClr val="333333"/>
              </a:solidFill>
              <a:latin typeface="Calibri Light"/>
            </a:endParaRPr>
          </a:p>
          <a:p>
            <a:pPr lvl="0" defTabSz="914400">
              <a:lnSpc>
                <a:spcPct val="100000"/>
              </a:lnSpc>
              <a:spcBef>
                <a:spcPts val="1200"/>
              </a:spcBef>
              <a:buClr>
                <a:srgbClr val="333333"/>
              </a:buClr>
            </a:pPr>
            <a:r>
              <a:rPr lang="de-DE" altLang="de-DE" sz="1600" b="1" dirty="0">
                <a:latin typeface="Calibri Light"/>
              </a:rPr>
              <a:t>... a situation or chance:</a:t>
            </a:r>
          </a:p>
          <a:p>
            <a:pPr marL="285750" lvl="0" indent="-285750" defTabSz="914400">
              <a:lnSpc>
                <a:spcPct val="100000"/>
              </a:lnSpc>
              <a:spcBef>
                <a:spcPts val="0"/>
              </a:spcBef>
              <a:buClr>
                <a:srgbClr val="333333"/>
              </a:buClr>
              <a:buFont typeface="WingDings"/>
              <a:buChar char=""/>
            </a:pPr>
            <a:r>
              <a:rPr lang="en-US" altLang="de-DE" sz="1600" dirty="0">
                <a:solidFill>
                  <a:srgbClr val="333333"/>
                </a:solidFill>
                <a:latin typeface="Calibri Light"/>
              </a:rPr>
              <a:t>I was fortunate that the hospital staff wasn´t as busy as usual.</a:t>
            </a:r>
            <a:endParaRPr lang="de-DE" altLang="de-DE" sz="1600" dirty="0">
              <a:solidFill>
                <a:srgbClr val="333333"/>
              </a:solidFill>
              <a:latin typeface="Calibri Light"/>
            </a:endParaRPr>
          </a:p>
          <a:p>
            <a:pPr marL="285750" lvl="0" indent="-285750" defTabSz="914400">
              <a:lnSpc>
                <a:spcPct val="100000"/>
              </a:lnSpc>
              <a:spcBef>
                <a:spcPts val="600"/>
              </a:spcBef>
              <a:buClr>
                <a:srgbClr val="333333"/>
              </a:buClr>
              <a:buFont typeface="WingDings"/>
              <a:buChar char=""/>
            </a:pPr>
            <a:r>
              <a:rPr lang="en-US" altLang="de-DE" sz="1600" dirty="0">
                <a:solidFill>
                  <a:srgbClr val="333333"/>
                </a:solidFill>
                <a:latin typeface="Calibri Light"/>
              </a:rPr>
              <a:t>The recovery was due to the medication I took.</a:t>
            </a:r>
          </a:p>
          <a:p>
            <a:endParaRPr lang="en-US" dirty="0">
              <a:latin typeface="Calibri Light"/>
            </a:endParaRPr>
          </a:p>
        </p:txBody>
      </p:sp>
      <p:sp>
        <p:nvSpPr>
          <p:cNvPr id="5" name="Footer Placeholder 4"/>
          <p:cNvSpPr>
            <a:spLocks noGrp="1"/>
          </p:cNvSpPr>
          <p:nvPr>
            <p:ph type="ftr" sz="quarter" idx="11"/>
          </p:nvPr>
        </p:nvSpPr>
        <p:spPr/>
        <p:txBody>
          <a:bodyPr/>
          <a:lstStyle/>
          <a:p>
            <a:r>
              <a:rPr lang="de-DE">
                <a:latin typeface="Calibri Light"/>
              </a:rPr>
              <a:t>Metacognitive Training 1 - Attribution</a:t>
            </a:r>
            <a:endParaRPr lang="de-DE" dirty="0">
              <a:latin typeface="Calibri Light"/>
            </a:endParaRPr>
          </a:p>
        </p:txBody>
      </p:sp>
      <p:sp>
        <p:nvSpPr>
          <p:cNvPr id="6" name="Slide Number Placeholder 5"/>
          <p:cNvSpPr>
            <a:spLocks noGrp="1"/>
          </p:cNvSpPr>
          <p:nvPr>
            <p:ph type="sldNum" sz="quarter" idx="12"/>
          </p:nvPr>
        </p:nvSpPr>
        <p:spPr/>
        <p:txBody>
          <a:bodyPr/>
          <a:lstStyle/>
          <a:p>
            <a:fld id="{9B00EF49-7894-4F53-A8DD-F7DB3BFC5032}" type="slidenum">
              <a:rPr lang="de-DE" smtClean="0">
                <a:latin typeface="Calibri Light"/>
              </a:rPr>
              <a:pPr/>
              <a:t>10</a:t>
            </a:fld>
            <a:endParaRPr lang="de-DE" dirty="0">
              <a:latin typeface="Calibri Light"/>
            </a:endParaRPr>
          </a:p>
        </p:txBody>
      </p:sp>
      <p:pic>
        <p:nvPicPr>
          <p:cNvPr id="9" name="Grafik 1"/>
          <p:cNvPicPr>
            <a:picLocks/>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074023" y="4776216"/>
            <a:ext cx="3121152" cy="20817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dirty="0">
                <a:latin typeface="Calibri Light"/>
              </a:rPr>
              <a:t>You‘re discharged from hospital almost symptom-free.</a:t>
            </a:r>
            <a:endParaRPr sz="3600" dirty="0">
              <a:latin typeface="Calibri Light"/>
            </a:endParaRPr>
          </a:p>
        </p:txBody>
      </p:sp>
      <p:sp>
        <p:nvSpPr>
          <p:cNvPr id="11" name="Content Placeholder 10"/>
          <p:cNvSpPr>
            <a:spLocks noGrp="1"/>
          </p:cNvSpPr>
          <p:nvPr>
            <p:ph idx="1"/>
          </p:nvPr>
        </p:nvSpPr>
        <p:spPr/>
        <p:txBody>
          <a:bodyPr/>
          <a:lstStyle/>
          <a:p>
            <a:pPr lvl="0" defTabSz="914400">
              <a:lnSpc>
                <a:spcPct val="100000"/>
              </a:lnSpc>
              <a:spcBef>
                <a:spcPts val="1200"/>
              </a:spcBef>
            </a:pPr>
            <a:r>
              <a:rPr lang="de-DE" altLang="de-DE" sz="1600" b="1" dirty="0">
                <a:latin typeface="Calibri Light"/>
              </a:rPr>
              <a:t>Explanations ...</a:t>
            </a:r>
          </a:p>
          <a:p>
            <a:pPr lvl="0" defTabSz="914400">
              <a:lnSpc>
                <a:spcPct val="100000"/>
              </a:lnSpc>
              <a:spcBef>
                <a:spcPts val="600"/>
              </a:spcBef>
            </a:pPr>
            <a:r>
              <a:rPr lang="de-DE" altLang="de-DE" sz="1600" b="1" dirty="0">
                <a:latin typeface="Calibri Light"/>
              </a:rPr>
              <a:t>... myself:</a:t>
            </a:r>
          </a:p>
          <a:p>
            <a:pPr lvl="0" defTabSz="914400">
              <a:lnSpc>
                <a:spcPct val="100000"/>
              </a:lnSpc>
              <a:spcBef>
                <a:spcPts val="0"/>
              </a:spcBef>
            </a:pPr>
            <a:r>
              <a:rPr lang="de-DE" altLang="de-DE" sz="1600" i="1" dirty="0">
                <a:solidFill>
                  <a:srgbClr val="333333"/>
                </a:solidFill>
                <a:latin typeface="Calibri Light"/>
              </a:rPr>
              <a:t>(can be changed to some extent)</a:t>
            </a:r>
          </a:p>
          <a:p>
            <a:pPr marL="285750" lvl="0" indent="-285750" defTabSz="914400">
              <a:lnSpc>
                <a:spcPct val="100000"/>
              </a:lnSpc>
              <a:spcBef>
                <a:spcPts val="0"/>
              </a:spcBef>
              <a:buClr>
                <a:srgbClr val="333333"/>
              </a:buClr>
              <a:buFont typeface="WingDings"/>
              <a:buChar char=""/>
            </a:pPr>
            <a:r>
              <a:rPr lang="en-US" altLang="de-DE" sz="1600" dirty="0">
                <a:solidFill>
                  <a:srgbClr val="333333"/>
                </a:solidFill>
                <a:latin typeface="Calibri Light"/>
              </a:rPr>
              <a:t>The recovery process was successful because I was highly motivated</a:t>
            </a:r>
            <a:endParaRPr lang="de-DE" altLang="de-DE" sz="1600" dirty="0">
              <a:solidFill>
                <a:srgbClr val="333333"/>
              </a:solidFill>
              <a:latin typeface="Calibri Light"/>
            </a:endParaRPr>
          </a:p>
          <a:p>
            <a:pPr marL="285750" lvl="0" indent="-285750" defTabSz="914400">
              <a:lnSpc>
                <a:spcPct val="100000"/>
              </a:lnSpc>
              <a:spcBef>
                <a:spcPts val="600"/>
              </a:spcBef>
              <a:buClr>
                <a:srgbClr val="333333"/>
              </a:buClr>
              <a:buFont typeface="WingDings"/>
              <a:buChar char=""/>
            </a:pPr>
            <a:r>
              <a:rPr lang="en-US" altLang="de-DE" sz="1600" dirty="0">
                <a:solidFill>
                  <a:srgbClr val="333333"/>
                </a:solidFill>
                <a:latin typeface="Calibri Light"/>
              </a:rPr>
              <a:t>I insisted on certain treatment options, which played a major part in me getting well again.</a:t>
            </a:r>
            <a:endParaRPr lang="de-DE" altLang="de-DE" sz="1600" dirty="0">
              <a:solidFill>
                <a:srgbClr val="333333"/>
              </a:solidFill>
              <a:latin typeface="Calibri Light"/>
            </a:endParaRPr>
          </a:p>
          <a:p>
            <a:pPr lvl="0" defTabSz="914400">
              <a:lnSpc>
                <a:spcPct val="100000"/>
              </a:lnSpc>
              <a:spcBef>
                <a:spcPts val="1200"/>
              </a:spcBef>
              <a:buClr>
                <a:srgbClr val="333333"/>
              </a:buClr>
            </a:pPr>
            <a:r>
              <a:rPr lang="de-DE" altLang="de-DE" sz="1600" i="1" dirty="0">
                <a:solidFill>
                  <a:srgbClr val="333333"/>
                </a:solidFill>
                <a:latin typeface="Calibri Light"/>
              </a:rPr>
              <a:t>(more difficult to change)</a:t>
            </a:r>
          </a:p>
          <a:p>
            <a:pPr marL="285750" lvl="0" indent="-285750" defTabSz="914400">
              <a:lnSpc>
                <a:spcPct val="100000"/>
              </a:lnSpc>
              <a:spcBef>
                <a:spcPts val="0"/>
              </a:spcBef>
              <a:buClr>
                <a:srgbClr val="333333"/>
              </a:buClr>
              <a:buFont typeface="WingDings"/>
              <a:buChar char=""/>
            </a:pPr>
            <a:r>
              <a:rPr lang="en-US" altLang="de-DE" sz="1600" dirty="0">
                <a:solidFill>
                  <a:srgbClr val="333333"/>
                </a:solidFill>
                <a:latin typeface="Calibri Light"/>
              </a:rPr>
              <a:t>I think I would have recovered anyway without therapy or drugs.</a:t>
            </a:r>
            <a:endParaRPr lang="de-DE" altLang="de-DE" sz="1600" dirty="0">
              <a:solidFill>
                <a:srgbClr val="333333"/>
              </a:solidFill>
              <a:latin typeface="Calibri Light"/>
            </a:endParaRPr>
          </a:p>
          <a:p>
            <a:pPr marL="285750" lvl="0" indent="-285750" defTabSz="914400">
              <a:lnSpc>
                <a:spcPct val="100000"/>
              </a:lnSpc>
              <a:spcBef>
                <a:spcPts val="600"/>
              </a:spcBef>
              <a:buClr>
                <a:srgbClr val="333333"/>
              </a:buClr>
              <a:buFont typeface="WingDings"/>
              <a:buChar char=""/>
            </a:pPr>
            <a:r>
              <a:rPr lang="en-US" altLang="de-DE" sz="1600" dirty="0">
                <a:solidFill>
                  <a:srgbClr val="333333"/>
                </a:solidFill>
                <a:latin typeface="Calibri Light"/>
              </a:rPr>
              <a:t>Recovery was due to my excellent genes.</a:t>
            </a:r>
            <a:endParaRPr lang="de-DE" altLang="de-DE" sz="1600" i="1" dirty="0">
              <a:solidFill>
                <a:srgbClr val="333333"/>
              </a:solidFill>
              <a:latin typeface="Calibri Light"/>
            </a:endParaRPr>
          </a:p>
          <a:p>
            <a:pPr lvl="0" defTabSz="914400">
              <a:lnSpc>
                <a:spcPct val="100000"/>
              </a:lnSpc>
              <a:spcBef>
                <a:spcPts val="1200"/>
              </a:spcBef>
              <a:buClr>
                <a:srgbClr val="333333"/>
              </a:buClr>
            </a:pPr>
            <a:r>
              <a:rPr lang="de-DE" altLang="de-DE" sz="1600" b="1" dirty="0">
                <a:latin typeface="Calibri Light"/>
              </a:rPr>
              <a:t>... others:</a:t>
            </a:r>
          </a:p>
          <a:p>
            <a:pPr marL="285750" lvl="0" indent="-285750" defTabSz="914400">
              <a:lnSpc>
                <a:spcPct val="100000"/>
              </a:lnSpc>
              <a:spcBef>
                <a:spcPts val="0"/>
              </a:spcBef>
              <a:buClr>
                <a:srgbClr val="333333"/>
              </a:buClr>
              <a:buFont typeface="WingDings"/>
              <a:buChar char=""/>
            </a:pPr>
            <a:r>
              <a:rPr lang="en-US" altLang="de-DE" sz="1600" dirty="0">
                <a:solidFill>
                  <a:srgbClr val="333333"/>
                </a:solidFill>
                <a:latin typeface="Calibri Light"/>
              </a:rPr>
              <a:t>The medical staff in this hospital is highly competent.</a:t>
            </a:r>
          </a:p>
          <a:p>
            <a:pPr marL="285750" lvl="0" indent="-285750" defTabSz="914400">
              <a:lnSpc>
                <a:spcPct val="100000"/>
              </a:lnSpc>
              <a:spcBef>
                <a:spcPts val="600"/>
              </a:spcBef>
              <a:buClr>
                <a:srgbClr val="333333"/>
              </a:buClr>
              <a:buFont typeface="WingDings"/>
              <a:buChar char=""/>
            </a:pPr>
            <a:r>
              <a:rPr lang="en-US" altLang="de-DE" sz="1600" dirty="0">
                <a:solidFill>
                  <a:srgbClr val="333333"/>
                </a:solidFill>
                <a:latin typeface="Calibri Light"/>
              </a:rPr>
              <a:t>Without the support of my family, it wouldn´t have been such a</a:t>
            </a:r>
            <a:endParaRPr lang="de-DE" altLang="de-DE" sz="1600" dirty="0">
              <a:solidFill>
                <a:srgbClr val="333333"/>
              </a:solidFill>
              <a:latin typeface="Calibri Light"/>
            </a:endParaRPr>
          </a:p>
          <a:p>
            <a:pPr lvl="0" defTabSz="914400">
              <a:lnSpc>
                <a:spcPct val="100000"/>
              </a:lnSpc>
              <a:spcBef>
                <a:spcPts val="1200"/>
              </a:spcBef>
              <a:buClr>
                <a:srgbClr val="333333"/>
              </a:buClr>
            </a:pPr>
            <a:r>
              <a:rPr lang="de-DE" altLang="de-DE" sz="1600" b="1" dirty="0">
                <a:latin typeface="Calibri Light"/>
              </a:rPr>
              <a:t>... a situation or chance:</a:t>
            </a:r>
          </a:p>
          <a:p>
            <a:pPr marL="285750" lvl="0" indent="-285750" defTabSz="914400">
              <a:lnSpc>
                <a:spcPct val="100000"/>
              </a:lnSpc>
              <a:spcBef>
                <a:spcPts val="0"/>
              </a:spcBef>
              <a:buClr>
                <a:srgbClr val="333333"/>
              </a:buClr>
              <a:buFont typeface="WingDings"/>
              <a:buChar char=""/>
            </a:pPr>
            <a:r>
              <a:rPr lang="en-US" altLang="de-DE" sz="1600" dirty="0">
                <a:solidFill>
                  <a:srgbClr val="333333"/>
                </a:solidFill>
                <a:latin typeface="Calibri Light"/>
              </a:rPr>
              <a:t>I was fortunate that the hospital staff wasn´t as busy as usual.</a:t>
            </a:r>
            <a:endParaRPr lang="de-DE" altLang="de-DE" sz="1600" dirty="0">
              <a:solidFill>
                <a:srgbClr val="333333"/>
              </a:solidFill>
              <a:latin typeface="Calibri Light"/>
            </a:endParaRPr>
          </a:p>
          <a:p>
            <a:pPr marL="285750" lvl="0" indent="-285750" defTabSz="914400">
              <a:lnSpc>
                <a:spcPct val="100000"/>
              </a:lnSpc>
              <a:spcBef>
                <a:spcPts val="600"/>
              </a:spcBef>
              <a:buClr>
                <a:srgbClr val="333333"/>
              </a:buClr>
              <a:buFont typeface="WingDings"/>
              <a:buChar char=""/>
            </a:pPr>
            <a:r>
              <a:rPr lang="en-US" altLang="de-DE" sz="1600" dirty="0">
                <a:solidFill>
                  <a:srgbClr val="333333"/>
                </a:solidFill>
                <a:latin typeface="Calibri Light"/>
              </a:rPr>
              <a:t>The recovery was due to the medication I took.</a:t>
            </a:r>
          </a:p>
          <a:p>
            <a:endParaRPr lang="en-US" dirty="0">
              <a:latin typeface="Calibri Light"/>
            </a:endParaRPr>
          </a:p>
        </p:txBody>
      </p:sp>
      <p:sp>
        <p:nvSpPr>
          <p:cNvPr id="5" name="Footer Placeholder 4"/>
          <p:cNvSpPr>
            <a:spLocks noGrp="1"/>
          </p:cNvSpPr>
          <p:nvPr>
            <p:ph type="ftr" sz="quarter" idx="11"/>
          </p:nvPr>
        </p:nvSpPr>
        <p:spPr/>
        <p:txBody>
          <a:bodyPr/>
          <a:lstStyle/>
          <a:p>
            <a:r>
              <a:rPr lang="de-DE">
                <a:latin typeface="Calibri Light"/>
              </a:rPr>
              <a:t>Metacognitive Training 1 - Attribution</a:t>
            </a:r>
            <a:endParaRPr lang="de-DE" dirty="0">
              <a:latin typeface="Calibri Light"/>
            </a:endParaRPr>
          </a:p>
        </p:txBody>
      </p:sp>
      <p:sp>
        <p:nvSpPr>
          <p:cNvPr id="6" name="Slide Number Placeholder 5"/>
          <p:cNvSpPr>
            <a:spLocks noGrp="1"/>
          </p:cNvSpPr>
          <p:nvPr>
            <p:ph type="sldNum" sz="quarter" idx="12"/>
          </p:nvPr>
        </p:nvSpPr>
        <p:spPr/>
        <p:txBody>
          <a:bodyPr/>
          <a:lstStyle/>
          <a:p>
            <a:fld id="{9B00EF49-7894-4F53-A8DD-F7DB3BFC5032}" type="slidenum">
              <a:rPr lang="de-DE" smtClean="0">
                <a:latin typeface="Calibri Light"/>
              </a:rPr>
              <a:pPr/>
              <a:t>11</a:t>
            </a:fld>
            <a:endParaRPr lang="de-DE" dirty="0">
              <a:latin typeface="Calibri Light"/>
            </a:endParaRPr>
          </a:p>
        </p:txBody>
      </p:sp>
      <p:pic>
        <p:nvPicPr>
          <p:cNvPr id="9" name="Grafik 1"/>
          <p:cNvPicPr>
            <a:picLocks/>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074023" y="4776216"/>
            <a:ext cx="3121152" cy="20817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 Box 6"/>
          <p:cNvSpPr txBox="1">
            <a:spLocks noChangeArrowheads="1"/>
          </p:cNvSpPr>
          <p:nvPr/>
        </p:nvSpPr>
        <p:spPr bwMode="auto">
          <a:xfrm rot="-1140598">
            <a:off x="1352590" y="3585315"/>
            <a:ext cx="91440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en-US" altLang="de-DE" sz="2800" b="1" dirty="0">
                <a:solidFill>
                  <a:srgbClr val="FF0000"/>
                </a:solidFill>
                <a:latin typeface="Calibri Light"/>
              </a:rPr>
              <a:t>Caution: one-sided explanations!</a:t>
            </a:r>
          </a:p>
        </p:txBody>
      </p:sp>
    </p:spTree>
    <p:extLst>
      <p:ext uri="{BB962C8B-B14F-4D97-AF65-F5344CB8AC3E}">
        <p14:creationId xmlns:p14="http://schemas.microsoft.com/office/powerpoint/2010/main" val="91537926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30" name="Rectangle 6"/>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t>You‘re discharged from hospital almost symptom-free.</a:t>
            </a:r>
            <a:endParaRPr lang="en-US" altLang="de-DE" sz="3600" dirty="0">
              <a:latin typeface="Calibri Light"/>
            </a:endParaRPr>
          </a:p>
        </p:txBody>
      </p:sp>
      <p:sp>
        <p:nvSpPr>
          <p:cNvPr id="26626" name="Rectangle 1026"/>
          <p:cNvSpPr>
            <a:spLocks noGrp="1" noChangeArrowheads="1"/>
          </p:cNvSpPr>
          <p:nvPr>
            <p:ph idx="1"/>
          </p:nvPr>
        </p:nvSpPr>
        <p:spPr>
          <a:xfrm>
            <a:off x="408955" y="2204864"/>
            <a:ext cx="7772400" cy="4248000"/>
          </a:xfrm>
        </p:spPr>
        <p:txBody>
          <a:bodyPr/>
          <a:lstStyle/>
          <a:p>
            <a:pPr>
              <a:lnSpc>
                <a:spcPct val="100000"/>
              </a:lnSpc>
              <a:spcBef>
                <a:spcPts val="1200"/>
              </a:spcBef>
            </a:pPr>
            <a:r>
              <a:rPr lang="en-US" altLang="de-DE" sz="2400" dirty="0">
                <a:solidFill>
                  <a:srgbClr val="333333"/>
                </a:solidFill>
                <a:latin typeface="Calibri Light"/>
              </a:rPr>
              <a:t>Now, please come up with some answers that involve a variety of causes (i.e., others, the situation &amp; myself)</a:t>
            </a:r>
            <a:endParaRPr lang="de-DE" altLang="de-DE" sz="2400" dirty="0">
              <a:solidFill>
                <a:srgbClr val="333333"/>
              </a:solidFill>
              <a:latin typeface="Calibri Light"/>
            </a:endParaRPr>
          </a:p>
          <a:p>
            <a:pPr eaLnBrk="1" hangingPunct="1">
              <a:lnSpc>
                <a:spcPct val="100000"/>
              </a:lnSpc>
              <a:spcBef>
                <a:spcPts val="1200"/>
              </a:spcBef>
            </a:pPr>
            <a:r>
              <a:rPr lang="de-DE" altLang="de-DE" sz="2400" dirty="0">
                <a:solidFill>
                  <a:srgbClr val="333333"/>
                </a:solidFill>
                <a:latin typeface="Calibri Light"/>
              </a:rPr>
              <a:t>???</a:t>
            </a:r>
          </a:p>
          <a:p>
            <a:pPr eaLnBrk="1" hangingPunct="1">
              <a:lnSpc>
                <a:spcPct val="100000"/>
              </a:lnSpc>
              <a:spcBef>
                <a:spcPts val="1200"/>
              </a:spcBef>
            </a:pPr>
            <a:r>
              <a:rPr lang="de-DE" altLang="de-DE" sz="2400" dirty="0">
                <a:solidFill>
                  <a:srgbClr val="333333"/>
                </a:solidFill>
                <a:latin typeface="Calibri Light"/>
              </a:rPr>
              <a:t>???</a:t>
            </a:r>
          </a:p>
          <a:p>
            <a:pPr eaLnBrk="1" hangingPunct="1">
              <a:lnSpc>
                <a:spcPct val="100000"/>
              </a:lnSpc>
              <a:spcBef>
                <a:spcPts val="1200"/>
              </a:spcBef>
            </a:pPr>
            <a:r>
              <a:rPr lang="de-DE" altLang="de-DE" sz="2400" dirty="0">
                <a:solidFill>
                  <a:srgbClr val="333333"/>
                </a:solidFill>
                <a:latin typeface="Calibri Light"/>
              </a:rPr>
              <a:t>???</a:t>
            </a:r>
          </a:p>
          <a:p>
            <a:pPr eaLnBrk="1" hangingPunct="1">
              <a:lnSpc>
                <a:spcPct val="100000"/>
              </a:lnSpc>
              <a:spcBef>
                <a:spcPts val="1200"/>
              </a:spcBef>
            </a:pPr>
            <a:endParaRPr lang="en-US" altLang="de-DE" sz="2400" dirty="0">
              <a:solidFill>
                <a:srgbClr val="333333"/>
              </a:solidFill>
              <a:latin typeface="Calibri Light"/>
            </a:endParaRPr>
          </a:p>
        </p:txBody>
      </p:sp>
      <p:sp>
        <p:nvSpPr>
          <p:cNvPr id="2" name="Footer Placeholder 1"/>
          <p:cNvSpPr>
            <a:spLocks noGrp="1"/>
          </p:cNvSpPr>
          <p:nvPr>
            <p:ph type="ftr" sz="quarter" idx="11"/>
          </p:nvPr>
        </p:nvSpPr>
        <p:spPr/>
        <p:txBody>
          <a:bodyPr/>
          <a:lstStyle/>
          <a:p>
            <a:r>
              <a:rPr lang="de-DE"/>
              <a:t>Metacognitive Training 1 - Attribution</a:t>
            </a:r>
            <a:endParaRPr lang="de-DE" dirty="0"/>
          </a:p>
        </p:txBody>
      </p:sp>
      <p:sp>
        <p:nvSpPr>
          <p:cNvPr id="3" name="Slide Number Placeholder 2"/>
          <p:cNvSpPr>
            <a:spLocks noGrp="1"/>
          </p:cNvSpPr>
          <p:nvPr>
            <p:ph type="sldNum" sz="quarter" idx="12"/>
          </p:nvPr>
        </p:nvSpPr>
        <p:spPr/>
        <p:txBody>
          <a:bodyPr/>
          <a:lstStyle/>
          <a:p>
            <a:fld id="{9B00EF49-7894-4F53-A8DD-F7DB3BFC5032}" type="slidenum">
              <a:rPr lang="de-DE" smtClean="0"/>
              <a:pPr/>
              <a:t>12</a:t>
            </a:fld>
            <a:endParaRPr lang="de-DE" dirty="0"/>
          </a:p>
        </p:txBody>
      </p:sp>
      <p:pic>
        <p:nvPicPr>
          <p:cNvPr id="10" name="Grafik 1"/>
          <p:cNvPicPr>
            <a:picLocks/>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074023" y="4776216"/>
            <a:ext cx="3121152" cy="20817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8300552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30" name="Rectangle 6"/>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t>You‘re discharged from hospital almost symptom-free.</a:t>
            </a:r>
            <a:endParaRPr lang="en-US" altLang="de-DE" sz="3600" dirty="0">
              <a:latin typeface="Calibri Light"/>
            </a:endParaRPr>
          </a:p>
        </p:txBody>
      </p:sp>
      <p:sp>
        <p:nvSpPr>
          <p:cNvPr id="26626" name="Rectangle 1026"/>
          <p:cNvSpPr>
            <a:spLocks noGrp="1" noChangeArrowheads="1"/>
          </p:cNvSpPr>
          <p:nvPr>
            <p:ph idx="1"/>
          </p:nvPr>
        </p:nvSpPr>
        <p:spPr>
          <a:xfrm>
            <a:off x="408955" y="2204864"/>
            <a:ext cx="7772400" cy="4248000"/>
          </a:xfrm>
        </p:spPr>
        <p:txBody>
          <a:bodyPr/>
          <a:lstStyle/>
          <a:p>
            <a:pPr>
              <a:lnSpc>
                <a:spcPct val="100000"/>
              </a:lnSpc>
              <a:spcBef>
                <a:spcPts val="1200"/>
              </a:spcBef>
            </a:pPr>
            <a:r>
              <a:rPr lang="en-US" altLang="de-DE" sz="2400" dirty="0">
                <a:solidFill>
                  <a:srgbClr val="333333"/>
                </a:solidFill>
                <a:latin typeface="Calibri Light"/>
              </a:rPr>
              <a:t>Now, please come up with some answers that involve a variety of causes (i.e., others, the situation &amp; myself)</a:t>
            </a:r>
            <a:endParaRPr lang="de-DE" altLang="de-DE" sz="2400" dirty="0">
              <a:solidFill>
                <a:srgbClr val="333333"/>
              </a:solidFill>
              <a:latin typeface="Calibri Light"/>
            </a:endParaRPr>
          </a:p>
          <a:p>
            <a:pPr marL="342900" indent="-342900">
              <a:lnSpc>
                <a:spcPct val="100000"/>
              </a:lnSpc>
              <a:spcBef>
                <a:spcPts val="1200"/>
              </a:spcBef>
              <a:buClr>
                <a:srgbClr val="333333"/>
              </a:buClr>
              <a:buFont typeface="WingDings"/>
              <a:buChar char=""/>
            </a:pPr>
            <a:r>
              <a:rPr lang="en-US" altLang="de-DE" sz="2400" dirty="0">
                <a:solidFill>
                  <a:srgbClr val="333333"/>
                </a:solidFill>
                <a:latin typeface="Calibri Light"/>
              </a:rPr>
              <a:t>“The support of my family, the doctors, and the medication have all contributed to the recovery process. Last but not least, some of the success can be attributed to myself because I was highly motivated, and I actively participated in the treatment process.”</a:t>
            </a:r>
          </a:p>
          <a:p>
            <a:pPr marL="342900" indent="-342900">
              <a:lnSpc>
                <a:spcPct val="100000"/>
              </a:lnSpc>
              <a:spcBef>
                <a:spcPts val="1200"/>
              </a:spcBef>
              <a:buClr>
                <a:srgbClr val="333333"/>
              </a:buClr>
              <a:buFont typeface="WingDings"/>
              <a:buChar char=""/>
            </a:pPr>
            <a:r>
              <a:rPr lang="en-US" altLang="de-DE" sz="2400" dirty="0">
                <a:solidFill>
                  <a:srgbClr val="333333"/>
                </a:solidFill>
                <a:latin typeface="Calibri Light"/>
              </a:rPr>
              <a:t>“I was motivated to change, and I asked to participate in a specific group therapy that was well-conducted by the therapists.”</a:t>
            </a:r>
          </a:p>
        </p:txBody>
      </p:sp>
      <p:sp>
        <p:nvSpPr>
          <p:cNvPr id="2" name="Footer Placeholder 1"/>
          <p:cNvSpPr>
            <a:spLocks noGrp="1"/>
          </p:cNvSpPr>
          <p:nvPr>
            <p:ph type="ftr" sz="quarter" idx="11"/>
          </p:nvPr>
        </p:nvSpPr>
        <p:spPr/>
        <p:txBody>
          <a:bodyPr/>
          <a:lstStyle/>
          <a:p>
            <a:r>
              <a:rPr lang="de-DE"/>
              <a:t>Metacognitive Training 1 - Attribution</a:t>
            </a:r>
            <a:endParaRPr lang="de-DE" dirty="0"/>
          </a:p>
        </p:txBody>
      </p:sp>
      <p:sp>
        <p:nvSpPr>
          <p:cNvPr id="3" name="Slide Number Placeholder 2"/>
          <p:cNvSpPr>
            <a:spLocks noGrp="1"/>
          </p:cNvSpPr>
          <p:nvPr>
            <p:ph type="sldNum" sz="quarter" idx="12"/>
          </p:nvPr>
        </p:nvSpPr>
        <p:spPr/>
        <p:txBody>
          <a:bodyPr/>
          <a:lstStyle/>
          <a:p>
            <a:fld id="{9B00EF49-7894-4F53-A8DD-F7DB3BFC5032}" type="slidenum">
              <a:rPr lang="de-DE" smtClean="0"/>
              <a:pPr/>
              <a:t>13</a:t>
            </a:fld>
            <a:endParaRPr lang="de-DE" dirty="0"/>
          </a:p>
        </p:txBody>
      </p:sp>
      <p:pic>
        <p:nvPicPr>
          <p:cNvPr id="10" name="Grafik 1"/>
          <p:cNvPicPr>
            <a:picLocks/>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074023" y="4776216"/>
            <a:ext cx="3121152" cy="20817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3182921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6"/>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a:latin typeface="Calibri Light"/>
              </a:rPr>
              <a:t>Effects of certain attributional styles on negative events!</a:t>
            </a:r>
            <a:endParaRPr sz="3600" dirty="0">
              <a:latin typeface="Calibri Light"/>
            </a:endParaRPr>
          </a:p>
        </p:txBody>
      </p:sp>
      <p:sp>
        <p:nvSpPr>
          <p:cNvPr id="2" name="Footer Placeholder 1"/>
          <p:cNvSpPr>
            <a:spLocks noGrp="1"/>
          </p:cNvSpPr>
          <p:nvPr>
            <p:ph type="ftr" sz="quarter" idx="11"/>
          </p:nvPr>
        </p:nvSpPr>
        <p:spPr/>
        <p:txBody>
          <a:bodyPr/>
          <a:lstStyle/>
          <a:p>
            <a:r>
              <a:rPr lang="de-DE">
                <a:latin typeface="Calibri Light"/>
              </a:rPr>
              <a:t>Metacognitive Training 1 - Attribution</a:t>
            </a:r>
            <a:endParaRPr lang="de-DE" dirty="0">
              <a:latin typeface="Calibri Light"/>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Calibri Light"/>
              </a:rPr>
              <a:pPr/>
              <a:t>14</a:t>
            </a:fld>
            <a:endParaRPr lang="de-DE" dirty="0">
              <a:latin typeface="Calibri Light"/>
            </a:endParaRPr>
          </a:p>
        </p:txBody>
      </p:sp>
      <p:pic>
        <p:nvPicPr>
          <p:cNvPr id="13" name="Picture 15" descr="Unbenannt-2 Kopi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6947" y="2291322"/>
            <a:ext cx="811213" cy="811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4" descr="img060"/>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166685" y="1844824"/>
            <a:ext cx="2845541" cy="24725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AutoShape 13"/>
          <p:cNvSpPr>
            <a:spLocks noChangeArrowheads="1"/>
          </p:cNvSpPr>
          <p:nvPr/>
        </p:nvSpPr>
        <p:spPr bwMode="auto">
          <a:xfrm>
            <a:off x="7520358" y="2286000"/>
            <a:ext cx="2463429" cy="914400"/>
          </a:xfrm>
          <a:prstGeom prst="wedgeRoundRectCallout">
            <a:avLst>
              <a:gd name="adj1" fmla="val -42432"/>
              <a:gd name="adj2" fmla="val -100580"/>
              <a:gd name="adj3" fmla="val 16667"/>
            </a:avLst>
          </a:prstGeom>
          <a:solidFill>
            <a:schemeClr val="bg1"/>
          </a:solidFill>
          <a:ln w="9525">
            <a:solidFill>
              <a:schemeClr val="tx1"/>
            </a:solidFill>
            <a:miter lim="800000"/>
            <a:headEnd/>
            <a:tailEnd/>
          </a:ln>
        </p:spPr>
        <p:txBody>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n-CA" altLang="de-DE" sz="1600" dirty="0">
                <a:latin typeface="Calibri Light"/>
              </a:rPr>
              <a:t>That was poorly done. You failed the English exam.</a:t>
            </a:r>
          </a:p>
        </p:txBody>
      </p:sp>
      <p:graphicFrame>
        <p:nvGraphicFramePr>
          <p:cNvPr id="17" name="object 2"/>
          <p:cNvGraphicFramePr>
            <a:graphicFrameLocks noGrp="1"/>
          </p:cNvGraphicFramePr>
          <p:nvPr>
            <p:extLst>
              <p:ext uri="{D42A27DB-BD31-4B8C-83A1-F6EECF244321}">
                <p14:modId xmlns:p14="http://schemas.microsoft.com/office/powerpoint/2010/main" val="1485675437"/>
              </p:ext>
            </p:extLst>
          </p:nvPr>
        </p:nvGraphicFramePr>
        <p:xfrm>
          <a:off x="408955" y="4486910"/>
          <a:ext cx="11376000" cy="1883664"/>
        </p:xfrm>
        <a:graphic>
          <a:graphicData uri="http://schemas.openxmlformats.org/drawingml/2006/table">
            <a:tbl>
              <a:tblPr firstRow="1" bandRow="1">
                <a:tableStyleId>{21E4AEA4-8DFA-4A89-87EB-49C32662AFE0}</a:tableStyleId>
              </a:tblPr>
              <a:tblGrid>
                <a:gridCol w="5308425">
                  <a:extLst>
                    <a:ext uri="{9D8B030D-6E8A-4147-A177-3AD203B41FA5}">
                      <a16:colId xmlns:a16="http://schemas.microsoft.com/office/drawing/2014/main" val="20000"/>
                    </a:ext>
                  </a:extLst>
                </a:gridCol>
                <a:gridCol w="6067575">
                  <a:extLst>
                    <a:ext uri="{9D8B030D-6E8A-4147-A177-3AD203B41FA5}">
                      <a16:colId xmlns:a16="http://schemas.microsoft.com/office/drawing/2014/main" val="20001"/>
                    </a:ext>
                  </a:extLst>
                </a:gridCol>
              </a:tblGrid>
              <a:tr h="914400">
                <a:tc>
                  <a:txBody>
                    <a:bodyPr/>
                    <a:lstStyle/>
                    <a:p>
                      <a:pPr marL="90805">
                        <a:lnSpc>
                          <a:spcPct val="100000"/>
                        </a:lnSpc>
                        <a:spcBef>
                          <a:spcPts val="355"/>
                        </a:spcBef>
                      </a:pPr>
                      <a:r>
                        <a:rPr sz="1800" b="1" spc="-5" dirty="0">
                          <a:solidFill>
                            <a:srgbClr val="333333"/>
                          </a:solidFill>
                          <a:latin typeface="Calibri Light"/>
                          <a:cs typeface="Verdana"/>
                        </a:rPr>
                        <a:t>Self</a:t>
                      </a:r>
                      <a:r>
                        <a:rPr sz="1800" b="1" spc="-15" dirty="0">
                          <a:solidFill>
                            <a:srgbClr val="333333"/>
                          </a:solidFill>
                          <a:latin typeface="Calibri Light"/>
                          <a:cs typeface="Verdana"/>
                        </a:rPr>
                        <a:t> </a:t>
                      </a:r>
                      <a:r>
                        <a:rPr sz="1800" b="1" spc="-5" dirty="0">
                          <a:solidFill>
                            <a:srgbClr val="333333"/>
                          </a:solidFill>
                          <a:latin typeface="Calibri Light"/>
                          <a:cs typeface="Verdana"/>
                        </a:rPr>
                        <a:t>Attribution</a:t>
                      </a:r>
                      <a:endParaRPr sz="1800" b="1" dirty="0">
                        <a:solidFill>
                          <a:srgbClr val="333333"/>
                        </a:solidFill>
                        <a:latin typeface="Calibri Light"/>
                        <a:cs typeface="Verdana"/>
                      </a:endParaRPr>
                    </a:p>
                    <a:p>
                      <a:pPr marL="90805">
                        <a:lnSpc>
                          <a:spcPct val="100000"/>
                        </a:lnSpc>
                        <a:spcBef>
                          <a:spcPts val="380"/>
                        </a:spcBef>
                      </a:pPr>
                      <a:r>
                        <a:rPr sz="1800" b="0" spc="-10" dirty="0">
                          <a:solidFill>
                            <a:srgbClr val="333333"/>
                          </a:solidFill>
                          <a:latin typeface="Calibri Light"/>
                          <a:cs typeface="Verdana"/>
                        </a:rPr>
                        <a:t>(e.g. </a:t>
                      </a:r>
                      <a:r>
                        <a:rPr sz="1800" b="0" spc="-5" dirty="0">
                          <a:solidFill>
                            <a:srgbClr val="333333"/>
                          </a:solidFill>
                          <a:latin typeface="Calibri Light"/>
                          <a:cs typeface="Verdana"/>
                        </a:rPr>
                        <a:t>“I should </a:t>
                      </a:r>
                      <a:r>
                        <a:rPr sz="1800" b="0" spc="-10" dirty="0">
                          <a:solidFill>
                            <a:srgbClr val="333333"/>
                          </a:solidFill>
                          <a:latin typeface="Calibri Light"/>
                          <a:cs typeface="Verdana"/>
                        </a:rPr>
                        <a:t>have </a:t>
                      </a:r>
                      <a:r>
                        <a:rPr sz="1800" b="0" spc="-5" dirty="0">
                          <a:solidFill>
                            <a:srgbClr val="333333"/>
                          </a:solidFill>
                          <a:latin typeface="Calibri Light"/>
                          <a:cs typeface="Verdana"/>
                        </a:rPr>
                        <a:t>studied</a:t>
                      </a:r>
                      <a:r>
                        <a:rPr sz="1800" b="0" spc="110" dirty="0">
                          <a:solidFill>
                            <a:srgbClr val="333333"/>
                          </a:solidFill>
                          <a:latin typeface="Calibri Light"/>
                          <a:cs typeface="Verdana"/>
                        </a:rPr>
                        <a:t> </a:t>
                      </a:r>
                      <a:r>
                        <a:rPr sz="1800" b="0" spc="-15" dirty="0">
                          <a:solidFill>
                            <a:srgbClr val="333333"/>
                          </a:solidFill>
                          <a:latin typeface="Calibri Light"/>
                          <a:cs typeface="Verdana"/>
                        </a:rPr>
                        <a:t>harder!”)</a:t>
                      </a:r>
                      <a:endParaRPr sz="1800" b="0" dirty="0">
                        <a:solidFill>
                          <a:srgbClr val="333333"/>
                        </a:solidFill>
                        <a:latin typeface="Calibri Light"/>
                        <a:cs typeface="Verdana"/>
                      </a:endParaRPr>
                    </a:p>
                  </a:txBody>
                  <a:tcPr marL="0" marR="0" marT="45085" marB="0">
                    <a:lnL w="12700">
                      <a:solidFill>
                        <a:srgbClr val="C8C8C8"/>
                      </a:solidFill>
                      <a:prstDash val="solid"/>
                    </a:lnL>
                    <a:lnR w="12700">
                      <a:solidFill>
                        <a:srgbClr val="C8C8C8"/>
                      </a:solidFill>
                      <a:prstDash val="solid"/>
                    </a:lnR>
                    <a:lnT w="12700">
                      <a:solidFill>
                        <a:srgbClr val="C8C8C8"/>
                      </a:solidFill>
                      <a:prstDash val="solid"/>
                    </a:lnT>
                    <a:lnB w="12700">
                      <a:solidFill>
                        <a:srgbClr val="C8C8C8"/>
                      </a:solidFill>
                      <a:prstDash val="solid"/>
                    </a:lnB>
                    <a:solidFill>
                      <a:srgbClr val="FFFFFF"/>
                    </a:solidFill>
                  </a:tcPr>
                </a:tc>
                <a:tc>
                  <a:txBody>
                    <a:bodyPr/>
                    <a:lstStyle/>
                    <a:p>
                      <a:pPr marL="92075">
                        <a:lnSpc>
                          <a:spcPct val="100000"/>
                        </a:lnSpc>
                        <a:spcBef>
                          <a:spcPts val="355"/>
                        </a:spcBef>
                      </a:pPr>
                      <a:r>
                        <a:rPr sz="1800" b="1" spc="-5" dirty="0">
                          <a:solidFill>
                            <a:srgbClr val="333333"/>
                          </a:solidFill>
                          <a:latin typeface="Calibri Light"/>
                          <a:cs typeface="Verdana"/>
                        </a:rPr>
                        <a:t>Disadvantage:</a:t>
                      </a:r>
                      <a:r>
                        <a:rPr sz="1800" b="0" spc="-5" dirty="0">
                          <a:solidFill>
                            <a:srgbClr val="333333"/>
                          </a:solidFill>
                          <a:latin typeface="Calibri Light"/>
                          <a:cs typeface="Verdana"/>
                        </a:rPr>
                        <a:t> </a:t>
                      </a:r>
                      <a:r>
                        <a:rPr lang="en-US" sz="1800" b="0" spc="-5" dirty="0">
                          <a:solidFill>
                            <a:srgbClr val="004992"/>
                          </a:solidFill>
                          <a:latin typeface="Calibri Light"/>
                          <a:cs typeface="Verdana"/>
                        </a:rPr>
                        <a:t>???</a:t>
                      </a:r>
                      <a:r>
                        <a:rPr lang="en-US" sz="1800" b="0" spc="-5" dirty="0">
                          <a:solidFill>
                            <a:srgbClr val="333333"/>
                          </a:solidFill>
                          <a:latin typeface="Calibri Light"/>
                          <a:cs typeface="Verdana"/>
                        </a:rPr>
                        <a:t> </a:t>
                      </a:r>
                      <a:r>
                        <a:rPr sz="1800" b="0" spc="-5" dirty="0">
                          <a:solidFill>
                            <a:srgbClr val="FFFFFF"/>
                          </a:solidFill>
                          <a:latin typeface="Calibri Light"/>
                          <a:cs typeface="Verdana"/>
                        </a:rPr>
                        <a:t>reduces</a:t>
                      </a:r>
                      <a:r>
                        <a:rPr sz="1800" b="0" spc="30" dirty="0">
                          <a:solidFill>
                            <a:srgbClr val="FFFFFF"/>
                          </a:solidFill>
                          <a:latin typeface="Calibri Light"/>
                          <a:cs typeface="Verdana"/>
                        </a:rPr>
                        <a:t> </a:t>
                      </a:r>
                      <a:r>
                        <a:rPr sz="1800" b="0" spc="-10" dirty="0">
                          <a:solidFill>
                            <a:srgbClr val="FFFFFF"/>
                          </a:solidFill>
                          <a:latin typeface="Calibri Light"/>
                          <a:cs typeface="Verdana"/>
                        </a:rPr>
                        <a:t>self-confidence</a:t>
                      </a:r>
                      <a:endParaRPr sz="1800" b="0" dirty="0">
                        <a:solidFill>
                          <a:srgbClr val="FFFFFF"/>
                        </a:solidFill>
                        <a:latin typeface="Calibri Light"/>
                        <a:cs typeface="Verdana"/>
                      </a:endParaRPr>
                    </a:p>
                    <a:p>
                      <a:pPr marL="92075" marR="508634">
                        <a:lnSpc>
                          <a:spcPct val="100000"/>
                        </a:lnSpc>
                        <a:spcBef>
                          <a:spcPts val="434"/>
                        </a:spcBef>
                      </a:pPr>
                      <a:r>
                        <a:rPr sz="1800" b="1" spc="-5" dirty="0">
                          <a:solidFill>
                            <a:srgbClr val="333333"/>
                          </a:solidFill>
                          <a:latin typeface="Calibri Light"/>
                          <a:cs typeface="Verdana"/>
                        </a:rPr>
                        <a:t>Advantage:</a:t>
                      </a:r>
                      <a:r>
                        <a:rPr sz="1800" b="0" spc="-5" dirty="0">
                          <a:solidFill>
                            <a:srgbClr val="333333"/>
                          </a:solidFill>
                          <a:latin typeface="Calibri Light"/>
                          <a:cs typeface="Verdana"/>
                        </a:rPr>
                        <a:t> </a:t>
                      </a:r>
                      <a:r>
                        <a:rPr lang="en-US" sz="1800" b="0" spc="-5" dirty="0">
                          <a:solidFill>
                            <a:srgbClr val="004992"/>
                          </a:solidFill>
                          <a:latin typeface="Calibri Light"/>
                          <a:cs typeface="Verdana"/>
                        </a:rPr>
                        <a:t>???</a:t>
                      </a:r>
                      <a:r>
                        <a:rPr lang="en-US" sz="1800" b="0" spc="-5" dirty="0">
                          <a:solidFill>
                            <a:srgbClr val="333333"/>
                          </a:solidFill>
                          <a:latin typeface="Calibri Light"/>
                          <a:cs typeface="Verdana"/>
                        </a:rPr>
                        <a:t> </a:t>
                      </a:r>
                      <a:r>
                        <a:rPr sz="1800" b="0" spc="-5" dirty="0">
                          <a:solidFill>
                            <a:srgbClr val="FFFFFF"/>
                          </a:solidFill>
                          <a:latin typeface="Calibri Light"/>
                          <a:cs typeface="Verdana"/>
                        </a:rPr>
                        <a:t>regarded as noble to </a:t>
                      </a:r>
                      <a:r>
                        <a:rPr sz="1800" b="0" spc="-10" dirty="0">
                          <a:solidFill>
                            <a:srgbClr val="FFFFFF"/>
                          </a:solidFill>
                          <a:latin typeface="Calibri Light"/>
                          <a:cs typeface="Verdana"/>
                        </a:rPr>
                        <a:t>take  responsibility</a:t>
                      </a:r>
                      <a:endParaRPr sz="1800" b="0" dirty="0">
                        <a:solidFill>
                          <a:srgbClr val="FFFFFF"/>
                        </a:solidFill>
                        <a:latin typeface="Calibri Light"/>
                        <a:cs typeface="Verdana"/>
                      </a:endParaRPr>
                    </a:p>
                  </a:txBody>
                  <a:tcPr marL="0" marR="0" marT="45085" marB="0">
                    <a:lnL w="12700">
                      <a:solidFill>
                        <a:srgbClr val="C8C8C8"/>
                      </a:solidFill>
                      <a:prstDash val="solid"/>
                    </a:lnL>
                    <a:lnR w="12700">
                      <a:solidFill>
                        <a:srgbClr val="C8C8C8"/>
                      </a:solidFill>
                      <a:prstDash val="solid"/>
                    </a:lnR>
                    <a:lnT w="12700">
                      <a:solidFill>
                        <a:srgbClr val="C8C8C8"/>
                      </a:solidFill>
                      <a:prstDash val="solid"/>
                    </a:lnT>
                    <a:lnB w="12700">
                      <a:solidFill>
                        <a:srgbClr val="C8C8C8"/>
                      </a:solidFill>
                      <a:prstDash val="solid"/>
                    </a:lnB>
                    <a:solidFill>
                      <a:srgbClr val="FFFFFF"/>
                    </a:solidFill>
                  </a:tcPr>
                </a:tc>
                <a:extLst>
                  <a:ext uri="{0D108BD9-81ED-4DB2-BD59-A6C34878D82A}">
                    <a16:rowId xmlns:a16="http://schemas.microsoft.com/office/drawing/2014/main" val="10000"/>
                  </a:ext>
                </a:extLst>
              </a:tr>
              <a:tr h="969264">
                <a:tc>
                  <a:txBody>
                    <a:bodyPr/>
                    <a:lstStyle/>
                    <a:p>
                      <a:pPr marL="90805" marR="203835">
                        <a:lnSpc>
                          <a:spcPct val="108800"/>
                        </a:lnSpc>
                        <a:spcBef>
                          <a:spcPts val="165"/>
                        </a:spcBef>
                      </a:pPr>
                      <a:r>
                        <a:rPr sz="1800" b="1" spc="-5" dirty="0">
                          <a:solidFill>
                            <a:srgbClr val="333333"/>
                          </a:solidFill>
                          <a:latin typeface="Calibri Light"/>
                          <a:cs typeface="Verdana"/>
                        </a:rPr>
                        <a:t>Others/Situational Attribution </a:t>
                      </a:r>
                      <a:endParaRPr lang="en-US" sz="1800" b="1" spc="-5" dirty="0">
                        <a:solidFill>
                          <a:srgbClr val="333333"/>
                        </a:solidFill>
                        <a:latin typeface="Calibri Light"/>
                        <a:cs typeface="Verdana"/>
                      </a:endParaRPr>
                    </a:p>
                    <a:p>
                      <a:pPr marL="90805" marR="203835">
                        <a:lnSpc>
                          <a:spcPct val="108800"/>
                        </a:lnSpc>
                        <a:spcBef>
                          <a:spcPts val="165"/>
                        </a:spcBef>
                      </a:pPr>
                      <a:r>
                        <a:rPr sz="1800" spc="-10" dirty="0">
                          <a:solidFill>
                            <a:srgbClr val="333333"/>
                          </a:solidFill>
                          <a:latin typeface="Calibri Light"/>
                          <a:cs typeface="Verdana"/>
                        </a:rPr>
                        <a:t>(e.g. </a:t>
                      </a:r>
                      <a:r>
                        <a:rPr sz="1800" spc="-5" dirty="0">
                          <a:solidFill>
                            <a:srgbClr val="333333"/>
                          </a:solidFill>
                          <a:latin typeface="Calibri Light"/>
                          <a:cs typeface="Verdana"/>
                        </a:rPr>
                        <a:t>“The teacher is a moron and</a:t>
                      </a:r>
                      <a:r>
                        <a:rPr lang="de-DE" sz="1800" spc="-5" dirty="0">
                          <a:solidFill>
                            <a:srgbClr val="333333"/>
                          </a:solidFill>
                          <a:latin typeface="Calibri Light"/>
                          <a:cs typeface="Verdana"/>
                        </a:rPr>
                        <a:t> </a:t>
                      </a:r>
                      <a:r>
                        <a:rPr sz="1800" spc="-5" dirty="0">
                          <a:solidFill>
                            <a:srgbClr val="333333"/>
                          </a:solidFill>
                          <a:latin typeface="Calibri Light"/>
                          <a:cs typeface="Verdana"/>
                        </a:rPr>
                        <a:t>hates </a:t>
                      </a:r>
                      <a:r>
                        <a:rPr sz="1800" spc="-40" dirty="0">
                          <a:solidFill>
                            <a:srgbClr val="333333"/>
                          </a:solidFill>
                          <a:latin typeface="Calibri Light"/>
                          <a:cs typeface="Verdana"/>
                        </a:rPr>
                        <a:t>me.”)</a:t>
                      </a:r>
                      <a:endParaRPr sz="1800" dirty="0">
                        <a:solidFill>
                          <a:srgbClr val="333333"/>
                        </a:solidFill>
                        <a:latin typeface="Calibri Light"/>
                        <a:cs typeface="Verdana"/>
                      </a:endParaRPr>
                    </a:p>
                  </a:txBody>
                  <a:tcPr marL="0" marR="0" marT="20955" marB="0">
                    <a:lnL w="12700">
                      <a:solidFill>
                        <a:srgbClr val="C8C8C8"/>
                      </a:solidFill>
                      <a:prstDash val="solid"/>
                    </a:lnL>
                    <a:lnR w="12700">
                      <a:solidFill>
                        <a:srgbClr val="C8C8C8"/>
                      </a:solidFill>
                      <a:prstDash val="solid"/>
                    </a:lnR>
                    <a:lnT w="12700">
                      <a:solidFill>
                        <a:srgbClr val="C8C8C8"/>
                      </a:solidFill>
                      <a:prstDash val="solid"/>
                    </a:lnT>
                    <a:lnB w="12700">
                      <a:solidFill>
                        <a:srgbClr val="C8C8C8"/>
                      </a:solidFill>
                      <a:prstDash val="solid"/>
                    </a:lnB>
                    <a:solidFill>
                      <a:srgbClr val="E3EFF8"/>
                    </a:solidFill>
                  </a:tcPr>
                </a:tc>
                <a:tc>
                  <a:txBody>
                    <a:bodyPr/>
                    <a:lstStyle/>
                    <a:p>
                      <a:pPr marL="92075" marR="147320">
                        <a:lnSpc>
                          <a:spcPct val="100000"/>
                        </a:lnSpc>
                        <a:spcBef>
                          <a:spcPts val="355"/>
                        </a:spcBef>
                      </a:pPr>
                      <a:r>
                        <a:rPr sz="1800" b="1" spc="-5" dirty="0">
                          <a:solidFill>
                            <a:srgbClr val="333333"/>
                          </a:solidFill>
                          <a:latin typeface="Calibri Light"/>
                          <a:cs typeface="Verdana"/>
                        </a:rPr>
                        <a:t>Disadvantage</a:t>
                      </a:r>
                      <a:r>
                        <a:rPr sz="1800" spc="-5" dirty="0">
                          <a:solidFill>
                            <a:srgbClr val="333333"/>
                          </a:solidFill>
                          <a:latin typeface="Calibri Light"/>
                          <a:cs typeface="Verdana"/>
                        </a:rPr>
                        <a:t>: </a:t>
                      </a:r>
                      <a:r>
                        <a:rPr lang="en-US" sz="1800" spc="-5" dirty="0">
                          <a:solidFill>
                            <a:srgbClr val="004992"/>
                          </a:solidFill>
                          <a:latin typeface="Calibri Light"/>
                          <a:cs typeface="Verdana"/>
                        </a:rPr>
                        <a:t>???</a:t>
                      </a:r>
                      <a:r>
                        <a:rPr lang="en-US" sz="1800" spc="-5" dirty="0">
                          <a:solidFill>
                            <a:srgbClr val="333333"/>
                          </a:solidFill>
                          <a:latin typeface="Calibri Light"/>
                          <a:cs typeface="Verdana"/>
                        </a:rPr>
                        <a:t> </a:t>
                      </a:r>
                      <a:r>
                        <a:rPr sz="1800" spc="-10" dirty="0">
                          <a:solidFill>
                            <a:srgbClr val="E3EFF8"/>
                          </a:solidFill>
                          <a:latin typeface="Calibri Light"/>
                          <a:cs typeface="Verdana"/>
                        </a:rPr>
                        <a:t>pushing </a:t>
                      </a:r>
                      <a:r>
                        <a:rPr sz="1800" spc="-5" dirty="0">
                          <a:solidFill>
                            <a:srgbClr val="E3EFF8"/>
                          </a:solidFill>
                          <a:latin typeface="Calibri Light"/>
                          <a:cs typeface="Verdana"/>
                        </a:rPr>
                        <a:t>the responsibility  onto others is </a:t>
                      </a:r>
                      <a:r>
                        <a:rPr sz="1800" spc="-10" dirty="0">
                          <a:solidFill>
                            <a:srgbClr val="E3EFF8"/>
                          </a:solidFill>
                          <a:latin typeface="Calibri Light"/>
                          <a:cs typeface="Verdana"/>
                        </a:rPr>
                        <a:t>considered impolite </a:t>
                      </a:r>
                      <a:r>
                        <a:rPr sz="1800" spc="-5" dirty="0">
                          <a:solidFill>
                            <a:srgbClr val="E3EFF8"/>
                          </a:solidFill>
                          <a:latin typeface="Calibri Light"/>
                          <a:cs typeface="Verdana"/>
                        </a:rPr>
                        <a:t>(taking  the easy </a:t>
                      </a:r>
                      <a:r>
                        <a:rPr sz="1800" spc="-15" dirty="0">
                          <a:solidFill>
                            <a:srgbClr val="E3EFF8"/>
                          </a:solidFill>
                          <a:latin typeface="Calibri Light"/>
                          <a:cs typeface="Verdana"/>
                        </a:rPr>
                        <a:t>way</a:t>
                      </a:r>
                      <a:r>
                        <a:rPr sz="1800" spc="15" dirty="0">
                          <a:solidFill>
                            <a:srgbClr val="E3EFF8"/>
                          </a:solidFill>
                          <a:latin typeface="Calibri Light"/>
                          <a:cs typeface="Verdana"/>
                        </a:rPr>
                        <a:t> </a:t>
                      </a:r>
                      <a:r>
                        <a:rPr sz="1800" spc="-5" dirty="0">
                          <a:solidFill>
                            <a:srgbClr val="E3EFF8"/>
                          </a:solidFill>
                          <a:latin typeface="Calibri Light"/>
                          <a:cs typeface="Verdana"/>
                        </a:rPr>
                        <a:t>out)</a:t>
                      </a:r>
                      <a:endParaRPr sz="1800" dirty="0">
                        <a:solidFill>
                          <a:srgbClr val="E3EFF8"/>
                        </a:solidFill>
                        <a:latin typeface="Calibri Light"/>
                        <a:cs typeface="Verdana"/>
                      </a:endParaRPr>
                    </a:p>
                    <a:p>
                      <a:pPr marL="92075" marR="975360">
                        <a:lnSpc>
                          <a:spcPct val="100000"/>
                        </a:lnSpc>
                        <a:spcBef>
                          <a:spcPts val="434"/>
                        </a:spcBef>
                      </a:pPr>
                      <a:r>
                        <a:rPr sz="1800" b="1" spc="-5" dirty="0">
                          <a:solidFill>
                            <a:srgbClr val="333333"/>
                          </a:solidFill>
                          <a:latin typeface="Calibri Light"/>
                          <a:cs typeface="Verdana"/>
                        </a:rPr>
                        <a:t>Advantage</a:t>
                      </a:r>
                      <a:r>
                        <a:rPr sz="1800" spc="-5" dirty="0">
                          <a:solidFill>
                            <a:srgbClr val="333333"/>
                          </a:solidFill>
                          <a:latin typeface="Calibri Light"/>
                          <a:cs typeface="Verdana"/>
                        </a:rPr>
                        <a:t>: </a:t>
                      </a:r>
                      <a:r>
                        <a:rPr lang="en-US" sz="1800" spc="-5" dirty="0">
                          <a:solidFill>
                            <a:srgbClr val="004992"/>
                          </a:solidFill>
                          <a:latin typeface="Calibri Light"/>
                          <a:cs typeface="Verdana"/>
                        </a:rPr>
                        <a:t>???</a:t>
                      </a:r>
                      <a:r>
                        <a:rPr lang="en-US" sz="1800" spc="-5" dirty="0">
                          <a:solidFill>
                            <a:srgbClr val="333333"/>
                          </a:solidFill>
                          <a:latin typeface="Calibri Light"/>
                          <a:cs typeface="Verdana"/>
                        </a:rPr>
                        <a:t> </a:t>
                      </a:r>
                      <a:r>
                        <a:rPr sz="1800" spc="-10" dirty="0">
                          <a:solidFill>
                            <a:srgbClr val="E3EFF8"/>
                          </a:solidFill>
                          <a:latin typeface="Calibri Light"/>
                          <a:cs typeface="Verdana"/>
                        </a:rPr>
                        <a:t>self-confidence </a:t>
                      </a:r>
                      <a:r>
                        <a:rPr sz="1800" spc="-5" dirty="0">
                          <a:solidFill>
                            <a:srgbClr val="E3EFF8"/>
                          </a:solidFill>
                          <a:latin typeface="Calibri Light"/>
                          <a:cs typeface="Verdana"/>
                        </a:rPr>
                        <a:t>is not  threatened</a:t>
                      </a:r>
                      <a:endParaRPr sz="1800" dirty="0">
                        <a:solidFill>
                          <a:srgbClr val="E3EFF8"/>
                        </a:solidFill>
                        <a:latin typeface="Calibri Light"/>
                        <a:cs typeface="Verdana"/>
                      </a:endParaRPr>
                    </a:p>
                  </a:txBody>
                  <a:tcPr marL="0" marR="0" marT="45085" marB="0">
                    <a:lnL w="12700">
                      <a:solidFill>
                        <a:srgbClr val="C8C8C8"/>
                      </a:solidFill>
                      <a:prstDash val="solid"/>
                    </a:lnL>
                    <a:lnR w="12700">
                      <a:solidFill>
                        <a:srgbClr val="C8C8C8"/>
                      </a:solidFill>
                      <a:prstDash val="solid"/>
                    </a:lnR>
                    <a:lnT w="12700">
                      <a:solidFill>
                        <a:srgbClr val="C8C8C8"/>
                      </a:solidFill>
                      <a:prstDash val="solid"/>
                    </a:lnT>
                    <a:lnB w="12700">
                      <a:solidFill>
                        <a:srgbClr val="C8C8C8"/>
                      </a:solidFill>
                      <a:prstDash val="solid"/>
                    </a:lnB>
                    <a:solidFill>
                      <a:srgbClr val="E3EFF8"/>
                    </a:solidFill>
                  </a:tcPr>
                </a:tc>
                <a:extLst>
                  <a:ext uri="{0D108BD9-81ED-4DB2-BD59-A6C34878D82A}">
                    <a16:rowId xmlns:a16="http://schemas.microsoft.com/office/drawing/2014/main" val="10001"/>
                  </a:ext>
                </a:extLst>
              </a:tr>
            </a:tbl>
          </a:graphicData>
        </a:graphic>
      </p:graphicFrame>
      <p:pic>
        <p:nvPicPr>
          <p:cNvPr id="9" name="Picture 15">
            <a:extLst>
              <a:ext uri="{FF2B5EF4-FFF2-40B4-BE49-F238E27FC236}">
                <a16:creationId xmlns:a16="http://schemas.microsoft.com/office/drawing/2014/main" id="{3FFB7A1F-F0BE-48D7-AE92-4E897A27F678}"/>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p:blipFill>
        <p:spPr bwMode="auto">
          <a:xfrm>
            <a:off x="408954" y="2363329"/>
            <a:ext cx="659433" cy="6594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296978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7"/>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a:latin typeface="Calibri Light"/>
              </a:rPr>
              <a:t>Effects of certain attributional styles on negative events!</a:t>
            </a:r>
            <a:endParaRPr sz="3600" dirty="0">
              <a:latin typeface="Calibri Light"/>
            </a:endParaRPr>
          </a:p>
        </p:txBody>
      </p:sp>
      <p:sp>
        <p:nvSpPr>
          <p:cNvPr id="4" name="Footer Placeholder 3"/>
          <p:cNvSpPr>
            <a:spLocks noGrp="1"/>
          </p:cNvSpPr>
          <p:nvPr>
            <p:ph type="ftr" sz="quarter" idx="11"/>
          </p:nvPr>
        </p:nvSpPr>
        <p:spPr/>
        <p:txBody>
          <a:bodyPr/>
          <a:lstStyle/>
          <a:p>
            <a:r>
              <a:rPr lang="de-DE">
                <a:latin typeface="Calibri Light"/>
              </a:rPr>
              <a:t>Metacognitive Training 1 - Attribution</a:t>
            </a:r>
            <a:endParaRPr lang="de-DE" dirty="0">
              <a:latin typeface="Calibri Light"/>
            </a:endParaRPr>
          </a:p>
        </p:txBody>
      </p:sp>
      <p:sp>
        <p:nvSpPr>
          <p:cNvPr id="9" name="Slide Number Placeholder 8"/>
          <p:cNvSpPr>
            <a:spLocks noGrp="1"/>
          </p:cNvSpPr>
          <p:nvPr>
            <p:ph type="sldNum" sz="quarter" idx="12"/>
          </p:nvPr>
        </p:nvSpPr>
        <p:spPr/>
        <p:txBody>
          <a:bodyPr/>
          <a:lstStyle/>
          <a:p>
            <a:fld id="{9B00EF49-7894-4F53-A8DD-F7DB3BFC5032}" type="slidenum">
              <a:rPr lang="de-DE" smtClean="0">
                <a:latin typeface="Calibri Light"/>
              </a:rPr>
              <a:pPr/>
              <a:t>15</a:t>
            </a:fld>
            <a:endParaRPr lang="de-DE" dirty="0">
              <a:latin typeface="Calibri Light"/>
            </a:endParaRPr>
          </a:p>
        </p:txBody>
      </p:sp>
      <p:pic>
        <p:nvPicPr>
          <p:cNvPr id="13" name="Picture 15" descr="Unbenannt-2 Kopi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6947" y="2291322"/>
            <a:ext cx="811213" cy="811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4" descr="img060"/>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166685" y="1844824"/>
            <a:ext cx="2845541" cy="24725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AutoShape 13"/>
          <p:cNvSpPr>
            <a:spLocks noChangeArrowheads="1"/>
          </p:cNvSpPr>
          <p:nvPr/>
        </p:nvSpPr>
        <p:spPr bwMode="auto">
          <a:xfrm>
            <a:off x="7520358" y="2286000"/>
            <a:ext cx="2463429" cy="914400"/>
          </a:xfrm>
          <a:prstGeom prst="wedgeRoundRectCallout">
            <a:avLst>
              <a:gd name="adj1" fmla="val -42432"/>
              <a:gd name="adj2" fmla="val -100580"/>
              <a:gd name="adj3" fmla="val 16667"/>
            </a:avLst>
          </a:prstGeom>
          <a:solidFill>
            <a:schemeClr val="bg1"/>
          </a:solidFill>
          <a:ln w="9525">
            <a:solidFill>
              <a:schemeClr val="tx1"/>
            </a:solidFill>
            <a:miter lim="800000"/>
            <a:headEnd/>
            <a:tailEnd/>
          </a:ln>
        </p:spPr>
        <p:txBody>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n-CA" altLang="de-DE" sz="1600" dirty="0">
                <a:latin typeface="Calibri Light"/>
              </a:rPr>
              <a:t>That was poorly done. You failed the English exam.</a:t>
            </a:r>
          </a:p>
        </p:txBody>
      </p:sp>
      <p:graphicFrame>
        <p:nvGraphicFramePr>
          <p:cNvPr id="17" name="object 2"/>
          <p:cNvGraphicFramePr>
            <a:graphicFrameLocks noGrp="1"/>
          </p:cNvGraphicFramePr>
          <p:nvPr>
            <p:extLst>
              <p:ext uri="{D42A27DB-BD31-4B8C-83A1-F6EECF244321}">
                <p14:modId xmlns:p14="http://schemas.microsoft.com/office/powerpoint/2010/main" val="834186254"/>
              </p:ext>
            </p:extLst>
          </p:nvPr>
        </p:nvGraphicFramePr>
        <p:xfrm>
          <a:off x="408955" y="4486910"/>
          <a:ext cx="11376000" cy="1883664"/>
        </p:xfrm>
        <a:graphic>
          <a:graphicData uri="http://schemas.openxmlformats.org/drawingml/2006/table">
            <a:tbl>
              <a:tblPr firstRow="1" bandRow="1">
                <a:tableStyleId>{21E4AEA4-8DFA-4A89-87EB-49C32662AFE0}</a:tableStyleId>
              </a:tblPr>
              <a:tblGrid>
                <a:gridCol w="5308425">
                  <a:extLst>
                    <a:ext uri="{9D8B030D-6E8A-4147-A177-3AD203B41FA5}">
                      <a16:colId xmlns:a16="http://schemas.microsoft.com/office/drawing/2014/main" val="20000"/>
                    </a:ext>
                  </a:extLst>
                </a:gridCol>
                <a:gridCol w="6067575">
                  <a:extLst>
                    <a:ext uri="{9D8B030D-6E8A-4147-A177-3AD203B41FA5}">
                      <a16:colId xmlns:a16="http://schemas.microsoft.com/office/drawing/2014/main" val="20001"/>
                    </a:ext>
                  </a:extLst>
                </a:gridCol>
              </a:tblGrid>
              <a:tr h="914400">
                <a:tc>
                  <a:txBody>
                    <a:bodyPr/>
                    <a:lstStyle/>
                    <a:p>
                      <a:pPr marL="90805">
                        <a:lnSpc>
                          <a:spcPct val="100000"/>
                        </a:lnSpc>
                        <a:spcBef>
                          <a:spcPts val="355"/>
                        </a:spcBef>
                      </a:pPr>
                      <a:r>
                        <a:rPr sz="1800" b="1" spc="-5" dirty="0">
                          <a:solidFill>
                            <a:srgbClr val="333333"/>
                          </a:solidFill>
                          <a:latin typeface="Calibri Light"/>
                          <a:cs typeface="Verdana"/>
                        </a:rPr>
                        <a:t>Self</a:t>
                      </a:r>
                      <a:r>
                        <a:rPr sz="1800" b="1" spc="-15" dirty="0">
                          <a:solidFill>
                            <a:srgbClr val="333333"/>
                          </a:solidFill>
                          <a:latin typeface="Calibri Light"/>
                          <a:cs typeface="Verdana"/>
                        </a:rPr>
                        <a:t> </a:t>
                      </a:r>
                      <a:r>
                        <a:rPr sz="1800" b="1" spc="-5" dirty="0">
                          <a:solidFill>
                            <a:srgbClr val="333333"/>
                          </a:solidFill>
                          <a:latin typeface="Calibri Light"/>
                          <a:cs typeface="Verdana"/>
                        </a:rPr>
                        <a:t>Attribution</a:t>
                      </a:r>
                      <a:endParaRPr sz="1800" b="1" dirty="0">
                        <a:solidFill>
                          <a:srgbClr val="333333"/>
                        </a:solidFill>
                        <a:latin typeface="Calibri Light"/>
                        <a:cs typeface="Verdana"/>
                      </a:endParaRPr>
                    </a:p>
                    <a:p>
                      <a:pPr marL="90805">
                        <a:lnSpc>
                          <a:spcPct val="100000"/>
                        </a:lnSpc>
                        <a:spcBef>
                          <a:spcPts val="380"/>
                        </a:spcBef>
                      </a:pPr>
                      <a:r>
                        <a:rPr sz="1800" b="0" spc="-10" dirty="0">
                          <a:solidFill>
                            <a:srgbClr val="333333"/>
                          </a:solidFill>
                          <a:latin typeface="Calibri Light"/>
                          <a:cs typeface="Verdana"/>
                        </a:rPr>
                        <a:t>(e.g. </a:t>
                      </a:r>
                      <a:r>
                        <a:rPr sz="1800" b="0" spc="-5" dirty="0">
                          <a:solidFill>
                            <a:srgbClr val="333333"/>
                          </a:solidFill>
                          <a:latin typeface="Calibri Light"/>
                          <a:cs typeface="Verdana"/>
                        </a:rPr>
                        <a:t>“I should </a:t>
                      </a:r>
                      <a:r>
                        <a:rPr sz="1800" b="0" spc="-10" dirty="0">
                          <a:solidFill>
                            <a:srgbClr val="333333"/>
                          </a:solidFill>
                          <a:latin typeface="Calibri Light"/>
                          <a:cs typeface="Verdana"/>
                        </a:rPr>
                        <a:t>have </a:t>
                      </a:r>
                      <a:r>
                        <a:rPr sz="1800" b="0" spc="-5" dirty="0">
                          <a:solidFill>
                            <a:srgbClr val="333333"/>
                          </a:solidFill>
                          <a:latin typeface="Calibri Light"/>
                          <a:cs typeface="Verdana"/>
                        </a:rPr>
                        <a:t>studied</a:t>
                      </a:r>
                      <a:r>
                        <a:rPr sz="1800" b="0" spc="110" dirty="0">
                          <a:solidFill>
                            <a:srgbClr val="333333"/>
                          </a:solidFill>
                          <a:latin typeface="Calibri Light"/>
                          <a:cs typeface="Verdana"/>
                        </a:rPr>
                        <a:t> </a:t>
                      </a:r>
                      <a:r>
                        <a:rPr sz="1800" b="0" spc="-15" dirty="0">
                          <a:solidFill>
                            <a:srgbClr val="333333"/>
                          </a:solidFill>
                          <a:latin typeface="Calibri Light"/>
                          <a:cs typeface="Verdana"/>
                        </a:rPr>
                        <a:t>harder!”)</a:t>
                      </a:r>
                      <a:endParaRPr sz="1800" b="0" dirty="0">
                        <a:solidFill>
                          <a:srgbClr val="333333"/>
                        </a:solidFill>
                        <a:latin typeface="Calibri Light"/>
                        <a:cs typeface="Verdana"/>
                      </a:endParaRPr>
                    </a:p>
                  </a:txBody>
                  <a:tcPr marL="0" marR="0" marT="45085" marB="0">
                    <a:lnL w="12700">
                      <a:solidFill>
                        <a:srgbClr val="C8C8C8"/>
                      </a:solidFill>
                      <a:prstDash val="solid"/>
                    </a:lnL>
                    <a:lnR w="12700">
                      <a:solidFill>
                        <a:srgbClr val="C8C8C8"/>
                      </a:solidFill>
                      <a:prstDash val="solid"/>
                    </a:lnR>
                    <a:lnT w="12700">
                      <a:solidFill>
                        <a:srgbClr val="C8C8C8"/>
                      </a:solidFill>
                      <a:prstDash val="solid"/>
                    </a:lnT>
                    <a:lnB w="12700">
                      <a:solidFill>
                        <a:srgbClr val="C8C8C8"/>
                      </a:solidFill>
                      <a:prstDash val="solid"/>
                    </a:lnB>
                    <a:solidFill>
                      <a:srgbClr val="FFFFFF"/>
                    </a:solidFill>
                  </a:tcPr>
                </a:tc>
                <a:tc>
                  <a:txBody>
                    <a:bodyPr/>
                    <a:lstStyle/>
                    <a:p>
                      <a:pPr marL="92075">
                        <a:lnSpc>
                          <a:spcPct val="100000"/>
                        </a:lnSpc>
                        <a:spcBef>
                          <a:spcPts val="355"/>
                        </a:spcBef>
                      </a:pPr>
                      <a:r>
                        <a:rPr sz="1800" b="1" spc="-5" dirty="0">
                          <a:solidFill>
                            <a:srgbClr val="333333"/>
                          </a:solidFill>
                          <a:latin typeface="Calibri Light"/>
                          <a:cs typeface="Verdana"/>
                        </a:rPr>
                        <a:t>Disadvantage:</a:t>
                      </a:r>
                      <a:r>
                        <a:rPr sz="1800" b="0" spc="-5" dirty="0">
                          <a:solidFill>
                            <a:srgbClr val="333333"/>
                          </a:solidFill>
                          <a:latin typeface="Calibri Light"/>
                          <a:cs typeface="Verdana"/>
                        </a:rPr>
                        <a:t> reduces</a:t>
                      </a:r>
                      <a:r>
                        <a:rPr sz="1800" b="0" spc="30" dirty="0">
                          <a:solidFill>
                            <a:srgbClr val="333333"/>
                          </a:solidFill>
                          <a:latin typeface="Calibri Light"/>
                          <a:cs typeface="Verdana"/>
                        </a:rPr>
                        <a:t> </a:t>
                      </a:r>
                      <a:r>
                        <a:rPr sz="1800" b="0" spc="-10" dirty="0">
                          <a:solidFill>
                            <a:srgbClr val="333333"/>
                          </a:solidFill>
                          <a:latin typeface="Calibri Light"/>
                          <a:cs typeface="Verdana"/>
                        </a:rPr>
                        <a:t>self-confidence</a:t>
                      </a:r>
                      <a:endParaRPr sz="1800" b="0" dirty="0">
                        <a:solidFill>
                          <a:srgbClr val="333333"/>
                        </a:solidFill>
                        <a:latin typeface="Calibri Light"/>
                        <a:cs typeface="Verdana"/>
                      </a:endParaRPr>
                    </a:p>
                    <a:p>
                      <a:pPr marL="92075" marR="508634">
                        <a:lnSpc>
                          <a:spcPct val="100000"/>
                        </a:lnSpc>
                        <a:spcBef>
                          <a:spcPts val="434"/>
                        </a:spcBef>
                      </a:pPr>
                      <a:r>
                        <a:rPr sz="1800" b="1" spc="-5" dirty="0">
                          <a:solidFill>
                            <a:srgbClr val="333333"/>
                          </a:solidFill>
                          <a:latin typeface="Calibri Light"/>
                          <a:cs typeface="Verdana"/>
                        </a:rPr>
                        <a:t>Advantage:</a:t>
                      </a:r>
                      <a:r>
                        <a:rPr sz="1800" b="0" spc="-5" dirty="0">
                          <a:solidFill>
                            <a:srgbClr val="333333"/>
                          </a:solidFill>
                          <a:latin typeface="Calibri Light"/>
                          <a:cs typeface="Verdana"/>
                        </a:rPr>
                        <a:t> regarded as noble to </a:t>
                      </a:r>
                      <a:r>
                        <a:rPr sz="1800" b="0" spc="-10" dirty="0">
                          <a:solidFill>
                            <a:srgbClr val="333333"/>
                          </a:solidFill>
                          <a:latin typeface="Calibri Light"/>
                          <a:cs typeface="Verdana"/>
                        </a:rPr>
                        <a:t>take</a:t>
                      </a:r>
                      <a:r>
                        <a:rPr lang="de-DE" sz="1800" b="0" spc="-10" dirty="0">
                          <a:solidFill>
                            <a:srgbClr val="333333"/>
                          </a:solidFill>
                          <a:latin typeface="Calibri Light"/>
                          <a:cs typeface="Verdana"/>
                        </a:rPr>
                        <a:t> </a:t>
                      </a:r>
                      <a:r>
                        <a:rPr sz="1800" b="0" spc="-10" dirty="0">
                          <a:solidFill>
                            <a:srgbClr val="333333"/>
                          </a:solidFill>
                          <a:latin typeface="Calibri Light"/>
                          <a:cs typeface="Verdana"/>
                        </a:rPr>
                        <a:t>responsibility</a:t>
                      </a:r>
                      <a:endParaRPr sz="1800" b="0" dirty="0">
                        <a:solidFill>
                          <a:srgbClr val="333333"/>
                        </a:solidFill>
                        <a:latin typeface="Calibri Light"/>
                        <a:cs typeface="Verdana"/>
                      </a:endParaRPr>
                    </a:p>
                  </a:txBody>
                  <a:tcPr marL="0" marR="0" marT="45085" marB="0">
                    <a:lnL w="12700">
                      <a:solidFill>
                        <a:srgbClr val="C8C8C8"/>
                      </a:solidFill>
                      <a:prstDash val="solid"/>
                    </a:lnL>
                    <a:lnR w="12700">
                      <a:solidFill>
                        <a:srgbClr val="C8C8C8"/>
                      </a:solidFill>
                      <a:prstDash val="solid"/>
                    </a:lnR>
                    <a:lnT w="12700">
                      <a:solidFill>
                        <a:srgbClr val="C8C8C8"/>
                      </a:solidFill>
                      <a:prstDash val="solid"/>
                    </a:lnT>
                    <a:lnB w="12700">
                      <a:solidFill>
                        <a:srgbClr val="C8C8C8"/>
                      </a:solidFill>
                      <a:prstDash val="solid"/>
                    </a:lnB>
                    <a:solidFill>
                      <a:srgbClr val="FFFFFF"/>
                    </a:solidFill>
                  </a:tcPr>
                </a:tc>
                <a:extLst>
                  <a:ext uri="{0D108BD9-81ED-4DB2-BD59-A6C34878D82A}">
                    <a16:rowId xmlns:a16="http://schemas.microsoft.com/office/drawing/2014/main" val="10000"/>
                  </a:ext>
                </a:extLst>
              </a:tr>
              <a:tr h="969264">
                <a:tc>
                  <a:txBody>
                    <a:bodyPr/>
                    <a:lstStyle/>
                    <a:p>
                      <a:pPr marL="90805" marR="203835">
                        <a:lnSpc>
                          <a:spcPct val="108800"/>
                        </a:lnSpc>
                        <a:spcBef>
                          <a:spcPts val="165"/>
                        </a:spcBef>
                      </a:pPr>
                      <a:r>
                        <a:rPr sz="1800" b="1" spc="-5" dirty="0">
                          <a:solidFill>
                            <a:srgbClr val="333333"/>
                          </a:solidFill>
                          <a:latin typeface="Calibri Light"/>
                          <a:cs typeface="Verdana"/>
                        </a:rPr>
                        <a:t>Others/Situational Attribution </a:t>
                      </a:r>
                      <a:endParaRPr lang="en-US" sz="1800" b="1" spc="-5" dirty="0">
                        <a:solidFill>
                          <a:srgbClr val="333333"/>
                        </a:solidFill>
                        <a:latin typeface="Calibri Light"/>
                        <a:cs typeface="Verdana"/>
                      </a:endParaRPr>
                    </a:p>
                    <a:p>
                      <a:pPr marL="90805" marR="203835">
                        <a:lnSpc>
                          <a:spcPct val="108800"/>
                        </a:lnSpc>
                        <a:spcBef>
                          <a:spcPts val="165"/>
                        </a:spcBef>
                      </a:pPr>
                      <a:r>
                        <a:rPr sz="1800" spc="-10" dirty="0">
                          <a:solidFill>
                            <a:srgbClr val="333333"/>
                          </a:solidFill>
                          <a:latin typeface="Calibri Light"/>
                          <a:cs typeface="Verdana"/>
                        </a:rPr>
                        <a:t>(e.g. </a:t>
                      </a:r>
                      <a:r>
                        <a:rPr sz="1800" spc="-5" dirty="0">
                          <a:solidFill>
                            <a:srgbClr val="333333"/>
                          </a:solidFill>
                          <a:latin typeface="Calibri Light"/>
                          <a:cs typeface="Verdana"/>
                        </a:rPr>
                        <a:t>“The teacher is a moron and</a:t>
                      </a:r>
                      <a:r>
                        <a:rPr lang="de-DE" sz="1800" spc="-5" dirty="0">
                          <a:solidFill>
                            <a:srgbClr val="333333"/>
                          </a:solidFill>
                          <a:latin typeface="Calibri Light"/>
                          <a:cs typeface="Verdana"/>
                        </a:rPr>
                        <a:t> </a:t>
                      </a:r>
                      <a:r>
                        <a:rPr sz="1800" spc="-5" dirty="0">
                          <a:solidFill>
                            <a:srgbClr val="333333"/>
                          </a:solidFill>
                          <a:latin typeface="Calibri Light"/>
                          <a:cs typeface="Verdana"/>
                        </a:rPr>
                        <a:t>hates </a:t>
                      </a:r>
                      <a:r>
                        <a:rPr sz="1800" spc="-40" dirty="0">
                          <a:solidFill>
                            <a:srgbClr val="333333"/>
                          </a:solidFill>
                          <a:latin typeface="Calibri Light"/>
                          <a:cs typeface="Verdana"/>
                        </a:rPr>
                        <a:t>me.”)</a:t>
                      </a:r>
                      <a:endParaRPr sz="1800" dirty="0">
                        <a:solidFill>
                          <a:srgbClr val="333333"/>
                        </a:solidFill>
                        <a:latin typeface="Calibri Light"/>
                        <a:cs typeface="Verdana"/>
                      </a:endParaRPr>
                    </a:p>
                  </a:txBody>
                  <a:tcPr marL="0" marR="0" marT="20955" marB="0">
                    <a:lnL w="12700">
                      <a:solidFill>
                        <a:srgbClr val="C8C8C8"/>
                      </a:solidFill>
                      <a:prstDash val="solid"/>
                    </a:lnL>
                    <a:lnR w="12700">
                      <a:solidFill>
                        <a:srgbClr val="C8C8C8"/>
                      </a:solidFill>
                      <a:prstDash val="solid"/>
                    </a:lnR>
                    <a:lnT w="12700">
                      <a:solidFill>
                        <a:srgbClr val="C8C8C8"/>
                      </a:solidFill>
                      <a:prstDash val="solid"/>
                    </a:lnT>
                    <a:lnB w="12700">
                      <a:solidFill>
                        <a:srgbClr val="C8C8C8"/>
                      </a:solidFill>
                      <a:prstDash val="solid"/>
                    </a:lnB>
                    <a:solidFill>
                      <a:srgbClr val="E3EFF8"/>
                    </a:solidFill>
                  </a:tcPr>
                </a:tc>
                <a:tc>
                  <a:txBody>
                    <a:bodyPr/>
                    <a:lstStyle/>
                    <a:p>
                      <a:pPr marL="92075" marR="147320">
                        <a:lnSpc>
                          <a:spcPct val="100000"/>
                        </a:lnSpc>
                        <a:spcBef>
                          <a:spcPts val="355"/>
                        </a:spcBef>
                      </a:pPr>
                      <a:r>
                        <a:rPr sz="1800" b="1" spc="-5" dirty="0">
                          <a:solidFill>
                            <a:srgbClr val="333333"/>
                          </a:solidFill>
                          <a:latin typeface="Calibri Light"/>
                          <a:cs typeface="Verdana"/>
                        </a:rPr>
                        <a:t>Disadvantage</a:t>
                      </a:r>
                      <a:r>
                        <a:rPr sz="1800" spc="-5" dirty="0">
                          <a:solidFill>
                            <a:srgbClr val="333333"/>
                          </a:solidFill>
                          <a:latin typeface="Calibri Light"/>
                          <a:cs typeface="Verdana"/>
                        </a:rPr>
                        <a:t>: </a:t>
                      </a:r>
                      <a:r>
                        <a:rPr lang="en-US" sz="1800" spc="-5" dirty="0">
                          <a:solidFill>
                            <a:srgbClr val="004992"/>
                          </a:solidFill>
                          <a:latin typeface="Calibri Light"/>
                          <a:cs typeface="Verdana"/>
                        </a:rPr>
                        <a:t>???</a:t>
                      </a:r>
                      <a:r>
                        <a:rPr lang="en-US" sz="1800" spc="-5" dirty="0">
                          <a:solidFill>
                            <a:srgbClr val="333333"/>
                          </a:solidFill>
                          <a:latin typeface="Calibri Light"/>
                          <a:cs typeface="Verdana"/>
                        </a:rPr>
                        <a:t> </a:t>
                      </a:r>
                      <a:r>
                        <a:rPr sz="1800" spc="-10" dirty="0">
                          <a:solidFill>
                            <a:srgbClr val="E3EFF8"/>
                          </a:solidFill>
                          <a:latin typeface="Calibri Light"/>
                          <a:cs typeface="Verdana"/>
                        </a:rPr>
                        <a:t>pushing </a:t>
                      </a:r>
                      <a:r>
                        <a:rPr sz="1800" spc="-5" dirty="0">
                          <a:solidFill>
                            <a:srgbClr val="E3EFF8"/>
                          </a:solidFill>
                          <a:latin typeface="Calibri Light"/>
                          <a:cs typeface="Verdana"/>
                        </a:rPr>
                        <a:t>the responsibility  onto others is </a:t>
                      </a:r>
                      <a:r>
                        <a:rPr sz="1800" spc="-10" dirty="0">
                          <a:solidFill>
                            <a:srgbClr val="E3EFF8"/>
                          </a:solidFill>
                          <a:latin typeface="Calibri Light"/>
                          <a:cs typeface="Verdana"/>
                        </a:rPr>
                        <a:t>considered impolite </a:t>
                      </a:r>
                      <a:r>
                        <a:rPr sz="1800" spc="-5" dirty="0">
                          <a:solidFill>
                            <a:srgbClr val="E3EFF8"/>
                          </a:solidFill>
                          <a:latin typeface="Calibri Light"/>
                          <a:cs typeface="Verdana"/>
                        </a:rPr>
                        <a:t>(taking  the easy </a:t>
                      </a:r>
                      <a:r>
                        <a:rPr sz="1800" spc="-15" dirty="0">
                          <a:solidFill>
                            <a:srgbClr val="E3EFF8"/>
                          </a:solidFill>
                          <a:latin typeface="Calibri Light"/>
                          <a:cs typeface="Verdana"/>
                        </a:rPr>
                        <a:t>way</a:t>
                      </a:r>
                      <a:r>
                        <a:rPr sz="1800" spc="15" dirty="0">
                          <a:solidFill>
                            <a:srgbClr val="E3EFF8"/>
                          </a:solidFill>
                          <a:latin typeface="Calibri Light"/>
                          <a:cs typeface="Verdana"/>
                        </a:rPr>
                        <a:t> </a:t>
                      </a:r>
                      <a:r>
                        <a:rPr sz="1800" spc="-5" dirty="0">
                          <a:solidFill>
                            <a:srgbClr val="E3EFF8"/>
                          </a:solidFill>
                          <a:latin typeface="Calibri Light"/>
                          <a:cs typeface="Verdana"/>
                        </a:rPr>
                        <a:t>out)</a:t>
                      </a:r>
                      <a:endParaRPr sz="1800" dirty="0">
                        <a:solidFill>
                          <a:srgbClr val="E3EFF8"/>
                        </a:solidFill>
                        <a:latin typeface="Calibri Light"/>
                        <a:cs typeface="Verdana"/>
                      </a:endParaRPr>
                    </a:p>
                    <a:p>
                      <a:pPr marL="92075" marR="975360">
                        <a:lnSpc>
                          <a:spcPct val="100000"/>
                        </a:lnSpc>
                        <a:spcBef>
                          <a:spcPts val="434"/>
                        </a:spcBef>
                      </a:pPr>
                      <a:r>
                        <a:rPr sz="1800" b="1" spc="-5" dirty="0">
                          <a:solidFill>
                            <a:srgbClr val="333333"/>
                          </a:solidFill>
                          <a:latin typeface="Calibri Light"/>
                          <a:cs typeface="Verdana"/>
                        </a:rPr>
                        <a:t>Advantage</a:t>
                      </a:r>
                      <a:r>
                        <a:rPr sz="1800" spc="-5" dirty="0">
                          <a:solidFill>
                            <a:srgbClr val="333333"/>
                          </a:solidFill>
                          <a:latin typeface="Calibri Light"/>
                          <a:cs typeface="Verdana"/>
                        </a:rPr>
                        <a:t>: </a:t>
                      </a:r>
                      <a:r>
                        <a:rPr lang="en-US" sz="1800" spc="-5" dirty="0">
                          <a:solidFill>
                            <a:srgbClr val="004992"/>
                          </a:solidFill>
                          <a:latin typeface="Calibri Light"/>
                          <a:cs typeface="Verdana"/>
                        </a:rPr>
                        <a:t>???</a:t>
                      </a:r>
                      <a:r>
                        <a:rPr lang="en-US" sz="1800" spc="-5" dirty="0">
                          <a:solidFill>
                            <a:srgbClr val="333333"/>
                          </a:solidFill>
                          <a:latin typeface="Calibri Light"/>
                          <a:cs typeface="Verdana"/>
                        </a:rPr>
                        <a:t> </a:t>
                      </a:r>
                      <a:r>
                        <a:rPr sz="1800" spc="-10" dirty="0">
                          <a:solidFill>
                            <a:srgbClr val="E3EFF8"/>
                          </a:solidFill>
                          <a:latin typeface="Calibri Light"/>
                          <a:cs typeface="Verdana"/>
                        </a:rPr>
                        <a:t>self-confidence </a:t>
                      </a:r>
                      <a:r>
                        <a:rPr sz="1800" spc="-5" dirty="0">
                          <a:solidFill>
                            <a:srgbClr val="E3EFF8"/>
                          </a:solidFill>
                          <a:latin typeface="Calibri Light"/>
                          <a:cs typeface="Verdana"/>
                        </a:rPr>
                        <a:t>is not  threatened</a:t>
                      </a:r>
                      <a:endParaRPr sz="1800" dirty="0">
                        <a:solidFill>
                          <a:srgbClr val="E3EFF8"/>
                        </a:solidFill>
                        <a:latin typeface="Calibri Light"/>
                        <a:cs typeface="Verdana"/>
                      </a:endParaRPr>
                    </a:p>
                  </a:txBody>
                  <a:tcPr marL="0" marR="0" marT="45085" marB="0">
                    <a:lnL w="12700">
                      <a:solidFill>
                        <a:srgbClr val="C8C8C8"/>
                      </a:solidFill>
                      <a:prstDash val="solid"/>
                    </a:lnL>
                    <a:lnR w="12700">
                      <a:solidFill>
                        <a:srgbClr val="C8C8C8"/>
                      </a:solidFill>
                      <a:prstDash val="solid"/>
                    </a:lnR>
                    <a:lnT w="12700">
                      <a:solidFill>
                        <a:srgbClr val="C8C8C8"/>
                      </a:solidFill>
                      <a:prstDash val="solid"/>
                    </a:lnT>
                    <a:lnB w="12700">
                      <a:solidFill>
                        <a:srgbClr val="C8C8C8"/>
                      </a:solidFill>
                      <a:prstDash val="solid"/>
                    </a:lnB>
                    <a:solidFill>
                      <a:srgbClr val="E3EFF8"/>
                    </a:solidFill>
                  </a:tcPr>
                </a:tc>
                <a:extLst>
                  <a:ext uri="{0D108BD9-81ED-4DB2-BD59-A6C34878D82A}">
                    <a16:rowId xmlns:a16="http://schemas.microsoft.com/office/drawing/2014/main" val="10001"/>
                  </a:ext>
                </a:extLst>
              </a:tr>
            </a:tbl>
          </a:graphicData>
        </a:graphic>
      </p:graphicFrame>
      <p:pic>
        <p:nvPicPr>
          <p:cNvPr id="10" name="Picture 15">
            <a:extLst>
              <a:ext uri="{FF2B5EF4-FFF2-40B4-BE49-F238E27FC236}">
                <a16:creationId xmlns:a16="http://schemas.microsoft.com/office/drawing/2014/main" id="{3F6AF887-EBE5-46BF-A28C-01DD55104846}"/>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p:blipFill>
        <p:spPr bwMode="auto">
          <a:xfrm>
            <a:off x="408954" y="2363329"/>
            <a:ext cx="659433" cy="6594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2"/>
          <p:cNvGraphicFramePr>
            <a:graphicFrameLocks noGrp="1"/>
          </p:cNvGraphicFramePr>
          <p:nvPr>
            <p:extLst>
              <p:ext uri="{D42A27DB-BD31-4B8C-83A1-F6EECF244321}">
                <p14:modId xmlns:p14="http://schemas.microsoft.com/office/powerpoint/2010/main" val="1613146416"/>
              </p:ext>
            </p:extLst>
          </p:nvPr>
        </p:nvGraphicFramePr>
        <p:xfrm>
          <a:off x="408955" y="4486910"/>
          <a:ext cx="11376000" cy="1883664"/>
        </p:xfrm>
        <a:graphic>
          <a:graphicData uri="http://schemas.openxmlformats.org/drawingml/2006/table">
            <a:tbl>
              <a:tblPr firstRow="1" bandRow="1">
                <a:tableStyleId>{21E4AEA4-8DFA-4A89-87EB-49C32662AFE0}</a:tableStyleId>
              </a:tblPr>
              <a:tblGrid>
                <a:gridCol w="5308425">
                  <a:extLst>
                    <a:ext uri="{9D8B030D-6E8A-4147-A177-3AD203B41FA5}">
                      <a16:colId xmlns:a16="http://schemas.microsoft.com/office/drawing/2014/main" val="20000"/>
                    </a:ext>
                  </a:extLst>
                </a:gridCol>
                <a:gridCol w="6067575">
                  <a:extLst>
                    <a:ext uri="{9D8B030D-6E8A-4147-A177-3AD203B41FA5}">
                      <a16:colId xmlns:a16="http://schemas.microsoft.com/office/drawing/2014/main" val="20001"/>
                    </a:ext>
                  </a:extLst>
                </a:gridCol>
              </a:tblGrid>
              <a:tr h="914400">
                <a:tc>
                  <a:txBody>
                    <a:bodyPr/>
                    <a:lstStyle/>
                    <a:p>
                      <a:pPr marL="90805">
                        <a:lnSpc>
                          <a:spcPct val="100000"/>
                        </a:lnSpc>
                        <a:spcBef>
                          <a:spcPts val="355"/>
                        </a:spcBef>
                      </a:pPr>
                      <a:r>
                        <a:rPr sz="1800" b="1" spc="-5" dirty="0">
                          <a:solidFill>
                            <a:srgbClr val="333333"/>
                          </a:solidFill>
                          <a:latin typeface="Calibri Light"/>
                          <a:cs typeface="Verdana"/>
                        </a:rPr>
                        <a:t>Self</a:t>
                      </a:r>
                      <a:r>
                        <a:rPr sz="1800" b="1" spc="-15" dirty="0">
                          <a:solidFill>
                            <a:srgbClr val="333333"/>
                          </a:solidFill>
                          <a:latin typeface="Calibri Light"/>
                          <a:cs typeface="Verdana"/>
                        </a:rPr>
                        <a:t> </a:t>
                      </a:r>
                      <a:r>
                        <a:rPr sz="1800" b="1" spc="-5" dirty="0">
                          <a:solidFill>
                            <a:srgbClr val="333333"/>
                          </a:solidFill>
                          <a:latin typeface="Calibri Light"/>
                          <a:cs typeface="Verdana"/>
                        </a:rPr>
                        <a:t>Attribution</a:t>
                      </a:r>
                      <a:endParaRPr sz="1800" b="1" dirty="0">
                        <a:solidFill>
                          <a:srgbClr val="333333"/>
                        </a:solidFill>
                        <a:latin typeface="Calibri Light"/>
                        <a:cs typeface="Verdana"/>
                      </a:endParaRPr>
                    </a:p>
                    <a:p>
                      <a:pPr marL="90805">
                        <a:lnSpc>
                          <a:spcPct val="100000"/>
                        </a:lnSpc>
                        <a:spcBef>
                          <a:spcPts val="380"/>
                        </a:spcBef>
                      </a:pPr>
                      <a:r>
                        <a:rPr sz="1800" b="0" spc="-10" dirty="0">
                          <a:solidFill>
                            <a:srgbClr val="333333"/>
                          </a:solidFill>
                          <a:latin typeface="Calibri Light"/>
                          <a:cs typeface="Verdana"/>
                        </a:rPr>
                        <a:t>(e.g. </a:t>
                      </a:r>
                      <a:r>
                        <a:rPr sz="1800" b="0" spc="-5" dirty="0">
                          <a:solidFill>
                            <a:srgbClr val="333333"/>
                          </a:solidFill>
                          <a:latin typeface="Calibri Light"/>
                          <a:cs typeface="Verdana"/>
                        </a:rPr>
                        <a:t>“I should </a:t>
                      </a:r>
                      <a:r>
                        <a:rPr sz="1800" b="0" spc="-10" dirty="0">
                          <a:solidFill>
                            <a:srgbClr val="333333"/>
                          </a:solidFill>
                          <a:latin typeface="Calibri Light"/>
                          <a:cs typeface="Verdana"/>
                        </a:rPr>
                        <a:t>have </a:t>
                      </a:r>
                      <a:r>
                        <a:rPr sz="1800" b="0" spc="-5" dirty="0">
                          <a:solidFill>
                            <a:srgbClr val="333333"/>
                          </a:solidFill>
                          <a:latin typeface="Calibri Light"/>
                          <a:cs typeface="Verdana"/>
                        </a:rPr>
                        <a:t>studied</a:t>
                      </a:r>
                      <a:r>
                        <a:rPr sz="1800" b="0" spc="110" dirty="0">
                          <a:solidFill>
                            <a:srgbClr val="333333"/>
                          </a:solidFill>
                          <a:latin typeface="Calibri Light"/>
                          <a:cs typeface="Verdana"/>
                        </a:rPr>
                        <a:t> </a:t>
                      </a:r>
                      <a:r>
                        <a:rPr sz="1800" b="0" spc="-15" dirty="0">
                          <a:solidFill>
                            <a:srgbClr val="333333"/>
                          </a:solidFill>
                          <a:latin typeface="Calibri Light"/>
                          <a:cs typeface="Verdana"/>
                        </a:rPr>
                        <a:t>harder!”)</a:t>
                      </a:r>
                      <a:endParaRPr sz="1800" b="0" dirty="0">
                        <a:solidFill>
                          <a:srgbClr val="333333"/>
                        </a:solidFill>
                        <a:latin typeface="Calibri Light"/>
                        <a:cs typeface="Verdana"/>
                      </a:endParaRPr>
                    </a:p>
                  </a:txBody>
                  <a:tcPr marL="0" marR="0" marT="45085" marB="0">
                    <a:lnL w="12700">
                      <a:solidFill>
                        <a:srgbClr val="C8C8C8"/>
                      </a:solidFill>
                      <a:prstDash val="solid"/>
                    </a:lnL>
                    <a:lnR w="12700">
                      <a:solidFill>
                        <a:srgbClr val="C8C8C8"/>
                      </a:solidFill>
                      <a:prstDash val="solid"/>
                    </a:lnR>
                    <a:lnT w="12700">
                      <a:solidFill>
                        <a:srgbClr val="C8C8C8"/>
                      </a:solidFill>
                      <a:prstDash val="solid"/>
                    </a:lnT>
                    <a:lnB w="12700">
                      <a:solidFill>
                        <a:srgbClr val="C8C8C8"/>
                      </a:solidFill>
                      <a:prstDash val="solid"/>
                    </a:lnB>
                    <a:solidFill>
                      <a:srgbClr val="FFFFFF"/>
                    </a:solidFill>
                  </a:tcPr>
                </a:tc>
                <a:tc>
                  <a:txBody>
                    <a:bodyPr/>
                    <a:lstStyle/>
                    <a:p>
                      <a:pPr marL="92075">
                        <a:lnSpc>
                          <a:spcPct val="100000"/>
                        </a:lnSpc>
                        <a:spcBef>
                          <a:spcPts val="355"/>
                        </a:spcBef>
                      </a:pPr>
                      <a:r>
                        <a:rPr sz="1800" b="1" spc="-5" dirty="0">
                          <a:solidFill>
                            <a:srgbClr val="333333"/>
                          </a:solidFill>
                          <a:latin typeface="Calibri Light"/>
                          <a:cs typeface="Verdana"/>
                        </a:rPr>
                        <a:t>Disadvantage:</a:t>
                      </a:r>
                      <a:r>
                        <a:rPr sz="1800" b="0" spc="-5" dirty="0">
                          <a:solidFill>
                            <a:srgbClr val="333333"/>
                          </a:solidFill>
                          <a:latin typeface="Calibri Light"/>
                          <a:cs typeface="Verdana"/>
                        </a:rPr>
                        <a:t> reduces</a:t>
                      </a:r>
                      <a:r>
                        <a:rPr sz="1800" b="0" spc="30" dirty="0">
                          <a:solidFill>
                            <a:srgbClr val="333333"/>
                          </a:solidFill>
                          <a:latin typeface="Calibri Light"/>
                          <a:cs typeface="Verdana"/>
                        </a:rPr>
                        <a:t> </a:t>
                      </a:r>
                      <a:r>
                        <a:rPr sz="1800" b="0" spc="-10" dirty="0">
                          <a:solidFill>
                            <a:srgbClr val="333333"/>
                          </a:solidFill>
                          <a:latin typeface="Calibri Light"/>
                          <a:cs typeface="Verdana"/>
                        </a:rPr>
                        <a:t>self-confidence</a:t>
                      </a:r>
                      <a:endParaRPr sz="1800" b="0" dirty="0">
                        <a:solidFill>
                          <a:srgbClr val="333333"/>
                        </a:solidFill>
                        <a:latin typeface="Calibri Light"/>
                        <a:cs typeface="Verdana"/>
                      </a:endParaRPr>
                    </a:p>
                    <a:p>
                      <a:pPr marL="92075" marR="508634">
                        <a:lnSpc>
                          <a:spcPct val="100000"/>
                        </a:lnSpc>
                        <a:spcBef>
                          <a:spcPts val="434"/>
                        </a:spcBef>
                      </a:pPr>
                      <a:r>
                        <a:rPr sz="1800" b="1" spc="-5" dirty="0">
                          <a:solidFill>
                            <a:srgbClr val="333333"/>
                          </a:solidFill>
                          <a:latin typeface="Calibri Light"/>
                          <a:cs typeface="Verdana"/>
                        </a:rPr>
                        <a:t>Advantage:</a:t>
                      </a:r>
                      <a:r>
                        <a:rPr sz="1800" b="0" spc="-5" dirty="0">
                          <a:solidFill>
                            <a:srgbClr val="333333"/>
                          </a:solidFill>
                          <a:latin typeface="Calibri Light"/>
                          <a:cs typeface="Verdana"/>
                        </a:rPr>
                        <a:t> regarded as noble to </a:t>
                      </a:r>
                      <a:r>
                        <a:rPr sz="1800" b="0" spc="-10" dirty="0">
                          <a:solidFill>
                            <a:srgbClr val="333333"/>
                          </a:solidFill>
                          <a:latin typeface="Calibri Light"/>
                          <a:cs typeface="Verdana"/>
                        </a:rPr>
                        <a:t>take</a:t>
                      </a:r>
                      <a:r>
                        <a:rPr lang="de-DE" sz="1800" b="0" spc="-10" dirty="0">
                          <a:solidFill>
                            <a:srgbClr val="333333"/>
                          </a:solidFill>
                          <a:latin typeface="Calibri Light"/>
                          <a:cs typeface="Verdana"/>
                        </a:rPr>
                        <a:t> </a:t>
                      </a:r>
                      <a:r>
                        <a:rPr sz="1800" b="0" spc="-10" dirty="0">
                          <a:solidFill>
                            <a:srgbClr val="333333"/>
                          </a:solidFill>
                          <a:latin typeface="Calibri Light"/>
                          <a:cs typeface="Verdana"/>
                        </a:rPr>
                        <a:t>responsibility</a:t>
                      </a:r>
                      <a:endParaRPr sz="1800" b="0" dirty="0">
                        <a:solidFill>
                          <a:srgbClr val="333333"/>
                        </a:solidFill>
                        <a:latin typeface="Calibri Light"/>
                        <a:cs typeface="Verdana"/>
                      </a:endParaRPr>
                    </a:p>
                  </a:txBody>
                  <a:tcPr marL="0" marR="0" marT="45085" marB="0">
                    <a:lnL w="12700">
                      <a:solidFill>
                        <a:srgbClr val="C8C8C8"/>
                      </a:solidFill>
                      <a:prstDash val="solid"/>
                    </a:lnL>
                    <a:lnR w="12700">
                      <a:solidFill>
                        <a:srgbClr val="C8C8C8"/>
                      </a:solidFill>
                      <a:prstDash val="solid"/>
                    </a:lnR>
                    <a:lnT w="12700">
                      <a:solidFill>
                        <a:srgbClr val="C8C8C8"/>
                      </a:solidFill>
                      <a:prstDash val="solid"/>
                    </a:lnT>
                    <a:lnB w="12700">
                      <a:solidFill>
                        <a:srgbClr val="C8C8C8"/>
                      </a:solidFill>
                      <a:prstDash val="solid"/>
                    </a:lnB>
                    <a:solidFill>
                      <a:srgbClr val="FFFFFF"/>
                    </a:solidFill>
                  </a:tcPr>
                </a:tc>
                <a:extLst>
                  <a:ext uri="{0D108BD9-81ED-4DB2-BD59-A6C34878D82A}">
                    <a16:rowId xmlns:a16="http://schemas.microsoft.com/office/drawing/2014/main" val="10000"/>
                  </a:ext>
                </a:extLst>
              </a:tr>
              <a:tr h="969264">
                <a:tc>
                  <a:txBody>
                    <a:bodyPr/>
                    <a:lstStyle/>
                    <a:p>
                      <a:pPr marL="90805" marR="203835">
                        <a:lnSpc>
                          <a:spcPct val="108800"/>
                        </a:lnSpc>
                        <a:spcBef>
                          <a:spcPts val="165"/>
                        </a:spcBef>
                      </a:pPr>
                      <a:r>
                        <a:rPr sz="1800" b="1" spc="-5" dirty="0">
                          <a:solidFill>
                            <a:srgbClr val="333333"/>
                          </a:solidFill>
                          <a:latin typeface="Calibri Light"/>
                          <a:cs typeface="Verdana"/>
                        </a:rPr>
                        <a:t>Others/Situational Attribution </a:t>
                      </a:r>
                      <a:endParaRPr lang="en-US" sz="1800" b="1" spc="-5" dirty="0">
                        <a:solidFill>
                          <a:srgbClr val="333333"/>
                        </a:solidFill>
                        <a:latin typeface="Calibri Light"/>
                        <a:cs typeface="Verdana"/>
                      </a:endParaRPr>
                    </a:p>
                    <a:p>
                      <a:pPr marL="90805" marR="203835">
                        <a:lnSpc>
                          <a:spcPct val="108800"/>
                        </a:lnSpc>
                        <a:spcBef>
                          <a:spcPts val="165"/>
                        </a:spcBef>
                      </a:pPr>
                      <a:r>
                        <a:rPr sz="1800" spc="-10" dirty="0">
                          <a:solidFill>
                            <a:srgbClr val="333333"/>
                          </a:solidFill>
                          <a:latin typeface="Calibri Light"/>
                          <a:cs typeface="Verdana"/>
                        </a:rPr>
                        <a:t>(e.g. </a:t>
                      </a:r>
                      <a:r>
                        <a:rPr sz="1800" spc="-5" dirty="0">
                          <a:solidFill>
                            <a:srgbClr val="333333"/>
                          </a:solidFill>
                          <a:latin typeface="Calibri Light"/>
                          <a:cs typeface="Verdana"/>
                        </a:rPr>
                        <a:t>“The teacher is a moron and</a:t>
                      </a:r>
                      <a:r>
                        <a:rPr lang="de-DE" sz="1800" spc="-5" dirty="0">
                          <a:solidFill>
                            <a:srgbClr val="333333"/>
                          </a:solidFill>
                          <a:latin typeface="Calibri Light"/>
                          <a:cs typeface="Verdana"/>
                        </a:rPr>
                        <a:t> </a:t>
                      </a:r>
                      <a:r>
                        <a:rPr sz="1800" spc="-5" dirty="0">
                          <a:solidFill>
                            <a:srgbClr val="333333"/>
                          </a:solidFill>
                          <a:latin typeface="Calibri Light"/>
                          <a:cs typeface="Verdana"/>
                        </a:rPr>
                        <a:t>hates </a:t>
                      </a:r>
                      <a:r>
                        <a:rPr sz="1800" spc="-40" dirty="0">
                          <a:solidFill>
                            <a:srgbClr val="333333"/>
                          </a:solidFill>
                          <a:latin typeface="Calibri Light"/>
                          <a:cs typeface="Verdana"/>
                        </a:rPr>
                        <a:t>me.”)</a:t>
                      </a:r>
                      <a:endParaRPr sz="1800" dirty="0">
                        <a:solidFill>
                          <a:srgbClr val="333333"/>
                        </a:solidFill>
                        <a:latin typeface="Calibri Light"/>
                        <a:cs typeface="Verdana"/>
                      </a:endParaRPr>
                    </a:p>
                  </a:txBody>
                  <a:tcPr marL="0" marR="0" marT="20955" marB="0">
                    <a:lnL w="12700">
                      <a:solidFill>
                        <a:srgbClr val="C8C8C8"/>
                      </a:solidFill>
                      <a:prstDash val="solid"/>
                    </a:lnL>
                    <a:lnR w="12700">
                      <a:solidFill>
                        <a:srgbClr val="C8C8C8"/>
                      </a:solidFill>
                      <a:prstDash val="solid"/>
                    </a:lnR>
                    <a:lnT w="12700">
                      <a:solidFill>
                        <a:srgbClr val="C8C8C8"/>
                      </a:solidFill>
                      <a:prstDash val="solid"/>
                    </a:lnT>
                    <a:lnB w="12700">
                      <a:solidFill>
                        <a:srgbClr val="C8C8C8"/>
                      </a:solidFill>
                      <a:prstDash val="solid"/>
                    </a:lnB>
                    <a:solidFill>
                      <a:srgbClr val="E3EFF8"/>
                    </a:solidFill>
                  </a:tcPr>
                </a:tc>
                <a:tc>
                  <a:txBody>
                    <a:bodyPr/>
                    <a:lstStyle/>
                    <a:p>
                      <a:pPr marL="92075" marR="147320">
                        <a:lnSpc>
                          <a:spcPct val="100000"/>
                        </a:lnSpc>
                        <a:spcBef>
                          <a:spcPts val="355"/>
                        </a:spcBef>
                      </a:pPr>
                      <a:r>
                        <a:rPr sz="1800" b="1" spc="-5" dirty="0">
                          <a:solidFill>
                            <a:srgbClr val="333333"/>
                          </a:solidFill>
                          <a:latin typeface="Calibri Light"/>
                          <a:cs typeface="Verdana"/>
                        </a:rPr>
                        <a:t>Disadvantage</a:t>
                      </a:r>
                      <a:r>
                        <a:rPr sz="1800" spc="-5" dirty="0">
                          <a:solidFill>
                            <a:srgbClr val="333333"/>
                          </a:solidFill>
                          <a:latin typeface="Calibri Light"/>
                          <a:cs typeface="Verdana"/>
                        </a:rPr>
                        <a:t>: </a:t>
                      </a:r>
                      <a:r>
                        <a:rPr sz="1800" spc="-10" dirty="0">
                          <a:solidFill>
                            <a:srgbClr val="333333"/>
                          </a:solidFill>
                          <a:latin typeface="Calibri Light"/>
                          <a:cs typeface="Verdana"/>
                        </a:rPr>
                        <a:t>pushing </a:t>
                      </a:r>
                      <a:r>
                        <a:rPr sz="1800" spc="-5" dirty="0">
                          <a:solidFill>
                            <a:srgbClr val="333333"/>
                          </a:solidFill>
                          <a:latin typeface="Calibri Light"/>
                          <a:cs typeface="Verdana"/>
                        </a:rPr>
                        <a:t>the responsibility</a:t>
                      </a:r>
                      <a:r>
                        <a:rPr lang="de-DE" sz="1800" spc="-5" dirty="0">
                          <a:solidFill>
                            <a:srgbClr val="333333"/>
                          </a:solidFill>
                          <a:latin typeface="Calibri Light"/>
                          <a:cs typeface="Verdana"/>
                        </a:rPr>
                        <a:t> </a:t>
                      </a:r>
                      <a:r>
                        <a:rPr sz="1800" spc="-5" dirty="0">
                          <a:solidFill>
                            <a:srgbClr val="333333"/>
                          </a:solidFill>
                          <a:latin typeface="Calibri Light"/>
                          <a:cs typeface="Verdana"/>
                        </a:rPr>
                        <a:t>onto others is </a:t>
                      </a:r>
                      <a:r>
                        <a:rPr sz="1800" spc="-10" dirty="0">
                          <a:solidFill>
                            <a:srgbClr val="333333"/>
                          </a:solidFill>
                          <a:latin typeface="Calibri Light"/>
                          <a:cs typeface="Verdana"/>
                        </a:rPr>
                        <a:t>considered impolite </a:t>
                      </a:r>
                      <a:r>
                        <a:rPr sz="1800" spc="-5" dirty="0">
                          <a:solidFill>
                            <a:srgbClr val="333333"/>
                          </a:solidFill>
                          <a:latin typeface="Calibri Light"/>
                          <a:cs typeface="Verdana"/>
                        </a:rPr>
                        <a:t>(taking</a:t>
                      </a:r>
                      <a:r>
                        <a:rPr lang="de-DE" sz="1800" spc="-5" dirty="0">
                          <a:solidFill>
                            <a:srgbClr val="333333"/>
                          </a:solidFill>
                          <a:latin typeface="Calibri Light"/>
                          <a:cs typeface="Verdana"/>
                        </a:rPr>
                        <a:t> </a:t>
                      </a:r>
                      <a:r>
                        <a:rPr sz="1800" spc="-5" dirty="0">
                          <a:solidFill>
                            <a:srgbClr val="333333"/>
                          </a:solidFill>
                          <a:latin typeface="Calibri Light"/>
                          <a:cs typeface="Verdana"/>
                        </a:rPr>
                        <a:t>the easy </a:t>
                      </a:r>
                      <a:r>
                        <a:rPr sz="1800" spc="-15" dirty="0">
                          <a:solidFill>
                            <a:srgbClr val="333333"/>
                          </a:solidFill>
                          <a:latin typeface="Calibri Light"/>
                          <a:cs typeface="Verdana"/>
                        </a:rPr>
                        <a:t>way</a:t>
                      </a:r>
                      <a:r>
                        <a:rPr sz="1800" spc="15" dirty="0">
                          <a:solidFill>
                            <a:srgbClr val="333333"/>
                          </a:solidFill>
                          <a:latin typeface="Calibri Light"/>
                          <a:cs typeface="Verdana"/>
                        </a:rPr>
                        <a:t> </a:t>
                      </a:r>
                      <a:r>
                        <a:rPr sz="1800" spc="-5" dirty="0">
                          <a:solidFill>
                            <a:srgbClr val="333333"/>
                          </a:solidFill>
                          <a:latin typeface="Calibri Light"/>
                          <a:cs typeface="Verdana"/>
                        </a:rPr>
                        <a:t>out)</a:t>
                      </a:r>
                      <a:endParaRPr sz="1800" dirty="0">
                        <a:solidFill>
                          <a:srgbClr val="333333"/>
                        </a:solidFill>
                        <a:latin typeface="Calibri Light"/>
                        <a:cs typeface="Verdana"/>
                      </a:endParaRPr>
                    </a:p>
                    <a:p>
                      <a:pPr marL="92075" marR="975360">
                        <a:lnSpc>
                          <a:spcPct val="100000"/>
                        </a:lnSpc>
                        <a:spcBef>
                          <a:spcPts val="434"/>
                        </a:spcBef>
                      </a:pPr>
                      <a:r>
                        <a:rPr sz="1800" b="1" spc="-5" dirty="0">
                          <a:solidFill>
                            <a:srgbClr val="333333"/>
                          </a:solidFill>
                          <a:latin typeface="Calibri Light"/>
                          <a:cs typeface="Verdana"/>
                        </a:rPr>
                        <a:t>Advantage</a:t>
                      </a:r>
                      <a:r>
                        <a:rPr sz="1800" spc="-5" dirty="0">
                          <a:solidFill>
                            <a:srgbClr val="333333"/>
                          </a:solidFill>
                          <a:latin typeface="Calibri Light"/>
                          <a:cs typeface="Verdana"/>
                        </a:rPr>
                        <a:t>: </a:t>
                      </a:r>
                      <a:r>
                        <a:rPr sz="1800" spc="-10" dirty="0">
                          <a:solidFill>
                            <a:srgbClr val="333333"/>
                          </a:solidFill>
                          <a:latin typeface="Calibri Light"/>
                          <a:cs typeface="Verdana"/>
                        </a:rPr>
                        <a:t>self-confidence </a:t>
                      </a:r>
                      <a:r>
                        <a:rPr sz="1800" spc="-5" dirty="0">
                          <a:solidFill>
                            <a:srgbClr val="333333"/>
                          </a:solidFill>
                          <a:latin typeface="Calibri Light"/>
                          <a:cs typeface="Verdana"/>
                        </a:rPr>
                        <a:t>is not</a:t>
                      </a:r>
                      <a:r>
                        <a:rPr lang="de-DE" sz="1800" spc="-5" dirty="0">
                          <a:solidFill>
                            <a:srgbClr val="333333"/>
                          </a:solidFill>
                          <a:latin typeface="Calibri Light"/>
                          <a:cs typeface="Verdana"/>
                        </a:rPr>
                        <a:t> </a:t>
                      </a:r>
                      <a:r>
                        <a:rPr sz="1800" spc="-5" dirty="0">
                          <a:solidFill>
                            <a:srgbClr val="333333"/>
                          </a:solidFill>
                          <a:latin typeface="Calibri Light"/>
                          <a:cs typeface="Verdana"/>
                        </a:rPr>
                        <a:t>threatened</a:t>
                      </a:r>
                      <a:endParaRPr sz="1800" dirty="0">
                        <a:solidFill>
                          <a:srgbClr val="333333"/>
                        </a:solidFill>
                        <a:latin typeface="Calibri Light"/>
                        <a:cs typeface="Verdana"/>
                      </a:endParaRPr>
                    </a:p>
                  </a:txBody>
                  <a:tcPr marL="0" marR="0" marT="45085" marB="0">
                    <a:lnL w="12700">
                      <a:solidFill>
                        <a:srgbClr val="C8C8C8"/>
                      </a:solidFill>
                      <a:prstDash val="solid"/>
                    </a:lnL>
                    <a:lnR w="12700">
                      <a:solidFill>
                        <a:srgbClr val="C8C8C8"/>
                      </a:solidFill>
                      <a:prstDash val="solid"/>
                    </a:lnR>
                    <a:lnT w="12700">
                      <a:solidFill>
                        <a:srgbClr val="C8C8C8"/>
                      </a:solidFill>
                      <a:prstDash val="solid"/>
                    </a:lnT>
                    <a:lnB w="12700">
                      <a:solidFill>
                        <a:srgbClr val="C8C8C8"/>
                      </a:solidFill>
                      <a:prstDash val="solid"/>
                    </a:lnB>
                    <a:solidFill>
                      <a:srgbClr val="E3EFF8"/>
                    </a:solidFill>
                  </a:tcPr>
                </a:tc>
                <a:extLst>
                  <a:ext uri="{0D108BD9-81ED-4DB2-BD59-A6C34878D82A}">
                    <a16:rowId xmlns:a16="http://schemas.microsoft.com/office/drawing/2014/main" val="10001"/>
                  </a:ext>
                </a:extLst>
              </a:tr>
            </a:tbl>
          </a:graphicData>
        </a:graphic>
      </p:graphicFrame>
      <p:sp>
        <p:nvSpPr>
          <p:cNvPr id="7" name="object 7"/>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a:latin typeface="Calibri Light"/>
              </a:rPr>
              <a:t>Effects of certain attributional styles on negative events!</a:t>
            </a:r>
            <a:endParaRPr sz="3600" dirty="0">
              <a:latin typeface="Calibri Light"/>
            </a:endParaRPr>
          </a:p>
        </p:txBody>
      </p:sp>
      <p:sp>
        <p:nvSpPr>
          <p:cNvPr id="4" name="Footer Placeholder 3"/>
          <p:cNvSpPr>
            <a:spLocks noGrp="1"/>
          </p:cNvSpPr>
          <p:nvPr>
            <p:ph type="ftr" sz="quarter" idx="11"/>
          </p:nvPr>
        </p:nvSpPr>
        <p:spPr/>
        <p:txBody>
          <a:bodyPr/>
          <a:lstStyle/>
          <a:p>
            <a:r>
              <a:rPr lang="de-DE">
                <a:latin typeface="Calibri Light"/>
              </a:rPr>
              <a:t>Metacognitive Training 1 - Attribution</a:t>
            </a:r>
            <a:endParaRPr lang="de-DE" dirty="0">
              <a:latin typeface="Calibri Light"/>
            </a:endParaRPr>
          </a:p>
        </p:txBody>
      </p:sp>
      <p:sp>
        <p:nvSpPr>
          <p:cNvPr id="9" name="Slide Number Placeholder 8"/>
          <p:cNvSpPr>
            <a:spLocks noGrp="1"/>
          </p:cNvSpPr>
          <p:nvPr>
            <p:ph type="sldNum" sz="quarter" idx="12"/>
          </p:nvPr>
        </p:nvSpPr>
        <p:spPr/>
        <p:txBody>
          <a:bodyPr/>
          <a:lstStyle/>
          <a:p>
            <a:fld id="{9B00EF49-7894-4F53-A8DD-F7DB3BFC5032}" type="slidenum">
              <a:rPr lang="de-DE" smtClean="0">
                <a:latin typeface="Calibri Light"/>
              </a:rPr>
              <a:pPr/>
              <a:t>16</a:t>
            </a:fld>
            <a:endParaRPr lang="de-DE" dirty="0">
              <a:latin typeface="Calibri Light"/>
            </a:endParaRPr>
          </a:p>
        </p:txBody>
      </p:sp>
      <p:sp>
        <p:nvSpPr>
          <p:cNvPr id="8" name="AutoShape 13"/>
          <p:cNvSpPr>
            <a:spLocks noChangeArrowheads="1"/>
          </p:cNvSpPr>
          <p:nvPr/>
        </p:nvSpPr>
        <p:spPr bwMode="auto">
          <a:xfrm>
            <a:off x="7520358" y="2286000"/>
            <a:ext cx="2463429" cy="914400"/>
          </a:xfrm>
          <a:prstGeom prst="wedgeRoundRectCallout">
            <a:avLst>
              <a:gd name="adj1" fmla="val -42432"/>
              <a:gd name="adj2" fmla="val -100580"/>
              <a:gd name="adj3" fmla="val 16667"/>
            </a:avLst>
          </a:prstGeom>
          <a:solidFill>
            <a:schemeClr val="bg1"/>
          </a:solidFill>
          <a:ln w="9525">
            <a:solidFill>
              <a:schemeClr val="tx1"/>
            </a:solidFill>
            <a:miter lim="800000"/>
            <a:headEnd/>
            <a:tailEnd/>
          </a:ln>
        </p:spPr>
        <p:txBody>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n-CA" altLang="de-DE" sz="1600" dirty="0">
                <a:latin typeface="Calibri Light"/>
              </a:rPr>
              <a:t>That was poorly done. You failed the English exam.</a:t>
            </a:r>
          </a:p>
        </p:txBody>
      </p:sp>
      <p:pic>
        <p:nvPicPr>
          <p:cNvPr id="13" name="Picture 15" descr="Unbenannt-2 Kopi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6947" y="2291322"/>
            <a:ext cx="811213" cy="811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4" descr="img060"/>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166685" y="1844824"/>
            <a:ext cx="2845541" cy="24725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15">
            <a:extLst>
              <a:ext uri="{FF2B5EF4-FFF2-40B4-BE49-F238E27FC236}">
                <a16:creationId xmlns:a16="http://schemas.microsoft.com/office/drawing/2014/main" id="{3674D058-AA51-408F-BF13-AE2B338CF719}"/>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p:blipFill>
        <p:spPr bwMode="auto">
          <a:xfrm>
            <a:off x="408954" y="2363329"/>
            <a:ext cx="659433" cy="6594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7"/>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a:latin typeface="Calibri Light"/>
              </a:rPr>
              <a:t>Effects of certain attributional styles on negative events!</a:t>
            </a:r>
            <a:endParaRPr sz="3600" dirty="0">
              <a:latin typeface="Calibri Light"/>
            </a:endParaRPr>
          </a:p>
        </p:txBody>
      </p:sp>
      <p:sp>
        <p:nvSpPr>
          <p:cNvPr id="3" name="Footer Placeholder 2"/>
          <p:cNvSpPr>
            <a:spLocks noGrp="1"/>
          </p:cNvSpPr>
          <p:nvPr>
            <p:ph type="ftr" sz="quarter" idx="11"/>
          </p:nvPr>
        </p:nvSpPr>
        <p:spPr/>
        <p:txBody>
          <a:bodyPr/>
          <a:lstStyle/>
          <a:p>
            <a:r>
              <a:rPr lang="de-DE">
                <a:latin typeface="Calibri Light"/>
              </a:rPr>
              <a:t>Metacognitive Training 1 - Attribution</a:t>
            </a:r>
            <a:endParaRPr lang="de-DE" dirty="0">
              <a:latin typeface="Calibri Light"/>
            </a:endParaRPr>
          </a:p>
        </p:txBody>
      </p:sp>
      <p:sp>
        <p:nvSpPr>
          <p:cNvPr id="9" name="Slide Number Placeholder 8"/>
          <p:cNvSpPr>
            <a:spLocks noGrp="1"/>
          </p:cNvSpPr>
          <p:nvPr>
            <p:ph type="sldNum" sz="quarter" idx="12"/>
          </p:nvPr>
        </p:nvSpPr>
        <p:spPr/>
        <p:txBody>
          <a:bodyPr/>
          <a:lstStyle/>
          <a:p>
            <a:fld id="{9B00EF49-7894-4F53-A8DD-F7DB3BFC5032}" type="slidenum">
              <a:rPr lang="de-DE" smtClean="0">
                <a:latin typeface="Calibri Light"/>
              </a:rPr>
              <a:pPr/>
              <a:t>17</a:t>
            </a:fld>
            <a:endParaRPr lang="de-DE" dirty="0">
              <a:latin typeface="Calibri Light"/>
            </a:endParaRPr>
          </a:p>
        </p:txBody>
      </p:sp>
      <p:pic>
        <p:nvPicPr>
          <p:cNvPr id="13" name="Picture 15" descr="Unbenannt-2 Kopi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6947" y="2291322"/>
            <a:ext cx="811213" cy="811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4" descr="img060"/>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166685" y="1844824"/>
            <a:ext cx="2845541" cy="24725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AutoShape 13"/>
          <p:cNvSpPr>
            <a:spLocks noChangeArrowheads="1"/>
          </p:cNvSpPr>
          <p:nvPr/>
        </p:nvSpPr>
        <p:spPr bwMode="auto">
          <a:xfrm>
            <a:off x="7520358" y="2286000"/>
            <a:ext cx="2463429" cy="914400"/>
          </a:xfrm>
          <a:prstGeom prst="wedgeRoundRectCallout">
            <a:avLst>
              <a:gd name="adj1" fmla="val -42432"/>
              <a:gd name="adj2" fmla="val -100580"/>
              <a:gd name="adj3" fmla="val 16667"/>
            </a:avLst>
          </a:prstGeom>
          <a:solidFill>
            <a:schemeClr val="bg1"/>
          </a:solidFill>
          <a:ln w="9525">
            <a:solidFill>
              <a:schemeClr val="tx1"/>
            </a:solidFill>
            <a:miter lim="800000"/>
            <a:headEnd/>
            <a:tailEnd/>
          </a:ln>
        </p:spPr>
        <p:txBody>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n-CA" altLang="de-DE" sz="1600" dirty="0">
                <a:latin typeface="Calibri Light"/>
              </a:rPr>
              <a:t>That was poorly done. You failed the English exam.</a:t>
            </a:r>
          </a:p>
        </p:txBody>
      </p:sp>
      <p:graphicFrame>
        <p:nvGraphicFramePr>
          <p:cNvPr id="17" name="Group 2"/>
          <p:cNvGraphicFramePr>
            <a:graphicFrameLocks noGrp="1"/>
          </p:cNvGraphicFramePr>
          <p:nvPr>
            <p:extLst>
              <p:ext uri="{D42A27DB-BD31-4B8C-83A1-F6EECF244321}">
                <p14:modId xmlns:p14="http://schemas.microsoft.com/office/powerpoint/2010/main" val="4076308851"/>
              </p:ext>
            </p:extLst>
          </p:nvPr>
        </p:nvGraphicFramePr>
        <p:xfrm>
          <a:off x="408955" y="4297680"/>
          <a:ext cx="11375136" cy="1828800"/>
        </p:xfrm>
        <a:graphic>
          <a:graphicData uri="http://schemas.openxmlformats.org/drawingml/2006/table">
            <a:tbl>
              <a:tblPr>
                <a:tableStyleId>{21E4AEA4-8DFA-4A89-87EB-49C32662AFE0}</a:tableStyleId>
              </a:tblPr>
              <a:tblGrid>
                <a:gridCol w="11375136">
                  <a:extLst>
                    <a:ext uri="{9D8B030D-6E8A-4147-A177-3AD203B41FA5}">
                      <a16:colId xmlns:a16="http://schemas.microsoft.com/office/drawing/2014/main" val="20000"/>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000" b="0" i="0" u="none" strike="noStrike" cap="none" normalizeH="0" baseline="0" dirty="0">
                          <a:ln>
                            <a:noFill/>
                          </a:ln>
                          <a:solidFill>
                            <a:srgbClr val="000000"/>
                          </a:solidFill>
                          <a:effectLst/>
                          <a:latin typeface="Calibri Light"/>
                          <a:cs typeface="Times New Roman" pitchFamily="18" charset="0"/>
                        </a:rPr>
                        <a:t>More balanced responses (i.e. combine influences from self, others/situation; offer different explanations):</a:t>
                      </a:r>
                      <a:endParaRPr kumimoji="0" lang="de-DE" sz="2000" b="0" i="0" u="none" strike="noStrike" cap="none" normalizeH="0" baseline="0" dirty="0">
                        <a:ln>
                          <a:noFill/>
                        </a:ln>
                        <a:solidFill>
                          <a:srgbClr val="000000"/>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1800" b="0" i="0" u="none" strike="noStrike" cap="none" normalizeH="0" baseline="0" dirty="0">
                          <a:ln>
                            <a:noFill/>
                          </a:ln>
                          <a:solidFill>
                            <a:srgbClr val="004992"/>
                          </a:solidFill>
                          <a:effectLst/>
                          <a:latin typeface="Calibri Light"/>
                          <a:cs typeface="Times New Roman" pitchFamily="18" charset="0"/>
                        </a:rPr>
                        <a:t>???</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1800" b="0" i="0" u="none" strike="noStrike" cap="none" normalizeH="0" baseline="0" dirty="0">
                          <a:ln>
                            <a:noFill/>
                          </a:ln>
                          <a:solidFill>
                            <a:srgbClr val="004992"/>
                          </a:solidFill>
                          <a:effectLst/>
                          <a:latin typeface="Calibri Light"/>
                          <a:cs typeface="Times New Roman" pitchFamily="18" charset="0"/>
                        </a:rPr>
                        <a:t>???</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1800" b="0" i="0" u="none" strike="noStrike" cap="none" normalizeH="0" baseline="0" dirty="0">
                          <a:ln>
                            <a:noFill/>
                          </a:ln>
                          <a:solidFill>
                            <a:srgbClr val="004992"/>
                          </a:solidFill>
                          <a:effectLst/>
                          <a:latin typeface="Calibri Light"/>
                          <a:cs typeface="Times New Roman" pitchFamily="18" charset="0"/>
                        </a:rPr>
                        <a:t>???</a:t>
                      </a:r>
                      <a:endParaRPr kumimoji="0" lang="de-DE" sz="1800" b="0" i="0" u="none" strike="noStrike" cap="none" normalizeH="0" baseline="0" dirty="0">
                        <a:ln>
                          <a:noFill/>
                        </a:ln>
                        <a:solidFill>
                          <a:srgbClr val="004992"/>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0" name="Picture 15">
            <a:extLst>
              <a:ext uri="{FF2B5EF4-FFF2-40B4-BE49-F238E27FC236}">
                <a16:creationId xmlns:a16="http://schemas.microsoft.com/office/drawing/2014/main" id="{734D5B8B-DC4D-416B-84AB-8D96C8087A85}"/>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p:blipFill>
        <p:spPr bwMode="auto">
          <a:xfrm>
            <a:off x="408954" y="2363329"/>
            <a:ext cx="659433" cy="6594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7"/>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a:latin typeface="Calibri Light"/>
              </a:rPr>
              <a:t>Effects of certain attributional styles on negative events!</a:t>
            </a:r>
            <a:endParaRPr sz="3600" dirty="0">
              <a:latin typeface="Calibri Light"/>
            </a:endParaRPr>
          </a:p>
        </p:txBody>
      </p:sp>
      <p:sp>
        <p:nvSpPr>
          <p:cNvPr id="4" name="Footer Placeholder 3"/>
          <p:cNvSpPr>
            <a:spLocks noGrp="1"/>
          </p:cNvSpPr>
          <p:nvPr>
            <p:ph type="ftr" sz="quarter" idx="11"/>
          </p:nvPr>
        </p:nvSpPr>
        <p:spPr/>
        <p:txBody>
          <a:bodyPr/>
          <a:lstStyle/>
          <a:p>
            <a:r>
              <a:rPr lang="de-DE">
                <a:latin typeface="Calibri Light"/>
              </a:rPr>
              <a:t>Metacognitive Training 1 - Attribution</a:t>
            </a:r>
            <a:endParaRPr lang="de-DE" dirty="0">
              <a:latin typeface="Calibri Light"/>
            </a:endParaRPr>
          </a:p>
        </p:txBody>
      </p:sp>
      <p:sp>
        <p:nvSpPr>
          <p:cNvPr id="9" name="Slide Number Placeholder 8"/>
          <p:cNvSpPr>
            <a:spLocks noGrp="1"/>
          </p:cNvSpPr>
          <p:nvPr>
            <p:ph type="sldNum" sz="quarter" idx="12"/>
          </p:nvPr>
        </p:nvSpPr>
        <p:spPr/>
        <p:txBody>
          <a:bodyPr/>
          <a:lstStyle/>
          <a:p>
            <a:fld id="{9B00EF49-7894-4F53-A8DD-F7DB3BFC5032}" type="slidenum">
              <a:rPr lang="de-DE" smtClean="0">
                <a:latin typeface="Calibri Light"/>
              </a:rPr>
              <a:pPr/>
              <a:t>18</a:t>
            </a:fld>
            <a:endParaRPr lang="de-DE" dirty="0">
              <a:latin typeface="Calibri Light"/>
            </a:endParaRPr>
          </a:p>
        </p:txBody>
      </p:sp>
      <p:pic>
        <p:nvPicPr>
          <p:cNvPr id="13" name="Picture 15"/>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p:blipFill>
        <p:spPr bwMode="auto">
          <a:xfrm>
            <a:off x="408954" y="2363329"/>
            <a:ext cx="659433" cy="6594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4" descr="img060"/>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166685" y="1844824"/>
            <a:ext cx="2845541" cy="24725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6" name="Group 2"/>
          <p:cNvGraphicFramePr>
            <a:graphicFrameLocks noGrp="1"/>
          </p:cNvGraphicFramePr>
          <p:nvPr>
            <p:extLst>
              <p:ext uri="{D42A27DB-BD31-4B8C-83A1-F6EECF244321}">
                <p14:modId xmlns:p14="http://schemas.microsoft.com/office/powerpoint/2010/main" val="3715633634"/>
              </p:ext>
            </p:extLst>
          </p:nvPr>
        </p:nvGraphicFramePr>
        <p:xfrm>
          <a:off x="408955" y="4297680"/>
          <a:ext cx="11375136" cy="1828800"/>
        </p:xfrm>
        <a:graphic>
          <a:graphicData uri="http://schemas.openxmlformats.org/drawingml/2006/table">
            <a:tbl>
              <a:tblPr>
                <a:tableStyleId>{21E4AEA4-8DFA-4A89-87EB-49C32662AFE0}</a:tableStyleId>
              </a:tblPr>
              <a:tblGrid>
                <a:gridCol w="11375136">
                  <a:extLst>
                    <a:ext uri="{9D8B030D-6E8A-4147-A177-3AD203B41FA5}">
                      <a16:colId xmlns:a16="http://schemas.microsoft.com/office/drawing/2014/main" val="20000"/>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000" b="0" i="0" u="none" strike="noStrike" cap="none" normalizeH="0" baseline="0" dirty="0">
                          <a:ln>
                            <a:noFill/>
                          </a:ln>
                          <a:solidFill>
                            <a:srgbClr val="000000"/>
                          </a:solidFill>
                          <a:effectLst/>
                          <a:latin typeface="Calibri Light"/>
                          <a:cs typeface="Times New Roman" pitchFamily="18" charset="0"/>
                        </a:rPr>
                        <a:t>More balanced responses (i.e. combine influences from self, others/situation; offer different explanations):</a:t>
                      </a:r>
                      <a:endParaRPr kumimoji="0" lang="de-DE" sz="2000" b="0" i="0" u="none" strike="noStrike" cap="none" normalizeH="0" baseline="0" dirty="0">
                        <a:ln>
                          <a:noFill/>
                        </a:ln>
                        <a:solidFill>
                          <a:srgbClr val="000000"/>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1800" b="0" i="0" u="none" strike="noStrike" cap="none" normalizeH="0" baseline="0" dirty="0">
                          <a:ln>
                            <a:noFill/>
                          </a:ln>
                          <a:solidFill>
                            <a:schemeClr val="tx1"/>
                          </a:solidFill>
                          <a:effectLst/>
                          <a:latin typeface="Calibri Light"/>
                          <a:cs typeface="Times New Roman" pitchFamily="18" charset="0"/>
                        </a:rPr>
                        <a:t>“I’m not used to that kind of exam; I’ll be better prepared next time.”</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1800" b="0" i="0" u="none" strike="noStrike" cap="none" normalizeH="0" baseline="0" dirty="0">
                          <a:ln>
                            <a:noFill/>
                          </a:ln>
                          <a:solidFill>
                            <a:schemeClr val="tx1"/>
                          </a:solidFill>
                          <a:effectLst/>
                          <a:latin typeface="Calibri Light"/>
                          <a:cs typeface="Times New Roman" pitchFamily="18" charset="0"/>
                        </a:rPr>
                        <a:t>“I should improve my relationship with the teacher. He wouldn't fail me out of pure resentment anyway.”</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17" name="AutoShape 13"/>
          <p:cNvSpPr>
            <a:spLocks noChangeArrowheads="1"/>
          </p:cNvSpPr>
          <p:nvPr/>
        </p:nvSpPr>
        <p:spPr bwMode="auto">
          <a:xfrm>
            <a:off x="7520358" y="2286000"/>
            <a:ext cx="2463429" cy="914400"/>
          </a:xfrm>
          <a:prstGeom prst="wedgeRoundRectCallout">
            <a:avLst>
              <a:gd name="adj1" fmla="val -42432"/>
              <a:gd name="adj2" fmla="val -100580"/>
              <a:gd name="adj3" fmla="val 16667"/>
            </a:avLst>
          </a:prstGeom>
          <a:solidFill>
            <a:schemeClr val="bg1"/>
          </a:solidFill>
          <a:ln w="9525">
            <a:solidFill>
              <a:schemeClr val="tx1"/>
            </a:solidFill>
            <a:miter lim="800000"/>
            <a:headEnd/>
            <a:tailEnd/>
          </a:ln>
        </p:spPr>
        <p:txBody>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n-CA" altLang="de-DE" sz="1600" dirty="0">
                <a:latin typeface="Calibri Light"/>
              </a:rPr>
              <a:t>That was poorly done. You failed the English exam.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1" name="Table 20"/>
          <p:cNvGraphicFramePr>
            <a:graphicFrameLocks noGrp="1"/>
          </p:cNvGraphicFramePr>
          <p:nvPr>
            <p:extLst>
              <p:ext uri="{D42A27DB-BD31-4B8C-83A1-F6EECF244321}">
                <p14:modId xmlns:p14="http://schemas.microsoft.com/office/powerpoint/2010/main" val="2318378463"/>
              </p:ext>
            </p:extLst>
          </p:nvPr>
        </p:nvGraphicFramePr>
        <p:xfrm>
          <a:off x="408955" y="4419600"/>
          <a:ext cx="11375136" cy="1883664"/>
        </p:xfrm>
        <a:graphic>
          <a:graphicData uri="http://schemas.openxmlformats.org/drawingml/2006/table">
            <a:tbl>
              <a:tblPr firstRow="1" bandRow="1">
                <a:tableStyleId>{21E4AEA4-8DFA-4A89-87EB-49C32662AFE0}</a:tableStyleId>
              </a:tblPr>
              <a:tblGrid>
                <a:gridCol w="5536232">
                  <a:extLst>
                    <a:ext uri="{9D8B030D-6E8A-4147-A177-3AD203B41FA5}">
                      <a16:colId xmlns:a16="http://schemas.microsoft.com/office/drawing/2014/main" val="20000"/>
                    </a:ext>
                  </a:extLst>
                </a:gridCol>
                <a:gridCol w="5838904">
                  <a:extLst>
                    <a:ext uri="{9D8B030D-6E8A-4147-A177-3AD203B41FA5}">
                      <a16:colId xmlns:a16="http://schemas.microsoft.com/office/drawing/2014/main" val="20001"/>
                    </a:ext>
                  </a:extLst>
                </a:gridCol>
              </a:tblGrid>
              <a:tr h="914400">
                <a:tc>
                  <a:txBody>
                    <a:bodyPr/>
                    <a:lstStyle/>
                    <a:p>
                      <a:pPr algn="l" fontAlgn="b"/>
                      <a:r>
                        <a:rPr lang="en-US" sz="1800" b="1" i="0" u="none" strike="noStrike" dirty="0">
                          <a:solidFill>
                            <a:srgbClr val="000000"/>
                          </a:solidFill>
                          <a:effectLst/>
                          <a:latin typeface="+mj-lt"/>
                        </a:rPr>
                        <a:t>Self Attribution</a:t>
                      </a:r>
                      <a:br>
                        <a:rPr lang="en-US" sz="1600" b="0" i="0" u="none" strike="noStrike" dirty="0">
                          <a:solidFill>
                            <a:srgbClr val="000000"/>
                          </a:solidFill>
                          <a:effectLst/>
                          <a:latin typeface="+mj-lt"/>
                        </a:rPr>
                      </a:br>
                      <a:r>
                        <a:rPr lang="en-US" sz="1600" b="0" i="0" u="none" strike="noStrike" dirty="0">
                          <a:solidFill>
                            <a:srgbClr val="000000"/>
                          </a:solidFill>
                          <a:effectLst/>
                          <a:latin typeface="+mj-lt"/>
                        </a:rPr>
                        <a:t>(e.g. “This was an excellent individual piece of work.”)</a:t>
                      </a: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algn="l" fontAlgn="b">
                        <a:lnSpc>
                          <a:spcPct val="100000"/>
                        </a:lnSpc>
                        <a:spcBef>
                          <a:spcPts val="1200"/>
                        </a:spcBef>
                      </a:pPr>
                      <a:r>
                        <a:rPr lang="en-US" sz="1800" b="1" i="0" u="none" strike="noStrike" dirty="0">
                          <a:solidFill>
                            <a:srgbClr val="000000"/>
                          </a:solidFill>
                          <a:effectLst/>
                          <a:latin typeface="+mj-lt"/>
                        </a:rPr>
                        <a:t>Disadvantage: </a:t>
                      </a:r>
                      <a:r>
                        <a:rPr lang="en-US" sz="1800" b="0" i="0" u="none" strike="noStrike" dirty="0">
                          <a:solidFill>
                            <a:srgbClr val="004992"/>
                          </a:solidFill>
                          <a:effectLst/>
                          <a:latin typeface="+mj-lt"/>
                        </a:rPr>
                        <a:t>???</a:t>
                      </a:r>
                      <a:r>
                        <a:rPr lang="en-US" sz="1800" b="0" i="0" u="none" strike="noStrike" dirty="0">
                          <a:solidFill>
                            <a:srgbClr val="000000"/>
                          </a:solidFill>
                          <a:effectLst/>
                          <a:latin typeface="+mj-lt"/>
                        </a:rPr>
                        <a:t> </a:t>
                      </a:r>
                      <a:r>
                        <a:rPr lang="en-US" sz="1600" b="0" i="0" u="none" strike="noStrike" dirty="0">
                          <a:solidFill>
                            <a:srgbClr val="FFFFFF"/>
                          </a:solidFill>
                          <a:effectLst/>
                          <a:latin typeface="+mj-lt"/>
                        </a:rPr>
                        <a:t>self-praise is arrogant</a:t>
                      </a:r>
                      <a:br>
                        <a:rPr lang="en-US" sz="1600" b="0" i="0" u="none" strike="noStrike" dirty="0">
                          <a:solidFill>
                            <a:srgbClr val="000000"/>
                          </a:solidFill>
                          <a:effectLst/>
                          <a:latin typeface="+mj-lt"/>
                        </a:rPr>
                      </a:br>
                      <a:r>
                        <a:rPr lang="en-US" sz="1800" b="1" i="0" u="none" strike="noStrike" dirty="0">
                          <a:solidFill>
                            <a:srgbClr val="000000"/>
                          </a:solidFill>
                          <a:effectLst/>
                          <a:latin typeface="+mj-lt"/>
                        </a:rPr>
                        <a:t>Advantage: </a:t>
                      </a:r>
                      <a:r>
                        <a:rPr lang="en-US" sz="1800" b="0" i="0" u="none" strike="noStrike" dirty="0">
                          <a:solidFill>
                            <a:srgbClr val="004992"/>
                          </a:solidFill>
                          <a:effectLst/>
                          <a:latin typeface="+mj-lt"/>
                        </a:rPr>
                        <a:t>???</a:t>
                      </a:r>
                      <a:r>
                        <a:rPr lang="en-US" sz="1800" b="0" i="0" u="none" strike="noStrike" dirty="0">
                          <a:solidFill>
                            <a:srgbClr val="000000"/>
                          </a:solidFill>
                          <a:effectLst/>
                          <a:latin typeface="+mj-lt"/>
                        </a:rPr>
                        <a:t> </a:t>
                      </a:r>
                      <a:r>
                        <a:rPr lang="en-US" sz="1600" b="0" i="0" u="none" strike="noStrike" dirty="0">
                          <a:solidFill>
                            <a:srgbClr val="FFFFFF"/>
                          </a:solidFill>
                          <a:effectLst/>
                          <a:latin typeface="+mj-lt"/>
                        </a:rPr>
                        <a:t>increases self-confidence</a:t>
                      </a: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r h="969264">
                <a:tc>
                  <a:txBody>
                    <a:bodyPr/>
                    <a:lstStyle/>
                    <a:p>
                      <a:pPr algn="l" fontAlgn="b"/>
                      <a:r>
                        <a:rPr lang="en-US" sz="1800" b="1" i="0" u="none" strike="noStrike" dirty="0">
                          <a:solidFill>
                            <a:srgbClr val="000000"/>
                          </a:solidFill>
                          <a:effectLst/>
                          <a:latin typeface="+mj-lt"/>
                        </a:rPr>
                        <a:t>Others/Situational Attribution </a:t>
                      </a:r>
                      <a:br>
                        <a:rPr lang="en-US" sz="1800" b="1" i="0" u="none" strike="noStrike" dirty="0">
                          <a:solidFill>
                            <a:srgbClr val="000000"/>
                          </a:solidFill>
                          <a:effectLst/>
                          <a:latin typeface="+mj-lt"/>
                        </a:rPr>
                      </a:br>
                      <a:r>
                        <a:rPr lang="en-US" sz="1600" b="0" i="0" u="none" strike="noStrike" dirty="0">
                          <a:solidFill>
                            <a:srgbClr val="000000"/>
                          </a:solidFill>
                          <a:effectLst/>
                          <a:latin typeface="+mj-lt"/>
                        </a:rPr>
                        <a:t>(e.g. “Anybody could have scored from there.”)</a:t>
                      </a: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algn="l" fontAlgn="b">
                        <a:lnSpc>
                          <a:spcPct val="100000"/>
                        </a:lnSpc>
                        <a:spcBef>
                          <a:spcPts val="1200"/>
                        </a:spcBef>
                      </a:pPr>
                      <a:r>
                        <a:rPr lang="en-US" sz="1800" b="1" i="0" u="none" strike="noStrike" dirty="0">
                          <a:solidFill>
                            <a:srgbClr val="000000"/>
                          </a:solidFill>
                          <a:effectLst/>
                          <a:latin typeface="+mj-lt"/>
                        </a:rPr>
                        <a:t>Disadvantage: </a:t>
                      </a:r>
                      <a:r>
                        <a:rPr lang="en-US" sz="1800" b="0" i="0" u="none" strike="noStrike" dirty="0">
                          <a:solidFill>
                            <a:srgbClr val="004992"/>
                          </a:solidFill>
                          <a:effectLst/>
                          <a:latin typeface="+mj-lt"/>
                        </a:rPr>
                        <a:t>???</a:t>
                      </a:r>
                      <a:r>
                        <a:rPr lang="en-US" sz="1800" b="0" i="0" u="none" strike="noStrike" dirty="0">
                          <a:solidFill>
                            <a:srgbClr val="000000"/>
                          </a:solidFill>
                          <a:effectLst/>
                          <a:latin typeface="+mj-lt"/>
                        </a:rPr>
                        <a:t> </a:t>
                      </a:r>
                      <a:r>
                        <a:rPr lang="en-US" sz="1600" b="0" i="0" u="none" strike="noStrike" dirty="0">
                          <a:solidFill>
                            <a:srgbClr val="E3EFF8"/>
                          </a:solidFill>
                          <a:effectLst/>
                          <a:latin typeface="+mj-lt"/>
                        </a:rPr>
                        <a:t>self-confidence is  decreased by playing down one’s  achievements</a:t>
                      </a:r>
                      <a:br>
                        <a:rPr lang="en-US" sz="1600" b="0" i="0" u="none" strike="noStrike" dirty="0">
                          <a:solidFill>
                            <a:srgbClr val="000000"/>
                          </a:solidFill>
                          <a:effectLst/>
                          <a:latin typeface="+mj-lt"/>
                        </a:rPr>
                      </a:br>
                      <a:r>
                        <a:rPr lang="en-US" sz="1800" b="1" i="0" u="none" strike="noStrike" dirty="0">
                          <a:solidFill>
                            <a:srgbClr val="000000"/>
                          </a:solidFill>
                          <a:effectLst/>
                          <a:latin typeface="+mj-lt"/>
                        </a:rPr>
                        <a:t>Advantage: </a:t>
                      </a:r>
                      <a:r>
                        <a:rPr lang="en-US" sz="1800" b="0" i="0" u="none" strike="noStrike" dirty="0">
                          <a:solidFill>
                            <a:srgbClr val="004992"/>
                          </a:solidFill>
                          <a:effectLst/>
                          <a:latin typeface="+mj-lt"/>
                        </a:rPr>
                        <a:t>???</a:t>
                      </a:r>
                      <a:r>
                        <a:rPr lang="en-US" sz="1800" b="0" i="0" u="none" strike="noStrike" dirty="0">
                          <a:solidFill>
                            <a:srgbClr val="000000"/>
                          </a:solidFill>
                          <a:effectLst/>
                          <a:latin typeface="+mj-lt"/>
                        </a:rPr>
                        <a:t> </a:t>
                      </a:r>
                      <a:r>
                        <a:rPr lang="en-US" sz="1600" b="0" i="0" u="none" strike="noStrike" dirty="0">
                          <a:solidFill>
                            <a:srgbClr val="E3EFF8"/>
                          </a:solidFill>
                          <a:effectLst/>
                          <a:latin typeface="+mj-lt"/>
                        </a:rPr>
                        <a:t>You are deemed to be  modest, and a team player</a:t>
                      </a: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1"/>
                  </a:ext>
                </a:extLst>
              </a:tr>
            </a:tbl>
          </a:graphicData>
        </a:graphic>
      </p:graphicFrame>
      <p:sp>
        <p:nvSpPr>
          <p:cNvPr id="18" name="AutoShape 22"/>
          <p:cNvSpPr>
            <a:spLocks noChangeArrowheads="1"/>
          </p:cNvSpPr>
          <p:nvPr/>
        </p:nvSpPr>
        <p:spPr bwMode="auto">
          <a:xfrm>
            <a:off x="1626023" y="2312440"/>
            <a:ext cx="2718964" cy="1143000"/>
          </a:xfrm>
          <a:prstGeom prst="wedgeRoundRectCallout">
            <a:avLst>
              <a:gd name="adj1" fmla="val -45417"/>
              <a:gd name="adj2" fmla="val 90000"/>
              <a:gd name="adj3" fmla="val 16667"/>
            </a:avLst>
          </a:prstGeom>
          <a:solidFill>
            <a:schemeClr val="bg1"/>
          </a:solidFill>
          <a:ln w="9525">
            <a:solidFill>
              <a:schemeClr val="tx1"/>
            </a:solidFill>
            <a:miter lim="800000"/>
            <a:headEnd/>
            <a:tailEnd/>
          </a:ln>
        </p:spPr>
        <p:txBody>
          <a:bodyPr/>
          <a:lstStyle>
            <a:lvl1pPr>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161925" marR="5080" lvl="0" indent="-149860" algn="ctr">
              <a:spcBef>
                <a:spcPts val="95"/>
              </a:spcBef>
              <a:buClrTx/>
              <a:buNone/>
            </a:pPr>
            <a:r>
              <a:rPr lang="en-US" sz="1800" spc="-5" dirty="0">
                <a:solidFill>
                  <a:srgbClr val="333333"/>
                </a:solidFill>
                <a:latin typeface="Calibri Light"/>
                <a:ea typeface="+mn-ea"/>
                <a:cs typeface="Verdana"/>
              </a:rPr>
              <a:t>Superb! </a:t>
            </a:r>
          </a:p>
          <a:p>
            <a:pPr marL="161925" marR="5080" lvl="0" indent="-149860" algn="ctr">
              <a:spcBef>
                <a:spcPts val="95"/>
              </a:spcBef>
              <a:buClrTx/>
              <a:buNone/>
            </a:pPr>
            <a:r>
              <a:rPr lang="en-US" sz="1800" spc="-30" dirty="0">
                <a:solidFill>
                  <a:srgbClr val="333333"/>
                </a:solidFill>
                <a:latin typeface="Calibri Light"/>
                <a:ea typeface="+mn-ea"/>
                <a:cs typeface="Verdana"/>
              </a:rPr>
              <a:t>Your </a:t>
            </a:r>
            <a:r>
              <a:rPr lang="en-US" sz="1800" spc="-5" dirty="0">
                <a:solidFill>
                  <a:srgbClr val="333333"/>
                </a:solidFill>
                <a:latin typeface="Calibri Light"/>
                <a:ea typeface="+mn-ea"/>
                <a:cs typeface="Verdana"/>
              </a:rPr>
              <a:t>goal won the</a:t>
            </a:r>
            <a:r>
              <a:rPr lang="en-US" sz="1800" spc="-40" dirty="0">
                <a:solidFill>
                  <a:srgbClr val="333333"/>
                </a:solidFill>
                <a:latin typeface="Calibri Light"/>
                <a:ea typeface="+mn-ea"/>
                <a:cs typeface="Verdana"/>
              </a:rPr>
              <a:t> </a:t>
            </a:r>
            <a:r>
              <a:rPr lang="en-US" sz="1800" spc="-10" dirty="0">
                <a:solidFill>
                  <a:srgbClr val="333333"/>
                </a:solidFill>
                <a:latin typeface="Calibri Light"/>
                <a:ea typeface="+mn-ea"/>
                <a:cs typeface="Verdana"/>
              </a:rPr>
              <a:t>game!</a:t>
            </a:r>
            <a:endParaRPr lang="en-US" sz="1800" dirty="0">
              <a:solidFill>
                <a:srgbClr val="333333"/>
              </a:solidFill>
              <a:latin typeface="Calibri Light"/>
              <a:ea typeface="+mn-ea"/>
              <a:cs typeface="Verdana"/>
            </a:endParaRPr>
          </a:p>
        </p:txBody>
      </p:sp>
      <p:sp>
        <p:nvSpPr>
          <p:cNvPr id="8" name="object 8"/>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a:latin typeface="Calibri Light"/>
              </a:rPr>
              <a:t>Effects of certain attributional styles on positive events!</a:t>
            </a:r>
            <a:endParaRPr sz="3600" dirty="0">
              <a:latin typeface="Calibri Light"/>
            </a:endParaRPr>
          </a:p>
        </p:txBody>
      </p:sp>
      <p:sp>
        <p:nvSpPr>
          <p:cNvPr id="9" name="Footer Placeholder 8"/>
          <p:cNvSpPr>
            <a:spLocks noGrp="1"/>
          </p:cNvSpPr>
          <p:nvPr>
            <p:ph type="ftr" sz="quarter" idx="11"/>
          </p:nvPr>
        </p:nvSpPr>
        <p:spPr/>
        <p:txBody>
          <a:bodyPr/>
          <a:lstStyle/>
          <a:p>
            <a:r>
              <a:rPr lang="de-DE">
                <a:latin typeface="Calibri Light"/>
              </a:rPr>
              <a:t>Metacognitive Training 1 - Attribution</a:t>
            </a:r>
            <a:endParaRPr lang="de-DE" dirty="0">
              <a:latin typeface="Calibri Light"/>
            </a:endParaRPr>
          </a:p>
        </p:txBody>
      </p:sp>
      <p:sp>
        <p:nvSpPr>
          <p:cNvPr id="10" name="Slide Number Placeholder 9"/>
          <p:cNvSpPr>
            <a:spLocks noGrp="1"/>
          </p:cNvSpPr>
          <p:nvPr>
            <p:ph type="sldNum" sz="quarter" idx="12"/>
          </p:nvPr>
        </p:nvSpPr>
        <p:spPr/>
        <p:txBody>
          <a:bodyPr/>
          <a:lstStyle/>
          <a:p>
            <a:fld id="{9B00EF49-7894-4F53-A8DD-F7DB3BFC5032}" type="slidenum">
              <a:rPr lang="de-DE" smtClean="0">
                <a:latin typeface="Calibri Light"/>
              </a:rPr>
              <a:pPr/>
              <a:t>19</a:t>
            </a:fld>
            <a:endParaRPr lang="de-DE" dirty="0">
              <a:latin typeface="Calibri Light"/>
            </a:endParaRPr>
          </a:p>
        </p:txBody>
      </p:sp>
      <p:pic>
        <p:nvPicPr>
          <p:cNvPr id="14" name="Picture 21" descr="Jubel"/>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748997" y="1988839"/>
            <a:ext cx="2697180" cy="2377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1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p:blipFill>
        <p:spPr bwMode="auto">
          <a:xfrm>
            <a:off x="414670" y="2348880"/>
            <a:ext cx="640080" cy="640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1" name="Table 20"/>
          <p:cNvGraphicFramePr>
            <a:graphicFrameLocks noGrp="1"/>
          </p:cNvGraphicFramePr>
          <p:nvPr>
            <p:extLst>
              <p:ext uri="{D42A27DB-BD31-4B8C-83A1-F6EECF244321}">
                <p14:modId xmlns:p14="http://schemas.microsoft.com/office/powerpoint/2010/main" val="1692482873"/>
              </p:ext>
            </p:extLst>
          </p:nvPr>
        </p:nvGraphicFramePr>
        <p:xfrm>
          <a:off x="408955" y="4419600"/>
          <a:ext cx="11375136" cy="1883664"/>
        </p:xfrm>
        <a:graphic>
          <a:graphicData uri="http://schemas.openxmlformats.org/drawingml/2006/table">
            <a:tbl>
              <a:tblPr firstRow="1" bandRow="1">
                <a:tableStyleId>{21E4AEA4-8DFA-4A89-87EB-49C32662AFE0}</a:tableStyleId>
              </a:tblPr>
              <a:tblGrid>
                <a:gridCol w="5536232">
                  <a:extLst>
                    <a:ext uri="{9D8B030D-6E8A-4147-A177-3AD203B41FA5}">
                      <a16:colId xmlns:a16="http://schemas.microsoft.com/office/drawing/2014/main" val="20000"/>
                    </a:ext>
                  </a:extLst>
                </a:gridCol>
                <a:gridCol w="5838904">
                  <a:extLst>
                    <a:ext uri="{9D8B030D-6E8A-4147-A177-3AD203B41FA5}">
                      <a16:colId xmlns:a16="http://schemas.microsoft.com/office/drawing/2014/main" val="20001"/>
                    </a:ext>
                  </a:extLst>
                </a:gridCol>
              </a:tblGrid>
              <a:tr h="914400">
                <a:tc>
                  <a:txBody>
                    <a:bodyPr/>
                    <a:lstStyle/>
                    <a:p>
                      <a:pPr algn="l" fontAlgn="b"/>
                      <a:r>
                        <a:rPr lang="en-US" sz="1800" b="1" i="0" u="none" strike="noStrike" dirty="0">
                          <a:solidFill>
                            <a:srgbClr val="000000"/>
                          </a:solidFill>
                          <a:effectLst/>
                          <a:latin typeface="+mj-lt"/>
                        </a:rPr>
                        <a:t>Self Attribution</a:t>
                      </a:r>
                      <a:br>
                        <a:rPr lang="en-US" sz="1600" b="0" i="0" u="none" strike="noStrike" dirty="0">
                          <a:solidFill>
                            <a:srgbClr val="000000"/>
                          </a:solidFill>
                          <a:effectLst/>
                          <a:latin typeface="+mj-lt"/>
                        </a:rPr>
                      </a:br>
                      <a:r>
                        <a:rPr lang="en-US" sz="1600" b="0" i="0" u="none" strike="noStrike" dirty="0">
                          <a:solidFill>
                            <a:srgbClr val="000000"/>
                          </a:solidFill>
                          <a:effectLst/>
                          <a:latin typeface="+mj-lt"/>
                        </a:rPr>
                        <a:t>(e.g. “This was an excellent individual piece of work.”)</a:t>
                      </a: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algn="l" fontAlgn="b">
                        <a:lnSpc>
                          <a:spcPct val="100000"/>
                        </a:lnSpc>
                        <a:spcBef>
                          <a:spcPts val="1200"/>
                        </a:spcBef>
                      </a:pPr>
                      <a:r>
                        <a:rPr lang="en-US" sz="1800" b="1" i="0" u="none" strike="noStrike" dirty="0">
                          <a:solidFill>
                            <a:srgbClr val="333333"/>
                          </a:solidFill>
                          <a:effectLst/>
                          <a:latin typeface="+mj-lt"/>
                        </a:rPr>
                        <a:t>Disadvantage: </a:t>
                      </a:r>
                      <a:r>
                        <a:rPr lang="en-US" sz="1600" b="0" i="0" u="none" strike="noStrike" dirty="0">
                          <a:solidFill>
                            <a:srgbClr val="333333"/>
                          </a:solidFill>
                          <a:effectLst/>
                          <a:latin typeface="+mj-lt"/>
                        </a:rPr>
                        <a:t>self-praise is arrogant</a:t>
                      </a:r>
                      <a:br>
                        <a:rPr lang="en-US" sz="1600" b="0" i="0" u="none" strike="noStrike" dirty="0">
                          <a:solidFill>
                            <a:srgbClr val="333333"/>
                          </a:solidFill>
                          <a:effectLst/>
                          <a:latin typeface="+mj-lt"/>
                        </a:rPr>
                      </a:br>
                      <a:r>
                        <a:rPr lang="en-US" sz="1800" b="1" i="0" u="none" strike="noStrike" dirty="0">
                          <a:solidFill>
                            <a:srgbClr val="333333"/>
                          </a:solidFill>
                          <a:effectLst/>
                          <a:latin typeface="+mj-lt"/>
                        </a:rPr>
                        <a:t>Advantage: </a:t>
                      </a:r>
                      <a:r>
                        <a:rPr lang="en-US" sz="1600" b="0" i="0" u="none" strike="noStrike" dirty="0">
                          <a:solidFill>
                            <a:srgbClr val="333333"/>
                          </a:solidFill>
                          <a:effectLst/>
                          <a:latin typeface="+mj-lt"/>
                        </a:rPr>
                        <a:t>increases self-confidence</a:t>
                      </a: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r h="969264">
                <a:tc>
                  <a:txBody>
                    <a:bodyPr/>
                    <a:lstStyle/>
                    <a:p>
                      <a:pPr algn="l" fontAlgn="b"/>
                      <a:r>
                        <a:rPr lang="en-US" sz="1800" b="1" i="0" u="none" strike="noStrike" dirty="0">
                          <a:solidFill>
                            <a:srgbClr val="000000"/>
                          </a:solidFill>
                          <a:effectLst/>
                          <a:latin typeface="+mj-lt"/>
                        </a:rPr>
                        <a:t>Others/Situational Attribution </a:t>
                      </a:r>
                      <a:br>
                        <a:rPr lang="en-US" sz="1800" b="1" i="0" u="none" strike="noStrike" dirty="0">
                          <a:solidFill>
                            <a:srgbClr val="000000"/>
                          </a:solidFill>
                          <a:effectLst/>
                          <a:latin typeface="+mj-lt"/>
                        </a:rPr>
                      </a:br>
                      <a:r>
                        <a:rPr lang="en-US" sz="1600" b="0" i="0" u="none" strike="noStrike" dirty="0">
                          <a:solidFill>
                            <a:srgbClr val="000000"/>
                          </a:solidFill>
                          <a:effectLst/>
                          <a:latin typeface="+mj-lt"/>
                        </a:rPr>
                        <a:t>(e.g. “Anybody could have scored from there.”)</a:t>
                      </a: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algn="l" fontAlgn="b">
                        <a:lnSpc>
                          <a:spcPct val="100000"/>
                        </a:lnSpc>
                        <a:spcBef>
                          <a:spcPts val="1200"/>
                        </a:spcBef>
                      </a:pPr>
                      <a:r>
                        <a:rPr lang="en-US" sz="1800" b="1" i="0" u="none" strike="noStrike" dirty="0">
                          <a:solidFill>
                            <a:srgbClr val="000000"/>
                          </a:solidFill>
                          <a:effectLst/>
                          <a:latin typeface="+mj-lt"/>
                        </a:rPr>
                        <a:t>Disadvantage: </a:t>
                      </a:r>
                      <a:r>
                        <a:rPr lang="en-US" sz="1800" b="0" i="0" u="none" strike="noStrike" dirty="0">
                          <a:solidFill>
                            <a:srgbClr val="004992"/>
                          </a:solidFill>
                          <a:effectLst/>
                          <a:latin typeface="+mj-lt"/>
                        </a:rPr>
                        <a:t>???</a:t>
                      </a:r>
                      <a:r>
                        <a:rPr lang="en-US" sz="1800" b="0" i="0" u="none" strike="noStrike" dirty="0">
                          <a:solidFill>
                            <a:srgbClr val="000000"/>
                          </a:solidFill>
                          <a:effectLst/>
                          <a:latin typeface="+mj-lt"/>
                        </a:rPr>
                        <a:t> </a:t>
                      </a:r>
                      <a:r>
                        <a:rPr lang="en-US" sz="1600" b="0" i="0" u="none" strike="noStrike" dirty="0">
                          <a:solidFill>
                            <a:srgbClr val="E3EFF8"/>
                          </a:solidFill>
                          <a:effectLst/>
                          <a:latin typeface="+mj-lt"/>
                        </a:rPr>
                        <a:t>self-confidence is  decreased by playing down one’s  achievements</a:t>
                      </a:r>
                      <a:br>
                        <a:rPr lang="en-US" sz="1600" b="0" i="0" u="none" strike="noStrike" dirty="0">
                          <a:solidFill>
                            <a:srgbClr val="000000"/>
                          </a:solidFill>
                          <a:effectLst/>
                          <a:latin typeface="+mj-lt"/>
                        </a:rPr>
                      </a:br>
                      <a:r>
                        <a:rPr lang="en-US" sz="1800" b="1" i="0" u="none" strike="noStrike" dirty="0">
                          <a:solidFill>
                            <a:srgbClr val="000000"/>
                          </a:solidFill>
                          <a:effectLst/>
                          <a:latin typeface="+mj-lt"/>
                        </a:rPr>
                        <a:t>Advantage: </a:t>
                      </a:r>
                      <a:r>
                        <a:rPr lang="en-US" sz="1800" b="0" i="0" u="none" strike="noStrike" dirty="0">
                          <a:solidFill>
                            <a:srgbClr val="004992"/>
                          </a:solidFill>
                          <a:effectLst/>
                          <a:latin typeface="+mj-lt"/>
                        </a:rPr>
                        <a:t>???</a:t>
                      </a:r>
                      <a:r>
                        <a:rPr lang="en-US" sz="1800" b="0" i="0" u="none" strike="noStrike" dirty="0">
                          <a:solidFill>
                            <a:srgbClr val="000000"/>
                          </a:solidFill>
                          <a:effectLst/>
                          <a:latin typeface="+mj-lt"/>
                        </a:rPr>
                        <a:t> </a:t>
                      </a:r>
                      <a:r>
                        <a:rPr lang="en-US" sz="1600" b="0" i="0" u="none" strike="noStrike" dirty="0">
                          <a:solidFill>
                            <a:srgbClr val="E3EFF8"/>
                          </a:solidFill>
                          <a:effectLst/>
                          <a:latin typeface="+mj-lt"/>
                        </a:rPr>
                        <a:t>You are deemed to be  modest, and a team player</a:t>
                      </a: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1"/>
                  </a:ext>
                </a:extLst>
              </a:tr>
            </a:tbl>
          </a:graphicData>
        </a:graphic>
      </p:graphicFrame>
      <p:sp>
        <p:nvSpPr>
          <p:cNvPr id="18" name="AutoShape 22"/>
          <p:cNvSpPr>
            <a:spLocks noChangeArrowheads="1"/>
          </p:cNvSpPr>
          <p:nvPr/>
        </p:nvSpPr>
        <p:spPr bwMode="auto">
          <a:xfrm>
            <a:off x="1626023" y="2312440"/>
            <a:ext cx="2718964" cy="1143000"/>
          </a:xfrm>
          <a:prstGeom prst="wedgeRoundRectCallout">
            <a:avLst>
              <a:gd name="adj1" fmla="val -45417"/>
              <a:gd name="adj2" fmla="val 90000"/>
              <a:gd name="adj3" fmla="val 16667"/>
            </a:avLst>
          </a:prstGeom>
          <a:solidFill>
            <a:schemeClr val="bg1"/>
          </a:solidFill>
          <a:ln w="9525">
            <a:solidFill>
              <a:schemeClr val="tx1"/>
            </a:solidFill>
            <a:miter lim="800000"/>
            <a:headEnd/>
            <a:tailEnd/>
          </a:ln>
        </p:spPr>
        <p:txBody>
          <a:bodyPr/>
          <a:lstStyle>
            <a:lvl1pPr>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161925" marR="5080" lvl="0" indent="-149860" algn="ctr">
              <a:spcBef>
                <a:spcPts val="95"/>
              </a:spcBef>
              <a:buClrTx/>
              <a:buNone/>
            </a:pPr>
            <a:r>
              <a:rPr lang="en-US" sz="1800" spc="-5" dirty="0">
                <a:solidFill>
                  <a:srgbClr val="333333"/>
                </a:solidFill>
                <a:latin typeface="Calibri Light"/>
                <a:ea typeface="+mn-ea"/>
                <a:cs typeface="Verdana"/>
              </a:rPr>
              <a:t>Superb! </a:t>
            </a:r>
          </a:p>
          <a:p>
            <a:pPr marL="161925" marR="5080" lvl="0" indent="-149860" algn="ctr">
              <a:spcBef>
                <a:spcPts val="95"/>
              </a:spcBef>
              <a:buClrTx/>
              <a:buNone/>
            </a:pPr>
            <a:r>
              <a:rPr lang="en-US" sz="1800" spc="-30" dirty="0">
                <a:solidFill>
                  <a:srgbClr val="333333"/>
                </a:solidFill>
                <a:latin typeface="Calibri Light"/>
                <a:ea typeface="+mn-ea"/>
                <a:cs typeface="Verdana"/>
              </a:rPr>
              <a:t>Your </a:t>
            </a:r>
            <a:r>
              <a:rPr lang="en-US" sz="1800" spc="-5" dirty="0">
                <a:solidFill>
                  <a:srgbClr val="333333"/>
                </a:solidFill>
                <a:latin typeface="Calibri Light"/>
                <a:ea typeface="+mn-ea"/>
                <a:cs typeface="Verdana"/>
              </a:rPr>
              <a:t>goal won the</a:t>
            </a:r>
            <a:r>
              <a:rPr lang="en-US" sz="1800" spc="-40" dirty="0">
                <a:solidFill>
                  <a:srgbClr val="333333"/>
                </a:solidFill>
                <a:latin typeface="Calibri Light"/>
                <a:ea typeface="+mn-ea"/>
                <a:cs typeface="Verdana"/>
              </a:rPr>
              <a:t> </a:t>
            </a:r>
            <a:r>
              <a:rPr lang="en-US" sz="1800" spc="-10" dirty="0">
                <a:solidFill>
                  <a:srgbClr val="333333"/>
                </a:solidFill>
                <a:latin typeface="Calibri Light"/>
                <a:ea typeface="+mn-ea"/>
                <a:cs typeface="Verdana"/>
              </a:rPr>
              <a:t>game!</a:t>
            </a:r>
            <a:endParaRPr lang="en-US" sz="1800" dirty="0">
              <a:solidFill>
                <a:srgbClr val="333333"/>
              </a:solidFill>
              <a:latin typeface="Calibri Light"/>
              <a:ea typeface="+mn-ea"/>
              <a:cs typeface="Verdana"/>
            </a:endParaRPr>
          </a:p>
        </p:txBody>
      </p:sp>
      <p:sp>
        <p:nvSpPr>
          <p:cNvPr id="8" name="object 8"/>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a:latin typeface="Calibri Light"/>
              </a:rPr>
              <a:t>Effects of certain attributional styles on positive events!</a:t>
            </a:r>
            <a:endParaRPr sz="3600" dirty="0">
              <a:latin typeface="Calibri Light"/>
            </a:endParaRPr>
          </a:p>
        </p:txBody>
      </p:sp>
      <p:sp>
        <p:nvSpPr>
          <p:cNvPr id="9" name="Footer Placeholder 8"/>
          <p:cNvSpPr>
            <a:spLocks noGrp="1"/>
          </p:cNvSpPr>
          <p:nvPr>
            <p:ph type="ftr" sz="quarter" idx="11"/>
          </p:nvPr>
        </p:nvSpPr>
        <p:spPr/>
        <p:txBody>
          <a:bodyPr/>
          <a:lstStyle/>
          <a:p>
            <a:r>
              <a:rPr lang="de-DE">
                <a:latin typeface="Calibri Light"/>
              </a:rPr>
              <a:t>Metacognitive Training 1 - Attribution</a:t>
            </a:r>
            <a:endParaRPr lang="de-DE" dirty="0">
              <a:latin typeface="Calibri Light"/>
            </a:endParaRPr>
          </a:p>
        </p:txBody>
      </p:sp>
      <p:sp>
        <p:nvSpPr>
          <p:cNvPr id="10" name="Slide Number Placeholder 9"/>
          <p:cNvSpPr>
            <a:spLocks noGrp="1"/>
          </p:cNvSpPr>
          <p:nvPr>
            <p:ph type="sldNum" sz="quarter" idx="12"/>
          </p:nvPr>
        </p:nvSpPr>
        <p:spPr/>
        <p:txBody>
          <a:bodyPr/>
          <a:lstStyle/>
          <a:p>
            <a:fld id="{9B00EF49-7894-4F53-A8DD-F7DB3BFC5032}" type="slidenum">
              <a:rPr lang="de-DE" smtClean="0">
                <a:latin typeface="Calibri Light"/>
              </a:rPr>
              <a:pPr/>
              <a:t>20</a:t>
            </a:fld>
            <a:endParaRPr lang="de-DE" dirty="0">
              <a:latin typeface="Calibri Light"/>
            </a:endParaRPr>
          </a:p>
        </p:txBody>
      </p:sp>
      <p:pic>
        <p:nvPicPr>
          <p:cNvPr id="14" name="Picture 21" descr="Jubel"/>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748997" y="1988839"/>
            <a:ext cx="2697180" cy="2377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15" descr="Unbenannt-1 Kopi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8955" y="2348880"/>
            <a:ext cx="651510" cy="640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15">
            <a:extLst>
              <a:ext uri="{FF2B5EF4-FFF2-40B4-BE49-F238E27FC236}">
                <a16:creationId xmlns:a16="http://schemas.microsoft.com/office/drawing/2014/main" id="{E22D23BB-617C-445C-8458-11BE06C1891D}"/>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p:blipFill>
        <p:spPr bwMode="auto">
          <a:xfrm>
            <a:off x="414670" y="2348880"/>
            <a:ext cx="640080" cy="640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9552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1" name="Table 20"/>
          <p:cNvGraphicFramePr>
            <a:graphicFrameLocks noGrp="1"/>
          </p:cNvGraphicFramePr>
          <p:nvPr>
            <p:extLst>
              <p:ext uri="{D42A27DB-BD31-4B8C-83A1-F6EECF244321}">
                <p14:modId xmlns:p14="http://schemas.microsoft.com/office/powerpoint/2010/main" val="2887035144"/>
              </p:ext>
            </p:extLst>
          </p:nvPr>
        </p:nvGraphicFramePr>
        <p:xfrm>
          <a:off x="408955" y="4419600"/>
          <a:ext cx="11375136" cy="1883664"/>
        </p:xfrm>
        <a:graphic>
          <a:graphicData uri="http://schemas.openxmlformats.org/drawingml/2006/table">
            <a:tbl>
              <a:tblPr firstRow="1" bandRow="1">
                <a:tableStyleId>{21E4AEA4-8DFA-4A89-87EB-49C32662AFE0}</a:tableStyleId>
              </a:tblPr>
              <a:tblGrid>
                <a:gridCol w="5536232">
                  <a:extLst>
                    <a:ext uri="{9D8B030D-6E8A-4147-A177-3AD203B41FA5}">
                      <a16:colId xmlns:a16="http://schemas.microsoft.com/office/drawing/2014/main" val="20000"/>
                    </a:ext>
                  </a:extLst>
                </a:gridCol>
                <a:gridCol w="5838904">
                  <a:extLst>
                    <a:ext uri="{9D8B030D-6E8A-4147-A177-3AD203B41FA5}">
                      <a16:colId xmlns:a16="http://schemas.microsoft.com/office/drawing/2014/main" val="20001"/>
                    </a:ext>
                  </a:extLst>
                </a:gridCol>
              </a:tblGrid>
              <a:tr h="914400">
                <a:tc>
                  <a:txBody>
                    <a:bodyPr/>
                    <a:lstStyle/>
                    <a:p>
                      <a:pPr algn="l" fontAlgn="b"/>
                      <a:r>
                        <a:rPr lang="en-US" sz="1800" b="1" i="0" u="none" strike="noStrike" dirty="0">
                          <a:solidFill>
                            <a:srgbClr val="000000"/>
                          </a:solidFill>
                          <a:effectLst/>
                          <a:latin typeface="+mj-lt"/>
                        </a:rPr>
                        <a:t>Self Attribution</a:t>
                      </a:r>
                      <a:br>
                        <a:rPr lang="en-US" sz="1600" b="0" i="0" u="none" strike="noStrike" dirty="0">
                          <a:solidFill>
                            <a:srgbClr val="000000"/>
                          </a:solidFill>
                          <a:effectLst/>
                          <a:latin typeface="+mj-lt"/>
                        </a:rPr>
                      </a:br>
                      <a:r>
                        <a:rPr lang="en-US" sz="1600" b="0" i="0" u="none" strike="noStrike" dirty="0">
                          <a:solidFill>
                            <a:srgbClr val="000000"/>
                          </a:solidFill>
                          <a:effectLst/>
                          <a:latin typeface="+mj-lt"/>
                        </a:rPr>
                        <a:t>(e.g. “This was an excellent individual piece of work.”)</a:t>
                      </a: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algn="l" fontAlgn="b">
                        <a:lnSpc>
                          <a:spcPct val="100000"/>
                        </a:lnSpc>
                        <a:spcBef>
                          <a:spcPts val="1200"/>
                        </a:spcBef>
                      </a:pPr>
                      <a:r>
                        <a:rPr lang="en-US" sz="1800" b="1" i="0" u="none" strike="noStrike" dirty="0">
                          <a:solidFill>
                            <a:srgbClr val="333333"/>
                          </a:solidFill>
                          <a:effectLst/>
                          <a:latin typeface="+mj-lt"/>
                        </a:rPr>
                        <a:t>Disadvantage: </a:t>
                      </a:r>
                      <a:r>
                        <a:rPr lang="en-US" sz="1600" b="0" i="0" u="none" strike="noStrike" dirty="0">
                          <a:solidFill>
                            <a:srgbClr val="333333"/>
                          </a:solidFill>
                          <a:effectLst/>
                          <a:latin typeface="+mj-lt"/>
                        </a:rPr>
                        <a:t>self-praise is arrogant</a:t>
                      </a:r>
                      <a:br>
                        <a:rPr lang="en-US" sz="1600" b="0" i="0" u="none" strike="noStrike" dirty="0">
                          <a:solidFill>
                            <a:srgbClr val="333333"/>
                          </a:solidFill>
                          <a:effectLst/>
                          <a:latin typeface="+mj-lt"/>
                        </a:rPr>
                      </a:br>
                      <a:r>
                        <a:rPr lang="en-US" sz="1800" b="1" i="0" u="none" strike="noStrike" dirty="0">
                          <a:solidFill>
                            <a:srgbClr val="333333"/>
                          </a:solidFill>
                          <a:effectLst/>
                          <a:latin typeface="+mj-lt"/>
                        </a:rPr>
                        <a:t>Advantage: </a:t>
                      </a:r>
                      <a:r>
                        <a:rPr lang="en-US" sz="1600" b="0" i="0" u="none" strike="noStrike" dirty="0">
                          <a:solidFill>
                            <a:srgbClr val="333333"/>
                          </a:solidFill>
                          <a:effectLst/>
                          <a:latin typeface="+mj-lt"/>
                        </a:rPr>
                        <a:t>increases self-confidence</a:t>
                      </a: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r h="969264">
                <a:tc>
                  <a:txBody>
                    <a:bodyPr/>
                    <a:lstStyle/>
                    <a:p>
                      <a:pPr algn="l" fontAlgn="b"/>
                      <a:r>
                        <a:rPr lang="en-US" sz="1800" b="1" i="0" u="none" strike="noStrike" dirty="0">
                          <a:solidFill>
                            <a:srgbClr val="000000"/>
                          </a:solidFill>
                          <a:effectLst/>
                          <a:latin typeface="+mj-lt"/>
                        </a:rPr>
                        <a:t>Others/Situational Attribution </a:t>
                      </a:r>
                      <a:br>
                        <a:rPr lang="en-US" sz="1800" b="1" i="0" u="none" strike="noStrike" dirty="0">
                          <a:solidFill>
                            <a:srgbClr val="000000"/>
                          </a:solidFill>
                          <a:effectLst/>
                          <a:latin typeface="+mj-lt"/>
                        </a:rPr>
                      </a:br>
                      <a:r>
                        <a:rPr lang="en-US" sz="1600" b="0" i="0" u="none" strike="noStrike" dirty="0">
                          <a:solidFill>
                            <a:srgbClr val="000000"/>
                          </a:solidFill>
                          <a:effectLst/>
                          <a:latin typeface="+mj-lt"/>
                        </a:rPr>
                        <a:t>(e.g. “Anybody could have scored from there.”)</a:t>
                      </a: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algn="l" fontAlgn="b">
                        <a:lnSpc>
                          <a:spcPct val="100000"/>
                        </a:lnSpc>
                        <a:spcBef>
                          <a:spcPts val="1200"/>
                        </a:spcBef>
                      </a:pPr>
                      <a:r>
                        <a:rPr lang="en-US" sz="1800" b="1" i="0" u="none" strike="noStrike" dirty="0">
                          <a:solidFill>
                            <a:srgbClr val="333333"/>
                          </a:solidFill>
                          <a:effectLst/>
                          <a:latin typeface="+mj-lt"/>
                        </a:rPr>
                        <a:t>Disadvantage: </a:t>
                      </a:r>
                      <a:r>
                        <a:rPr lang="en-US" sz="1600" b="0" i="0" u="none" strike="noStrike" dirty="0">
                          <a:solidFill>
                            <a:srgbClr val="333333"/>
                          </a:solidFill>
                          <a:effectLst/>
                          <a:latin typeface="+mj-lt"/>
                        </a:rPr>
                        <a:t>self-confidence is decreased by playing down one’s achievements</a:t>
                      </a:r>
                      <a:br>
                        <a:rPr lang="en-US" sz="1600" b="0" i="0" u="none" strike="noStrike" dirty="0">
                          <a:solidFill>
                            <a:srgbClr val="333333"/>
                          </a:solidFill>
                          <a:effectLst/>
                          <a:latin typeface="+mj-lt"/>
                        </a:rPr>
                      </a:br>
                      <a:r>
                        <a:rPr lang="en-US" sz="1800" b="1" i="0" u="none" strike="noStrike" dirty="0">
                          <a:solidFill>
                            <a:srgbClr val="333333"/>
                          </a:solidFill>
                          <a:effectLst/>
                          <a:latin typeface="+mj-lt"/>
                        </a:rPr>
                        <a:t>Advantage: </a:t>
                      </a:r>
                      <a:r>
                        <a:rPr lang="en-US" sz="1600" b="0" i="0" u="none" strike="noStrike" dirty="0">
                          <a:solidFill>
                            <a:srgbClr val="333333"/>
                          </a:solidFill>
                          <a:effectLst/>
                          <a:latin typeface="+mj-lt"/>
                        </a:rPr>
                        <a:t>You are deemed to be modest, and a team player</a:t>
                      </a: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1"/>
                  </a:ext>
                </a:extLst>
              </a:tr>
            </a:tbl>
          </a:graphicData>
        </a:graphic>
      </p:graphicFrame>
      <p:sp>
        <p:nvSpPr>
          <p:cNvPr id="18" name="AutoShape 22"/>
          <p:cNvSpPr>
            <a:spLocks noChangeArrowheads="1"/>
          </p:cNvSpPr>
          <p:nvPr/>
        </p:nvSpPr>
        <p:spPr bwMode="auto">
          <a:xfrm>
            <a:off x="1626023" y="2312440"/>
            <a:ext cx="2718964" cy="1143000"/>
          </a:xfrm>
          <a:prstGeom prst="wedgeRoundRectCallout">
            <a:avLst>
              <a:gd name="adj1" fmla="val -45417"/>
              <a:gd name="adj2" fmla="val 90000"/>
              <a:gd name="adj3" fmla="val 16667"/>
            </a:avLst>
          </a:prstGeom>
          <a:solidFill>
            <a:schemeClr val="bg1"/>
          </a:solidFill>
          <a:ln w="9525">
            <a:solidFill>
              <a:schemeClr val="tx1"/>
            </a:solidFill>
            <a:miter lim="800000"/>
            <a:headEnd/>
            <a:tailEnd/>
          </a:ln>
        </p:spPr>
        <p:txBody>
          <a:bodyPr/>
          <a:lstStyle>
            <a:lvl1pPr>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161925" marR="5080" lvl="0" indent="-149860" algn="ctr">
              <a:spcBef>
                <a:spcPts val="95"/>
              </a:spcBef>
              <a:buClrTx/>
              <a:buNone/>
            </a:pPr>
            <a:r>
              <a:rPr lang="en-US" sz="1800" spc="-5" dirty="0">
                <a:solidFill>
                  <a:srgbClr val="333333"/>
                </a:solidFill>
                <a:latin typeface="Calibri Light"/>
                <a:ea typeface="+mn-ea"/>
                <a:cs typeface="Verdana"/>
              </a:rPr>
              <a:t>Superb! </a:t>
            </a:r>
          </a:p>
          <a:p>
            <a:pPr marL="161925" marR="5080" lvl="0" indent="-149860" algn="ctr">
              <a:spcBef>
                <a:spcPts val="95"/>
              </a:spcBef>
              <a:buClrTx/>
              <a:buNone/>
            </a:pPr>
            <a:r>
              <a:rPr lang="en-US" sz="1800" spc="-30" dirty="0">
                <a:solidFill>
                  <a:srgbClr val="333333"/>
                </a:solidFill>
                <a:latin typeface="Calibri Light"/>
                <a:ea typeface="+mn-ea"/>
                <a:cs typeface="Verdana"/>
              </a:rPr>
              <a:t>Your </a:t>
            </a:r>
            <a:r>
              <a:rPr lang="en-US" sz="1800" spc="-5" dirty="0">
                <a:solidFill>
                  <a:srgbClr val="333333"/>
                </a:solidFill>
                <a:latin typeface="Calibri Light"/>
                <a:ea typeface="+mn-ea"/>
                <a:cs typeface="Verdana"/>
              </a:rPr>
              <a:t>goal won the</a:t>
            </a:r>
            <a:r>
              <a:rPr lang="en-US" sz="1800" spc="-40" dirty="0">
                <a:solidFill>
                  <a:srgbClr val="333333"/>
                </a:solidFill>
                <a:latin typeface="Calibri Light"/>
                <a:ea typeface="+mn-ea"/>
                <a:cs typeface="Verdana"/>
              </a:rPr>
              <a:t> </a:t>
            </a:r>
            <a:r>
              <a:rPr lang="en-US" sz="1800" spc="-10" dirty="0">
                <a:solidFill>
                  <a:srgbClr val="333333"/>
                </a:solidFill>
                <a:latin typeface="Calibri Light"/>
                <a:ea typeface="+mn-ea"/>
                <a:cs typeface="Verdana"/>
              </a:rPr>
              <a:t>game!</a:t>
            </a:r>
            <a:endParaRPr lang="en-US" sz="1800" dirty="0">
              <a:solidFill>
                <a:srgbClr val="333333"/>
              </a:solidFill>
              <a:latin typeface="Calibri Light"/>
              <a:ea typeface="+mn-ea"/>
              <a:cs typeface="Verdana"/>
            </a:endParaRPr>
          </a:p>
        </p:txBody>
      </p:sp>
      <p:sp>
        <p:nvSpPr>
          <p:cNvPr id="8" name="object 8"/>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a:latin typeface="Calibri Light"/>
              </a:rPr>
              <a:t>Effects of certain attributional styles on positive events!</a:t>
            </a:r>
            <a:endParaRPr sz="3600" dirty="0">
              <a:latin typeface="Calibri Light"/>
            </a:endParaRPr>
          </a:p>
        </p:txBody>
      </p:sp>
      <p:sp>
        <p:nvSpPr>
          <p:cNvPr id="9" name="Footer Placeholder 8"/>
          <p:cNvSpPr>
            <a:spLocks noGrp="1"/>
          </p:cNvSpPr>
          <p:nvPr>
            <p:ph type="ftr" sz="quarter" idx="11"/>
          </p:nvPr>
        </p:nvSpPr>
        <p:spPr/>
        <p:txBody>
          <a:bodyPr/>
          <a:lstStyle/>
          <a:p>
            <a:r>
              <a:rPr lang="de-DE">
                <a:latin typeface="Calibri Light"/>
              </a:rPr>
              <a:t>Metacognitive Training 1 - Attribution</a:t>
            </a:r>
            <a:endParaRPr lang="de-DE" dirty="0">
              <a:latin typeface="Calibri Light"/>
            </a:endParaRPr>
          </a:p>
        </p:txBody>
      </p:sp>
      <p:sp>
        <p:nvSpPr>
          <p:cNvPr id="10" name="Slide Number Placeholder 9"/>
          <p:cNvSpPr>
            <a:spLocks noGrp="1"/>
          </p:cNvSpPr>
          <p:nvPr>
            <p:ph type="sldNum" sz="quarter" idx="12"/>
          </p:nvPr>
        </p:nvSpPr>
        <p:spPr/>
        <p:txBody>
          <a:bodyPr/>
          <a:lstStyle/>
          <a:p>
            <a:fld id="{9B00EF49-7894-4F53-A8DD-F7DB3BFC5032}" type="slidenum">
              <a:rPr lang="de-DE" smtClean="0">
                <a:latin typeface="Calibri Light"/>
              </a:rPr>
              <a:pPr/>
              <a:t>21</a:t>
            </a:fld>
            <a:endParaRPr lang="de-DE" dirty="0">
              <a:latin typeface="Calibri Light"/>
            </a:endParaRPr>
          </a:p>
        </p:txBody>
      </p:sp>
      <p:pic>
        <p:nvPicPr>
          <p:cNvPr id="14" name="Picture 21" descr="Jubel"/>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748997" y="1988839"/>
            <a:ext cx="2697180" cy="2377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15" descr="Unbenannt-1 Kopi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8955" y="2348880"/>
            <a:ext cx="651510" cy="640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15">
            <a:extLst>
              <a:ext uri="{FF2B5EF4-FFF2-40B4-BE49-F238E27FC236}">
                <a16:creationId xmlns:a16="http://schemas.microsoft.com/office/drawing/2014/main" id="{65BC4BA1-ABAB-4881-AC8E-33EA051E9E43}"/>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p:blipFill>
        <p:spPr bwMode="auto">
          <a:xfrm>
            <a:off x="414670" y="2348880"/>
            <a:ext cx="640080" cy="640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2882294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bject 8"/>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a:latin typeface="Calibri Light"/>
              </a:rPr>
              <a:t>Effects of certain attributional styles on positive events!</a:t>
            </a:r>
            <a:endParaRPr sz="3600" dirty="0">
              <a:latin typeface="Calibri Light"/>
            </a:endParaRPr>
          </a:p>
        </p:txBody>
      </p:sp>
      <p:sp>
        <p:nvSpPr>
          <p:cNvPr id="10" name="Footer Placeholder 9"/>
          <p:cNvSpPr>
            <a:spLocks noGrp="1"/>
          </p:cNvSpPr>
          <p:nvPr>
            <p:ph type="ftr" sz="quarter" idx="11"/>
          </p:nvPr>
        </p:nvSpPr>
        <p:spPr/>
        <p:txBody>
          <a:bodyPr/>
          <a:lstStyle/>
          <a:p>
            <a:r>
              <a:rPr lang="de-DE">
                <a:latin typeface="Calibri Light"/>
              </a:rPr>
              <a:t>Metacognitive Training 1 - Attribution</a:t>
            </a:r>
            <a:endParaRPr lang="de-DE" dirty="0">
              <a:latin typeface="Calibri Light"/>
            </a:endParaRPr>
          </a:p>
        </p:txBody>
      </p:sp>
      <p:sp>
        <p:nvSpPr>
          <p:cNvPr id="11" name="Slide Number Placeholder 10"/>
          <p:cNvSpPr>
            <a:spLocks noGrp="1"/>
          </p:cNvSpPr>
          <p:nvPr>
            <p:ph type="sldNum" sz="quarter" idx="12"/>
          </p:nvPr>
        </p:nvSpPr>
        <p:spPr/>
        <p:txBody>
          <a:bodyPr/>
          <a:lstStyle/>
          <a:p>
            <a:fld id="{9B00EF49-7894-4F53-A8DD-F7DB3BFC5032}" type="slidenum">
              <a:rPr lang="de-DE" smtClean="0">
                <a:latin typeface="Calibri Light"/>
              </a:rPr>
              <a:pPr/>
              <a:t>22</a:t>
            </a:fld>
            <a:endParaRPr lang="de-DE" dirty="0">
              <a:latin typeface="Calibri Light"/>
            </a:endParaRPr>
          </a:p>
        </p:txBody>
      </p:sp>
      <p:pic>
        <p:nvPicPr>
          <p:cNvPr id="15" name="Picture 21" descr="Jubel"/>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748997" y="1988839"/>
            <a:ext cx="2697180" cy="2377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15" descr="Unbenannt-1 Kopi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8955" y="2348880"/>
            <a:ext cx="651510" cy="640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8" name="Group 2"/>
          <p:cNvGraphicFramePr>
            <a:graphicFrameLocks noGrp="1"/>
          </p:cNvGraphicFramePr>
          <p:nvPr>
            <p:extLst>
              <p:ext uri="{D42A27DB-BD31-4B8C-83A1-F6EECF244321}">
                <p14:modId xmlns:p14="http://schemas.microsoft.com/office/powerpoint/2010/main" val="2794482575"/>
              </p:ext>
            </p:extLst>
          </p:nvPr>
        </p:nvGraphicFramePr>
        <p:xfrm>
          <a:off x="408955" y="4416552"/>
          <a:ext cx="11375136" cy="1828800"/>
        </p:xfrm>
        <a:graphic>
          <a:graphicData uri="http://schemas.openxmlformats.org/drawingml/2006/table">
            <a:tbl>
              <a:tblPr>
                <a:tableStyleId>{21E4AEA4-8DFA-4A89-87EB-49C32662AFE0}</a:tableStyleId>
              </a:tblPr>
              <a:tblGrid>
                <a:gridCol w="11375136">
                  <a:extLst>
                    <a:ext uri="{9D8B030D-6E8A-4147-A177-3AD203B41FA5}">
                      <a16:colId xmlns:a16="http://schemas.microsoft.com/office/drawing/2014/main" val="20000"/>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000" b="0" i="0" u="none" strike="noStrike" cap="none" normalizeH="0" baseline="0" dirty="0">
                          <a:ln>
                            <a:noFill/>
                          </a:ln>
                          <a:solidFill>
                            <a:srgbClr val="000000"/>
                          </a:solidFill>
                          <a:effectLst/>
                          <a:latin typeface="Calibri Light"/>
                          <a:cs typeface="Times New Roman" pitchFamily="18" charset="0"/>
                        </a:rPr>
                        <a:t>More balanced responses (i.e. combine influences from self, others/situation; offer different explanations):</a:t>
                      </a:r>
                      <a:endParaRPr kumimoji="0" lang="de-DE" sz="2000" b="0" i="0" u="none" strike="noStrike" cap="none" normalizeH="0" baseline="0" dirty="0">
                        <a:ln>
                          <a:noFill/>
                        </a:ln>
                        <a:solidFill>
                          <a:srgbClr val="000000"/>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1800" b="0" i="0" u="none" strike="noStrike" cap="none" normalizeH="0" baseline="0" dirty="0">
                          <a:ln>
                            <a:noFill/>
                          </a:ln>
                          <a:solidFill>
                            <a:srgbClr val="004992"/>
                          </a:solidFill>
                          <a:effectLst/>
                          <a:latin typeface="Calibri Light"/>
                          <a:cs typeface="Times New Roman" pitchFamily="18" charset="0"/>
                        </a:rPr>
                        <a:t>???</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1800" b="0" i="0" u="none" strike="noStrike" cap="none" normalizeH="0" baseline="0" dirty="0">
                          <a:ln>
                            <a:noFill/>
                          </a:ln>
                          <a:solidFill>
                            <a:srgbClr val="004992"/>
                          </a:solidFill>
                          <a:effectLst/>
                          <a:latin typeface="Calibri Light"/>
                          <a:cs typeface="Times New Roman" pitchFamily="18" charset="0"/>
                        </a:rPr>
                        <a:t>???</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1800" b="0" i="0" u="none" strike="noStrike" cap="none" normalizeH="0" baseline="0" dirty="0">
                          <a:ln>
                            <a:noFill/>
                          </a:ln>
                          <a:solidFill>
                            <a:srgbClr val="004992"/>
                          </a:solidFill>
                          <a:effectLst/>
                          <a:latin typeface="Calibri Light"/>
                          <a:cs typeface="Times New Roman" pitchFamily="18" charset="0"/>
                        </a:rPr>
                        <a:t>???</a:t>
                      </a:r>
                      <a:endParaRPr kumimoji="0" lang="de-DE" sz="1800" b="0" i="0" u="none" strike="noStrike" cap="none" normalizeH="0" baseline="0" dirty="0">
                        <a:ln>
                          <a:noFill/>
                        </a:ln>
                        <a:solidFill>
                          <a:srgbClr val="004992"/>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19" name="AutoShape 22"/>
          <p:cNvSpPr>
            <a:spLocks noChangeArrowheads="1"/>
          </p:cNvSpPr>
          <p:nvPr/>
        </p:nvSpPr>
        <p:spPr bwMode="auto">
          <a:xfrm>
            <a:off x="1626023" y="2312440"/>
            <a:ext cx="2718964" cy="1143000"/>
          </a:xfrm>
          <a:prstGeom prst="wedgeRoundRectCallout">
            <a:avLst>
              <a:gd name="adj1" fmla="val -45417"/>
              <a:gd name="adj2" fmla="val 90000"/>
              <a:gd name="adj3" fmla="val 16667"/>
            </a:avLst>
          </a:prstGeom>
          <a:solidFill>
            <a:schemeClr val="bg1"/>
          </a:solidFill>
          <a:ln w="9525">
            <a:solidFill>
              <a:schemeClr val="tx1"/>
            </a:solidFill>
            <a:miter lim="800000"/>
            <a:headEnd/>
            <a:tailEnd/>
          </a:ln>
        </p:spPr>
        <p:txBody>
          <a:bodyPr/>
          <a:lstStyle>
            <a:lvl1pPr>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161925" marR="5080" lvl="0" indent="-149860" algn="ctr">
              <a:spcBef>
                <a:spcPts val="95"/>
              </a:spcBef>
              <a:buClrTx/>
              <a:buNone/>
            </a:pPr>
            <a:r>
              <a:rPr lang="en-US" sz="1800" spc="-5" dirty="0">
                <a:solidFill>
                  <a:srgbClr val="333333"/>
                </a:solidFill>
                <a:latin typeface="Calibri Light"/>
                <a:ea typeface="+mn-ea"/>
                <a:cs typeface="Verdana"/>
              </a:rPr>
              <a:t>Superb! </a:t>
            </a:r>
          </a:p>
          <a:p>
            <a:pPr marL="161925" marR="5080" lvl="0" indent="-149860" algn="ctr">
              <a:spcBef>
                <a:spcPts val="95"/>
              </a:spcBef>
              <a:buClrTx/>
              <a:buNone/>
            </a:pPr>
            <a:r>
              <a:rPr lang="en-US" sz="1800" spc="-30" dirty="0">
                <a:solidFill>
                  <a:srgbClr val="333333"/>
                </a:solidFill>
                <a:latin typeface="Calibri Light"/>
                <a:ea typeface="+mn-ea"/>
                <a:cs typeface="Verdana"/>
              </a:rPr>
              <a:t>Your </a:t>
            </a:r>
            <a:r>
              <a:rPr lang="en-US" sz="1800" spc="-5" dirty="0">
                <a:solidFill>
                  <a:srgbClr val="333333"/>
                </a:solidFill>
                <a:latin typeface="Calibri Light"/>
                <a:ea typeface="+mn-ea"/>
                <a:cs typeface="Verdana"/>
              </a:rPr>
              <a:t>goal won the</a:t>
            </a:r>
            <a:r>
              <a:rPr lang="en-US" sz="1800" spc="-40" dirty="0">
                <a:solidFill>
                  <a:srgbClr val="333333"/>
                </a:solidFill>
                <a:latin typeface="Calibri Light"/>
                <a:ea typeface="+mn-ea"/>
                <a:cs typeface="Verdana"/>
              </a:rPr>
              <a:t> </a:t>
            </a:r>
            <a:r>
              <a:rPr lang="en-US" sz="1800" spc="-10" dirty="0">
                <a:solidFill>
                  <a:srgbClr val="333333"/>
                </a:solidFill>
                <a:latin typeface="Calibri Light"/>
                <a:ea typeface="+mn-ea"/>
                <a:cs typeface="Verdana"/>
              </a:rPr>
              <a:t>game!</a:t>
            </a:r>
            <a:endParaRPr lang="en-US" sz="1800" dirty="0">
              <a:solidFill>
                <a:srgbClr val="333333"/>
              </a:solidFill>
              <a:latin typeface="Calibri Light"/>
              <a:ea typeface="+mn-ea"/>
              <a:cs typeface="Verdana"/>
            </a:endParaRPr>
          </a:p>
        </p:txBody>
      </p:sp>
      <p:pic>
        <p:nvPicPr>
          <p:cNvPr id="9" name="Picture 15">
            <a:extLst>
              <a:ext uri="{FF2B5EF4-FFF2-40B4-BE49-F238E27FC236}">
                <a16:creationId xmlns:a16="http://schemas.microsoft.com/office/drawing/2014/main" id="{E57FD3FB-BAFD-41B8-9A23-620BC7864029}"/>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p:blipFill>
        <p:spPr bwMode="auto">
          <a:xfrm>
            <a:off x="414670" y="2348880"/>
            <a:ext cx="640080" cy="640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bject 8"/>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a:latin typeface="Calibri Light"/>
              </a:rPr>
              <a:t>Effects of certain attributional styles on positive events!</a:t>
            </a:r>
            <a:endParaRPr sz="3600" dirty="0">
              <a:latin typeface="Calibri Light"/>
            </a:endParaRPr>
          </a:p>
        </p:txBody>
      </p:sp>
      <p:sp>
        <p:nvSpPr>
          <p:cNvPr id="9" name="Footer Placeholder 8"/>
          <p:cNvSpPr>
            <a:spLocks noGrp="1"/>
          </p:cNvSpPr>
          <p:nvPr>
            <p:ph type="ftr" sz="quarter" idx="11"/>
          </p:nvPr>
        </p:nvSpPr>
        <p:spPr/>
        <p:txBody>
          <a:bodyPr/>
          <a:lstStyle/>
          <a:p>
            <a:r>
              <a:rPr lang="de-DE">
                <a:latin typeface="Calibri Light"/>
              </a:rPr>
              <a:t>Metacognitive Training 1 - Attribution</a:t>
            </a:r>
            <a:endParaRPr lang="de-DE" dirty="0">
              <a:latin typeface="Calibri Light"/>
            </a:endParaRPr>
          </a:p>
        </p:txBody>
      </p:sp>
      <p:sp>
        <p:nvSpPr>
          <p:cNvPr id="10" name="Slide Number Placeholder 9"/>
          <p:cNvSpPr>
            <a:spLocks noGrp="1"/>
          </p:cNvSpPr>
          <p:nvPr>
            <p:ph type="sldNum" sz="quarter" idx="12"/>
          </p:nvPr>
        </p:nvSpPr>
        <p:spPr/>
        <p:txBody>
          <a:bodyPr/>
          <a:lstStyle/>
          <a:p>
            <a:fld id="{9B00EF49-7894-4F53-A8DD-F7DB3BFC5032}" type="slidenum">
              <a:rPr lang="de-DE" smtClean="0">
                <a:latin typeface="Calibri Light"/>
              </a:rPr>
              <a:pPr/>
              <a:t>23</a:t>
            </a:fld>
            <a:endParaRPr lang="de-DE" dirty="0">
              <a:latin typeface="Calibri Light"/>
            </a:endParaRPr>
          </a:p>
        </p:txBody>
      </p:sp>
      <p:pic>
        <p:nvPicPr>
          <p:cNvPr id="14" name="Picture 21" descr="Jubel"/>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748997" y="1988839"/>
            <a:ext cx="2697180" cy="2377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15" descr="Unbenannt-1 Kopi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8955" y="2348880"/>
            <a:ext cx="651510" cy="640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7" name="Group 2"/>
          <p:cNvGraphicFramePr>
            <a:graphicFrameLocks noGrp="1"/>
          </p:cNvGraphicFramePr>
          <p:nvPr>
            <p:extLst>
              <p:ext uri="{D42A27DB-BD31-4B8C-83A1-F6EECF244321}">
                <p14:modId xmlns:p14="http://schemas.microsoft.com/office/powerpoint/2010/main" val="1381336218"/>
              </p:ext>
            </p:extLst>
          </p:nvPr>
        </p:nvGraphicFramePr>
        <p:xfrm>
          <a:off x="408955" y="4416552"/>
          <a:ext cx="11375136" cy="1828800"/>
        </p:xfrm>
        <a:graphic>
          <a:graphicData uri="http://schemas.openxmlformats.org/drawingml/2006/table">
            <a:tbl>
              <a:tblPr>
                <a:tableStyleId>{21E4AEA4-8DFA-4A89-87EB-49C32662AFE0}</a:tableStyleId>
              </a:tblPr>
              <a:tblGrid>
                <a:gridCol w="11375136">
                  <a:extLst>
                    <a:ext uri="{9D8B030D-6E8A-4147-A177-3AD203B41FA5}">
                      <a16:colId xmlns:a16="http://schemas.microsoft.com/office/drawing/2014/main" val="20000"/>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000" b="0" i="0" u="none" strike="noStrike" cap="none" normalizeH="0" baseline="0" dirty="0">
                          <a:ln>
                            <a:noFill/>
                          </a:ln>
                          <a:solidFill>
                            <a:srgbClr val="000000"/>
                          </a:solidFill>
                          <a:effectLst/>
                          <a:latin typeface="Calibri Light"/>
                          <a:cs typeface="Times New Roman" pitchFamily="18" charset="0"/>
                        </a:rPr>
                        <a:t>More balanced responses (i.e. combine influences from self, others/situation; offer different explanations):</a:t>
                      </a:r>
                      <a:endParaRPr kumimoji="0" lang="de-DE" sz="2000" b="0" i="0" u="none" strike="noStrike" cap="none" normalizeH="0" baseline="0" dirty="0">
                        <a:ln>
                          <a:noFill/>
                        </a:ln>
                        <a:solidFill>
                          <a:srgbClr val="000000"/>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1800" b="0" i="0" u="none" strike="noStrike" cap="none" normalizeH="0" baseline="0" dirty="0">
                          <a:ln>
                            <a:noFill/>
                          </a:ln>
                          <a:solidFill>
                            <a:schemeClr val="tx1"/>
                          </a:solidFill>
                          <a:effectLst/>
                          <a:latin typeface="Calibri Light"/>
                          <a:cs typeface="Times New Roman" pitchFamily="18" charset="0"/>
                        </a:rPr>
                        <a:t>“I’m very proud, but Steve’s contribution was awesome, too.”</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1800" b="0" i="0" u="none" strike="noStrike" cap="none" normalizeH="0" baseline="0" dirty="0">
                          <a:ln>
                            <a:noFill/>
                          </a:ln>
                          <a:solidFill>
                            <a:schemeClr val="tx1"/>
                          </a:solidFill>
                          <a:effectLst/>
                          <a:latin typeface="Calibri Light"/>
                          <a:cs typeface="Times New Roman" pitchFamily="18" charset="0"/>
                        </a:rPr>
                        <a:t>“That’s my job, but indeed, it was hard to score from that angle.”</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1800" b="0" i="0" u="none" strike="noStrike" cap="none" normalizeH="0" baseline="0" dirty="0">
                          <a:ln>
                            <a:noFill/>
                          </a:ln>
                          <a:solidFill>
                            <a:schemeClr val="tx1"/>
                          </a:solidFill>
                          <a:effectLst/>
                          <a:latin typeface="Calibri Light"/>
                          <a:cs typeface="Times New Roman" pitchFamily="18" charset="0"/>
                        </a:rPr>
                        <a:t>“Thanks a lot. It’s going very well at the moment.”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18" name="AutoShape 22"/>
          <p:cNvSpPr>
            <a:spLocks noChangeArrowheads="1"/>
          </p:cNvSpPr>
          <p:nvPr/>
        </p:nvSpPr>
        <p:spPr bwMode="auto">
          <a:xfrm>
            <a:off x="1626023" y="2312440"/>
            <a:ext cx="2718964" cy="1143000"/>
          </a:xfrm>
          <a:prstGeom prst="wedgeRoundRectCallout">
            <a:avLst>
              <a:gd name="adj1" fmla="val -45417"/>
              <a:gd name="adj2" fmla="val 90000"/>
              <a:gd name="adj3" fmla="val 16667"/>
            </a:avLst>
          </a:prstGeom>
          <a:solidFill>
            <a:schemeClr val="bg1"/>
          </a:solidFill>
          <a:ln w="9525">
            <a:solidFill>
              <a:schemeClr val="tx1"/>
            </a:solidFill>
            <a:miter lim="800000"/>
            <a:headEnd/>
            <a:tailEnd/>
          </a:ln>
        </p:spPr>
        <p:txBody>
          <a:bodyPr/>
          <a:lstStyle>
            <a:lvl1pPr>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161925" marR="5080" lvl="0" indent="-149860" algn="ctr">
              <a:spcBef>
                <a:spcPts val="95"/>
              </a:spcBef>
              <a:buClrTx/>
              <a:buNone/>
            </a:pPr>
            <a:r>
              <a:rPr lang="en-US" sz="1800" spc="-5" dirty="0">
                <a:solidFill>
                  <a:srgbClr val="333333"/>
                </a:solidFill>
                <a:latin typeface="Calibri Light"/>
                <a:ea typeface="+mn-ea"/>
                <a:cs typeface="Verdana"/>
              </a:rPr>
              <a:t>Superb! </a:t>
            </a:r>
          </a:p>
          <a:p>
            <a:pPr marL="161925" marR="5080" lvl="0" indent="-149860" algn="ctr">
              <a:spcBef>
                <a:spcPts val="95"/>
              </a:spcBef>
              <a:buClrTx/>
              <a:buNone/>
            </a:pPr>
            <a:r>
              <a:rPr lang="en-US" sz="1800" spc="-30" dirty="0">
                <a:solidFill>
                  <a:srgbClr val="333333"/>
                </a:solidFill>
                <a:latin typeface="Calibri Light"/>
                <a:ea typeface="+mn-ea"/>
                <a:cs typeface="Verdana"/>
              </a:rPr>
              <a:t>Your </a:t>
            </a:r>
            <a:r>
              <a:rPr lang="en-US" sz="1800" spc="-5" dirty="0">
                <a:solidFill>
                  <a:srgbClr val="333333"/>
                </a:solidFill>
                <a:latin typeface="Calibri Light"/>
                <a:ea typeface="+mn-ea"/>
                <a:cs typeface="Verdana"/>
              </a:rPr>
              <a:t>goal won the</a:t>
            </a:r>
            <a:r>
              <a:rPr lang="en-US" sz="1800" spc="-40" dirty="0">
                <a:solidFill>
                  <a:srgbClr val="333333"/>
                </a:solidFill>
                <a:latin typeface="Calibri Light"/>
                <a:ea typeface="+mn-ea"/>
                <a:cs typeface="Verdana"/>
              </a:rPr>
              <a:t> </a:t>
            </a:r>
            <a:r>
              <a:rPr lang="en-US" sz="1800" spc="-10" dirty="0">
                <a:solidFill>
                  <a:srgbClr val="333333"/>
                </a:solidFill>
                <a:latin typeface="Calibri Light"/>
                <a:ea typeface="+mn-ea"/>
                <a:cs typeface="Verdana"/>
              </a:rPr>
              <a:t>game!</a:t>
            </a:r>
            <a:endParaRPr lang="en-US" sz="1800" dirty="0">
              <a:solidFill>
                <a:srgbClr val="333333"/>
              </a:solidFill>
              <a:latin typeface="Calibri Light"/>
              <a:ea typeface="+mn-ea"/>
              <a:cs typeface="Verdana"/>
            </a:endParaRPr>
          </a:p>
        </p:txBody>
      </p:sp>
      <p:pic>
        <p:nvPicPr>
          <p:cNvPr id="11" name="Picture 15">
            <a:extLst>
              <a:ext uri="{FF2B5EF4-FFF2-40B4-BE49-F238E27FC236}">
                <a16:creationId xmlns:a16="http://schemas.microsoft.com/office/drawing/2014/main" id="{E83F6202-445C-46B1-9ECF-1DCDACC7F9D2}"/>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p:blipFill>
        <p:spPr bwMode="auto">
          <a:xfrm>
            <a:off x="414670" y="2348880"/>
            <a:ext cx="640080" cy="640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a:latin typeface="Calibri Light"/>
              </a:rPr>
              <a:t>Why are we doing this?</a:t>
            </a:r>
            <a:endParaRPr sz="3600">
              <a:latin typeface="Calibri Light"/>
            </a:endParaRPr>
          </a:p>
        </p:txBody>
      </p:sp>
      <p:sp>
        <p:nvSpPr>
          <p:cNvPr id="7" name="Content Placeholder 6"/>
          <p:cNvSpPr>
            <a:spLocks noGrp="1"/>
          </p:cNvSpPr>
          <p:nvPr>
            <p:ph idx="1"/>
          </p:nvPr>
        </p:nvSpPr>
        <p:spPr/>
        <p:txBody>
          <a:bodyPr/>
          <a:lstStyle/>
          <a:p>
            <a:pPr lvl="0" defTabSz="914400"/>
            <a:r>
              <a:rPr lang="en-US" sz="2400" spc="-5" dirty="0">
                <a:solidFill>
                  <a:srgbClr val="333333"/>
                </a:solidFill>
                <a:latin typeface="Calibri Light"/>
                <a:cs typeface="Verdana"/>
              </a:rPr>
              <a:t>Studies </a:t>
            </a:r>
            <a:r>
              <a:rPr lang="en-US" sz="2400" dirty="0">
                <a:solidFill>
                  <a:srgbClr val="333333"/>
                </a:solidFill>
                <a:latin typeface="Calibri Light"/>
                <a:cs typeface="Verdana"/>
              </a:rPr>
              <a:t>show that </a:t>
            </a:r>
            <a:r>
              <a:rPr lang="en-US" sz="2400" spc="-5" dirty="0">
                <a:solidFill>
                  <a:srgbClr val="333333"/>
                </a:solidFill>
                <a:latin typeface="Calibri Light"/>
                <a:cs typeface="Verdana"/>
              </a:rPr>
              <a:t>many people with</a:t>
            </a:r>
            <a:r>
              <a:rPr lang="en-US" sz="2400" spc="70" dirty="0">
                <a:solidFill>
                  <a:srgbClr val="333333"/>
                </a:solidFill>
                <a:latin typeface="Calibri Light"/>
                <a:cs typeface="Verdana"/>
              </a:rPr>
              <a:t> </a:t>
            </a:r>
            <a:r>
              <a:rPr lang="en-US" sz="2400" b="1" spc="-5" dirty="0">
                <a:solidFill>
                  <a:srgbClr val="333333"/>
                </a:solidFill>
                <a:latin typeface="Calibri Light"/>
                <a:cs typeface="Verdana"/>
              </a:rPr>
              <a:t>depression </a:t>
            </a:r>
            <a:r>
              <a:rPr lang="en-US" sz="2400" spc="-5" dirty="0">
                <a:solidFill>
                  <a:srgbClr val="333333"/>
                </a:solidFill>
                <a:latin typeface="Calibri Light"/>
                <a:cs typeface="Verdana"/>
              </a:rPr>
              <a:t>(but </a:t>
            </a:r>
            <a:r>
              <a:rPr lang="en-US" sz="2400" dirty="0">
                <a:solidFill>
                  <a:srgbClr val="333333"/>
                </a:solidFill>
                <a:latin typeface="Calibri Light"/>
                <a:cs typeface="Verdana"/>
              </a:rPr>
              <a:t>not</a:t>
            </a:r>
            <a:r>
              <a:rPr lang="en-US" sz="2400" spc="20" dirty="0">
                <a:solidFill>
                  <a:srgbClr val="333333"/>
                </a:solidFill>
                <a:latin typeface="Calibri Light"/>
                <a:cs typeface="Verdana"/>
              </a:rPr>
              <a:t> </a:t>
            </a:r>
            <a:r>
              <a:rPr lang="en-US" sz="2400" spc="-10" dirty="0">
                <a:solidFill>
                  <a:srgbClr val="333333"/>
                </a:solidFill>
                <a:latin typeface="Calibri Light"/>
                <a:cs typeface="Verdana"/>
              </a:rPr>
              <a:t>all!):</a:t>
            </a:r>
            <a:endParaRPr lang="en-US" sz="2400" dirty="0">
              <a:solidFill>
                <a:srgbClr val="333333"/>
              </a:solidFill>
              <a:latin typeface="Calibri Light"/>
              <a:cs typeface="Verdana"/>
            </a:endParaRPr>
          </a:p>
          <a:p>
            <a:pPr marL="342900" lvl="0" indent="-342900" defTabSz="914400">
              <a:buClr>
                <a:srgbClr val="333333"/>
              </a:buClr>
              <a:buFont typeface="WingDings"/>
              <a:buChar char=""/>
              <a:tabLst>
                <a:tab pos="355600" algn="l"/>
              </a:tabLst>
            </a:pPr>
            <a:r>
              <a:rPr lang="en-US" sz="2400" spc="-5" dirty="0">
                <a:solidFill>
                  <a:srgbClr val="333333"/>
                </a:solidFill>
                <a:latin typeface="Calibri Light"/>
                <a:cs typeface="Verdana"/>
              </a:rPr>
              <a:t>tend to blame </a:t>
            </a:r>
            <a:r>
              <a:rPr lang="en-US" sz="2400" spc="-10" dirty="0">
                <a:solidFill>
                  <a:srgbClr val="333333"/>
                </a:solidFill>
                <a:latin typeface="Calibri Light"/>
                <a:cs typeface="Verdana"/>
              </a:rPr>
              <a:t>themselves </a:t>
            </a:r>
            <a:r>
              <a:rPr lang="en-US" sz="2400" spc="-5" dirty="0">
                <a:solidFill>
                  <a:srgbClr val="333333"/>
                </a:solidFill>
                <a:latin typeface="Calibri Light"/>
                <a:cs typeface="Verdana"/>
              </a:rPr>
              <a:t>for</a:t>
            </a:r>
            <a:r>
              <a:rPr lang="en-US" sz="2400" spc="75" dirty="0">
                <a:solidFill>
                  <a:srgbClr val="333333"/>
                </a:solidFill>
                <a:latin typeface="Calibri Light"/>
                <a:cs typeface="Verdana"/>
              </a:rPr>
              <a:t> their </a:t>
            </a:r>
            <a:r>
              <a:rPr lang="en-US" sz="2400" spc="-5" dirty="0">
                <a:solidFill>
                  <a:srgbClr val="333333"/>
                </a:solidFill>
                <a:latin typeface="Calibri Light"/>
                <a:cs typeface="Verdana"/>
              </a:rPr>
              <a:t>failures</a:t>
            </a:r>
            <a:endParaRPr lang="en-US" sz="2400" dirty="0">
              <a:solidFill>
                <a:srgbClr val="333333"/>
              </a:solidFill>
              <a:latin typeface="Calibri Light"/>
              <a:cs typeface="Verdana"/>
            </a:endParaRPr>
          </a:p>
          <a:p>
            <a:pPr marL="342900" marR="454659" lvl="0" indent="-342900" defTabSz="914400">
              <a:buClr>
                <a:srgbClr val="333333"/>
              </a:buClr>
              <a:buFont typeface="WingDings"/>
              <a:buChar char=""/>
              <a:tabLst>
                <a:tab pos="355600" algn="l"/>
              </a:tabLst>
            </a:pPr>
            <a:r>
              <a:rPr lang="en-US" sz="2400" spc="-5" dirty="0">
                <a:solidFill>
                  <a:srgbClr val="333333"/>
                </a:solidFill>
                <a:latin typeface="Calibri Light"/>
                <a:cs typeface="Verdana"/>
              </a:rPr>
              <a:t>tend </a:t>
            </a:r>
            <a:r>
              <a:rPr lang="en-US" sz="2400" dirty="0">
                <a:solidFill>
                  <a:srgbClr val="333333"/>
                </a:solidFill>
                <a:latin typeface="Calibri Light"/>
                <a:cs typeface="Verdana"/>
              </a:rPr>
              <a:t>to </a:t>
            </a:r>
            <a:r>
              <a:rPr lang="en-US" sz="2400" spc="-10" dirty="0">
                <a:solidFill>
                  <a:srgbClr val="333333"/>
                </a:solidFill>
                <a:latin typeface="Calibri Light"/>
                <a:cs typeface="Verdana"/>
              </a:rPr>
              <a:t>give </a:t>
            </a:r>
            <a:r>
              <a:rPr lang="en-US" sz="2400" dirty="0">
                <a:solidFill>
                  <a:srgbClr val="333333"/>
                </a:solidFill>
                <a:latin typeface="Calibri Light"/>
                <a:cs typeface="Verdana"/>
              </a:rPr>
              <a:t>others or the </a:t>
            </a:r>
            <a:r>
              <a:rPr lang="en-US" sz="2400" spc="-5" dirty="0">
                <a:solidFill>
                  <a:srgbClr val="333333"/>
                </a:solidFill>
                <a:latin typeface="Calibri Light"/>
                <a:cs typeface="Verdana"/>
              </a:rPr>
              <a:t>circumstances credit for their successes</a:t>
            </a:r>
            <a:endParaRPr lang="en-US" sz="2400" dirty="0">
              <a:solidFill>
                <a:srgbClr val="333333"/>
              </a:solidFill>
              <a:latin typeface="Calibri Light"/>
              <a:cs typeface="Verdana"/>
            </a:endParaRPr>
          </a:p>
          <a:p>
            <a:pPr lvl="0" defTabSz="914400"/>
            <a:r>
              <a:rPr lang="en-US" sz="2400" b="1" spc="-5" dirty="0">
                <a:solidFill>
                  <a:srgbClr val="004992"/>
                </a:solidFill>
                <a:latin typeface="Calibri Light"/>
                <a:cs typeface="Verdana"/>
              </a:rPr>
              <a:t>This </a:t>
            </a:r>
            <a:r>
              <a:rPr lang="en-US" sz="2400" b="1" dirty="0">
                <a:solidFill>
                  <a:srgbClr val="004992"/>
                </a:solidFill>
                <a:latin typeface="Calibri Light"/>
                <a:cs typeface="Verdana"/>
              </a:rPr>
              <a:t>may lead to low</a:t>
            </a:r>
            <a:r>
              <a:rPr lang="en-US" sz="2400" b="1" spc="-15" dirty="0">
                <a:solidFill>
                  <a:srgbClr val="004992"/>
                </a:solidFill>
                <a:latin typeface="Calibri Light"/>
                <a:cs typeface="Verdana"/>
              </a:rPr>
              <a:t> </a:t>
            </a:r>
            <a:r>
              <a:rPr lang="en-US" sz="2400" b="1" spc="-5" dirty="0">
                <a:solidFill>
                  <a:srgbClr val="004992"/>
                </a:solidFill>
                <a:latin typeface="Calibri Light"/>
                <a:cs typeface="Verdana"/>
              </a:rPr>
              <a:t>self-esteem!</a:t>
            </a:r>
            <a:endParaRPr lang="en-US" sz="2400" b="1" dirty="0">
              <a:solidFill>
                <a:srgbClr val="004992"/>
              </a:solidFill>
              <a:latin typeface="Calibri Light"/>
              <a:cs typeface="Verdana"/>
            </a:endParaRPr>
          </a:p>
          <a:p>
            <a:endParaRPr lang="en-US" sz="2400" dirty="0">
              <a:solidFill>
                <a:srgbClr val="333333"/>
              </a:solidFill>
              <a:latin typeface="Calibri Light"/>
            </a:endParaRPr>
          </a:p>
        </p:txBody>
      </p:sp>
      <p:sp>
        <p:nvSpPr>
          <p:cNvPr id="5" name="Footer Placeholder 4"/>
          <p:cNvSpPr>
            <a:spLocks noGrp="1"/>
          </p:cNvSpPr>
          <p:nvPr>
            <p:ph type="ftr" sz="quarter" idx="11"/>
          </p:nvPr>
        </p:nvSpPr>
        <p:spPr/>
        <p:txBody>
          <a:bodyPr/>
          <a:lstStyle/>
          <a:p>
            <a:r>
              <a:rPr lang="de-DE">
                <a:latin typeface="Calibri Light"/>
              </a:rPr>
              <a:t>Metacognitive Training 1 - Attribution</a:t>
            </a:r>
            <a:endParaRPr lang="de-DE" dirty="0">
              <a:latin typeface="Calibri Light"/>
            </a:endParaRPr>
          </a:p>
        </p:txBody>
      </p:sp>
      <p:sp>
        <p:nvSpPr>
          <p:cNvPr id="6" name="Slide Number Placeholder 5"/>
          <p:cNvSpPr>
            <a:spLocks noGrp="1"/>
          </p:cNvSpPr>
          <p:nvPr>
            <p:ph type="sldNum" sz="quarter" idx="12"/>
          </p:nvPr>
        </p:nvSpPr>
        <p:spPr/>
        <p:txBody>
          <a:bodyPr/>
          <a:lstStyle/>
          <a:p>
            <a:fld id="{9B00EF49-7894-4F53-A8DD-F7DB3BFC5032}" type="slidenum">
              <a:rPr lang="de-DE" smtClean="0">
                <a:latin typeface="Calibri Light"/>
              </a:rPr>
              <a:pPr/>
              <a:t>24</a:t>
            </a:fld>
            <a:endParaRPr lang="de-DE" dirty="0">
              <a:latin typeface="Calibri Light"/>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a:latin typeface="Calibri Light"/>
              </a:rPr>
              <a:t>Why are we doing this?</a:t>
            </a:r>
            <a:endParaRPr sz="3600">
              <a:latin typeface="Calibri Light"/>
            </a:endParaRPr>
          </a:p>
        </p:txBody>
      </p:sp>
      <p:sp>
        <p:nvSpPr>
          <p:cNvPr id="7" name="Content Placeholder 6"/>
          <p:cNvSpPr>
            <a:spLocks noGrp="1"/>
          </p:cNvSpPr>
          <p:nvPr>
            <p:ph idx="1"/>
          </p:nvPr>
        </p:nvSpPr>
        <p:spPr/>
        <p:txBody>
          <a:bodyPr/>
          <a:lstStyle/>
          <a:p>
            <a:pPr lvl="0" defTabSz="914400" fontAlgn="base"/>
            <a:r>
              <a:rPr lang="en-US" altLang="de-DE" sz="2400" dirty="0">
                <a:solidFill>
                  <a:srgbClr val="333333"/>
                </a:solidFill>
                <a:latin typeface="Calibri Light"/>
                <a:cs typeface="Times New Roman" panose="02020603050405020304" pitchFamily="18" charset="0"/>
              </a:rPr>
              <a:t>Studies show that many people with </a:t>
            </a:r>
            <a:r>
              <a:rPr lang="en-US" altLang="de-DE" sz="2400" b="1" dirty="0">
                <a:solidFill>
                  <a:srgbClr val="333333"/>
                </a:solidFill>
                <a:latin typeface="Calibri Light"/>
                <a:cs typeface="Times New Roman" panose="02020603050405020304" pitchFamily="18" charset="0"/>
              </a:rPr>
              <a:t>delusions </a:t>
            </a:r>
            <a:r>
              <a:rPr lang="en-US" altLang="de-DE" sz="2400" dirty="0">
                <a:solidFill>
                  <a:srgbClr val="333333"/>
                </a:solidFill>
                <a:latin typeface="Calibri Light"/>
                <a:cs typeface="Times New Roman" panose="02020603050405020304" pitchFamily="18" charset="0"/>
              </a:rPr>
              <a:t>(but not all!):</a:t>
            </a:r>
          </a:p>
          <a:p>
            <a:pPr marL="342900" lvl="0" indent="-342900" defTabSz="914400" fontAlgn="base">
              <a:buClr>
                <a:srgbClr val="333333"/>
              </a:buClr>
              <a:buFont typeface="WingDings"/>
              <a:buChar char=""/>
            </a:pPr>
            <a:r>
              <a:rPr lang="en-US" altLang="de-DE" sz="2400" dirty="0">
                <a:solidFill>
                  <a:srgbClr val="333333"/>
                </a:solidFill>
                <a:latin typeface="Calibri Light"/>
                <a:cs typeface="Times New Roman" panose="02020603050405020304" pitchFamily="18" charset="0"/>
              </a:rPr>
              <a:t>tend to blame other people for negative events and failures</a:t>
            </a:r>
          </a:p>
          <a:p>
            <a:pPr marL="342900" lvl="0" indent="-342900" defTabSz="914400" fontAlgn="base">
              <a:buClr>
                <a:srgbClr val="333333"/>
              </a:buClr>
              <a:buFont typeface="WingDings"/>
              <a:buChar char=""/>
            </a:pPr>
            <a:r>
              <a:rPr lang="en-US" altLang="de-DE" sz="2400" dirty="0">
                <a:solidFill>
                  <a:srgbClr val="333333"/>
                </a:solidFill>
                <a:latin typeface="Calibri Light"/>
                <a:cs typeface="Times New Roman" panose="02020603050405020304" pitchFamily="18" charset="0"/>
              </a:rPr>
              <a:t>tend to think that all events are beyond their own control</a:t>
            </a:r>
          </a:p>
          <a:p>
            <a:pPr lvl="0" defTabSz="914400"/>
            <a:r>
              <a:rPr lang="en-US" sz="2400" b="1" spc="-5" dirty="0">
                <a:solidFill>
                  <a:srgbClr val="004992"/>
                </a:solidFill>
                <a:latin typeface="Calibri Light"/>
                <a:cs typeface="Verdana"/>
              </a:rPr>
              <a:t>The first attributional style in particular may lead to interpersonal problems!</a:t>
            </a:r>
          </a:p>
          <a:p>
            <a:endParaRPr lang="en-US" sz="2400" dirty="0">
              <a:solidFill>
                <a:srgbClr val="333333"/>
              </a:solidFill>
              <a:latin typeface="Calibri Light"/>
            </a:endParaRPr>
          </a:p>
        </p:txBody>
      </p:sp>
      <p:sp>
        <p:nvSpPr>
          <p:cNvPr id="5" name="Footer Placeholder 4"/>
          <p:cNvSpPr>
            <a:spLocks noGrp="1"/>
          </p:cNvSpPr>
          <p:nvPr>
            <p:ph type="ftr" sz="quarter" idx="11"/>
          </p:nvPr>
        </p:nvSpPr>
        <p:spPr/>
        <p:txBody>
          <a:bodyPr/>
          <a:lstStyle/>
          <a:p>
            <a:r>
              <a:rPr lang="de-DE">
                <a:latin typeface="Calibri Light"/>
              </a:rPr>
              <a:t>Metacognitive Training 1 - Attribution</a:t>
            </a:r>
            <a:endParaRPr lang="de-DE" dirty="0">
              <a:latin typeface="Calibri Light"/>
            </a:endParaRPr>
          </a:p>
        </p:txBody>
      </p:sp>
      <p:sp>
        <p:nvSpPr>
          <p:cNvPr id="6" name="Slide Number Placeholder 5"/>
          <p:cNvSpPr>
            <a:spLocks noGrp="1"/>
          </p:cNvSpPr>
          <p:nvPr>
            <p:ph type="sldNum" sz="quarter" idx="12"/>
          </p:nvPr>
        </p:nvSpPr>
        <p:spPr/>
        <p:txBody>
          <a:bodyPr/>
          <a:lstStyle/>
          <a:p>
            <a:fld id="{9B00EF49-7894-4F53-A8DD-F7DB3BFC5032}" type="slidenum">
              <a:rPr lang="de-DE" smtClean="0">
                <a:latin typeface="Calibri Light"/>
              </a:rPr>
              <a:pPr/>
              <a:t>25</a:t>
            </a:fld>
            <a:endParaRPr lang="de-DE" dirty="0">
              <a:latin typeface="Calibri Light"/>
            </a:endParaRPr>
          </a:p>
        </p:txBody>
      </p:sp>
    </p:spTree>
    <p:extLst>
      <p:ext uri="{BB962C8B-B14F-4D97-AF65-F5344CB8AC3E}">
        <p14:creationId xmlns:p14="http://schemas.microsoft.com/office/powerpoint/2010/main" val="236387382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a:latin typeface="Calibri Light"/>
              </a:rPr>
              <a:t>How one-sided attributions promote misinterpretations during psychosis – examples</a:t>
            </a:r>
            <a:endParaRPr sz="3600" dirty="0">
              <a:latin typeface="Calibri Light"/>
            </a:endParaRPr>
          </a:p>
        </p:txBody>
      </p:sp>
      <p:sp>
        <p:nvSpPr>
          <p:cNvPr id="5" name="Footer Placeholder 4"/>
          <p:cNvSpPr>
            <a:spLocks noGrp="1"/>
          </p:cNvSpPr>
          <p:nvPr>
            <p:ph type="ftr" sz="quarter" idx="11"/>
          </p:nvPr>
        </p:nvSpPr>
        <p:spPr/>
        <p:txBody>
          <a:bodyPr/>
          <a:lstStyle/>
          <a:p>
            <a:r>
              <a:rPr lang="de-DE">
                <a:latin typeface="Calibri Light"/>
              </a:rPr>
              <a:t>Metacognitive Training 1 - Attribution</a:t>
            </a:r>
            <a:endParaRPr lang="de-DE" dirty="0">
              <a:latin typeface="Calibri Light"/>
            </a:endParaRPr>
          </a:p>
        </p:txBody>
      </p:sp>
      <p:sp>
        <p:nvSpPr>
          <p:cNvPr id="6" name="Slide Number Placeholder 5"/>
          <p:cNvSpPr>
            <a:spLocks noGrp="1"/>
          </p:cNvSpPr>
          <p:nvPr>
            <p:ph type="sldNum" sz="quarter" idx="12"/>
          </p:nvPr>
        </p:nvSpPr>
        <p:spPr/>
        <p:txBody>
          <a:bodyPr/>
          <a:lstStyle/>
          <a:p>
            <a:fld id="{9B00EF49-7894-4F53-A8DD-F7DB3BFC5032}" type="slidenum">
              <a:rPr lang="de-DE" smtClean="0">
                <a:latin typeface="Calibri Light"/>
              </a:rPr>
              <a:pPr/>
              <a:t>26</a:t>
            </a:fld>
            <a:endParaRPr lang="de-DE" dirty="0">
              <a:latin typeface="Calibri Light"/>
            </a:endParaRPr>
          </a:p>
        </p:txBody>
      </p:sp>
      <p:sp>
        <p:nvSpPr>
          <p:cNvPr id="4" name="object 4"/>
          <p:cNvSpPr txBox="1"/>
          <p:nvPr/>
        </p:nvSpPr>
        <p:spPr>
          <a:xfrm>
            <a:off x="408955" y="6096000"/>
            <a:ext cx="11376000" cy="299720"/>
          </a:xfrm>
          <a:prstGeom prst="rect">
            <a:avLst/>
          </a:prstGeom>
        </p:spPr>
        <p:txBody>
          <a:bodyPr vert="horz" wrap="square" lIns="0" tIns="12700" rIns="0" bIns="0" rtlCol="0">
            <a:spAutoFit/>
          </a:bodyPr>
          <a:lstStyle/>
          <a:p>
            <a:pPr marL="12700" algn="ctr">
              <a:lnSpc>
                <a:spcPct val="100000"/>
              </a:lnSpc>
              <a:spcBef>
                <a:spcPts val="100"/>
              </a:spcBef>
            </a:pPr>
            <a:r>
              <a:rPr sz="1800" dirty="0">
                <a:solidFill>
                  <a:schemeClr val="accent1"/>
                </a:solidFill>
                <a:latin typeface="Calibri Light"/>
                <a:cs typeface="Verdana"/>
              </a:rPr>
              <a:t>Can anyone </a:t>
            </a:r>
            <a:r>
              <a:rPr sz="1800" spc="-5" dirty="0">
                <a:solidFill>
                  <a:schemeClr val="accent1"/>
                </a:solidFill>
                <a:latin typeface="Calibri Light"/>
                <a:cs typeface="Verdana"/>
              </a:rPr>
              <a:t>contribute </a:t>
            </a:r>
            <a:r>
              <a:rPr sz="1800" dirty="0">
                <a:solidFill>
                  <a:schemeClr val="accent1"/>
                </a:solidFill>
                <a:latin typeface="Calibri Light"/>
                <a:cs typeface="Verdana"/>
              </a:rPr>
              <a:t>a </a:t>
            </a:r>
            <a:r>
              <a:rPr sz="1800" spc="-5" dirty="0">
                <a:solidFill>
                  <a:schemeClr val="accent1"/>
                </a:solidFill>
                <a:latin typeface="Calibri Light"/>
                <a:cs typeface="Verdana"/>
              </a:rPr>
              <a:t>short personal</a:t>
            </a:r>
            <a:r>
              <a:rPr sz="1800" spc="-15" dirty="0">
                <a:solidFill>
                  <a:schemeClr val="accent1"/>
                </a:solidFill>
                <a:latin typeface="Calibri Light"/>
                <a:cs typeface="Verdana"/>
              </a:rPr>
              <a:t> </a:t>
            </a:r>
            <a:r>
              <a:rPr sz="1800" spc="-5" dirty="0">
                <a:solidFill>
                  <a:schemeClr val="accent1"/>
                </a:solidFill>
                <a:latin typeface="Calibri Light"/>
                <a:cs typeface="Verdana"/>
              </a:rPr>
              <a:t>experience?</a:t>
            </a:r>
            <a:endParaRPr sz="1800" dirty="0">
              <a:solidFill>
                <a:schemeClr val="accent1"/>
              </a:solidFill>
              <a:latin typeface="Calibri Light"/>
              <a:cs typeface="Verdana"/>
            </a:endParaRPr>
          </a:p>
        </p:txBody>
      </p:sp>
      <p:graphicFrame>
        <p:nvGraphicFramePr>
          <p:cNvPr id="9" name="Table 8"/>
          <p:cNvGraphicFramePr>
            <a:graphicFrameLocks noGrp="1"/>
          </p:cNvGraphicFramePr>
          <p:nvPr>
            <p:extLst>
              <p:ext uri="{D42A27DB-BD31-4B8C-83A1-F6EECF244321}">
                <p14:modId xmlns:p14="http://schemas.microsoft.com/office/powerpoint/2010/main" val="1248259016"/>
              </p:ext>
            </p:extLst>
          </p:nvPr>
        </p:nvGraphicFramePr>
        <p:xfrm>
          <a:off x="408955" y="2754672"/>
          <a:ext cx="11376000" cy="2969877"/>
        </p:xfrm>
        <a:graphic>
          <a:graphicData uri="http://schemas.openxmlformats.org/drawingml/2006/table">
            <a:tbl>
              <a:tblPr firstRow="1" bandRow="1">
                <a:tableStyleId>{21E4AEA4-8DFA-4A89-87EB-49C32662AFE0}</a:tableStyleId>
              </a:tblPr>
              <a:tblGrid>
                <a:gridCol w="2740494">
                  <a:extLst>
                    <a:ext uri="{9D8B030D-6E8A-4147-A177-3AD203B41FA5}">
                      <a16:colId xmlns:a16="http://schemas.microsoft.com/office/drawing/2014/main" val="20000"/>
                    </a:ext>
                  </a:extLst>
                </a:gridCol>
                <a:gridCol w="4317753">
                  <a:extLst>
                    <a:ext uri="{9D8B030D-6E8A-4147-A177-3AD203B41FA5}">
                      <a16:colId xmlns:a16="http://schemas.microsoft.com/office/drawing/2014/main" val="20001"/>
                    </a:ext>
                  </a:extLst>
                </a:gridCol>
                <a:gridCol w="4317753">
                  <a:extLst>
                    <a:ext uri="{9D8B030D-6E8A-4147-A177-3AD203B41FA5}">
                      <a16:colId xmlns:a16="http://schemas.microsoft.com/office/drawing/2014/main" val="20002"/>
                    </a:ext>
                  </a:extLst>
                </a:gridCol>
              </a:tblGrid>
              <a:tr h="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800" b="0" i="0" u="none" strike="noStrike" cap="none" normalizeH="0" baseline="0" dirty="0">
                          <a:ln>
                            <a:noFill/>
                          </a:ln>
                          <a:solidFill>
                            <a:srgbClr val="000000"/>
                          </a:solidFill>
                          <a:effectLst/>
                          <a:latin typeface="Calibri Light"/>
                          <a:cs typeface="Times New Roman" pitchFamily="18" charset="0"/>
                        </a:rPr>
                        <a:t>Event</a:t>
                      </a: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800" b="0" i="0" u="none" strike="noStrike" cap="none" normalizeH="0" baseline="0">
                          <a:ln>
                            <a:noFill/>
                          </a:ln>
                          <a:solidFill>
                            <a:srgbClr val="000000"/>
                          </a:solidFill>
                          <a:effectLst/>
                          <a:latin typeface="Calibri Light"/>
                          <a:cs typeface="Times New Roman" pitchFamily="18" charset="0"/>
                        </a:rPr>
                        <a:t>Explanation during psychosis</a:t>
                      </a:r>
                      <a:endParaRPr kumimoji="0" lang="de-DE" sz="1800" b="0" i="0" u="none" strike="noStrike" cap="none" normalizeH="0" baseline="0" dirty="0">
                        <a:ln>
                          <a:noFill/>
                        </a:ln>
                        <a:solidFill>
                          <a:srgbClr val="000000"/>
                        </a:solidFill>
                        <a:effectLst/>
                        <a:latin typeface="Calibri Light"/>
                        <a:cs typeface="Times New Roman" pitchFamily="18" charset="0"/>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800" b="0" i="0" u="none" strike="noStrike" cap="none" normalizeH="0" baseline="0">
                          <a:ln>
                            <a:noFill/>
                          </a:ln>
                          <a:solidFill>
                            <a:srgbClr val="000000"/>
                          </a:solidFill>
                          <a:effectLst/>
                          <a:latin typeface="Calibri Light"/>
                          <a:cs typeface="Times New Roman" pitchFamily="18" charset="0"/>
                        </a:rPr>
                        <a:t>Other explanations</a:t>
                      </a:r>
                      <a:endParaRPr kumimoji="0" lang="de-DE" sz="1800" b="0" i="0" u="none" strike="noStrike" cap="none" normalizeH="0" baseline="0" dirty="0">
                        <a:ln>
                          <a:noFill/>
                        </a:ln>
                        <a:solidFill>
                          <a:srgbClr val="000000"/>
                        </a:solidFill>
                        <a:effectLst/>
                        <a:latin typeface="Calibri Light"/>
                        <a:cs typeface="Times New Roman" pitchFamily="18" charset="0"/>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8BB3CE"/>
                    </a:solidFill>
                  </a:tcPr>
                </a:tc>
                <a:extLst>
                  <a:ext uri="{0D108BD9-81ED-4DB2-BD59-A6C34878D82A}">
                    <a16:rowId xmlns:a16="http://schemas.microsoft.com/office/drawing/2014/main" val="10000"/>
                  </a:ext>
                </a:extLst>
              </a:tr>
              <a:tr h="868045">
                <a:tc>
                  <a:txBody>
                    <a:bodyPr/>
                    <a:lstStyle/>
                    <a:p>
                      <a:pPr marL="91440" marR="579755">
                        <a:lnSpc>
                          <a:spcPct val="100000"/>
                        </a:lnSpc>
                        <a:spcBef>
                          <a:spcPts val="350"/>
                        </a:spcBef>
                      </a:pPr>
                      <a:r>
                        <a:rPr sz="1800" spc="-5" dirty="0">
                          <a:solidFill>
                            <a:srgbClr val="333333"/>
                          </a:solidFill>
                          <a:latin typeface="Calibri Light"/>
                          <a:cs typeface="Verdana"/>
                        </a:rPr>
                        <a:t>Important</a:t>
                      </a:r>
                      <a:r>
                        <a:rPr lang="de-DE" sz="1800" spc="-5" dirty="0">
                          <a:solidFill>
                            <a:srgbClr val="333333"/>
                          </a:solidFill>
                          <a:latin typeface="Calibri Light"/>
                          <a:cs typeface="Verdana"/>
                        </a:rPr>
                        <a:t> </a:t>
                      </a:r>
                      <a:r>
                        <a:rPr sz="1800" spc="-5" dirty="0">
                          <a:solidFill>
                            <a:srgbClr val="333333"/>
                          </a:solidFill>
                          <a:latin typeface="Calibri Light"/>
                          <a:cs typeface="Verdana"/>
                        </a:rPr>
                        <a:t>documents</a:t>
                      </a:r>
                      <a:r>
                        <a:rPr lang="de-DE" sz="1800" spc="-5" dirty="0">
                          <a:solidFill>
                            <a:srgbClr val="333333"/>
                          </a:solidFill>
                          <a:latin typeface="Calibri Light"/>
                          <a:cs typeface="Verdana"/>
                        </a:rPr>
                        <a:t> </a:t>
                      </a:r>
                      <a:r>
                        <a:rPr sz="1800" spc="-5" dirty="0">
                          <a:solidFill>
                            <a:srgbClr val="333333"/>
                          </a:solidFill>
                          <a:latin typeface="Calibri Light"/>
                          <a:cs typeface="Verdana"/>
                        </a:rPr>
                        <a:t>were </a:t>
                      </a:r>
                      <a:r>
                        <a:rPr sz="1800" dirty="0">
                          <a:solidFill>
                            <a:srgbClr val="333333"/>
                          </a:solidFill>
                          <a:latin typeface="Calibri Light"/>
                          <a:cs typeface="Verdana"/>
                        </a:rPr>
                        <a:t>lost</a:t>
                      </a:r>
                      <a:r>
                        <a:rPr sz="1800" spc="-75" dirty="0">
                          <a:solidFill>
                            <a:srgbClr val="333333"/>
                          </a:solidFill>
                          <a:latin typeface="Calibri Light"/>
                          <a:cs typeface="Verdana"/>
                        </a:rPr>
                        <a:t> </a:t>
                      </a:r>
                      <a:r>
                        <a:rPr sz="1800" dirty="0">
                          <a:solidFill>
                            <a:srgbClr val="333333"/>
                          </a:solidFill>
                          <a:latin typeface="Calibri Light"/>
                          <a:cs typeface="Verdana"/>
                        </a:rPr>
                        <a:t>in</a:t>
                      </a:r>
                      <a:r>
                        <a:rPr lang="de-DE" sz="1800" dirty="0">
                          <a:solidFill>
                            <a:srgbClr val="333333"/>
                          </a:solidFill>
                          <a:latin typeface="Calibri Light"/>
                          <a:cs typeface="Verdana"/>
                        </a:rPr>
                        <a:t> </a:t>
                      </a:r>
                      <a:r>
                        <a:rPr sz="1800" spc="-5" dirty="0">
                          <a:solidFill>
                            <a:srgbClr val="333333"/>
                          </a:solidFill>
                          <a:latin typeface="Calibri Light"/>
                          <a:cs typeface="Verdana"/>
                        </a:rPr>
                        <a:t>your</a:t>
                      </a:r>
                      <a:r>
                        <a:rPr sz="1800" spc="-45" dirty="0">
                          <a:solidFill>
                            <a:srgbClr val="333333"/>
                          </a:solidFill>
                          <a:latin typeface="Calibri Light"/>
                          <a:cs typeface="Verdana"/>
                        </a:rPr>
                        <a:t> </a:t>
                      </a:r>
                      <a:r>
                        <a:rPr sz="1800" dirty="0">
                          <a:solidFill>
                            <a:srgbClr val="333333"/>
                          </a:solidFill>
                          <a:latin typeface="Calibri Light"/>
                          <a:cs typeface="Verdana"/>
                        </a:rPr>
                        <a:t>flat.</a:t>
                      </a:r>
                    </a:p>
                  </a:txBody>
                  <a:tcPr marL="0" marR="0" marT="44450" marB="0">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91440" marR="349885" algn="just">
                        <a:lnSpc>
                          <a:spcPct val="100000"/>
                        </a:lnSpc>
                        <a:spcBef>
                          <a:spcPts val="350"/>
                        </a:spcBef>
                      </a:pPr>
                      <a:r>
                        <a:rPr sz="1800" dirty="0">
                          <a:solidFill>
                            <a:srgbClr val="333333"/>
                          </a:solidFill>
                          <a:latin typeface="Calibri Light"/>
                          <a:cs typeface="Verdana"/>
                        </a:rPr>
                        <a:t>Someone has </a:t>
                      </a:r>
                      <a:r>
                        <a:rPr sz="1800" spc="-5" dirty="0">
                          <a:solidFill>
                            <a:srgbClr val="333333"/>
                          </a:solidFill>
                          <a:latin typeface="Calibri Light"/>
                          <a:cs typeface="Verdana"/>
                        </a:rPr>
                        <a:t>broken </a:t>
                      </a:r>
                      <a:r>
                        <a:rPr sz="1800" dirty="0">
                          <a:solidFill>
                            <a:srgbClr val="333333"/>
                          </a:solidFill>
                          <a:latin typeface="Calibri Light"/>
                          <a:cs typeface="Verdana"/>
                        </a:rPr>
                        <a:t>into</a:t>
                      </a:r>
                      <a:r>
                        <a:rPr lang="de-DE" sz="1800" dirty="0">
                          <a:solidFill>
                            <a:srgbClr val="333333"/>
                          </a:solidFill>
                          <a:latin typeface="Calibri Light"/>
                          <a:cs typeface="Verdana"/>
                        </a:rPr>
                        <a:t> </a:t>
                      </a:r>
                      <a:r>
                        <a:rPr sz="1800" spc="-5" dirty="0">
                          <a:solidFill>
                            <a:srgbClr val="333333"/>
                          </a:solidFill>
                          <a:latin typeface="Calibri Light"/>
                          <a:cs typeface="Verdana"/>
                        </a:rPr>
                        <a:t>your house </a:t>
                      </a:r>
                      <a:r>
                        <a:rPr sz="1800" dirty="0">
                          <a:solidFill>
                            <a:srgbClr val="333333"/>
                          </a:solidFill>
                          <a:latin typeface="Calibri Light"/>
                          <a:cs typeface="Verdana"/>
                        </a:rPr>
                        <a:t>and </a:t>
                      </a:r>
                      <a:r>
                        <a:rPr sz="1800" spc="-5" dirty="0">
                          <a:solidFill>
                            <a:srgbClr val="333333"/>
                          </a:solidFill>
                          <a:latin typeface="Calibri Light"/>
                          <a:cs typeface="Verdana"/>
                        </a:rPr>
                        <a:t>stolen the</a:t>
                      </a:r>
                      <a:r>
                        <a:rPr lang="de-DE" sz="1800" spc="-5" dirty="0">
                          <a:solidFill>
                            <a:srgbClr val="333333"/>
                          </a:solidFill>
                          <a:latin typeface="Calibri Light"/>
                          <a:cs typeface="Verdana"/>
                        </a:rPr>
                        <a:t> </a:t>
                      </a:r>
                      <a:r>
                        <a:rPr sz="1800" spc="-5" dirty="0">
                          <a:solidFill>
                            <a:srgbClr val="333333"/>
                          </a:solidFill>
                          <a:latin typeface="Calibri Light"/>
                          <a:cs typeface="Verdana"/>
                        </a:rPr>
                        <a:t>documents to </a:t>
                      </a:r>
                      <a:r>
                        <a:rPr sz="1800" dirty="0">
                          <a:solidFill>
                            <a:srgbClr val="333333"/>
                          </a:solidFill>
                          <a:latin typeface="Calibri Light"/>
                          <a:cs typeface="Verdana"/>
                        </a:rPr>
                        <a:t>harm</a:t>
                      </a:r>
                      <a:r>
                        <a:rPr sz="1800" spc="-25" dirty="0">
                          <a:solidFill>
                            <a:srgbClr val="333333"/>
                          </a:solidFill>
                          <a:latin typeface="Calibri Light"/>
                          <a:cs typeface="Verdana"/>
                        </a:rPr>
                        <a:t> </a:t>
                      </a:r>
                      <a:r>
                        <a:rPr sz="1800" spc="-5" dirty="0">
                          <a:solidFill>
                            <a:srgbClr val="333333"/>
                          </a:solidFill>
                          <a:latin typeface="Calibri Light"/>
                          <a:cs typeface="Verdana"/>
                        </a:rPr>
                        <a:t>you.</a:t>
                      </a:r>
                      <a:endParaRPr sz="1800" dirty="0">
                        <a:solidFill>
                          <a:srgbClr val="333333"/>
                        </a:solidFill>
                        <a:latin typeface="Calibri Light"/>
                        <a:cs typeface="Verdana"/>
                      </a:endParaRPr>
                    </a:p>
                  </a:txBody>
                  <a:tcPr marL="0" marR="0" marT="44450" marB="0">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92075">
                        <a:lnSpc>
                          <a:spcPct val="100000"/>
                        </a:lnSpc>
                        <a:spcBef>
                          <a:spcPts val="350"/>
                        </a:spcBef>
                      </a:pPr>
                      <a:r>
                        <a:rPr sz="1800" spc="-5" dirty="0">
                          <a:solidFill>
                            <a:srgbClr val="333333"/>
                          </a:solidFill>
                          <a:latin typeface="Calibri Light"/>
                          <a:cs typeface="Verdana"/>
                        </a:rPr>
                        <a:t>The documents</a:t>
                      </a:r>
                      <a:r>
                        <a:rPr sz="1800" spc="10" dirty="0">
                          <a:solidFill>
                            <a:srgbClr val="333333"/>
                          </a:solidFill>
                          <a:latin typeface="Calibri Light"/>
                          <a:cs typeface="Verdana"/>
                        </a:rPr>
                        <a:t> </a:t>
                      </a:r>
                      <a:r>
                        <a:rPr sz="1800" dirty="0">
                          <a:solidFill>
                            <a:srgbClr val="333333"/>
                          </a:solidFill>
                          <a:latin typeface="Calibri Light"/>
                          <a:cs typeface="Verdana"/>
                        </a:rPr>
                        <a:t>were</a:t>
                      </a:r>
                      <a:r>
                        <a:rPr lang="de-DE" sz="1800" dirty="0">
                          <a:solidFill>
                            <a:srgbClr val="333333"/>
                          </a:solidFill>
                          <a:latin typeface="Calibri Light"/>
                          <a:cs typeface="Verdana"/>
                        </a:rPr>
                        <a:t> </a:t>
                      </a:r>
                      <a:r>
                        <a:rPr sz="1800" dirty="0">
                          <a:solidFill>
                            <a:srgbClr val="333333"/>
                          </a:solidFill>
                          <a:latin typeface="Calibri Light"/>
                          <a:cs typeface="Verdana"/>
                        </a:rPr>
                        <a:t>accidentally</a:t>
                      </a:r>
                      <a:r>
                        <a:rPr sz="1800" spc="-15" dirty="0">
                          <a:solidFill>
                            <a:srgbClr val="333333"/>
                          </a:solidFill>
                          <a:latin typeface="Calibri Light"/>
                          <a:cs typeface="Verdana"/>
                        </a:rPr>
                        <a:t> </a:t>
                      </a:r>
                      <a:r>
                        <a:rPr sz="1800" dirty="0">
                          <a:solidFill>
                            <a:srgbClr val="333333"/>
                          </a:solidFill>
                          <a:latin typeface="Calibri Light"/>
                          <a:cs typeface="Verdana"/>
                        </a:rPr>
                        <a:t>misplaced.</a:t>
                      </a:r>
                    </a:p>
                  </a:txBody>
                  <a:tcPr marL="0" marR="0" marT="44450" marB="0">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868045">
                <a:tc>
                  <a:txBody>
                    <a:bodyPr/>
                    <a:lstStyle/>
                    <a:p>
                      <a:pPr marL="91440" marR="208279">
                        <a:lnSpc>
                          <a:spcPct val="100000"/>
                        </a:lnSpc>
                        <a:spcBef>
                          <a:spcPts val="355"/>
                        </a:spcBef>
                      </a:pPr>
                      <a:r>
                        <a:rPr sz="1800" spc="-45" dirty="0">
                          <a:solidFill>
                            <a:srgbClr val="333333"/>
                          </a:solidFill>
                          <a:latin typeface="Calibri Light"/>
                          <a:cs typeface="Verdana"/>
                        </a:rPr>
                        <a:t>You </a:t>
                      </a:r>
                      <a:r>
                        <a:rPr sz="1800" dirty="0">
                          <a:solidFill>
                            <a:srgbClr val="333333"/>
                          </a:solidFill>
                          <a:latin typeface="Calibri Light"/>
                          <a:cs typeface="Verdana"/>
                        </a:rPr>
                        <a:t>failed </a:t>
                      </a:r>
                      <a:r>
                        <a:rPr sz="1800" spc="-5" dirty="0">
                          <a:solidFill>
                            <a:srgbClr val="333333"/>
                          </a:solidFill>
                          <a:latin typeface="Calibri Light"/>
                          <a:cs typeface="Verdana"/>
                        </a:rPr>
                        <a:t>your</a:t>
                      </a:r>
                      <a:r>
                        <a:rPr lang="de-DE" sz="1800" spc="-5" dirty="0">
                          <a:solidFill>
                            <a:srgbClr val="333333"/>
                          </a:solidFill>
                          <a:latin typeface="Calibri Light"/>
                          <a:cs typeface="Verdana"/>
                        </a:rPr>
                        <a:t> </a:t>
                      </a:r>
                      <a:r>
                        <a:rPr sz="1800" dirty="0">
                          <a:solidFill>
                            <a:srgbClr val="333333"/>
                          </a:solidFill>
                          <a:latin typeface="Calibri Light"/>
                          <a:cs typeface="Verdana"/>
                        </a:rPr>
                        <a:t>exam.</a:t>
                      </a:r>
                    </a:p>
                  </a:txBody>
                  <a:tcPr marL="0" marR="0" marT="45085" marB="0">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91440" marR="182880">
                        <a:lnSpc>
                          <a:spcPct val="100000"/>
                        </a:lnSpc>
                        <a:spcBef>
                          <a:spcPts val="355"/>
                        </a:spcBef>
                      </a:pPr>
                      <a:r>
                        <a:rPr sz="1800" spc="-5" dirty="0">
                          <a:solidFill>
                            <a:srgbClr val="333333"/>
                          </a:solidFill>
                          <a:latin typeface="Calibri Light"/>
                          <a:cs typeface="Verdana"/>
                        </a:rPr>
                        <a:t>The </a:t>
                      </a:r>
                      <a:r>
                        <a:rPr sz="1800" dirty="0">
                          <a:solidFill>
                            <a:srgbClr val="333333"/>
                          </a:solidFill>
                          <a:latin typeface="Calibri Light"/>
                          <a:cs typeface="Verdana"/>
                        </a:rPr>
                        <a:t>examiner </a:t>
                      </a:r>
                      <a:r>
                        <a:rPr sz="1800" spc="-5" dirty="0">
                          <a:solidFill>
                            <a:srgbClr val="333333"/>
                          </a:solidFill>
                          <a:latin typeface="Calibri Light"/>
                          <a:cs typeface="Verdana"/>
                        </a:rPr>
                        <a:t>wants to</a:t>
                      </a:r>
                      <a:r>
                        <a:rPr sz="1800" spc="-65" dirty="0">
                          <a:solidFill>
                            <a:srgbClr val="333333"/>
                          </a:solidFill>
                          <a:latin typeface="Calibri Light"/>
                          <a:cs typeface="Verdana"/>
                        </a:rPr>
                        <a:t> </a:t>
                      </a:r>
                      <a:r>
                        <a:rPr sz="1800" dirty="0">
                          <a:solidFill>
                            <a:srgbClr val="333333"/>
                          </a:solidFill>
                          <a:latin typeface="Calibri Light"/>
                          <a:cs typeface="Verdana"/>
                        </a:rPr>
                        <a:t>ruin</a:t>
                      </a:r>
                      <a:r>
                        <a:rPr lang="de-DE" sz="1800" dirty="0">
                          <a:solidFill>
                            <a:srgbClr val="333333"/>
                          </a:solidFill>
                          <a:latin typeface="Calibri Light"/>
                          <a:cs typeface="Verdana"/>
                        </a:rPr>
                        <a:t> </a:t>
                      </a:r>
                      <a:r>
                        <a:rPr sz="1800" spc="-5" dirty="0">
                          <a:solidFill>
                            <a:srgbClr val="333333"/>
                          </a:solidFill>
                          <a:latin typeface="Calibri Light"/>
                          <a:cs typeface="Verdana"/>
                        </a:rPr>
                        <a:t>your</a:t>
                      </a:r>
                      <a:r>
                        <a:rPr sz="1800" spc="-30" dirty="0">
                          <a:solidFill>
                            <a:srgbClr val="333333"/>
                          </a:solidFill>
                          <a:latin typeface="Calibri Light"/>
                          <a:cs typeface="Verdana"/>
                        </a:rPr>
                        <a:t> </a:t>
                      </a:r>
                      <a:r>
                        <a:rPr sz="1800" spc="-40" dirty="0">
                          <a:solidFill>
                            <a:srgbClr val="333333"/>
                          </a:solidFill>
                          <a:latin typeface="Calibri Light"/>
                          <a:cs typeface="Verdana"/>
                        </a:rPr>
                        <a:t>career.</a:t>
                      </a:r>
                      <a:endParaRPr sz="1800" dirty="0">
                        <a:solidFill>
                          <a:srgbClr val="333333"/>
                        </a:solidFill>
                        <a:latin typeface="Calibri Light"/>
                        <a:cs typeface="Verdana"/>
                      </a:endParaRPr>
                    </a:p>
                  </a:txBody>
                  <a:tcPr marL="0" marR="0" marT="45085" marB="0">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92075" marR="337820">
                        <a:lnSpc>
                          <a:spcPct val="100000"/>
                        </a:lnSpc>
                        <a:spcBef>
                          <a:spcPts val="355"/>
                        </a:spcBef>
                      </a:pPr>
                      <a:r>
                        <a:rPr sz="1800" spc="-10" dirty="0">
                          <a:solidFill>
                            <a:srgbClr val="333333"/>
                          </a:solidFill>
                          <a:latin typeface="Calibri Light"/>
                          <a:cs typeface="Verdana"/>
                        </a:rPr>
                        <a:t>Perhaps </a:t>
                      </a:r>
                      <a:r>
                        <a:rPr sz="1800" spc="-5" dirty="0">
                          <a:solidFill>
                            <a:srgbClr val="333333"/>
                          </a:solidFill>
                          <a:latin typeface="Calibri Light"/>
                          <a:cs typeface="Verdana"/>
                        </a:rPr>
                        <a:t>the </a:t>
                      </a:r>
                      <a:r>
                        <a:rPr sz="1800" dirty="0">
                          <a:solidFill>
                            <a:srgbClr val="333333"/>
                          </a:solidFill>
                          <a:latin typeface="Calibri Light"/>
                          <a:cs typeface="Verdana"/>
                        </a:rPr>
                        <a:t>examiner </a:t>
                      </a:r>
                      <a:r>
                        <a:rPr sz="1800" spc="-5" dirty="0">
                          <a:solidFill>
                            <a:srgbClr val="333333"/>
                          </a:solidFill>
                          <a:latin typeface="Calibri Light"/>
                          <a:cs typeface="Verdana"/>
                        </a:rPr>
                        <a:t>was </a:t>
                      </a:r>
                      <a:r>
                        <a:rPr sz="1800" dirty="0">
                          <a:solidFill>
                            <a:srgbClr val="333333"/>
                          </a:solidFill>
                          <a:latin typeface="Calibri Light"/>
                          <a:cs typeface="Verdana"/>
                        </a:rPr>
                        <a:t>strict, </a:t>
                      </a:r>
                      <a:r>
                        <a:rPr sz="1800" spc="-5" dirty="0">
                          <a:solidFill>
                            <a:srgbClr val="333333"/>
                          </a:solidFill>
                          <a:latin typeface="Calibri Light"/>
                          <a:cs typeface="Verdana"/>
                        </a:rPr>
                        <a:t>but</a:t>
                      </a:r>
                      <a:r>
                        <a:rPr lang="de-DE" sz="1800" spc="-5" dirty="0">
                          <a:solidFill>
                            <a:srgbClr val="333333"/>
                          </a:solidFill>
                          <a:latin typeface="Calibri Light"/>
                          <a:cs typeface="Verdana"/>
                        </a:rPr>
                        <a:t> </a:t>
                      </a:r>
                      <a:r>
                        <a:rPr sz="1800" dirty="0">
                          <a:solidFill>
                            <a:srgbClr val="333333"/>
                          </a:solidFill>
                          <a:latin typeface="Calibri Light"/>
                          <a:cs typeface="Verdana"/>
                        </a:rPr>
                        <a:t>insufficient</a:t>
                      </a:r>
                      <a:r>
                        <a:rPr sz="1800" spc="-60" dirty="0">
                          <a:solidFill>
                            <a:srgbClr val="333333"/>
                          </a:solidFill>
                          <a:latin typeface="Calibri Light"/>
                          <a:cs typeface="Verdana"/>
                        </a:rPr>
                        <a:t> </a:t>
                      </a:r>
                      <a:r>
                        <a:rPr sz="1800" spc="-5" dirty="0">
                          <a:solidFill>
                            <a:srgbClr val="333333"/>
                          </a:solidFill>
                          <a:latin typeface="Calibri Light"/>
                          <a:cs typeface="Verdana"/>
                        </a:rPr>
                        <a:t>preparation </a:t>
                      </a:r>
                      <a:r>
                        <a:rPr sz="1800" dirty="0">
                          <a:solidFill>
                            <a:srgbClr val="333333"/>
                          </a:solidFill>
                          <a:latin typeface="Calibri Light"/>
                          <a:cs typeface="Verdana"/>
                        </a:rPr>
                        <a:t>and lack of sleep are also </a:t>
                      </a:r>
                      <a:r>
                        <a:rPr sz="1800" spc="-5" dirty="0">
                          <a:solidFill>
                            <a:srgbClr val="333333"/>
                          </a:solidFill>
                          <a:latin typeface="Calibri Light"/>
                          <a:cs typeface="Verdana"/>
                        </a:rPr>
                        <a:t>possible</a:t>
                      </a:r>
                      <a:r>
                        <a:rPr sz="1800" spc="-15" dirty="0">
                          <a:solidFill>
                            <a:srgbClr val="333333"/>
                          </a:solidFill>
                          <a:latin typeface="Calibri Light"/>
                          <a:cs typeface="Verdana"/>
                        </a:rPr>
                        <a:t> </a:t>
                      </a:r>
                      <a:r>
                        <a:rPr sz="1800" dirty="0">
                          <a:solidFill>
                            <a:srgbClr val="333333"/>
                          </a:solidFill>
                          <a:latin typeface="Calibri Light"/>
                          <a:cs typeface="Verdana"/>
                        </a:rPr>
                        <a:t>causes.</a:t>
                      </a:r>
                    </a:p>
                  </a:txBody>
                  <a:tcPr marL="0" marR="0" marT="45085" marB="0">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868045">
                <a:tc>
                  <a:txBody>
                    <a:bodyPr/>
                    <a:lstStyle/>
                    <a:p>
                      <a:pPr marL="91440" marR="99695">
                        <a:lnSpc>
                          <a:spcPct val="100000"/>
                        </a:lnSpc>
                        <a:spcBef>
                          <a:spcPts val="355"/>
                        </a:spcBef>
                      </a:pPr>
                      <a:r>
                        <a:rPr sz="1800" dirty="0">
                          <a:solidFill>
                            <a:srgbClr val="333333"/>
                          </a:solidFill>
                          <a:latin typeface="Calibri Light"/>
                          <a:cs typeface="Verdana"/>
                        </a:rPr>
                        <a:t>A friend</a:t>
                      </a:r>
                      <a:r>
                        <a:rPr sz="1800" spc="-90" dirty="0">
                          <a:solidFill>
                            <a:srgbClr val="333333"/>
                          </a:solidFill>
                          <a:latin typeface="Calibri Light"/>
                          <a:cs typeface="Verdana"/>
                        </a:rPr>
                        <a:t> </a:t>
                      </a:r>
                      <a:r>
                        <a:rPr sz="1800" dirty="0">
                          <a:solidFill>
                            <a:srgbClr val="333333"/>
                          </a:solidFill>
                          <a:latin typeface="Calibri Light"/>
                          <a:cs typeface="Verdana"/>
                        </a:rPr>
                        <a:t>doesn’t</a:t>
                      </a:r>
                      <a:r>
                        <a:rPr lang="de-DE" sz="1800" dirty="0">
                          <a:solidFill>
                            <a:srgbClr val="333333"/>
                          </a:solidFill>
                          <a:latin typeface="Calibri Light"/>
                          <a:cs typeface="Verdana"/>
                        </a:rPr>
                        <a:t> </a:t>
                      </a:r>
                      <a:r>
                        <a:rPr sz="1800" spc="-10" dirty="0">
                          <a:solidFill>
                            <a:srgbClr val="333333"/>
                          </a:solidFill>
                          <a:latin typeface="Calibri Light"/>
                          <a:cs typeface="Verdana"/>
                        </a:rPr>
                        <a:t>say</a:t>
                      </a:r>
                      <a:r>
                        <a:rPr sz="1800" spc="-20" dirty="0">
                          <a:solidFill>
                            <a:srgbClr val="333333"/>
                          </a:solidFill>
                          <a:latin typeface="Calibri Light"/>
                          <a:cs typeface="Verdana"/>
                        </a:rPr>
                        <a:t> </a:t>
                      </a:r>
                      <a:r>
                        <a:rPr sz="1800" spc="-5" dirty="0">
                          <a:solidFill>
                            <a:srgbClr val="333333"/>
                          </a:solidFill>
                          <a:latin typeface="Calibri Light"/>
                          <a:cs typeface="Verdana"/>
                        </a:rPr>
                        <a:t>hello.</a:t>
                      </a:r>
                      <a:endParaRPr sz="1800" dirty="0">
                        <a:solidFill>
                          <a:srgbClr val="333333"/>
                        </a:solidFill>
                        <a:latin typeface="Calibri Light"/>
                        <a:cs typeface="Verdana"/>
                      </a:endParaRPr>
                    </a:p>
                  </a:txBody>
                  <a:tcPr marL="0" marR="0" marT="45085" marB="0">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91440" marR="85090">
                        <a:lnSpc>
                          <a:spcPct val="100000"/>
                        </a:lnSpc>
                        <a:spcBef>
                          <a:spcPts val="355"/>
                        </a:spcBef>
                      </a:pPr>
                      <a:r>
                        <a:rPr sz="1800" spc="-35" dirty="0">
                          <a:solidFill>
                            <a:srgbClr val="333333"/>
                          </a:solidFill>
                          <a:latin typeface="Calibri Light"/>
                          <a:cs typeface="Verdana"/>
                        </a:rPr>
                        <a:t>Your </a:t>
                      </a:r>
                      <a:r>
                        <a:rPr sz="1800" dirty="0">
                          <a:solidFill>
                            <a:srgbClr val="333333"/>
                          </a:solidFill>
                          <a:latin typeface="Calibri Light"/>
                          <a:cs typeface="Verdana"/>
                        </a:rPr>
                        <a:t>friend </a:t>
                      </a:r>
                      <a:r>
                        <a:rPr sz="1800" spc="-5" dirty="0">
                          <a:solidFill>
                            <a:srgbClr val="333333"/>
                          </a:solidFill>
                          <a:latin typeface="Calibri Light"/>
                          <a:cs typeface="Verdana"/>
                        </a:rPr>
                        <a:t>does </a:t>
                      </a:r>
                      <a:r>
                        <a:rPr sz="1800" dirty="0">
                          <a:solidFill>
                            <a:srgbClr val="333333"/>
                          </a:solidFill>
                          <a:latin typeface="Calibri Light"/>
                          <a:cs typeface="Verdana"/>
                        </a:rPr>
                        <a:t>not </a:t>
                      </a:r>
                      <a:r>
                        <a:rPr sz="1800" spc="-5" dirty="0">
                          <a:solidFill>
                            <a:srgbClr val="333333"/>
                          </a:solidFill>
                          <a:latin typeface="Calibri Light"/>
                          <a:cs typeface="Verdana"/>
                        </a:rPr>
                        <a:t>want to</a:t>
                      </a:r>
                      <a:r>
                        <a:rPr lang="de-DE" sz="1800" spc="-5" dirty="0">
                          <a:solidFill>
                            <a:srgbClr val="333333"/>
                          </a:solidFill>
                          <a:latin typeface="Calibri Light"/>
                          <a:cs typeface="Verdana"/>
                        </a:rPr>
                        <a:t> </a:t>
                      </a:r>
                      <a:r>
                        <a:rPr sz="1800" dirty="0">
                          <a:solidFill>
                            <a:srgbClr val="333333"/>
                          </a:solidFill>
                          <a:latin typeface="Calibri Light"/>
                          <a:cs typeface="Verdana"/>
                        </a:rPr>
                        <a:t>know </a:t>
                      </a:r>
                      <a:r>
                        <a:rPr sz="1800" spc="-5" dirty="0">
                          <a:solidFill>
                            <a:srgbClr val="333333"/>
                          </a:solidFill>
                          <a:latin typeface="Calibri Light"/>
                          <a:cs typeface="Verdana"/>
                        </a:rPr>
                        <a:t>you anymore </a:t>
                      </a:r>
                      <a:r>
                        <a:rPr sz="1800" dirty="0">
                          <a:solidFill>
                            <a:srgbClr val="333333"/>
                          </a:solidFill>
                          <a:latin typeface="Calibri Light"/>
                          <a:cs typeface="Verdana"/>
                        </a:rPr>
                        <a:t>and </a:t>
                      </a:r>
                      <a:r>
                        <a:rPr sz="1800" spc="5" dirty="0">
                          <a:solidFill>
                            <a:srgbClr val="333333"/>
                          </a:solidFill>
                          <a:latin typeface="Calibri Light"/>
                          <a:cs typeface="Verdana"/>
                        </a:rPr>
                        <a:t>is</a:t>
                      </a:r>
                      <a:r>
                        <a:rPr lang="de-DE" sz="1800" spc="5" dirty="0">
                          <a:solidFill>
                            <a:srgbClr val="333333"/>
                          </a:solidFill>
                          <a:latin typeface="Calibri Light"/>
                          <a:cs typeface="Verdana"/>
                        </a:rPr>
                        <a:t> </a:t>
                      </a:r>
                      <a:r>
                        <a:rPr sz="1800" spc="-5" dirty="0">
                          <a:solidFill>
                            <a:srgbClr val="333333"/>
                          </a:solidFill>
                          <a:latin typeface="Calibri Light"/>
                          <a:cs typeface="Verdana"/>
                        </a:rPr>
                        <a:t>ashamed </a:t>
                      </a:r>
                      <a:r>
                        <a:rPr sz="1800" dirty="0">
                          <a:solidFill>
                            <a:srgbClr val="333333"/>
                          </a:solidFill>
                          <a:latin typeface="Calibri Light"/>
                          <a:cs typeface="Verdana"/>
                        </a:rPr>
                        <a:t>of</a:t>
                      </a:r>
                      <a:r>
                        <a:rPr sz="1800" spc="-5" dirty="0">
                          <a:solidFill>
                            <a:srgbClr val="333333"/>
                          </a:solidFill>
                          <a:latin typeface="Calibri Light"/>
                          <a:cs typeface="Verdana"/>
                        </a:rPr>
                        <a:t> you.</a:t>
                      </a:r>
                      <a:endParaRPr sz="1800" dirty="0">
                        <a:solidFill>
                          <a:srgbClr val="333333"/>
                        </a:solidFill>
                        <a:latin typeface="Calibri Light"/>
                        <a:cs typeface="Verdana"/>
                      </a:endParaRPr>
                    </a:p>
                  </a:txBody>
                  <a:tcPr marL="0" marR="0" marT="45085" marB="0">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92075" marR="428625">
                        <a:lnSpc>
                          <a:spcPct val="100000"/>
                        </a:lnSpc>
                        <a:spcBef>
                          <a:spcPts val="355"/>
                        </a:spcBef>
                      </a:pPr>
                      <a:r>
                        <a:rPr sz="1800" spc="-35" dirty="0">
                          <a:solidFill>
                            <a:srgbClr val="333333"/>
                          </a:solidFill>
                          <a:latin typeface="Calibri Light"/>
                          <a:cs typeface="Verdana"/>
                        </a:rPr>
                        <a:t>Your </a:t>
                      </a:r>
                      <a:r>
                        <a:rPr sz="1800" dirty="0">
                          <a:solidFill>
                            <a:srgbClr val="333333"/>
                          </a:solidFill>
                          <a:latin typeface="Calibri Light"/>
                          <a:cs typeface="Verdana"/>
                        </a:rPr>
                        <a:t>friend is worried;</a:t>
                      </a:r>
                      <a:r>
                        <a:rPr lang="de-DE" sz="1800" dirty="0">
                          <a:solidFill>
                            <a:srgbClr val="333333"/>
                          </a:solidFill>
                          <a:latin typeface="Calibri Light"/>
                          <a:cs typeface="Verdana"/>
                        </a:rPr>
                        <a:t> </a:t>
                      </a:r>
                      <a:r>
                        <a:rPr sz="1800" dirty="0">
                          <a:solidFill>
                            <a:srgbClr val="333333"/>
                          </a:solidFill>
                          <a:latin typeface="Calibri Light"/>
                          <a:cs typeface="Verdana"/>
                        </a:rPr>
                        <a:t>simply did not notice</a:t>
                      </a:r>
                      <a:r>
                        <a:rPr lang="de-DE" sz="1800" dirty="0">
                          <a:solidFill>
                            <a:srgbClr val="333333"/>
                          </a:solidFill>
                          <a:latin typeface="Calibri Light"/>
                          <a:cs typeface="Verdana"/>
                        </a:rPr>
                        <a:t> </a:t>
                      </a:r>
                      <a:r>
                        <a:rPr sz="1800" spc="-5" dirty="0">
                          <a:solidFill>
                            <a:srgbClr val="333333"/>
                          </a:solidFill>
                          <a:latin typeface="Calibri Light"/>
                          <a:cs typeface="Verdana"/>
                        </a:rPr>
                        <a:t>you.</a:t>
                      </a:r>
                      <a:endParaRPr sz="1800" dirty="0">
                        <a:solidFill>
                          <a:srgbClr val="333333"/>
                        </a:solidFill>
                        <a:latin typeface="Calibri Light"/>
                        <a:cs typeface="Verdana"/>
                      </a:endParaRPr>
                    </a:p>
                  </a:txBody>
                  <a:tcPr marL="0" marR="0" marT="45085" marB="0">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p:txBody>
          <a:bodyPr vert="horz" lIns="0" tIns="0" rIns="0" bIns="0" rtlCol="0" anchor="t">
            <a:spAutoFit/>
          </a:bodyPr>
          <a:lstStyle/>
          <a:p>
            <a:pPr defTabSz="914377">
              <a:spcBef>
                <a:spcPts val="0"/>
              </a:spcBef>
            </a:pPr>
            <a:r>
              <a:rPr lang="en-US" altLang="de-DE" sz="3600" dirty="0">
                <a:latin typeface="Calibri Light"/>
              </a:rPr>
              <a:t>Attributional Style </a:t>
            </a:r>
          </a:p>
        </p:txBody>
      </p:sp>
      <p:sp>
        <p:nvSpPr>
          <p:cNvPr id="57347" name="Text Box 3"/>
          <p:cNvSpPr>
            <a:spLocks noGrp="1" noChangeArrowheads="1"/>
          </p:cNvSpPr>
          <p:nvPr>
            <p:ph idx="1"/>
          </p:nvPr>
        </p:nvSpPr>
        <p:spPr>
          <a:noFill/>
        </p:spPr>
        <p:txBody>
          <a:bodyPr/>
          <a:lstStyle/>
          <a:p>
            <a:pPr>
              <a:buClr>
                <a:srgbClr val="333333"/>
              </a:buClr>
            </a:pPr>
            <a:r>
              <a:rPr lang="de-DE" altLang="de-DE" sz="2400" dirty="0">
                <a:solidFill>
                  <a:srgbClr val="333333"/>
                </a:solidFill>
                <a:latin typeface="Calibri Light"/>
              </a:rPr>
              <a:t>Goal of today’s session:</a:t>
            </a:r>
          </a:p>
          <a:p>
            <a:pPr marL="342900" indent="-342900" eaLnBrk="1" hangingPunct="1">
              <a:buClr>
                <a:srgbClr val="333333"/>
              </a:buClr>
              <a:buFont typeface="WingDings"/>
              <a:buChar char=""/>
            </a:pPr>
            <a:r>
              <a:rPr lang="de-DE" altLang="de-DE" sz="2400" dirty="0">
                <a:solidFill>
                  <a:srgbClr val="333333"/>
                </a:solidFill>
                <a:latin typeface="Calibri Light"/>
              </a:rPr>
              <a:t>Consider</a:t>
            </a:r>
            <a:r>
              <a:rPr lang="en-US" altLang="de-DE" sz="2400" dirty="0">
                <a:solidFill>
                  <a:srgbClr val="333333"/>
                </a:solidFill>
                <a:latin typeface="Calibri Light"/>
              </a:rPr>
              <a:t> possible causes </a:t>
            </a:r>
            <a:r>
              <a:rPr lang="de-DE" altLang="de-DE" sz="2400" dirty="0">
                <a:solidFill>
                  <a:srgbClr val="333333"/>
                </a:solidFill>
                <a:latin typeface="Calibri Light"/>
              </a:rPr>
              <a:t>of</a:t>
            </a:r>
            <a:r>
              <a:rPr lang="en-US" altLang="de-DE" sz="2400" dirty="0">
                <a:solidFill>
                  <a:srgbClr val="333333"/>
                </a:solidFill>
                <a:latin typeface="Calibri Light"/>
              </a:rPr>
              <a:t> events </a:t>
            </a:r>
          </a:p>
          <a:p>
            <a:pPr marL="342900" indent="-342900" eaLnBrk="1" hangingPunct="1">
              <a:buClr>
                <a:srgbClr val="333333"/>
              </a:buClr>
              <a:buFont typeface="WingDings"/>
              <a:buChar char=""/>
            </a:pPr>
            <a:r>
              <a:rPr lang="en-US" altLang="de-DE" sz="2400" dirty="0">
                <a:solidFill>
                  <a:srgbClr val="333333"/>
                </a:solidFill>
                <a:latin typeface="Calibri Light"/>
              </a:rPr>
              <a:t>Do not rush into accepting only one explanation</a:t>
            </a:r>
          </a:p>
          <a:p>
            <a:pPr marL="342900" indent="-342900" eaLnBrk="1" hangingPunct="1">
              <a:buClr>
                <a:srgbClr val="333333"/>
              </a:buClr>
              <a:buFont typeface="WingDings"/>
              <a:buChar char=""/>
            </a:pPr>
            <a:r>
              <a:rPr lang="en-US" altLang="de-DE" sz="2400" dirty="0">
                <a:solidFill>
                  <a:srgbClr val="333333"/>
                </a:solidFill>
                <a:latin typeface="Calibri Light"/>
              </a:rPr>
              <a:t>Discuss the consequences of certain attributions</a:t>
            </a:r>
          </a:p>
          <a:p>
            <a:pPr lvl="0" defTabSz="914400" fontAlgn="base"/>
            <a:r>
              <a:rPr lang="de-DE" altLang="de-DE" sz="2400" dirty="0">
                <a:solidFill>
                  <a:srgbClr val="004992"/>
                </a:solidFill>
                <a:latin typeface="Calibri Light"/>
                <a:cs typeface="Times New Roman" panose="02020603050405020304" pitchFamily="18" charset="0"/>
              </a:rPr>
              <a:t>We should try to be as realistic as possible in our everyday life:</a:t>
            </a:r>
          </a:p>
          <a:p>
            <a:pPr lvl="0" defTabSz="914400" fontAlgn="base"/>
            <a:r>
              <a:rPr lang="de-DE" altLang="de-DE" sz="2400" dirty="0">
                <a:solidFill>
                  <a:srgbClr val="004992"/>
                </a:solidFill>
                <a:latin typeface="Calibri Light"/>
                <a:cs typeface="Times New Roman" panose="02020603050405020304" pitchFamily="18" charset="0"/>
              </a:rPr>
              <a:t>We should not always blame others for our failures, nor should we always blame ourselves when things go wrong.</a:t>
            </a:r>
            <a:endParaRPr lang="en-US" altLang="de-DE" sz="2400" dirty="0">
              <a:solidFill>
                <a:srgbClr val="004992"/>
              </a:solidFill>
              <a:latin typeface="Calibri Light"/>
              <a:cs typeface="Times New Roman" panose="02020603050405020304" pitchFamily="18" charset="0"/>
            </a:endParaRPr>
          </a:p>
          <a:p>
            <a:pPr eaLnBrk="1" hangingPunct="1"/>
            <a:endParaRPr lang="en-US" altLang="de-DE" sz="2400" dirty="0">
              <a:solidFill>
                <a:srgbClr val="333333"/>
              </a:solidFill>
              <a:latin typeface="Calibri Light"/>
            </a:endParaRPr>
          </a:p>
        </p:txBody>
      </p:sp>
      <p:sp>
        <p:nvSpPr>
          <p:cNvPr id="2" name="Footer Placeholder 1"/>
          <p:cNvSpPr>
            <a:spLocks noGrp="1"/>
          </p:cNvSpPr>
          <p:nvPr>
            <p:ph type="ftr" sz="quarter" idx="11"/>
          </p:nvPr>
        </p:nvSpPr>
        <p:spPr/>
        <p:txBody>
          <a:bodyPr/>
          <a:lstStyle/>
          <a:p>
            <a:r>
              <a:rPr lang="de-DE"/>
              <a:t>Metacognitive Training 1 - Attribution</a:t>
            </a:r>
            <a:endParaRPr lang="de-DE" dirty="0"/>
          </a:p>
        </p:txBody>
      </p:sp>
      <p:sp>
        <p:nvSpPr>
          <p:cNvPr id="3" name="Slide Number Placeholder 2"/>
          <p:cNvSpPr>
            <a:spLocks noGrp="1"/>
          </p:cNvSpPr>
          <p:nvPr>
            <p:ph type="sldNum" sz="quarter" idx="12"/>
          </p:nvPr>
        </p:nvSpPr>
        <p:spPr/>
        <p:txBody>
          <a:bodyPr/>
          <a:lstStyle/>
          <a:p>
            <a:fld id="{9B00EF49-7894-4F53-A8DD-F7DB3BFC5032}" type="slidenum">
              <a:rPr lang="de-DE" smtClean="0"/>
              <a:pPr/>
              <a:t>27</a:t>
            </a:fld>
            <a:endParaRPr lang="de-DE" dirty="0"/>
          </a:p>
        </p:txBody>
      </p:sp>
    </p:spTree>
    <p:extLst>
      <p:ext uri="{BB962C8B-B14F-4D97-AF65-F5344CB8AC3E}">
        <p14:creationId xmlns:p14="http://schemas.microsoft.com/office/powerpoint/2010/main" val="183305587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a:latin typeface="Calibri Light"/>
              </a:rPr>
              <a:t>A friend is talking about you behind your back.</a:t>
            </a:r>
            <a:endParaRPr sz="3600" dirty="0">
              <a:latin typeface="Calibri Light"/>
            </a:endParaRPr>
          </a:p>
        </p:txBody>
      </p:sp>
      <p:sp>
        <p:nvSpPr>
          <p:cNvPr id="8" name="Content Placeholder 7"/>
          <p:cNvSpPr>
            <a:spLocks noGrp="1"/>
          </p:cNvSpPr>
          <p:nvPr>
            <p:ph idx="1"/>
          </p:nvPr>
        </p:nvSpPr>
        <p:spPr/>
        <p:txBody>
          <a:bodyPr/>
          <a:lstStyle/>
          <a:p>
            <a:pPr marR="5080" lvl="0" defTabSz="914400"/>
            <a:r>
              <a:rPr lang="en-US" sz="2400" dirty="0">
                <a:solidFill>
                  <a:srgbClr val="333333"/>
                </a:solidFill>
                <a:latin typeface="Calibri Light"/>
                <a:cs typeface="Verdana"/>
              </a:rPr>
              <a:t>What caused </a:t>
            </a:r>
            <a:r>
              <a:rPr lang="en-US" sz="2400" spc="-5" dirty="0">
                <a:solidFill>
                  <a:srgbClr val="333333"/>
                </a:solidFill>
                <a:latin typeface="Calibri Light"/>
                <a:cs typeface="Verdana"/>
              </a:rPr>
              <a:t>your </a:t>
            </a:r>
            <a:r>
              <a:rPr lang="en-US" sz="2400" spc="-10" dirty="0">
                <a:solidFill>
                  <a:srgbClr val="333333"/>
                </a:solidFill>
                <a:latin typeface="Calibri Light"/>
                <a:cs typeface="Verdana"/>
              </a:rPr>
              <a:t>friend </a:t>
            </a:r>
            <a:r>
              <a:rPr lang="en-US" sz="2400" spc="-5" dirty="0">
                <a:solidFill>
                  <a:srgbClr val="333333"/>
                </a:solidFill>
                <a:latin typeface="Calibri Light"/>
                <a:cs typeface="Verdana"/>
              </a:rPr>
              <a:t>to talk </a:t>
            </a:r>
            <a:r>
              <a:rPr lang="en-US" sz="2400" dirty="0">
                <a:solidFill>
                  <a:srgbClr val="333333"/>
                </a:solidFill>
                <a:latin typeface="Calibri Light"/>
                <a:cs typeface="Verdana"/>
              </a:rPr>
              <a:t>about </a:t>
            </a:r>
            <a:r>
              <a:rPr lang="en-US" sz="2400" spc="-5" dirty="0">
                <a:solidFill>
                  <a:srgbClr val="333333"/>
                </a:solidFill>
                <a:latin typeface="Calibri Light"/>
                <a:cs typeface="Verdana"/>
              </a:rPr>
              <a:t>you behind your</a:t>
            </a:r>
            <a:r>
              <a:rPr lang="en-US" sz="2400" spc="25" dirty="0">
                <a:solidFill>
                  <a:srgbClr val="333333"/>
                </a:solidFill>
                <a:latin typeface="Calibri Light"/>
                <a:cs typeface="Verdana"/>
              </a:rPr>
              <a:t> </a:t>
            </a:r>
            <a:r>
              <a:rPr lang="en-US" sz="2400" spc="-5" dirty="0">
                <a:solidFill>
                  <a:srgbClr val="333333"/>
                </a:solidFill>
                <a:latin typeface="Calibri Light"/>
                <a:cs typeface="Verdana"/>
              </a:rPr>
              <a:t>back?</a:t>
            </a:r>
            <a:endParaRPr lang="en-US" sz="2400" dirty="0">
              <a:solidFill>
                <a:srgbClr val="333333"/>
              </a:solidFill>
              <a:latin typeface="Calibri Light"/>
              <a:cs typeface="Verdana"/>
            </a:endParaRPr>
          </a:p>
          <a:p>
            <a:r>
              <a:rPr lang="en-US" sz="2400" dirty="0">
                <a:solidFill>
                  <a:srgbClr val="333333"/>
                </a:solidFill>
                <a:latin typeface="Calibri Light"/>
              </a:rPr>
              <a:t>What is the main reason for this event?</a:t>
            </a:r>
          </a:p>
          <a:p>
            <a:endParaRPr lang="en-US" sz="2400" dirty="0">
              <a:solidFill>
                <a:srgbClr val="333333"/>
              </a:solidFill>
              <a:latin typeface="Calibri Light"/>
            </a:endParaRPr>
          </a:p>
          <a:p>
            <a:endParaRPr lang="en-US" sz="2400" dirty="0">
              <a:solidFill>
                <a:srgbClr val="333333"/>
              </a:solidFill>
              <a:latin typeface="Calibri Light"/>
            </a:endParaRPr>
          </a:p>
          <a:p>
            <a:pPr lvl="0" defTabSz="914400"/>
            <a:r>
              <a:rPr lang="en-US" sz="2400" spc="-5" dirty="0">
                <a:solidFill>
                  <a:srgbClr val="004992"/>
                </a:solidFill>
                <a:latin typeface="Calibri Light"/>
                <a:cs typeface="Verdana"/>
              </a:rPr>
              <a:t>Yourself?</a:t>
            </a:r>
            <a:endParaRPr lang="en-US" sz="2400" dirty="0">
              <a:solidFill>
                <a:srgbClr val="004992"/>
              </a:solidFill>
              <a:latin typeface="Calibri Light"/>
              <a:cs typeface="Verdana"/>
            </a:endParaRPr>
          </a:p>
          <a:p>
            <a:pPr marR="5080" lvl="0" defTabSz="914400"/>
            <a:r>
              <a:rPr lang="en-US" sz="2400" spc="-5" dirty="0">
                <a:solidFill>
                  <a:srgbClr val="004992"/>
                </a:solidFill>
                <a:latin typeface="Calibri Light"/>
                <a:cs typeface="Verdana"/>
              </a:rPr>
              <a:t>Another person </a:t>
            </a:r>
            <a:r>
              <a:rPr lang="en-US" sz="2400" dirty="0">
                <a:solidFill>
                  <a:srgbClr val="004992"/>
                </a:solidFill>
                <a:latin typeface="Calibri Light"/>
                <a:cs typeface="Verdana"/>
              </a:rPr>
              <a:t>or </a:t>
            </a:r>
            <a:r>
              <a:rPr lang="en-US" sz="2400" spc="-5" dirty="0">
                <a:solidFill>
                  <a:srgbClr val="004992"/>
                </a:solidFill>
                <a:latin typeface="Calibri Light"/>
                <a:cs typeface="Verdana"/>
              </a:rPr>
              <a:t>other </a:t>
            </a:r>
            <a:r>
              <a:rPr lang="en-US" sz="2400" dirty="0">
                <a:solidFill>
                  <a:srgbClr val="004992"/>
                </a:solidFill>
                <a:latin typeface="Calibri Light"/>
                <a:cs typeface="Verdana"/>
              </a:rPr>
              <a:t>people? </a:t>
            </a:r>
          </a:p>
          <a:p>
            <a:pPr marR="5080" lvl="0" defTabSz="914400"/>
            <a:r>
              <a:rPr lang="en-US" sz="2400" spc="-5" dirty="0">
                <a:solidFill>
                  <a:srgbClr val="004992"/>
                </a:solidFill>
                <a:latin typeface="Calibri Light"/>
                <a:cs typeface="Verdana"/>
              </a:rPr>
              <a:t>Circumstances </a:t>
            </a:r>
            <a:r>
              <a:rPr lang="en-US" sz="2400" dirty="0">
                <a:solidFill>
                  <a:srgbClr val="004992"/>
                </a:solidFill>
                <a:latin typeface="Calibri Light"/>
                <a:cs typeface="Verdana"/>
              </a:rPr>
              <a:t>or</a:t>
            </a:r>
            <a:r>
              <a:rPr lang="en-US" sz="2400" spc="-15" dirty="0">
                <a:solidFill>
                  <a:srgbClr val="004992"/>
                </a:solidFill>
                <a:latin typeface="Calibri Light"/>
                <a:cs typeface="Verdana"/>
              </a:rPr>
              <a:t> </a:t>
            </a:r>
            <a:r>
              <a:rPr lang="en-US" sz="2400" spc="-5" dirty="0">
                <a:solidFill>
                  <a:srgbClr val="004992"/>
                </a:solidFill>
                <a:latin typeface="Calibri Light"/>
                <a:cs typeface="Verdana"/>
              </a:rPr>
              <a:t>chance?</a:t>
            </a:r>
            <a:endParaRPr lang="en-US" sz="2400" dirty="0">
              <a:solidFill>
                <a:srgbClr val="004992"/>
              </a:solidFill>
              <a:latin typeface="Calibri Light"/>
              <a:cs typeface="Verdana"/>
            </a:endParaRPr>
          </a:p>
        </p:txBody>
      </p:sp>
      <p:sp>
        <p:nvSpPr>
          <p:cNvPr id="6" name="Footer Placeholder 5"/>
          <p:cNvSpPr>
            <a:spLocks noGrp="1"/>
          </p:cNvSpPr>
          <p:nvPr>
            <p:ph type="ftr" sz="quarter" idx="11"/>
          </p:nvPr>
        </p:nvSpPr>
        <p:spPr/>
        <p:txBody>
          <a:bodyPr/>
          <a:lstStyle/>
          <a:p>
            <a:r>
              <a:rPr lang="de-DE">
                <a:latin typeface="Calibri Light"/>
              </a:rPr>
              <a:t>Metacognitive Training 1 - Attribution</a:t>
            </a:r>
            <a:endParaRPr lang="de-DE" dirty="0">
              <a:latin typeface="Calibri Light"/>
            </a:endParaRPr>
          </a:p>
        </p:txBody>
      </p:sp>
      <p:sp>
        <p:nvSpPr>
          <p:cNvPr id="7" name="Slide Number Placeholder 6"/>
          <p:cNvSpPr>
            <a:spLocks noGrp="1"/>
          </p:cNvSpPr>
          <p:nvPr>
            <p:ph type="sldNum" sz="quarter" idx="12"/>
          </p:nvPr>
        </p:nvSpPr>
        <p:spPr/>
        <p:txBody>
          <a:bodyPr/>
          <a:lstStyle/>
          <a:p>
            <a:fld id="{9B00EF49-7894-4F53-A8DD-F7DB3BFC5032}" type="slidenum">
              <a:rPr lang="de-DE" smtClean="0">
                <a:latin typeface="Calibri Light"/>
              </a:rPr>
              <a:pPr/>
              <a:t>28</a:t>
            </a:fld>
            <a:endParaRPr lang="de-DE" dirty="0">
              <a:latin typeface="Calibri Light"/>
            </a:endParaRPr>
          </a:p>
        </p:txBody>
      </p:sp>
      <p:pic>
        <p:nvPicPr>
          <p:cNvPr id="10" name="Picture 17" descr="DSCF0486_bdunnette_flickr_ccc"/>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547209" y="4122025"/>
            <a:ext cx="3647967" cy="2735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dirty="0"/>
              <a:t>You are invited to a job interview.</a:t>
            </a:r>
            <a:endParaRPr sz="3600" dirty="0">
              <a:latin typeface="Calibri Light"/>
            </a:endParaRPr>
          </a:p>
        </p:txBody>
      </p:sp>
      <p:sp>
        <p:nvSpPr>
          <p:cNvPr id="8" name="Content Placeholder 7"/>
          <p:cNvSpPr>
            <a:spLocks noGrp="1"/>
          </p:cNvSpPr>
          <p:nvPr>
            <p:ph idx="1"/>
          </p:nvPr>
        </p:nvSpPr>
        <p:spPr/>
        <p:txBody>
          <a:bodyPr/>
          <a:lstStyle/>
          <a:p>
            <a:r>
              <a:rPr lang="en-US" sz="2400" dirty="0">
                <a:solidFill>
                  <a:srgbClr val="333333"/>
                </a:solidFill>
                <a:latin typeface="Calibri Light"/>
              </a:rPr>
              <a:t>Why have you been invited to this interview?</a:t>
            </a:r>
          </a:p>
          <a:p>
            <a:r>
              <a:rPr lang="en-US" sz="2400" dirty="0">
                <a:solidFill>
                  <a:srgbClr val="333333"/>
                </a:solidFill>
                <a:latin typeface="Calibri Light"/>
              </a:rPr>
              <a:t>What is the main reason for this event?</a:t>
            </a:r>
          </a:p>
          <a:p>
            <a:endParaRPr lang="en-US" sz="2400" dirty="0">
              <a:solidFill>
                <a:srgbClr val="333333"/>
              </a:solidFill>
              <a:latin typeface="Calibri Light"/>
            </a:endParaRPr>
          </a:p>
          <a:p>
            <a:endParaRPr lang="en-US" sz="2400" dirty="0">
              <a:solidFill>
                <a:srgbClr val="333333"/>
              </a:solidFill>
              <a:latin typeface="Calibri Light"/>
            </a:endParaRPr>
          </a:p>
          <a:p>
            <a:pPr lvl="0" defTabSz="914400"/>
            <a:r>
              <a:rPr lang="en-US" sz="2400" spc="-5" dirty="0">
                <a:solidFill>
                  <a:srgbClr val="004992"/>
                </a:solidFill>
                <a:latin typeface="Calibri Light"/>
                <a:cs typeface="Verdana"/>
              </a:rPr>
              <a:t>Yourself?</a:t>
            </a:r>
            <a:endParaRPr lang="en-US" sz="2400" dirty="0">
              <a:solidFill>
                <a:srgbClr val="004992"/>
              </a:solidFill>
              <a:latin typeface="Calibri Light"/>
              <a:cs typeface="Verdana"/>
            </a:endParaRPr>
          </a:p>
          <a:p>
            <a:pPr marR="5080" lvl="0" defTabSz="914400"/>
            <a:r>
              <a:rPr lang="en-US" sz="2400" spc="-5" dirty="0">
                <a:solidFill>
                  <a:srgbClr val="004992"/>
                </a:solidFill>
                <a:latin typeface="Calibri Light"/>
                <a:cs typeface="Verdana"/>
              </a:rPr>
              <a:t>Another person </a:t>
            </a:r>
            <a:r>
              <a:rPr lang="en-US" sz="2400" dirty="0">
                <a:solidFill>
                  <a:srgbClr val="004992"/>
                </a:solidFill>
                <a:latin typeface="Calibri Light"/>
                <a:cs typeface="Verdana"/>
              </a:rPr>
              <a:t>or </a:t>
            </a:r>
            <a:r>
              <a:rPr lang="en-US" sz="2400" spc="-5" dirty="0">
                <a:solidFill>
                  <a:srgbClr val="004992"/>
                </a:solidFill>
                <a:latin typeface="Calibri Light"/>
                <a:cs typeface="Verdana"/>
              </a:rPr>
              <a:t>other </a:t>
            </a:r>
            <a:r>
              <a:rPr lang="en-US" sz="2400" dirty="0">
                <a:solidFill>
                  <a:srgbClr val="004992"/>
                </a:solidFill>
                <a:latin typeface="Calibri Light"/>
                <a:cs typeface="Verdana"/>
              </a:rPr>
              <a:t>people? </a:t>
            </a:r>
          </a:p>
          <a:p>
            <a:pPr marR="5080" lvl="0" defTabSz="914400"/>
            <a:r>
              <a:rPr lang="en-US" sz="2400" spc="-5" dirty="0">
                <a:solidFill>
                  <a:srgbClr val="004992"/>
                </a:solidFill>
                <a:latin typeface="Calibri Light"/>
                <a:cs typeface="Verdana"/>
              </a:rPr>
              <a:t>Circumstances </a:t>
            </a:r>
            <a:r>
              <a:rPr lang="en-US" sz="2400" dirty="0">
                <a:solidFill>
                  <a:srgbClr val="004992"/>
                </a:solidFill>
                <a:latin typeface="Calibri Light"/>
                <a:cs typeface="Verdana"/>
              </a:rPr>
              <a:t>or</a:t>
            </a:r>
            <a:r>
              <a:rPr lang="en-US" sz="2400" spc="-15" dirty="0">
                <a:solidFill>
                  <a:srgbClr val="004992"/>
                </a:solidFill>
                <a:latin typeface="Calibri Light"/>
                <a:cs typeface="Verdana"/>
              </a:rPr>
              <a:t> </a:t>
            </a:r>
            <a:r>
              <a:rPr lang="en-US" sz="2400" spc="-5" dirty="0">
                <a:solidFill>
                  <a:srgbClr val="004992"/>
                </a:solidFill>
                <a:latin typeface="Calibri Light"/>
                <a:cs typeface="Verdana"/>
              </a:rPr>
              <a:t>chance?</a:t>
            </a:r>
            <a:endParaRPr lang="en-US" sz="2400" dirty="0">
              <a:solidFill>
                <a:srgbClr val="004992"/>
              </a:solidFill>
              <a:latin typeface="Calibri Light"/>
              <a:cs typeface="Verdana"/>
            </a:endParaRPr>
          </a:p>
          <a:p>
            <a:endParaRPr lang="en-US" sz="2400" dirty="0">
              <a:solidFill>
                <a:srgbClr val="333333"/>
              </a:solidFill>
              <a:latin typeface="Calibri Light"/>
            </a:endParaRPr>
          </a:p>
        </p:txBody>
      </p:sp>
      <p:sp>
        <p:nvSpPr>
          <p:cNvPr id="6" name="Footer Placeholder 5"/>
          <p:cNvSpPr>
            <a:spLocks noGrp="1"/>
          </p:cNvSpPr>
          <p:nvPr>
            <p:ph type="ftr" sz="quarter" idx="11"/>
          </p:nvPr>
        </p:nvSpPr>
        <p:spPr/>
        <p:txBody>
          <a:bodyPr/>
          <a:lstStyle/>
          <a:p>
            <a:r>
              <a:rPr lang="de-DE">
                <a:latin typeface="Calibri Light"/>
              </a:rPr>
              <a:t>Metacognitive Training 1 - Attribution</a:t>
            </a:r>
            <a:endParaRPr lang="de-DE" dirty="0">
              <a:latin typeface="Calibri Light"/>
            </a:endParaRPr>
          </a:p>
        </p:txBody>
      </p:sp>
      <p:sp>
        <p:nvSpPr>
          <p:cNvPr id="7" name="Slide Number Placeholder 6"/>
          <p:cNvSpPr>
            <a:spLocks noGrp="1"/>
          </p:cNvSpPr>
          <p:nvPr>
            <p:ph type="sldNum" sz="quarter" idx="12"/>
          </p:nvPr>
        </p:nvSpPr>
        <p:spPr/>
        <p:txBody>
          <a:bodyPr/>
          <a:lstStyle/>
          <a:p>
            <a:fld id="{9B00EF49-7894-4F53-A8DD-F7DB3BFC5032}" type="slidenum">
              <a:rPr lang="de-DE" smtClean="0">
                <a:latin typeface="Calibri Light"/>
              </a:rPr>
              <a:pPr/>
              <a:t>29</a:t>
            </a:fld>
            <a:endParaRPr lang="de-DE" dirty="0">
              <a:latin typeface="Calibri Light"/>
            </a:endParaRPr>
          </a:p>
        </p:txBody>
      </p:sp>
      <p:pic>
        <p:nvPicPr>
          <p:cNvPr id="10" name="Picture 15"/>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226675" y="2908300"/>
            <a:ext cx="1968500" cy="3949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dirty="0"/>
              <a:t>A friend is unpleasantly surprised by your unexpected visit.</a:t>
            </a:r>
            <a:endParaRPr sz="3600" dirty="0">
              <a:latin typeface="Calibri Light"/>
            </a:endParaRPr>
          </a:p>
        </p:txBody>
      </p:sp>
      <p:sp>
        <p:nvSpPr>
          <p:cNvPr id="8" name="Content Placeholder 7"/>
          <p:cNvSpPr>
            <a:spLocks noGrp="1"/>
          </p:cNvSpPr>
          <p:nvPr>
            <p:ph idx="1"/>
          </p:nvPr>
        </p:nvSpPr>
        <p:spPr/>
        <p:txBody>
          <a:bodyPr/>
          <a:lstStyle/>
          <a:p>
            <a:r>
              <a:rPr lang="en-US" sz="2400" dirty="0">
                <a:solidFill>
                  <a:srgbClr val="333333"/>
                </a:solidFill>
                <a:latin typeface="Calibri Light"/>
              </a:rPr>
              <a:t>What caused your friend to be unpleasantly surprised?</a:t>
            </a:r>
          </a:p>
          <a:p>
            <a:r>
              <a:rPr lang="en-US" sz="2400" dirty="0">
                <a:solidFill>
                  <a:srgbClr val="333333"/>
                </a:solidFill>
                <a:latin typeface="Calibri Light"/>
              </a:rPr>
              <a:t>What is the main reason for this event?</a:t>
            </a:r>
          </a:p>
          <a:p>
            <a:endParaRPr lang="en-US" sz="2400" dirty="0">
              <a:solidFill>
                <a:srgbClr val="333333"/>
              </a:solidFill>
              <a:latin typeface="Calibri Light"/>
            </a:endParaRPr>
          </a:p>
          <a:p>
            <a:endParaRPr lang="en-US" sz="2400" dirty="0">
              <a:solidFill>
                <a:srgbClr val="333333"/>
              </a:solidFill>
              <a:latin typeface="Calibri Light"/>
            </a:endParaRPr>
          </a:p>
          <a:p>
            <a:pPr lvl="0" defTabSz="914400"/>
            <a:r>
              <a:rPr lang="en-US" sz="2400" spc="-5" dirty="0">
                <a:solidFill>
                  <a:srgbClr val="004992"/>
                </a:solidFill>
                <a:latin typeface="Calibri Light"/>
                <a:cs typeface="Verdana"/>
              </a:rPr>
              <a:t>Yourself?</a:t>
            </a:r>
            <a:endParaRPr lang="en-US" sz="2400" dirty="0">
              <a:solidFill>
                <a:srgbClr val="004992"/>
              </a:solidFill>
              <a:latin typeface="Calibri Light"/>
              <a:cs typeface="Verdana"/>
            </a:endParaRPr>
          </a:p>
          <a:p>
            <a:pPr marR="5080" lvl="0" defTabSz="914400"/>
            <a:r>
              <a:rPr lang="en-US" sz="2400" spc="-5" dirty="0">
                <a:solidFill>
                  <a:srgbClr val="004992"/>
                </a:solidFill>
                <a:latin typeface="Calibri Light"/>
                <a:cs typeface="Verdana"/>
              </a:rPr>
              <a:t>Another person </a:t>
            </a:r>
            <a:r>
              <a:rPr lang="en-US" sz="2400" dirty="0">
                <a:solidFill>
                  <a:srgbClr val="004992"/>
                </a:solidFill>
                <a:latin typeface="Calibri Light"/>
                <a:cs typeface="Verdana"/>
              </a:rPr>
              <a:t>or </a:t>
            </a:r>
            <a:r>
              <a:rPr lang="en-US" sz="2400" spc="-5" dirty="0">
                <a:solidFill>
                  <a:srgbClr val="004992"/>
                </a:solidFill>
                <a:latin typeface="Calibri Light"/>
                <a:cs typeface="Verdana"/>
              </a:rPr>
              <a:t>other </a:t>
            </a:r>
            <a:r>
              <a:rPr lang="en-US" sz="2400" dirty="0">
                <a:solidFill>
                  <a:srgbClr val="004992"/>
                </a:solidFill>
                <a:latin typeface="Calibri Light"/>
                <a:cs typeface="Verdana"/>
              </a:rPr>
              <a:t>people? </a:t>
            </a:r>
          </a:p>
          <a:p>
            <a:pPr marR="5080" lvl="0" defTabSz="914400"/>
            <a:r>
              <a:rPr lang="en-US" sz="2400" spc="-5" dirty="0">
                <a:solidFill>
                  <a:srgbClr val="004992"/>
                </a:solidFill>
                <a:latin typeface="Calibri Light"/>
                <a:cs typeface="Verdana"/>
              </a:rPr>
              <a:t>Circumstances </a:t>
            </a:r>
            <a:r>
              <a:rPr lang="en-US" sz="2400" dirty="0">
                <a:solidFill>
                  <a:srgbClr val="004992"/>
                </a:solidFill>
                <a:latin typeface="Calibri Light"/>
                <a:cs typeface="Verdana"/>
              </a:rPr>
              <a:t>or</a:t>
            </a:r>
            <a:r>
              <a:rPr lang="en-US" sz="2400" spc="-15" dirty="0">
                <a:solidFill>
                  <a:srgbClr val="004992"/>
                </a:solidFill>
                <a:latin typeface="Calibri Light"/>
                <a:cs typeface="Verdana"/>
              </a:rPr>
              <a:t> </a:t>
            </a:r>
            <a:r>
              <a:rPr lang="en-US" sz="2400" spc="-5" dirty="0">
                <a:solidFill>
                  <a:srgbClr val="004992"/>
                </a:solidFill>
                <a:latin typeface="Calibri Light"/>
                <a:cs typeface="Verdana"/>
              </a:rPr>
              <a:t>chance?</a:t>
            </a:r>
            <a:endParaRPr lang="en-US" sz="2400" dirty="0">
              <a:solidFill>
                <a:srgbClr val="004992"/>
              </a:solidFill>
              <a:latin typeface="Calibri Light"/>
              <a:cs typeface="Verdana"/>
            </a:endParaRPr>
          </a:p>
          <a:p>
            <a:endParaRPr lang="en-US" sz="2400" dirty="0">
              <a:solidFill>
                <a:srgbClr val="333333"/>
              </a:solidFill>
              <a:latin typeface="Calibri Light"/>
            </a:endParaRPr>
          </a:p>
        </p:txBody>
      </p:sp>
      <p:sp>
        <p:nvSpPr>
          <p:cNvPr id="6" name="Footer Placeholder 5"/>
          <p:cNvSpPr>
            <a:spLocks noGrp="1"/>
          </p:cNvSpPr>
          <p:nvPr>
            <p:ph type="ftr" sz="quarter" idx="11"/>
          </p:nvPr>
        </p:nvSpPr>
        <p:spPr/>
        <p:txBody>
          <a:bodyPr/>
          <a:lstStyle/>
          <a:p>
            <a:r>
              <a:rPr lang="de-DE">
                <a:latin typeface="Calibri Light"/>
              </a:rPr>
              <a:t>Metacognitive Training 1 - Attribution</a:t>
            </a:r>
            <a:endParaRPr lang="de-DE" dirty="0">
              <a:latin typeface="Calibri Light"/>
            </a:endParaRPr>
          </a:p>
        </p:txBody>
      </p:sp>
      <p:sp>
        <p:nvSpPr>
          <p:cNvPr id="7" name="Slide Number Placeholder 6"/>
          <p:cNvSpPr>
            <a:spLocks noGrp="1"/>
          </p:cNvSpPr>
          <p:nvPr>
            <p:ph type="sldNum" sz="quarter" idx="12"/>
          </p:nvPr>
        </p:nvSpPr>
        <p:spPr/>
        <p:txBody>
          <a:bodyPr/>
          <a:lstStyle/>
          <a:p>
            <a:fld id="{9B00EF49-7894-4F53-A8DD-F7DB3BFC5032}" type="slidenum">
              <a:rPr lang="de-DE" smtClean="0">
                <a:latin typeface="Calibri Light"/>
              </a:rPr>
              <a:pPr/>
              <a:t>30</a:t>
            </a:fld>
            <a:endParaRPr lang="de-DE" dirty="0">
              <a:latin typeface="Calibri Light"/>
            </a:endParaRPr>
          </a:p>
        </p:txBody>
      </p:sp>
      <p:pic>
        <p:nvPicPr>
          <p:cNvPr id="10" name="Picture 7" descr="brex - flickr - This is what the webcam sees through a peephole  - cclicense"/>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642483" y="3930582"/>
            <a:ext cx="3552692" cy="29274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a:latin typeface="Calibri Light"/>
              </a:rPr>
              <a:t>Other people laugh while you are talking.</a:t>
            </a:r>
            <a:endParaRPr sz="3600" dirty="0">
              <a:latin typeface="Calibri Light"/>
            </a:endParaRPr>
          </a:p>
        </p:txBody>
      </p:sp>
      <p:sp>
        <p:nvSpPr>
          <p:cNvPr id="8" name="Content Placeholder 7"/>
          <p:cNvSpPr>
            <a:spLocks noGrp="1"/>
          </p:cNvSpPr>
          <p:nvPr>
            <p:ph idx="1"/>
          </p:nvPr>
        </p:nvSpPr>
        <p:spPr/>
        <p:txBody>
          <a:bodyPr/>
          <a:lstStyle/>
          <a:p>
            <a:pPr lvl="0" defTabSz="914400"/>
            <a:r>
              <a:rPr lang="en-US" sz="2400" dirty="0">
                <a:solidFill>
                  <a:srgbClr val="333333"/>
                </a:solidFill>
                <a:latin typeface="Calibri Light"/>
                <a:cs typeface="Verdana"/>
              </a:rPr>
              <a:t>What caused other </a:t>
            </a:r>
            <a:r>
              <a:rPr lang="en-US" sz="2400" spc="-5" dirty="0">
                <a:solidFill>
                  <a:srgbClr val="333333"/>
                </a:solidFill>
                <a:latin typeface="Calibri Light"/>
                <a:cs typeface="Verdana"/>
              </a:rPr>
              <a:t>people to laugh </a:t>
            </a:r>
            <a:r>
              <a:rPr lang="en-US" sz="2400" spc="-10" dirty="0">
                <a:solidFill>
                  <a:srgbClr val="333333"/>
                </a:solidFill>
                <a:latin typeface="Calibri Light"/>
                <a:cs typeface="Verdana"/>
              </a:rPr>
              <a:t>while </a:t>
            </a:r>
            <a:r>
              <a:rPr lang="en-US" sz="2400" spc="-5" dirty="0">
                <a:solidFill>
                  <a:srgbClr val="333333"/>
                </a:solidFill>
                <a:latin typeface="Calibri Light"/>
                <a:cs typeface="Verdana"/>
              </a:rPr>
              <a:t>you</a:t>
            </a:r>
            <a:r>
              <a:rPr lang="en-US" sz="2400" spc="80" dirty="0">
                <a:solidFill>
                  <a:srgbClr val="333333"/>
                </a:solidFill>
                <a:latin typeface="Calibri Light"/>
                <a:cs typeface="Verdana"/>
              </a:rPr>
              <a:t> </a:t>
            </a:r>
            <a:r>
              <a:rPr lang="en-US" sz="2400" spc="-5" dirty="0">
                <a:solidFill>
                  <a:srgbClr val="333333"/>
                </a:solidFill>
                <a:latin typeface="Calibri Light"/>
                <a:cs typeface="Verdana"/>
              </a:rPr>
              <a:t>were </a:t>
            </a:r>
            <a:r>
              <a:rPr lang="en-US" sz="2400" spc="-10" dirty="0">
                <a:solidFill>
                  <a:srgbClr val="333333"/>
                </a:solidFill>
                <a:latin typeface="Calibri Light"/>
                <a:cs typeface="Verdana"/>
              </a:rPr>
              <a:t>talking?</a:t>
            </a:r>
            <a:endParaRPr lang="en-US" sz="2400" dirty="0">
              <a:solidFill>
                <a:srgbClr val="333333"/>
              </a:solidFill>
              <a:latin typeface="Calibri Light"/>
              <a:cs typeface="Verdana"/>
            </a:endParaRPr>
          </a:p>
          <a:p>
            <a:r>
              <a:rPr lang="en-US" sz="2400" dirty="0">
                <a:solidFill>
                  <a:srgbClr val="333333"/>
                </a:solidFill>
                <a:latin typeface="Calibri Light"/>
              </a:rPr>
              <a:t>What is the main reason for this event?</a:t>
            </a:r>
          </a:p>
          <a:p>
            <a:endParaRPr lang="en-US" sz="2400" dirty="0">
              <a:solidFill>
                <a:srgbClr val="333333"/>
              </a:solidFill>
              <a:latin typeface="Calibri Light"/>
            </a:endParaRPr>
          </a:p>
          <a:p>
            <a:endParaRPr lang="en-US" sz="2400" dirty="0">
              <a:solidFill>
                <a:srgbClr val="333333"/>
              </a:solidFill>
              <a:latin typeface="Calibri Light"/>
            </a:endParaRPr>
          </a:p>
          <a:p>
            <a:pPr lvl="0" defTabSz="914400"/>
            <a:r>
              <a:rPr lang="en-US" sz="2400" spc="-5" dirty="0">
                <a:solidFill>
                  <a:srgbClr val="004992"/>
                </a:solidFill>
                <a:latin typeface="Calibri Light"/>
                <a:cs typeface="Verdana"/>
              </a:rPr>
              <a:t>Yourself?</a:t>
            </a:r>
            <a:endParaRPr lang="en-US" sz="2400" dirty="0">
              <a:solidFill>
                <a:srgbClr val="004992"/>
              </a:solidFill>
              <a:latin typeface="Calibri Light"/>
              <a:cs typeface="Verdana"/>
            </a:endParaRPr>
          </a:p>
          <a:p>
            <a:pPr marR="5080" lvl="0" defTabSz="914400"/>
            <a:r>
              <a:rPr lang="en-US" sz="2400" spc="-5" dirty="0">
                <a:solidFill>
                  <a:srgbClr val="004992"/>
                </a:solidFill>
                <a:latin typeface="Calibri Light"/>
                <a:cs typeface="Verdana"/>
              </a:rPr>
              <a:t>Another person </a:t>
            </a:r>
            <a:r>
              <a:rPr lang="en-US" sz="2400" dirty="0">
                <a:solidFill>
                  <a:srgbClr val="004992"/>
                </a:solidFill>
                <a:latin typeface="Calibri Light"/>
                <a:cs typeface="Verdana"/>
              </a:rPr>
              <a:t>or </a:t>
            </a:r>
            <a:r>
              <a:rPr lang="en-US" sz="2400" spc="-5" dirty="0">
                <a:solidFill>
                  <a:srgbClr val="004992"/>
                </a:solidFill>
                <a:latin typeface="Calibri Light"/>
                <a:cs typeface="Verdana"/>
              </a:rPr>
              <a:t>other </a:t>
            </a:r>
            <a:r>
              <a:rPr lang="en-US" sz="2400" dirty="0">
                <a:solidFill>
                  <a:srgbClr val="004992"/>
                </a:solidFill>
                <a:latin typeface="Calibri Light"/>
                <a:cs typeface="Verdana"/>
              </a:rPr>
              <a:t>people? </a:t>
            </a:r>
          </a:p>
          <a:p>
            <a:pPr marR="5080" lvl="0" defTabSz="914400"/>
            <a:r>
              <a:rPr lang="en-US" sz="2400" spc="-5" dirty="0">
                <a:solidFill>
                  <a:srgbClr val="004992"/>
                </a:solidFill>
                <a:latin typeface="Calibri Light"/>
                <a:cs typeface="Verdana"/>
              </a:rPr>
              <a:t>Circumstances </a:t>
            </a:r>
            <a:r>
              <a:rPr lang="en-US" sz="2400" dirty="0">
                <a:solidFill>
                  <a:srgbClr val="004992"/>
                </a:solidFill>
                <a:latin typeface="Calibri Light"/>
                <a:cs typeface="Verdana"/>
              </a:rPr>
              <a:t>or</a:t>
            </a:r>
            <a:r>
              <a:rPr lang="en-US" sz="2400" spc="-15" dirty="0">
                <a:solidFill>
                  <a:srgbClr val="004992"/>
                </a:solidFill>
                <a:latin typeface="Calibri Light"/>
                <a:cs typeface="Verdana"/>
              </a:rPr>
              <a:t> </a:t>
            </a:r>
            <a:r>
              <a:rPr lang="en-US" sz="2400" spc="-5" dirty="0">
                <a:solidFill>
                  <a:srgbClr val="004992"/>
                </a:solidFill>
                <a:latin typeface="Calibri Light"/>
                <a:cs typeface="Verdana"/>
              </a:rPr>
              <a:t>chance?</a:t>
            </a:r>
            <a:endParaRPr lang="en-US" sz="2400" dirty="0">
              <a:solidFill>
                <a:srgbClr val="004992"/>
              </a:solidFill>
              <a:latin typeface="Calibri Light"/>
              <a:cs typeface="Verdana"/>
            </a:endParaRPr>
          </a:p>
        </p:txBody>
      </p:sp>
      <p:sp>
        <p:nvSpPr>
          <p:cNvPr id="6" name="Footer Placeholder 5"/>
          <p:cNvSpPr>
            <a:spLocks noGrp="1"/>
          </p:cNvSpPr>
          <p:nvPr>
            <p:ph type="ftr" sz="quarter" idx="11"/>
          </p:nvPr>
        </p:nvSpPr>
        <p:spPr/>
        <p:txBody>
          <a:bodyPr/>
          <a:lstStyle/>
          <a:p>
            <a:r>
              <a:rPr lang="de-DE">
                <a:latin typeface="Calibri Light"/>
              </a:rPr>
              <a:t>Metacognitive Training 1 - Attribution</a:t>
            </a:r>
            <a:endParaRPr lang="de-DE" dirty="0">
              <a:latin typeface="Calibri Light"/>
            </a:endParaRPr>
          </a:p>
        </p:txBody>
      </p:sp>
      <p:sp>
        <p:nvSpPr>
          <p:cNvPr id="7" name="Slide Number Placeholder 6"/>
          <p:cNvSpPr>
            <a:spLocks noGrp="1"/>
          </p:cNvSpPr>
          <p:nvPr>
            <p:ph type="sldNum" sz="quarter" idx="12"/>
          </p:nvPr>
        </p:nvSpPr>
        <p:spPr/>
        <p:txBody>
          <a:bodyPr/>
          <a:lstStyle/>
          <a:p>
            <a:fld id="{9B00EF49-7894-4F53-A8DD-F7DB3BFC5032}" type="slidenum">
              <a:rPr lang="de-DE" smtClean="0">
                <a:latin typeface="Calibri Light"/>
              </a:rPr>
              <a:pPr/>
              <a:t>31</a:t>
            </a:fld>
            <a:endParaRPr lang="de-DE" dirty="0">
              <a:latin typeface="Calibri Light"/>
            </a:endParaRPr>
          </a:p>
        </p:txBody>
      </p:sp>
      <p:pic>
        <p:nvPicPr>
          <p:cNvPr id="10" name="Picture 18" descr="yanec - flickr - laughter workshop - cclicens"/>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449816" y="4048981"/>
            <a:ext cx="3745359" cy="28090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Grafik 7"/>
          <p:cNvPicPr>
            <a:picLocks/>
          </p:cNvPicPr>
          <p:nvPr/>
        </p:nvPicPr>
        <p:blipFill>
          <a:blip r:embed="rId2">
            <a:extLst>
              <a:ext uri="{28A0092B-C50C-407E-A947-70E740481C1C}">
                <a14:useLocalDpi xmlns:a14="http://schemas.microsoft.com/office/drawing/2010/main" val="0"/>
              </a:ext>
            </a:extLst>
          </a:blip>
          <a:srcRect/>
          <a:stretch>
            <a:fillRect/>
          </a:stretch>
        </p:blipFill>
        <p:spPr bwMode="auto">
          <a:xfrm>
            <a:off x="9696858" y="3526911"/>
            <a:ext cx="2498317" cy="33310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object 2"/>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a:latin typeface="Calibri Light"/>
              </a:rPr>
              <a:t>What might have led to the situation?</a:t>
            </a:r>
            <a:endParaRPr sz="3600" dirty="0">
              <a:latin typeface="Calibri Light"/>
            </a:endParaRPr>
          </a:p>
        </p:txBody>
      </p:sp>
      <p:sp>
        <p:nvSpPr>
          <p:cNvPr id="9" name="Content Placeholder 8"/>
          <p:cNvSpPr>
            <a:spLocks noGrp="1"/>
          </p:cNvSpPr>
          <p:nvPr>
            <p:ph idx="1"/>
          </p:nvPr>
        </p:nvSpPr>
        <p:spPr/>
        <p:txBody>
          <a:bodyPr/>
          <a:lstStyle/>
          <a:p>
            <a:pPr marL="12700" lvl="0" defTabSz="914400"/>
            <a:r>
              <a:rPr lang="en-US" sz="2400" spc="-5" dirty="0">
                <a:solidFill>
                  <a:srgbClr val="333333"/>
                </a:solidFill>
                <a:latin typeface="Calibri Light"/>
                <a:cs typeface="Verdana"/>
              </a:rPr>
              <a:t>Come up with your own examples!</a:t>
            </a:r>
          </a:p>
          <a:p>
            <a:pPr marL="12700" lvl="0" defTabSz="914400"/>
            <a:endParaRPr lang="en-US" sz="2400" spc="-5" dirty="0">
              <a:solidFill>
                <a:srgbClr val="333333"/>
              </a:solidFill>
              <a:latin typeface="Calibri Light"/>
              <a:cs typeface="Verdana"/>
            </a:endParaRPr>
          </a:p>
          <a:p>
            <a:pPr marL="12700" lvl="0" defTabSz="914400"/>
            <a:endParaRPr lang="en-US" sz="2400" spc="-5" dirty="0">
              <a:solidFill>
                <a:srgbClr val="333333"/>
              </a:solidFill>
              <a:latin typeface="Calibri Light"/>
              <a:cs typeface="Verdana"/>
            </a:endParaRPr>
          </a:p>
          <a:p>
            <a:pPr marL="12700" lvl="0" defTabSz="914400"/>
            <a:endParaRPr lang="en-US" sz="2400" dirty="0">
              <a:solidFill>
                <a:srgbClr val="333333"/>
              </a:solidFill>
              <a:latin typeface="Calibri Light"/>
              <a:cs typeface="Verdana"/>
            </a:endParaRPr>
          </a:p>
          <a:p>
            <a:pPr lvl="0" defTabSz="914400"/>
            <a:r>
              <a:rPr lang="en-US" sz="2400" spc="-5" dirty="0">
                <a:solidFill>
                  <a:srgbClr val="004992"/>
                </a:solidFill>
                <a:latin typeface="Calibri Light"/>
                <a:cs typeface="Verdana"/>
              </a:rPr>
              <a:t>Yourself?</a:t>
            </a:r>
            <a:endParaRPr lang="en-US" sz="2400" dirty="0">
              <a:solidFill>
                <a:srgbClr val="004992"/>
              </a:solidFill>
              <a:latin typeface="Calibri Light"/>
              <a:cs typeface="Verdana"/>
            </a:endParaRPr>
          </a:p>
          <a:p>
            <a:pPr marR="5080" lvl="0" defTabSz="914400"/>
            <a:r>
              <a:rPr lang="en-US" sz="2400" spc="-5" dirty="0">
                <a:solidFill>
                  <a:srgbClr val="004992"/>
                </a:solidFill>
                <a:latin typeface="Calibri Light"/>
                <a:cs typeface="Verdana"/>
              </a:rPr>
              <a:t>Another person </a:t>
            </a:r>
            <a:r>
              <a:rPr lang="en-US" sz="2400" dirty="0">
                <a:solidFill>
                  <a:srgbClr val="004992"/>
                </a:solidFill>
                <a:latin typeface="Calibri Light"/>
                <a:cs typeface="Verdana"/>
              </a:rPr>
              <a:t>or </a:t>
            </a:r>
            <a:r>
              <a:rPr lang="en-US" sz="2400" spc="-5" dirty="0">
                <a:solidFill>
                  <a:srgbClr val="004992"/>
                </a:solidFill>
                <a:latin typeface="Calibri Light"/>
                <a:cs typeface="Verdana"/>
              </a:rPr>
              <a:t>other </a:t>
            </a:r>
            <a:r>
              <a:rPr lang="en-US" sz="2400" dirty="0">
                <a:solidFill>
                  <a:srgbClr val="004992"/>
                </a:solidFill>
                <a:latin typeface="Calibri Light"/>
                <a:cs typeface="Verdana"/>
              </a:rPr>
              <a:t>people? </a:t>
            </a:r>
          </a:p>
          <a:p>
            <a:pPr marR="5080" lvl="0" defTabSz="914400"/>
            <a:r>
              <a:rPr lang="en-US" sz="2400" spc="-5" dirty="0">
                <a:solidFill>
                  <a:srgbClr val="004992"/>
                </a:solidFill>
                <a:latin typeface="Calibri Light"/>
                <a:cs typeface="Verdana"/>
              </a:rPr>
              <a:t>Circumstances </a:t>
            </a:r>
            <a:r>
              <a:rPr lang="en-US" sz="2400" dirty="0">
                <a:solidFill>
                  <a:srgbClr val="004992"/>
                </a:solidFill>
                <a:latin typeface="Calibri Light"/>
                <a:cs typeface="Verdana"/>
              </a:rPr>
              <a:t>or</a:t>
            </a:r>
            <a:r>
              <a:rPr lang="en-US" sz="2400" spc="-15" dirty="0">
                <a:solidFill>
                  <a:srgbClr val="004992"/>
                </a:solidFill>
                <a:latin typeface="Calibri Light"/>
                <a:cs typeface="Verdana"/>
              </a:rPr>
              <a:t> </a:t>
            </a:r>
            <a:r>
              <a:rPr lang="en-US" sz="2400" spc="-5" dirty="0">
                <a:solidFill>
                  <a:srgbClr val="004992"/>
                </a:solidFill>
                <a:latin typeface="Calibri Light"/>
                <a:cs typeface="Verdana"/>
              </a:rPr>
              <a:t>chance?</a:t>
            </a:r>
            <a:endParaRPr lang="en-US" sz="2400" dirty="0">
              <a:solidFill>
                <a:srgbClr val="004992"/>
              </a:solidFill>
              <a:latin typeface="Calibri Light"/>
              <a:cs typeface="Verdana"/>
            </a:endParaRPr>
          </a:p>
          <a:p>
            <a:endParaRPr lang="en-US" sz="2400" dirty="0">
              <a:solidFill>
                <a:srgbClr val="333333"/>
              </a:solidFill>
              <a:latin typeface="Calibri Light"/>
            </a:endParaRPr>
          </a:p>
        </p:txBody>
      </p:sp>
      <p:sp>
        <p:nvSpPr>
          <p:cNvPr id="7" name="Footer Placeholder 6"/>
          <p:cNvSpPr>
            <a:spLocks noGrp="1"/>
          </p:cNvSpPr>
          <p:nvPr>
            <p:ph type="ftr" sz="quarter" idx="11"/>
          </p:nvPr>
        </p:nvSpPr>
        <p:spPr/>
        <p:txBody>
          <a:bodyPr/>
          <a:lstStyle/>
          <a:p>
            <a:r>
              <a:rPr lang="de-DE">
                <a:latin typeface="Calibri Light"/>
              </a:rPr>
              <a:t>Metacognitive Training 1 - Attribution</a:t>
            </a:r>
            <a:endParaRPr lang="de-DE" dirty="0">
              <a:latin typeface="Calibri Light"/>
            </a:endParaRPr>
          </a:p>
        </p:txBody>
      </p:sp>
      <p:sp>
        <p:nvSpPr>
          <p:cNvPr id="8" name="Slide Number Placeholder 7"/>
          <p:cNvSpPr>
            <a:spLocks noGrp="1"/>
          </p:cNvSpPr>
          <p:nvPr>
            <p:ph type="sldNum" sz="quarter" idx="12"/>
          </p:nvPr>
        </p:nvSpPr>
        <p:spPr/>
        <p:txBody>
          <a:bodyPr/>
          <a:lstStyle/>
          <a:p>
            <a:fld id="{9B00EF49-7894-4F53-A8DD-F7DB3BFC5032}" type="slidenum">
              <a:rPr lang="de-DE" smtClean="0">
                <a:latin typeface="Calibri Light"/>
              </a:rPr>
              <a:pPr/>
              <a:t>32</a:t>
            </a:fld>
            <a:endParaRPr lang="de-DE" dirty="0">
              <a:latin typeface="Calibri Light"/>
            </a:endParaRPr>
          </a:p>
        </p:txBody>
      </p:sp>
      <p:sp>
        <p:nvSpPr>
          <p:cNvPr id="6" name="Caption_11"/>
          <p:cNvSpPr txBox="1"/>
          <p:nvPr/>
        </p:nvSpPr>
        <p:spPr>
          <a:xfrm>
            <a:off x="9696859" y="6705600"/>
            <a:ext cx="2498317" cy="151323"/>
          </a:xfrm>
          <a:prstGeom prst="rect">
            <a:avLst/>
          </a:prstGeom>
        </p:spPr>
        <p:txBody>
          <a:bodyPr vert="horz" wrap="square" lIns="0" tIns="12700" rIns="0" bIns="0" rtlCol="0">
            <a:spAutoFit/>
          </a:bodyPr>
          <a:lstStyle/>
          <a:p>
            <a:pPr marL="12700" algn="ctr">
              <a:lnSpc>
                <a:spcPct val="100000"/>
              </a:lnSpc>
              <a:spcBef>
                <a:spcPts val="100"/>
              </a:spcBef>
            </a:pPr>
            <a:r>
              <a:rPr sz="900" spc="-5" dirty="0">
                <a:solidFill>
                  <a:srgbClr val="333333"/>
                </a:solidFill>
                <a:latin typeface="Calibri Light"/>
                <a:cs typeface="Verdana"/>
              </a:rPr>
              <a:t>„Question mark“ (Marco</a:t>
            </a:r>
            <a:r>
              <a:rPr sz="900" spc="25" dirty="0">
                <a:solidFill>
                  <a:srgbClr val="333333"/>
                </a:solidFill>
                <a:latin typeface="Calibri Light"/>
                <a:cs typeface="Verdana"/>
              </a:rPr>
              <a:t> </a:t>
            </a:r>
            <a:r>
              <a:rPr sz="900" spc="-5" dirty="0">
                <a:solidFill>
                  <a:srgbClr val="333333"/>
                </a:solidFill>
                <a:latin typeface="Calibri Light"/>
                <a:cs typeface="Verdana"/>
              </a:rPr>
              <a:t>Bellucci)</a:t>
            </a:r>
            <a:endParaRPr sz="900" dirty="0">
              <a:solidFill>
                <a:srgbClr val="333333"/>
              </a:solidFill>
              <a:latin typeface="Calibri Light"/>
              <a:cs typeface="Verdana"/>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6" name="Rectangle 10"/>
          <p:cNvSpPr>
            <a:spLocks noGrp="1" noChangeArrowheads="1"/>
          </p:cNvSpPr>
          <p:nvPr>
            <p:ph type="title"/>
          </p:nvPr>
        </p:nvSpPr>
        <p:spPr/>
        <p:txBody>
          <a:bodyPr vert="horz" lIns="0" tIns="0" rIns="0" bIns="0" rtlCol="0" anchor="t">
            <a:spAutoFit/>
          </a:bodyPr>
          <a:lstStyle/>
          <a:p>
            <a:pPr defTabSz="914377">
              <a:spcBef>
                <a:spcPts val="0"/>
              </a:spcBef>
            </a:pPr>
            <a:r>
              <a:rPr lang="en-US" altLang="de-DE" sz="3600">
                <a:latin typeface="Calibri Light"/>
              </a:rPr>
              <a:t>An inner voice tells you that you are no good.</a:t>
            </a:r>
            <a:endParaRPr lang="en-US" altLang="de-DE" sz="3600" dirty="0">
              <a:latin typeface="Calibri Light"/>
            </a:endParaRPr>
          </a:p>
        </p:txBody>
      </p:sp>
      <p:sp>
        <p:nvSpPr>
          <p:cNvPr id="69634" name="Rectangle 2"/>
          <p:cNvSpPr>
            <a:spLocks noGrp="1" noChangeArrowheads="1"/>
          </p:cNvSpPr>
          <p:nvPr>
            <p:ph idx="1"/>
          </p:nvPr>
        </p:nvSpPr>
        <p:spPr/>
        <p:txBody>
          <a:bodyPr/>
          <a:lstStyle/>
          <a:p>
            <a:pPr eaLnBrk="1" hangingPunct="1">
              <a:lnSpc>
                <a:spcPct val="100000"/>
              </a:lnSpc>
              <a:spcBef>
                <a:spcPts val="1200"/>
              </a:spcBef>
            </a:pPr>
            <a:r>
              <a:rPr lang="de-DE" altLang="de-DE" sz="2400" dirty="0">
                <a:solidFill>
                  <a:srgbClr val="004992"/>
                </a:solidFill>
                <a:latin typeface="Calibri Light"/>
              </a:rPr>
              <a:t>Reasons ...</a:t>
            </a:r>
          </a:p>
          <a:p>
            <a:pPr eaLnBrk="1" hangingPunct="1">
              <a:lnSpc>
                <a:spcPct val="100000"/>
              </a:lnSpc>
              <a:spcBef>
                <a:spcPts val="1200"/>
              </a:spcBef>
            </a:pPr>
            <a:r>
              <a:rPr lang="de-DE" altLang="de-DE" sz="2400" dirty="0">
                <a:solidFill>
                  <a:srgbClr val="333333"/>
                </a:solidFill>
                <a:latin typeface="Calibri Light"/>
              </a:rPr>
              <a:t>... </a:t>
            </a:r>
            <a:r>
              <a:rPr lang="de-DE" altLang="de-DE" sz="2400" dirty="0" err="1">
                <a:solidFill>
                  <a:srgbClr val="333333"/>
                </a:solidFill>
                <a:latin typeface="Calibri Light"/>
              </a:rPr>
              <a:t>yourself</a:t>
            </a:r>
            <a:endParaRPr lang="de-DE" altLang="de-DE" sz="2400" dirty="0">
              <a:solidFill>
                <a:srgbClr val="333333"/>
              </a:solidFill>
              <a:latin typeface="Calibri Light"/>
            </a:endParaRPr>
          </a:p>
          <a:p>
            <a:pPr eaLnBrk="1" hangingPunct="1">
              <a:lnSpc>
                <a:spcPct val="100000"/>
              </a:lnSpc>
              <a:spcBef>
                <a:spcPts val="1200"/>
              </a:spcBef>
            </a:pPr>
            <a:r>
              <a:rPr lang="de-DE" altLang="de-DE" sz="2400" dirty="0">
                <a:solidFill>
                  <a:srgbClr val="333333"/>
                </a:solidFill>
                <a:latin typeface="Calibri Light"/>
              </a:rPr>
              <a:t>... </a:t>
            </a:r>
            <a:r>
              <a:rPr lang="de-DE" altLang="de-DE" sz="2400" dirty="0" err="1">
                <a:solidFill>
                  <a:srgbClr val="333333"/>
                </a:solidFill>
                <a:latin typeface="Calibri Light"/>
              </a:rPr>
              <a:t>others</a:t>
            </a:r>
            <a:r>
              <a:rPr lang="de-DE" altLang="de-DE" sz="2400" dirty="0">
                <a:solidFill>
                  <a:srgbClr val="333333"/>
                </a:solidFill>
                <a:latin typeface="Calibri Light"/>
              </a:rPr>
              <a:t> 	</a:t>
            </a:r>
          </a:p>
          <a:p>
            <a:pPr eaLnBrk="1" hangingPunct="1">
              <a:lnSpc>
                <a:spcPct val="100000"/>
              </a:lnSpc>
              <a:spcBef>
                <a:spcPts val="1200"/>
              </a:spcBef>
            </a:pPr>
            <a:r>
              <a:rPr lang="de-DE" altLang="de-DE" sz="2400" dirty="0">
                <a:solidFill>
                  <a:srgbClr val="333333"/>
                </a:solidFill>
                <a:latin typeface="Calibri Light"/>
              </a:rPr>
              <a:t>... </a:t>
            </a:r>
            <a:r>
              <a:rPr lang="de-DE" altLang="de-DE" sz="2400" dirty="0" err="1">
                <a:solidFill>
                  <a:srgbClr val="333333"/>
                </a:solidFill>
                <a:latin typeface="Calibri Light"/>
              </a:rPr>
              <a:t>situation</a:t>
            </a:r>
            <a:r>
              <a:rPr lang="de-DE" altLang="de-DE" sz="2400" dirty="0">
                <a:solidFill>
                  <a:srgbClr val="333333"/>
                </a:solidFill>
                <a:latin typeface="Calibri Light"/>
              </a:rPr>
              <a:t>/</a:t>
            </a:r>
            <a:r>
              <a:rPr lang="de-DE" altLang="de-DE" sz="2400" dirty="0" err="1">
                <a:solidFill>
                  <a:srgbClr val="333333"/>
                </a:solidFill>
                <a:latin typeface="Calibri Light"/>
              </a:rPr>
              <a:t>circumstances</a:t>
            </a:r>
            <a:endParaRPr lang="en-US" altLang="de-DE" sz="2400" dirty="0">
              <a:solidFill>
                <a:srgbClr val="333333"/>
              </a:solidFill>
              <a:latin typeface="Calibri Light"/>
            </a:endParaRPr>
          </a:p>
          <a:p>
            <a:pPr eaLnBrk="1" hangingPunct="1">
              <a:lnSpc>
                <a:spcPct val="100000"/>
              </a:lnSpc>
              <a:spcBef>
                <a:spcPts val="1200"/>
              </a:spcBef>
            </a:pPr>
            <a:r>
              <a:rPr lang="de-DE" altLang="de-DE" sz="2400" dirty="0">
                <a:solidFill>
                  <a:srgbClr val="336699"/>
                </a:solidFill>
                <a:latin typeface="Calibri Light"/>
              </a:rPr>
              <a:t>	</a:t>
            </a:r>
          </a:p>
          <a:p>
            <a:pPr eaLnBrk="1" hangingPunct="1">
              <a:lnSpc>
                <a:spcPct val="100000"/>
              </a:lnSpc>
              <a:spcBef>
                <a:spcPts val="1200"/>
              </a:spcBef>
            </a:pPr>
            <a:r>
              <a:rPr lang="de-DE" altLang="de-DE" sz="2400" dirty="0">
                <a:latin typeface="Calibri Light"/>
              </a:rPr>
              <a:t>		</a:t>
            </a:r>
            <a:endParaRPr lang="en-US" altLang="de-DE" sz="2400" dirty="0">
              <a:solidFill>
                <a:srgbClr val="3333FF"/>
              </a:solidFill>
              <a:latin typeface="Calibri Light"/>
            </a:endParaRPr>
          </a:p>
        </p:txBody>
      </p:sp>
      <p:sp>
        <p:nvSpPr>
          <p:cNvPr id="2" name="Footer Placeholder 1"/>
          <p:cNvSpPr>
            <a:spLocks noGrp="1"/>
          </p:cNvSpPr>
          <p:nvPr>
            <p:ph type="ftr" sz="quarter" idx="11"/>
          </p:nvPr>
        </p:nvSpPr>
        <p:spPr/>
        <p:txBody>
          <a:bodyPr/>
          <a:lstStyle/>
          <a:p>
            <a:r>
              <a:rPr lang="de-DE"/>
              <a:t>Metacognitive Training 1 - Attribution</a:t>
            </a:r>
            <a:endParaRPr lang="de-DE" dirty="0"/>
          </a:p>
        </p:txBody>
      </p:sp>
      <p:sp>
        <p:nvSpPr>
          <p:cNvPr id="3" name="Slide Number Placeholder 2"/>
          <p:cNvSpPr>
            <a:spLocks noGrp="1"/>
          </p:cNvSpPr>
          <p:nvPr>
            <p:ph type="sldNum" sz="quarter" idx="12"/>
          </p:nvPr>
        </p:nvSpPr>
        <p:spPr/>
        <p:txBody>
          <a:bodyPr/>
          <a:lstStyle/>
          <a:p>
            <a:fld id="{9B00EF49-7894-4F53-A8DD-F7DB3BFC5032}" type="slidenum">
              <a:rPr lang="de-DE" smtClean="0"/>
              <a:pPr/>
              <a:t>33</a:t>
            </a:fld>
            <a:endParaRPr lang="de-DE" dirty="0"/>
          </a:p>
        </p:txBody>
      </p:sp>
      <p:pic>
        <p:nvPicPr>
          <p:cNvPr id="6"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5074593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4" name="Rectangle 10"/>
          <p:cNvSpPr>
            <a:spLocks noGrp="1" noChangeArrowheads="1"/>
          </p:cNvSpPr>
          <p:nvPr>
            <p:ph type="title"/>
          </p:nvPr>
        </p:nvSpPr>
        <p:spPr/>
        <p:txBody>
          <a:bodyPr vert="horz" lIns="0" tIns="0" rIns="0" bIns="0" rtlCol="0" anchor="t">
            <a:spAutoFit/>
          </a:bodyPr>
          <a:lstStyle/>
          <a:p>
            <a:pPr defTabSz="914377">
              <a:spcBef>
                <a:spcPts val="0"/>
              </a:spcBef>
            </a:pPr>
            <a:r>
              <a:rPr lang="en-US" altLang="de-DE" sz="3600">
                <a:latin typeface="Calibri Light"/>
              </a:rPr>
              <a:t>An inner voice tells you that you are no good.</a:t>
            </a:r>
            <a:endParaRPr lang="en-US" altLang="de-DE" sz="3600" dirty="0">
              <a:latin typeface="Calibri Light"/>
            </a:endParaRPr>
          </a:p>
        </p:txBody>
      </p:sp>
      <p:sp>
        <p:nvSpPr>
          <p:cNvPr id="2" name="Content Placeholder 1"/>
          <p:cNvSpPr>
            <a:spLocks noGrp="1"/>
          </p:cNvSpPr>
          <p:nvPr>
            <p:ph idx="1"/>
          </p:nvPr>
        </p:nvSpPr>
        <p:spPr/>
        <p:txBody>
          <a:bodyPr/>
          <a:lstStyle/>
          <a:p>
            <a:pPr lvl="0" defTabSz="914400" eaLnBrk="0" hangingPunct="0">
              <a:lnSpc>
                <a:spcPct val="100000"/>
              </a:lnSpc>
              <a:spcBef>
                <a:spcPts val="0"/>
              </a:spcBef>
            </a:pPr>
            <a:r>
              <a:rPr lang="en-US" altLang="de-DE" sz="2400" b="1" dirty="0">
                <a:latin typeface="Calibri Light"/>
                <a:cs typeface="Times New Roman" panose="02020603050405020304" pitchFamily="18" charset="0"/>
              </a:rPr>
              <a:t>Reasons ...</a:t>
            </a:r>
          </a:p>
          <a:p>
            <a:pPr lvl="0" defTabSz="914400" eaLnBrk="0" hangingPunct="0">
              <a:lnSpc>
                <a:spcPct val="100000"/>
              </a:lnSpc>
              <a:spcBef>
                <a:spcPts val="1200"/>
              </a:spcBef>
            </a:pPr>
            <a:r>
              <a:rPr lang="en-US" altLang="de-DE" sz="2000" b="1" dirty="0">
                <a:latin typeface="Calibri Light"/>
                <a:cs typeface="Times New Roman" panose="02020603050405020304" pitchFamily="18" charset="0"/>
              </a:rPr>
              <a:t>... yourself:</a:t>
            </a:r>
          </a:p>
          <a:p>
            <a:pPr marL="342900" lvl="0" indent="-342900" defTabSz="914400" eaLnBrk="0" hangingPunct="0">
              <a:lnSpc>
                <a:spcPct val="100000"/>
              </a:lnSpc>
              <a:spcBef>
                <a:spcPts val="0"/>
              </a:spcBef>
              <a:buClr>
                <a:srgbClr val="333333"/>
              </a:buClr>
              <a:buFont typeface="WingDings"/>
              <a:buChar char=""/>
            </a:pPr>
            <a:r>
              <a:rPr lang="en-US" altLang="de-DE" dirty="0">
                <a:solidFill>
                  <a:srgbClr val="333333"/>
                </a:solidFill>
                <a:latin typeface="Calibri Light"/>
                <a:cs typeface="Times New Roman" panose="02020603050405020304" pitchFamily="18" charset="0"/>
              </a:rPr>
              <a:t>“</a:t>
            </a:r>
            <a:r>
              <a:rPr lang="de-DE" altLang="de-DE" dirty="0">
                <a:solidFill>
                  <a:srgbClr val="333333"/>
                </a:solidFill>
                <a:latin typeface="Calibri Light"/>
                <a:cs typeface="Times New Roman" panose="02020603050405020304" pitchFamily="18" charset="0"/>
              </a:rPr>
              <a:t>Unfortunately, </a:t>
            </a:r>
            <a:r>
              <a:rPr lang="en-US" altLang="de-DE" dirty="0">
                <a:solidFill>
                  <a:srgbClr val="333333"/>
                </a:solidFill>
                <a:latin typeface="Calibri Light"/>
                <a:cs typeface="Times New Roman" panose="02020603050405020304" pitchFamily="18" charset="0"/>
              </a:rPr>
              <a:t>I constantly </a:t>
            </a:r>
            <a:r>
              <a:rPr lang="de-DE" altLang="de-DE" dirty="0">
                <a:solidFill>
                  <a:srgbClr val="333333"/>
                </a:solidFill>
                <a:latin typeface="Calibri Light"/>
                <a:cs typeface="Times New Roman" panose="02020603050405020304" pitchFamily="18" charset="0"/>
              </a:rPr>
              <a:t>blame myself</a:t>
            </a:r>
            <a:r>
              <a:rPr lang="en-US" altLang="de-DE" dirty="0">
                <a:solidFill>
                  <a:srgbClr val="333333"/>
                </a:solidFill>
                <a:latin typeface="Calibri Light"/>
                <a:cs typeface="Times New Roman" panose="02020603050405020304" pitchFamily="18" charset="0"/>
              </a:rPr>
              <a:t>. This seems to be some kind of hidden self-hate.”</a:t>
            </a:r>
          </a:p>
          <a:p>
            <a:pPr marL="342900" lvl="0" indent="-342900" defTabSz="914400" eaLnBrk="0" hangingPunct="0">
              <a:lnSpc>
                <a:spcPct val="100000"/>
              </a:lnSpc>
              <a:spcBef>
                <a:spcPts val="600"/>
              </a:spcBef>
              <a:buClr>
                <a:srgbClr val="333333"/>
              </a:buClr>
              <a:buFont typeface="WingDings"/>
              <a:buChar char=""/>
            </a:pPr>
            <a:r>
              <a:rPr lang="en-US" altLang="de-DE" dirty="0">
                <a:solidFill>
                  <a:srgbClr val="333333"/>
                </a:solidFill>
                <a:latin typeface="Calibri Light"/>
                <a:cs typeface="Times New Roman" panose="02020603050405020304" pitchFamily="18" charset="0"/>
              </a:rPr>
              <a:t>“I am going insane.”</a:t>
            </a:r>
          </a:p>
          <a:p>
            <a:pPr marL="342900" lvl="0" indent="-342900" defTabSz="914400" eaLnBrk="0" hangingPunct="0">
              <a:lnSpc>
                <a:spcPct val="100000"/>
              </a:lnSpc>
              <a:spcBef>
                <a:spcPts val="600"/>
              </a:spcBef>
              <a:buClr>
                <a:srgbClr val="333333"/>
              </a:buClr>
              <a:buFont typeface="WingDings"/>
              <a:buChar char=""/>
            </a:pPr>
            <a:r>
              <a:rPr lang="en-US" altLang="de-DE" dirty="0">
                <a:solidFill>
                  <a:srgbClr val="333333"/>
                </a:solidFill>
                <a:latin typeface="Calibri Light"/>
                <a:cs typeface="Times New Roman" panose="02020603050405020304" pitchFamily="18" charset="0"/>
              </a:rPr>
              <a:t>“It seems </a:t>
            </a:r>
            <a:r>
              <a:rPr lang="en-US" altLang="de-DE" i="1" dirty="0">
                <a:solidFill>
                  <a:srgbClr val="333333"/>
                </a:solidFill>
                <a:latin typeface="Calibri Light"/>
                <a:cs typeface="Times New Roman" panose="02020603050405020304" pitchFamily="18" charset="0"/>
              </a:rPr>
              <a:t>as if</a:t>
            </a:r>
            <a:r>
              <a:rPr lang="en-US" altLang="de-DE" dirty="0">
                <a:solidFill>
                  <a:srgbClr val="333333"/>
                </a:solidFill>
                <a:latin typeface="Calibri Light"/>
                <a:cs typeface="Times New Roman" panose="02020603050405020304" pitchFamily="18" charset="0"/>
              </a:rPr>
              <a:t> someone else is thinking. But I do know that these are my own thoughts.”</a:t>
            </a:r>
          </a:p>
          <a:p>
            <a:pPr lvl="0" defTabSz="914400" eaLnBrk="0" hangingPunct="0">
              <a:lnSpc>
                <a:spcPct val="100000"/>
              </a:lnSpc>
              <a:spcBef>
                <a:spcPts val="1200"/>
              </a:spcBef>
              <a:buClr>
                <a:srgbClr val="333333"/>
              </a:buClr>
            </a:pPr>
            <a:r>
              <a:rPr lang="en-US" altLang="de-DE" sz="2000" b="1" dirty="0">
                <a:latin typeface="Calibri Light"/>
                <a:cs typeface="Times New Roman" panose="02020603050405020304" pitchFamily="18" charset="0"/>
              </a:rPr>
              <a:t>... others:</a:t>
            </a:r>
          </a:p>
          <a:p>
            <a:pPr marL="342900" lvl="0" indent="-342900" defTabSz="914400" eaLnBrk="0" hangingPunct="0">
              <a:lnSpc>
                <a:spcPct val="100000"/>
              </a:lnSpc>
              <a:spcBef>
                <a:spcPts val="0"/>
              </a:spcBef>
              <a:buClr>
                <a:srgbClr val="333333"/>
              </a:buClr>
              <a:buFont typeface="WingDings"/>
              <a:buChar char=""/>
            </a:pPr>
            <a:r>
              <a:rPr lang="en-US" altLang="de-DE" dirty="0">
                <a:solidFill>
                  <a:srgbClr val="333333"/>
                </a:solidFill>
                <a:latin typeface="Calibri Light"/>
                <a:cs typeface="Times New Roman" panose="02020603050405020304" pitchFamily="18" charset="0"/>
              </a:rPr>
              <a:t>“</a:t>
            </a:r>
            <a:r>
              <a:rPr lang="de-DE" altLang="de-DE" dirty="0">
                <a:solidFill>
                  <a:srgbClr val="333333"/>
                </a:solidFill>
                <a:latin typeface="Calibri Light"/>
                <a:cs typeface="Times New Roman" panose="02020603050405020304" pitchFamily="18" charset="0"/>
              </a:rPr>
              <a:t>Something got implanted into my brain.</a:t>
            </a:r>
            <a:r>
              <a:rPr lang="en-US" altLang="de-DE" dirty="0">
                <a:solidFill>
                  <a:srgbClr val="333333"/>
                </a:solidFill>
                <a:latin typeface="Calibri Light"/>
                <a:cs typeface="Times New Roman" panose="02020603050405020304" pitchFamily="18" charset="0"/>
              </a:rPr>
              <a:t>.”</a:t>
            </a:r>
          </a:p>
          <a:p>
            <a:pPr marL="342900" lvl="0" indent="-342900" defTabSz="914400" eaLnBrk="0" hangingPunct="0">
              <a:lnSpc>
                <a:spcPct val="100000"/>
              </a:lnSpc>
              <a:spcBef>
                <a:spcPts val="600"/>
              </a:spcBef>
              <a:buClr>
                <a:srgbClr val="333333"/>
              </a:buClr>
              <a:buFont typeface="WingDings"/>
              <a:buChar char=""/>
            </a:pPr>
            <a:r>
              <a:rPr lang="en-US" altLang="de-DE" dirty="0">
                <a:solidFill>
                  <a:srgbClr val="333333"/>
                </a:solidFill>
                <a:latin typeface="Calibri Light"/>
                <a:cs typeface="Times New Roman" panose="02020603050405020304" pitchFamily="18" charset="0"/>
              </a:rPr>
              <a:t>“</a:t>
            </a:r>
            <a:r>
              <a:rPr lang="de-DE" altLang="de-DE" dirty="0">
                <a:solidFill>
                  <a:srgbClr val="333333"/>
                </a:solidFill>
                <a:latin typeface="Calibri Light"/>
                <a:cs typeface="Times New Roman" panose="02020603050405020304" pitchFamily="18" charset="0"/>
              </a:rPr>
              <a:t>I do not know how this could happen, but someone took control of my thoughts</a:t>
            </a:r>
            <a:r>
              <a:rPr lang="en-US" altLang="de-DE" dirty="0">
                <a:solidFill>
                  <a:srgbClr val="333333"/>
                </a:solidFill>
                <a:latin typeface="Calibri Light"/>
                <a:cs typeface="Times New Roman" panose="02020603050405020304" pitchFamily="18" charset="0"/>
              </a:rPr>
              <a:t>.”</a:t>
            </a:r>
          </a:p>
          <a:p>
            <a:pPr lvl="0" defTabSz="914400" eaLnBrk="0" hangingPunct="0">
              <a:lnSpc>
                <a:spcPct val="100000"/>
              </a:lnSpc>
              <a:spcBef>
                <a:spcPts val="1200"/>
              </a:spcBef>
              <a:buClr>
                <a:srgbClr val="333333"/>
              </a:buClr>
            </a:pPr>
            <a:r>
              <a:rPr lang="en-US" altLang="de-DE" sz="2000" b="1" dirty="0">
                <a:latin typeface="Calibri Light"/>
                <a:cs typeface="Times New Roman" panose="02020603050405020304" pitchFamily="18" charset="0"/>
              </a:rPr>
              <a:t>... situation/circumstances:</a:t>
            </a:r>
          </a:p>
          <a:p>
            <a:pPr marL="342900" lvl="0" indent="-342900" defTabSz="914400" eaLnBrk="0" hangingPunct="0">
              <a:lnSpc>
                <a:spcPct val="100000"/>
              </a:lnSpc>
              <a:spcBef>
                <a:spcPts val="600"/>
              </a:spcBef>
              <a:buClr>
                <a:srgbClr val="333333"/>
              </a:buClr>
              <a:buFont typeface="WingDings"/>
              <a:buChar char=""/>
            </a:pPr>
            <a:r>
              <a:rPr lang="en-US" altLang="de-DE" dirty="0">
                <a:solidFill>
                  <a:srgbClr val="333333"/>
                </a:solidFill>
                <a:latin typeface="Calibri Light"/>
                <a:cs typeface="Times New Roman" panose="02020603050405020304" pitchFamily="18" charset="0"/>
              </a:rPr>
              <a:t>“I am feeling stressed these days. That is why I experience everything more intensely, including my thoughts.”</a:t>
            </a:r>
          </a:p>
          <a:p>
            <a:pPr marL="342900" lvl="0" indent="-342900" defTabSz="914400" eaLnBrk="0" hangingPunct="0">
              <a:lnSpc>
                <a:spcPct val="100000"/>
              </a:lnSpc>
              <a:spcBef>
                <a:spcPts val="600"/>
              </a:spcBef>
              <a:buClr>
                <a:srgbClr val="333333"/>
              </a:buClr>
              <a:buFont typeface="WingDings"/>
              <a:buChar char=""/>
            </a:pPr>
            <a:r>
              <a:rPr lang="en-US" altLang="de-DE" dirty="0">
                <a:solidFill>
                  <a:srgbClr val="333333"/>
                </a:solidFill>
                <a:latin typeface="Calibri Light"/>
                <a:cs typeface="Times New Roman" panose="02020603050405020304" pitchFamily="18" charset="0"/>
              </a:rPr>
              <a:t>“My ears are ringing from listening to loud music.”</a:t>
            </a:r>
          </a:p>
          <a:p>
            <a:pPr>
              <a:lnSpc>
                <a:spcPct val="100000"/>
              </a:lnSpc>
              <a:spcBef>
                <a:spcPts val="0"/>
              </a:spcBef>
            </a:pPr>
            <a:endParaRPr lang="en-US" dirty="0">
              <a:latin typeface="Calibri Light"/>
            </a:endParaRPr>
          </a:p>
        </p:txBody>
      </p:sp>
      <p:sp>
        <p:nvSpPr>
          <p:cNvPr id="3" name="Footer Placeholder 2"/>
          <p:cNvSpPr>
            <a:spLocks noGrp="1"/>
          </p:cNvSpPr>
          <p:nvPr>
            <p:ph type="ftr" sz="quarter" idx="11"/>
          </p:nvPr>
        </p:nvSpPr>
        <p:spPr/>
        <p:txBody>
          <a:bodyPr/>
          <a:lstStyle/>
          <a:p>
            <a:r>
              <a:rPr lang="de-DE"/>
              <a:t>Metacognitive Training 1 - Attribution</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34</a:t>
            </a:fld>
            <a:endParaRPr lang="de-DE" dirty="0"/>
          </a:p>
        </p:txBody>
      </p:sp>
      <p:pic>
        <p:nvPicPr>
          <p:cNvPr id="7"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4827835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2" name="Rectangle 10"/>
          <p:cNvSpPr>
            <a:spLocks noGrp="1" noChangeArrowheads="1"/>
          </p:cNvSpPr>
          <p:nvPr>
            <p:ph type="title"/>
          </p:nvPr>
        </p:nvSpPr>
        <p:spPr/>
        <p:txBody>
          <a:bodyPr vert="horz" lIns="0" tIns="0" rIns="0" bIns="0" rtlCol="0" anchor="t">
            <a:spAutoFit/>
          </a:bodyPr>
          <a:lstStyle/>
          <a:p>
            <a:pPr defTabSz="914377">
              <a:spcBef>
                <a:spcPts val="0"/>
              </a:spcBef>
            </a:pPr>
            <a:r>
              <a:rPr lang="en-US" altLang="de-DE" sz="3600">
                <a:latin typeface="Calibri Light"/>
              </a:rPr>
              <a:t>An inner voice tells you that you are no good.</a:t>
            </a:r>
            <a:endParaRPr lang="en-US" altLang="de-DE" sz="3600" dirty="0">
              <a:latin typeface="Calibri Light"/>
            </a:endParaRPr>
          </a:p>
        </p:txBody>
      </p:sp>
      <p:sp>
        <p:nvSpPr>
          <p:cNvPr id="35842" name="Rectangle 2"/>
          <p:cNvSpPr>
            <a:spLocks noGrp="1" noChangeArrowheads="1"/>
          </p:cNvSpPr>
          <p:nvPr>
            <p:ph idx="1"/>
          </p:nvPr>
        </p:nvSpPr>
        <p:spPr/>
        <p:txBody>
          <a:bodyPr/>
          <a:lstStyle/>
          <a:p>
            <a:pPr eaLnBrk="1" hangingPunct="1">
              <a:defRPr/>
            </a:pPr>
            <a:r>
              <a:rPr lang="de-DE" sz="2400" b="1" dirty="0">
                <a:solidFill>
                  <a:srgbClr val="004992"/>
                </a:solidFill>
                <a:latin typeface="Calibri Light"/>
              </a:rPr>
              <a:t>Psychosis: the inner voice is attributed to other persons/powers:</a:t>
            </a:r>
          </a:p>
          <a:p>
            <a:pPr marL="342900" indent="-342900" eaLnBrk="1" hangingPunct="1">
              <a:buClr>
                <a:srgbClr val="333333"/>
              </a:buClr>
              <a:buFont typeface="WingDings"/>
              <a:buChar char=""/>
              <a:defRPr/>
            </a:pPr>
            <a:r>
              <a:rPr lang="en-US" sz="2400" dirty="0">
                <a:solidFill>
                  <a:srgbClr val="333333"/>
                </a:solidFill>
                <a:latin typeface="Calibri Light"/>
              </a:rPr>
              <a:t>“</a:t>
            </a:r>
            <a:r>
              <a:rPr lang="de-DE" sz="2400" dirty="0">
                <a:solidFill>
                  <a:srgbClr val="333333"/>
                </a:solidFill>
                <a:latin typeface="Calibri Light"/>
              </a:rPr>
              <a:t>Something </a:t>
            </a:r>
            <a:r>
              <a:rPr lang="de-DE" sz="2400" dirty="0" err="1">
                <a:solidFill>
                  <a:srgbClr val="333333"/>
                </a:solidFill>
                <a:latin typeface="Calibri Light"/>
              </a:rPr>
              <a:t>got</a:t>
            </a:r>
            <a:r>
              <a:rPr lang="de-DE" sz="2400" dirty="0">
                <a:solidFill>
                  <a:srgbClr val="333333"/>
                </a:solidFill>
                <a:latin typeface="Calibri Light"/>
              </a:rPr>
              <a:t> </a:t>
            </a:r>
            <a:r>
              <a:rPr lang="de-DE" sz="2400" dirty="0" err="1">
                <a:solidFill>
                  <a:srgbClr val="333333"/>
                </a:solidFill>
                <a:latin typeface="Calibri Light"/>
              </a:rPr>
              <a:t>implanted</a:t>
            </a:r>
            <a:r>
              <a:rPr lang="de-DE" sz="2400" dirty="0">
                <a:solidFill>
                  <a:srgbClr val="333333"/>
                </a:solidFill>
                <a:latin typeface="Calibri Light"/>
              </a:rPr>
              <a:t> </a:t>
            </a:r>
            <a:r>
              <a:rPr lang="de-DE" sz="2400" dirty="0" err="1">
                <a:solidFill>
                  <a:srgbClr val="333333"/>
                </a:solidFill>
                <a:latin typeface="Calibri Light"/>
              </a:rPr>
              <a:t>into</a:t>
            </a:r>
            <a:r>
              <a:rPr lang="de-DE" sz="2400" dirty="0">
                <a:solidFill>
                  <a:srgbClr val="333333"/>
                </a:solidFill>
                <a:latin typeface="Calibri Light"/>
              </a:rPr>
              <a:t> </a:t>
            </a:r>
            <a:r>
              <a:rPr lang="de-DE" sz="2400" dirty="0" err="1">
                <a:solidFill>
                  <a:srgbClr val="333333"/>
                </a:solidFill>
                <a:latin typeface="Calibri Light"/>
              </a:rPr>
              <a:t>my</a:t>
            </a:r>
            <a:r>
              <a:rPr lang="de-DE" sz="2400" dirty="0">
                <a:solidFill>
                  <a:srgbClr val="333333"/>
                </a:solidFill>
                <a:latin typeface="Calibri Light"/>
              </a:rPr>
              <a:t> </a:t>
            </a:r>
            <a:r>
              <a:rPr lang="de-DE" sz="2400" dirty="0" err="1">
                <a:solidFill>
                  <a:srgbClr val="333333"/>
                </a:solidFill>
                <a:latin typeface="Calibri Light"/>
              </a:rPr>
              <a:t>brain</a:t>
            </a:r>
            <a:r>
              <a:rPr lang="de-DE" sz="2400" dirty="0">
                <a:solidFill>
                  <a:srgbClr val="333333"/>
                </a:solidFill>
                <a:latin typeface="Calibri Light"/>
              </a:rPr>
              <a:t>.</a:t>
            </a:r>
            <a:r>
              <a:rPr lang="en-US" sz="2400" dirty="0">
                <a:solidFill>
                  <a:srgbClr val="333333"/>
                </a:solidFill>
                <a:latin typeface="Calibri Light"/>
              </a:rPr>
              <a:t>”</a:t>
            </a:r>
            <a:endParaRPr lang="de-DE" sz="2400" dirty="0">
              <a:solidFill>
                <a:srgbClr val="333333"/>
              </a:solidFill>
              <a:latin typeface="Calibri Light"/>
            </a:endParaRPr>
          </a:p>
          <a:p>
            <a:pPr marL="342900" indent="-342900" eaLnBrk="1" hangingPunct="1">
              <a:buClr>
                <a:srgbClr val="333333"/>
              </a:buClr>
              <a:buFont typeface="WingDings"/>
              <a:buChar char=""/>
              <a:defRPr/>
            </a:pPr>
            <a:r>
              <a:rPr lang="en-US" sz="2400" dirty="0">
                <a:solidFill>
                  <a:srgbClr val="333333"/>
                </a:solidFill>
                <a:latin typeface="Calibri Light"/>
              </a:rPr>
              <a:t>“</a:t>
            </a:r>
            <a:r>
              <a:rPr lang="de-DE" sz="2400" dirty="0">
                <a:solidFill>
                  <a:srgbClr val="333333"/>
                </a:solidFill>
                <a:latin typeface="Calibri Light"/>
              </a:rPr>
              <a:t>I do not </a:t>
            </a:r>
            <a:r>
              <a:rPr lang="de-DE" sz="2400" dirty="0" err="1">
                <a:solidFill>
                  <a:srgbClr val="333333"/>
                </a:solidFill>
                <a:latin typeface="Calibri Light"/>
              </a:rPr>
              <a:t>know</a:t>
            </a:r>
            <a:r>
              <a:rPr lang="de-DE" sz="2400" dirty="0">
                <a:solidFill>
                  <a:srgbClr val="333333"/>
                </a:solidFill>
                <a:latin typeface="Calibri Light"/>
              </a:rPr>
              <a:t> </a:t>
            </a:r>
            <a:r>
              <a:rPr lang="de-DE" sz="2400" dirty="0" err="1">
                <a:solidFill>
                  <a:srgbClr val="333333"/>
                </a:solidFill>
                <a:latin typeface="Calibri Light"/>
              </a:rPr>
              <a:t>how</a:t>
            </a:r>
            <a:r>
              <a:rPr lang="de-DE" sz="2400" dirty="0">
                <a:solidFill>
                  <a:srgbClr val="333333"/>
                </a:solidFill>
                <a:latin typeface="Calibri Light"/>
              </a:rPr>
              <a:t> </a:t>
            </a:r>
            <a:r>
              <a:rPr lang="de-DE" sz="2400" dirty="0" err="1">
                <a:solidFill>
                  <a:srgbClr val="333333"/>
                </a:solidFill>
                <a:latin typeface="Calibri Light"/>
              </a:rPr>
              <a:t>this</a:t>
            </a:r>
            <a:r>
              <a:rPr lang="de-DE" sz="2400" dirty="0">
                <a:solidFill>
                  <a:srgbClr val="333333"/>
                </a:solidFill>
                <a:latin typeface="Calibri Light"/>
              </a:rPr>
              <a:t> </a:t>
            </a:r>
            <a:r>
              <a:rPr lang="de-DE" sz="2400" dirty="0" err="1">
                <a:solidFill>
                  <a:srgbClr val="333333"/>
                </a:solidFill>
                <a:latin typeface="Calibri Light"/>
              </a:rPr>
              <a:t>could</a:t>
            </a:r>
            <a:r>
              <a:rPr lang="de-DE" sz="2400" dirty="0">
                <a:solidFill>
                  <a:srgbClr val="333333"/>
                </a:solidFill>
                <a:latin typeface="Calibri Light"/>
              </a:rPr>
              <a:t> happen, but </a:t>
            </a:r>
            <a:r>
              <a:rPr lang="de-DE" sz="2400" dirty="0" err="1">
                <a:solidFill>
                  <a:srgbClr val="333333"/>
                </a:solidFill>
                <a:latin typeface="Calibri Light"/>
              </a:rPr>
              <a:t>someone</a:t>
            </a:r>
            <a:r>
              <a:rPr lang="de-DE" sz="2400" dirty="0">
                <a:solidFill>
                  <a:srgbClr val="333333"/>
                </a:solidFill>
                <a:latin typeface="Calibri Light"/>
              </a:rPr>
              <a:t> </a:t>
            </a:r>
            <a:r>
              <a:rPr lang="de-DE" sz="2400" dirty="0" err="1">
                <a:solidFill>
                  <a:srgbClr val="333333"/>
                </a:solidFill>
                <a:latin typeface="Calibri Light"/>
              </a:rPr>
              <a:t>took</a:t>
            </a:r>
            <a:r>
              <a:rPr lang="de-DE" sz="2400" dirty="0">
                <a:solidFill>
                  <a:srgbClr val="333333"/>
                </a:solidFill>
                <a:latin typeface="Calibri Light"/>
              </a:rPr>
              <a:t> </a:t>
            </a:r>
            <a:r>
              <a:rPr lang="de-DE" sz="2400" dirty="0" err="1">
                <a:solidFill>
                  <a:srgbClr val="333333"/>
                </a:solidFill>
                <a:latin typeface="Calibri Light"/>
              </a:rPr>
              <a:t>control</a:t>
            </a:r>
            <a:r>
              <a:rPr lang="de-DE" sz="2400" dirty="0">
                <a:solidFill>
                  <a:srgbClr val="333333"/>
                </a:solidFill>
                <a:latin typeface="Calibri Light"/>
              </a:rPr>
              <a:t> </a:t>
            </a:r>
            <a:r>
              <a:rPr lang="de-DE" sz="2400" dirty="0" err="1">
                <a:solidFill>
                  <a:srgbClr val="333333"/>
                </a:solidFill>
                <a:latin typeface="Calibri Light"/>
              </a:rPr>
              <a:t>of</a:t>
            </a:r>
            <a:r>
              <a:rPr lang="de-DE" sz="2400" dirty="0">
                <a:solidFill>
                  <a:srgbClr val="333333"/>
                </a:solidFill>
                <a:latin typeface="Calibri Light"/>
              </a:rPr>
              <a:t> </a:t>
            </a:r>
            <a:r>
              <a:rPr lang="de-DE" sz="2400" dirty="0" err="1">
                <a:solidFill>
                  <a:srgbClr val="333333"/>
                </a:solidFill>
                <a:latin typeface="Calibri Light"/>
              </a:rPr>
              <a:t>my</a:t>
            </a:r>
            <a:r>
              <a:rPr lang="de-DE" sz="2400" dirty="0">
                <a:solidFill>
                  <a:srgbClr val="333333"/>
                </a:solidFill>
                <a:latin typeface="Calibri Light"/>
              </a:rPr>
              <a:t> </a:t>
            </a:r>
            <a:r>
              <a:rPr lang="de-DE" sz="2400" dirty="0" err="1">
                <a:solidFill>
                  <a:srgbClr val="333333"/>
                </a:solidFill>
                <a:latin typeface="Calibri Light"/>
              </a:rPr>
              <a:t>thoughts</a:t>
            </a:r>
            <a:r>
              <a:rPr lang="de-DE" sz="2400" dirty="0">
                <a:solidFill>
                  <a:srgbClr val="333333"/>
                </a:solidFill>
                <a:latin typeface="Calibri Light"/>
              </a:rPr>
              <a:t>.</a:t>
            </a:r>
            <a:r>
              <a:rPr lang="en-US" sz="2400" dirty="0">
                <a:solidFill>
                  <a:srgbClr val="333333"/>
                </a:solidFill>
                <a:latin typeface="Calibri Light"/>
              </a:rPr>
              <a:t>”</a:t>
            </a:r>
            <a:endParaRPr lang="de-DE" sz="2400" dirty="0">
              <a:solidFill>
                <a:srgbClr val="333333"/>
              </a:solidFill>
              <a:latin typeface="Calibri Light"/>
            </a:endParaRPr>
          </a:p>
          <a:p>
            <a:pPr eaLnBrk="1" hangingPunct="1">
              <a:buClr>
                <a:schemeClr val="tx1"/>
              </a:buClr>
              <a:defRPr/>
            </a:pPr>
            <a:endParaRPr lang="de-DE" sz="2400" b="1" dirty="0">
              <a:solidFill>
                <a:srgbClr val="333333"/>
              </a:solidFill>
              <a:latin typeface="Calibri Light"/>
            </a:endParaRPr>
          </a:p>
        </p:txBody>
      </p:sp>
      <p:sp>
        <p:nvSpPr>
          <p:cNvPr id="2" name="Footer Placeholder 1"/>
          <p:cNvSpPr>
            <a:spLocks noGrp="1"/>
          </p:cNvSpPr>
          <p:nvPr>
            <p:ph type="ftr" sz="quarter" idx="11"/>
          </p:nvPr>
        </p:nvSpPr>
        <p:spPr/>
        <p:txBody>
          <a:bodyPr/>
          <a:lstStyle/>
          <a:p>
            <a:r>
              <a:rPr lang="de-DE"/>
              <a:t>Metacognitive Training 1 - Attribution</a:t>
            </a:r>
            <a:endParaRPr lang="de-DE" dirty="0"/>
          </a:p>
        </p:txBody>
      </p:sp>
      <p:sp>
        <p:nvSpPr>
          <p:cNvPr id="3" name="Slide Number Placeholder 2"/>
          <p:cNvSpPr>
            <a:spLocks noGrp="1"/>
          </p:cNvSpPr>
          <p:nvPr>
            <p:ph type="sldNum" sz="quarter" idx="12"/>
          </p:nvPr>
        </p:nvSpPr>
        <p:spPr/>
        <p:txBody>
          <a:bodyPr/>
          <a:lstStyle/>
          <a:p>
            <a:fld id="{9B00EF49-7894-4F53-A8DD-F7DB3BFC5032}" type="slidenum">
              <a:rPr lang="de-DE" smtClean="0"/>
              <a:pPr/>
              <a:t>35</a:t>
            </a:fld>
            <a:endParaRPr lang="de-DE" dirty="0"/>
          </a:p>
        </p:txBody>
      </p:sp>
      <p:pic>
        <p:nvPicPr>
          <p:cNvPr id="6"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2578910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p:cNvSpPr>
            <a:spLocks noGrp="1" noChangeArrowheads="1"/>
          </p:cNvSpPr>
          <p:nvPr>
            <p:ph type="title"/>
          </p:nvPr>
        </p:nvSpPr>
        <p:spPr/>
        <p:txBody>
          <a:bodyPr vert="horz" lIns="0" tIns="0" rIns="0" bIns="0" rtlCol="0" anchor="t">
            <a:spAutoFit/>
          </a:bodyPr>
          <a:lstStyle/>
          <a:p>
            <a:pPr defTabSz="914377">
              <a:spcBef>
                <a:spcPts val="0"/>
              </a:spcBef>
            </a:pPr>
            <a:r>
              <a:rPr lang="en-US" altLang="de-DE" sz="3600">
                <a:latin typeface="Calibri Light"/>
              </a:rPr>
              <a:t>Hearing voices</a:t>
            </a:r>
            <a:br>
              <a:rPr lang="en-US" altLang="de-DE" sz="3600">
                <a:latin typeface="Calibri Light"/>
              </a:rPr>
            </a:br>
            <a:r>
              <a:rPr lang="en-US" altLang="de-DE" sz="3600">
                <a:latin typeface="Calibri Light"/>
              </a:rPr>
              <a:t>Own thoughts or remote-controlled?</a:t>
            </a:r>
            <a:br>
              <a:rPr lang="en-US" altLang="de-DE" sz="3600">
                <a:latin typeface="Calibri Light"/>
              </a:rPr>
            </a:br>
            <a:r>
              <a:rPr lang="en-US" altLang="de-DE" sz="3600">
                <a:latin typeface="Calibri Light"/>
              </a:rPr>
              <a:t>Pros and cons</a:t>
            </a:r>
            <a:endParaRPr lang="en-US" altLang="de-DE" sz="3600" dirty="0">
              <a:latin typeface="Calibri Light"/>
            </a:endParaRPr>
          </a:p>
        </p:txBody>
      </p:sp>
      <p:sp>
        <p:nvSpPr>
          <p:cNvPr id="5" name="Content Placeholder 4"/>
          <p:cNvSpPr>
            <a:spLocks noGrp="1"/>
          </p:cNvSpPr>
          <p:nvPr>
            <p:ph idx="1"/>
          </p:nvPr>
        </p:nvSpPr>
        <p:spPr/>
        <p:txBody>
          <a:bodyPr/>
          <a:lstStyle/>
          <a:p>
            <a:endParaRPr lang="en-US"/>
          </a:p>
        </p:txBody>
      </p:sp>
      <p:sp>
        <p:nvSpPr>
          <p:cNvPr id="3" name="Footer Placeholder 2"/>
          <p:cNvSpPr>
            <a:spLocks noGrp="1"/>
          </p:cNvSpPr>
          <p:nvPr>
            <p:ph type="ftr" sz="quarter" idx="11"/>
          </p:nvPr>
        </p:nvSpPr>
        <p:spPr/>
        <p:txBody>
          <a:bodyPr/>
          <a:lstStyle/>
          <a:p>
            <a:pPr>
              <a:defRPr/>
            </a:pPr>
            <a:r>
              <a:rPr lang="de-DE">
                <a:solidFill>
                  <a:srgbClr val="333333"/>
                </a:solidFill>
              </a:rPr>
              <a:t>Metacognitive Training 1 - Attribution</a:t>
            </a:r>
          </a:p>
        </p:txBody>
      </p:sp>
      <p:sp>
        <p:nvSpPr>
          <p:cNvPr id="4" name="Slide Number Placeholder 3"/>
          <p:cNvSpPr>
            <a:spLocks noGrp="1"/>
          </p:cNvSpPr>
          <p:nvPr>
            <p:ph type="sldNum" sz="quarter" idx="12"/>
          </p:nvPr>
        </p:nvSpPr>
        <p:spPr/>
        <p:txBody>
          <a:bodyPr/>
          <a:lstStyle/>
          <a:p>
            <a:pPr>
              <a:defRPr/>
            </a:pPr>
            <a:fld id="{CBAC4CD7-AD2D-4BD2-8128-BE7C085E37A6}" type="slidenum">
              <a:rPr lang="de-DE" altLang="de-DE" smtClean="0">
                <a:solidFill>
                  <a:srgbClr val="333333"/>
                </a:solidFill>
              </a:rPr>
              <a:pPr>
                <a:defRPr/>
              </a:pPr>
              <a:t>36</a:t>
            </a:fld>
            <a:endParaRPr lang="de-DE" altLang="de-DE">
              <a:solidFill>
                <a:srgbClr val="333333"/>
              </a:solidFill>
            </a:endParaRPr>
          </a:p>
        </p:txBody>
      </p:sp>
      <p:pic>
        <p:nvPicPr>
          <p:cNvPr id="6"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7" name="Table 6"/>
          <p:cNvGraphicFramePr>
            <a:graphicFrameLocks noGrp="1"/>
          </p:cNvGraphicFramePr>
          <p:nvPr>
            <p:extLst>
              <p:ext uri="{D42A27DB-BD31-4B8C-83A1-F6EECF244321}">
                <p14:modId xmlns:p14="http://schemas.microsoft.com/office/powerpoint/2010/main" val="1412150156"/>
              </p:ext>
            </p:extLst>
          </p:nvPr>
        </p:nvGraphicFramePr>
        <p:xfrm>
          <a:off x="408955" y="2636912"/>
          <a:ext cx="11376000" cy="4102620"/>
        </p:xfrm>
        <a:graphic>
          <a:graphicData uri="http://schemas.openxmlformats.org/drawingml/2006/table">
            <a:tbl>
              <a:tblPr firstRow="1" bandRow="1">
                <a:tableStyleId>{21E4AEA4-8DFA-4A89-87EB-49C32662AFE0}</a:tableStyleId>
              </a:tblPr>
              <a:tblGrid>
                <a:gridCol w="3816424">
                  <a:extLst>
                    <a:ext uri="{9D8B030D-6E8A-4147-A177-3AD203B41FA5}">
                      <a16:colId xmlns:a16="http://schemas.microsoft.com/office/drawing/2014/main" val="20000"/>
                    </a:ext>
                  </a:extLst>
                </a:gridCol>
                <a:gridCol w="7559576">
                  <a:extLst>
                    <a:ext uri="{9D8B030D-6E8A-4147-A177-3AD203B41FA5}">
                      <a16:colId xmlns:a16="http://schemas.microsoft.com/office/drawing/2014/main" val="20001"/>
                    </a:ext>
                  </a:extLst>
                </a:gridCol>
              </a:tblGrid>
              <a:tr h="432048">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800" b="0" i="0" u="none" strike="noStrike" cap="none" normalizeH="0" baseline="0" dirty="0">
                          <a:ln>
                            <a:noFill/>
                          </a:ln>
                          <a:solidFill>
                            <a:srgbClr val="000000"/>
                          </a:solidFill>
                          <a:effectLst/>
                          <a:latin typeface="Calibri Light"/>
                          <a:cs typeface="Times New Roman" pitchFamily="18" charset="0"/>
                        </a:rPr>
                        <a:t>Why do you think the voices are inserted from outside?</a:t>
                      </a:r>
                      <a:endParaRPr kumimoji="0" lang="de-DE" sz="1800" b="0" i="0" u="none" strike="noStrike" cap="none" normalizeH="0" baseline="0" dirty="0">
                        <a:ln>
                          <a:noFill/>
                        </a:ln>
                        <a:solidFill>
                          <a:srgbClr val="000000"/>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800" b="0" i="0" u="none" strike="noStrike" cap="none" normalizeH="0" baseline="0">
                          <a:ln>
                            <a:noFill/>
                          </a:ln>
                          <a:solidFill>
                            <a:srgbClr val="000000"/>
                          </a:solidFill>
                          <a:effectLst/>
                          <a:latin typeface="Calibri Light"/>
                          <a:cs typeface="Times New Roman" pitchFamily="18" charset="0"/>
                        </a:rPr>
                        <a:t>Are there perhaps other explanations for the assumptions expressed on the left side?</a:t>
                      </a:r>
                      <a:endParaRPr kumimoji="0" lang="en-US" sz="1800" b="0" i="0" u="none" strike="noStrike" cap="none" normalizeH="0" baseline="0" dirty="0">
                        <a:ln>
                          <a:noFill/>
                        </a:ln>
                        <a:solidFill>
                          <a:srgbClr val="000000"/>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9144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lang="en-US" sz="1600" dirty="0">
                          <a:latin typeface="Calibri Light"/>
                        </a:rPr>
                        <a:t>“I can hear it clearly. In contrast, my thoughts are completely silent!”</a:t>
                      </a:r>
                      <a:endParaRPr kumimoji="0" lang="de-DE" sz="1600" b="0" i="0" u="none" strike="noStrike" cap="none" normalizeH="0" baseline="0" dirty="0">
                        <a:ln>
                          <a:noFill/>
                        </a:ln>
                        <a:solidFill>
                          <a:schemeClr val="tx1"/>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
                          <a:srgbClr val="333333"/>
                        </a:buClr>
                        <a:buSzTx/>
                        <a:buFont typeface="WingDings"/>
                        <a:buNone/>
                        <a:tabLst/>
                      </a:pPr>
                      <a:r>
                        <a:rPr kumimoji="0" lang="en-US" sz="1600" b="0" i="0" u="none" strike="noStrike" cap="none" normalizeH="0" baseline="0" dirty="0">
                          <a:ln>
                            <a:noFill/>
                          </a:ln>
                          <a:solidFill>
                            <a:srgbClr val="004992"/>
                          </a:solidFill>
                          <a:effectLst/>
                          <a:latin typeface="Calibri Light"/>
                          <a:cs typeface="Times New Roman" pitchFamily="18" charset="0"/>
                        </a:rPr>
                        <a:t>???</a:t>
                      </a:r>
                      <a:endParaRPr kumimoji="0" lang="de-DE" sz="1600" b="0" i="0" u="none" strike="noStrike" cap="none" normalizeH="0" baseline="0" dirty="0">
                        <a:ln>
                          <a:noFill/>
                        </a:ln>
                        <a:solidFill>
                          <a:srgbClr val="004992"/>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lang="en-US" sz="1600">
                          <a:latin typeface="Calibri Light"/>
                        </a:rPr>
                        <a:t>“These thoughts are not under my control. When I try to counteract it, it gets worse. This shows me that someone really wants to put me down.”</a:t>
                      </a:r>
                    </a:p>
                    <a:p>
                      <a:pPr marL="0" marR="0" lvl="0" indent="0" algn="l" defTabSz="914400" rtl="0" eaLnBrk="1" fontAlgn="base" latinLnBrk="0" hangingPunct="1">
                        <a:lnSpc>
                          <a:spcPct val="100000"/>
                        </a:lnSpc>
                        <a:spcBef>
                          <a:spcPct val="20000"/>
                        </a:spcBef>
                        <a:spcAft>
                          <a:spcPct val="0"/>
                        </a:spcAft>
                        <a:buClr>
                          <a:srgbClr val="336699"/>
                        </a:buClr>
                        <a:buSzTx/>
                        <a:buFontTx/>
                        <a:buNone/>
                        <a:tabLst/>
                      </a:pPr>
                      <a:endParaRPr kumimoji="0" lang="de-DE" sz="1600" b="0" i="0" u="none" strike="noStrike" cap="none" normalizeH="0" baseline="0" dirty="0">
                        <a:ln>
                          <a:noFill/>
                        </a:ln>
                        <a:solidFill>
                          <a:schemeClr val="tx1"/>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
                          <a:srgbClr val="333333"/>
                        </a:buClr>
                        <a:buSzTx/>
                        <a:buFont typeface="WingDings"/>
                        <a:buNone/>
                        <a:tabLst/>
                      </a:pPr>
                      <a:r>
                        <a:rPr kumimoji="0" lang="en-US" sz="1600" b="0" i="0" u="none" strike="noStrike" cap="none" normalizeH="0" baseline="0">
                          <a:ln>
                            <a:noFill/>
                          </a:ln>
                          <a:solidFill>
                            <a:srgbClr val="004992"/>
                          </a:solidFill>
                          <a:effectLst/>
                          <a:latin typeface="Calibri Light"/>
                          <a:cs typeface="Times New Roman" pitchFamily="18" charset="0"/>
                        </a:rPr>
                        <a:t>???</a:t>
                      </a:r>
                      <a:endParaRPr kumimoji="0" lang="de-DE" sz="1600" b="0" i="0" u="none" strike="noStrike" cap="none" normalizeH="0" baseline="0" dirty="0">
                        <a:ln>
                          <a:noFill/>
                        </a:ln>
                        <a:solidFill>
                          <a:srgbClr val="004992"/>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18872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lang="en-US" sz="1600" dirty="0">
                          <a:latin typeface="Calibri Light"/>
                        </a:rPr>
                        <a:t>“I would never have such evil thoughts. I could never do any harm to anyone. But still, I constantly have these aggressive thoughts.”</a:t>
                      </a: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
                          <a:srgbClr val="333333"/>
                        </a:buClr>
                        <a:buSzTx/>
                        <a:buFont typeface="WingDings"/>
                        <a:buNone/>
                        <a:tabLst/>
                      </a:pPr>
                      <a:r>
                        <a:rPr kumimoji="0" lang="en-US" sz="1600" b="0" i="0" u="none" strike="noStrike" cap="none" normalizeH="0" baseline="0" dirty="0">
                          <a:ln>
                            <a:noFill/>
                          </a:ln>
                          <a:solidFill>
                            <a:srgbClr val="004992"/>
                          </a:solidFill>
                          <a:effectLst/>
                          <a:latin typeface="Calibri Light"/>
                          <a:cs typeface="Times New Roman" pitchFamily="18" charset="0"/>
                        </a:rPr>
                        <a:t>???</a:t>
                      </a:r>
                      <a:endParaRPr kumimoji="0" lang="de-DE" sz="1600" b="0" i="0" u="none" strike="noStrike" cap="none" normalizeH="0" baseline="0" dirty="0">
                        <a:ln>
                          <a:noFill/>
                        </a:ln>
                        <a:solidFill>
                          <a:srgbClr val="004992"/>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122516728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p:cNvSpPr>
            <a:spLocks noGrp="1" noChangeArrowheads="1"/>
          </p:cNvSpPr>
          <p:nvPr>
            <p:ph type="title"/>
          </p:nvPr>
        </p:nvSpPr>
        <p:spPr/>
        <p:txBody>
          <a:bodyPr vert="horz" lIns="0" tIns="0" rIns="0" bIns="0" rtlCol="0" anchor="t">
            <a:spAutoFit/>
          </a:bodyPr>
          <a:lstStyle/>
          <a:p>
            <a:pPr defTabSz="914377">
              <a:spcBef>
                <a:spcPts val="0"/>
              </a:spcBef>
            </a:pPr>
            <a:r>
              <a:rPr lang="en-US" altLang="de-DE" sz="3600">
                <a:latin typeface="Calibri Light"/>
              </a:rPr>
              <a:t>Hearing voices</a:t>
            </a:r>
            <a:br>
              <a:rPr lang="en-US" altLang="de-DE" sz="3600">
                <a:latin typeface="Calibri Light"/>
              </a:rPr>
            </a:br>
            <a:r>
              <a:rPr lang="en-US" altLang="de-DE" sz="3600">
                <a:latin typeface="Calibri Light"/>
              </a:rPr>
              <a:t>Own thoughts or remote-controlled?</a:t>
            </a:r>
            <a:br>
              <a:rPr lang="en-US" altLang="de-DE" sz="3600">
                <a:latin typeface="Calibri Light"/>
              </a:rPr>
            </a:br>
            <a:r>
              <a:rPr lang="en-US" altLang="de-DE" sz="3600">
                <a:latin typeface="Calibri Light"/>
              </a:rPr>
              <a:t>Pros and cons</a:t>
            </a:r>
            <a:endParaRPr lang="en-US" altLang="de-DE" sz="3600" dirty="0">
              <a:latin typeface="Calibri Light"/>
            </a:endParaRPr>
          </a:p>
        </p:txBody>
      </p:sp>
      <p:sp>
        <p:nvSpPr>
          <p:cNvPr id="5" name="Content Placeholder 4"/>
          <p:cNvSpPr>
            <a:spLocks noGrp="1"/>
          </p:cNvSpPr>
          <p:nvPr>
            <p:ph idx="1"/>
          </p:nvPr>
        </p:nvSpPr>
        <p:spPr/>
        <p:txBody>
          <a:bodyPr/>
          <a:lstStyle/>
          <a:p>
            <a:endParaRPr lang="en-US"/>
          </a:p>
        </p:txBody>
      </p:sp>
      <p:sp>
        <p:nvSpPr>
          <p:cNvPr id="2" name="Footer Placeholder 1"/>
          <p:cNvSpPr>
            <a:spLocks noGrp="1"/>
          </p:cNvSpPr>
          <p:nvPr>
            <p:ph type="ftr" sz="quarter" idx="11"/>
          </p:nvPr>
        </p:nvSpPr>
        <p:spPr/>
        <p:txBody>
          <a:bodyPr/>
          <a:lstStyle/>
          <a:p>
            <a:pPr>
              <a:defRPr/>
            </a:pPr>
            <a:r>
              <a:rPr lang="de-DE">
                <a:solidFill>
                  <a:srgbClr val="333333"/>
                </a:solidFill>
              </a:rPr>
              <a:t>Metacognitive Training 1 - Attribution</a:t>
            </a:r>
          </a:p>
        </p:txBody>
      </p:sp>
      <p:sp>
        <p:nvSpPr>
          <p:cNvPr id="3" name="Slide Number Placeholder 2"/>
          <p:cNvSpPr>
            <a:spLocks noGrp="1"/>
          </p:cNvSpPr>
          <p:nvPr>
            <p:ph type="sldNum" sz="quarter" idx="12"/>
          </p:nvPr>
        </p:nvSpPr>
        <p:spPr/>
        <p:txBody>
          <a:bodyPr/>
          <a:lstStyle/>
          <a:p>
            <a:pPr>
              <a:defRPr/>
            </a:pPr>
            <a:fld id="{CBAC4CD7-AD2D-4BD2-8128-BE7C085E37A6}" type="slidenum">
              <a:rPr lang="de-DE" altLang="de-DE" smtClean="0">
                <a:solidFill>
                  <a:srgbClr val="333333"/>
                </a:solidFill>
              </a:rPr>
              <a:pPr>
                <a:defRPr/>
              </a:pPr>
              <a:t>37</a:t>
            </a:fld>
            <a:endParaRPr lang="de-DE" altLang="de-DE">
              <a:solidFill>
                <a:srgbClr val="333333"/>
              </a:solidFill>
            </a:endParaRPr>
          </a:p>
        </p:txBody>
      </p:sp>
      <p:pic>
        <p:nvPicPr>
          <p:cNvPr id="6"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7" name="Table 6"/>
          <p:cNvGraphicFramePr>
            <a:graphicFrameLocks noGrp="1"/>
          </p:cNvGraphicFramePr>
          <p:nvPr>
            <p:extLst>
              <p:ext uri="{D42A27DB-BD31-4B8C-83A1-F6EECF244321}">
                <p14:modId xmlns:p14="http://schemas.microsoft.com/office/powerpoint/2010/main" val="3392148690"/>
              </p:ext>
            </p:extLst>
          </p:nvPr>
        </p:nvGraphicFramePr>
        <p:xfrm>
          <a:off x="408955" y="2636912"/>
          <a:ext cx="11376000" cy="4102620"/>
        </p:xfrm>
        <a:graphic>
          <a:graphicData uri="http://schemas.openxmlformats.org/drawingml/2006/table">
            <a:tbl>
              <a:tblPr firstRow="1" bandRow="1">
                <a:tableStyleId>{21E4AEA4-8DFA-4A89-87EB-49C32662AFE0}</a:tableStyleId>
              </a:tblPr>
              <a:tblGrid>
                <a:gridCol w="3816424">
                  <a:extLst>
                    <a:ext uri="{9D8B030D-6E8A-4147-A177-3AD203B41FA5}">
                      <a16:colId xmlns:a16="http://schemas.microsoft.com/office/drawing/2014/main" val="20000"/>
                    </a:ext>
                  </a:extLst>
                </a:gridCol>
                <a:gridCol w="7559576">
                  <a:extLst>
                    <a:ext uri="{9D8B030D-6E8A-4147-A177-3AD203B41FA5}">
                      <a16:colId xmlns:a16="http://schemas.microsoft.com/office/drawing/2014/main" val="20001"/>
                    </a:ext>
                  </a:extLst>
                </a:gridCol>
              </a:tblGrid>
              <a:tr h="432048">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800" b="0" i="0" u="none" strike="noStrike" cap="none" normalizeH="0" baseline="0" dirty="0">
                          <a:ln>
                            <a:noFill/>
                          </a:ln>
                          <a:solidFill>
                            <a:srgbClr val="000000"/>
                          </a:solidFill>
                          <a:effectLst/>
                          <a:latin typeface="Calibri Light"/>
                          <a:cs typeface="Times New Roman" pitchFamily="18" charset="0"/>
                        </a:rPr>
                        <a:t>Why do you think the voices are inserted from outside?</a:t>
                      </a:r>
                      <a:endParaRPr kumimoji="0" lang="de-DE" sz="1800" b="0" i="0" u="none" strike="noStrike" cap="none" normalizeH="0" baseline="0" dirty="0">
                        <a:ln>
                          <a:noFill/>
                        </a:ln>
                        <a:solidFill>
                          <a:srgbClr val="000000"/>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800" b="0" i="0" u="none" strike="noStrike" cap="none" normalizeH="0" baseline="0">
                          <a:ln>
                            <a:noFill/>
                          </a:ln>
                          <a:solidFill>
                            <a:srgbClr val="000000"/>
                          </a:solidFill>
                          <a:effectLst/>
                          <a:latin typeface="Calibri Light"/>
                          <a:cs typeface="Times New Roman" pitchFamily="18" charset="0"/>
                        </a:rPr>
                        <a:t>Are there perhaps other explanations for the assumptions expressed on the left side?</a:t>
                      </a:r>
                      <a:endParaRPr kumimoji="0" lang="en-US" sz="1800" b="0" i="0" u="none" strike="noStrike" cap="none" normalizeH="0" baseline="0" dirty="0">
                        <a:ln>
                          <a:noFill/>
                        </a:ln>
                        <a:solidFill>
                          <a:srgbClr val="000000"/>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9144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lang="en-US" sz="1600" dirty="0">
                          <a:latin typeface="Calibri Light"/>
                        </a:rPr>
                        <a:t>“I can hear it clearly. In contrast, my thoughts are completely silent!”</a:t>
                      </a:r>
                      <a:endParaRPr kumimoji="0" lang="de-DE" sz="1600" b="0" i="0" u="none" strike="noStrike" cap="none" normalizeH="0" baseline="0" dirty="0">
                        <a:ln>
                          <a:noFill/>
                        </a:ln>
                        <a:solidFill>
                          <a:schemeClr val="tx1"/>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285750" marR="0" lvl="0" indent="-285750" algn="l" defTabSz="914400" rtl="0" eaLnBrk="1" fontAlgn="base" latinLnBrk="0" hangingPunct="1">
                        <a:lnSpc>
                          <a:spcPct val="100000"/>
                        </a:lnSpc>
                        <a:spcBef>
                          <a:spcPct val="0"/>
                        </a:spcBef>
                        <a:spcAft>
                          <a:spcPct val="0"/>
                        </a:spcAft>
                        <a:buClr>
                          <a:srgbClr val="333333"/>
                        </a:buClr>
                        <a:buSzTx/>
                        <a:buFont typeface="WingDings"/>
                        <a:buChar char=""/>
                        <a:tabLst/>
                      </a:pPr>
                      <a:r>
                        <a:rPr kumimoji="0" lang="en-US" sz="1600" b="0" i="0" u="none" strike="noStrike" cap="none" normalizeH="0" baseline="0" dirty="0">
                          <a:ln>
                            <a:noFill/>
                          </a:ln>
                          <a:solidFill>
                            <a:srgbClr val="333333"/>
                          </a:solidFill>
                          <a:effectLst/>
                          <a:latin typeface="Calibri Light"/>
                          <a:cs typeface="Times New Roman" pitchFamily="18" charset="0"/>
                        </a:rPr>
                        <a:t>Approximately 15-20% of the general population hear such voices from time to time.</a:t>
                      </a:r>
                    </a:p>
                    <a:p>
                      <a:pPr marL="285750" marR="0" lvl="0" indent="-285750" algn="l" defTabSz="914400" rtl="0" eaLnBrk="1" fontAlgn="base" latinLnBrk="0" hangingPunct="1">
                        <a:lnSpc>
                          <a:spcPct val="100000"/>
                        </a:lnSpc>
                        <a:spcBef>
                          <a:spcPct val="0"/>
                        </a:spcBef>
                        <a:spcAft>
                          <a:spcPct val="0"/>
                        </a:spcAft>
                        <a:buClr>
                          <a:srgbClr val="333333"/>
                        </a:buClr>
                        <a:buSzTx/>
                        <a:buFont typeface="WingDings"/>
                        <a:buChar char=""/>
                        <a:tabLst/>
                      </a:pPr>
                      <a:r>
                        <a:rPr kumimoji="0" lang="en-US" sz="1600" b="0" i="0" u="none" strike="noStrike" cap="none" normalizeH="0" baseline="0" dirty="0">
                          <a:ln>
                            <a:noFill/>
                          </a:ln>
                          <a:solidFill>
                            <a:srgbClr val="333333"/>
                          </a:solidFill>
                          <a:effectLst/>
                          <a:latin typeface="Calibri Light"/>
                          <a:cs typeface="Times New Roman" pitchFamily="18" charset="0"/>
                        </a:rPr>
                        <a:t>Intense thoughts are sometimes almost audible (e.g. catchy tunes, ruminating, hearing a friend’s voice while reading his or her e-mail).</a:t>
                      </a:r>
                      <a:endParaRPr kumimoji="0" lang="de-DE" sz="16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lang="en-US" sz="1600">
                          <a:latin typeface="Calibri Light"/>
                        </a:rPr>
                        <a:t>“These thoughts are not under my control. When I try to counteract it, it gets worse. This shows me that someone really wants to put me down.”</a:t>
                      </a:r>
                    </a:p>
                    <a:p>
                      <a:pPr marL="0" marR="0" lvl="0" indent="0" algn="l" defTabSz="914400" rtl="0" eaLnBrk="1" fontAlgn="base" latinLnBrk="0" hangingPunct="1">
                        <a:lnSpc>
                          <a:spcPct val="100000"/>
                        </a:lnSpc>
                        <a:spcBef>
                          <a:spcPct val="20000"/>
                        </a:spcBef>
                        <a:spcAft>
                          <a:spcPct val="0"/>
                        </a:spcAft>
                        <a:buClr>
                          <a:srgbClr val="336699"/>
                        </a:buClr>
                        <a:buSzTx/>
                        <a:buFontTx/>
                        <a:buNone/>
                        <a:tabLst/>
                      </a:pPr>
                      <a:endParaRPr kumimoji="0" lang="de-DE" sz="1600" b="0" i="0" u="none" strike="noStrike" cap="none" normalizeH="0" baseline="0" dirty="0">
                        <a:ln>
                          <a:noFill/>
                        </a:ln>
                        <a:solidFill>
                          <a:schemeClr val="tx1"/>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
                          <a:srgbClr val="333333"/>
                        </a:buClr>
                        <a:buSzTx/>
                        <a:buFont typeface="WingDings"/>
                        <a:buNone/>
                        <a:tabLst/>
                      </a:pPr>
                      <a:r>
                        <a:rPr kumimoji="0" lang="en-US" sz="1600" b="0" i="0" u="none" strike="noStrike" cap="none" normalizeH="0" baseline="0">
                          <a:ln>
                            <a:noFill/>
                          </a:ln>
                          <a:solidFill>
                            <a:srgbClr val="004992"/>
                          </a:solidFill>
                          <a:effectLst/>
                          <a:latin typeface="Calibri Light"/>
                          <a:cs typeface="Times New Roman" pitchFamily="18" charset="0"/>
                        </a:rPr>
                        <a:t>???</a:t>
                      </a:r>
                      <a:endParaRPr kumimoji="0" lang="de-DE" sz="1600" b="0" i="0" u="none" strike="noStrike" cap="none" normalizeH="0" baseline="0" dirty="0">
                        <a:ln>
                          <a:noFill/>
                        </a:ln>
                        <a:solidFill>
                          <a:srgbClr val="004992"/>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18872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lang="en-US" sz="1600" dirty="0">
                          <a:latin typeface="Calibri Light"/>
                        </a:rPr>
                        <a:t>“I would never have such evil thoughts. I could never do any harm to anyone. But still, I constantly have these aggressive thoughts.”</a:t>
                      </a: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
                          <a:srgbClr val="333333"/>
                        </a:buClr>
                        <a:buSzTx/>
                        <a:buFont typeface="WingDings"/>
                        <a:buNone/>
                        <a:tabLst/>
                      </a:pPr>
                      <a:r>
                        <a:rPr kumimoji="0" lang="en-US" sz="1600" b="0" i="0" u="none" strike="noStrike" cap="none" normalizeH="0" baseline="0" dirty="0">
                          <a:ln>
                            <a:noFill/>
                          </a:ln>
                          <a:solidFill>
                            <a:srgbClr val="004992"/>
                          </a:solidFill>
                          <a:effectLst/>
                          <a:latin typeface="Calibri Light"/>
                          <a:cs typeface="Times New Roman" pitchFamily="18" charset="0"/>
                        </a:rPr>
                        <a:t>???</a:t>
                      </a:r>
                      <a:endParaRPr kumimoji="0" lang="de-DE" sz="1600" b="0" i="0" u="none" strike="noStrike" cap="none" normalizeH="0" baseline="0" dirty="0">
                        <a:ln>
                          <a:noFill/>
                        </a:ln>
                        <a:solidFill>
                          <a:srgbClr val="004992"/>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61401005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p:cNvSpPr>
            <a:spLocks noGrp="1" noChangeArrowheads="1"/>
          </p:cNvSpPr>
          <p:nvPr>
            <p:ph type="title"/>
          </p:nvPr>
        </p:nvSpPr>
        <p:spPr/>
        <p:txBody>
          <a:bodyPr vert="horz" lIns="0" tIns="0" rIns="0" bIns="0" rtlCol="0" anchor="t">
            <a:spAutoFit/>
          </a:bodyPr>
          <a:lstStyle/>
          <a:p>
            <a:pPr defTabSz="914377">
              <a:spcBef>
                <a:spcPts val="0"/>
              </a:spcBef>
            </a:pPr>
            <a:r>
              <a:rPr lang="en-US" altLang="de-DE" sz="3600">
                <a:latin typeface="Calibri Light"/>
              </a:rPr>
              <a:t>Hearing voices</a:t>
            </a:r>
            <a:br>
              <a:rPr lang="en-US" altLang="de-DE" sz="3600">
                <a:latin typeface="Calibri Light"/>
              </a:rPr>
            </a:br>
            <a:r>
              <a:rPr lang="en-US" altLang="de-DE" sz="3600">
                <a:latin typeface="Calibri Light"/>
              </a:rPr>
              <a:t>Own thoughts or remote-controlled?</a:t>
            </a:r>
            <a:br>
              <a:rPr lang="en-US" altLang="de-DE" sz="3600">
                <a:latin typeface="Calibri Light"/>
              </a:rPr>
            </a:br>
            <a:r>
              <a:rPr lang="en-US" altLang="de-DE" sz="3600">
                <a:latin typeface="Calibri Light"/>
              </a:rPr>
              <a:t>Pros and cons</a:t>
            </a:r>
            <a:endParaRPr lang="en-US" altLang="de-DE" sz="3600" dirty="0">
              <a:latin typeface="Calibri Light"/>
            </a:endParaRPr>
          </a:p>
        </p:txBody>
      </p:sp>
      <p:sp>
        <p:nvSpPr>
          <p:cNvPr id="5" name="Content Placeholder 4"/>
          <p:cNvSpPr>
            <a:spLocks noGrp="1"/>
          </p:cNvSpPr>
          <p:nvPr>
            <p:ph idx="1"/>
          </p:nvPr>
        </p:nvSpPr>
        <p:spPr/>
        <p:txBody>
          <a:bodyPr/>
          <a:lstStyle/>
          <a:p>
            <a:endParaRPr lang="en-US"/>
          </a:p>
        </p:txBody>
      </p:sp>
      <p:sp>
        <p:nvSpPr>
          <p:cNvPr id="2" name="Footer Placeholder 1"/>
          <p:cNvSpPr>
            <a:spLocks noGrp="1"/>
          </p:cNvSpPr>
          <p:nvPr>
            <p:ph type="ftr" sz="quarter" idx="11"/>
          </p:nvPr>
        </p:nvSpPr>
        <p:spPr/>
        <p:txBody>
          <a:bodyPr/>
          <a:lstStyle/>
          <a:p>
            <a:pPr>
              <a:defRPr/>
            </a:pPr>
            <a:r>
              <a:rPr lang="de-DE">
                <a:solidFill>
                  <a:srgbClr val="333333"/>
                </a:solidFill>
              </a:rPr>
              <a:t>Metacognitive Training 1 - Attribution</a:t>
            </a:r>
          </a:p>
        </p:txBody>
      </p:sp>
      <p:sp>
        <p:nvSpPr>
          <p:cNvPr id="3" name="Slide Number Placeholder 2"/>
          <p:cNvSpPr>
            <a:spLocks noGrp="1"/>
          </p:cNvSpPr>
          <p:nvPr>
            <p:ph type="sldNum" sz="quarter" idx="12"/>
          </p:nvPr>
        </p:nvSpPr>
        <p:spPr/>
        <p:txBody>
          <a:bodyPr/>
          <a:lstStyle/>
          <a:p>
            <a:pPr>
              <a:defRPr/>
            </a:pPr>
            <a:fld id="{CBAC4CD7-AD2D-4BD2-8128-BE7C085E37A6}" type="slidenum">
              <a:rPr lang="de-DE" altLang="de-DE" smtClean="0">
                <a:solidFill>
                  <a:srgbClr val="333333"/>
                </a:solidFill>
              </a:rPr>
              <a:pPr>
                <a:defRPr/>
              </a:pPr>
              <a:t>38</a:t>
            </a:fld>
            <a:endParaRPr lang="de-DE" altLang="de-DE">
              <a:solidFill>
                <a:srgbClr val="333333"/>
              </a:solidFill>
            </a:endParaRPr>
          </a:p>
        </p:txBody>
      </p:sp>
      <p:pic>
        <p:nvPicPr>
          <p:cNvPr id="6"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7" name="Table 6"/>
          <p:cNvGraphicFramePr>
            <a:graphicFrameLocks noGrp="1"/>
          </p:cNvGraphicFramePr>
          <p:nvPr>
            <p:extLst>
              <p:ext uri="{D42A27DB-BD31-4B8C-83A1-F6EECF244321}">
                <p14:modId xmlns:p14="http://schemas.microsoft.com/office/powerpoint/2010/main" val="3655495807"/>
              </p:ext>
            </p:extLst>
          </p:nvPr>
        </p:nvGraphicFramePr>
        <p:xfrm>
          <a:off x="408955" y="2636912"/>
          <a:ext cx="11376000" cy="4102620"/>
        </p:xfrm>
        <a:graphic>
          <a:graphicData uri="http://schemas.openxmlformats.org/drawingml/2006/table">
            <a:tbl>
              <a:tblPr firstRow="1" bandRow="1">
                <a:tableStyleId>{21E4AEA4-8DFA-4A89-87EB-49C32662AFE0}</a:tableStyleId>
              </a:tblPr>
              <a:tblGrid>
                <a:gridCol w="3816424">
                  <a:extLst>
                    <a:ext uri="{9D8B030D-6E8A-4147-A177-3AD203B41FA5}">
                      <a16:colId xmlns:a16="http://schemas.microsoft.com/office/drawing/2014/main" val="20000"/>
                    </a:ext>
                  </a:extLst>
                </a:gridCol>
                <a:gridCol w="7559576">
                  <a:extLst>
                    <a:ext uri="{9D8B030D-6E8A-4147-A177-3AD203B41FA5}">
                      <a16:colId xmlns:a16="http://schemas.microsoft.com/office/drawing/2014/main" val="20001"/>
                    </a:ext>
                  </a:extLst>
                </a:gridCol>
              </a:tblGrid>
              <a:tr h="432048">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800" b="0" i="0" u="none" strike="noStrike" cap="none" normalizeH="0" baseline="0" dirty="0">
                          <a:ln>
                            <a:noFill/>
                          </a:ln>
                          <a:solidFill>
                            <a:srgbClr val="000000"/>
                          </a:solidFill>
                          <a:effectLst/>
                          <a:latin typeface="Calibri Light"/>
                          <a:cs typeface="Times New Roman" pitchFamily="18" charset="0"/>
                        </a:rPr>
                        <a:t>Why do you think the voices are inserted from outside?</a:t>
                      </a:r>
                      <a:endParaRPr kumimoji="0" lang="de-DE" sz="1800" b="0" i="0" u="none" strike="noStrike" cap="none" normalizeH="0" baseline="0" dirty="0">
                        <a:ln>
                          <a:noFill/>
                        </a:ln>
                        <a:solidFill>
                          <a:srgbClr val="000000"/>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800" b="0" i="0" u="none" strike="noStrike" cap="none" normalizeH="0" baseline="0">
                          <a:ln>
                            <a:noFill/>
                          </a:ln>
                          <a:solidFill>
                            <a:srgbClr val="000000"/>
                          </a:solidFill>
                          <a:effectLst/>
                          <a:latin typeface="Calibri Light"/>
                          <a:cs typeface="Times New Roman" pitchFamily="18" charset="0"/>
                        </a:rPr>
                        <a:t>Are there perhaps other explanations for the assumptions expressed on the left side?</a:t>
                      </a:r>
                      <a:endParaRPr kumimoji="0" lang="en-US" sz="1800" b="0" i="0" u="none" strike="noStrike" cap="none" normalizeH="0" baseline="0" dirty="0">
                        <a:ln>
                          <a:noFill/>
                        </a:ln>
                        <a:solidFill>
                          <a:srgbClr val="000000"/>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9144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lang="en-US" sz="1600" dirty="0">
                          <a:latin typeface="Calibri Light"/>
                        </a:rPr>
                        <a:t>“I can hear it clearly. In contrast, my thoughts are completely silent!”</a:t>
                      </a:r>
                      <a:endParaRPr kumimoji="0" lang="de-DE" sz="1600" b="0" i="0" u="none" strike="noStrike" cap="none" normalizeH="0" baseline="0" dirty="0">
                        <a:ln>
                          <a:noFill/>
                        </a:ln>
                        <a:solidFill>
                          <a:schemeClr val="tx1"/>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285750" marR="0" lvl="0" indent="-285750" algn="l" defTabSz="914400" rtl="0" eaLnBrk="1" fontAlgn="base" latinLnBrk="0" hangingPunct="1">
                        <a:lnSpc>
                          <a:spcPct val="100000"/>
                        </a:lnSpc>
                        <a:spcBef>
                          <a:spcPct val="0"/>
                        </a:spcBef>
                        <a:spcAft>
                          <a:spcPct val="0"/>
                        </a:spcAft>
                        <a:buClr>
                          <a:srgbClr val="333333"/>
                        </a:buClr>
                        <a:buSzTx/>
                        <a:buFont typeface="WingDings"/>
                        <a:buChar char=""/>
                        <a:tabLst/>
                      </a:pPr>
                      <a:r>
                        <a:rPr kumimoji="0" lang="en-US" sz="1600" b="0" i="0" u="none" strike="noStrike" cap="none" normalizeH="0" baseline="0" dirty="0">
                          <a:ln>
                            <a:noFill/>
                          </a:ln>
                          <a:solidFill>
                            <a:srgbClr val="333333"/>
                          </a:solidFill>
                          <a:effectLst/>
                          <a:latin typeface="Calibri Light"/>
                          <a:cs typeface="Times New Roman" pitchFamily="18" charset="0"/>
                        </a:rPr>
                        <a:t>Approximately 15-20% of the general population hear such voices from time to time.</a:t>
                      </a:r>
                    </a:p>
                    <a:p>
                      <a:pPr marL="285750" marR="0" lvl="0" indent="-285750" algn="l" defTabSz="914400" rtl="0" eaLnBrk="1" fontAlgn="base" latinLnBrk="0" hangingPunct="1">
                        <a:lnSpc>
                          <a:spcPct val="100000"/>
                        </a:lnSpc>
                        <a:spcBef>
                          <a:spcPct val="0"/>
                        </a:spcBef>
                        <a:spcAft>
                          <a:spcPct val="0"/>
                        </a:spcAft>
                        <a:buClr>
                          <a:srgbClr val="333333"/>
                        </a:buClr>
                        <a:buSzTx/>
                        <a:buFont typeface="WingDings"/>
                        <a:buChar char=""/>
                        <a:tabLst/>
                      </a:pPr>
                      <a:r>
                        <a:rPr kumimoji="0" lang="en-US" sz="1600" b="0" i="0" u="none" strike="noStrike" cap="none" normalizeH="0" baseline="0" dirty="0">
                          <a:ln>
                            <a:noFill/>
                          </a:ln>
                          <a:solidFill>
                            <a:srgbClr val="333333"/>
                          </a:solidFill>
                          <a:effectLst/>
                          <a:latin typeface="Calibri Light"/>
                          <a:cs typeface="Times New Roman" pitchFamily="18" charset="0"/>
                        </a:rPr>
                        <a:t>Intense thoughts are sometimes almost audible (e.g. catchy tunes, ruminating, hearing a friend’s voice while reading his or her e-mail).</a:t>
                      </a:r>
                      <a:endParaRPr kumimoji="0" lang="de-DE" sz="16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lang="en-US" sz="1600">
                          <a:latin typeface="Calibri Light"/>
                        </a:rPr>
                        <a:t>“These thoughts are not under my control. When I try to counteract it, it gets worse. This shows me that someone really wants to put me down.”</a:t>
                      </a:r>
                    </a:p>
                    <a:p>
                      <a:pPr marL="0" marR="0" lvl="0" indent="0" algn="l" defTabSz="914400" rtl="0" eaLnBrk="1" fontAlgn="base" latinLnBrk="0" hangingPunct="1">
                        <a:lnSpc>
                          <a:spcPct val="100000"/>
                        </a:lnSpc>
                        <a:spcBef>
                          <a:spcPct val="20000"/>
                        </a:spcBef>
                        <a:spcAft>
                          <a:spcPct val="0"/>
                        </a:spcAft>
                        <a:buClr>
                          <a:srgbClr val="336699"/>
                        </a:buClr>
                        <a:buSzTx/>
                        <a:buFontTx/>
                        <a:buNone/>
                        <a:tabLst/>
                      </a:pPr>
                      <a:endParaRPr kumimoji="0" lang="de-DE" sz="1600" b="0" i="0" u="none" strike="noStrike" cap="none" normalizeH="0" baseline="0" dirty="0">
                        <a:ln>
                          <a:noFill/>
                        </a:ln>
                        <a:solidFill>
                          <a:schemeClr val="tx1"/>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285750" marR="0" lvl="0" indent="-285750" algn="l" defTabSz="914400" rtl="0" eaLnBrk="1" fontAlgn="base" latinLnBrk="0" hangingPunct="1">
                        <a:lnSpc>
                          <a:spcPct val="100000"/>
                        </a:lnSpc>
                        <a:spcBef>
                          <a:spcPct val="0"/>
                        </a:spcBef>
                        <a:spcAft>
                          <a:spcPct val="0"/>
                        </a:spcAft>
                        <a:buClr>
                          <a:srgbClr val="333333"/>
                        </a:buClr>
                        <a:buSzTx/>
                        <a:buFont typeface="WingDings"/>
                        <a:buChar char=""/>
                        <a:tabLst/>
                      </a:pPr>
                      <a:r>
                        <a:rPr kumimoji="0" lang="en-US" sz="1600" b="0" i="0" u="none" strike="noStrike" cap="none" normalizeH="0" baseline="0" dirty="0">
                          <a:ln>
                            <a:noFill/>
                          </a:ln>
                          <a:solidFill>
                            <a:srgbClr val="333333"/>
                          </a:solidFill>
                          <a:effectLst/>
                          <a:latin typeface="Calibri Light"/>
                          <a:cs typeface="Times New Roman" pitchFamily="18" charset="0"/>
                        </a:rPr>
                        <a:t>Our thoughts are not fully controllable – otherwise there would be no such events as sudden inspirations, brainstorms, or rumination. </a:t>
                      </a:r>
                    </a:p>
                    <a:p>
                      <a:pPr marL="285750" marR="0" lvl="0" indent="-285750" algn="l" defTabSz="914400" rtl="0" eaLnBrk="1" fontAlgn="base" latinLnBrk="0" hangingPunct="1">
                        <a:lnSpc>
                          <a:spcPct val="100000"/>
                        </a:lnSpc>
                        <a:spcBef>
                          <a:spcPct val="0"/>
                        </a:spcBef>
                        <a:spcAft>
                          <a:spcPct val="0"/>
                        </a:spcAft>
                        <a:buClr>
                          <a:srgbClr val="333333"/>
                        </a:buClr>
                        <a:buSzTx/>
                        <a:buFont typeface="WingDings"/>
                        <a:buChar char=""/>
                        <a:tabLst/>
                      </a:pPr>
                      <a:r>
                        <a:rPr kumimoji="0" lang="en-US" sz="1600" b="0" i="0" u="none" strike="noStrike" cap="none" normalizeH="0" baseline="0" dirty="0">
                          <a:ln>
                            <a:noFill/>
                          </a:ln>
                          <a:solidFill>
                            <a:srgbClr val="333333"/>
                          </a:solidFill>
                          <a:effectLst/>
                          <a:latin typeface="Calibri Light"/>
                          <a:cs typeface="Times New Roman" pitchFamily="18" charset="0"/>
                        </a:rPr>
                        <a:t>If we try to counteract these thoughts, they automatically become stronger.</a:t>
                      </a:r>
                    </a:p>
                    <a:p>
                      <a:pPr marL="285750" marR="0" lvl="0" indent="-285750" algn="l" defTabSz="914400" rtl="0" eaLnBrk="1" fontAlgn="base" latinLnBrk="0" hangingPunct="1">
                        <a:lnSpc>
                          <a:spcPct val="100000"/>
                        </a:lnSpc>
                        <a:spcBef>
                          <a:spcPct val="0"/>
                        </a:spcBef>
                        <a:spcAft>
                          <a:spcPct val="0"/>
                        </a:spcAft>
                        <a:buClr>
                          <a:srgbClr val="333333"/>
                        </a:buClr>
                        <a:buSzTx/>
                        <a:buFont typeface="WingDings"/>
                        <a:buChar char=""/>
                        <a:tabLst/>
                      </a:pPr>
                      <a:r>
                        <a:rPr kumimoji="0" lang="en-US" sz="1600" b="0" i="0" u="none" strike="noStrike" cap="none" normalizeH="0" baseline="0">
                          <a:ln>
                            <a:noFill/>
                          </a:ln>
                          <a:solidFill>
                            <a:srgbClr val="333333"/>
                          </a:solidFill>
                          <a:effectLst/>
                          <a:latin typeface="Times New Roman"/>
                          <a:cs typeface="Times New Roman" pitchFamily="18" charset="0"/>
                          <a:sym typeface="Wingdings" panose="05000000000000000000" pitchFamily="2" charset="2"/>
                        </a:rPr>
                        <a:t>→</a:t>
                      </a:r>
                      <a:r>
                        <a:rPr kumimoji="0" lang="en-US" sz="1600" b="0" i="0" u="none" strike="noStrike" cap="none" normalizeH="0" baseline="0">
                          <a:ln>
                            <a:noFill/>
                          </a:ln>
                          <a:solidFill>
                            <a:srgbClr val="333333"/>
                          </a:solidFill>
                          <a:effectLst/>
                          <a:latin typeface="Calibri Light"/>
                          <a:cs typeface="Times New Roman" pitchFamily="18" charset="0"/>
                        </a:rPr>
                        <a:t> </a:t>
                      </a:r>
                      <a:r>
                        <a:rPr kumimoji="0" lang="en-US" sz="1600" b="0" i="0" u="none" strike="noStrike" cap="none" normalizeH="0" baseline="0" dirty="0">
                          <a:ln>
                            <a:noFill/>
                          </a:ln>
                          <a:solidFill>
                            <a:srgbClr val="333333"/>
                          </a:solidFill>
                          <a:effectLst/>
                          <a:latin typeface="Calibri Light"/>
                          <a:cs typeface="Times New Roman" pitchFamily="18" charset="0"/>
                        </a:rPr>
                        <a:t>Experiment: Try not to think of the number 8 …. You will not succeed. It will pop into your mind more strongly than ever.</a:t>
                      </a:r>
                      <a:endParaRPr kumimoji="0" lang="de-DE" sz="16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18872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lang="en-US" sz="1600" dirty="0">
                          <a:latin typeface="Calibri Light"/>
                        </a:rPr>
                        <a:t>“I would never have such evil thoughts. I could never do any harm to anyone. But still, I constantly have these aggressive thoughts.”</a:t>
                      </a: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
                          <a:srgbClr val="333333"/>
                        </a:buClr>
                        <a:buSzTx/>
                        <a:buFont typeface="WingDings"/>
                        <a:buNone/>
                        <a:tabLst/>
                      </a:pPr>
                      <a:r>
                        <a:rPr kumimoji="0" lang="en-US" sz="1600" b="0" i="0" u="none" strike="noStrike" cap="none" normalizeH="0" baseline="0" dirty="0">
                          <a:ln>
                            <a:noFill/>
                          </a:ln>
                          <a:solidFill>
                            <a:srgbClr val="004992"/>
                          </a:solidFill>
                          <a:effectLst/>
                          <a:latin typeface="Calibri Light"/>
                          <a:cs typeface="Times New Roman" pitchFamily="18" charset="0"/>
                        </a:rPr>
                        <a:t>???</a:t>
                      </a:r>
                      <a:endParaRPr kumimoji="0" lang="de-DE" sz="1600" b="0" i="0" u="none" strike="noStrike" cap="none" normalizeH="0" baseline="0" dirty="0">
                        <a:ln>
                          <a:noFill/>
                        </a:ln>
                        <a:solidFill>
                          <a:srgbClr val="004992"/>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112019587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p:cNvSpPr>
            <a:spLocks noGrp="1" noChangeArrowheads="1"/>
          </p:cNvSpPr>
          <p:nvPr>
            <p:ph type="title"/>
          </p:nvPr>
        </p:nvSpPr>
        <p:spPr/>
        <p:txBody>
          <a:bodyPr vert="horz" lIns="0" tIns="0" rIns="0" bIns="0" rtlCol="0" anchor="t">
            <a:spAutoFit/>
          </a:bodyPr>
          <a:lstStyle/>
          <a:p>
            <a:pPr defTabSz="914377">
              <a:spcBef>
                <a:spcPts val="0"/>
              </a:spcBef>
            </a:pPr>
            <a:r>
              <a:rPr lang="en-US" altLang="de-DE" sz="3600" dirty="0">
                <a:latin typeface="Calibri Light"/>
              </a:rPr>
              <a:t>Hearing voices</a:t>
            </a:r>
            <a:br>
              <a:rPr lang="en-US" altLang="de-DE" sz="3600" dirty="0">
                <a:latin typeface="Calibri Light"/>
              </a:rPr>
            </a:br>
            <a:r>
              <a:rPr lang="en-US" altLang="de-DE" sz="3600" dirty="0">
                <a:latin typeface="Calibri Light"/>
              </a:rPr>
              <a:t>Own thoughts or remote-controlled?</a:t>
            </a:r>
            <a:br>
              <a:rPr lang="en-US" altLang="de-DE" sz="3600" dirty="0">
                <a:latin typeface="Calibri Light"/>
              </a:rPr>
            </a:br>
            <a:r>
              <a:rPr lang="en-US" altLang="de-DE" sz="3600" dirty="0">
                <a:latin typeface="Calibri Light"/>
              </a:rPr>
              <a:t>Pros and cons</a:t>
            </a:r>
          </a:p>
        </p:txBody>
      </p:sp>
      <p:sp>
        <p:nvSpPr>
          <p:cNvPr id="5" name="Content Placeholder 4"/>
          <p:cNvSpPr>
            <a:spLocks noGrp="1"/>
          </p:cNvSpPr>
          <p:nvPr>
            <p:ph idx="1"/>
          </p:nvPr>
        </p:nvSpPr>
        <p:spPr/>
        <p:txBody>
          <a:bodyPr/>
          <a:lstStyle/>
          <a:p>
            <a:endParaRPr lang="en-US"/>
          </a:p>
        </p:txBody>
      </p:sp>
      <p:sp>
        <p:nvSpPr>
          <p:cNvPr id="2" name="Footer Placeholder 1"/>
          <p:cNvSpPr>
            <a:spLocks noGrp="1"/>
          </p:cNvSpPr>
          <p:nvPr>
            <p:ph type="ftr" sz="quarter" idx="11"/>
          </p:nvPr>
        </p:nvSpPr>
        <p:spPr/>
        <p:txBody>
          <a:bodyPr/>
          <a:lstStyle/>
          <a:p>
            <a:pPr>
              <a:defRPr/>
            </a:pPr>
            <a:r>
              <a:rPr lang="de-DE">
                <a:solidFill>
                  <a:srgbClr val="333333"/>
                </a:solidFill>
              </a:rPr>
              <a:t>Metacognitive Training 1 - Attribution</a:t>
            </a:r>
          </a:p>
        </p:txBody>
      </p:sp>
      <p:sp>
        <p:nvSpPr>
          <p:cNvPr id="3" name="Slide Number Placeholder 2"/>
          <p:cNvSpPr>
            <a:spLocks noGrp="1"/>
          </p:cNvSpPr>
          <p:nvPr>
            <p:ph type="sldNum" sz="quarter" idx="12"/>
          </p:nvPr>
        </p:nvSpPr>
        <p:spPr/>
        <p:txBody>
          <a:bodyPr/>
          <a:lstStyle/>
          <a:p>
            <a:pPr>
              <a:defRPr/>
            </a:pPr>
            <a:fld id="{CBAC4CD7-AD2D-4BD2-8128-BE7C085E37A6}" type="slidenum">
              <a:rPr lang="de-DE" altLang="de-DE" smtClean="0">
                <a:solidFill>
                  <a:srgbClr val="333333"/>
                </a:solidFill>
              </a:rPr>
              <a:pPr>
                <a:defRPr/>
              </a:pPr>
              <a:t>39</a:t>
            </a:fld>
            <a:endParaRPr lang="de-DE" altLang="de-DE">
              <a:solidFill>
                <a:srgbClr val="333333"/>
              </a:solidFill>
            </a:endParaRPr>
          </a:p>
        </p:txBody>
      </p:sp>
      <p:pic>
        <p:nvPicPr>
          <p:cNvPr id="6"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7" name="Table 6"/>
          <p:cNvGraphicFramePr>
            <a:graphicFrameLocks noGrp="1"/>
          </p:cNvGraphicFramePr>
          <p:nvPr>
            <p:extLst>
              <p:ext uri="{D42A27DB-BD31-4B8C-83A1-F6EECF244321}">
                <p14:modId xmlns:p14="http://schemas.microsoft.com/office/powerpoint/2010/main" val="3484748570"/>
              </p:ext>
            </p:extLst>
          </p:nvPr>
        </p:nvGraphicFramePr>
        <p:xfrm>
          <a:off x="408955" y="2636912"/>
          <a:ext cx="11376000" cy="4102620"/>
        </p:xfrm>
        <a:graphic>
          <a:graphicData uri="http://schemas.openxmlformats.org/drawingml/2006/table">
            <a:tbl>
              <a:tblPr firstRow="1" bandRow="1">
                <a:tableStyleId>{21E4AEA4-8DFA-4A89-87EB-49C32662AFE0}</a:tableStyleId>
              </a:tblPr>
              <a:tblGrid>
                <a:gridCol w="3816424">
                  <a:extLst>
                    <a:ext uri="{9D8B030D-6E8A-4147-A177-3AD203B41FA5}">
                      <a16:colId xmlns:a16="http://schemas.microsoft.com/office/drawing/2014/main" val="20000"/>
                    </a:ext>
                  </a:extLst>
                </a:gridCol>
                <a:gridCol w="7559576">
                  <a:extLst>
                    <a:ext uri="{9D8B030D-6E8A-4147-A177-3AD203B41FA5}">
                      <a16:colId xmlns:a16="http://schemas.microsoft.com/office/drawing/2014/main" val="20001"/>
                    </a:ext>
                  </a:extLst>
                </a:gridCol>
              </a:tblGrid>
              <a:tr h="432048">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800" b="0" i="0" u="none" strike="noStrike" cap="none" normalizeH="0" baseline="0" dirty="0">
                          <a:ln>
                            <a:noFill/>
                          </a:ln>
                          <a:solidFill>
                            <a:srgbClr val="000000"/>
                          </a:solidFill>
                          <a:effectLst/>
                          <a:latin typeface="Calibri Light"/>
                          <a:cs typeface="Times New Roman" pitchFamily="18" charset="0"/>
                        </a:rPr>
                        <a:t>Why do you think the voices are inserted from outside?</a:t>
                      </a:r>
                      <a:endParaRPr kumimoji="0" lang="de-DE" sz="1800" b="0" i="0" u="none" strike="noStrike" cap="none" normalizeH="0" baseline="0" dirty="0">
                        <a:ln>
                          <a:noFill/>
                        </a:ln>
                        <a:solidFill>
                          <a:srgbClr val="000000"/>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800" b="0" i="0" u="none" strike="noStrike" cap="none" normalizeH="0" baseline="0">
                          <a:ln>
                            <a:noFill/>
                          </a:ln>
                          <a:solidFill>
                            <a:srgbClr val="000000"/>
                          </a:solidFill>
                          <a:effectLst/>
                          <a:latin typeface="Calibri Light"/>
                          <a:cs typeface="Times New Roman" pitchFamily="18" charset="0"/>
                        </a:rPr>
                        <a:t>Are there perhaps other explanations for the assumptions expressed on the left side?</a:t>
                      </a:r>
                      <a:endParaRPr kumimoji="0" lang="en-US" sz="1800" b="0" i="0" u="none" strike="noStrike" cap="none" normalizeH="0" baseline="0" dirty="0">
                        <a:ln>
                          <a:noFill/>
                        </a:ln>
                        <a:solidFill>
                          <a:srgbClr val="000000"/>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9144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lang="en-US" sz="1600" dirty="0">
                          <a:latin typeface="Calibri Light"/>
                        </a:rPr>
                        <a:t>“I can hear it clearly. In contrast, my thoughts are completely silent!”</a:t>
                      </a:r>
                      <a:endParaRPr kumimoji="0" lang="de-DE" sz="1600" b="0" i="0" u="none" strike="noStrike" cap="none" normalizeH="0" baseline="0" dirty="0">
                        <a:ln>
                          <a:noFill/>
                        </a:ln>
                        <a:solidFill>
                          <a:schemeClr val="tx1"/>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285750" marR="0" lvl="0" indent="-285750" algn="l" defTabSz="914400" rtl="0" eaLnBrk="1" fontAlgn="base" latinLnBrk="0" hangingPunct="1">
                        <a:lnSpc>
                          <a:spcPct val="100000"/>
                        </a:lnSpc>
                        <a:spcBef>
                          <a:spcPct val="0"/>
                        </a:spcBef>
                        <a:spcAft>
                          <a:spcPct val="0"/>
                        </a:spcAft>
                        <a:buClr>
                          <a:srgbClr val="333333"/>
                        </a:buClr>
                        <a:buSzTx/>
                        <a:buFont typeface="WingDings"/>
                        <a:buChar char=""/>
                        <a:tabLst/>
                      </a:pPr>
                      <a:r>
                        <a:rPr kumimoji="0" lang="en-US" sz="1600" b="0" i="0" u="none" strike="noStrike" cap="none" normalizeH="0" baseline="0" dirty="0">
                          <a:ln>
                            <a:noFill/>
                          </a:ln>
                          <a:solidFill>
                            <a:srgbClr val="333333"/>
                          </a:solidFill>
                          <a:effectLst/>
                          <a:latin typeface="Calibri Light"/>
                          <a:cs typeface="Times New Roman" pitchFamily="18" charset="0"/>
                        </a:rPr>
                        <a:t>Approximately 15-20% of the general population hear such voices from time to time.</a:t>
                      </a:r>
                    </a:p>
                    <a:p>
                      <a:pPr marL="285750" marR="0" lvl="0" indent="-285750" algn="l" defTabSz="914400" rtl="0" eaLnBrk="1" fontAlgn="base" latinLnBrk="0" hangingPunct="1">
                        <a:lnSpc>
                          <a:spcPct val="100000"/>
                        </a:lnSpc>
                        <a:spcBef>
                          <a:spcPct val="0"/>
                        </a:spcBef>
                        <a:spcAft>
                          <a:spcPct val="0"/>
                        </a:spcAft>
                        <a:buClr>
                          <a:srgbClr val="333333"/>
                        </a:buClr>
                        <a:buSzTx/>
                        <a:buFont typeface="WingDings"/>
                        <a:buChar char=""/>
                        <a:tabLst/>
                      </a:pPr>
                      <a:r>
                        <a:rPr kumimoji="0" lang="en-US" sz="1600" b="0" i="0" u="none" strike="noStrike" cap="none" normalizeH="0" baseline="0" dirty="0">
                          <a:ln>
                            <a:noFill/>
                          </a:ln>
                          <a:solidFill>
                            <a:srgbClr val="333333"/>
                          </a:solidFill>
                          <a:effectLst/>
                          <a:latin typeface="Calibri Light"/>
                          <a:cs typeface="Times New Roman" pitchFamily="18" charset="0"/>
                        </a:rPr>
                        <a:t>Intense thoughts are sometimes almost audible (e.g. catchy tunes, ruminating, hearing a friend’s voice while reading his or her e-mail).</a:t>
                      </a:r>
                      <a:endParaRPr kumimoji="0" lang="de-DE" sz="16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lang="en-US" sz="1600">
                          <a:latin typeface="Calibri Light"/>
                        </a:rPr>
                        <a:t>“These thoughts are not under my control. When I try to counteract it, it gets worse. This shows me that someone really wants to put me down.”</a:t>
                      </a:r>
                    </a:p>
                    <a:p>
                      <a:pPr marL="0" marR="0" lvl="0" indent="0" algn="l" defTabSz="914400" rtl="0" eaLnBrk="1" fontAlgn="base" latinLnBrk="0" hangingPunct="1">
                        <a:lnSpc>
                          <a:spcPct val="100000"/>
                        </a:lnSpc>
                        <a:spcBef>
                          <a:spcPct val="20000"/>
                        </a:spcBef>
                        <a:spcAft>
                          <a:spcPct val="0"/>
                        </a:spcAft>
                        <a:buClr>
                          <a:srgbClr val="336699"/>
                        </a:buClr>
                        <a:buSzTx/>
                        <a:buFontTx/>
                        <a:buNone/>
                        <a:tabLst/>
                      </a:pPr>
                      <a:endParaRPr kumimoji="0" lang="de-DE" sz="1600" b="0" i="0" u="none" strike="noStrike" cap="none" normalizeH="0" baseline="0" dirty="0">
                        <a:ln>
                          <a:noFill/>
                        </a:ln>
                        <a:solidFill>
                          <a:schemeClr val="tx1"/>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285750" marR="0" lvl="0" indent="-285750" algn="l" defTabSz="914400" rtl="0" eaLnBrk="1" fontAlgn="base" latinLnBrk="0" hangingPunct="1">
                        <a:lnSpc>
                          <a:spcPct val="100000"/>
                        </a:lnSpc>
                        <a:spcBef>
                          <a:spcPct val="0"/>
                        </a:spcBef>
                        <a:spcAft>
                          <a:spcPct val="0"/>
                        </a:spcAft>
                        <a:buClr>
                          <a:srgbClr val="333333"/>
                        </a:buClr>
                        <a:buSzTx/>
                        <a:buFont typeface="WingDings"/>
                        <a:buChar char=""/>
                        <a:tabLst/>
                      </a:pPr>
                      <a:r>
                        <a:rPr kumimoji="0" lang="en-US" sz="1600" b="0" i="0" u="none" strike="noStrike" cap="none" normalizeH="0" baseline="0" dirty="0">
                          <a:ln>
                            <a:noFill/>
                          </a:ln>
                          <a:solidFill>
                            <a:srgbClr val="333333"/>
                          </a:solidFill>
                          <a:effectLst/>
                          <a:latin typeface="Calibri Light"/>
                          <a:cs typeface="Times New Roman" pitchFamily="18" charset="0"/>
                        </a:rPr>
                        <a:t>Our thoughts are not fully controllable – otherwise there would be no such events as sudden inspirations, brainstorms, or rumination. </a:t>
                      </a:r>
                    </a:p>
                    <a:p>
                      <a:pPr marL="285750" marR="0" lvl="0" indent="-285750" algn="l" defTabSz="914400" rtl="0" eaLnBrk="1" fontAlgn="base" latinLnBrk="0" hangingPunct="1">
                        <a:lnSpc>
                          <a:spcPct val="100000"/>
                        </a:lnSpc>
                        <a:spcBef>
                          <a:spcPct val="0"/>
                        </a:spcBef>
                        <a:spcAft>
                          <a:spcPct val="0"/>
                        </a:spcAft>
                        <a:buClr>
                          <a:srgbClr val="333333"/>
                        </a:buClr>
                        <a:buSzTx/>
                        <a:buFont typeface="WingDings"/>
                        <a:buChar char=""/>
                        <a:tabLst/>
                      </a:pPr>
                      <a:r>
                        <a:rPr kumimoji="0" lang="en-US" sz="1600" b="0" i="0" u="none" strike="noStrike" cap="none" normalizeH="0" baseline="0" dirty="0">
                          <a:ln>
                            <a:noFill/>
                          </a:ln>
                          <a:solidFill>
                            <a:srgbClr val="333333"/>
                          </a:solidFill>
                          <a:effectLst/>
                          <a:latin typeface="Calibri Light"/>
                          <a:cs typeface="Times New Roman" pitchFamily="18" charset="0"/>
                        </a:rPr>
                        <a:t>If we try to counteract these thoughts, they automatically become stronger.</a:t>
                      </a:r>
                    </a:p>
                    <a:p>
                      <a:pPr marL="285750" marR="0" lvl="0" indent="-285750" algn="l" defTabSz="914400" rtl="0" eaLnBrk="1" fontAlgn="base" latinLnBrk="0" hangingPunct="1">
                        <a:lnSpc>
                          <a:spcPct val="100000"/>
                        </a:lnSpc>
                        <a:spcBef>
                          <a:spcPct val="0"/>
                        </a:spcBef>
                        <a:spcAft>
                          <a:spcPct val="0"/>
                        </a:spcAft>
                        <a:buClr>
                          <a:srgbClr val="333333"/>
                        </a:buClr>
                        <a:buSzTx/>
                        <a:buFont typeface="WingDings"/>
                        <a:buChar char=""/>
                        <a:tabLst/>
                      </a:pPr>
                      <a:r>
                        <a:rPr kumimoji="0" lang="en-US" sz="1600" b="0" i="0" u="none" strike="noStrike" cap="none" normalizeH="0" baseline="0">
                          <a:ln>
                            <a:noFill/>
                          </a:ln>
                          <a:solidFill>
                            <a:srgbClr val="333333"/>
                          </a:solidFill>
                          <a:effectLst/>
                          <a:latin typeface="Times New Roman"/>
                          <a:cs typeface="Times New Roman" pitchFamily="18" charset="0"/>
                          <a:sym typeface="Wingdings" panose="05000000000000000000" pitchFamily="2" charset="2"/>
                        </a:rPr>
                        <a:t>→</a:t>
                      </a:r>
                      <a:r>
                        <a:rPr kumimoji="0" lang="en-US" sz="1600" b="0" i="0" u="none" strike="noStrike" cap="none" normalizeH="0" baseline="0">
                          <a:ln>
                            <a:noFill/>
                          </a:ln>
                          <a:solidFill>
                            <a:srgbClr val="333333"/>
                          </a:solidFill>
                          <a:effectLst/>
                          <a:latin typeface="Calibri Light"/>
                          <a:cs typeface="Times New Roman" pitchFamily="18" charset="0"/>
                        </a:rPr>
                        <a:t> </a:t>
                      </a:r>
                      <a:r>
                        <a:rPr kumimoji="0" lang="en-US" sz="1600" b="0" i="0" u="none" strike="noStrike" cap="none" normalizeH="0" baseline="0" dirty="0">
                          <a:ln>
                            <a:noFill/>
                          </a:ln>
                          <a:solidFill>
                            <a:srgbClr val="333333"/>
                          </a:solidFill>
                          <a:effectLst/>
                          <a:latin typeface="Calibri Light"/>
                          <a:cs typeface="Times New Roman" pitchFamily="18" charset="0"/>
                        </a:rPr>
                        <a:t>Experiment: Try not to think of the number 8 …. You will not succeed. It will pop into your mind more strongly than ever.</a:t>
                      </a:r>
                      <a:endParaRPr kumimoji="0" lang="de-DE" sz="16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18872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lang="en-US" sz="1600" dirty="0">
                          <a:latin typeface="Calibri Light"/>
                        </a:rPr>
                        <a:t>“I would never have such evil thoughts. I could never do any harm to anyone. But still, I constantly have these aggressive thoughts.”</a:t>
                      </a: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285750" marR="0" lvl="0" indent="-285750" algn="l" defTabSz="914400" rtl="0" eaLnBrk="1" fontAlgn="base" latinLnBrk="0" hangingPunct="1">
                        <a:lnSpc>
                          <a:spcPct val="100000"/>
                        </a:lnSpc>
                        <a:spcBef>
                          <a:spcPct val="0"/>
                        </a:spcBef>
                        <a:spcAft>
                          <a:spcPct val="0"/>
                        </a:spcAft>
                        <a:buClr>
                          <a:srgbClr val="333333"/>
                        </a:buClr>
                        <a:buSzTx/>
                        <a:buFont typeface="WingDings"/>
                        <a:buChar char=""/>
                        <a:tabLst/>
                      </a:pPr>
                      <a:r>
                        <a:rPr kumimoji="0" lang="en-US" sz="1600" b="0" i="0" u="none" strike="noStrike" cap="none" normalizeH="0" baseline="0" dirty="0">
                          <a:ln>
                            <a:noFill/>
                          </a:ln>
                          <a:solidFill>
                            <a:srgbClr val="333333"/>
                          </a:solidFill>
                          <a:effectLst/>
                          <a:latin typeface="Calibri Light"/>
                          <a:cs typeface="Times New Roman" pitchFamily="18" charset="0"/>
                        </a:rPr>
                        <a:t>We often have thoughts that are opposite to our usual way of thinking. Thoughts do not equal action! 20% of the general population have passing thoughts about committing suicide, but they don’t act on them. Even when it comes to people we love, we sometimes feel aggression (e.g. a mother and her crying child).</a:t>
                      </a:r>
                      <a:endParaRPr kumimoji="0" lang="de-DE" sz="16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267281027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2" name="Rectangle 2"/>
          <p:cNvSpPr>
            <a:spLocks noGrp="1" noChangeArrowheads="1"/>
          </p:cNvSpPr>
          <p:nvPr>
            <p:ph type="title"/>
          </p:nvPr>
        </p:nvSpPr>
        <p:spPr>
          <a:xfrm>
            <a:off x="408955" y="1124744"/>
            <a:ext cx="11376000" cy="1495794"/>
          </a:xfrm>
        </p:spPr>
        <p:txBody>
          <a:bodyPr vert="horz" lIns="0" tIns="0" rIns="0" bIns="0" rtlCol="0" anchor="t">
            <a:spAutoFit/>
          </a:bodyPr>
          <a:lstStyle/>
          <a:p>
            <a:pPr defTabSz="914377">
              <a:spcBef>
                <a:spcPts val="0"/>
              </a:spcBef>
            </a:pPr>
            <a:r>
              <a:rPr lang="en-US" altLang="de-DE" sz="3600" dirty="0">
                <a:latin typeface="Calibri Light"/>
              </a:rPr>
              <a:t>Hearing voices</a:t>
            </a:r>
            <a:br>
              <a:rPr lang="en-US" altLang="de-DE" sz="3600" dirty="0">
                <a:latin typeface="Calibri Light"/>
              </a:rPr>
            </a:br>
            <a:r>
              <a:rPr lang="en-US" altLang="de-DE" sz="3600" dirty="0">
                <a:latin typeface="Calibri Light"/>
              </a:rPr>
              <a:t>Own thoughts or remote-controlled?</a:t>
            </a:r>
            <a:br>
              <a:rPr lang="en-US" altLang="de-DE" sz="3600" dirty="0">
                <a:latin typeface="Calibri Light"/>
              </a:rPr>
            </a:br>
            <a:r>
              <a:rPr lang="en-US" altLang="de-DE" sz="3600" dirty="0">
                <a:latin typeface="Calibri Light"/>
              </a:rPr>
              <a:t>Pros and cons</a:t>
            </a:r>
          </a:p>
        </p:txBody>
      </p:sp>
      <p:sp>
        <p:nvSpPr>
          <p:cNvPr id="2" name="Content Placeholder 1"/>
          <p:cNvSpPr>
            <a:spLocks noGrp="1"/>
          </p:cNvSpPr>
          <p:nvPr>
            <p:ph idx="1"/>
          </p:nvPr>
        </p:nvSpPr>
        <p:spPr/>
        <p:txBody>
          <a:bodyPr/>
          <a:lstStyle/>
          <a:p>
            <a:pPr lvl="0" defTabSz="914400" fontAlgn="base">
              <a:defRPr/>
            </a:pPr>
            <a:endParaRPr lang="en-US" sz="2400" dirty="0">
              <a:solidFill>
                <a:srgbClr val="336699"/>
              </a:solidFill>
              <a:latin typeface="Calibri Light"/>
              <a:cs typeface="Times New Roman" panose="02020603050405020304" pitchFamily="18" charset="0"/>
            </a:endParaRPr>
          </a:p>
          <a:p>
            <a:pPr lvl="0" defTabSz="914400" fontAlgn="base">
              <a:defRPr/>
            </a:pPr>
            <a:r>
              <a:rPr lang="en-US" sz="2400" dirty="0">
                <a:latin typeface="Calibri Light"/>
                <a:cs typeface="Times New Roman" panose="02020603050405020304" pitchFamily="18" charset="0"/>
              </a:rPr>
              <a:t>The explanation that strange thoughts are somehow being controlled remotely </a:t>
            </a:r>
            <a:r>
              <a:rPr lang="de-DE" sz="2400" dirty="0">
                <a:latin typeface="Calibri Light"/>
                <a:cs typeface="Times New Roman" panose="02020603050405020304" pitchFamily="18" charset="0"/>
              </a:rPr>
              <a:t>raises a lot more questions than it answers, e.g.:</a:t>
            </a:r>
          </a:p>
          <a:p>
            <a:pPr marL="342900" lvl="0" indent="-342900" defTabSz="914400" fontAlgn="base">
              <a:buClr>
                <a:srgbClr val="333333"/>
              </a:buClr>
              <a:buFont typeface="WingDings"/>
              <a:buChar char=""/>
              <a:tabLst>
                <a:tab pos="265113" algn="l"/>
                <a:tab pos="354013" algn="l"/>
              </a:tabLst>
              <a:defRPr/>
            </a:pPr>
            <a:r>
              <a:rPr lang="de-DE" sz="2400" dirty="0">
                <a:solidFill>
                  <a:srgbClr val="333333"/>
                </a:solidFill>
                <a:latin typeface="Calibri Light"/>
                <a:cs typeface="Times New Roman" panose="02020603050405020304" pitchFamily="18" charset="0"/>
              </a:rPr>
              <a:t>Is it technically feasible?</a:t>
            </a:r>
          </a:p>
          <a:p>
            <a:pPr marL="342900" lvl="0" indent="-342900" defTabSz="914400" fontAlgn="base">
              <a:buClr>
                <a:srgbClr val="333333"/>
              </a:buClr>
              <a:buFont typeface="WingDings"/>
              <a:buChar char=""/>
              <a:tabLst>
                <a:tab pos="265113" algn="l"/>
                <a:tab pos="354013" algn="l"/>
              </a:tabLst>
              <a:defRPr/>
            </a:pPr>
            <a:r>
              <a:rPr lang="de-DE" sz="2400" dirty="0">
                <a:solidFill>
                  <a:srgbClr val="333333"/>
                </a:solidFill>
                <a:latin typeface="Calibri Light"/>
                <a:cs typeface="Times New Roman" panose="02020603050405020304" pitchFamily="18" charset="0"/>
              </a:rPr>
              <a:t>When and where did the implantation take place? </a:t>
            </a:r>
          </a:p>
          <a:p>
            <a:pPr marL="342900" lvl="0" indent="-342900" defTabSz="914400" fontAlgn="base">
              <a:buClr>
                <a:srgbClr val="333333"/>
              </a:buClr>
              <a:buFont typeface="WingDings"/>
              <a:buChar char=""/>
              <a:defRPr/>
            </a:pPr>
            <a:r>
              <a:rPr lang="de-DE" sz="2400" dirty="0">
                <a:solidFill>
                  <a:srgbClr val="333333"/>
                </a:solidFill>
                <a:latin typeface="Calibri Light"/>
                <a:cs typeface="Times New Roman" panose="02020603050405020304" pitchFamily="18" charset="0"/>
              </a:rPr>
              <a:t>Who would be interested in harming you? Who would have the time and money to do so?</a:t>
            </a:r>
          </a:p>
          <a:p>
            <a:pPr marL="342900" lvl="0" indent="-342900" defTabSz="914400" fontAlgn="base">
              <a:buClr>
                <a:srgbClr val="333333"/>
              </a:buClr>
              <a:buFont typeface="WingDings"/>
              <a:buChar char=""/>
              <a:defRPr/>
            </a:pPr>
            <a:r>
              <a:rPr lang="de-DE" sz="2400" dirty="0">
                <a:solidFill>
                  <a:srgbClr val="333333"/>
                </a:solidFill>
                <a:latin typeface="Calibri Light"/>
                <a:cs typeface="Times New Roman" panose="02020603050405020304" pitchFamily="18" charset="0"/>
              </a:rPr>
              <a:t>There are easier ways of harming someone. Why would such a complex (perhaps impossible) method be chosen?</a:t>
            </a:r>
          </a:p>
          <a:p>
            <a:endParaRPr lang="en-US" sz="2400" dirty="0">
              <a:latin typeface="Calibri Light"/>
            </a:endParaRPr>
          </a:p>
        </p:txBody>
      </p:sp>
      <p:sp>
        <p:nvSpPr>
          <p:cNvPr id="3" name="Footer Placeholder 2"/>
          <p:cNvSpPr>
            <a:spLocks noGrp="1"/>
          </p:cNvSpPr>
          <p:nvPr>
            <p:ph type="ftr" sz="quarter" idx="11"/>
          </p:nvPr>
        </p:nvSpPr>
        <p:spPr/>
        <p:txBody>
          <a:bodyPr/>
          <a:lstStyle/>
          <a:p>
            <a:r>
              <a:rPr lang="de-DE"/>
              <a:t>Metacognitive Training 1 - Attribution</a:t>
            </a:r>
            <a:endParaRPr lang="de-DE" dirty="0"/>
          </a:p>
        </p:txBody>
      </p:sp>
      <p:sp>
        <p:nvSpPr>
          <p:cNvPr id="4" name="Slide Number Placeholder 3"/>
          <p:cNvSpPr>
            <a:spLocks noGrp="1"/>
          </p:cNvSpPr>
          <p:nvPr>
            <p:ph type="sldNum" sz="quarter" idx="12"/>
          </p:nvPr>
        </p:nvSpPr>
        <p:spPr/>
        <p:txBody>
          <a:bodyPr/>
          <a:lstStyle/>
          <a:p>
            <a:fld id="{9B00EF49-7894-4F53-A8DD-F7DB3BFC5032}" type="slidenum">
              <a:rPr lang="de-DE" smtClean="0"/>
              <a:pPr/>
              <a:t>40</a:t>
            </a:fld>
            <a:endParaRPr lang="de-DE" dirty="0"/>
          </a:p>
        </p:txBody>
      </p:sp>
      <p:pic>
        <p:nvPicPr>
          <p:cNvPr id="6"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2934312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dirty="0"/>
              <a:t>A friend gave you a lift home.</a:t>
            </a:r>
            <a:endParaRPr sz="3600" dirty="0">
              <a:latin typeface="Calibri Light"/>
            </a:endParaRPr>
          </a:p>
        </p:txBody>
      </p:sp>
      <p:sp>
        <p:nvSpPr>
          <p:cNvPr id="8" name="Content Placeholder 7"/>
          <p:cNvSpPr>
            <a:spLocks noGrp="1"/>
          </p:cNvSpPr>
          <p:nvPr>
            <p:ph idx="1"/>
          </p:nvPr>
        </p:nvSpPr>
        <p:spPr/>
        <p:txBody>
          <a:bodyPr/>
          <a:lstStyle/>
          <a:p>
            <a:r>
              <a:rPr lang="en-US" sz="2400" dirty="0">
                <a:solidFill>
                  <a:srgbClr val="333333"/>
                </a:solidFill>
                <a:latin typeface="Calibri Light"/>
              </a:rPr>
              <a:t>What caused your friend to drive you home?</a:t>
            </a:r>
          </a:p>
          <a:p>
            <a:r>
              <a:rPr lang="en-US" sz="2400" dirty="0">
                <a:solidFill>
                  <a:srgbClr val="333333"/>
                </a:solidFill>
                <a:latin typeface="Calibri Light"/>
              </a:rPr>
              <a:t>What is the main reason for this event?</a:t>
            </a:r>
          </a:p>
          <a:p>
            <a:endParaRPr lang="en-US" sz="2400" dirty="0">
              <a:solidFill>
                <a:srgbClr val="333333"/>
              </a:solidFill>
              <a:latin typeface="Calibri Light"/>
            </a:endParaRPr>
          </a:p>
          <a:p>
            <a:endParaRPr lang="en-US" sz="2400" dirty="0">
              <a:solidFill>
                <a:srgbClr val="333333"/>
              </a:solidFill>
              <a:latin typeface="Calibri Light"/>
            </a:endParaRPr>
          </a:p>
          <a:p>
            <a:pPr lvl="0" defTabSz="914400"/>
            <a:r>
              <a:rPr lang="en-US" sz="2400" spc="-5" dirty="0">
                <a:solidFill>
                  <a:srgbClr val="004992"/>
                </a:solidFill>
                <a:latin typeface="Calibri Light"/>
                <a:cs typeface="Verdana"/>
              </a:rPr>
              <a:t>Yourself?</a:t>
            </a:r>
            <a:endParaRPr lang="en-US" sz="2400" dirty="0">
              <a:solidFill>
                <a:srgbClr val="004992"/>
              </a:solidFill>
              <a:latin typeface="Calibri Light"/>
              <a:cs typeface="Verdana"/>
            </a:endParaRPr>
          </a:p>
          <a:p>
            <a:pPr marR="5080" lvl="0" defTabSz="914400"/>
            <a:r>
              <a:rPr lang="en-US" sz="2400" spc="-5" dirty="0">
                <a:solidFill>
                  <a:srgbClr val="004992"/>
                </a:solidFill>
                <a:latin typeface="Calibri Light"/>
                <a:cs typeface="Verdana"/>
              </a:rPr>
              <a:t>Another person </a:t>
            </a:r>
            <a:r>
              <a:rPr lang="en-US" sz="2400" dirty="0">
                <a:solidFill>
                  <a:srgbClr val="004992"/>
                </a:solidFill>
                <a:latin typeface="Calibri Light"/>
                <a:cs typeface="Verdana"/>
              </a:rPr>
              <a:t>or </a:t>
            </a:r>
            <a:r>
              <a:rPr lang="en-US" sz="2400" spc="-5" dirty="0">
                <a:solidFill>
                  <a:srgbClr val="004992"/>
                </a:solidFill>
                <a:latin typeface="Calibri Light"/>
                <a:cs typeface="Verdana"/>
              </a:rPr>
              <a:t>other </a:t>
            </a:r>
            <a:r>
              <a:rPr lang="en-US" sz="2400" dirty="0">
                <a:solidFill>
                  <a:srgbClr val="004992"/>
                </a:solidFill>
                <a:latin typeface="Calibri Light"/>
                <a:cs typeface="Verdana"/>
              </a:rPr>
              <a:t>people? </a:t>
            </a:r>
          </a:p>
          <a:p>
            <a:pPr marR="5080" lvl="0" defTabSz="914400"/>
            <a:r>
              <a:rPr lang="en-US" sz="2400" spc="-5" dirty="0">
                <a:solidFill>
                  <a:srgbClr val="004992"/>
                </a:solidFill>
                <a:latin typeface="Calibri Light"/>
                <a:cs typeface="Verdana"/>
              </a:rPr>
              <a:t>Circumstances </a:t>
            </a:r>
            <a:r>
              <a:rPr lang="en-US" sz="2400" dirty="0">
                <a:solidFill>
                  <a:srgbClr val="004992"/>
                </a:solidFill>
                <a:latin typeface="Calibri Light"/>
                <a:cs typeface="Verdana"/>
              </a:rPr>
              <a:t>or</a:t>
            </a:r>
            <a:r>
              <a:rPr lang="en-US" sz="2400" spc="-15" dirty="0">
                <a:solidFill>
                  <a:srgbClr val="004992"/>
                </a:solidFill>
                <a:latin typeface="Calibri Light"/>
                <a:cs typeface="Verdana"/>
              </a:rPr>
              <a:t> </a:t>
            </a:r>
            <a:r>
              <a:rPr lang="en-US" sz="2400" spc="-5" dirty="0">
                <a:solidFill>
                  <a:srgbClr val="004992"/>
                </a:solidFill>
                <a:latin typeface="Calibri Light"/>
                <a:cs typeface="Verdana"/>
              </a:rPr>
              <a:t>chance?</a:t>
            </a:r>
            <a:endParaRPr lang="en-US" sz="2400" dirty="0">
              <a:solidFill>
                <a:srgbClr val="004992"/>
              </a:solidFill>
              <a:latin typeface="Calibri Light"/>
              <a:cs typeface="Verdana"/>
            </a:endParaRPr>
          </a:p>
          <a:p>
            <a:endParaRPr lang="en-US" sz="2400" dirty="0">
              <a:solidFill>
                <a:srgbClr val="333333"/>
              </a:solidFill>
              <a:latin typeface="Calibri Light"/>
            </a:endParaRPr>
          </a:p>
        </p:txBody>
      </p:sp>
      <p:sp>
        <p:nvSpPr>
          <p:cNvPr id="6" name="Footer Placeholder 5"/>
          <p:cNvSpPr>
            <a:spLocks noGrp="1"/>
          </p:cNvSpPr>
          <p:nvPr>
            <p:ph type="ftr" sz="quarter" idx="11"/>
          </p:nvPr>
        </p:nvSpPr>
        <p:spPr/>
        <p:txBody>
          <a:bodyPr/>
          <a:lstStyle/>
          <a:p>
            <a:r>
              <a:rPr lang="de-DE">
                <a:latin typeface="Calibri Light"/>
              </a:rPr>
              <a:t>Metacognitive Training 1 - Attribution</a:t>
            </a:r>
            <a:endParaRPr lang="de-DE" dirty="0">
              <a:latin typeface="Calibri Light"/>
            </a:endParaRPr>
          </a:p>
        </p:txBody>
      </p:sp>
      <p:sp>
        <p:nvSpPr>
          <p:cNvPr id="7" name="Slide Number Placeholder 6"/>
          <p:cNvSpPr>
            <a:spLocks noGrp="1"/>
          </p:cNvSpPr>
          <p:nvPr>
            <p:ph type="sldNum" sz="quarter" idx="12"/>
          </p:nvPr>
        </p:nvSpPr>
        <p:spPr/>
        <p:txBody>
          <a:bodyPr/>
          <a:lstStyle/>
          <a:p>
            <a:fld id="{9B00EF49-7894-4F53-A8DD-F7DB3BFC5032}" type="slidenum">
              <a:rPr lang="de-DE" smtClean="0">
                <a:latin typeface="Calibri Light"/>
              </a:rPr>
              <a:pPr/>
              <a:t>41</a:t>
            </a:fld>
            <a:endParaRPr lang="de-DE" dirty="0">
              <a:latin typeface="Calibri Light"/>
            </a:endParaRPr>
          </a:p>
        </p:txBody>
      </p:sp>
      <p:pic>
        <p:nvPicPr>
          <p:cNvPr id="10" name="Picture 8" descr="zen - flickr - zen driving home - day 14 - cclicense"/>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57275" y="3882069"/>
            <a:ext cx="2237900" cy="2975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dirty="0"/>
              <a:t>A friend did not show up to a meeting with you.</a:t>
            </a:r>
            <a:endParaRPr sz="3600" dirty="0">
              <a:latin typeface="Calibri Light"/>
            </a:endParaRPr>
          </a:p>
        </p:txBody>
      </p:sp>
      <p:sp>
        <p:nvSpPr>
          <p:cNvPr id="8" name="Content Placeholder 7"/>
          <p:cNvSpPr>
            <a:spLocks noGrp="1"/>
          </p:cNvSpPr>
          <p:nvPr>
            <p:ph idx="1"/>
          </p:nvPr>
        </p:nvSpPr>
        <p:spPr/>
        <p:txBody>
          <a:bodyPr/>
          <a:lstStyle/>
          <a:p>
            <a:r>
              <a:rPr lang="en-US" sz="2400" dirty="0">
                <a:solidFill>
                  <a:srgbClr val="333333"/>
                </a:solidFill>
                <a:latin typeface="Calibri Light"/>
              </a:rPr>
              <a:t>What caused your friend not to turn up?</a:t>
            </a:r>
          </a:p>
          <a:p>
            <a:r>
              <a:rPr lang="en-US" sz="2400" dirty="0">
                <a:solidFill>
                  <a:srgbClr val="333333"/>
                </a:solidFill>
                <a:latin typeface="Calibri Light"/>
              </a:rPr>
              <a:t>What is the main reason for this event?</a:t>
            </a:r>
          </a:p>
          <a:p>
            <a:endParaRPr lang="en-US" sz="2400" dirty="0">
              <a:solidFill>
                <a:srgbClr val="333333"/>
              </a:solidFill>
              <a:latin typeface="Calibri Light"/>
            </a:endParaRPr>
          </a:p>
          <a:p>
            <a:endParaRPr lang="en-US" sz="2400" dirty="0">
              <a:solidFill>
                <a:srgbClr val="333333"/>
              </a:solidFill>
              <a:latin typeface="Calibri Light"/>
            </a:endParaRPr>
          </a:p>
          <a:p>
            <a:pPr lvl="0" defTabSz="914400"/>
            <a:r>
              <a:rPr lang="en-US" sz="2400" spc="-5" dirty="0">
                <a:solidFill>
                  <a:srgbClr val="004992"/>
                </a:solidFill>
                <a:latin typeface="Calibri Light"/>
                <a:cs typeface="Verdana"/>
              </a:rPr>
              <a:t>Yourself?</a:t>
            </a:r>
            <a:endParaRPr lang="en-US" sz="2400" dirty="0">
              <a:solidFill>
                <a:srgbClr val="004992"/>
              </a:solidFill>
              <a:latin typeface="Calibri Light"/>
              <a:cs typeface="Verdana"/>
            </a:endParaRPr>
          </a:p>
          <a:p>
            <a:pPr marR="5080" lvl="0" defTabSz="914400"/>
            <a:r>
              <a:rPr lang="en-US" sz="2400" spc="-5" dirty="0">
                <a:solidFill>
                  <a:srgbClr val="004992"/>
                </a:solidFill>
                <a:latin typeface="Calibri Light"/>
                <a:cs typeface="Verdana"/>
              </a:rPr>
              <a:t>Another person </a:t>
            </a:r>
            <a:r>
              <a:rPr lang="en-US" sz="2400" dirty="0">
                <a:solidFill>
                  <a:srgbClr val="004992"/>
                </a:solidFill>
                <a:latin typeface="Calibri Light"/>
                <a:cs typeface="Verdana"/>
              </a:rPr>
              <a:t>or </a:t>
            </a:r>
            <a:r>
              <a:rPr lang="en-US" sz="2400" spc="-5" dirty="0">
                <a:solidFill>
                  <a:srgbClr val="004992"/>
                </a:solidFill>
                <a:latin typeface="Calibri Light"/>
                <a:cs typeface="Verdana"/>
              </a:rPr>
              <a:t>other </a:t>
            </a:r>
            <a:r>
              <a:rPr lang="en-US" sz="2400" dirty="0">
                <a:solidFill>
                  <a:srgbClr val="004992"/>
                </a:solidFill>
                <a:latin typeface="Calibri Light"/>
                <a:cs typeface="Verdana"/>
              </a:rPr>
              <a:t>people? </a:t>
            </a:r>
          </a:p>
          <a:p>
            <a:pPr marR="5080" lvl="0" defTabSz="914400"/>
            <a:r>
              <a:rPr lang="en-US" sz="2400" spc="-5" dirty="0">
                <a:solidFill>
                  <a:srgbClr val="004992"/>
                </a:solidFill>
                <a:latin typeface="Calibri Light"/>
                <a:cs typeface="Verdana"/>
              </a:rPr>
              <a:t>Circumstances </a:t>
            </a:r>
            <a:r>
              <a:rPr lang="en-US" sz="2400" dirty="0">
                <a:solidFill>
                  <a:srgbClr val="004992"/>
                </a:solidFill>
                <a:latin typeface="Calibri Light"/>
                <a:cs typeface="Verdana"/>
              </a:rPr>
              <a:t>or</a:t>
            </a:r>
            <a:r>
              <a:rPr lang="en-US" sz="2400" spc="-15" dirty="0">
                <a:solidFill>
                  <a:srgbClr val="004992"/>
                </a:solidFill>
                <a:latin typeface="Calibri Light"/>
                <a:cs typeface="Verdana"/>
              </a:rPr>
              <a:t> </a:t>
            </a:r>
            <a:r>
              <a:rPr lang="en-US" sz="2400" spc="-5" dirty="0">
                <a:solidFill>
                  <a:srgbClr val="004992"/>
                </a:solidFill>
                <a:latin typeface="Calibri Light"/>
                <a:cs typeface="Verdana"/>
              </a:rPr>
              <a:t>chance?</a:t>
            </a:r>
            <a:endParaRPr lang="en-US" sz="2400" dirty="0">
              <a:solidFill>
                <a:srgbClr val="004992"/>
              </a:solidFill>
              <a:latin typeface="Calibri Light"/>
              <a:cs typeface="Verdana"/>
            </a:endParaRPr>
          </a:p>
          <a:p>
            <a:endParaRPr lang="en-US" sz="2400" dirty="0">
              <a:solidFill>
                <a:srgbClr val="333333"/>
              </a:solidFill>
              <a:latin typeface="Calibri Light"/>
            </a:endParaRPr>
          </a:p>
        </p:txBody>
      </p:sp>
      <p:sp>
        <p:nvSpPr>
          <p:cNvPr id="6" name="Footer Placeholder 5"/>
          <p:cNvSpPr>
            <a:spLocks noGrp="1"/>
          </p:cNvSpPr>
          <p:nvPr>
            <p:ph type="ftr" sz="quarter" idx="11"/>
          </p:nvPr>
        </p:nvSpPr>
        <p:spPr/>
        <p:txBody>
          <a:bodyPr/>
          <a:lstStyle/>
          <a:p>
            <a:r>
              <a:rPr lang="de-DE">
                <a:latin typeface="Calibri Light"/>
              </a:rPr>
              <a:t>Metacognitive Training 1 - Attribution</a:t>
            </a:r>
            <a:endParaRPr lang="de-DE" dirty="0">
              <a:latin typeface="Calibri Light"/>
            </a:endParaRPr>
          </a:p>
        </p:txBody>
      </p:sp>
      <p:sp>
        <p:nvSpPr>
          <p:cNvPr id="7" name="Slide Number Placeholder 6"/>
          <p:cNvSpPr>
            <a:spLocks noGrp="1"/>
          </p:cNvSpPr>
          <p:nvPr>
            <p:ph type="sldNum" sz="quarter" idx="12"/>
          </p:nvPr>
        </p:nvSpPr>
        <p:spPr/>
        <p:txBody>
          <a:bodyPr/>
          <a:lstStyle/>
          <a:p>
            <a:fld id="{9B00EF49-7894-4F53-A8DD-F7DB3BFC5032}" type="slidenum">
              <a:rPr lang="de-DE" smtClean="0">
                <a:latin typeface="Calibri Light"/>
              </a:rPr>
              <a:pPr/>
              <a:t>42</a:t>
            </a:fld>
            <a:endParaRPr lang="de-DE" dirty="0">
              <a:latin typeface="Calibri Light"/>
            </a:endParaRPr>
          </a:p>
        </p:txBody>
      </p:sp>
      <p:pic>
        <p:nvPicPr>
          <p:cNvPr id="10" name="Picture 8" descr="jswieringa - flickr - Quarter Past three- cclicense"/>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930425" y="4520439"/>
            <a:ext cx="3264750" cy="23375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dirty="0"/>
              <a:t>A friend did not send you a postcard.</a:t>
            </a:r>
            <a:endParaRPr sz="3600" dirty="0">
              <a:latin typeface="Calibri Light"/>
            </a:endParaRPr>
          </a:p>
        </p:txBody>
      </p:sp>
      <p:sp>
        <p:nvSpPr>
          <p:cNvPr id="8" name="Content Placeholder 7"/>
          <p:cNvSpPr>
            <a:spLocks noGrp="1"/>
          </p:cNvSpPr>
          <p:nvPr>
            <p:ph idx="1"/>
          </p:nvPr>
        </p:nvSpPr>
        <p:spPr/>
        <p:txBody>
          <a:bodyPr/>
          <a:lstStyle/>
          <a:p>
            <a:r>
              <a:rPr lang="en-US" sz="2400" dirty="0">
                <a:solidFill>
                  <a:srgbClr val="333333"/>
                </a:solidFill>
                <a:latin typeface="Calibri Light"/>
              </a:rPr>
              <a:t>What caused your friend not to send you a postcard.</a:t>
            </a:r>
          </a:p>
          <a:p>
            <a:r>
              <a:rPr lang="en-US" sz="2400" dirty="0">
                <a:solidFill>
                  <a:srgbClr val="333333"/>
                </a:solidFill>
                <a:latin typeface="Calibri Light"/>
              </a:rPr>
              <a:t>What is the main reason for this event?</a:t>
            </a:r>
          </a:p>
          <a:p>
            <a:endParaRPr lang="en-US" sz="2400" dirty="0">
              <a:solidFill>
                <a:srgbClr val="333333"/>
              </a:solidFill>
              <a:latin typeface="Calibri Light"/>
            </a:endParaRPr>
          </a:p>
          <a:p>
            <a:endParaRPr lang="en-US" sz="2400" dirty="0">
              <a:solidFill>
                <a:srgbClr val="333333"/>
              </a:solidFill>
              <a:latin typeface="Calibri Light"/>
            </a:endParaRPr>
          </a:p>
          <a:p>
            <a:pPr lvl="0" defTabSz="914400"/>
            <a:r>
              <a:rPr lang="en-US" sz="2400" spc="-5" dirty="0">
                <a:solidFill>
                  <a:srgbClr val="004992"/>
                </a:solidFill>
                <a:latin typeface="Calibri Light"/>
                <a:cs typeface="Verdana"/>
              </a:rPr>
              <a:t>Yourself?</a:t>
            </a:r>
            <a:endParaRPr lang="en-US" sz="2400" dirty="0">
              <a:solidFill>
                <a:srgbClr val="004992"/>
              </a:solidFill>
              <a:latin typeface="Calibri Light"/>
              <a:cs typeface="Verdana"/>
            </a:endParaRPr>
          </a:p>
          <a:p>
            <a:pPr marR="5080" lvl="0" defTabSz="914400"/>
            <a:r>
              <a:rPr lang="en-US" sz="2400" spc="-5" dirty="0">
                <a:solidFill>
                  <a:srgbClr val="004992"/>
                </a:solidFill>
                <a:latin typeface="Calibri Light"/>
                <a:cs typeface="Verdana"/>
              </a:rPr>
              <a:t>Another person </a:t>
            </a:r>
            <a:r>
              <a:rPr lang="en-US" sz="2400" dirty="0">
                <a:solidFill>
                  <a:srgbClr val="004992"/>
                </a:solidFill>
                <a:latin typeface="Calibri Light"/>
                <a:cs typeface="Verdana"/>
              </a:rPr>
              <a:t>or </a:t>
            </a:r>
            <a:r>
              <a:rPr lang="en-US" sz="2400" spc="-5" dirty="0">
                <a:solidFill>
                  <a:srgbClr val="004992"/>
                </a:solidFill>
                <a:latin typeface="Calibri Light"/>
                <a:cs typeface="Verdana"/>
              </a:rPr>
              <a:t>other </a:t>
            </a:r>
            <a:r>
              <a:rPr lang="en-US" sz="2400" dirty="0">
                <a:solidFill>
                  <a:srgbClr val="004992"/>
                </a:solidFill>
                <a:latin typeface="Calibri Light"/>
                <a:cs typeface="Verdana"/>
              </a:rPr>
              <a:t>people? </a:t>
            </a:r>
          </a:p>
          <a:p>
            <a:pPr marR="5080" lvl="0" defTabSz="914400"/>
            <a:r>
              <a:rPr lang="en-US" sz="2400" spc="-5" dirty="0">
                <a:solidFill>
                  <a:srgbClr val="004992"/>
                </a:solidFill>
                <a:latin typeface="Calibri Light"/>
                <a:cs typeface="Verdana"/>
              </a:rPr>
              <a:t>Circumstances </a:t>
            </a:r>
            <a:r>
              <a:rPr lang="en-US" sz="2400" dirty="0">
                <a:solidFill>
                  <a:srgbClr val="004992"/>
                </a:solidFill>
                <a:latin typeface="Calibri Light"/>
                <a:cs typeface="Verdana"/>
              </a:rPr>
              <a:t>or</a:t>
            </a:r>
            <a:r>
              <a:rPr lang="en-US" sz="2400" spc="-15" dirty="0">
                <a:solidFill>
                  <a:srgbClr val="004992"/>
                </a:solidFill>
                <a:latin typeface="Calibri Light"/>
                <a:cs typeface="Verdana"/>
              </a:rPr>
              <a:t> </a:t>
            </a:r>
            <a:r>
              <a:rPr lang="en-US" sz="2400" spc="-5" dirty="0">
                <a:solidFill>
                  <a:srgbClr val="004992"/>
                </a:solidFill>
                <a:latin typeface="Calibri Light"/>
                <a:cs typeface="Verdana"/>
              </a:rPr>
              <a:t>chance?</a:t>
            </a:r>
            <a:endParaRPr lang="en-US" sz="2400" dirty="0">
              <a:solidFill>
                <a:srgbClr val="004992"/>
              </a:solidFill>
              <a:latin typeface="Calibri Light"/>
              <a:cs typeface="Verdana"/>
            </a:endParaRPr>
          </a:p>
          <a:p>
            <a:endParaRPr lang="en-US" sz="2400" dirty="0">
              <a:solidFill>
                <a:srgbClr val="333333"/>
              </a:solidFill>
              <a:latin typeface="Calibri Light"/>
            </a:endParaRPr>
          </a:p>
        </p:txBody>
      </p:sp>
      <p:sp>
        <p:nvSpPr>
          <p:cNvPr id="6" name="Footer Placeholder 5"/>
          <p:cNvSpPr>
            <a:spLocks noGrp="1"/>
          </p:cNvSpPr>
          <p:nvPr>
            <p:ph type="ftr" sz="quarter" idx="11"/>
          </p:nvPr>
        </p:nvSpPr>
        <p:spPr/>
        <p:txBody>
          <a:bodyPr/>
          <a:lstStyle/>
          <a:p>
            <a:r>
              <a:rPr lang="de-DE">
                <a:latin typeface="Calibri Light"/>
              </a:rPr>
              <a:t>Metacognitive Training 1 - Attribution</a:t>
            </a:r>
            <a:endParaRPr lang="de-DE" dirty="0">
              <a:latin typeface="Calibri Light"/>
            </a:endParaRPr>
          </a:p>
        </p:txBody>
      </p:sp>
      <p:sp>
        <p:nvSpPr>
          <p:cNvPr id="7" name="Slide Number Placeholder 6"/>
          <p:cNvSpPr>
            <a:spLocks noGrp="1"/>
          </p:cNvSpPr>
          <p:nvPr>
            <p:ph type="sldNum" sz="quarter" idx="12"/>
          </p:nvPr>
        </p:nvSpPr>
        <p:spPr/>
        <p:txBody>
          <a:bodyPr/>
          <a:lstStyle/>
          <a:p>
            <a:fld id="{9B00EF49-7894-4F53-A8DD-F7DB3BFC5032}" type="slidenum">
              <a:rPr lang="de-DE" smtClean="0">
                <a:latin typeface="Calibri Light"/>
              </a:rPr>
              <a:pPr/>
              <a:t>43</a:t>
            </a:fld>
            <a:endParaRPr lang="de-DE" dirty="0">
              <a:latin typeface="Calibri Light"/>
            </a:endParaRPr>
          </a:p>
        </p:txBody>
      </p:sp>
      <p:pic>
        <p:nvPicPr>
          <p:cNvPr id="10" name="Picture 1032" descr="mail box - rocketjim54 - flickr - cc"/>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642483" y="4499013"/>
            <a:ext cx="3552692" cy="2358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dirty="0"/>
              <a:t>A car has been driving behind you for half an hour.</a:t>
            </a:r>
            <a:endParaRPr sz="3600" dirty="0">
              <a:latin typeface="Calibri Light"/>
            </a:endParaRPr>
          </a:p>
        </p:txBody>
      </p:sp>
      <p:sp>
        <p:nvSpPr>
          <p:cNvPr id="8" name="Content Placeholder 7"/>
          <p:cNvSpPr>
            <a:spLocks noGrp="1"/>
          </p:cNvSpPr>
          <p:nvPr>
            <p:ph idx="1"/>
          </p:nvPr>
        </p:nvSpPr>
        <p:spPr/>
        <p:txBody>
          <a:bodyPr/>
          <a:lstStyle/>
          <a:p>
            <a:r>
              <a:rPr lang="en-US" sz="2400" dirty="0">
                <a:solidFill>
                  <a:srgbClr val="333333"/>
                </a:solidFill>
                <a:latin typeface="Calibri Light"/>
              </a:rPr>
              <a:t>What caused the car to drive behind you?</a:t>
            </a:r>
          </a:p>
          <a:p>
            <a:r>
              <a:rPr lang="en-US" sz="2400" dirty="0">
                <a:solidFill>
                  <a:srgbClr val="333333"/>
                </a:solidFill>
                <a:latin typeface="Calibri Light"/>
              </a:rPr>
              <a:t>What is the main reason for this event?</a:t>
            </a:r>
          </a:p>
          <a:p>
            <a:endParaRPr lang="en-US" sz="2400" dirty="0">
              <a:solidFill>
                <a:srgbClr val="333333"/>
              </a:solidFill>
              <a:latin typeface="Calibri Light"/>
            </a:endParaRPr>
          </a:p>
          <a:p>
            <a:endParaRPr lang="en-US" sz="2400" dirty="0">
              <a:solidFill>
                <a:srgbClr val="333333"/>
              </a:solidFill>
              <a:latin typeface="Calibri Light"/>
            </a:endParaRPr>
          </a:p>
          <a:p>
            <a:pPr lvl="0" defTabSz="914400"/>
            <a:r>
              <a:rPr lang="en-US" sz="2400" spc="-5" dirty="0">
                <a:solidFill>
                  <a:srgbClr val="004992"/>
                </a:solidFill>
                <a:latin typeface="Calibri Light"/>
                <a:cs typeface="Verdana"/>
              </a:rPr>
              <a:t>Yourself?</a:t>
            </a:r>
            <a:endParaRPr lang="en-US" sz="2400" dirty="0">
              <a:solidFill>
                <a:srgbClr val="004992"/>
              </a:solidFill>
              <a:latin typeface="Calibri Light"/>
              <a:cs typeface="Verdana"/>
            </a:endParaRPr>
          </a:p>
          <a:p>
            <a:pPr marR="5080" lvl="0" defTabSz="914400"/>
            <a:r>
              <a:rPr lang="en-US" sz="2400" spc="-5" dirty="0">
                <a:solidFill>
                  <a:srgbClr val="004992"/>
                </a:solidFill>
                <a:latin typeface="Calibri Light"/>
                <a:cs typeface="Verdana"/>
              </a:rPr>
              <a:t>Another person </a:t>
            </a:r>
            <a:r>
              <a:rPr lang="en-US" sz="2400" dirty="0">
                <a:solidFill>
                  <a:srgbClr val="004992"/>
                </a:solidFill>
                <a:latin typeface="Calibri Light"/>
                <a:cs typeface="Verdana"/>
              </a:rPr>
              <a:t>or </a:t>
            </a:r>
            <a:r>
              <a:rPr lang="en-US" sz="2400" spc="-5" dirty="0">
                <a:solidFill>
                  <a:srgbClr val="004992"/>
                </a:solidFill>
                <a:latin typeface="Calibri Light"/>
                <a:cs typeface="Verdana"/>
              </a:rPr>
              <a:t>other </a:t>
            </a:r>
            <a:r>
              <a:rPr lang="en-US" sz="2400" dirty="0">
                <a:solidFill>
                  <a:srgbClr val="004992"/>
                </a:solidFill>
                <a:latin typeface="Calibri Light"/>
                <a:cs typeface="Verdana"/>
              </a:rPr>
              <a:t>people? </a:t>
            </a:r>
          </a:p>
          <a:p>
            <a:pPr marR="5080" lvl="0" defTabSz="914400"/>
            <a:r>
              <a:rPr lang="en-US" sz="2400" spc="-5" dirty="0">
                <a:solidFill>
                  <a:srgbClr val="004992"/>
                </a:solidFill>
                <a:latin typeface="Calibri Light"/>
                <a:cs typeface="Verdana"/>
              </a:rPr>
              <a:t>Circumstances </a:t>
            </a:r>
            <a:r>
              <a:rPr lang="en-US" sz="2400" dirty="0">
                <a:solidFill>
                  <a:srgbClr val="004992"/>
                </a:solidFill>
                <a:latin typeface="Calibri Light"/>
                <a:cs typeface="Verdana"/>
              </a:rPr>
              <a:t>or</a:t>
            </a:r>
            <a:r>
              <a:rPr lang="en-US" sz="2400" spc="-15" dirty="0">
                <a:solidFill>
                  <a:srgbClr val="004992"/>
                </a:solidFill>
                <a:latin typeface="Calibri Light"/>
                <a:cs typeface="Verdana"/>
              </a:rPr>
              <a:t> </a:t>
            </a:r>
            <a:r>
              <a:rPr lang="en-US" sz="2400" spc="-5" dirty="0">
                <a:solidFill>
                  <a:srgbClr val="004992"/>
                </a:solidFill>
                <a:latin typeface="Calibri Light"/>
                <a:cs typeface="Verdana"/>
              </a:rPr>
              <a:t>chance?</a:t>
            </a:r>
            <a:endParaRPr lang="en-US" sz="2400" dirty="0">
              <a:solidFill>
                <a:srgbClr val="004992"/>
              </a:solidFill>
              <a:latin typeface="Calibri Light"/>
              <a:cs typeface="Verdana"/>
            </a:endParaRPr>
          </a:p>
          <a:p>
            <a:endParaRPr lang="en-US" sz="2400" dirty="0">
              <a:solidFill>
                <a:srgbClr val="333333"/>
              </a:solidFill>
              <a:latin typeface="Calibri Light"/>
            </a:endParaRPr>
          </a:p>
        </p:txBody>
      </p:sp>
      <p:sp>
        <p:nvSpPr>
          <p:cNvPr id="6" name="Footer Placeholder 5"/>
          <p:cNvSpPr>
            <a:spLocks noGrp="1"/>
          </p:cNvSpPr>
          <p:nvPr>
            <p:ph type="ftr" sz="quarter" idx="11"/>
          </p:nvPr>
        </p:nvSpPr>
        <p:spPr/>
        <p:txBody>
          <a:bodyPr/>
          <a:lstStyle/>
          <a:p>
            <a:r>
              <a:rPr lang="de-DE">
                <a:latin typeface="Calibri Light"/>
              </a:rPr>
              <a:t>Metacognitive Training 1 - Attribution</a:t>
            </a:r>
            <a:endParaRPr lang="de-DE" dirty="0">
              <a:latin typeface="Calibri Light"/>
            </a:endParaRPr>
          </a:p>
        </p:txBody>
      </p:sp>
      <p:sp>
        <p:nvSpPr>
          <p:cNvPr id="7" name="Slide Number Placeholder 6"/>
          <p:cNvSpPr>
            <a:spLocks noGrp="1"/>
          </p:cNvSpPr>
          <p:nvPr>
            <p:ph type="sldNum" sz="quarter" idx="12"/>
          </p:nvPr>
        </p:nvSpPr>
        <p:spPr/>
        <p:txBody>
          <a:bodyPr/>
          <a:lstStyle/>
          <a:p>
            <a:fld id="{9B00EF49-7894-4F53-A8DD-F7DB3BFC5032}" type="slidenum">
              <a:rPr lang="de-DE" smtClean="0">
                <a:latin typeface="Calibri Light"/>
              </a:rPr>
              <a:pPr/>
              <a:t>44</a:t>
            </a:fld>
            <a:endParaRPr lang="de-DE" dirty="0">
              <a:latin typeface="Calibri Light"/>
            </a:endParaRPr>
          </a:p>
        </p:txBody>
      </p:sp>
      <p:pic>
        <p:nvPicPr>
          <p:cNvPr id="10" name="Picture 10" descr="trekguy - flickr - rear view side mirror - cclicense"/>
          <p:cNvPicPr>
            <a:picLocks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860556" y="4357036"/>
            <a:ext cx="3334619" cy="25009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dirty="0"/>
              <a:t>The bus you wanted to catch is leaving right in front of you.</a:t>
            </a:r>
            <a:endParaRPr sz="3600" dirty="0">
              <a:latin typeface="Calibri Light"/>
            </a:endParaRPr>
          </a:p>
        </p:txBody>
      </p:sp>
      <p:sp>
        <p:nvSpPr>
          <p:cNvPr id="8" name="Content Placeholder 7"/>
          <p:cNvSpPr>
            <a:spLocks noGrp="1"/>
          </p:cNvSpPr>
          <p:nvPr>
            <p:ph idx="1"/>
          </p:nvPr>
        </p:nvSpPr>
        <p:spPr/>
        <p:txBody>
          <a:bodyPr/>
          <a:lstStyle/>
          <a:p>
            <a:r>
              <a:rPr lang="en-US" sz="2400" dirty="0">
                <a:solidFill>
                  <a:srgbClr val="333333"/>
                </a:solidFill>
                <a:latin typeface="Calibri Light"/>
              </a:rPr>
              <a:t>Why didn’t you get the bus?</a:t>
            </a:r>
          </a:p>
          <a:p>
            <a:r>
              <a:rPr lang="en-US" sz="2400" dirty="0">
                <a:solidFill>
                  <a:srgbClr val="333333"/>
                </a:solidFill>
                <a:latin typeface="Calibri Light"/>
              </a:rPr>
              <a:t>What is the main reason for this event?</a:t>
            </a:r>
          </a:p>
          <a:p>
            <a:endParaRPr lang="en-US" sz="2400" dirty="0">
              <a:solidFill>
                <a:srgbClr val="333333"/>
              </a:solidFill>
              <a:latin typeface="Calibri Light"/>
            </a:endParaRPr>
          </a:p>
          <a:p>
            <a:endParaRPr lang="en-US" sz="2400" dirty="0">
              <a:solidFill>
                <a:srgbClr val="333333"/>
              </a:solidFill>
              <a:latin typeface="Calibri Light"/>
            </a:endParaRPr>
          </a:p>
          <a:p>
            <a:pPr lvl="0" defTabSz="914400"/>
            <a:r>
              <a:rPr lang="en-US" sz="2400" spc="-5" dirty="0">
                <a:solidFill>
                  <a:srgbClr val="004992"/>
                </a:solidFill>
                <a:latin typeface="Calibri Light"/>
                <a:cs typeface="Verdana"/>
              </a:rPr>
              <a:t>Yourself?</a:t>
            </a:r>
            <a:endParaRPr lang="en-US" sz="2400" dirty="0">
              <a:solidFill>
                <a:srgbClr val="004992"/>
              </a:solidFill>
              <a:latin typeface="Calibri Light"/>
              <a:cs typeface="Verdana"/>
            </a:endParaRPr>
          </a:p>
          <a:p>
            <a:pPr marR="5080" lvl="0" defTabSz="914400"/>
            <a:r>
              <a:rPr lang="en-US" sz="2400" spc="-5" dirty="0">
                <a:solidFill>
                  <a:srgbClr val="004992"/>
                </a:solidFill>
                <a:latin typeface="Calibri Light"/>
                <a:cs typeface="Verdana"/>
              </a:rPr>
              <a:t>Another person </a:t>
            </a:r>
            <a:r>
              <a:rPr lang="en-US" sz="2400" dirty="0">
                <a:solidFill>
                  <a:srgbClr val="004992"/>
                </a:solidFill>
                <a:latin typeface="Calibri Light"/>
                <a:cs typeface="Verdana"/>
              </a:rPr>
              <a:t>or </a:t>
            </a:r>
            <a:r>
              <a:rPr lang="en-US" sz="2400" spc="-5" dirty="0">
                <a:solidFill>
                  <a:srgbClr val="004992"/>
                </a:solidFill>
                <a:latin typeface="Calibri Light"/>
                <a:cs typeface="Verdana"/>
              </a:rPr>
              <a:t>other </a:t>
            </a:r>
            <a:r>
              <a:rPr lang="en-US" sz="2400" dirty="0">
                <a:solidFill>
                  <a:srgbClr val="004992"/>
                </a:solidFill>
                <a:latin typeface="Calibri Light"/>
                <a:cs typeface="Verdana"/>
              </a:rPr>
              <a:t>people? </a:t>
            </a:r>
          </a:p>
          <a:p>
            <a:pPr marR="5080" lvl="0" defTabSz="914400"/>
            <a:r>
              <a:rPr lang="en-US" sz="2400" spc="-5" dirty="0">
                <a:solidFill>
                  <a:srgbClr val="004992"/>
                </a:solidFill>
                <a:latin typeface="Calibri Light"/>
                <a:cs typeface="Verdana"/>
              </a:rPr>
              <a:t>Circumstances </a:t>
            </a:r>
            <a:r>
              <a:rPr lang="en-US" sz="2400" dirty="0">
                <a:solidFill>
                  <a:srgbClr val="004992"/>
                </a:solidFill>
                <a:latin typeface="Calibri Light"/>
                <a:cs typeface="Verdana"/>
              </a:rPr>
              <a:t>or</a:t>
            </a:r>
            <a:r>
              <a:rPr lang="en-US" sz="2400" spc="-15" dirty="0">
                <a:solidFill>
                  <a:srgbClr val="004992"/>
                </a:solidFill>
                <a:latin typeface="Calibri Light"/>
                <a:cs typeface="Verdana"/>
              </a:rPr>
              <a:t> </a:t>
            </a:r>
            <a:r>
              <a:rPr lang="en-US" sz="2400" spc="-5" dirty="0">
                <a:solidFill>
                  <a:srgbClr val="004992"/>
                </a:solidFill>
                <a:latin typeface="Calibri Light"/>
                <a:cs typeface="Verdana"/>
              </a:rPr>
              <a:t>chance?</a:t>
            </a:r>
            <a:endParaRPr lang="en-US" sz="2400" dirty="0">
              <a:solidFill>
                <a:srgbClr val="004992"/>
              </a:solidFill>
              <a:latin typeface="Calibri Light"/>
              <a:cs typeface="Verdana"/>
            </a:endParaRPr>
          </a:p>
          <a:p>
            <a:endParaRPr lang="en-US" sz="2400" dirty="0">
              <a:solidFill>
                <a:srgbClr val="333333"/>
              </a:solidFill>
              <a:latin typeface="Calibri Light"/>
            </a:endParaRPr>
          </a:p>
        </p:txBody>
      </p:sp>
      <p:sp>
        <p:nvSpPr>
          <p:cNvPr id="6" name="Footer Placeholder 5"/>
          <p:cNvSpPr>
            <a:spLocks noGrp="1"/>
          </p:cNvSpPr>
          <p:nvPr>
            <p:ph type="ftr" sz="quarter" idx="11"/>
          </p:nvPr>
        </p:nvSpPr>
        <p:spPr/>
        <p:txBody>
          <a:bodyPr/>
          <a:lstStyle/>
          <a:p>
            <a:r>
              <a:rPr lang="de-DE">
                <a:latin typeface="Calibri Light"/>
              </a:rPr>
              <a:t>Metacognitive Training 1 - Attribution</a:t>
            </a:r>
            <a:endParaRPr lang="de-DE" dirty="0">
              <a:latin typeface="Calibri Light"/>
            </a:endParaRPr>
          </a:p>
        </p:txBody>
      </p:sp>
      <p:sp>
        <p:nvSpPr>
          <p:cNvPr id="7" name="Slide Number Placeholder 6"/>
          <p:cNvSpPr>
            <a:spLocks noGrp="1"/>
          </p:cNvSpPr>
          <p:nvPr>
            <p:ph type="sldNum" sz="quarter" idx="12"/>
          </p:nvPr>
        </p:nvSpPr>
        <p:spPr/>
        <p:txBody>
          <a:bodyPr/>
          <a:lstStyle/>
          <a:p>
            <a:fld id="{9B00EF49-7894-4F53-A8DD-F7DB3BFC5032}" type="slidenum">
              <a:rPr lang="de-DE" smtClean="0">
                <a:latin typeface="Calibri Light"/>
              </a:rPr>
              <a:pPr/>
              <a:t>45</a:t>
            </a:fld>
            <a:endParaRPr lang="de-DE" dirty="0">
              <a:latin typeface="Calibri Light"/>
            </a:endParaRPr>
          </a:p>
        </p:txBody>
      </p:sp>
      <p:pic>
        <p:nvPicPr>
          <p:cNvPr id="10" name="Picture 7" descr="The Jamoler - flickr "/>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777985" y="4588986"/>
            <a:ext cx="3417190" cy="22690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dirty="0"/>
              <a:t>A neighbor invited you for a drink.</a:t>
            </a:r>
            <a:endParaRPr sz="3600" dirty="0">
              <a:latin typeface="Calibri Light"/>
            </a:endParaRPr>
          </a:p>
        </p:txBody>
      </p:sp>
      <p:sp>
        <p:nvSpPr>
          <p:cNvPr id="8" name="Content Placeholder 7"/>
          <p:cNvSpPr>
            <a:spLocks noGrp="1"/>
          </p:cNvSpPr>
          <p:nvPr>
            <p:ph idx="1"/>
          </p:nvPr>
        </p:nvSpPr>
        <p:spPr/>
        <p:txBody>
          <a:bodyPr/>
          <a:lstStyle/>
          <a:p>
            <a:r>
              <a:rPr lang="en-US" sz="2400" dirty="0">
                <a:solidFill>
                  <a:srgbClr val="333333"/>
                </a:solidFill>
                <a:latin typeface="Calibri Light"/>
              </a:rPr>
              <a:t>What caused your neighbor to invite you for a drink?</a:t>
            </a:r>
          </a:p>
          <a:p>
            <a:r>
              <a:rPr lang="en-US" sz="2400" dirty="0">
                <a:solidFill>
                  <a:srgbClr val="333333"/>
                </a:solidFill>
                <a:latin typeface="Calibri Light"/>
              </a:rPr>
              <a:t>What is the main reason for this event?</a:t>
            </a:r>
          </a:p>
          <a:p>
            <a:endParaRPr lang="en-US" sz="2400" dirty="0">
              <a:solidFill>
                <a:srgbClr val="333333"/>
              </a:solidFill>
              <a:latin typeface="Calibri Light"/>
            </a:endParaRPr>
          </a:p>
          <a:p>
            <a:endParaRPr lang="en-US" sz="2400" dirty="0">
              <a:solidFill>
                <a:srgbClr val="333333"/>
              </a:solidFill>
              <a:latin typeface="Calibri Light"/>
            </a:endParaRPr>
          </a:p>
          <a:p>
            <a:pPr lvl="0" defTabSz="914400"/>
            <a:r>
              <a:rPr lang="en-US" sz="2400" spc="-5" dirty="0">
                <a:solidFill>
                  <a:srgbClr val="004992"/>
                </a:solidFill>
                <a:latin typeface="Calibri Light"/>
                <a:cs typeface="Verdana"/>
              </a:rPr>
              <a:t>Yourself?</a:t>
            </a:r>
            <a:endParaRPr lang="en-US" sz="2400" dirty="0">
              <a:solidFill>
                <a:srgbClr val="004992"/>
              </a:solidFill>
              <a:latin typeface="Calibri Light"/>
              <a:cs typeface="Verdana"/>
            </a:endParaRPr>
          </a:p>
          <a:p>
            <a:pPr marR="5080" lvl="0" defTabSz="914400"/>
            <a:r>
              <a:rPr lang="en-US" sz="2400" spc="-5" dirty="0">
                <a:solidFill>
                  <a:srgbClr val="004992"/>
                </a:solidFill>
                <a:latin typeface="Calibri Light"/>
                <a:cs typeface="Verdana"/>
              </a:rPr>
              <a:t>Another person </a:t>
            </a:r>
            <a:r>
              <a:rPr lang="en-US" sz="2400" dirty="0">
                <a:solidFill>
                  <a:srgbClr val="004992"/>
                </a:solidFill>
                <a:latin typeface="Calibri Light"/>
                <a:cs typeface="Verdana"/>
              </a:rPr>
              <a:t>or </a:t>
            </a:r>
            <a:r>
              <a:rPr lang="en-US" sz="2400" spc="-5" dirty="0">
                <a:solidFill>
                  <a:srgbClr val="004992"/>
                </a:solidFill>
                <a:latin typeface="Calibri Light"/>
                <a:cs typeface="Verdana"/>
              </a:rPr>
              <a:t>other </a:t>
            </a:r>
            <a:r>
              <a:rPr lang="en-US" sz="2400" dirty="0">
                <a:solidFill>
                  <a:srgbClr val="004992"/>
                </a:solidFill>
                <a:latin typeface="Calibri Light"/>
                <a:cs typeface="Verdana"/>
              </a:rPr>
              <a:t>people? </a:t>
            </a:r>
          </a:p>
          <a:p>
            <a:pPr marR="5080" lvl="0" defTabSz="914400"/>
            <a:r>
              <a:rPr lang="en-US" sz="2400" spc="-5" dirty="0">
                <a:solidFill>
                  <a:srgbClr val="004992"/>
                </a:solidFill>
                <a:latin typeface="Calibri Light"/>
                <a:cs typeface="Verdana"/>
              </a:rPr>
              <a:t>Circumstances </a:t>
            </a:r>
            <a:r>
              <a:rPr lang="en-US" sz="2400" dirty="0">
                <a:solidFill>
                  <a:srgbClr val="004992"/>
                </a:solidFill>
                <a:latin typeface="Calibri Light"/>
                <a:cs typeface="Verdana"/>
              </a:rPr>
              <a:t>or</a:t>
            </a:r>
            <a:r>
              <a:rPr lang="en-US" sz="2400" spc="-15" dirty="0">
                <a:solidFill>
                  <a:srgbClr val="004992"/>
                </a:solidFill>
                <a:latin typeface="Calibri Light"/>
                <a:cs typeface="Verdana"/>
              </a:rPr>
              <a:t> </a:t>
            </a:r>
            <a:r>
              <a:rPr lang="en-US" sz="2400" spc="-5" dirty="0">
                <a:solidFill>
                  <a:srgbClr val="004992"/>
                </a:solidFill>
                <a:latin typeface="Calibri Light"/>
                <a:cs typeface="Verdana"/>
              </a:rPr>
              <a:t>chance?</a:t>
            </a:r>
            <a:endParaRPr lang="en-US" sz="2400" dirty="0">
              <a:solidFill>
                <a:srgbClr val="004992"/>
              </a:solidFill>
              <a:latin typeface="Calibri Light"/>
              <a:cs typeface="Verdana"/>
            </a:endParaRPr>
          </a:p>
          <a:p>
            <a:endParaRPr lang="en-US" sz="2400" dirty="0">
              <a:solidFill>
                <a:srgbClr val="333333"/>
              </a:solidFill>
              <a:latin typeface="Calibri Light"/>
            </a:endParaRPr>
          </a:p>
        </p:txBody>
      </p:sp>
      <p:sp>
        <p:nvSpPr>
          <p:cNvPr id="6" name="Footer Placeholder 5"/>
          <p:cNvSpPr>
            <a:spLocks noGrp="1"/>
          </p:cNvSpPr>
          <p:nvPr>
            <p:ph type="ftr" sz="quarter" idx="11"/>
          </p:nvPr>
        </p:nvSpPr>
        <p:spPr/>
        <p:txBody>
          <a:bodyPr/>
          <a:lstStyle/>
          <a:p>
            <a:r>
              <a:rPr lang="de-DE">
                <a:latin typeface="Calibri Light"/>
              </a:rPr>
              <a:t>Metacognitive Training 1 - Attribution</a:t>
            </a:r>
            <a:endParaRPr lang="de-DE" dirty="0">
              <a:latin typeface="Calibri Light"/>
            </a:endParaRPr>
          </a:p>
        </p:txBody>
      </p:sp>
      <p:sp>
        <p:nvSpPr>
          <p:cNvPr id="7" name="Slide Number Placeholder 6"/>
          <p:cNvSpPr>
            <a:spLocks noGrp="1"/>
          </p:cNvSpPr>
          <p:nvPr>
            <p:ph type="sldNum" sz="quarter" idx="12"/>
          </p:nvPr>
        </p:nvSpPr>
        <p:spPr/>
        <p:txBody>
          <a:bodyPr/>
          <a:lstStyle/>
          <a:p>
            <a:fld id="{9B00EF49-7894-4F53-A8DD-F7DB3BFC5032}" type="slidenum">
              <a:rPr lang="de-DE" smtClean="0">
                <a:latin typeface="Calibri Light"/>
              </a:rPr>
              <a:pPr/>
              <a:t>46</a:t>
            </a:fld>
            <a:endParaRPr lang="de-DE" dirty="0">
              <a:latin typeface="Calibri Light"/>
            </a:endParaRPr>
          </a:p>
        </p:txBody>
      </p:sp>
      <p:pic>
        <p:nvPicPr>
          <p:cNvPr id="10" name="Picture 8" descr="Mars - flickr - wine II - cclicense"/>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46381" y="4833601"/>
            <a:ext cx="3048794" cy="20243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a:latin typeface="Calibri Light"/>
              </a:rPr>
              <a:t>For quite some time, a man has been reading the newspaper in front of your door.</a:t>
            </a:r>
            <a:endParaRPr sz="3600" dirty="0">
              <a:latin typeface="Calibri Light"/>
            </a:endParaRPr>
          </a:p>
        </p:txBody>
      </p:sp>
      <p:sp>
        <p:nvSpPr>
          <p:cNvPr id="8" name="Content Placeholder 7"/>
          <p:cNvSpPr>
            <a:spLocks noGrp="1"/>
          </p:cNvSpPr>
          <p:nvPr>
            <p:ph idx="1"/>
          </p:nvPr>
        </p:nvSpPr>
        <p:spPr/>
        <p:txBody>
          <a:bodyPr/>
          <a:lstStyle/>
          <a:p>
            <a:pPr lvl="0" defTabSz="914400"/>
            <a:r>
              <a:rPr lang="en-US" sz="2400" dirty="0">
                <a:solidFill>
                  <a:srgbClr val="333333"/>
                </a:solidFill>
                <a:latin typeface="Calibri Light"/>
                <a:cs typeface="Verdana"/>
              </a:rPr>
              <a:t>What caused </a:t>
            </a:r>
            <a:r>
              <a:rPr lang="en-US" sz="2400" spc="-5" dirty="0">
                <a:solidFill>
                  <a:srgbClr val="333333"/>
                </a:solidFill>
                <a:latin typeface="Calibri Light"/>
                <a:cs typeface="Verdana"/>
              </a:rPr>
              <a:t>the </a:t>
            </a:r>
            <a:r>
              <a:rPr lang="en-US" sz="2400" dirty="0">
                <a:solidFill>
                  <a:srgbClr val="333333"/>
                </a:solidFill>
                <a:latin typeface="Calibri Light"/>
                <a:cs typeface="Verdana"/>
              </a:rPr>
              <a:t>man </a:t>
            </a:r>
            <a:r>
              <a:rPr lang="en-US" sz="2400" spc="-5" dirty="0">
                <a:solidFill>
                  <a:srgbClr val="333333"/>
                </a:solidFill>
                <a:latin typeface="Calibri Light"/>
                <a:cs typeface="Verdana"/>
              </a:rPr>
              <a:t>to read the </a:t>
            </a:r>
            <a:r>
              <a:rPr lang="en-US" sz="2400" dirty="0">
                <a:solidFill>
                  <a:srgbClr val="333333"/>
                </a:solidFill>
                <a:latin typeface="Calibri Light"/>
                <a:cs typeface="Verdana"/>
              </a:rPr>
              <a:t>newspaper </a:t>
            </a:r>
            <a:r>
              <a:rPr lang="en-US" sz="2400" spc="-5" dirty="0">
                <a:solidFill>
                  <a:srgbClr val="333333"/>
                </a:solidFill>
                <a:latin typeface="Calibri Light"/>
                <a:cs typeface="Verdana"/>
              </a:rPr>
              <a:t>in</a:t>
            </a:r>
            <a:r>
              <a:rPr lang="en-US" sz="2400" spc="30" dirty="0">
                <a:solidFill>
                  <a:srgbClr val="333333"/>
                </a:solidFill>
                <a:latin typeface="Calibri Light"/>
                <a:cs typeface="Verdana"/>
              </a:rPr>
              <a:t> </a:t>
            </a:r>
            <a:r>
              <a:rPr lang="en-US" sz="2400" spc="-5" dirty="0">
                <a:solidFill>
                  <a:srgbClr val="333333"/>
                </a:solidFill>
                <a:latin typeface="Calibri Light"/>
                <a:cs typeface="Verdana"/>
              </a:rPr>
              <a:t>front </a:t>
            </a:r>
            <a:r>
              <a:rPr lang="en-US" sz="2400" dirty="0">
                <a:solidFill>
                  <a:srgbClr val="333333"/>
                </a:solidFill>
                <a:latin typeface="Calibri Light"/>
                <a:cs typeface="Verdana"/>
              </a:rPr>
              <a:t>of </a:t>
            </a:r>
            <a:r>
              <a:rPr lang="en-US" sz="2400" spc="-5" dirty="0">
                <a:solidFill>
                  <a:srgbClr val="333333"/>
                </a:solidFill>
                <a:latin typeface="Calibri Light"/>
                <a:cs typeface="Verdana"/>
              </a:rPr>
              <a:t>your</a:t>
            </a:r>
            <a:r>
              <a:rPr lang="en-US" sz="2400" spc="25" dirty="0">
                <a:solidFill>
                  <a:srgbClr val="333333"/>
                </a:solidFill>
                <a:latin typeface="Calibri Light"/>
                <a:cs typeface="Verdana"/>
              </a:rPr>
              <a:t> </a:t>
            </a:r>
            <a:r>
              <a:rPr lang="en-US" sz="2400" spc="-5" dirty="0">
                <a:solidFill>
                  <a:srgbClr val="333333"/>
                </a:solidFill>
                <a:latin typeface="Calibri Light"/>
                <a:cs typeface="Verdana"/>
              </a:rPr>
              <a:t>door?</a:t>
            </a:r>
          </a:p>
          <a:p>
            <a:r>
              <a:rPr lang="en-US" sz="2400" dirty="0">
                <a:solidFill>
                  <a:srgbClr val="333333"/>
                </a:solidFill>
                <a:latin typeface="Calibri Light"/>
              </a:rPr>
              <a:t>What is the main reason for this event?</a:t>
            </a:r>
          </a:p>
          <a:p>
            <a:endParaRPr lang="en-US" sz="2400" dirty="0">
              <a:solidFill>
                <a:srgbClr val="333333"/>
              </a:solidFill>
              <a:latin typeface="Calibri Light"/>
            </a:endParaRPr>
          </a:p>
          <a:p>
            <a:endParaRPr lang="en-US" sz="2400" dirty="0">
              <a:solidFill>
                <a:srgbClr val="333333"/>
              </a:solidFill>
              <a:latin typeface="Calibri Light"/>
            </a:endParaRPr>
          </a:p>
          <a:p>
            <a:pPr lvl="0" defTabSz="914400"/>
            <a:r>
              <a:rPr lang="en-US" sz="2400" spc="-5" dirty="0">
                <a:solidFill>
                  <a:srgbClr val="004992"/>
                </a:solidFill>
                <a:latin typeface="Calibri Light"/>
                <a:cs typeface="Verdana"/>
              </a:rPr>
              <a:t>Yourself?</a:t>
            </a:r>
            <a:endParaRPr lang="en-US" sz="2400" dirty="0">
              <a:solidFill>
                <a:srgbClr val="004992"/>
              </a:solidFill>
              <a:latin typeface="Calibri Light"/>
              <a:cs typeface="Verdana"/>
            </a:endParaRPr>
          </a:p>
          <a:p>
            <a:pPr marR="5080" lvl="0" defTabSz="914400"/>
            <a:r>
              <a:rPr lang="en-US" sz="2400" spc="-5" dirty="0">
                <a:solidFill>
                  <a:srgbClr val="004992"/>
                </a:solidFill>
                <a:latin typeface="Calibri Light"/>
                <a:cs typeface="Verdana"/>
              </a:rPr>
              <a:t>Another person </a:t>
            </a:r>
            <a:r>
              <a:rPr lang="en-US" sz="2400" dirty="0">
                <a:solidFill>
                  <a:srgbClr val="004992"/>
                </a:solidFill>
                <a:latin typeface="Calibri Light"/>
                <a:cs typeface="Verdana"/>
              </a:rPr>
              <a:t>or </a:t>
            </a:r>
            <a:r>
              <a:rPr lang="en-US" sz="2400" spc="-5" dirty="0">
                <a:solidFill>
                  <a:srgbClr val="004992"/>
                </a:solidFill>
                <a:latin typeface="Calibri Light"/>
                <a:cs typeface="Verdana"/>
              </a:rPr>
              <a:t>other </a:t>
            </a:r>
            <a:r>
              <a:rPr lang="en-US" sz="2400" dirty="0">
                <a:solidFill>
                  <a:srgbClr val="004992"/>
                </a:solidFill>
                <a:latin typeface="Calibri Light"/>
                <a:cs typeface="Verdana"/>
              </a:rPr>
              <a:t>people? </a:t>
            </a:r>
          </a:p>
          <a:p>
            <a:pPr marR="5080" lvl="0" defTabSz="914400"/>
            <a:r>
              <a:rPr lang="en-US" sz="2400" spc="-5" dirty="0">
                <a:solidFill>
                  <a:srgbClr val="004992"/>
                </a:solidFill>
                <a:latin typeface="Calibri Light"/>
                <a:cs typeface="Verdana"/>
              </a:rPr>
              <a:t>Circumstances </a:t>
            </a:r>
            <a:r>
              <a:rPr lang="en-US" sz="2400" dirty="0">
                <a:solidFill>
                  <a:srgbClr val="004992"/>
                </a:solidFill>
                <a:latin typeface="Calibri Light"/>
                <a:cs typeface="Verdana"/>
              </a:rPr>
              <a:t>or</a:t>
            </a:r>
            <a:r>
              <a:rPr lang="en-US" sz="2400" spc="-15" dirty="0">
                <a:solidFill>
                  <a:srgbClr val="004992"/>
                </a:solidFill>
                <a:latin typeface="Calibri Light"/>
                <a:cs typeface="Verdana"/>
              </a:rPr>
              <a:t> </a:t>
            </a:r>
            <a:r>
              <a:rPr lang="en-US" sz="2400" spc="-5" dirty="0">
                <a:solidFill>
                  <a:srgbClr val="004992"/>
                </a:solidFill>
                <a:latin typeface="Calibri Light"/>
                <a:cs typeface="Verdana"/>
              </a:rPr>
              <a:t>chance?</a:t>
            </a:r>
            <a:endParaRPr lang="en-US" sz="2400" dirty="0">
              <a:solidFill>
                <a:srgbClr val="004992"/>
              </a:solidFill>
              <a:latin typeface="Calibri Light"/>
              <a:cs typeface="Verdana"/>
            </a:endParaRPr>
          </a:p>
        </p:txBody>
      </p:sp>
      <p:sp>
        <p:nvSpPr>
          <p:cNvPr id="6" name="Footer Placeholder 5"/>
          <p:cNvSpPr>
            <a:spLocks noGrp="1"/>
          </p:cNvSpPr>
          <p:nvPr>
            <p:ph type="ftr" sz="quarter" idx="11"/>
          </p:nvPr>
        </p:nvSpPr>
        <p:spPr/>
        <p:txBody>
          <a:bodyPr/>
          <a:lstStyle/>
          <a:p>
            <a:r>
              <a:rPr lang="de-DE">
                <a:latin typeface="Calibri Light"/>
              </a:rPr>
              <a:t>Metacognitive Training 1 - Attribution</a:t>
            </a:r>
            <a:endParaRPr lang="de-DE" dirty="0">
              <a:latin typeface="Calibri Light"/>
            </a:endParaRPr>
          </a:p>
        </p:txBody>
      </p:sp>
      <p:sp>
        <p:nvSpPr>
          <p:cNvPr id="7" name="Slide Number Placeholder 6"/>
          <p:cNvSpPr>
            <a:spLocks noGrp="1"/>
          </p:cNvSpPr>
          <p:nvPr>
            <p:ph type="sldNum" sz="quarter" idx="12"/>
          </p:nvPr>
        </p:nvSpPr>
        <p:spPr/>
        <p:txBody>
          <a:bodyPr/>
          <a:lstStyle/>
          <a:p>
            <a:fld id="{9B00EF49-7894-4F53-A8DD-F7DB3BFC5032}" type="slidenum">
              <a:rPr lang="de-DE" smtClean="0">
                <a:latin typeface="Calibri Light"/>
              </a:rPr>
              <a:pPr/>
              <a:t>47</a:t>
            </a:fld>
            <a:endParaRPr lang="de-DE" dirty="0">
              <a:latin typeface="Calibri Light"/>
            </a:endParaRPr>
          </a:p>
        </p:txBody>
      </p:sp>
      <p:pic>
        <p:nvPicPr>
          <p:cNvPr id="10" name="Picture 8" descr="heater - flickr - Commute (reading gang signs) - cclicesnse"/>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179584" y="4170545"/>
            <a:ext cx="2015591" cy="26874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dirty="0"/>
              <a:t>A friend thinks you are unfair.</a:t>
            </a:r>
            <a:endParaRPr sz="3600" dirty="0">
              <a:latin typeface="Calibri Light"/>
            </a:endParaRPr>
          </a:p>
        </p:txBody>
      </p:sp>
      <p:sp>
        <p:nvSpPr>
          <p:cNvPr id="8" name="Content Placeholder 7"/>
          <p:cNvSpPr>
            <a:spLocks noGrp="1"/>
          </p:cNvSpPr>
          <p:nvPr>
            <p:ph idx="1"/>
          </p:nvPr>
        </p:nvSpPr>
        <p:spPr/>
        <p:txBody>
          <a:bodyPr/>
          <a:lstStyle/>
          <a:p>
            <a:r>
              <a:rPr lang="en-US" sz="2400" dirty="0">
                <a:solidFill>
                  <a:srgbClr val="333333"/>
                </a:solidFill>
                <a:latin typeface="Calibri Light"/>
              </a:rPr>
              <a:t>What caused your friend to think you are unfair?</a:t>
            </a:r>
          </a:p>
          <a:p>
            <a:r>
              <a:rPr lang="en-US" sz="2400" dirty="0">
                <a:solidFill>
                  <a:srgbClr val="333333"/>
                </a:solidFill>
                <a:latin typeface="Calibri Light"/>
              </a:rPr>
              <a:t>What is the main reason for this event?</a:t>
            </a:r>
          </a:p>
          <a:p>
            <a:endParaRPr lang="en-US" sz="2400" dirty="0">
              <a:solidFill>
                <a:srgbClr val="333333"/>
              </a:solidFill>
              <a:latin typeface="Calibri Light"/>
            </a:endParaRPr>
          </a:p>
          <a:p>
            <a:endParaRPr lang="en-US" sz="2400" dirty="0">
              <a:solidFill>
                <a:srgbClr val="333333"/>
              </a:solidFill>
              <a:latin typeface="Calibri Light"/>
            </a:endParaRPr>
          </a:p>
          <a:p>
            <a:pPr lvl="0" defTabSz="914400"/>
            <a:r>
              <a:rPr lang="en-US" sz="2400" spc="-5" dirty="0">
                <a:solidFill>
                  <a:srgbClr val="004992"/>
                </a:solidFill>
                <a:latin typeface="Calibri Light"/>
                <a:cs typeface="Verdana"/>
              </a:rPr>
              <a:t>Yourself?</a:t>
            </a:r>
            <a:endParaRPr lang="en-US" sz="2400" dirty="0">
              <a:solidFill>
                <a:srgbClr val="004992"/>
              </a:solidFill>
              <a:latin typeface="Calibri Light"/>
              <a:cs typeface="Verdana"/>
            </a:endParaRPr>
          </a:p>
          <a:p>
            <a:pPr marR="5080" lvl="0" defTabSz="914400"/>
            <a:r>
              <a:rPr lang="en-US" sz="2400" spc="-5" dirty="0">
                <a:solidFill>
                  <a:srgbClr val="004992"/>
                </a:solidFill>
                <a:latin typeface="Calibri Light"/>
                <a:cs typeface="Verdana"/>
              </a:rPr>
              <a:t>Another person </a:t>
            </a:r>
            <a:r>
              <a:rPr lang="en-US" sz="2400" dirty="0">
                <a:solidFill>
                  <a:srgbClr val="004992"/>
                </a:solidFill>
                <a:latin typeface="Calibri Light"/>
                <a:cs typeface="Verdana"/>
              </a:rPr>
              <a:t>or </a:t>
            </a:r>
            <a:r>
              <a:rPr lang="en-US" sz="2400" spc="-5" dirty="0">
                <a:solidFill>
                  <a:srgbClr val="004992"/>
                </a:solidFill>
                <a:latin typeface="Calibri Light"/>
                <a:cs typeface="Verdana"/>
              </a:rPr>
              <a:t>other </a:t>
            </a:r>
            <a:r>
              <a:rPr lang="en-US" sz="2400" dirty="0">
                <a:solidFill>
                  <a:srgbClr val="004992"/>
                </a:solidFill>
                <a:latin typeface="Calibri Light"/>
                <a:cs typeface="Verdana"/>
              </a:rPr>
              <a:t>people? </a:t>
            </a:r>
          </a:p>
          <a:p>
            <a:pPr marR="5080" lvl="0" defTabSz="914400"/>
            <a:r>
              <a:rPr lang="en-US" sz="2400" spc="-5" dirty="0">
                <a:solidFill>
                  <a:srgbClr val="004992"/>
                </a:solidFill>
                <a:latin typeface="Calibri Light"/>
                <a:cs typeface="Verdana"/>
              </a:rPr>
              <a:t>Circumstances </a:t>
            </a:r>
            <a:r>
              <a:rPr lang="en-US" sz="2400" dirty="0">
                <a:solidFill>
                  <a:srgbClr val="004992"/>
                </a:solidFill>
                <a:latin typeface="Calibri Light"/>
                <a:cs typeface="Verdana"/>
              </a:rPr>
              <a:t>or</a:t>
            </a:r>
            <a:r>
              <a:rPr lang="en-US" sz="2400" spc="-15" dirty="0">
                <a:solidFill>
                  <a:srgbClr val="004992"/>
                </a:solidFill>
                <a:latin typeface="Calibri Light"/>
                <a:cs typeface="Verdana"/>
              </a:rPr>
              <a:t> </a:t>
            </a:r>
            <a:r>
              <a:rPr lang="en-US" sz="2400" spc="-5" dirty="0">
                <a:solidFill>
                  <a:srgbClr val="004992"/>
                </a:solidFill>
                <a:latin typeface="Calibri Light"/>
                <a:cs typeface="Verdana"/>
              </a:rPr>
              <a:t>chance?</a:t>
            </a:r>
            <a:endParaRPr lang="en-US" sz="2400" dirty="0">
              <a:solidFill>
                <a:srgbClr val="004992"/>
              </a:solidFill>
              <a:latin typeface="Calibri Light"/>
              <a:cs typeface="Verdana"/>
            </a:endParaRPr>
          </a:p>
          <a:p>
            <a:endParaRPr lang="en-US" sz="2400" dirty="0">
              <a:solidFill>
                <a:srgbClr val="333333"/>
              </a:solidFill>
              <a:latin typeface="Calibri Light"/>
            </a:endParaRPr>
          </a:p>
        </p:txBody>
      </p:sp>
      <p:sp>
        <p:nvSpPr>
          <p:cNvPr id="6" name="Footer Placeholder 5"/>
          <p:cNvSpPr>
            <a:spLocks noGrp="1"/>
          </p:cNvSpPr>
          <p:nvPr>
            <p:ph type="ftr" sz="quarter" idx="11"/>
          </p:nvPr>
        </p:nvSpPr>
        <p:spPr/>
        <p:txBody>
          <a:bodyPr/>
          <a:lstStyle/>
          <a:p>
            <a:r>
              <a:rPr lang="de-DE">
                <a:latin typeface="Calibri Light"/>
              </a:rPr>
              <a:t>Metacognitive Training 1 - Attribution</a:t>
            </a:r>
            <a:endParaRPr lang="de-DE" dirty="0">
              <a:latin typeface="Calibri Light"/>
            </a:endParaRPr>
          </a:p>
        </p:txBody>
      </p:sp>
      <p:sp>
        <p:nvSpPr>
          <p:cNvPr id="7" name="Slide Number Placeholder 6"/>
          <p:cNvSpPr>
            <a:spLocks noGrp="1"/>
          </p:cNvSpPr>
          <p:nvPr>
            <p:ph type="sldNum" sz="quarter" idx="12"/>
          </p:nvPr>
        </p:nvSpPr>
        <p:spPr/>
        <p:txBody>
          <a:bodyPr/>
          <a:lstStyle/>
          <a:p>
            <a:fld id="{9B00EF49-7894-4F53-A8DD-F7DB3BFC5032}" type="slidenum">
              <a:rPr lang="de-DE" smtClean="0">
                <a:latin typeface="Calibri Light"/>
              </a:rPr>
              <a:pPr/>
              <a:t>48</a:t>
            </a:fld>
            <a:endParaRPr lang="de-DE" dirty="0">
              <a:latin typeface="Calibri Light"/>
            </a:endParaRPr>
          </a:p>
        </p:txBody>
      </p:sp>
      <p:pic>
        <p:nvPicPr>
          <p:cNvPr id="10" name="Picture 10" descr="The unnamed - flickr - loneliness - cclicense"/>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828125" y="4458376"/>
            <a:ext cx="2367050" cy="23996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lIns="0" tIns="0" rIns="0" bIns="0" rtlCol="0" anchor="t">
            <a:spAutoFit/>
          </a:bodyPr>
          <a:lstStyle/>
          <a:p>
            <a:pPr defTabSz="914377">
              <a:spcBef>
                <a:spcPts val="0"/>
              </a:spcBef>
            </a:pPr>
            <a:r>
              <a:rPr lang="en-US" sz="3600" dirty="0"/>
              <a:t>A friend thinks you are smart.</a:t>
            </a:r>
            <a:endParaRPr sz="3600" dirty="0">
              <a:latin typeface="Calibri Light"/>
            </a:endParaRPr>
          </a:p>
        </p:txBody>
      </p:sp>
      <p:sp>
        <p:nvSpPr>
          <p:cNvPr id="8" name="Content Placeholder 7"/>
          <p:cNvSpPr>
            <a:spLocks noGrp="1"/>
          </p:cNvSpPr>
          <p:nvPr>
            <p:ph idx="1"/>
          </p:nvPr>
        </p:nvSpPr>
        <p:spPr/>
        <p:txBody>
          <a:bodyPr/>
          <a:lstStyle/>
          <a:p>
            <a:r>
              <a:rPr lang="en-US" sz="2400" dirty="0">
                <a:solidFill>
                  <a:srgbClr val="333333"/>
                </a:solidFill>
                <a:latin typeface="Calibri Light"/>
              </a:rPr>
              <a:t>What caused your friend to make this judgment?</a:t>
            </a:r>
          </a:p>
          <a:p>
            <a:r>
              <a:rPr lang="en-US" sz="2400" dirty="0">
                <a:solidFill>
                  <a:srgbClr val="333333"/>
                </a:solidFill>
                <a:latin typeface="Calibri Light"/>
              </a:rPr>
              <a:t>What is the main reason for this event?</a:t>
            </a:r>
          </a:p>
          <a:p>
            <a:endParaRPr lang="en-US" sz="2400" dirty="0">
              <a:solidFill>
                <a:srgbClr val="333333"/>
              </a:solidFill>
              <a:latin typeface="Calibri Light"/>
            </a:endParaRPr>
          </a:p>
          <a:p>
            <a:endParaRPr lang="en-US" sz="2400" dirty="0">
              <a:solidFill>
                <a:srgbClr val="333333"/>
              </a:solidFill>
              <a:latin typeface="Calibri Light"/>
            </a:endParaRPr>
          </a:p>
          <a:p>
            <a:pPr lvl="0" defTabSz="914400"/>
            <a:r>
              <a:rPr lang="en-US" sz="2400" spc="-5" dirty="0">
                <a:solidFill>
                  <a:srgbClr val="004992"/>
                </a:solidFill>
                <a:latin typeface="Calibri Light"/>
                <a:cs typeface="Verdana"/>
              </a:rPr>
              <a:t>Yourself?</a:t>
            </a:r>
            <a:endParaRPr lang="en-US" sz="2400" dirty="0">
              <a:solidFill>
                <a:srgbClr val="004992"/>
              </a:solidFill>
              <a:latin typeface="Calibri Light"/>
              <a:cs typeface="Verdana"/>
            </a:endParaRPr>
          </a:p>
          <a:p>
            <a:pPr marR="5080" lvl="0" defTabSz="914400"/>
            <a:r>
              <a:rPr lang="en-US" sz="2400" spc="-5" dirty="0">
                <a:solidFill>
                  <a:srgbClr val="004992"/>
                </a:solidFill>
                <a:latin typeface="Calibri Light"/>
                <a:cs typeface="Verdana"/>
              </a:rPr>
              <a:t>Another person </a:t>
            </a:r>
            <a:r>
              <a:rPr lang="en-US" sz="2400" dirty="0">
                <a:solidFill>
                  <a:srgbClr val="004992"/>
                </a:solidFill>
                <a:latin typeface="Calibri Light"/>
                <a:cs typeface="Verdana"/>
              </a:rPr>
              <a:t>or </a:t>
            </a:r>
            <a:r>
              <a:rPr lang="en-US" sz="2400" spc="-5" dirty="0">
                <a:solidFill>
                  <a:srgbClr val="004992"/>
                </a:solidFill>
                <a:latin typeface="Calibri Light"/>
                <a:cs typeface="Verdana"/>
              </a:rPr>
              <a:t>other </a:t>
            </a:r>
            <a:r>
              <a:rPr lang="en-US" sz="2400" dirty="0">
                <a:solidFill>
                  <a:srgbClr val="004992"/>
                </a:solidFill>
                <a:latin typeface="Calibri Light"/>
                <a:cs typeface="Verdana"/>
              </a:rPr>
              <a:t>people? </a:t>
            </a:r>
          </a:p>
          <a:p>
            <a:pPr marR="5080" lvl="0" defTabSz="914400"/>
            <a:r>
              <a:rPr lang="en-US" sz="2400" spc="-5" dirty="0">
                <a:solidFill>
                  <a:srgbClr val="004992"/>
                </a:solidFill>
                <a:latin typeface="Calibri Light"/>
                <a:cs typeface="Verdana"/>
              </a:rPr>
              <a:t>Circumstances </a:t>
            </a:r>
            <a:r>
              <a:rPr lang="en-US" sz="2400" dirty="0">
                <a:solidFill>
                  <a:srgbClr val="004992"/>
                </a:solidFill>
                <a:latin typeface="Calibri Light"/>
                <a:cs typeface="Verdana"/>
              </a:rPr>
              <a:t>or</a:t>
            </a:r>
            <a:r>
              <a:rPr lang="en-US" sz="2400" spc="-15" dirty="0">
                <a:solidFill>
                  <a:srgbClr val="004992"/>
                </a:solidFill>
                <a:latin typeface="Calibri Light"/>
                <a:cs typeface="Verdana"/>
              </a:rPr>
              <a:t> </a:t>
            </a:r>
            <a:r>
              <a:rPr lang="en-US" sz="2400" spc="-5" dirty="0">
                <a:solidFill>
                  <a:srgbClr val="004992"/>
                </a:solidFill>
                <a:latin typeface="Calibri Light"/>
                <a:cs typeface="Verdana"/>
              </a:rPr>
              <a:t>chance?</a:t>
            </a:r>
            <a:endParaRPr lang="en-US" sz="2400" dirty="0">
              <a:solidFill>
                <a:srgbClr val="004992"/>
              </a:solidFill>
              <a:latin typeface="Calibri Light"/>
              <a:cs typeface="Verdana"/>
            </a:endParaRPr>
          </a:p>
          <a:p>
            <a:endParaRPr lang="en-US" sz="2400" dirty="0">
              <a:solidFill>
                <a:srgbClr val="333333"/>
              </a:solidFill>
              <a:latin typeface="Calibri Light"/>
            </a:endParaRPr>
          </a:p>
        </p:txBody>
      </p:sp>
      <p:sp>
        <p:nvSpPr>
          <p:cNvPr id="6" name="Footer Placeholder 5"/>
          <p:cNvSpPr>
            <a:spLocks noGrp="1"/>
          </p:cNvSpPr>
          <p:nvPr>
            <p:ph type="ftr" sz="quarter" idx="11"/>
          </p:nvPr>
        </p:nvSpPr>
        <p:spPr/>
        <p:txBody>
          <a:bodyPr/>
          <a:lstStyle/>
          <a:p>
            <a:r>
              <a:rPr lang="de-DE">
                <a:latin typeface="Calibri Light"/>
              </a:rPr>
              <a:t>Metacognitive Training 1 - Attribution</a:t>
            </a:r>
            <a:endParaRPr lang="de-DE" dirty="0">
              <a:latin typeface="Calibri Light"/>
            </a:endParaRPr>
          </a:p>
        </p:txBody>
      </p:sp>
      <p:sp>
        <p:nvSpPr>
          <p:cNvPr id="7" name="Slide Number Placeholder 6"/>
          <p:cNvSpPr>
            <a:spLocks noGrp="1"/>
          </p:cNvSpPr>
          <p:nvPr>
            <p:ph type="sldNum" sz="quarter" idx="12"/>
          </p:nvPr>
        </p:nvSpPr>
        <p:spPr/>
        <p:txBody>
          <a:bodyPr/>
          <a:lstStyle/>
          <a:p>
            <a:fld id="{9B00EF49-7894-4F53-A8DD-F7DB3BFC5032}" type="slidenum">
              <a:rPr lang="de-DE" smtClean="0">
                <a:latin typeface="Calibri Light"/>
              </a:rPr>
              <a:pPr/>
              <a:t>49</a:t>
            </a:fld>
            <a:endParaRPr lang="de-DE" dirty="0">
              <a:latin typeface="Calibri Light"/>
            </a:endParaRPr>
          </a:p>
        </p:txBody>
      </p:sp>
      <p:pic>
        <p:nvPicPr>
          <p:cNvPr id="10" name="Picture 20" descr="judge mental- flickr - TheFluoride uncertainty Theory - cclicense"/>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218367" y="4625394"/>
            <a:ext cx="2976808" cy="22326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dirty="0">
                <a:latin typeface="Calibri Light"/>
              </a:rPr>
              <a:t>Transfer to everyday life</a:t>
            </a:r>
          </a:p>
        </p:txBody>
      </p:sp>
      <p:sp>
        <p:nvSpPr>
          <p:cNvPr id="3" name="Content Placeholder 2"/>
          <p:cNvSpPr>
            <a:spLocks noGrp="1"/>
          </p:cNvSpPr>
          <p:nvPr>
            <p:ph idx="1"/>
          </p:nvPr>
        </p:nvSpPr>
        <p:spPr/>
        <p:txBody>
          <a:bodyPr/>
          <a:lstStyle/>
          <a:p>
            <a:pPr lvl="0" defTabSz="914400" fontAlgn="base"/>
            <a:r>
              <a:rPr lang="de-DE" altLang="de-DE" sz="2400" b="1" dirty="0">
                <a:solidFill>
                  <a:srgbClr val="333333"/>
                </a:solidFill>
                <a:latin typeface="Calibri Light"/>
                <a:cs typeface="Times New Roman" panose="02020603050405020304" pitchFamily="18" charset="0"/>
              </a:rPr>
              <a:t>Learning objectives:</a:t>
            </a:r>
            <a:endParaRPr lang="en-US" altLang="de-DE" sz="2400" b="1" dirty="0">
              <a:solidFill>
                <a:srgbClr val="333333"/>
              </a:solidFill>
              <a:latin typeface="Calibri Light"/>
              <a:cs typeface="Times New Roman" panose="02020603050405020304" pitchFamily="18" charset="0"/>
            </a:endParaRPr>
          </a:p>
          <a:p>
            <a:pPr marL="342900" lvl="0" indent="-342900" defTabSz="914400" fontAlgn="base">
              <a:buClr>
                <a:srgbClr val="333333"/>
              </a:buClr>
              <a:buFont typeface="WingDings"/>
              <a:buChar char=""/>
            </a:pPr>
            <a:r>
              <a:rPr lang="en-US" altLang="de-DE" sz="2400" dirty="0">
                <a:solidFill>
                  <a:srgbClr val="333333"/>
                </a:solidFill>
                <a:latin typeface="Calibri Light"/>
                <a:cs typeface="Times New Roman" panose="02020603050405020304" pitchFamily="18" charset="0"/>
              </a:rPr>
              <a:t>Always consider different factors that could have contributed to the outcome of an event (i.e. yourself/others/circumstances).</a:t>
            </a:r>
          </a:p>
        </p:txBody>
      </p:sp>
      <p:sp>
        <p:nvSpPr>
          <p:cNvPr id="4" name="Footer Placeholder 3"/>
          <p:cNvSpPr>
            <a:spLocks noGrp="1"/>
          </p:cNvSpPr>
          <p:nvPr>
            <p:ph type="ftr" sz="quarter" idx="11"/>
          </p:nvPr>
        </p:nvSpPr>
        <p:spPr/>
        <p:txBody>
          <a:bodyPr/>
          <a:lstStyle/>
          <a:p>
            <a:r>
              <a:rPr lang="de-DE"/>
              <a:t>Metacognitive Training 1 - Attribution</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50</a:t>
            </a:fld>
            <a:endParaRPr lang="de-DE" dirty="0"/>
          </a:p>
        </p:txBody>
      </p:sp>
    </p:spTree>
    <p:extLst>
      <p:ext uri="{BB962C8B-B14F-4D97-AF65-F5344CB8AC3E}">
        <p14:creationId xmlns:p14="http://schemas.microsoft.com/office/powerpoint/2010/main" val="115638158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dirty="0">
                <a:latin typeface="Calibri Light"/>
              </a:rPr>
              <a:t>Transfer to everyday life</a:t>
            </a:r>
          </a:p>
        </p:txBody>
      </p:sp>
      <p:sp>
        <p:nvSpPr>
          <p:cNvPr id="3" name="Content Placeholder 2"/>
          <p:cNvSpPr>
            <a:spLocks noGrp="1"/>
          </p:cNvSpPr>
          <p:nvPr>
            <p:ph idx="1"/>
          </p:nvPr>
        </p:nvSpPr>
        <p:spPr/>
        <p:txBody>
          <a:bodyPr/>
          <a:lstStyle/>
          <a:p>
            <a:pPr lvl="0" defTabSz="914400" fontAlgn="base"/>
            <a:r>
              <a:rPr lang="de-DE" altLang="de-DE" sz="2400" b="1" dirty="0">
                <a:solidFill>
                  <a:srgbClr val="333333"/>
                </a:solidFill>
                <a:latin typeface="Calibri Light"/>
                <a:cs typeface="Times New Roman" panose="02020603050405020304" pitchFamily="18" charset="0"/>
              </a:rPr>
              <a:t>Learning objectives:</a:t>
            </a:r>
            <a:endParaRPr lang="en-US" altLang="de-DE" sz="2400" b="1" dirty="0">
              <a:solidFill>
                <a:srgbClr val="333333"/>
              </a:solidFill>
              <a:latin typeface="Calibri Light"/>
              <a:cs typeface="Times New Roman" panose="02020603050405020304" pitchFamily="18" charset="0"/>
            </a:endParaRPr>
          </a:p>
          <a:p>
            <a:pPr marL="342900" lvl="0" indent="-342900" defTabSz="914400" fontAlgn="base">
              <a:buClr>
                <a:srgbClr val="333333"/>
              </a:buClr>
              <a:buFont typeface="WingDings"/>
              <a:buChar char=""/>
            </a:pPr>
            <a:r>
              <a:rPr lang="en-US" altLang="de-DE" sz="2400" dirty="0">
                <a:solidFill>
                  <a:srgbClr val="333333"/>
                </a:solidFill>
                <a:latin typeface="Calibri Light"/>
                <a:cs typeface="Times New Roman" panose="02020603050405020304" pitchFamily="18" charset="0"/>
              </a:rPr>
              <a:t>Always consider different factors that could have contributed to the outcome of an event (i.e. yourself/others/circumstances).</a:t>
            </a:r>
          </a:p>
          <a:p>
            <a:pPr marL="342900" lvl="0" indent="-342900" defTabSz="914400" fontAlgn="base">
              <a:buClr>
                <a:srgbClr val="333333"/>
              </a:buClr>
              <a:buFont typeface="WingDings"/>
              <a:buChar char=""/>
            </a:pPr>
            <a:r>
              <a:rPr lang="en-US" altLang="de-DE" sz="2400" dirty="0">
                <a:solidFill>
                  <a:srgbClr val="333333"/>
                </a:solidFill>
                <a:latin typeface="Calibri Light"/>
                <a:cs typeface="Times New Roman" panose="02020603050405020304" pitchFamily="18" charset="0"/>
              </a:rPr>
              <a:t>We should try to be as realistic as possible in every-day life:</a:t>
            </a:r>
            <a:br>
              <a:rPr lang="en-US" altLang="de-DE" sz="2400" dirty="0">
                <a:solidFill>
                  <a:srgbClr val="333333"/>
                </a:solidFill>
                <a:latin typeface="Calibri Light"/>
                <a:cs typeface="Times New Roman" panose="02020603050405020304" pitchFamily="18" charset="0"/>
              </a:rPr>
            </a:br>
            <a:r>
              <a:rPr lang="en-US" altLang="de-DE" sz="2400" dirty="0">
                <a:solidFill>
                  <a:srgbClr val="333333"/>
                </a:solidFill>
                <a:latin typeface="Calibri Light"/>
                <a:cs typeface="Times New Roman" panose="02020603050405020304" pitchFamily="18" charset="0"/>
              </a:rPr>
              <a:t>It’s not justified to </a:t>
            </a:r>
            <a:r>
              <a:rPr lang="en-US" altLang="de-DE" sz="2400" i="1" dirty="0">
                <a:solidFill>
                  <a:srgbClr val="333333"/>
                </a:solidFill>
                <a:latin typeface="Calibri Light"/>
                <a:cs typeface="Times New Roman" panose="02020603050405020304" pitchFamily="18" charset="0"/>
              </a:rPr>
              <a:t>always</a:t>
            </a:r>
            <a:r>
              <a:rPr lang="en-US" altLang="de-DE" sz="2400" dirty="0">
                <a:solidFill>
                  <a:srgbClr val="333333"/>
                </a:solidFill>
                <a:latin typeface="Calibri Light"/>
                <a:cs typeface="Times New Roman" panose="02020603050405020304" pitchFamily="18" charset="0"/>
              </a:rPr>
              <a:t> put the blame on others, just as it is not </a:t>
            </a:r>
            <a:r>
              <a:rPr lang="en-US" altLang="de-DE" sz="2400" i="1" dirty="0">
                <a:solidFill>
                  <a:srgbClr val="333333"/>
                </a:solidFill>
                <a:latin typeface="Calibri Light"/>
                <a:cs typeface="Times New Roman" panose="02020603050405020304" pitchFamily="18" charset="0"/>
              </a:rPr>
              <a:t>always</a:t>
            </a:r>
            <a:r>
              <a:rPr lang="en-US" altLang="de-DE" sz="2400" dirty="0">
                <a:solidFill>
                  <a:srgbClr val="333333"/>
                </a:solidFill>
                <a:latin typeface="Calibri Light"/>
                <a:cs typeface="Times New Roman" panose="02020603050405020304" pitchFamily="18" charset="0"/>
              </a:rPr>
              <a:t> our fault when things go wrong.</a:t>
            </a:r>
          </a:p>
        </p:txBody>
      </p:sp>
      <p:sp>
        <p:nvSpPr>
          <p:cNvPr id="4" name="Footer Placeholder 3"/>
          <p:cNvSpPr>
            <a:spLocks noGrp="1"/>
          </p:cNvSpPr>
          <p:nvPr>
            <p:ph type="ftr" sz="quarter" idx="11"/>
          </p:nvPr>
        </p:nvSpPr>
        <p:spPr/>
        <p:txBody>
          <a:bodyPr/>
          <a:lstStyle/>
          <a:p>
            <a:r>
              <a:rPr lang="de-DE"/>
              <a:t>Metacognitive Training 1 - Attribution</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51</a:t>
            </a:fld>
            <a:endParaRPr lang="de-DE" dirty="0"/>
          </a:p>
        </p:txBody>
      </p:sp>
    </p:spTree>
    <p:extLst>
      <p:ext uri="{BB962C8B-B14F-4D97-AF65-F5344CB8AC3E}">
        <p14:creationId xmlns:p14="http://schemas.microsoft.com/office/powerpoint/2010/main" val="296134631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dirty="0">
                <a:latin typeface="Calibri Light"/>
              </a:rPr>
              <a:t>Transfer to everyday life</a:t>
            </a:r>
          </a:p>
        </p:txBody>
      </p:sp>
      <p:sp>
        <p:nvSpPr>
          <p:cNvPr id="3" name="Content Placeholder 2"/>
          <p:cNvSpPr>
            <a:spLocks noGrp="1"/>
          </p:cNvSpPr>
          <p:nvPr>
            <p:ph idx="1"/>
          </p:nvPr>
        </p:nvSpPr>
        <p:spPr/>
        <p:txBody>
          <a:bodyPr/>
          <a:lstStyle/>
          <a:p>
            <a:pPr lvl="0" defTabSz="914400" fontAlgn="base"/>
            <a:r>
              <a:rPr lang="de-DE" altLang="de-DE" sz="2400" b="1" dirty="0">
                <a:solidFill>
                  <a:srgbClr val="333333"/>
                </a:solidFill>
                <a:latin typeface="Calibri Light"/>
                <a:cs typeface="Times New Roman" panose="02020603050405020304" pitchFamily="18" charset="0"/>
              </a:rPr>
              <a:t>Learning objectives:</a:t>
            </a:r>
            <a:endParaRPr lang="en-US" altLang="de-DE" sz="2400" b="1" dirty="0">
              <a:solidFill>
                <a:srgbClr val="333333"/>
              </a:solidFill>
              <a:latin typeface="Calibri Light"/>
              <a:cs typeface="Times New Roman" panose="02020603050405020304" pitchFamily="18" charset="0"/>
            </a:endParaRPr>
          </a:p>
          <a:p>
            <a:pPr marL="342900" lvl="0" indent="-342900" defTabSz="914400" fontAlgn="base">
              <a:buClr>
                <a:srgbClr val="333333"/>
              </a:buClr>
              <a:buFont typeface="WingDings"/>
              <a:buChar char=""/>
            </a:pPr>
            <a:r>
              <a:rPr lang="en-US" altLang="de-DE" sz="2400" dirty="0">
                <a:solidFill>
                  <a:srgbClr val="333333"/>
                </a:solidFill>
                <a:latin typeface="Calibri Light"/>
                <a:cs typeface="Times New Roman" panose="02020603050405020304" pitchFamily="18" charset="0"/>
              </a:rPr>
              <a:t>Always consider different factors that could have contributed to the outcome of an event (i.e. yourself/others/circumstances).</a:t>
            </a:r>
          </a:p>
          <a:p>
            <a:pPr marL="342900" lvl="0" indent="-342900" defTabSz="914400" fontAlgn="base">
              <a:buClr>
                <a:srgbClr val="333333"/>
              </a:buClr>
              <a:buFont typeface="WingDings"/>
              <a:buChar char=""/>
            </a:pPr>
            <a:r>
              <a:rPr lang="en-US" altLang="de-DE" sz="2400" dirty="0">
                <a:solidFill>
                  <a:srgbClr val="333333"/>
                </a:solidFill>
                <a:latin typeface="Calibri Light"/>
                <a:cs typeface="Times New Roman" panose="02020603050405020304" pitchFamily="18" charset="0"/>
              </a:rPr>
              <a:t>We should try to be as realistic as possible in every-day life:</a:t>
            </a:r>
            <a:br>
              <a:rPr lang="en-US" altLang="de-DE" sz="2400" dirty="0">
                <a:solidFill>
                  <a:srgbClr val="333333"/>
                </a:solidFill>
                <a:latin typeface="Calibri Light"/>
                <a:cs typeface="Times New Roman" panose="02020603050405020304" pitchFamily="18" charset="0"/>
              </a:rPr>
            </a:br>
            <a:r>
              <a:rPr lang="en-US" altLang="de-DE" sz="2400" dirty="0">
                <a:solidFill>
                  <a:srgbClr val="333333"/>
                </a:solidFill>
                <a:latin typeface="Calibri Light"/>
                <a:cs typeface="Times New Roman" panose="02020603050405020304" pitchFamily="18" charset="0"/>
              </a:rPr>
              <a:t>It’s not justified to </a:t>
            </a:r>
            <a:r>
              <a:rPr lang="en-US" altLang="de-DE" sz="2400" i="1" dirty="0">
                <a:solidFill>
                  <a:srgbClr val="333333"/>
                </a:solidFill>
                <a:latin typeface="Calibri Light"/>
                <a:cs typeface="Times New Roman" panose="02020603050405020304" pitchFamily="18" charset="0"/>
              </a:rPr>
              <a:t>always</a:t>
            </a:r>
            <a:r>
              <a:rPr lang="en-US" altLang="de-DE" sz="2400" dirty="0">
                <a:solidFill>
                  <a:srgbClr val="333333"/>
                </a:solidFill>
                <a:latin typeface="Calibri Light"/>
                <a:cs typeface="Times New Roman" panose="02020603050405020304" pitchFamily="18" charset="0"/>
              </a:rPr>
              <a:t> put the blame on others, just as it is not </a:t>
            </a:r>
            <a:r>
              <a:rPr lang="en-US" altLang="de-DE" sz="2400" i="1" dirty="0">
                <a:solidFill>
                  <a:srgbClr val="333333"/>
                </a:solidFill>
                <a:latin typeface="Calibri Light"/>
                <a:cs typeface="Times New Roman" panose="02020603050405020304" pitchFamily="18" charset="0"/>
              </a:rPr>
              <a:t>always</a:t>
            </a:r>
            <a:r>
              <a:rPr lang="en-US" altLang="de-DE" sz="2400" dirty="0">
                <a:solidFill>
                  <a:srgbClr val="333333"/>
                </a:solidFill>
                <a:latin typeface="Calibri Light"/>
                <a:cs typeface="Times New Roman" panose="02020603050405020304" pitchFamily="18" charset="0"/>
              </a:rPr>
              <a:t> our fault when things go wrong.</a:t>
            </a:r>
          </a:p>
          <a:p>
            <a:pPr marL="342900" lvl="0" indent="-342900" defTabSz="914400" fontAlgn="base">
              <a:buClr>
                <a:srgbClr val="333333"/>
              </a:buClr>
              <a:buFont typeface="WingDings"/>
              <a:buChar char=""/>
            </a:pPr>
            <a:r>
              <a:rPr lang="en-US" altLang="de-DE" sz="2400" dirty="0">
                <a:solidFill>
                  <a:srgbClr val="333333"/>
                </a:solidFill>
                <a:latin typeface="Calibri Light"/>
                <a:cs typeface="Times New Roman" panose="02020603050405020304" pitchFamily="18" charset="0"/>
              </a:rPr>
              <a:t>Usually, many factors contribute to an event.</a:t>
            </a:r>
          </a:p>
          <a:p>
            <a:endParaRPr lang="en-US" sz="2400" dirty="0">
              <a:solidFill>
                <a:srgbClr val="333333"/>
              </a:solidFill>
              <a:latin typeface="Calibri Light"/>
            </a:endParaRPr>
          </a:p>
        </p:txBody>
      </p:sp>
      <p:sp>
        <p:nvSpPr>
          <p:cNvPr id="4" name="Footer Placeholder 3"/>
          <p:cNvSpPr>
            <a:spLocks noGrp="1"/>
          </p:cNvSpPr>
          <p:nvPr>
            <p:ph type="ftr" sz="quarter" idx="11"/>
          </p:nvPr>
        </p:nvSpPr>
        <p:spPr/>
        <p:txBody>
          <a:bodyPr/>
          <a:lstStyle/>
          <a:p>
            <a:r>
              <a:rPr lang="de-DE"/>
              <a:t>Metacognitive Training 1 - Attribution</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52</a:t>
            </a:fld>
            <a:endParaRPr lang="de-DE" dirty="0"/>
          </a:p>
        </p:txBody>
      </p:sp>
    </p:spTree>
    <p:extLst>
      <p:ext uri="{BB962C8B-B14F-4D97-AF65-F5344CB8AC3E}">
        <p14:creationId xmlns:p14="http://schemas.microsoft.com/office/powerpoint/2010/main" val="92114089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dirty="0">
                <a:latin typeface="Calibri Light"/>
              </a:rPr>
              <a:t>What does this have to do with psychosis?</a:t>
            </a:r>
          </a:p>
        </p:txBody>
      </p:sp>
      <p:sp>
        <p:nvSpPr>
          <p:cNvPr id="3" name="Content Placeholder 2"/>
          <p:cNvSpPr>
            <a:spLocks noGrp="1"/>
          </p:cNvSpPr>
          <p:nvPr>
            <p:ph idx="1"/>
          </p:nvPr>
        </p:nvSpPr>
        <p:spPr/>
        <p:txBody>
          <a:bodyPr/>
          <a:lstStyle/>
          <a:p>
            <a:pPr lvl="0" defTabSz="914400" fontAlgn="base"/>
            <a:r>
              <a:rPr lang="en-AU" altLang="de-DE" sz="2400" dirty="0">
                <a:solidFill>
                  <a:srgbClr val="333333"/>
                </a:solidFill>
                <a:latin typeface="Calibri Light"/>
                <a:cs typeface="Times New Roman" panose="02020603050405020304" pitchFamily="18" charset="0"/>
              </a:rPr>
              <a:t>Many people with psychosis tend to explain </a:t>
            </a:r>
            <a:r>
              <a:rPr lang="en-AU" altLang="de-DE" sz="2400" i="1" dirty="0">
                <a:solidFill>
                  <a:srgbClr val="333333"/>
                </a:solidFill>
                <a:latin typeface="Calibri Light"/>
                <a:cs typeface="Times New Roman" panose="02020603050405020304" pitchFamily="18" charset="0"/>
              </a:rPr>
              <a:t>complex</a:t>
            </a:r>
            <a:r>
              <a:rPr lang="en-AU" altLang="de-DE" sz="2400" dirty="0">
                <a:solidFill>
                  <a:srgbClr val="333333"/>
                </a:solidFill>
                <a:latin typeface="Calibri Light"/>
                <a:cs typeface="Times New Roman" panose="02020603050405020304" pitchFamily="18" charset="0"/>
              </a:rPr>
              <a:t> events with one single reason only. Sometimes, other people alone are blamed for </a:t>
            </a:r>
            <a:r>
              <a:rPr lang="en-US" altLang="de-DE" sz="2400" dirty="0">
                <a:solidFill>
                  <a:srgbClr val="333333"/>
                </a:solidFill>
                <a:latin typeface="Calibri Light"/>
                <a:cs typeface="Times New Roman" panose="02020603050405020304" pitchFamily="18" charset="0"/>
              </a:rPr>
              <a:t>one</a:t>
            </a:r>
            <a:r>
              <a:rPr lang="de-DE" altLang="de-DE" sz="2400" dirty="0">
                <a:solidFill>
                  <a:srgbClr val="333333"/>
                </a:solidFill>
                <a:latin typeface="Calibri Light"/>
                <a:cs typeface="Times New Roman" panose="02020603050405020304" pitchFamily="18" charset="0"/>
              </a:rPr>
              <a:t>'</a:t>
            </a:r>
            <a:r>
              <a:rPr lang="en-US" altLang="de-DE" sz="2400" dirty="0">
                <a:solidFill>
                  <a:srgbClr val="333333"/>
                </a:solidFill>
                <a:latin typeface="Calibri Light"/>
                <a:cs typeface="Times New Roman" panose="02020603050405020304" pitchFamily="18" charset="0"/>
              </a:rPr>
              <a:t>s</a:t>
            </a:r>
            <a:r>
              <a:rPr lang="en-AU" altLang="de-DE" sz="2400" dirty="0">
                <a:solidFill>
                  <a:srgbClr val="333333"/>
                </a:solidFill>
                <a:latin typeface="Calibri Light"/>
                <a:cs typeface="Times New Roman" panose="02020603050405020304" pitchFamily="18" charset="0"/>
              </a:rPr>
              <a:t> failure.</a:t>
            </a:r>
            <a:r>
              <a:rPr lang="en-AU" altLang="de-DE" sz="2200" dirty="0">
                <a:solidFill>
                  <a:srgbClr val="333333"/>
                </a:solidFill>
                <a:latin typeface="Calibri Light"/>
                <a:cs typeface="Times New Roman" panose="02020603050405020304" pitchFamily="18" charset="0"/>
              </a:rPr>
              <a:t> </a:t>
            </a:r>
          </a:p>
          <a:p>
            <a:pPr lvl="0" defTabSz="914400" fontAlgn="base"/>
            <a:r>
              <a:rPr lang="en-US" altLang="de-DE" sz="2000" dirty="0">
                <a:solidFill>
                  <a:srgbClr val="004992"/>
                </a:solidFill>
                <a:latin typeface="Calibri Light"/>
                <a:cs typeface="Times New Roman" panose="02020603050405020304" pitchFamily="18" charset="0"/>
              </a:rPr>
              <a:t>Example I: </a:t>
            </a:r>
            <a:r>
              <a:rPr lang="en-US" altLang="de-DE" sz="2000" dirty="0">
                <a:solidFill>
                  <a:srgbClr val="333333"/>
                </a:solidFill>
                <a:latin typeface="Calibri Light"/>
                <a:cs typeface="Times New Roman" panose="02020603050405020304" pitchFamily="18" charset="0"/>
              </a:rPr>
              <a:t>Edward gets a phone call. An automated phone voice asks him about his consumer habits.</a:t>
            </a:r>
          </a:p>
          <a:p>
            <a:pPr lvl="0" defTabSz="914400" fontAlgn="base"/>
            <a:r>
              <a:rPr lang="en-US" altLang="de-DE" sz="2000" dirty="0">
                <a:solidFill>
                  <a:srgbClr val="004992"/>
                </a:solidFill>
                <a:latin typeface="Calibri Light"/>
                <a:cs typeface="Times New Roman" panose="02020603050405020304" pitchFamily="18" charset="0"/>
              </a:rPr>
              <a:t>Own belief: </a:t>
            </a:r>
            <a:r>
              <a:rPr lang="en-US" altLang="de-DE" sz="2000" dirty="0">
                <a:solidFill>
                  <a:srgbClr val="333333"/>
                </a:solidFill>
                <a:latin typeface="Calibri Light"/>
                <a:cs typeface="Times New Roman" panose="02020603050405020304" pitchFamily="18" charset="0"/>
              </a:rPr>
              <a:t>His landlord is spying on him to get him out of his apartment.</a:t>
            </a:r>
          </a:p>
          <a:p>
            <a:pPr lvl="0" defTabSz="914400" fontAlgn="base"/>
            <a:r>
              <a:rPr lang="en-US" altLang="de-DE" sz="2000" dirty="0">
                <a:solidFill>
                  <a:srgbClr val="004992"/>
                </a:solidFill>
                <a:latin typeface="Calibri Light"/>
                <a:cs typeface="Times New Roman" panose="02020603050405020304" pitchFamily="18" charset="0"/>
              </a:rPr>
              <a:t>Alternative explanation: </a:t>
            </a:r>
            <a:r>
              <a:rPr lang="en-US" altLang="de-DE" sz="2000" dirty="0">
                <a:solidFill>
                  <a:srgbClr val="333333"/>
                </a:solidFill>
                <a:latin typeface="Calibri Light"/>
                <a:cs typeface="Times New Roman" panose="02020603050405020304" pitchFamily="18" charset="0"/>
              </a:rPr>
              <a:t>The call came from a market research company, which picked him randomly. Edward has never had any conflict with his landlord. There is no reason for his belief that his landlord is trying to remove him from his apartment, because Edward is an ordinary man who always pays his rent on time.</a:t>
            </a:r>
            <a:endParaRPr lang="en-AU" altLang="de-DE" sz="2000" dirty="0">
              <a:solidFill>
                <a:srgbClr val="333333"/>
              </a:solidFill>
              <a:latin typeface="Calibri Light"/>
              <a:cs typeface="Times New Roman" panose="02020603050405020304" pitchFamily="18" charset="0"/>
            </a:endParaRPr>
          </a:p>
        </p:txBody>
      </p:sp>
      <p:sp>
        <p:nvSpPr>
          <p:cNvPr id="4" name="Footer Placeholder 3"/>
          <p:cNvSpPr>
            <a:spLocks noGrp="1"/>
          </p:cNvSpPr>
          <p:nvPr>
            <p:ph type="ftr" sz="quarter" idx="11"/>
          </p:nvPr>
        </p:nvSpPr>
        <p:spPr/>
        <p:txBody>
          <a:bodyPr/>
          <a:lstStyle/>
          <a:p>
            <a:r>
              <a:rPr lang="de-DE"/>
              <a:t>Metacognitive Training 1 - Attribution</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53</a:t>
            </a:fld>
            <a:endParaRPr lang="de-DE" dirty="0"/>
          </a:p>
        </p:txBody>
      </p:sp>
    </p:spTree>
    <p:extLst>
      <p:ext uri="{BB962C8B-B14F-4D97-AF65-F5344CB8AC3E}">
        <p14:creationId xmlns:p14="http://schemas.microsoft.com/office/powerpoint/2010/main" val="153185353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dirty="0">
                <a:latin typeface="Calibri Light"/>
              </a:rPr>
              <a:t>What does this have to do with psychosis?</a:t>
            </a:r>
          </a:p>
        </p:txBody>
      </p:sp>
      <p:sp>
        <p:nvSpPr>
          <p:cNvPr id="3" name="Content Placeholder 2"/>
          <p:cNvSpPr>
            <a:spLocks noGrp="1"/>
          </p:cNvSpPr>
          <p:nvPr>
            <p:ph idx="1"/>
          </p:nvPr>
        </p:nvSpPr>
        <p:spPr/>
        <p:txBody>
          <a:bodyPr/>
          <a:lstStyle/>
          <a:p>
            <a:pPr lvl="0" defTabSz="914400" fontAlgn="base"/>
            <a:r>
              <a:rPr lang="en-AU" altLang="de-DE" sz="2400" dirty="0">
                <a:solidFill>
                  <a:srgbClr val="333333"/>
                </a:solidFill>
                <a:latin typeface="Calibri Light"/>
                <a:cs typeface="Times New Roman" panose="02020603050405020304" pitchFamily="18" charset="0"/>
              </a:rPr>
              <a:t>Sometimes, other people carry </a:t>
            </a:r>
            <a:r>
              <a:rPr lang="en-AU" altLang="de-DE" sz="2400" i="1" dirty="0">
                <a:solidFill>
                  <a:srgbClr val="333333"/>
                </a:solidFill>
                <a:latin typeface="Calibri Light"/>
                <a:cs typeface="Times New Roman" panose="02020603050405020304" pitchFamily="18" charset="0"/>
              </a:rPr>
              <a:t>partial </a:t>
            </a:r>
            <a:r>
              <a:rPr lang="en-AU" altLang="de-DE" sz="2400" dirty="0">
                <a:solidFill>
                  <a:srgbClr val="333333"/>
                </a:solidFill>
                <a:latin typeface="Calibri Light"/>
                <a:cs typeface="Times New Roman" panose="02020603050405020304" pitchFamily="18" charset="0"/>
              </a:rPr>
              <a:t>responsibility, but other important factors have to be acknowledged as well.</a:t>
            </a:r>
          </a:p>
          <a:p>
            <a:pPr lvl="0" defTabSz="914400" fontAlgn="base"/>
            <a:r>
              <a:rPr lang="en-US" altLang="de-DE" sz="2000" dirty="0">
                <a:solidFill>
                  <a:srgbClr val="004992"/>
                </a:solidFill>
                <a:latin typeface="Calibri Light"/>
                <a:cs typeface="Times New Roman" panose="02020603050405020304" pitchFamily="18" charset="0"/>
              </a:rPr>
              <a:t>Example II: </a:t>
            </a:r>
            <a:r>
              <a:rPr lang="en-US" altLang="de-DE" sz="2000" dirty="0">
                <a:solidFill>
                  <a:srgbClr val="333333"/>
                </a:solidFill>
                <a:latin typeface="Calibri Light"/>
                <a:cs typeface="Times New Roman" panose="02020603050405020304" pitchFamily="18" charset="0"/>
              </a:rPr>
              <a:t>Anna relapses into psychosis!</a:t>
            </a:r>
          </a:p>
          <a:p>
            <a:pPr lvl="0" defTabSz="914400" fontAlgn="base"/>
            <a:r>
              <a:rPr lang="en-US" altLang="de-DE" sz="2000" dirty="0">
                <a:solidFill>
                  <a:srgbClr val="004992"/>
                </a:solidFill>
                <a:latin typeface="Calibri Light"/>
                <a:cs typeface="Times New Roman" panose="02020603050405020304" pitchFamily="18" charset="0"/>
              </a:rPr>
              <a:t>Own belief: </a:t>
            </a:r>
            <a:r>
              <a:rPr lang="en-US" altLang="de-DE" sz="2000" dirty="0">
                <a:solidFill>
                  <a:srgbClr val="333333"/>
                </a:solidFill>
                <a:latin typeface="Calibri Light"/>
                <a:cs typeface="Times New Roman" panose="02020603050405020304" pitchFamily="18" charset="0"/>
              </a:rPr>
              <a:t>Relapse was caused by memories re-awakened when she bumped into her ex-husband on the street. They </a:t>
            </a:r>
            <a:r>
              <a:rPr lang="en-US" altLang="de-DE" sz="2000" dirty="0" err="1">
                <a:solidFill>
                  <a:srgbClr val="333333"/>
                </a:solidFill>
                <a:latin typeface="Calibri Light"/>
                <a:cs typeface="Times New Roman" panose="02020603050405020304" pitchFamily="18" charset="0"/>
              </a:rPr>
              <a:t>quarrelled</a:t>
            </a:r>
            <a:r>
              <a:rPr lang="en-US" altLang="de-DE" sz="2000" dirty="0">
                <a:solidFill>
                  <a:srgbClr val="333333"/>
                </a:solidFill>
                <a:latin typeface="Calibri Light"/>
                <a:cs typeface="Times New Roman" panose="02020603050405020304" pitchFamily="18" charset="0"/>
              </a:rPr>
              <a:t> a lot during their marriage.</a:t>
            </a:r>
          </a:p>
          <a:p>
            <a:pPr lvl="0" defTabSz="914400" fontAlgn="base"/>
            <a:r>
              <a:rPr lang="en-US" altLang="de-DE" sz="2000" dirty="0">
                <a:solidFill>
                  <a:srgbClr val="004992"/>
                </a:solidFill>
                <a:latin typeface="Calibri Light"/>
                <a:cs typeface="Times New Roman" panose="02020603050405020304" pitchFamily="18" charset="0"/>
              </a:rPr>
              <a:t>Additional factors: </a:t>
            </a:r>
            <a:r>
              <a:rPr lang="en-US" altLang="de-DE" sz="2000" dirty="0">
                <a:solidFill>
                  <a:srgbClr val="333333"/>
                </a:solidFill>
                <a:latin typeface="Calibri Light"/>
                <a:cs typeface="Times New Roman" panose="02020603050405020304" pitchFamily="18" charset="0"/>
              </a:rPr>
              <a:t>This could be one possible reason, but there are additional factors: Anna stopped taking medication. She has had problems at her workplace and worries that she may lose her job.</a:t>
            </a:r>
            <a:endParaRPr lang="en-AU" altLang="de-DE" sz="2000" dirty="0">
              <a:solidFill>
                <a:srgbClr val="333333"/>
              </a:solidFill>
              <a:latin typeface="Calibri Light"/>
              <a:cs typeface="Times New Roman" panose="02020603050405020304" pitchFamily="18" charset="0"/>
            </a:endParaRPr>
          </a:p>
          <a:p>
            <a:endParaRPr lang="en-US" dirty="0">
              <a:solidFill>
                <a:srgbClr val="333333"/>
              </a:solidFill>
              <a:latin typeface="Calibri Light"/>
            </a:endParaRPr>
          </a:p>
        </p:txBody>
      </p:sp>
      <p:sp>
        <p:nvSpPr>
          <p:cNvPr id="4" name="Footer Placeholder 3"/>
          <p:cNvSpPr>
            <a:spLocks noGrp="1"/>
          </p:cNvSpPr>
          <p:nvPr>
            <p:ph type="ftr" sz="quarter" idx="11"/>
          </p:nvPr>
        </p:nvSpPr>
        <p:spPr/>
        <p:txBody>
          <a:bodyPr/>
          <a:lstStyle/>
          <a:p>
            <a:r>
              <a:rPr lang="de-DE"/>
              <a:t>Metacognitive Training 1 - Attribution</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54</a:t>
            </a:fld>
            <a:endParaRPr lang="de-DE" dirty="0"/>
          </a:p>
        </p:txBody>
      </p:sp>
    </p:spTree>
    <p:extLst>
      <p:ext uri="{BB962C8B-B14F-4D97-AF65-F5344CB8AC3E}">
        <p14:creationId xmlns:p14="http://schemas.microsoft.com/office/powerpoint/2010/main" val="63393586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600" dirty="0"/>
              <a:t>Thank you for your attention!</a:t>
            </a:r>
          </a:p>
        </p:txBody>
      </p:sp>
      <p:sp>
        <p:nvSpPr>
          <p:cNvPr id="5" name="Content Placeholder 4"/>
          <p:cNvSpPr>
            <a:spLocks noGrp="1"/>
          </p:cNvSpPr>
          <p:nvPr>
            <p:ph idx="1"/>
          </p:nvPr>
        </p:nvSpPr>
        <p:spPr/>
        <p:txBody>
          <a:bodyPr/>
          <a:lstStyle/>
          <a:p>
            <a:pPr marL="114935" marR="333375" lvl="0" defTabSz="914400">
              <a:lnSpc>
                <a:spcPct val="100000"/>
              </a:lnSpc>
              <a:spcBef>
                <a:spcPts val="800"/>
              </a:spcBef>
            </a:pPr>
            <a:r>
              <a:rPr lang="en-US" i="1" dirty="0">
                <a:solidFill>
                  <a:srgbClr val="004992"/>
                </a:solidFill>
                <a:latin typeface="Calibri Light"/>
                <a:cs typeface="Verdana"/>
              </a:rPr>
              <a:t>for trainers:</a:t>
            </a:r>
          </a:p>
          <a:p>
            <a:pPr marL="114935" marR="333375" lvl="0" defTabSz="914400">
              <a:lnSpc>
                <a:spcPct val="100000"/>
              </a:lnSpc>
              <a:spcBef>
                <a:spcPts val="800"/>
              </a:spcBef>
            </a:pPr>
            <a:r>
              <a:rPr lang="en-US" dirty="0">
                <a:solidFill>
                  <a:srgbClr val="004992"/>
                </a:solidFill>
                <a:latin typeface="Calibri Light"/>
                <a:cs typeface="Verdana"/>
              </a:rPr>
              <a:t>Please hand out worksheets. Introduce our app COGITO (download free of charge).</a:t>
            </a:r>
          </a:p>
        </p:txBody>
      </p:sp>
      <p:sp>
        <p:nvSpPr>
          <p:cNvPr id="7" name="Footer Placeholder 6"/>
          <p:cNvSpPr>
            <a:spLocks noGrp="1"/>
          </p:cNvSpPr>
          <p:nvPr>
            <p:ph type="ftr" sz="quarter" idx="11"/>
          </p:nvPr>
        </p:nvSpPr>
        <p:spPr/>
        <p:txBody>
          <a:bodyPr/>
          <a:lstStyle/>
          <a:p>
            <a:pPr>
              <a:defRPr/>
            </a:pPr>
            <a:r>
              <a:rPr lang="de-DE">
                <a:solidFill>
                  <a:srgbClr val="333333"/>
                </a:solidFill>
              </a:rPr>
              <a:t>Metacognitive Training 1 - Attribution</a:t>
            </a:r>
          </a:p>
        </p:txBody>
      </p:sp>
      <p:sp>
        <p:nvSpPr>
          <p:cNvPr id="8" name="Slide Number Placeholder 7"/>
          <p:cNvSpPr>
            <a:spLocks noGrp="1"/>
          </p:cNvSpPr>
          <p:nvPr>
            <p:ph type="sldNum" sz="quarter" idx="12"/>
          </p:nvPr>
        </p:nvSpPr>
        <p:spPr/>
        <p:txBody>
          <a:bodyPr/>
          <a:lstStyle/>
          <a:p>
            <a:pPr>
              <a:defRPr/>
            </a:pPr>
            <a:fld id="{4F657602-39CC-44B4-B2B2-1E29DC7C01C7}" type="slidenum">
              <a:rPr lang="de-DE" altLang="de-DE" smtClean="0">
                <a:solidFill>
                  <a:srgbClr val="333333"/>
                </a:solidFill>
              </a:rPr>
              <a:pPr>
                <a:defRPr/>
              </a:pPr>
              <a:t>55</a:t>
            </a:fld>
            <a:endParaRPr lang="de-DE" altLang="de-DE">
              <a:solidFill>
                <a:srgbClr val="333333"/>
              </a:solidFill>
            </a:endParaRPr>
          </a:p>
        </p:txBody>
      </p:sp>
      <p:sp>
        <p:nvSpPr>
          <p:cNvPr id="6" name="Rechteck 5"/>
          <p:cNvSpPr/>
          <p:nvPr/>
        </p:nvSpPr>
        <p:spPr>
          <a:xfrm>
            <a:off x="4865507" y="4497362"/>
            <a:ext cx="2664319" cy="369332"/>
          </a:xfrm>
          <a:prstGeom prst="rect">
            <a:avLst/>
          </a:prstGeom>
        </p:spPr>
        <p:txBody>
          <a:bodyPr wrap="none">
            <a:spAutoFit/>
          </a:bodyPr>
          <a:lstStyle/>
          <a:p>
            <a:pPr marL="114935" marR="333375" algn="ctr" defTabSz="914400" eaLnBrk="0" fontAlgn="base" hangingPunct="0">
              <a:spcBef>
                <a:spcPts val="800"/>
              </a:spcBef>
              <a:spcAft>
                <a:spcPct val="0"/>
              </a:spcAft>
            </a:pPr>
            <a:r>
              <a:rPr lang="de-DE" sz="1800" spc="-10" dirty="0">
                <a:solidFill>
                  <a:srgbClr val="333333"/>
                </a:solidFill>
                <a:latin typeface="Calibri Light"/>
                <a:ea typeface="ＭＳ Ｐゴシック" panose="020B0600070205080204" pitchFamily="34" charset="-128"/>
                <a:cs typeface="Verdana"/>
              </a:rPr>
              <a:t>www.uke.de/mct_app</a:t>
            </a:r>
            <a:endParaRPr lang="de-DE" sz="1800" dirty="0">
              <a:solidFill>
                <a:srgbClr val="333333"/>
              </a:solidFill>
              <a:latin typeface="Calibri Light"/>
              <a:ea typeface="ＭＳ Ｐゴシック" panose="020B0600070205080204" pitchFamily="34" charset="-128"/>
              <a:cs typeface="Verdana"/>
            </a:endParaRPr>
          </a:p>
        </p:txBody>
      </p:sp>
      <p:pic>
        <p:nvPicPr>
          <p:cNvPr id="10"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1" name="Picture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29"/>
            <a:ext cx="1158239" cy="2743199"/>
          </a:xfrm>
          <a:prstGeom prst="rect">
            <a:avLst/>
          </a:prstGeom>
        </p:spPr>
      </p:pic>
    </p:spTree>
    <p:extLst>
      <p:ext uri="{BB962C8B-B14F-4D97-AF65-F5344CB8AC3E}">
        <p14:creationId xmlns:p14="http://schemas.microsoft.com/office/powerpoint/2010/main" val="72421511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872" name="Rectangle 88"/>
          <p:cNvSpPr>
            <a:spLocks noChangeArrowheads="1"/>
          </p:cNvSpPr>
          <p:nvPr/>
        </p:nvSpPr>
        <p:spPr bwMode="auto">
          <a:xfrm>
            <a:off x="0" y="5045353"/>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endParaRPr lang="de-DE" altLang="de-DE" sz="1800">
              <a:latin typeface="Arial" panose="020B0604020202020204" pitchFamily="34" charset="0"/>
            </a:endParaRPr>
          </a:p>
        </p:txBody>
      </p:sp>
      <p:sp>
        <p:nvSpPr>
          <p:cNvPr id="118873"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j-l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j-lt"/>
              </a:rPr>
              <a:t>A full list can be obtained via </a:t>
            </a:r>
            <a:r>
              <a:rPr lang="de-DE" altLang="de-DE" sz="1200" u="sng" dirty="0">
                <a:solidFill>
                  <a:srgbClr val="333333"/>
                </a:solidFill>
                <a:latin typeface="+mj-lt"/>
              </a:rPr>
              <a:t>www.uke.de/mct</a:t>
            </a:r>
            <a:r>
              <a:rPr lang="de-DE" altLang="de-DE" sz="1200" dirty="0">
                <a:solidFill>
                  <a:srgbClr val="333333"/>
                </a:solidFill>
                <a:latin typeface="+mj-lt"/>
              </a:rPr>
              <a:t>. </a:t>
            </a:r>
            <a:r>
              <a:rPr lang="en-GB" altLang="de-DE" sz="1200" dirty="0">
                <a:solidFill>
                  <a:srgbClr val="333333"/>
                </a:solidFill>
                <a:latin typeface="+mj-lt"/>
              </a:rPr>
              <a:t>If we have involuntarily breached copyright, please</a:t>
            </a:r>
            <a:r>
              <a:rPr lang="de-DE" altLang="de-DE" sz="1200" dirty="0">
                <a:solidFill>
                  <a:srgbClr val="333333"/>
                </a:solidFill>
                <a:latin typeface="+mj-lt"/>
              </a:rPr>
              <a:t> accept our apologies. In this case, we kindly ask creators for their</a:t>
            </a:r>
            <a:r>
              <a:rPr lang="en-GB" altLang="de-DE" sz="1200" dirty="0">
                <a:solidFill>
                  <a:srgbClr val="333333"/>
                </a:solidFill>
                <a:latin typeface="+mj-lt"/>
              </a:rPr>
              <a:t> permission to use their work under the "fair use" policy.</a:t>
            </a:r>
            <a:br>
              <a:rPr lang="de-DE" altLang="de-DE" sz="1200" dirty="0">
                <a:solidFill>
                  <a:srgbClr val="333333"/>
                </a:solidFill>
                <a:latin typeface="+mj-lt"/>
              </a:rPr>
            </a:br>
            <a:r>
              <a:rPr lang="de-DE" altLang="de-DE" sz="1200" dirty="0">
                <a:solidFill>
                  <a:srgbClr val="333333"/>
                </a:solidFill>
                <a:latin typeface="+mj-l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j-lt"/>
              </a:rPr>
              <a:t>www.uke.de/mkt</a:t>
            </a:r>
            <a:r>
              <a:rPr lang="de-DE" altLang="de-DE" sz="1200" dirty="0">
                <a:solidFill>
                  <a:srgbClr val="333333"/>
                </a:solidFill>
                <a:latin typeface="+mj-lt"/>
              </a:rPr>
              <a:t>. Sollten wir unbeabsichtigt gegen das Urheberrecht verstoßen haben, so bitten wir dies vielmals zu entschuldigen und bitten nachträglich um die Verwendungserlaubnis. </a:t>
            </a:r>
          </a:p>
        </p:txBody>
      </p:sp>
      <p:graphicFrame>
        <p:nvGraphicFramePr>
          <p:cNvPr id="8" name="Group 2"/>
          <p:cNvGraphicFramePr>
            <a:graphicFrameLocks noGrp="1"/>
          </p:cNvGraphicFramePr>
          <p:nvPr>
            <p:extLst>
              <p:ext uri="{D42A27DB-BD31-4B8C-83A1-F6EECF244321}">
                <p14:modId xmlns:p14="http://schemas.microsoft.com/office/powerpoint/2010/main" val="4063988181"/>
              </p:ext>
            </p:extLst>
          </p:nvPr>
        </p:nvGraphicFramePr>
        <p:xfrm>
          <a:off x="408954" y="2011680"/>
          <a:ext cx="11375999" cy="4827397"/>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Name Fotograf/Künstler</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Source/</a:t>
                      </a:r>
                      <a:endParaRPr kumimoji="0" lang="de-DE" sz="1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Quelle</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Name des Bildes</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CC = used with corresponding creative commons license; PP = used with personal permission of artist</a:t>
                      </a:r>
                      <a:endParaRPr kumimoji="0" lang="de-DE" sz="1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CC = genutzt unter </a:t>
                      </a:r>
                      <a:r>
                        <a:rPr kumimoji="0" lang="de-DE" sz="1000" b="0" i="0" u="none" strike="noStrike" cap="none" normalizeH="0" baseline="0" dirty="0" err="1">
                          <a:ln>
                            <a:noFill/>
                          </a:ln>
                          <a:solidFill>
                            <a:srgbClr val="333333"/>
                          </a:solidFill>
                          <a:effectLst/>
                          <a:latin typeface="Calibri Light"/>
                          <a:cs typeface="Times New Roman" pitchFamily="18" charset="0"/>
                        </a:rPr>
                        <a:t>creative</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commons</a:t>
                      </a:r>
                      <a:r>
                        <a:rPr kumimoji="0" lang="de-DE" sz="1000" b="0" i="0" u="none" strike="noStrike" cap="none" normalizeH="0" baseline="0" dirty="0">
                          <a:ln>
                            <a:noFill/>
                          </a:ln>
                          <a:solidFill>
                            <a:srgbClr val="333333"/>
                          </a:solidFill>
                          <a:effectLst/>
                          <a:latin typeface="Calibri Light"/>
                          <a:cs typeface="Times New Roman" pitchFamily="18" charset="0"/>
                        </a:rPr>
                        <a:t> Lizenz, PP = verwendet mit persönlicher Zustimmung des Künstlers</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Description/Kurzbeschreibung</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91440">
                        <a:lnSpc>
                          <a:spcPct val="100000"/>
                        </a:lnSpc>
                        <a:spcBef>
                          <a:spcPts val="355"/>
                        </a:spcBef>
                      </a:pPr>
                      <a:r>
                        <a:rPr sz="1000" dirty="0">
                          <a:solidFill>
                            <a:srgbClr val="333333"/>
                          </a:solidFill>
                          <a:latin typeface="Calibri Light"/>
                          <a:cs typeface="Verdana"/>
                        </a:rPr>
                        <a:t>Vic</a:t>
                      </a: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1440">
                        <a:lnSpc>
                          <a:spcPct val="100000"/>
                        </a:lnSpc>
                        <a:spcBef>
                          <a:spcPts val="355"/>
                        </a:spcBef>
                      </a:pPr>
                      <a:r>
                        <a:rPr sz="1000" dirty="0">
                          <a:solidFill>
                            <a:srgbClr val="333333"/>
                          </a:solidFill>
                          <a:latin typeface="Calibri Light"/>
                          <a:cs typeface="Verdana"/>
                        </a:rPr>
                        <a:t>flickr</a:t>
                      </a:r>
                      <a:endParaRPr sz="100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a:lnSpc>
                          <a:spcPct val="100000"/>
                        </a:lnSpc>
                        <a:spcBef>
                          <a:spcPts val="355"/>
                        </a:spcBef>
                      </a:pPr>
                      <a:r>
                        <a:rPr sz="1000" dirty="0">
                          <a:solidFill>
                            <a:srgbClr val="333333"/>
                          </a:solidFill>
                          <a:latin typeface="Calibri Light"/>
                          <a:cs typeface="Verdana"/>
                        </a:rPr>
                        <a:t>Doctor </a:t>
                      </a:r>
                      <a:r>
                        <a:rPr sz="1000" spc="-5" dirty="0">
                          <a:solidFill>
                            <a:srgbClr val="333333"/>
                          </a:solidFill>
                          <a:latin typeface="Calibri Light"/>
                          <a:cs typeface="Verdana"/>
                        </a:rPr>
                        <a:t>greating patient</a:t>
                      </a:r>
                      <a:r>
                        <a:rPr sz="1000" spc="-40" dirty="0">
                          <a:solidFill>
                            <a:srgbClr val="333333"/>
                          </a:solidFill>
                          <a:latin typeface="Calibri Light"/>
                          <a:cs typeface="Verdana"/>
                        </a:rPr>
                        <a:t> </a:t>
                      </a:r>
                      <a:r>
                        <a:rPr sz="1000" dirty="0">
                          <a:solidFill>
                            <a:srgbClr val="333333"/>
                          </a:solidFill>
                          <a:latin typeface="Calibri Light"/>
                          <a:cs typeface="Verdana"/>
                        </a:rPr>
                        <a:t>[sic]</a:t>
                      </a: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a:lnSpc>
                          <a:spcPct val="100000"/>
                        </a:lnSpc>
                        <a:spcBef>
                          <a:spcPts val="355"/>
                        </a:spcBef>
                      </a:pPr>
                      <a:r>
                        <a:rPr sz="1000" dirty="0">
                          <a:solidFill>
                            <a:srgbClr val="333333"/>
                          </a:solidFill>
                          <a:latin typeface="Calibri Light"/>
                          <a:cs typeface="Verdana"/>
                        </a:rPr>
                        <a:t>CC</a:t>
                      </a:r>
                      <a:endParaRPr sz="100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marR="384175">
                        <a:lnSpc>
                          <a:spcPct val="100000"/>
                        </a:lnSpc>
                        <a:spcBef>
                          <a:spcPts val="355"/>
                        </a:spcBef>
                      </a:pPr>
                      <a:r>
                        <a:rPr sz="1000" dirty="0">
                          <a:solidFill>
                            <a:srgbClr val="333333"/>
                          </a:solidFill>
                          <a:latin typeface="Calibri Light"/>
                          <a:cs typeface="Verdana"/>
                        </a:rPr>
                        <a:t>A doctor </a:t>
                      </a:r>
                      <a:r>
                        <a:rPr sz="1000" spc="-5" dirty="0">
                          <a:solidFill>
                            <a:srgbClr val="333333"/>
                          </a:solidFill>
                          <a:latin typeface="Calibri Light"/>
                          <a:cs typeface="Verdana"/>
                        </a:rPr>
                        <a:t>is shaking </a:t>
                      </a:r>
                      <a:r>
                        <a:rPr sz="1000" dirty="0">
                          <a:solidFill>
                            <a:srgbClr val="333333"/>
                          </a:solidFill>
                          <a:latin typeface="Calibri Light"/>
                          <a:cs typeface="Verdana"/>
                        </a:rPr>
                        <a:t>a </a:t>
                      </a:r>
                      <a:r>
                        <a:rPr sz="1000" spc="-5" dirty="0">
                          <a:solidFill>
                            <a:srgbClr val="333333"/>
                          </a:solidFill>
                          <a:latin typeface="Calibri Light"/>
                          <a:cs typeface="Verdana"/>
                        </a:rPr>
                        <a:t>patient’s hand/Ein </a:t>
                      </a:r>
                      <a:r>
                        <a:rPr sz="1000" dirty="0" err="1">
                          <a:solidFill>
                            <a:srgbClr val="333333"/>
                          </a:solidFill>
                          <a:latin typeface="Calibri Light"/>
                          <a:cs typeface="Verdana"/>
                        </a:rPr>
                        <a:t>Arzt</a:t>
                      </a:r>
                      <a:r>
                        <a:rPr lang="de-DE" sz="1000" dirty="0">
                          <a:solidFill>
                            <a:srgbClr val="333333"/>
                          </a:solidFill>
                          <a:latin typeface="Calibri Light"/>
                          <a:cs typeface="Verdana"/>
                        </a:rPr>
                        <a:t> </a:t>
                      </a:r>
                      <a:r>
                        <a:rPr sz="1000" spc="-5" dirty="0" err="1">
                          <a:solidFill>
                            <a:srgbClr val="333333"/>
                          </a:solidFill>
                          <a:latin typeface="Calibri Light"/>
                          <a:cs typeface="Verdana"/>
                        </a:rPr>
                        <a:t>schüttelt</a:t>
                      </a:r>
                      <a:r>
                        <a:rPr sz="1000" spc="-5" dirty="0">
                          <a:solidFill>
                            <a:srgbClr val="333333"/>
                          </a:solidFill>
                          <a:latin typeface="Calibri Light"/>
                          <a:cs typeface="Verdana"/>
                        </a:rPr>
                        <a:t> </a:t>
                      </a:r>
                      <a:r>
                        <a:rPr sz="1000" dirty="0">
                          <a:solidFill>
                            <a:srgbClr val="333333"/>
                          </a:solidFill>
                          <a:latin typeface="Calibri Light"/>
                          <a:cs typeface="Verdana"/>
                        </a:rPr>
                        <a:t>einem </a:t>
                      </a:r>
                      <a:r>
                        <a:rPr sz="1000" spc="-5" dirty="0">
                          <a:solidFill>
                            <a:srgbClr val="333333"/>
                          </a:solidFill>
                          <a:latin typeface="Calibri Light"/>
                          <a:cs typeface="Verdana"/>
                        </a:rPr>
                        <a:t>Patienten </a:t>
                      </a:r>
                      <a:r>
                        <a:rPr sz="1000" dirty="0">
                          <a:solidFill>
                            <a:srgbClr val="333333"/>
                          </a:solidFill>
                          <a:latin typeface="Calibri Light"/>
                          <a:cs typeface="Verdana"/>
                        </a:rPr>
                        <a:t>die</a:t>
                      </a:r>
                      <a:r>
                        <a:rPr sz="1000" spc="25" dirty="0">
                          <a:solidFill>
                            <a:srgbClr val="333333"/>
                          </a:solidFill>
                          <a:latin typeface="Calibri Light"/>
                          <a:cs typeface="Verdana"/>
                        </a:rPr>
                        <a:t> </a:t>
                      </a:r>
                      <a:r>
                        <a:rPr sz="1000" spc="-5" dirty="0">
                          <a:solidFill>
                            <a:srgbClr val="333333"/>
                          </a:solidFill>
                          <a:latin typeface="Calibri Light"/>
                          <a:cs typeface="Verdana"/>
                        </a:rPr>
                        <a:t>Hand</a:t>
                      </a:r>
                      <a:endParaRPr sz="1000" dirty="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91440">
                        <a:lnSpc>
                          <a:spcPct val="100000"/>
                        </a:lnSpc>
                        <a:spcBef>
                          <a:spcPts val="355"/>
                        </a:spcBef>
                      </a:pPr>
                      <a:r>
                        <a:rPr sz="1000" spc="-5" dirty="0">
                          <a:solidFill>
                            <a:srgbClr val="333333"/>
                          </a:solidFill>
                          <a:latin typeface="Calibri Light"/>
                          <a:cs typeface="Verdana"/>
                        </a:rPr>
                        <a:t>Benny-Kristin</a:t>
                      </a:r>
                      <a:r>
                        <a:rPr sz="1000" spc="5" dirty="0">
                          <a:solidFill>
                            <a:srgbClr val="333333"/>
                          </a:solidFill>
                          <a:latin typeface="Calibri Light"/>
                          <a:cs typeface="Verdana"/>
                        </a:rPr>
                        <a:t> </a:t>
                      </a:r>
                      <a:r>
                        <a:rPr sz="1000" dirty="0">
                          <a:solidFill>
                            <a:srgbClr val="333333"/>
                          </a:solidFill>
                          <a:latin typeface="Calibri Light"/>
                          <a:cs typeface="Verdana"/>
                        </a:rPr>
                        <a:t>Fischer</a:t>
                      </a: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1440">
                        <a:lnSpc>
                          <a:spcPct val="100000"/>
                        </a:lnSpc>
                        <a:spcBef>
                          <a:spcPts val="355"/>
                        </a:spcBef>
                      </a:pPr>
                      <a:r>
                        <a:rPr sz="1000" dirty="0">
                          <a:solidFill>
                            <a:srgbClr val="333333"/>
                          </a:solidFill>
                          <a:latin typeface="Calibri Light"/>
                          <a:cs typeface="Verdana"/>
                        </a:rPr>
                        <a:t>- -</a:t>
                      </a:r>
                      <a:r>
                        <a:rPr sz="1000" spc="-10" dirty="0">
                          <a:solidFill>
                            <a:srgbClr val="333333"/>
                          </a:solidFill>
                          <a:latin typeface="Calibri Light"/>
                          <a:cs typeface="Verdana"/>
                        </a:rPr>
                        <a:t> </a:t>
                      </a:r>
                      <a:r>
                        <a:rPr sz="1000" dirty="0">
                          <a:solidFill>
                            <a:srgbClr val="333333"/>
                          </a:solidFill>
                          <a:latin typeface="Calibri Light"/>
                          <a:cs typeface="Verdana"/>
                        </a:rPr>
                        <a:t>-</a:t>
                      </a: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a:lnSpc>
                          <a:spcPct val="100000"/>
                        </a:lnSpc>
                        <a:spcBef>
                          <a:spcPts val="355"/>
                        </a:spcBef>
                      </a:pPr>
                      <a:r>
                        <a:rPr sz="1000" dirty="0">
                          <a:solidFill>
                            <a:srgbClr val="333333"/>
                          </a:solidFill>
                          <a:latin typeface="Calibri Light"/>
                          <a:cs typeface="Verdana"/>
                        </a:rPr>
                        <a:t>- -</a:t>
                      </a:r>
                      <a:r>
                        <a:rPr sz="1000" spc="-5" dirty="0">
                          <a:solidFill>
                            <a:srgbClr val="333333"/>
                          </a:solidFill>
                          <a:latin typeface="Calibri Light"/>
                          <a:cs typeface="Verdana"/>
                        </a:rPr>
                        <a:t> </a:t>
                      </a:r>
                      <a:r>
                        <a:rPr sz="1000" dirty="0">
                          <a:solidFill>
                            <a:srgbClr val="333333"/>
                          </a:solidFill>
                          <a:latin typeface="Calibri Light"/>
                          <a:cs typeface="Verdana"/>
                        </a:rPr>
                        <a:t>-</a:t>
                      </a: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marR="199390">
                        <a:lnSpc>
                          <a:spcPct val="100000"/>
                        </a:lnSpc>
                        <a:spcBef>
                          <a:spcPts val="355"/>
                        </a:spcBef>
                      </a:pPr>
                      <a:r>
                        <a:rPr sz="1000" dirty="0">
                          <a:solidFill>
                            <a:srgbClr val="333333"/>
                          </a:solidFill>
                          <a:latin typeface="Calibri Light"/>
                          <a:cs typeface="Verdana"/>
                        </a:rPr>
                        <a:t>Produced for </a:t>
                      </a:r>
                      <a:r>
                        <a:rPr sz="1000" spc="-5" dirty="0">
                          <a:solidFill>
                            <a:srgbClr val="333333"/>
                          </a:solidFill>
                          <a:latin typeface="Calibri Light"/>
                          <a:cs typeface="Verdana"/>
                        </a:rPr>
                        <a:t>the MCT/</a:t>
                      </a:r>
                      <a:r>
                        <a:rPr sz="1000" spc="-5" dirty="0" err="1">
                          <a:solidFill>
                            <a:srgbClr val="333333"/>
                          </a:solidFill>
                          <a:latin typeface="Calibri Light"/>
                          <a:cs typeface="Verdana"/>
                        </a:rPr>
                        <a:t>Anfertigung</a:t>
                      </a:r>
                      <a:r>
                        <a:rPr lang="de-DE" sz="1000" spc="-5" dirty="0">
                          <a:solidFill>
                            <a:srgbClr val="333333"/>
                          </a:solidFill>
                          <a:latin typeface="Calibri Light"/>
                          <a:cs typeface="Verdana"/>
                        </a:rPr>
                        <a:t> </a:t>
                      </a:r>
                      <a:r>
                        <a:rPr sz="1000" dirty="0" err="1">
                          <a:solidFill>
                            <a:srgbClr val="333333"/>
                          </a:solidFill>
                          <a:latin typeface="Calibri Light"/>
                          <a:cs typeface="Verdana"/>
                        </a:rPr>
                        <a:t>für</a:t>
                      </a:r>
                      <a:r>
                        <a:rPr sz="1000" dirty="0">
                          <a:solidFill>
                            <a:srgbClr val="333333"/>
                          </a:solidFill>
                          <a:latin typeface="Calibri Light"/>
                          <a:cs typeface="Verdana"/>
                        </a:rPr>
                        <a:t> das </a:t>
                      </a:r>
                      <a:r>
                        <a:rPr sz="1000" spc="-5" dirty="0">
                          <a:solidFill>
                            <a:srgbClr val="333333"/>
                          </a:solidFill>
                          <a:latin typeface="Calibri Light"/>
                          <a:cs typeface="Verdana"/>
                        </a:rPr>
                        <a:t>MKT; </a:t>
                      </a:r>
                      <a:r>
                        <a:rPr sz="1000" dirty="0">
                          <a:solidFill>
                            <a:srgbClr val="333333"/>
                          </a:solidFill>
                          <a:latin typeface="Calibri Light"/>
                          <a:cs typeface="Verdana"/>
                        </a:rPr>
                        <a:t>© </a:t>
                      </a:r>
                      <a:r>
                        <a:rPr sz="1000" dirty="0" err="1">
                          <a:solidFill>
                            <a:srgbClr val="333333"/>
                          </a:solidFill>
                          <a:latin typeface="Calibri Light"/>
                          <a:cs typeface="Verdana"/>
                        </a:rPr>
                        <a:t>Arbeitsgruppe</a:t>
                      </a:r>
                      <a:r>
                        <a:rPr lang="de-DE" sz="1000" dirty="0">
                          <a:solidFill>
                            <a:srgbClr val="333333"/>
                          </a:solidFill>
                          <a:latin typeface="Calibri Light"/>
                          <a:cs typeface="Verdana"/>
                        </a:rPr>
                        <a:t> </a:t>
                      </a:r>
                      <a:r>
                        <a:rPr sz="1000" dirty="0" err="1">
                          <a:solidFill>
                            <a:srgbClr val="333333"/>
                          </a:solidFill>
                          <a:latin typeface="Calibri Light"/>
                          <a:cs typeface="Verdana"/>
                        </a:rPr>
                        <a:t>Neuropsychologie</a:t>
                      </a:r>
                      <a:endParaRPr sz="1000" dirty="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a:lnSpc>
                          <a:spcPct val="100000"/>
                        </a:lnSpc>
                        <a:spcBef>
                          <a:spcPts val="355"/>
                        </a:spcBef>
                      </a:pPr>
                      <a:r>
                        <a:rPr sz="1000" spc="-5" dirty="0">
                          <a:solidFill>
                            <a:srgbClr val="333333"/>
                          </a:solidFill>
                          <a:latin typeface="Calibri Light"/>
                          <a:cs typeface="Verdana"/>
                        </a:rPr>
                        <a:t>Various </a:t>
                      </a:r>
                      <a:r>
                        <a:rPr sz="1000" dirty="0">
                          <a:solidFill>
                            <a:srgbClr val="333333"/>
                          </a:solidFill>
                          <a:latin typeface="Calibri Light"/>
                          <a:cs typeface="Verdana"/>
                        </a:rPr>
                        <a:t>motives: pupil, </a:t>
                      </a:r>
                      <a:r>
                        <a:rPr sz="1000" spc="-5" dirty="0">
                          <a:solidFill>
                            <a:srgbClr val="333333"/>
                          </a:solidFill>
                          <a:latin typeface="Calibri Light"/>
                          <a:cs typeface="Verdana"/>
                        </a:rPr>
                        <a:t>ice </a:t>
                      </a:r>
                      <a:r>
                        <a:rPr sz="1000" dirty="0">
                          <a:solidFill>
                            <a:srgbClr val="333333"/>
                          </a:solidFill>
                          <a:latin typeface="Calibri Light"/>
                          <a:cs typeface="Verdana"/>
                        </a:rPr>
                        <a:t>hockey</a:t>
                      </a:r>
                      <a:r>
                        <a:rPr sz="1000" spc="-20" dirty="0">
                          <a:solidFill>
                            <a:srgbClr val="333333"/>
                          </a:solidFill>
                          <a:latin typeface="Calibri Light"/>
                          <a:cs typeface="Verdana"/>
                        </a:rPr>
                        <a:t> </a:t>
                      </a:r>
                      <a:r>
                        <a:rPr sz="1000" dirty="0">
                          <a:solidFill>
                            <a:srgbClr val="333333"/>
                          </a:solidFill>
                          <a:latin typeface="Calibri Light"/>
                          <a:cs typeface="Verdana"/>
                        </a:rPr>
                        <a:t>player/</a:t>
                      </a:r>
                      <a:endParaRPr sz="1000">
                        <a:solidFill>
                          <a:srgbClr val="333333"/>
                        </a:solidFill>
                        <a:latin typeface="Calibri Light"/>
                        <a:cs typeface="Verdana"/>
                      </a:endParaRPr>
                    </a:p>
                    <a:p>
                      <a:pPr marL="92075">
                        <a:lnSpc>
                          <a:spcPct val="100000"/>
                        </a:lnSpc>
                        <a:spcBef>
                          <a:spcPts val="5"/>
                        </a:spcBef>
                      </a:pPr>
                      <a:r>
                        <a:rPr sz="1000" dirty="0">
                          <a:solidFill>
                            <a:srgbClr val="333333"/>
                          </a:solidFill>
                          <a:latin typeface="Calibri Light"/>
                          <a:cs typeface="Verdana"/>
                        </a:rPr>
                        <a:t>Verschiedene </a:t>
                      </a:r>
                      <a:r>
                        <a:rPr sz="1000" spc="-5" dirty="0">
                          <a:solidFill>
                            <a:srgbClr val="333333"/>
                          </a:solidFill>
                          <a:latin typeface="Calibri Light"/>
                          <a:cs typeface="Verdana"/>
                        </a:rPr>
                        <a:t>Motive: </a:t>
                      </a:r>
                      <a:r>
                        <a:rPr sz="1000" dirty="0">
                          <a:solidFill>
                            <a:srgbClr val="333333"/>
                          </a:solidFill>
                          <a:latin typeface="Calibri Light"/>
                          <a:cs typeface="Verdana"/>
                        </a:rPr>
                        <a:t>Schüler,</a:t>
                      </a:r>
                      <a:r>
                        <a:rPr sz="1000" spc="-30" dirty="0">
                          <a:solidFill>
                            <a:srgbClr val="333333"/>
                          </a:solidFill>
                          <a:latin typeface="Calibri Light"/>
                          <a:cs typeface="Verdana"/>
                        </a:rPr>
                        <a:t> </a:t>
                      </a:r>
                      <a:r>
                        <a:rPr sz="1000" dirty="0">
                          <a:solidFill>
                            <a:srgbClr val="333333"/>
                          </a:solidFill>
                          <a:latin typeface="Calibri Light"/>
                          <a:cs typeface="Verdana"/>
                        </a:rPr>
                        <a:t>Eishockeyspieler</a:t>
                      </a:r>
                      <a:endParaRPr sz="100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p>
                      <a:pPr marL="91440">
                        <a:lnSpc>
                          <a:spcPct val="100000"/>
                        </a:lnSpc>
                        <a:spcBef>
                          <a:spcPts val="355"/>
                        </a:spcBef>
                      </a:pPr>
                      <a:r>
                        <a:rPr sz="1000" spc="-5" dirty="0">
                          <a:solidFill>
                            <a:srgbClr val="333333"/>
                          </a:solidFill>
                          <a:latin typeface="Calibri Light"/>
                          <a:cs typeface="Verdana"/>
                        </a:rPr>
                        <a:t>Bdunnette</a:t>
                      </a:r>
                      <a:endParaRPr sz="1000" dirty="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1440">
                        <a:lnSpc>
                          <a:spcPct val="100000"/>
                        </a:lnSpc>
                        <a:spcBef>
                          <a:spcPts val="355"/>
                        </a:spcBef>
                      </a:pPr>
                      <a:r>
                        <a:rPr sz="1000" dirty="0">
                          <a:solidFill>
                            <a:srgbClr val="333333"/>
                          </a:solidFill>
                          <a:latin typeface="Calibri Light"/>
                          <a:cs typeface="Verdana"/>
                        </a:rPr>
                        <a:t>flickr</a:t>
                      </a:r>
                      <a:endParaRPr sz="100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a:lnSpc>
                          <a:spcPct val="100000"/>
                        </a:lnSpc>
                        <a:spcBef>
                          <a:spcPts val="355"/>
                        </a:spcBef>
                      </a:pPr>
                      <a:r>
                        <a:rPr sz="1000" dirty="0">
                          <a:solidFill>
                            <a:srgbClr val="333333"/>
                          </a:solidFill>
                          <a:latin typeface="Calibri Light"/>
                          <a:cs typeface="Verdana"/>
                        </a:rPr>
                        <a:t>DSCF0486</a:t>
                      </a: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a:lnSpc>
                          <a:spcPct val="100000"/>
                        </a:lnSpc>
                        <a:spcBef>
                          <a:spcPts val="355"/>
                        </a:spcBef>
                      </a:pPr>
                      <a:r>
                        <a:rPr sz="1000" dirty="0">
                          <a:solidFill>
                            <a:srgbClr val="333333"/>
                          </a:solidFill>
                          <a:latin typeface="Calibri Light"/>
                          <a:cs typeface="Verdana"/>
                        </a:rPr>
                        <a:t>CC</a:t>
                      </a: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marR="300355">
                        <a:lnSpc>
                          <a:spcPct val="100000"/>
                        </a:lnSpc>
                        <a:spcBef>
                          <a:spcPts val="355"/>
                        </a:spcBef>
                      </a:pPr>
                      <a:r>
                        <a:rPr sz="1000" dirty="0">
                          <a:solidFill>
                            <a:srgbClr val="333333"/>
                          </a:solidFill>
                          <a:latin typeface="Calibri Light"/>
                          <a:cs typeface="Verdana"/>
                        </a:rPr>
                        <a:t>A friend </a:t>
                      </a:r>
                      <a:r>
                        <a:rPr sz="1000" spc="-5" dirty="0">
                          <a:solidFill>
                            <a:srgbClr val="333333"/>
                          </a:solidFill>
                          <a:latin typeface="Calibri Light"/>
                          <a:cs typeface="Verdana"/>
                        </a:rPr>
                        <a:t>is talking behind </a:t>
                      </a:r>
                      <a:r>
                        <a:rPr sz="1000" dirty="0">
                          <a:solidFill>
                            <a:srgbClr val="333333"/>
                          </a:solidFill>
                          <a:latin typeface="Calibri Light"/>
                          <a:cs typeface="Verdana"/>
                        </a:rPr>
                        <a:t>your back</a:t>
                      </a:r>
                      <a:r>
                        <a:rPr lang="de-DE" sz="1000" dirty="0">
                          <a:solidFill>
                            <a:srgbClr val="333333"/>
                          </a:solidFill>
                          <a:latin typeface="Calibri Light"/>
                          <a:cs typeface="Verdana"/>
                        </a:rPr>
                        <a:t> </a:t>
                      </a:r>
                      <a:r>
                        <a:rPr sz="1000" spc="-5" dirty="0">
                          <a:solidFill>
                            <a:srgbClr val="333333"/>
                          </a:solidFill>
                          <a:latin typeface="Calibri Light"/>
                          <a:cs typeface="Verdana"/>
                        </a:rPr>
                        <a:t>(wispering)/Freundin hat hinter </a:t>
                      </a:r>
                      <a:r>
                        <a:rPr sz="1000" dirty="0" err="1">
                          <a:solidFill>
                            <a:srgbClr val="333333"/>
                          </a:solidFill>
                          <a:latin typeface="Calibri Light"/>
                          <a:cs typeface="Verdana"/>
                        </a:rPr>
                        <a:t>Ihrem</a:t>
                      </a:r>
                      <a:r>
                        <a:rPr sz="1000" dirty="0">
                          <a:solidFill>
                            <a:srgbClr val="333333"/>
                          </a:solidFill>
                          <a:latin typeface="Calibri Light"/>
                          <a:cs typeface="Verdana"/>
                        </a:rPr>
                        <a:t> </a:t>
                      </a:r>
                      <a:r>
                        <a:rPr sz="1000" dirty="0" err="1">
                          <a:solidFill>
                            <a:srgbClr val="333333"/>
                          </a:solidFill>
                          <a:latin typeface="Calibri Light"/>
                          <a:cs typeface="Verdana"/>
                        </a:rPr>
                        <a:t>Rücken</a:t>
                      </a:r>
                      <a:r>
                        <a:rPr lang="de-DE" sz="1000" dirty="0">
                          <a:solidFill>
                            <a:srgbClr val="333333"/>
                          </a:solidFill>
                          <a:latin typeface="Calibri Light"/>
                          <a:cs typeface="Verdana"/>
                        </a:rPr>
                        <a:t> </a:t>
                      </a:r>
                      <a:r>
                        <a:rPr sz="1000" dirty="0" err="1">
                          <a:solidFill>
                            <a:srgbClr val="333333"/>
                          </a:solidFill>
                          <a:latin typeface="Calibri Light"/>
                          <a:cs typeface="Verdana"/>
                        </a:rPr>
                        <a:t>geredet</a:t>
                      </a:r>
                      <a:r>
                        <a:rPr sz="1000" spc="-40" dirty="0">
                          <a:solidFill>
                            <a:srgbClr val="333333"/>
                          </a:solidFill>
                          <a:latin typeface="Calibri Light"/>
                          <a:cs typeface="Verdana"/>
                        </a:rPr>
                        <a:t> </a:t>
                      </a:r>
                      <a:r>
                        <a:rPr sz="1000" spc="-5" dirty="0">
                          <a:solidFill>
                            <a:srgbClr val="333333"/>
                          </a:solidFill>
                          <a:latin typeface="Calibri Light"/>
                          <a:cs typeface="Verdana"/>
                        </a:rPr>
                        <a:t>(flüstern)</a:t>
                      </a:r>
                      <a:endParaRPr sz="1000" dirty="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3192">
                <a:tc>
                  <a:txBody>
                    <a:bodyPr/>
                    <a:lstStyle/>
                    <a:p>
                      <a:pPr marL="91440">
                        <a:lnSpc>
                          <a:spcPct val="100000"/>
                        </a:lnSpc>
                        <a:spcBef>
                          <a:spcPts val="355"/>
                        </a:spcBef>
                      </a:pPr>
                      <a:r>
                        <a:rPr sz="1000" dirty="0">
                          <a:solidFill>
                            <a:srgbClr val="333333"/>
                          </a:solidFill>
                          <a:latin typeface="Calibri Light"/>
                          <a:cs typeface="Verdana"/>
                        </a:rPr>
                        <a:t>rileyroxx</a:t>
                      </a: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1440">
                        <a:lnSpc>
                          <a:spcPct val="100000"/>
                        </a:lnSpc>
                        <a:spcBef>
                          <a:spcPts val="355"/>
                        </a:spcBef>
                      </a:pPr>
                      <a:r>
                        <a:rPr sz="1000" dirty="0">
                          <a:solidFill>
                            <a:srgbClr val="333333"/>
                          </a:solidFill>
                          <a:latin typeface="Calibri Light"/>
                          <a:cs typeface="Verdana"/>
                        </a:rPr>
                        <a:t>flickr</a:t>
                      </a: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a:lnSpc>
                          <a:spcPct val="100000"/>
                        </a:lnSpc>
                        <a:spcBef>
                          <a:spcPts val="355"/>
                        </a:spcBef>
                      </a:pPr>
                      <a:r>
                        <a:rPr sz="1000" spc="-5" dirty="0">
                          <a:solidFill>
                            <a:srgbClr val="333333"/>
                          </a:solidFill>
                          <a:latin typeface="Calibri Light"/>
                          <a:cs typeface="Verdana"/>
                        </a:rPr>
                        <a:t>Job </a:t>
                      </a:r>
                      <a:r>
                        <a:rPr sz="1000" dirty="0">
                          <a:solidFill>
                            <a:srgbClr val="333333"/>
                          </a:solidFill>
                          <a:latin typeface="Calibri Light"/>
                          <a:cs typeface="Verdana"/>
                        </a:rPr>
                        <a:t>Interview</a:t>
                      </a:r>
                      <a:r>
                        <a:rPr sz="1000" spc="-25" dirty="0">
                          <a:solidFill>
                            <a:srgbClr val="333333"/>
                          </a:solidFill>
                          <a:latin typeface="Calibri Light"/>
                          <a:cs typeface="Verdana"/>
                        </a:rPr>
                        <a:t> </a:t>
                      </a:r>
                      <a:r>
                        <a:rPr sz="1000" spc="-5" dirty="0">
                          <a:solidFill>
                            <a:srgbClr val="333333"/>
                          </a:solidFill>
                          <a:latin typeface="Calibri Light"/>
                          <a:cs typeface="Verdana"/>
                        </a:rPr>
                        <a:t>#2</a:t>
                      </a:r>
                      <a:endParaRPr sz="100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a:lnSpc>
                          <a:spcPct val="100000"/>
                        </a:lnSpc>
                        <a:spcBef>
                          <a:spcPts val="355"/>
                        </a:spcBef>
                      </a:pPr>
                      <a:r>
                        <a:rPr sz="1000" dirty="0">
                          <a:solidFill>
                            <a:srgbClr val="333333"/>
                          </a:solidFill>
                          <a:latin typeface="Calibri Light"/>
                          <a:cs typeface="Verdana"/>
                        </a:rPr>
                        <a:t>CC</a:t>
                      </a: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marR="95250">
                        <a:lnSpc>
                          <a:spcPct val="100000"/>
                        </a:lnSpc>
                        <a:spcBef>
                          <a:spcPts val="355"/>
                        </a:spcBef>
                      </a:pPr>
                      <a:r>
                        <a:rPr sz="1000" dirty="0">
                          <a:solidFill>
                            <a:srgbClr val="333333"/>
                          </a:solidFill>
                          <a:latin typeface="Calibri Light"/>
                          <a:cs typeface="Verdana"/>
                        </a:rPr>
                        <a:t>You are </a:t>
                      </a:r>
                      <a:r>
                        <a:rPr sz="1000" spc="-5" dirty="0">
                          <a:solidFill>
                            <a:srgbClr val="333333"/>
                          </a:solidFill>
                          <a:latin typeface="Calibri Light"/>
                          <a:cs typeface="Verdana"/>
                        </a:rPr>
                        <a:t>invited </a:t>
                      </a:r>
                      <a:r>
                        <a:rPr sz="1000" dirty="0">
                          <a:solidFill>
                            <a:srgbClr val="333333"/>
                          </a:solidFill>
                          <a:latin typeface="Calibri Light"/>
                          <a:cs typeface="Verdana"/>
                        </a:rPr>
                        <a:t>for a job interview </a:t>
                      </a:r>
                      <a:r>
                        <a:rPr sz="1000" spc="-5" dirty="0">
                          <a:solidFill>
                            <a:srgbClr val="333333"/>
                          </a:solidFill>
                          <a:latin typeface="Calibri Light"/>
                          <a:cs typeface="Verdana"/>
                        </a:rPr>
                        <a:t>(man </a:t>
                      </a:r>
                      <a:r>
                        <a:rPr sz="1000" dirty="0">
                          <a:solidFill>
                            <a:srgbClr val="333333"/>
                          </a:solidFill>
                          <a:latin typeface="Calibri Light"/>
                          <a:cs typeface="Verdana"/>
                        </a:rPr>
                        <a:t>dressed</a:t>
                      </a:r>
                      <a:r>
                        <a:rPr lang="de-DE" sz="1000" dirty="0">
                          <a:solidFill>
                            <a:srgbClr val="333333"/>
                          </a:solidFill>
                          <a:latin typeface="Calibri Light"/>
                          <a:cs typeface="Verdana"/>
                        </a:rPr>
                        <a:t> </a:t>
                      </a:r>
                      <a:r>
                        <a:rPr sz="1000" spc="-5" dirty="0">
                          <a:solidFill>
                            <a:srgbClr val="333333"/>
                          </a:solidFill>
                          <a:latin typeface="Calibri Light"/>
                          <a:cs typeface="Verdana"/>
                        </a:rPr>
                        <a:t>in </a:t>
                      </a:r>
                      <a:r>
                        <a:rPr sz="1000" dirty="0">
                          <a:solidFill>
                            <a:srgbClr val="333333"/>
                          </a:solidFill>
                          <a:latin typeface="Calibri Light"/>
                          <a:cs typeface="Verdana"/>
                        </a:rPr>
                        <a:t>grey </a:t>
                      </a:r>
                      <a:r>
                        <a:rPr sz="1000" spc="-5" dirty="0">
                          <a:solidFill>
                            <a:srgbClr val="333333"/>
                          </a:solidFill>
                          <a:latin typeface="Calibri Light"/>
                          <a:cs typeface="Verdana"/>
                        </a:rPr>
                        <a:t>shirt </a:t>
                      </a:r>
                      <a:r>
                        <a:rPr sz="1000" dirty="0">
                          <a:solidFill>
                            <a:srgbClr val="333333"/>
                          </a:solidFill>
                          <a:latin typeface="Calibri Light"/>
                          <a:cs typeface="Verdana"/>
                        </a:rPr>
                        <a:t>+ tie)/Vorstellungsgespräch </a:t>
                      </a:r>
                      <a:r>
                        <a:rPr sz="1000" spc="-5" dirty="0">
                          <a:solidFill>
                            <a:srgbClr val="333333"/>
                          </a:solidFill>
                          <a:latin typeface="Calibri Light"/>
                          <a:cs typeface="Verdana"/>
                        </a:rPr>
                        <a:t>(Mann in</a:t>
                      </a:r>
                      <a:r>
                        <a:rPr lang="de-DE" sz="1000" spc="-5" dirty="0">
                          <a:solidFill>
                            <a:srgbClr val="333333"/>
                          </a:solidFill>
                          <a:latin typeface="Calibri Light"/>
                          <a:cs typeface="Verdana"/>
                        </a:rPr>
                        <a:t> </a:t>
                      </a:r>
                      <a:r>
                        <a:rPr sz="1000" spc="-5" dirty="0" err="1">
                          <a:solidFill>
                            <a:srgbClr val="333333"/>
                          </a:solidFill>
                          <a:latin typeface="Calibri Light"/>
                          <a:cs typeface="Verdana"/>
                        </a:rPr>
                        <a:t>schwarzem</a:t>
                      </a:r>
                      <a:r>
                        <a:rPr sz="1000" spc="-5" dirty="0">
                          <a:solidFill>
                            <a:srgbClr val="333333"/>
                          </a:solidFill>
                          <a:latin typeface="Calibri Light"/>
                          <a:cs typeface="Verdana"/>
                        </a:rPr>
                        <a:t> </a:t>
                      </a:r>
                      <a:r>
                        <a:rPr sz="1000" dirty="0">
                          <a:solidFill>
                            <a:srgbClr val="333333"/>
                          </a:solidFill>
                          <a:latin typeface="Calibri Light"/>
                          <a:cs typeface="Verdana"/>
                        </a:rPr>
                        <a:t>Hemd </a:t>
                      </a:r>
                      <a:r>
                        <a:rPr sz="1000" spc="-5" dirty="0">
                          <a:solidFill>
                            <a:srgbClr val="333333"/>
                          </a:solidFill>
                          <a:latin typeface="Calibri Light"/>
                          <a:cs typeface="Verdana"/>
                        </a:rPr>
                        <a:t>u.</a:t>
                      </a:r>
                      <a:r>
                        <a:rPr sz="1000" spc="-40" dirty="0">
                          <a:solidFill>
                            <a:srgbClr val="333333"/>
                          </a:solidFill>
                          <a:latin typeface="Calibri Light"/>
                          <a:cs typeface="Verdana"/>
                        </a:rPr>
                        <a:t> </a:t>
                      </a:r>
                      <a:r>
                        <a:rPr sz="1000" spc="-5" dirty="0">
                          <a:solidFill>
                            <a:srgbClr val="333333"/>
                          </a:solidFill>
                          <a:latin typeface="Calibri Light"/>
                          <a:cs typeface="Verdana"/>
                        </a:rPr>
                        <a:t>Krawatte)</a:t>
                      </a:r>
                      <a:endParaRPr sz="1000" dirty="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91440">
                        <a:lnSpc>
                          <a:spcPct val="100000"/>
                        </a:lnSpc>
                        <a:spcBef>
                          <a:spcPts val="355"/>
                        </a:spcBef>
                      </a:pPr>
                      <a:r>
                        <a:rPr sz="1000" dirty="0">
                          <a:solidFill>
                            <a:srgbClr val="333333"/>
                          </a:solidFill>
                          <a:latin typeface="Calibri Light"/>
                          <a:cs typeface="Verdana"/>
                        </a:rPr>
                        <a:t>bre</a:t>
                      </a:r>
                      <a:r>
                        <a:rPr sz="1000" spc="-25" dirty="0">
                          <a:solidFill>
                            <a:srgbClr val="333333"/>
                          </a:solidFill>
                          <a:latin typeface="Calibri Light"/>
                          <a:cs typeface="Verdana"/>
                        </a:rPr>
                        <a:t> </a:t>
                      </a:r>
                      <a:r>
                        <a:rPr sz="1000" spc="-5" dirty="0">
                          <a:solidFill>
                            <a:srgbClr val="333333"/>
                          </a:solidFill>
                          <a:latin typeface="Calibri Light"/>
                          <a:cs typeface="Verdana"/>
                        </a:rPr>
                        <a:t>pettis</a:t>
                      </a:r>
                      <a:endParaRPr sz="1000" dirty="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1440">
                        <a:lnSpc>
                          <a:spcPct val="100000"/>
                        </a:lnSpc>
                        <a:spcBef>
                          <a:spcPts val="355"/>
                        </a:spcBef>
                      </a:pPr>
                      <a:r>
                        <a:rPr sz="1000" dirty="0">
                          <a:solidFill>
                            <a:srgbClr val="333333"/>
                          </a:solidFill>
                          <a:latin typeface="Calibri Light"/>
                          <a:cs typeface="Verdana"/>
                        </a:rPr>
                        <a:t>flickr</a:t>
                      </a: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marR="284480">
                        <a:lnSpc>
                          <a:spcPct val="100000"/>
                        </a:lnSpc>
                        <a:spcBef>
                          <a:spcPts val="355"/>
                        </a:spcBef>
                      </a:pPr>
                      <a:r>
                        <a:rPr sz="1000" spc="-5" dirty="0">
                          <a:solidFill>
                            <a:srgbClr val="333333"/>
                          </a:solidFill>
                          <a:latin typeface="Calibri Light"/>
                          <a:cs typeface="Verdana"/>
                        </a:rPr>
                        <a:t>This is what the </a:t>
                      </a:r>
                      <a:r>
                        <a:rPr sz="1000" dirty="0">
                          <a:solidFill>
                            <a:srgbClr val="333333"/>
                          </a:solidFill>
                          <a:latin typeface="Calibri Light"/>
                          <a:cs typeface="Verdana"/>
                        </a:rPr>
                        <a:t>webcam</a:t>
                      </a:r>
                      <a:r>
                        <a:rPr lang="de-DE" sz="1000" dirty="0">
                          <a:solidFill>
                            <a:srgbClr val="333333"/>
                          </a:solidFill>
                          <a:latin typeface="Calibri Light"/>
                          <a:cs typeface="Verdana"/>
                        </a:rPr>
                        <a:t> </a:t>
                      </a:r>
                      <a:r>
                        <a:rPr sz="1000" dirty="0">
                          <a:solidFill>
                            <a:srgbClr val="333333"/>
                          </a:solidFill>
                          <a:latin typeface="Calibri Light"/>
                          <a:cs typeface="Verdana"/>
                        </a:rPr>
                        <a:t>sees through a</a:t>
                      </a:r>
                      <a:r>
                        <a:rPr sz="1000" spc="-95" dirty="0">
                          <a:solidFill>
                            <a:srgbClr val="333333"/>
                          </a:solidFill>
                          <a:latin typeface="Calibri Light"/>
                          <a:cs typeface="Verdana"/>
                        </a:rPr>
                        <a:t> </a:t>
                      </a:r>
                      <a:r>
                        <a:rPr sz="1000" dirty="0">
                          <a:solidFill>
                            <a:srgbClr val="333333"/>
                          </a:solidFill>
                          <a:latin typeface="Calibri Light"/>
                          <a:cs typeface="Verdana"/>
                        </a:rPr>
                        <a:t>peephole</a:t>
                      </a: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a:lnSpc>
                          <a:spcPct val="100000"/>
                        </a:lnSpc>
                        <a:spcBef>
                          <a:spcPts val="355"/>
                        </a:spcBef>
                      </a:pPr>
                      <a:r>
                        <a:rPr sz="1000" dirty="0">
                          <a:solidFill>
                            <a:srgbClr val="333333"/>
                          </a:solidFill>
                          <a:latin typeface="Calibri Light"/>
                          <a:cs typeface="Verdana"/>
                        </a:rPr>
                        <a:t>CC</a:t>
                      </a: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marR="405130">
                        <a:lnSpc>
                          <a:spcPct val="100000"/>
                        </a:lnSpc>
                        <a:spcBef>
                          <a:spcPts val="355"/>
                        </a:spcBef>
                      </a:pPr>
                      <a:r>
                        <a:rPr sz="1000" dirty="0">
                          <a:solidFill>
                            <a:srgbClr val="333333"/>
                          </a:solidFill>
                          <a:latin typeface="Calibri Light"/>
                          <a:cs typeface="Verdana"/>
                        </a:rPr>
                        <a:t>A friend </a:t>
                      </a:r>
                      <a:r>
                        <a:rPr sz="1000" spc="-5" dirty="0">
                          <a:solidFill>
                            <a:srgbClr val="333333"/>
                          </a:solidFill>
                          <a:latin typeface="Calibri Light"/>
                          <a:cs typeface="Verdana"/>
                        </a:rPr>
                        <a:t>is unpleasantly </a:t>
                      </a:r>
                      <a:r>
                        <a:rPr sz="1000" dirty="0">
                          <a:solidFill>
                            <a:srgbClr val="333333"/>
                          </a:solidFill>
                          <a:latin typeface="Calibri Light"/>
                          <a:cs typeface="Verdana"/>
                        </a:rPr>
                        <a:t>surprised by your</a:t>
                      </a:r>
                      <a:r>
                        <a:rPr lang="de-DE" sz="1000" dirty="0">
                          <a:solidFill>
                            <a:srgbClr val="333333"/>
                          </a:solidFill>
                          <a:latin typeface="Calibri Light"/>
                          <a:cs typeface="Verdana"/>
                        </a:rPr>
                        <a:t> </a:t>
                      </a:r>
                      <a:r>
                        <a:rPr sz="1000" dirty="0">
                          <a:solidFill>
                            <a:srgbClr val="333333"/>
                          </a:solidFill>
                          <a:latin typeface="Calibri Light"/>
                          <a:cs typeface="Verdana"/>
                        </a:rPr>
                        <a:t>spontaneous visit </a:t>
                      </a:r>
                      <a:r>
                        <a:rPr sz="1000" spc="-5" dirty="0">
                          <a:solidFill>
                            <a:srgbClr val="333333"/>
                          </a:solidFill>
                          <a:latin typeface="Calibri Light"/>
                          <a:cs typeface="Verdana"/>
                        </a:rPr>
                        <a:t>(man in </a:t>
                      </a:r>
                      <a:r>
                        <a:rPr sz="1000" dirty="0">
                          <a:solidFill>
                            <a:srgbClr val="333333"/>
                          </a:solidFill>
                          <a:latin typeface="Calibri Light"/>
                          <a:cs typeface="Verdana"/>
                        </a:rPr>
                        <a:t>a </a:t>
                      </a:r>
                      <a:r>
                        <a:rPr sz="1000" spc="-5" dirty="0">
                          <a:solidFill>
                            <a:srgbClr val="333333"/>
                          </a:solidFill>
                          <a:latin typeface="Calibri Light"/>
                          <a:cs typeface="Verdana"/>
                        </a:rPr>
                        <a:t>spyhole)/Eine</a:t>
                      </a:r>
                      <a:r>
                        <a:rPr lang="de-DE" sz="1000" spc="-5" dirty="0">
                          <a:solidFill>
                            <a:srgbClr val="333333"/>
                          </a:solidFill>
                          <a:latin typeface="Calibri Light"/>
                          <a:cs typeface="Verdana"/>
                        </a:rPr>
                        <a:t> </a:t>
                      </a:r>
                      <a:r>
                        <a:rPr sz="1000" dirty="0" err="1">
                          <a:solidFill>
                            <a:srgbClr val="333333"/>
                          </a:solidFill>
                          <a:latin typeface="Calibri Light"/>
                          <a:cs typeface="Verdana"/>
                        </a:rPr>
                        <a:t>Freundin</a:t>
                      </a:r>
                      <a:r>
                        <a:rPr sz="1000" dirty="0">
                          <a:solidFill>
                            <a:srgbClr val="333333"/>
                          </a:solidFill>
                          <a:latin typeface="Calibri Light"/>
                          <a:cs typeface="Verdana"/>
                        </a:rPr>
                        <a:t> </a:t>
                      </a:r>
                      <a:r>
                        <a:rPr sz="1000" spc="-5" dirty="0">
                          <a:solidFill>
                            <a:srgbClr val="333333"/>
                          </a:solidFill>
                          <a:latin typeface="Calibri Light"/>
                          <a:cs typeface="Verdana"/>
                        </a:rPr>
                        <a:t>ist </a:t>
                      </a:r>
                      <a:r>
                        <a:rPr sz="1000" dirty="0">
                          <a:solidFill>
                            <a:srgbClr val="333333"/>
                          </a:solidFill>
                          <a:latin typeface="Calibri Light"/>
                          <a:cs typeface="Verdana"/>
                        </a:rPr>
                        <a:t>von </a:t>
                      </a:r>
                      <a:r>
                        <a:rPr sz="1000" spc="-5" dirty="0">
                          <a:solidFill>
                            <a:srgbClr val="333333"/>
                          </a:solidFill>
                          <a:latin typeface="Calibri Light"/>
                          <a:cs typeface="Verdana"/>
                        </a:rPr>
                        <a:t>ihrem </a:t>
                      </a:r>
                      <a:r>
                        <a:rPr sz="1000" dirty="0" err="1">
                          <a:solidFill>
                            <a:srgbClr val="333333"/>
                          </a:solidFill>
                          <a:latin typeface="Calibri Light"/>
                          <a:cs typeface="Verdana"/>
                        </a:rPr>
                        <a:t>Besuch</a:t>
                      </a:r>
                      <a:r>
                        <a:rPr sz="1000" dirty="0">
                          <a:solidFill>
                            <a:srgbClr val="333333"/>
                          </a:solidFill>
                          <a:latin typeface="Calibri Light"/>
                          <a:cs typeface="Verdana"/>
                        </a:rPr>
                        <a:t> </a:t>
                      </a:r>
                      <a:r>
                        <a:rPr sz="1000" spc="-5" dirty="0" err="1">
                          <a:solidFill>
                            <a:srgbClr val="333333"/>
                          </a:solidFill>
                          <a:latin typeface="Calibri Light"/>
                          <a:cs typeface="Verdana"/>
                        </a:rPr>
                        <a:t>unangenehm</a:t>
                      </a:r>
                      <a:r>
                        <a:rPr lang="de-DE" sz="1000" spc="-5" dirty="0">
                          <a:solidFill>
                            <a:srgbClr val="333333"/>
                          </a:solidFill>
                          <a:latin typeface="Calibri Light"/>
                          <a:cs typeface="Verdana"/>
                        </a:rPr>
                        <a:t> </a:t>
                      </a:r>
                      <a:r>
                        <a:rPr sz="1000" dirty="0" err="1">
                          <a:solidFill>
                            <a:srgbClr val="333333"/>
                          </a:solidFill>
                          <a:latin typeface="Calibri Light"/>
                          <a:cs typeface="Verdana"/>
                        </a:rPr>
                        <a:t>überrascht</a:t>
                      </a:r>
                      <a:r>
                        <a:rPr sz="1000" dirty="0">
                          <a:solidFill>
                            <a:srgbClr val="333333"/>
                          </a:solidFill>
                          <a:latin typeface="Calibri Light"/>
                          <a:cs typeface="Verdana"/>
                        </a:rPr>
                        <a:t> </a:t>
                      </a:r>
                      <a:r>
                        <a:rPr sz="1000" spc="-5" dirty="0">
                          <a:solidFill>
                            <a:srgbClr val="333333"/>
                          </a:solidFill>
                          <a:latin typeface="Calibri Light"/>
                          <a:cs typeface="Verdana"/>
                        </a:rPr>
                        <a:t>(Mann </a:t>
                      </a:r>
                      <a:r>
                        <a:rPr sz="1000" dirty="0">
                          <a:solidFill>
                            <a:srgbClr val="333333"/>
                          </a:solidFill>
                          <a:latin typeface="Calibri Light"/>
                          <a:cs typeface="Verdana"/>
                        </a:rPr>
                        <a:t>im</a:t>
                      </a:r>
                      <a:r>
                        <a:rPr sz="1000" spc="-15" dirty="0">
                          <a:solidFill>
                            <a:srgbClr val="333333"/>
                          </a:solidFill>
                          <a:latin typeface="Calibri Light"/>
                          <a:cs typeface="Verdana"/>
                        </a:rPr>
                        <a:t> </a:t>
                      </a:r>
                      <a:r>
                        <a:rPr sz="1000" dirty="0">
                          <a:solidFill>
                            <a:srgbClr val="333333"/>
                          </a:solidFill>
                          <a:latin typeface="Calibri Light"/>
                          <a:cs typeface="Verdana"/>
                        </a:rPr>
                        <a:t>Spion)</a:t>
                      </a: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3192">
                <a:tc>
                  <a:txBody>
                    <a:bodyPr/>
                    <a:lstStyle/>
                    <a:p>
                      <a:pPr marL="91440">
                        <a:lnSpc>
                          <a:spcPct val="100000"/>
                        </a:lnSpc>
                        <a:spcBef>
                          <a:spcPts val="360"/>
                        </a:spcBef>
                      </a:pPr>
                      <a:r>
                        <a:rPr sz="1000" dirty="0">
                          <a:solidFill>
                            <a:srgbClr val="333333"/>
                          </a:solidFill>
                          <a:latin typeface="Calibri Light"/>
                          <a:cs typeface="Verdana"/>
                        </a:rPr>
                        <a:t>yanec</a:t>
                      </a: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1440">
                        <a:lnSpc>
                          <a:spcPct val="100000"/>
                        </a:lnSpc>
                        <a:spcBef>
                          <a:spcPts val="360"/>
                        </a:spcBef>
                      </a:pPr>
                      <a:r>
                        <a:rPr sz="1000" dirty="0">
                          <a:solidFill>
                            <a:srgbClr val="333333"/>
                          </a:solidFill>
                          <a:latin typeface="Calibri Light"/>
                          <a:cs typeface="Verdana"/>
                        </a:rPr>
                        <a:t>flickr</a:t>
                      </a: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a:lnSpc>
                          <a:spcPct val="100000"/>
                        </a:lnSpc>
                        <a:spcBef>
                          <a:spcPts val="360"/>
                        </a:spcBef>
                      </a:pPr>
                      <a:r>
                        <a:rPr sz="1000" spc="-5" dirty="0">
                          <a:solidFill>
                            <a:srgbClr val="333333"/>
                          </a:solidFill>
                          <a:latin typeface="Calibri Light"/>
                          <a:cs typeface="Verdana"/>
                        </a:rPr>
                        <a:t>laughter</a:t>
                      </a:r>
                      <a:r>
                        <a:rPr sz="1000" spc="5" dirty="0">
                          <a:solidFill>
                            <a:srgbClr val="333333"/>
                          </a:solidFill>
                          <a:latin typeface="Calibri Light"/>
                          <a:cs typeface="Verdana"/>
                        </a:rPr>
                        <a:t> </a:t>
                      </a:r>
                      <a:r>
                        <a:rPr sz="1000" dirty="0">
                          <a:solidFill>
                            <a:srgbClr val="333333"/>
                          </a:solidFill>
                          <a:latin typeface="Calibri Light"/>
                          <a:cs typeface="Verdana"/>
                        </a:rPr>
                        <a:t>workshop</a:t>
                      </a: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a:lnSpc>
                          <a:spcPct val="100000"/>
                        </a:lnSpc>
                        <a:spcBef>
                          <a:spcPts val="360"/>
                        </a:spcBef>
                      </a:pPr>
                      <a:r>
                        <a:rPr sz="1000" dirty="0">
                          <a:solidFill>
                            <a:srgbClr val="333333"/>
                          </a:solidFill>
                          <a:latin typeface="Calibri Light"/>
                          <a:cs typeface="Verdana"/>
                        </a:rPr>
                        <a:t>CC</a:t>
                      </a:r>
                      <a:endParaRPr sz="1000">
                        <a:solidFill>
                          <a:srgbClr val="333333"/>
                        </a:solidFill>
                        <a:latin typeface="Calibri Light"/>
                        <a:cs typeface="Verdana"/>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marR="499745">
                        <a:lnSpc>
                          <a:spcPct val="100000"/>
                        </a:lnSpc>
                        <a:spcBef>
                          <a:spcPts val="360"/>
                        </a:spcBef>
                      </a:pPr>
                      <a:r>
                        <a:rPr sz="1000" dirty="0">
                          <a:solidFill>
                            <a:srgbClr val="333333"/>
                          </a:solidFill>
                          <a:latin typeface="Calibri Light"/>
                          <a:cs typeface="Verdana"/>
                        </a:rPr>
                        <a:t>Other people </a:t>
                      </a:r>
                      <a:r>
                        <a:rPr sz="1000" spc="-5" dirty="0">
                          <a:solidFill>
                            <a:srgbClr val="333333"/>
                          </a:solidFill>
                          <a:latin typeface="Calibri Light"/>
                          <a:cs typeface="Verdana"/>
                        </a:rPr>
                        <a:t>laugh while </a:t>
                      </a:r>
                      <a:r>
                        <a:rPr sz="1000" dirty="0">
                          <a:solidFill>
                            <a:srgbClr val="333333"/>
                          </a:solidFill>
                          <a:latin typeface="Calibri Light"/>
                          <a:cs typeface="Verdana"/>
                        </a:rPr>
                        <a:t>you are </a:t>
                      </a:r>
                      <a:r>
                        <a:rPr sz="1000" spc="-5" dirty="0">
                          <a:solidFill>
                            <a:srgbClr val="333333"/>
                          </a:solidFill>
                          <a:latin typeface="Calibri Light"/>
                          <a:cs typeface="Verdana"/>
                        </a:rPr>
                        <a:t>talking</a:t>
                      </a:r>
                      <a:r>
                        <a:rPr lang="de-DE" sz="1000" spc="-5" dirty="0">
                          <a:solidFill>
                            <a:srgbClr val="333333"/>
                          </a:solidFill>
                          <a:latin typeface="Calibri Light"/>
                          <a:cs typeface="Verdana"/>
                        </a:rPr>
                        <a:t> </a:t>
                      </a:r>
                      <a:r>
                        <a:rPr sz="1000" spc="-5" dirty="0">
                          <a:solidFill>
                            <a:srgbClr val="333333"/>
                          </a:solidFill>
                          <a:latin typeface="Calibri Light"/>
                          <a:cs typeface="Verdana"/>
                        </a:rPr>
                        <a:t>(celebration)/Andere </a:t>
                      </a:r>
                      <a:r>
                        <a:rPr sz="1000" dirty="0">
                          <a:solidFill>
                            <a:srgbClr val="333333"/>
                          </a:solidFill>
                          <a:latin typeface="Calibri Light"/>
                          <a:cs typeface="Verdana"/>
                        </a:rPr>
                        <a:t>fangen an zu </a:t>
                      </a:r>
                      <a:r>
                        <a:rPr sz="1000" spc="-5" dirty="0" err="1">
                          <a:solidFill>
                            <a:srgbClr val="333333"/>
                          </a:solidFill>
                          <a:latin typeface="Calibri Light"/>
                          <a:cs typeface="Verdana"/>
                        </a:rPr>
                        <a:t>lachen</a:t>
                      </a:r>
                      <a:r>
                        <a:rPr sz="1000" spc="-5" dirty="0">
                          <a:solidFill>
                            <a:srgbClr val="333333"/>
                          </a:solidFill>
                          <a:latin typeface="Calibri Light"/>
                          <a:cs typeface="Verdana"/>
                        </a:rPr>
                        <a:t>,</a:t>
                      </a:r>
                      <a:r>
                        <a:rPr lang="de-DE" sz="1000" spc="-5" dirty="0">
                          <a:solidFill>
                            <a:srgbClr val="333333"/>
                          </a:solidFill>
                          <a:latin typeface="Calibri Light"/>
                          <a:cs typeface="Verdana"/>
                        </a:rPr>
                        <a:t> </a:t>
                      </a:r>
                      <a:r>
                        <a:rPr sz="1000" spc="-5" dirty="0" err="1">
                          <a:solidFill>
                            <a:srgbClr val="333333"/>
                          </a:solidFill>
                          <a:latin typeface="Calibri Light"/>
                          <a:cs typeface="Verdana"/>
                        </a:rPr>
                        <a:t>während</a:t>
                      </a:r>
                      <a:r>
                        <a:rPr sz="1000" spc="-5" dirty="0">
                          <a:solidFill>
                            <a:srgbClr val="333333"/>
                          </a:solidFill>
                          <a:latin typeface="Calibri Light"/>
                          <a:cs typeface="Verdana"/>
                        </a:rPr>
                        <a:t> </a:t>
                      </a:r>
                      <a:r>
                        <a:rPr sz="1000" dirty="0">
                          <a:solidFill>
                            <a:srgbClr val="333333"/>
                          </a:solidFill>
                          <a:latin typeface="Calibri Light"/>
                          <a:cs typeface="Verdana"/>
                        </a:rPr>
                        <a:t>Sie reden</a:t>
                      </a:r>
                      <a:r>
                        <a:rPr sz="1000" spc="-30" dirty="0">
                          <a:solidFill>
                            <a:srgbClr val="333333"/>
                          </a:solidFill>
                          <a:latin typeface="Calibri Light"/>
                          <a:cs typeface="Verdana"/>
                        </a:rPr>
                        <a:t> </a:t>
                      </a:r>
                      <a:r>
                        <a:rPr sz="1000" dirty="0">
                          <a:solidFill>
                            <a:srgbClr val="333333"/>
                          </a:solidFill>
                          <a:latin typeface="Calibri Light"/>
                          <a:cs typeface="Verdana"/>
                        </a:rPr>
                        <a:t>(Feier)</a:t>
                      </a: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65760">
                <a:tc>
                  <a:txBody>
                    <a:bodyPr/>
                    <a:lstStyle/>
                    <a:p>
                      <a:pPr marL="91440">
                        <a:lnSpc>
                          <a:spcPct val="100000"/>
                        </a:lnSpc>
                        <a:spcBef>
                          <a:spcPts val="360"/>
                        </a:spcBef>
                      </a:pPr>
                      <a:r>
                        <a:rPr sz="1000" dirty="0">
                          <a:solidFill>
                            <a:srgbClr val="333333"/>
                          </a:solidFill>
                          <a:latin typeface="Calibri Light"/>
                          <a:cs typeface="Verdana"/>
                        </a:rPr>
                        <a:t>Heidi</a:t>
                      </a:r>
                      <a:r>
                        <a:rPr sz="1000" spc="10" dirty="0">
                          <a:solidFill>
                            <a:srgbClr val="333333"/>
                          </a:solidFill>
                          <a:latin typeface="Calibri Light"/>
                          <a:cs typeface="Verdana"/>
                        </a:rPr>
                        <a:t> </a:t>
                      </a:r>
                      <a:r>
                        <a:rPr sz="1000" spc="-5" dirty="0">
                          <a:solidFill>
                            <a:srgbClr val="333333"/>
                          </a:solidFill>
                          <a:latin typeface="Calibri Light"/>
                          <a:cs typeface="Verdana"/>
                        </a:rPr>
                        <a:t>Wittwer</a:t>
                      </a:r>
                      <a:endParaRPr sz="1000" dirty="0">
                        <a:solidFill>
                          <a:srgbClr val="333333"/>
                        </a:solidFill>
                        <a:latin typeface="Calibri Light"/>
                        <a:cs typeface="Verdana"/>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1440">
                        <a:lnSpc>
                          <a:spcPct val="100000"/>
                        </a:lnSpc>
                        <a:spcBef>
                          <a:spcPts val="360"/>
                        </a:spcBef>
                      </a:pPr>
                      <a:r>
                        <a:rPr sz="1000" dirty="0">
                          <a:solidFill>
                            <a:srgbClr val="333333"/>
                          </a:solidFill>
                          <a:latin typeface="Calibri Light"/>
                          <a:cs typeface="Verdana"/>
                        </a:rPr>
                        <a:t>fotocommunity</a:t>
                      </a:r>
                      <a:endParaRPr sz="1000">
                        <a:solidFill>
                          <a:srgbClr val="333333"/>
                        </a:solidFill>
                        <a:latin typeface="Calibri Light"/>
                        <a:cs typeface="Verdana"/>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a:lnSpc>
                          <a:spcPct val="100000"/>
                        </a:lnSpc>
                        <a:spcBef>
                          <a:spcPts val="360"/>
                        </a:spcBef>
                      </a:pPr>
                      <a:r>
                        <a:rPr sz="1000" dirty="0">
                          <a:solidFill>
                            <a:srgbClr val="333333"/>
                          </a:solidFill>
                          <a:latin typeface="Calibri Light"/>
                          <a:cs typeface="Verdana"/>
                        </a:rPr>
                        <a:t>schreiende</a:t>
                      </a:r>
                      <a:r>
                        <a:rPr sz="1000" spc="-25" dirty="0">
                          <a:solidFill>
                            <a:srgbClr val="333333"/>
                          </a:solidFill>
                          <a:latin typeface="Calibri Light"/>
                          <a:cs typeface="Verdana"/>
                        </a:rPr>
                        <a:t> </a:t>
                      </a:r>
                      <a:r>
                        <a:rPr sz="1000" spc="-5" dirty="0">
                          <a:solidFill>
                            <a:srgbClr val="333333"/>
                          </a:solidFill>
                          <a:latin typeface="Calibri Light"/>
                          <a:cs typeface="Verdana"/>
                        </a:rPr>
                        <a:t>Hand</a:t>
                      </a:r>
                      <a:endParaRPr sz="1000" dirty="0">
                        <a:solidFill>
                          <a:srgbClr val="333333"/>
                        </a:solidFill>
                        <a:latin typeface="Calibri Light"/>
                        <a:cs typeface="Verdana"/>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a:lnSpc>
                          <a:spcPct val="100000"/>
                        </a:lnSpc>
                        <a:spcBef>
                          <a:spcPts val="360"/>
                        </a:spcBef>
                      </a:pPr>
                      <a:r>
                        <a:rPr sz="1000" spc="-5" dirty="0">
                          <a:solidFill>
                            <a:srgbClr val="333333"/>
                          </a:solidFill>
                          <a:latin typeface="Calibri Light"/>
                          <a:cs typeface="Verdana"/>
                        </a:rPr>
                        <a:t>PP</a:t>
                      </a:r>
                      <a:endParaRPr sz="1000" dirty="0">
                        <a:solidFill>
                          <a:srgbClr val="333333"/>
                        </a:solidFill>
                        <a:latin typeface="Calibri Light"/>
                        <a:cs typeface="Verdana"/>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a:lnSpc>
                          <a:spcPct val="100000"/>
                        </a:lnSpc>
                        <a:spcBef>
                          <a:spcPts val="360"/>
                        </a:spcBef>
                      </a:pPr>
                      <a:r>
                        <a:rPr sz="1000" dirty="0">
                          <a:solidFill>
                            <a:srgbClr val="333333"/>
                          </a:solidFill>
                          <a:latin typeface="Calibri Light"/>
                          <a:cs typeface="Verdana"/>
                        </a:rPr>
                        <a:t>Screaming </a:t>
                      </a:r>
                      <a:r>
                        <a:rPr sz="1000" spc="-5" dirty="0">
                          <a:solidFill>
                            <a:srgbClr val="333333"/>
                          </a:solidFill>
                          <a:latin typeface="Calibri Light"/>
                          <a:cs typeface="Verdana"/>
                        </a:rPr>
                        <a:t>hand/Schreiende</a:t>
                      </a:r>
                      <a:r>
                        <a:rPr sz="1000" spc="-20" dirty="0">
                          <a:solidFill>
                            <a:srgbClr val="333333"/>
                          </a:solidFill>
                          <a:latin typeface="Calibri Light"/>
                          <a:cs typeface="Verdana"/>
                        </a:rPr>
                        <a:t> </a:t>
                      </a:r>
                      <a:r>
                        <a:rPr sz="1000" spc="-5" dirty="0">
                          <a:solidFill>
                            <a:srgbClr val="333333"/>
                          </a:solidFill>
                          <a:latin typeface="Calibri Light"/>
                          <a:cs typeface="Verdana"/>
                        </a:rPr>
                        <a:t>Hand</a:t>
                      </a:r>
                      <a:endParaRPr sz="1000" dirty="0">
                        <a:solidFill>
                          <a:srgbClr val="333333"/>
                        </a:solidFill>
                        <a:latin typeface="Calibri Light"/>
                        <a:cs typeface="Verdana"/>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93192">
                <a:tc>
                  <a:txBody>
                    <a:bodyPr/>
                    <a:lstStyle/>
                    <a:p>
                      <a:pPr marL="91440">
                        <a:lnSpc>
                          <a:spcPct val="100000"/>
                        </a:lnSpc>
                        <a:spcBef>
                          <a:spcPts val="360"/>
                        </a:spcBef>
                      </a:pPr>
                      <a:r>
                        <a:rPr sz="1000" spc="-5" dirty="0">
                          <a:solidFill>
                            <a:srgbClr val="333333"/>
                          </a:solidFill>
                          <a:latin typeface="Calibri Light"/>
                          <a:cs typeface="Verdana"/>
                        </a:rPr>
                        <a:t>zen</a:t>
                      </a:r>
                      <a:endParaRPr sz="1000" dirty="0">
                        <a:solidFill>
                          <a:srgbClr val="333333"/>
                        </a:solidFill>
                        <a:latin typeface="Calibri Light"/>
                        <a:cs typeface="Verdana"/>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1440">
                        <a:lnSpc>
                          <a:spcPct val="100000"/>
                        </a:lnSpc>
                        <a:spcBef>
                          <a:spcPts val="360"/>
                        </a:spcBef>
                      </a:pPr>
                      <a:r>
                        <a:rPr sz="1000" dirty="0">
                          <a:solidFill>
                            <a:srgbClr val="333333"/>
                          </a:solidFill>
                          <a:latin typeface="Calibri Light"/>
                          <a:cs typeface="Verdana"/>
                        </a:rPr>
                        <a:t>flickr</a:t>
                      </a:r>
                      <a:endParaRPr sz="1000">
                        <a:solidFill>
                          <a:srgbClr val="333333"/>
                        </a:solidFill>
                        <a:latin typeface="Calibri Light"/>
                        <a:cs typeface="Verdana"/>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a:lnSpc>
                          <a:spcPct val="100000"/>
                        </a:lnSpc>
                        <a:spcBef>
                          <a:spcPts val="360"/>
                        </a:spcBef>
                      </a:pPr>
                      <a:r>
                        <a:rPr sz="1000" spc="-5" dirty="0">
                          <a:solidFill>
                            <a:srgbClr val="333333"/>
                          </a:solidFill>
                          <a:latin typeface="Calibri Light"/>
                          <a:cs typeface="Verdana"/>
                        </a:rPr>
                        <a:t>zen driving </a:t>
                      </a:r>
                      <a:r>
                        <a:rPr sz="1000" dirty="0">
                          <a:solidFill>
                            <a:srgbClr val="333333"/>
                          </a:solidFill>
                          <a:latin typeface="Calibri Light"/>
                          <a:cs typeface="Verdana"/>
                        </a:rPr>
                        <a:t>home - day</a:t>
                      </a:r>
                      <a:r>
                        <a:rPr sz="1000" spc="-5" dirty="0">
                          <a:solidFill>
                            <a:srgbClr val="333333"/>
                          </a:solidFill>
                          <a:latin typeface="Calibri Light"/>
                          <a:cs typeface="Verdana"/>
                        </a:rPr>
                        <a:t> </a:t>
                      </a:r>
                      <a:r>
                        <a:rPr sz="1000" dirty="0">
                          <a:solidFill>
                            <a:srgbClr val="333333"/>
                          </a:solidFill>
                          <a:latin typeface="Calibri Light"/>
                          <a:cs typeface="Verdana"/>
                        </a:rPr>
                        <a:t>14</a:t>
                      </a:r>
                      <a:endParaRPr sz="1000">
                        <a:solidFill>
                          <a:srgbClr val="333333"/>
                        </a:solidFill>
                        <a:latin typeface="Calibri Light"/>
                        <a:cs typeface="Verdana"/>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a:lnSpc>
                          <a:spcPct val="100000"/>
                        </a:lnSpc>
                        <a:spcBef>
                          <a:spcPts val="360"/>
                        </a:spcBef>
                      </a:pPr>
                      <a:r>
                        <a:rPr sz="1000" dirty="0">
                          <a:solidFill>
                            <a:srgbClr val="333333"/>
                          </a:solidFill>
                          <a:latin typeface="Calibri Light"/>
                          <a:cs typeface="Verdana"/>
                        </a:rPr>
                        <a:t>CC</a:t>
                      </a: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marR="100965">
                        <a:lnSpc>
                          <a:spcPct val="100000"/>
                        </a:lnSpc>
                        <a:spcBef>
                          <a:spcPts val="360"/>
                        </a:spcBef>
                      </a:pPr>
                      <a:r>
                        <a:rPr sz="1000" dirty="0">
                          <a:solidFill>
                            <a:srgbClr val="333333"/>
                          </a:solidFill>
                          <a:latin typeface="Calibri Light"/>
                          <a:cs typeface="Verdana"/>
                        </a:rPr>
                        <a:t>A friend gives you a </a:t>
                      </a:r>
                      <a:r>
                        <a:rPr sz="1000" spc="-5" dirty="0">
                          <a:solidFill>
                            <a:srgbClr val="333333"/>
                          </a:solidFill>
                          <a:latin typeface="Calibri Light"/>
                          <a:cs typeface="Verdana"/>
                        </a:rPr>
                        <a:t>lift </a:t>
                      </a:r>
                      <a:r>
                        <a:rPr sz="1000" dirty="0">
                          <a:solidFill>
                            <a:srgbClr val="333333"/>
                          </a:solidFill>
                          <a:latin typeface="Calibri Light"/>
                          <a:cs typeface="Verdana"/>
                        </a:rPr>
                        <a:t>home </a:t>
                      </a:r>
                      <a:r>
                        <a:rPr sz="1000" spc="-5" dirty="0">
                          <a:solidFill>
                            <a:srgbClr val="333333"/>
                          </a:solidFill>
                          <a:latin typeface="Calibri Light"/>
                          <a:cs typeface="Verdana"/>
                        </a:rPr>
                        <a:t>(man in the </a:t>
                      </a:r>
                      <a:r>
                        <a:rPr sz="1000" dirty="0">
                          <a:solidFill>
                            <a:srgbClr val="333333"/>
                          </a:solidFill>
                          <a:latin typeface="Calibri Light"/>
                          <a:cs typeface="Verdana"/>
                        </a:rPr>
                        <a:t>car)/</a:t>
                      </a:r>
                      <a:r>
                        <a:rPr lang="de-DE" sz="1000" dirty="0">
                          <a:solidFill>
                            <a:srgbClr val="333333"/>
                          </a:solidFill>
                          <a:latin typeface="Calibri Light"/>
                          <a:cs typeface="Verdana"/>
                        </a:rPr>
                        <a:t> </a:t>
                      </a:r>
                      <a:r>
                        <a:rPr sz="1000" spc="-5" dirty="0">
                          <a:solidFill>
                            <a:srgbClr val="333333"/>
                          </a:solidFill>
                          <a:latin typeface="Calibri Light"/>
                          <a:cs typeface="Verdana"/>
                        </a:rPr>
                        <a:t>Ein </a:t>
                      </a:r>
                      <a:r>
                        <a:rPr sz="1000" dirty="0">
                          <a:solidFill>
                            <a:srgbClr val="333333"/>
                          </a:solidFill>
                          <a:latin typeface="Calibri Light"/>
                          <a:cs typeface="Verdana"/>
                        </a:rPr>
                        <a:t>Freund </a:t>
                      </a:r>
                      <a:r>
                        <a:rPr sz="1000" spc="-5" dirty="0">
                          <a:solidFill>
                            <a:srgbClr val="333333"/>
                          </a:solidFill>
                          <a:latin typeface="Calibri Light"/>
                          <a:cs typeface="Verdana"/>
                        </a:rPr>
                        <a:t>hat </a:t>
                      </a:r>
                      <a:r>
                        <a:rPr sz="1000" dirty="0">
                          <a:solidFill>
                            <a:srgbClr val="333333"/>
                          </a:solidFill>
                          <a:latin typeface="Calibri Light"/>
                          <a:cs typeface="Verdana"/>
                        </a:rPr>
                        <a:t>sie </a:t>
                      </a:r>
                      <a:r>
                        <a:rPr sz="1000" spc="-5" dirty="0">
                          <a:solidFill>
                            <a:srgbClr val="333333"/>
                          </a:solidFill>
                          <a:latin typeface="Calibri Light"/>
                          <a:cs typeface="Verdana"/>
                        </a:rPr>
                        <a:t>nach Hause </a:t>
                      </a:r>
                      <a:r>
                        <a:rPr sz="1000" dirty="0">
                          <a:solidFill>
                            <a:srgbClr val="333333"/>
                          </a:solidFill>
                          <a:latin typeface="Calibri Light"/>
                          <a:cs typeface="Verdana"/>
                        </a:rPr>
                        <a:t>gefahren </a:t>
                      </a:r>
                      <a:r>
                        <a:rPr sz="1000" spc="-5" dirty="0">
                          <a:solidFill>
                            <a:srgbClr val="333333"/>
                          </a:solidFill>
                          <a:latin typeface="Calibri Light"/>
                          <a:cs typeface="Verdana"/>
                        </a:rPr>
                        <a:t>(Mann </a:t>
                      </a:r>
                      <a:r>
                        <a:rPr sz="1000" dirty="0" err="1">
                          <a:solidFill>
                            <a:srgbClr val="333333"/>
                          </a:solidFill>
                          <a:latin typeface="Calibri Light"/>
                          <a:cs typeface="Verdana"/>
                        </a:rPr>
                        <a:t>im</a:t>
                      </a:r>
                      <a:r>
                        <a:rPr lang="de-DE" sz="1000" dirty="0">
                          <a:solidFill>
                            <a:srgbClr val="333333"/>
                          </a:solidFill>
                          <a:latin typeface="Calibri Light"/>
                          <a:cs typeface="Verdana"/>
                        </a:rPr>
                        <a:t> </a:t>
                      </a:r>
                      <a:r>
                        <a:rPr sz="1000" dirty="0">
                          <a:solidFill>
                            <a:srgbClr val="333333"/>
                          </a:solidFill>
                          <a:latin typeface="Calibri Light"/>
                          <a:cs typeface="Verdana"/>
                        </a:rPr>
                        <a:t>Auto)</a:t>
                      </a: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393192">
                <a:tc>
                  <a:txBody>
                    <a:bodyPr/>
                    <a:lstStyle/>
                    <a:p>
                      <a:pPr marL="91440">
                        <a:lnSpc>
                          <a:spcPct val="100000"/>
                        </a:lnSpc>
                        <a:spcBef>
                          <a:spcPts val="360"/>
                        </a:spcBef>
                      </a:pPr>
                      <a:r>
                        <a:rPr sz="1000" dirty="0">
                          <a:solidFill>
                            <a:srgbClr val="333333"/>
                          </a:solidFill>
                          <a:latin typeface="Calibri Light"/>
                          <a:cs typeface="Verdana"/>
                        </a:rPr>
                        <a:t>Jswieringa</a:t>
                      </a: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1440">
                        <a:lnSpc>
                          <a:spcPct val="100000"/>
                        </a:lnSpc>
                        <a:spcBef>
                          <a:spcPts val="360"/>
                        </a:spcBef>
                      </a:pPr>
                      <a:r>
                        <a:rPr sz="1000" dirty="0">
                          <a:solidFill>
                            <a:srgbClr val="333333"/>
                          </a:solidFill>
                          <a:latin typeface="Calibri Light"/>
                          <a:cs typeface="Verdana"/>
                        </a:rPr>
                        <a:t>Flickr</a:t>
                      </a:r>
                      <a:endParaRPr sz="1000">
                        <a:solidFill>
                          <a:srgbClr val="333333"/>
                        </a:solidFill>
                        <a:latin typeface="Calibri Light"/>
                        <a:cs typeface="Verdana"/>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a:lnSpc>
                          <a:spcPct val="100000"/>
                        </a:lnSpc>
                        <a:spcBef>
                          <a:spcPts val="360"/>
                        </a:spcBef>
                      </a:pPr>
                      <a:r>
                        <a:rPr sz="1000" dirty="0">
                          <a:solidFill>
                            <a:srgbClr val="333333"/>
                          </a:solidFill>
                          <a:latin typeface="Calibri Light"/>
                          <a:cs typeface="Verdana"/>
                        </a:rPr>
                        <a:t>Quarter </a:t>
                      </a:r>
                      <a:r>
                        <a:rPr sz="1000" spc="-5" dirty="0">
                          <a:solidFill>
                            <a:srgbClr val="333333"/>
                          </a:solidFill>
                          <a:latin typeface="Calibri Light"/>
                          <a:cs typeface="Verdana"/>
                        </a:rPr>
                        <a:t>Past</a:t>
                      </a:r>
                      <a:r>
                        <a:rPr sz="1000" spc="-35" dirty="0">
                          <a:solidFill>
                            <a:srgbClr val="333333"/>
                          </a:solidFill>
                          <a:latin typeface="Calibri Light"/>
                          <a:cs typeface="Verdana"/>
                        </a:rPr>
                        <a:t> </a:t>
                      </a:r>
                      <a:r>
                        <a:rPr sz="1000" dirty="0">
                          <a:solidFill>
                            <a:srgbClr val="333333"/>
                          </a:solidFill>
                          <a:latin typeface="Calibri Light"/>
                          <a:cs typeface="Verdana"/>
                        </a:rPr>
                        <a:t>three</a:t>
                      </a:r>
                      <a:endParaRPr sz="1000">
                        <a:solidFill>
                          <a:srgbClr val="333333"/>
                        </a:solidFill>
                        <a:latin typeface="Calibri Light"/>
                        <a:cs typeface="Verdana"/>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a:lnSpc>
                          <a:spcPct val="100000"/>
                        </a:lnSpc>
                        <a:spcBef>
                          <a:spcPts val="360"/>
                        </a:spcBef>
                      </a:pPr>
                      <a:r>
                        <a:rPr sz="1000" dirty="0">
                          <a:solidFill>
                            <a:srgbClr val="333333"/>
                          </a:solidFill>
                          <a:latin typeface="Calibri Light"/>
                          <a:cs typeface="Verdana"/>
                        </a:rPr>
                        <a:t>CC</a:t>
                      </a: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marR="206375">
                        <a:lnSpc>
                          <a:spcPct val="100000"/>
                        </a:lnSpc>
                        <a:spcBef>
                          <a:spcPts val="360"/>
                        </a:spcBef>
                      </a:pPr>
                      <a:r>
                        <a:rPr sz="1000" dirty="0">
                          <a:solidFill>
                            <a:srgbClr val="333333"/>
                          </a:solidFill>
                          <a:latin typeface="Calibri Light"/>
                          <a:cs typeface="Verdana"/>
                        </a:rPr>
                        <a:t>A friend did not show up for a </a:t>
                      </a:r>
                      <a:r>
                        <a:rPr sz="1000" spc="-5" dirty="0">
                          <a:solidFill>
                            <a:srgbClr val="333333"/>
                          </a:solidFill>
                          <a:latin typeface="Calibri Light"/>
                          <a:cs typeface="Verdana"/>
                        </a:rPr>
                        <a:t>meeting with </a:t>
                      </a:r>
                      <a:r>
                        <a:rPr sz="1000" dirty="0">
                          <a:solidFill>
                            <a:srgbClr val="333333"/>
                          </a:solidFill>
                          <a:latin typeface="Calibri Light"/>
                          <a:cs typeface="Verdana"/>
                        </a:rPr>
                        <a:t>you</a:t>
                      </a:r>
                      <a:r>
                        <a:rPr lang="de-DE" sz="1000" dirty="0">
                          <a:solidFill>
                            <a:srgbClr val="333333"/>
                          </a:solidFill>
                          <a:latin typeface="Calibri Light"/>
                          <a:cs typeface="Verdana"/>
                        </a:rPr>
                        <a:t> </a:t>
                      </a:r>
                      <a:r>
                        <a:rPr sz="1000" spc="-5" dirty="0">
                          <a:solidFill>
                            <a:srgbClr val="333333"/>
                          </a:solidFill>
                          <a:latin typeface="Calibri Light"/>
                          <a:cs typeface="Verdana"/>
                        </a:rPr>
                        <a:t>(clock)/Ein </a:t>
                      </a:r>
                      <a:r>
                        <a:rPr sz="1000" dirty="0">
                          <a:solidFill>
                            <a:srgbClr val="333333"/>
                          </a:solidFill>
                          <a:latin typeface="Calibri Light"/>
                          <a:cs typeface="Verdana"/>
                        </a:rPr>
                        <a:t>Freund versetzt sie</a:t>
                      </a:r>
                      <a:r>
                        <a:rPr sz="1000" spc="-25" dirty="0">
                          <a:solidFill>
                            <a:srgbClr val="333333"/>
                          </a:solidFill>
                          <a:latin typeface="Calibri Light"/>
                          <a:cs typeface="Verdana"/>
                        </a:rPr>
                        <a:t> </a:t>
                      </a:r>
                      <a:r>
                        <a:rPr sz="1000" spc="-5" dirty="0">
                          <a:solidFill>
                            <a:srgbClr val="333333"/>
                          </a:solidFill>
                          <a:latin typeface="Calibri Light"/>
                          <a:cs typeface="Verdana"/>
                        </a:rPr>
                        <a:t>(Wanduhr)</a:t>
                      </a:r>
                      <a:endParaRPr sz="1000" dirty="0">
                        <a:solidFill>
                          <a:srgbClr val="333333"/>
                        </a:solidFill>
                        <a:latin typeface="Calibri Light"/>
                        <a:cs typeface="Verdana"/>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r h="365760">
                <a:tc>
                  <a:txBody>
                    <a:bodyPr/>
                    <a:lstStyle/>
                    <a:p>
                      <a:pPr marL="91440">
                        <a:lnSpc>
                          <a:spcPct val="100000"/>
                        </a:lnSpc>
                        <a:spcBef>
                          <a:spcPts val="360"/>
                        </a:spcBef>
                      </a:pPr>
                      <a:r>
                        <a:rPr sz="1000" dirty="0">
                          <a:solidFill>
                            <a:srgbClr val="333333"/>
                          </a:solidFill>
                          <a:latin typeface="Calibri Light"/>
                          <a:cs typeface="Verdana"/>
                        </a:rPr>
                        <a:t>Rocketjim54</a:t>
                      </a: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1440">
                        <a:lnSpc>
                          <a:spcPct val="100000"/>
                        </a:lnSpc>
                        <a:spcBef>
                          <a:spcPts val="360"/>
                        </a:spcBef>
                      </a:pPr>
                      <a:r>
                        <a:rPr sz="1000" dirty="0">
                          <a:solidFill>
                            <a:srgbClr val="333333"/>
                          </a:solidFill>
                          <a:latin typeface="Calibri Light"/>
                          <a:cs typeface="Verdana"/>
                        </a:rPr>
                        <a:t>Flickr</a:t>
                      </a: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a:lnSpc>
                          <a:spcPct val="100000"/>
                        </a:lnSpc>
                        <a:spcBef>
                          <a:spcPts val="360"/>
                        </a:spcBef>
                      </a:pPr>
                      <a:r>
                        <a:rPr sz="1000" spc="-5" dirty="0">
                          <a:solidFill>
                            <a:srgbClr val="333333"/>
                          </a:solidFill>
                          <a:latin typeface="Calibri Light"/>
                          <a:cs typeface="Verdana"/>
                        </a:rPr>
                        <a:t>mail</a:t>
                      </a:r>
                      <a:r>
                        <a:rPr sz="1000" spc="5" dirty="0">
                          <a:solidFill>
                            <a:srgbClr val="333333"/>
                          </a:solidFill>
                          <a:latin typeface="Calibri Light"/>
                          <a:cs typeface="Verdana"/>
                        </a:rPr>
                        <a:t> </a:t>
                      </a:r>
                      <a:r>
                        <a:rPr sz="1000" dirty="0">
                          <a:solidFill>
                            <a:srgbClr val="333333"/>
                          </a:solidFill>
                          <a:latin typeface="Calibri Light"/>
                          <a:cs typeface="Verdana"/>
                        </a:rPr>
                        <a:t>box</a:t>
                      </a: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a:lnSpc>
                          <a:spcPct val="100000"/>
                        </a:lnSpc>
                        <a:spcBef>
                          <a:spcPts val="360"/>
                        </a:spcBef>
                      </a:pPr>
                      <a:r>
                        <a:rPr sz="1000" dirty="0">
                          <a:solidFill>
                            <a:srgbClr val="333333"/>
                          </a:solidFill>
                          <a:latin typeface="Calibri Light"/>
                          <a:cs typeface="Verdana"/>
                        </a:rPr>
                        <a:t>CC</a:t>
                      </a: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a:lnSpc>
                          <a:spcPct val="100000"/>
                        </a:lnSpc>
                        <a:spcBef>
                          <a:spcPts val="360"/>
                        </a:spcBef>
                      </a:pPr>
                      <a:r>
                        <a:rPr sz="1000" dirty="0">
                          <a:solidFill>
                            <a:srgbClr val="333333"/>
                          </a:solidFill>
                          <a:latin typeface="Calibri Light"/>
                          <a:cs typeface="Verdana"/>
                        </a:rPr>
                        <a:t>Postcard </a:t>
                      </a:r>
                      <a:r>
                        <a:rPr sz="1000" spc="-5" dirty="0">
                          <a:solidFill>
                            <a:srgbClr val="333333"/>
                          </a:solidFill>
                          <a:latin typeface="Calibri Light"/>
                          <a:cs typeface="Verdana"/>
                        </a:rPr>
                        <a:t>(mailbox)/Postkarte</a:t>
                      </a:r>
                      <a:r>
                        <a:rPr sz="1000" spc="-50" dirty="0">
                          <a:solidFill>
                            <a:srgbClr val="333333"/>
                          </a:solidFill>
                          <a:latin typeface="Calibri Light"/>
                          <a:cs typeface="Verdana"/>
                        </a:rPr>
                        <a:t> </a:t>
                      </a:r>
                      <a:r>
                        <a:rPr sz="1000" dirty="0">
                          <a:solidFill>
                            <a:srgbClr val="333333"/>
                          </a:solidFill>
                          <a:latin typeface="Calibri Light"/>
                          <a:cs typeface="Verdana"/>
                        </a:rPr>
                        <a:t>(Briefkasten)</a:t>
                      </a: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10"/>
                  </a:ext>
                </a:extLst>
              </a:tr>
            </a:tbl>
          </a:graphicData>
        </a:graphic>
      </p:graphicFrame>
      <p:sp>
        <p:nvSpPr>
          <p:cNvPr id="4" name="Footer Placeholder 3"/>
          <p:cNvSpPr>
            <a:spLocks noGrp="1"/>
          </p:cNvSpPr>
          <p:nvPr>
            <p:ph type="ftr" sz="quarter" idx="11"/>
          </p:nvPr>
        </p:nvSpPr>
        <p:spPr/>
        <p:txBody>
          <a:bodyPr/>
          <a:lstStyle/>
          <a:p>
            <a:r>
              <a:rPr lang="de-DE"/>
              <a:t>Metacognitive Training 1 - Attribution</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56</a:t>
            </a:fld>
            <a:endParaRPr lang="de-DE" dirty="0"/>
          </a:p>
        </p:txBody>
      </p:sp>
    </p:spTree>
    <p:extLst>
      <p:ext uri="{BB962C8B-B14F-4D97-AF65-F5344CB8AC3E}">
        <p14:creationId xmlns:p14="http://schemas.microsoft.com/office/powerpoint/2010/main" val="156286194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78" name="Rectangle 46"/>
          <p:cNvSpPr>
            <a:spLocks noChangeArrowheads="1"/>
          </p:cNvSpPr>
          <p:nvPr/>
        </p:nvSpPr>
        <p:spPr bwMode="auto">
          <a:xfrm>
            <a:off x="0" y="5045353"/>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endParaRPr lang="de-DE" altLang="de-DE" sz="1800">
              <a:latin typeface="Arial" panose="020B0604020202020204" pitchFamily="34" charset="0"/>
            </a:endParaRPr>
          </a:p>
        </p:txBody>
      </p:sp>
      <p:sp>
        <p:nvSpPr>
          <p:cNvPr id="6"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j-l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j-lt"/>
              </a:rPr>
              <a:t>A full list can be obtained via </a:t>
            </a:r>
            <a:r>
              <a:rPr lang="de-DE" altLang="de-DE" sz="1200" u="sng" dirty="0">
                <a:solidFill>
                  <a:srgbClr val="333333"/>
                </a:solidFill>
                <a:latin typeface="+mj-lt"/>
              </a:rPr>
              <a:t>www.uke.de</a:t>
            </a:r>
            <a:r>
              <a:rPr lang="de-DE" altLang="de-DE" sz="1200" u="sng">
                <a:solidFill>
                  <a:srgbClr val="333333"/>
                </a:solidFill>
                <a:latin typeface="+mj-lt"/>
              </a:rPr>
              <a:t>/mct</a:t>
            </a:r>
            <a:r>
              <a:rPr lang="de-DE" altLang="de-DE" sz="1200" dirty="0">
                <a:solidFill>
                  <a:srgbClr val="333333"/>
                </a:solidFill>
                <a:latin typeface="+mj-lt"/>
              </a:rPr>
              <a:t>. </a:t>
            </a:r>
            <a:r>
              <a:rPr lang="en-GB" altLang="de-DE" sz="1200" dirty="0">
                <a:solidFill>
                  <a:srgbClr val="333333"/>
                </a:solidFill>
                <a:latin typeface="+mj-lt"/>
              </a:rPr>
              <a:t>If we have involuntarily breached copyright, please</a:t>
            </a:r>
            <a:r>
              <a:rPr lang="de-DE" altLang="de-DE" sz="1200" dirty="0">
                <a:solidFill>
                  <a:srgbClr val="333333"/>
                </a:solidFill>
                <a:latin typeface="+mj-lt"/>
              </a:rPr>
              <a:t> accept our apologies. In this case, we kindly ask creators for their</a:t>
            </a:r>
            <a:r>
              <a:rPr lang="en-GB" altLang="de-DE" sz="1200" dirty="0">
                <a:solidFill>
                  <a:srgbClr val="333333"/>
                </a:solidFill>
                <a:latin typeface="+mj-lt"/>
              </a:rPr>
              <a:t> permission to use their work under the "fair use" policy.</a:t>
            </a:r>
            <a:br>
              <a:rPr lang="de-DE" altLang="de-DE" sz="1200" dirty="0">
                <a:solidFill>
                  <a:srgbClr val="333333"/>
                </a:solidFill>
                <a:latin typeface="+mj-lt"/>
              </a:rPr>
            </a:br>
            <a:r>
              <a:rPr lang="de-DE" altLang="de-DE" sz="1200" dirty="0">
                <a:solidFill>
                  <a:srgbClr val="333333"/>
                </a:solidFill>
                <a:latin typeface="+mj-l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j-lt"/>
              </a:rPr>
              <a:t>www.uke.de/mkt</a:t>
            </a:r>
            <a:r>
              <a:rPr lang="de-DE" altLang="de-DE" sz="1200" dirty="0">
                <a:solidFill>
                  <a:srgbClr val="333333"/>
                </a:solidFill>
                <a:latin typeface="+mj-lt"/>
              </a:rPr>
              <a:t>. Sollten wir unbeabsichtigt gegen das Urheberrecht verstoßen haben, so bitten wir dies vielmals zu entschuldigen und bitten nachträglich um die Verwendungserlaubnis. </a:t>
            </a:r>
          </a:p>
        </p:txBody>
      </p:sp>
      <p:graphicFrame>
        <p:nvGraphicFramePr>
          <p:cNvPr id="9" name="Group 2"/>
          <p:cNvGraphicFramePr>
            <a:graphicFrameLocks noGrp="1"/>
          </p:cNvGraphicFramePr>
          <p:nvPr>
            <p:extLst>
              <p:ext uri="{D42A27DB-BD31-4B8C-83A1-F6EECF244321}">
                <p14:modId xmlns:p14="http://schemas.microsoft.com/office/powerpoint/2010/main" val="746643042"/>
              </p:ext>
            </p:extLst>
          </p:nvPr>
        </p:nvGraphicFramePr>
        <p:xfrm>
          <a:off x="408954" y="2011680"/>
          <a:ext cx="11375999" cy="3461258"/>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Name Fotograf/Künstler</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Source/</a:t>
                      </a:r>
                      <a:endParaRPr kumimoji="0" lang="de-DE" sz="1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Quelle</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Name des Bildes</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CC = used with corresponding creative commons license; PP = used with personal permission of artist</a:t>
                      </a:r>
                      <a:endParaRPr kumimoji="0" lang="de-DE" sz="1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CC = genutzt unter </a:t>
                      </a:r>
                      <a:r>
                        <a:rPr kumimoji="0" lang="de-DE" sz="1000" b="0" i="0" u="none" strike="noStrike" cap="none" normalizeH="0" baseline="0" dirty="0" err="1">
                          <a:ln>
                            <a:noFill/>
                          </a:ln>
                          <a:solidFill>
                            <a:srgbClr val="333333"/>
                          </a:solidFill>
                          <a:effectLst/>
                          <a:latin typeface="Calibri Light"/>
                          <a:cs typeface="Times New Roman" pitchFamily="18" charset="0"/>
                        </a:rPr>
                        <a:t>creative</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commons</a:t>
                      </a:r>
                      <a:r>
                        <a:rPr kumimoji="0" lang="de-DE" sz="1000" b="0" i="0" u="none" strike="noStrike" cap="none" normalizeH="0" baseline="0" dirty="0">
                          <a:ln>
                            <a:noFill/>
                          </a:ln>
                          <a:solidFill>
                            <a:srgbClr val="333333"/>
                          </a:solidFill>
                          <a:effectLst/>
                          <a:latin typeface="Calibri Light"/>
                          <a:cs typeface="Times New Roman" pitchFamily="18" charset="0"/>
                        </a:rPr>
                        <a:t> Lizenz, PP = verwendet mit persönlicher Zustimmung des Künstlers</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Description/Kurzbeschreibung</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91440">
                        <a:lnSpc>
                          <a:spcPct val="100000"/>
                        </a:lnSpc>
                        <a:spcBef>
                          <a:spcPts val="355"/>
                        </a:spcBef>
                      </a:pPr>
                      <a:r>
                        <a:rPr sz="1000" dirty="0">
                          <a:solidFill>
                            <a:srgbClr val="333333"/>
                          </a:solidFill>
                          <a:latin typeface="Calibri Light"/>
                          <a:cs typeface="Verdana"/>
                        </a:rPr>
                        <a:t>trekguy</a:t>
                      </a: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1440">
                        <a:lnSpc>
                          <a:spcPct val="100000"/>
                        </a:lnSpc>
                        <a:spcBef>
                          <a:spcPts val="355"/>
                        </a:spcBef>
                      </a:pPr>
                      <a:r>
                        <a:rPr sz="1000" dirty="0">
                          <a:solidFill>
                            <a:srgbClr val="333333"/>
                          </a:solidFill>
                          <a:latin typeface="Calibri Light"/>
                          <a:cs typeface="Verdana"/>
                        </a:rPr>
                        <a:t>flickr</a:t>
                      </a:r>
                      <a:endParaRPr sz="100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a:lnSpc>
                          <a:spcPct val="100000"/>
                        </a:lnSpc>
                        <a:spcBef>
                          <a:spcPts val="355"/>
                        </a:spcBef>
                      </a:pPr>
                      <a:r>
                        <a:rPr sz="1000" dirty="0">
                          <a:solidFill>
                            <a:srgbClr val="333333"/>
                          </a:solidFill>
                          <a:latin typeface="Calibri Light"/>
                          <a:cs typeface="Verdana"/>
                        </a:rPr>
                        <a:t>rear view side</a:t>
                      </a:r>
                      <a:r>
                        <a:rPr sz="1000" spc="-45" dirty="0">
                          <a:solidFill>
                            <a:srgbClr val="333333"/>
                          </a:solidFill>
                          <a:latin typeface="Calibri Light"/>
                          <a:cs typeface="Verdana"/>
                        </a:rPr>
                        <a:t> </a:t>
                      </a:r>
                      <a:r>
                        <a:rPr sz="1000" dirty="0">
                          <a:solidFill>
                            <a:srgbClr val="333333"/>
                          </a:solidFill>
                          <a:latin typeface="Calibri Light"/>
                          <a:cs typeface="Verdana"/>
                        </a:rPr>
                        <a:t>mirror</a:t>
                      </a:r>
                      <a:endParaRPr sz="100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a:lnSpc>
                          <a:spcPct val="100000"/>
                        </a:lnSpc>
                        <a:spcBef>
                          <a:spcPts val="355"/>
                        </a:spcBef>
                      </a:pPr>
                      <a:r>
                        <a:rPr sz="1000" dirty="0">
                          <a:solidFill>
                            <a:srgbClr val="333333"/>
                          </a:solidFill>
                          <a:latin typeface="Calibri Light"/>
                          <a:cs typeface="Verdana"/>
                        </a:rPr>
                        <a:t>CC</a:t>
                      </a:r>
                      <a:endParaRPr sz="100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marR="164465">
                        <a:lnSpc>
                          <a:spcPct val="100000"/>
                        </a:lnSpc>
                        <a:spcBef>
                          <a:spcPts val="355"/>
                        </a:spcBef>
                      </a:pPr>
                      <a:r>
                        <a:rPr sz="1000" dirty="0">
                          <a:solidFill>
                            <a:srgbClr val="333333"/>
                          </a:solidFill>
                          <a:latin typeface="Calibri Light"/>
                          <a:cs typeface="Verdana"/>
                        </a:rPr>
                        <a:t>A car </a:t>
                      </a:r>
                      <a:r>
                        <a:rPr sz="1000" spc="-5" dirty="0">
                          <a:solidFill>
                            <a:srgbClr val="333333"/>
                          </a:solidFill>
                          <a:latin typeface="Calibri Light"/>
                          <a:cs typeface="Verdana"/>
                        </a:rPr>
                        <a:t>has </a:t>
                      </a:r>
                      <a:r>
                        <a:rPr sz="1000" dirty="0">
                          <a:solidFill>
                            <a:srgbClr val="333333"/>
                          </a:solidFill>
                          <a:latin typeface="Calibri Light"/>
                          <a:cs typeface="Verdana"/>
                        </a:rPr>
                        <a:t>been </a:t>
                      </a:r>
                      <a:r>
                        <a:rPr sz="1000" spc="-5" dirty="0">
                          <a:solidFill>
                            <a:srgbClr val="333333"/>
                          </a:solidFill>
                          <a:latin typeface="Calibri Light"/>
                          <a:cs typeface="Verdana"/>
                        </a:rPr>
                        <a:t>driving behind </a:t>
                      </a:r>
                      <a:r>
                        <a:rPr sz="1000" dirty="0">
                          <a:solidFill>
                            <a:srgbClr val="333333"/>
                          </a:solidFill>
                          <a:latin typeface="Calibri Light"/>
                          <a:cs typeface="Verdana"/>
                        </a:rPr>
                        <a:t>you for some </a:t>
                      </a:r>
                      <a:r>
                        <a:rPr sz="1000" spc="-5" dirty="0">
                          <a:solidFill>
                            <a:srgbClr val="333333"/>
                          </a:solidFill>
                          <a:latin typeface="Calibri Light"/>
                          <a:cs typeface="Verdana"/>
                        </a:rPr>
                        <a:t>time</a:t>
                      </a:r>
                      <a:r>
                        <a:rPr lang="de-DE" sz="1000" spc="-5" dirty="0">
                          <a:solidFill>
                            <a:srgbClr val="333333"/>
                          </a:solidFill>
                          <a:latin typeface="Calibri Light"/>
                          <a:cs typeface="Verdana"/>
                        </a:rPr>
                        <a:t> </a:t>
                      </a:r>
                      <a:r>
                        <a:rPr sz="1000" dirty="0">
                          <a:solidFill>
                            <a:srgbClr val="333333"/>
                          </a:solidFill>
                          <a:latin typeface="Calibri Light"/>
                          <a:cs typeface="Verdana"/>
                        </a:rPr>
                        <a:t>(rearview mirror of </a:t>
                      </a:r>
                      <a:r>
                        <a:rPr sz="1000" spc="-5" dirty="0">
                          <a:solidFill>
                            <a:srgbClr val="333333"/>
                          </a:solidFill>
                          <a:latin typeface="Calibri Light"/>
                          <a:cs typeface="Verdana"/>
                        </a:rPr>
                        <a:t>the </a:t>
                      </a:r>
                      <a:r>
                        <a:rPr sz="1000" dirty="0">
                          <a:solidFill>
                            <a:srgbClr val="333333"/>
                          </a:solidFill>
                          <a:latin typeface="Calibri Light"/>
                          <a:cs typeface="Verdana"/>
                        </a:rPr>
                        <a:t>car)/Ein Wagen </a:t>
                      </a:r>
                      <a:r>
                        <a:rPr sz="1000" spc="-5" dirty="0" err="1">
                          <a:solidFill>
                            <a:srgbClr val="333333"/>
                          </a:solidFill>
                          <a:latin typeface="Calibri Light"/>
                          <a:cs typeface="Verdana"/>
                        </a:rPr>
                        <a:t>fährt</a:t>
                      </a:r>
                      <a:r>
                        <a:rPr lang="de-DE" sz="1000" spc="-5" dirty="0">
                          <a:solidFill>
                            <a:srgbClr val="333333"/>
                          </a:solidFill>
                          <a:latin typeface="Calibri Light"/>
                          <a:cs typeface="Verdana"/>
                        </a:rPr>
                        <a:t> </a:t>
                      </a:r>
                      <a:r>
                        <a:rPr sz="1000" dirty="0" err="1">
                          <a:solidFill>
                            <a:srgbClr val="333333"/>
                          </a:solidFill>
                          <a:latin typeface="Calibri Light"/>
                          <a:cs typeface="Verdana"/>
                        </a:rPr>
                        <a:t>längere</a:t>
                      </a:r>
                      <a:r>
                        <a:rPr sz="1000" dirty="0">
                          <a:solidFill>
                            <a:srgbClr val="333333"/>
                          </a:solidFill>
                          <a:latin typeface="Calibri Light"/>
                          <a:cs typeface="Verdana"/>
                        </a:rPr>
                        <a:t> Zeit </a:t>
                      </a:r>
                      <a:r>
                        <a:rPr sz="1000" spc="-5" dirty="0">
                          <a:solidFill>
                            <a:srgbClr val="333333"/>
                          </a:solidFill>
                          <a:latin typeface="Calibri Light"/>
                          <a:cs typeface="Verdana"/>
                        </a:rPr>
                        <a:t>hinter ihnen </a:t>
                      </a:r>
                      <a:r>
                        <a:rPr sz="1000" dirty="0">
                          <a:solidFill>
                            <a:srgbClr val="333333"/>
                          </a:solidFill>
                          <a:latin typeface="Calibri Light"/>
                          <a:cs typeface="Verdana"/>
                        </a:rPr>
                        <a:t>her (Rückspiegel</a:t>
                      </a:r>
                      <a:r>
                        <a:rPr sz="1000" spc="35" dirty="0">
                          <a:solidFill>
                            <a:srgbClr val="333333"/>
                          </a:solidFill>
                          <a:latin typeface="Calibri Light"/>
                          <a:cs typeface="Verdana"/>
                        </a:rPr>
                        <a:t> </a:t>
                      </a:r>
                      <a:r>
                        <a:rPr sz="1000" dirty="0">
                          <a:solidFill>
                            <a:srgbClr val="333333"/>
                          </a:solidFill>
                          <a:latin typeface="Calibri Light"/>
                          <a:cs typeface="Verdana"/>
                        </a:rPr>
                        <a:t>e.</a:t>
                      </a:r>
                    </a:p>
                    <a:p>
                      <a:pPr marL="92075">
                        <a:lnSpc>
                          <a:spcPct val="100000"/>
                        </a:lnSpc>
                      </a:pPr>
                      <a:r>
                        <a:rPr sz="1000" dirty="0">
                          <a:solidFill>
                            <a:srgbClr val="333333"/>
                          </a:solidFill>
                          <a:latin typeface="Calibri Light"/>
                          <a:cs typeface="Verdana"/>
                        </a:rPr>
                        <a:t>Autos)</a:t>
                      </a: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91440">
                        <a:lnSpc>
                          <a:spcPct val="100000"/>
                        </a:lnSpc>
                        <a:spcBef>
                          <a:spcPts val="355"/>
                        </a:spcBef>
                      </a:pPr>
                      <a:r>
                        <a:rPr sz="1000" spc="-5" dirty="0">
                          <a:solidFill>
                            <a:srgbClr val="333333"/>
                          </a:solidFill>
                          <a:latin typeface="Calibri Light"/>
                          <a:cs typeface="Verdana"/>
                        </a:rPr>
                        <a:t>The</a:t>
                      </a:r>
                      <a:r>
                        <a:rPr sz="1000" dirty="0">
                          <a:solidFill>
                            <a:srgbClr val="333333"/>
                          </a:solidFill>
                          <a:latin typeface="Calibri Light"/>
                          <a:cs typeface="Verdana"/>
                        </a:rPr>
                        <a:t> Jamoker</a:t>
                      </a: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1440">
                        <a:lnSpc>
                          <a:spcPct val="100000"/>
                        </a:lnSpc>
                        <a:spcBef>
                          <a:spcPts val="355"/>
                        </a:spcBef>
                      </a:pPr>
                      <a:r>
                        <a:rPr sz="1000" dirty="0">
                          <a:solidFill>
                            <a:srgbClr val="333333"/>
                          </a:solidFill>
                          <a:latin typeface="Calibri Light"/>
                          <a:cs typeface="Verdana"/>
                        </a:rPr>
                        <a:t>flickr</a:t>
                      </a:r>
                      <a:endParaRPr sz="100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a:lnSpc>
                          <a:spcPct val="100000"/>
                        </a:lnSpc>
                        <a:spcBef>
                          <a:spcPts val="355"/>
                        </a:spcBef>
                      </a:pPr>
                      <a:r>
                        <a:rPr sz="1000" spc="-5" dirty="0">
                          <a:solidFill>
                            <a:srgbClr val="333333"/>
                          </a:solidFill>
                          <a:latin typeface="Calibri Light"/>
                          <a:cs typeface="Verdana"/>
                        </a:rPr>
                        <a:t>Missed The</a:t>
                      </a:r>
                      <a:r>
                        <a:rPr sz="1000" dirty="0">
                          <a:solidFill>
                            <a:srgbClr val="333333"/>
                          </a:solidFill>
                          <a:latin typeface="Calibri Light"/>
                          <a:cs typeface="Verdana"/>
                        </a:rPr>
                        <a:t> Bus</a:t>
                      </a:r>
                      <a:endParaRPr sz="100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a:lnSpc>
                          <a:spcPct val="100000"/>
                        </a:lnSpc>
                        <a:spcBef>
                          <a:spcPts val="355"/>
                        </a:spcBef>
                      </a:pPr>
                      <a:r>
                        <a:rPr sz="1000" dirty="0">
                          <a:solidFill>
                            <a:srgbClr val="333333"/>
                          </a:solidFill>
                          <a:latin typeface="Calibri Light"/>
                          <a:cs typeface="Verdana"/>
                        </a:rPr>
                        <a:t>CC</a:t>
                      </a:r>
                      <a:endParaRPr sz="100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a:lnSpc>
                          <a:spcPct val="100000"/>
                        </a:lnSpc>
                        <a:spcBef>
                          <a:spcPts val="355"/>
                        </a:spcBef>
                      </a:pPr>
                      <a:r>
                        <a:rPr sz="1000" dirty="0">
                          <a:solidFill>
                            <a:srgbClr val="333333"/>
                          </a:solidFill>
                          <a:latin typeface="Calibri Light"/>
                          <a:cs typeface="Verdana"/>
                        </a:rPr>
                        <a:t>Bus passing by/Der Bus </a:t>
                      </a:r>
                      <a:r>
                        <a:rPr sz="1000" spc="-5" dirty="0">
                          <a:solidFill>
                            <a:srgbClr val="333333"/>
                          </a:solidFill>
                          <a:latin typeface="Calibri Light"/>
                          <a:cs typeface="Verdana"/>
                        </a:rPr>
                        <a:t>fährt</a:t>
                      </a:r>
                      <a:r>
                        <a:rPr sz="1000" spc="-45" dirty="0">
                          <a:solidFill>
                            <a:srgbClr val="333333"/>
                          </a:solidFill>
                          <a:latin typeface="Calibri Light"/>
                          <a:cs typeface="Verdana"/>
                        </a:rPr>
                        <a:t> </a:t>
                      </a:r>
                      <a:r>
                        <a:rPr sz="1000" dirty="0">
                          <a:solidFill>
                            <a:srgbClr val="333333"/>
                          </a:solidFill>
                          <a:latin typeface="Calibri Light"/>
                          <a:cs typeface="Verdana"/>
                        </a:rPr>
                        <a:t>weg</a:t>
                      </a:r>
                      <a:endParaRPr sz="100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p>
                      <a:pPr marL="91440">
                        <a:lnSpc>
                          <a:spcPct val="100000"/>
                        </a:lnSpc>
                        <a:spcBef>
                          <a:spcPts val="355"/>
                        </a:spcBef>
                      </a:pPr>
                      <a:r>
                        <a:rPr sz="1000" spc="-5" dirty="0">
                          <a:solidFill>
                            <a:srgbClr val="333333"/>
                          </a:solidFill>
                          <a:latin typeface="Calibri Light"/>
                          <a:cs typeface="Verdana"/>
                        </a:rPr>
                        <a:t>*MarS</a:t>
                      </a:r>
                      <a:endParaRPr sz="1000" dirty="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1440">
                        <a:lnSpc>
                          <a:spcPct val="100000"/>
                        </a:lnSpc>
                        <a:spcBef>
                          <a:spcPts val="355"/>
                        </a:spcBef>
                      </a:pPr>
                      <a:r>
                        <a:rPr sz="1000" dirty="0">
                          <a:solidFill>
                            <a:srgbClr val="333333"/>
                          </a:solidFill>
                          <a:latin typeface="Calibri Light"/>
                          <a:cs typeface="Verdana"/>
                        </a:rPr>
                        <a:t>flickr</a:t>
                      </a:r>
                      <a:endParaRPr sz="100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a:lnSpc>
                          <a:spcPct val="100000"/>
                        </a:lnSpc>
                        <a:spcBef>
                          <a:spcPts val="355"/>
                        </a:spcBef>
                      </a:pPr>
                      <a:r>
                        <a:rPr sz="1000" spc="-5" dirty="0">
                          <a:solidFill>
                            <a:srgbClr val="333333"/>
                          </a:solidFill>
                          <a:latin typeface="Calibri Light"/>
                          <a:cs typeface="Verdana"/>
                        </a:rPr>
                        <a:t>wine</a:t>
                      </a:r>
                      <a:r>
                        <a:rPr sz="1000" dirty="0">
                          <a:solidFill>
                            <a:srgbClr val="333333"/>
                          </a:solidFill>
                          <a:latin typeface="Calibri Light"/>
                          <a:cs typeface="Verdana"/>
                        </a:rPr>
                        <a:t> II</a:t>
                      </a:r>
                      <a:endParaRPr sz="100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a:lnSpc>
                          <a:spcPct val="100000"/>
                        </a:lnSpc>
                        <a:spcBef>
                          <a:spcPts val="355"/>
                        </a:spcBef>
                      </a:pPr>
                      <a:r>
                        <a:rPr sz="1000" dirty="0">
                          <a:solidFill>
                            <a:srgbClr val="333333"/>
                          </a:solidFill>
                          <a:latin typeface="Calibri Light"/>
                          <a:cs typeface="Verdana"/>
                        </a:rPr>
                        <a:t>CC</a:t>
                      </a:r>
                      <a:endParaRPr sz="100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marR="340995">
                        <a:lnSpc>
                          <a:spcPct val="100000"/>
                        </a:lnSpc>
                        <a:spcBef>
                          <a:spcPts val="355"/>
                        </a:spcBef>
                      </a:pPr>
                      <a:r>
                        <a:rPr sz="1000" dirty="0">
                          <a:solidFill>
                            <a:srgbClr val="333333"/>
                          </a:solidFill>
                          <a:latin typeface="Calibri Light"/>
                          <a:cs typeface="Verdana"/>
                        </a:rPr>
                        <a:t>A neighbour </a:t>
                      </a:r>
                      <a:r>
                        <a:rPr sz="1000" spc="-5" dirty="0">
                          <a:solidFill>
                            <a:srgbClr val="333333"/>
                          </a:solidFill>
                          <a:latin typeface="Calibri Light"/>
                          <a:cs typeface="Verdana"/>
                        </a:rPr>
                        <a:t>invited </a:t>
                      </a:r>
                      <a:r>
                        <a:rPr sz="1000" dirty="0">
                          <a:solidFill>
                            <a:srgbClr val="333333"/>
                          </a:solidFill>
                          <a:latin typeface="Calibri Light"/>
                          <a:cs typeface="Verdana"/>
                        </a:rPr>
                        <a:t>you for a drink </a:t>
                      </a:r>
                      <a:r>
                        <a:rPr sz="1000" spc="-5" dirty="0">
                          <a:solidFill>
                            <a:srgbClr val="333333"/>
                          </a:solidFill>
                          <a:latin typeface="Calibri Light"/>
                          <a:cs typeface="Verdana"/>
                        </a:rPr>
                        <a:t>(Glass </a:t>
                      </a:r>
                      <a:r>
                        <a:rPr sz="1000" dirty="0">
                          <a:solidFill>
                            <a:srgbClr val="333333"/>
                          </a:solidFill>
                          <a:latin typeface="Calibri Light"/>
                          <a:cs typeface="Verdana"/>
                        </a:rPr>
                        <a:t>of</a:t>
                      </a:r>
                      <a:r>
                        <a:rPr lang="de-DE" sz="1000" dirty="0">
                          <a:solidFill>
                            <a:srgbClr val="333333"/>
                          </a:solidFill>
                          <a:latin typeface="Calibri Light"/>
                          <a:cs typeface="Verdana"/>
                        </a:rPr>
                        <a:t> </a:t>
                      </a:r>
                      <a:r>
                        <a:rPr sz="1000" spc="-5" dirty="0">
                          <a:solidFill>
                            <a:srgbClr val="333333"/>
                          </a:solidFill>
                          <a:latin typeface="Calibri Light"/>
                          <a:cs typeface="Verdana"/>
                        </a:rPr>
                        <a:t>white wine)/Nachbar hat </a:t>
                      </a:r>
                      <a:r>
                        <a:rPr sz="1000" dirty="0">
                          <a:solidFill>
                            <a:srgbClr val="333333"/>
                          </a:solidFill>
                          <a:latin typeface="Calibri Light"/>
                          <a:cs typeface="Verdana"/>
                        </a:rPr>
                        <a:t>sie </a:t>
                      </a:r>
                      <a:r>
                        <a:rPr sz="1000" spc="-5" dirty="0">
                          <a:solidFill>
                            <a:srgbClr val="333333"/>
                          </a:solidFill>
                          <a:latin typeface="Calibri Light"/>
                          <a:cs typeface="Verdana"/>
                        </a:rPr>
                        <a:t>auf </a:t>
                      </a:r>
                      <a:r>
                        <a:rPr sz="1000" dirty="0" err="1">
                          <a:solidFill>
                            <a:srgbClr val="333333"/>
                          </a:solidFill>
                          <a:latin typeface="Calibri Light"/>
                          <a:cs typeface="Verdana"/>
                        </a:rPr>
                        <a:t>ein</a:t>
                      </a:r>
                      <a:r>
                        <a:rPr sz="1000" dirty="0">
                          <a:solidFill>
                            <a:srgbClr val="333333"/>
                          </a:solidFill>
                          <a:latin typeface="Calibri Light"/>
                          <a:cs typeface="Verdana"/>
                        </a:rPr>
                        <a:t> </a:t>
                      </a:r>
                      <a:r>
                        <a:rPr sz="1000" spc="-5" dirty="0" err="1">
                          <a:solidFill>
                            <a:srgbClr val="333333"/>
                          </a:solidFill>
                          <a:latin typeface="Calibri Light"/>
                          <a:cs typeface="Verdana"/>
                        </a:rPr>
                        <a:t>Gläschen</a:t>
                      </a:r>
                      <a:r>
                        <a:rPr lang="de-DE" sz="1000" spc="-5" dirty="0">
                          <a:solidFill>
                            <a:srgbClr val="333333"/>
                          </a:solidFill>
                          <a:latin typeface="Calibri Light"/>
                          <a:cs typeface="Verdana"/>
                        </a:rPr>
                        <a:t> </a:t>
                      </a:r>
                      <a:r>
                        <a:rPr sz="1000" dirty="0" err="1">
                          <a:solidFill>
                            <a:srgbClr val="333333"/>
                          </a:solidFill>
                          <a:latin typeface="Calibri Light"/>
                          <a:cs typeface="Verdana"/>
                        </a:rPr>
                        <a:t>eingeladen</a:t>
                      </a:r>
                      <a:r>
                        <a:rPr sz="1000" dirty="0">
                          <a:solidFill>
                            <a:srgbClr val="333333"/>
                          </a:solidFill>
                          <a:latin typeface="Calibri Light"/>
                          <a:cs typeface="Verdana"/>
                        </a:rPr>
                        <a:t> </a:t>
                      </a:r>
                      <a:r>
                        <a:rPr sz="1000" spc="-5" dirty="0">
                          <a:solidFill>
                            <a:srgbClr val="333333"/>
                          </a:solidFill>
                          <a:latin typeface="Calibri Light"/>
                          <a:cs typeface="Verdana"/>
                        </a:rPr>
                        <a:t>(Glas </a:t>
                      </a:r>
                      <a:r>
                        <a:rPr sz="1000" dirty="0">
                          <a:solidFill>
                            <a:srgbClr val="333333"/>
                          </a:solidFill>
                          <a:latin typeface="Calibri Light"/>
                          <a:cs typeface="Verdana"/>
                        </a:rPr>
                        <a:t>m.</a:t>
                      </a:r>
                      <a:r>
                        <a:rPr sz="1000" spc="-5" dirty="0">
                          <a:solidFill>
                            <a:srgbClr val="333333"/>
                          </a:solidFill>
                          <a:latin typeface="Calibri Light"/>
                          <a:cs typeface="Verdana"/>
                        </a:rPr>
                        <a:t> </a:t>
                      </a:r>
                      <a:r>
                        <a:rPr sz="1000" dirty="0">
                          <a:solidFill>
                            <a:srgbClr val="333333"/>
                          </a:solidFill>
                          <a:latin typeface="Calibri Light"/>
                          <a:cs typeface="Verdana"/>
                        </a:rPr>
                        <a:t>Weiswein)</a:t>
                      </a: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3192">
                <a:tc>
                  <a:txBody>
                    <a:bodyPr/>
                    <a:lstStyle/>
                    <a:p>
                      <a:pPr marL="91440">
                        <a:lnSpc>
                          <a:spcPct val="100000"/>
                        </a:lnSpc>
                        <a:spcBef>
                          <a:spcPts val="355"/>
                        </a:spcBef>
                      </a:pPr>
                      <a:r>
                        <a:rPr sz="1000" spc="-5" dirty="0">
                          <a:solidFill>
                            <a:srgbClr val="333333"/>
                          </a:solidFill>
                          <a:latin typeface="Calibri Light"/>
                          <a:cs typeface="Verdana"/>
                        </a:rPr>
                        <a:t>heater</a:t>
                      </a:r>
                      <a:endParaRPr sz="1000" dirty="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1440">
                        <a:lnSpc>
                          <a:spcPct val="100000"/>
                        </a:lnSpc>
                        <a:spcBef>
                          <a:spcPts val="355"/>
                        </a:spcBef>
                      </a:pPr>
                      <a:r>
                        <a:rPr sz="1000" dirty="0">
                          <a:solidFill>
                            <a:srgbClr val="333333"/>
                          </a:solidFill>
                          <a:latin typeface="Calibri Light"/>
                          <a:cs typeface="Verdana"/>
                        </a:rPr>
                        <a:t>flickr</a:t>
                      </a:r>
                      <a:endParaRPr sz="100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a:lnSpc>
                          <a:spcPct val="100000"/>
                        </a:lnSpc>
                        <a:spcBef>
                          <a:spcPts val="355"/>
                        </a:spcBef>
                      </a:pPr>
                      <a:r>
                        <a:rPr sz="1000" dirty="0">
                          <a:solidFill>
                            <a:srgbClr val="333333"/>
                          </a:solidFill>
                          <a:latin typeface="Calibri Light"/>
                          <a:cs typeface="Verdana"/>
                        </a:rPr>
                        <a:t>Commute (reading</a:t>
                      </a:r>
                      <a:r>
                        <a:rPr sz="1000" spc="-30" dirty="0">
                          <a:solidFill>
                            <a:srgbClr val="333333"/>
                          </a:solidFill>
                          <a:latin typeface="Calibri Light"/>
                          <a:cs typeface="Verdana"/>
                        </a:rPr>
                        <a:t> </a:t>
                      </a:r>
                      <a:r>
                        <a:rPr sz="1000" dirty="0">
                          <a:solidFill>
                            <a:srgbClr val="333333"/>
                          </a:solidFill>
                          <a:latin typeface="Calibri Light"/>
                          <a:cs typeface="Verdana"/>
                        </a:rPr>
                        <a:t>gang</a:t>
                      </a:r>
                      <a:endParaRPr sz="1000">
                        <a:solidFill>
                          <a:srgbClr val="333333"/>
                        </a:solidFill>
                        <a:latin typeface="Calibri Light"/>
                        <a:cs typeface="Verdana"/>
                      </a:endParaRPr>
                    </a:p>
                    <a:p>
                      <a:pPr marL="92075">
                        <a:lnSpc>
                          <a:spcPct val="100000"/>
                        </a:lnSpc>
                      </a:pPr>
                      <a:r>
                        <a:rPr sz="1000" dirty="0">
                          <a:solidFill>
                            <a:srgbClr val="333333"/>
                          </a:solidFill>
                          <a:latin typeface="Calibri Light"/>
                          <a:cs typeface="Verdana"/>
                        </a:rPr>
                        <a:t>signs)</a:t>
                      </a:r>
                      <a:endParaRPr sz="100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a:lnSpc>
                          <a:spcPct val="100000"/>
                        </a:lnSpc>
                        <a:spcBef>
                          <a:spcPts val="355"/>
                        </a:spcBef>
                      </a:pPr>
                      <a:r>
                        <a:rPr sz="1000" dirty="0">
                          <a:solidFill>
                            <a:srgbClr val="333333"/>
                          </a:solidFill>
                          <a:latin typeface="Calibri Light"/>
                          <a:cs typeface="Verdana"/>
                        </a:rPr>
                        <a:t>CC</a:t>
                      </a:r>
                      <a:endParaRPr sz="100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a:lnSpc>
                          <a:spcPct val="100000"/>
                        </a:lnSpc>
                        <a:spcBef>
                          <a:spcPts val="355"/>
                        </a:spcBef>
                      </a:pPr>
                      <a:r>
                        <a:rPr sz="1000" dirty="0">
                          <a:solidFill>
                            <a:srgbClr val="333333"/>
                          </a:solidFill>
                          <a:latin typeface="Calibri Light"/>
                          <a:cs typeface="Verdana"/>
                        </a:rPr>
                        <a:t>Reading </a:t>
                      </a:r>
                      <a:r>
                        <a:rPr sz="1000" spc="-5" dirty="0">
                          <a:solidFill>
                            <a:srgbClr val="333333"/>
                          </a:solidFill>
                          <a:latin typeface="Calibri Light"/>
                          <a:cs typeface="Verdana"/>
                        </a:rPr>
                        <a:t>the</a:t>
                      </a:r>
                      <a:r>
                        <a:rPr sz="1000" dirty="0">
                          <a:solidFill>
                            <a:srgbClr val="333333"/>
                          </a:solidFill>
                          <a:latin typeface="Calibri Light"/>
                          <a:cs typeface="Verdana"/>
                        </a:rPr>
                        <a:t> newspaper/Zeitungsleser</a:t>
                      </a:r>
                      <a:endParaRPr sz="100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91440">
                        <a:lnSpc>
                          <a:spcPct val="100000"/>
                        </a:lnSpc>
                        <a:spcBef>
                          <a:spcPts val="355"/>
                        </a:spcBef>
                      </a:pPr>
                      <a:r>
                        <a:rPr sz="1000" spc="-5" dirty="0">
                          <a:solidFill>
                            <a:srgbClr val="333333"/>
                          </a:solidFill>
                          <a:latin typeface="Calibri Light"/>
                          <a:cs typeface="Verdana"/>
                        </a:rPr>
                        <a:t>Katrin</a:t>
                      </a:r>
                      <a:r>
                        <a:rPr sz="1000" spc="-10" dirty="0">
                          <a:solidFill>
                            <a:srgbClr val="333333"/>
                          </a:solidFill>
                          <a:latin typeface="Calibri Light"/>
                          <a:cs typeface="Verdana"/>
                        </a:rPr>
                        <a:t> </a:t>
                      </a:r>
                      <a:r>
                        <a:rPr sz="1000" dirty="0">
                          <a:solidFill>
                            <a:srgbClr val="333333"/>
                          </a:solidFill>
                          <a:latin typeface="Calibri Light"/>
                          <a:cs typeface="Verdana"/>
                        </a:rPr>
                        <a:t>Ze.</a:t>
                      </a: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1440">
                        <a:lnSpc>
                          <a:spcPct val="100000"/>
                        </a:lnSpc>
                        <a:spcBef>
                          <a:spcPts val="355"/>
                        </a:spcBef>
                      </a:pPr>
                      <a:r>
                        <a:rPr sz="1000" spc="-5" dirty="0">
                          <a:solidFill>
                            <a:srgbClr val="333333"/>
                          </a:solidFill>
                          <a:latin typeface="Calibri Light"/>
                          <a:cs typeface="Verdana"/>
                        </a:rPr>
                        <a:t>fotocommunity</a:t>
                      </a:r>
                      <a:endParaRPr sz="100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a:lnSpc>
                          <a:spcPct val="100000"/>
                        </a:lnSpc>
                        <a:spcBef>
                          <a:spcPts val="355"/>
                        </a:spcBef>
                      </a:pPr>
                      <a:r>
                        <a:rPr sz="1000" spc="-5" dirty="0">
                          <a:solidFill>
                            <a:srgbClr val="333333"/>
                          </a:solidFill>
                          <a:latin typeface="Calibri Light"/>
                          <a:cs typeface="Verdana"/>
                        </a:rPr>
                        <a:t>enttäuscht</a:t>
                      </a:r>
                      <a:endParaRPr sz="1000">
                        <a:solidFill>
                          <a:srgbClr val="333333"/>
                        </a:solidFill>
                        <a:latin typeface="Calibri Light"/>
                        <a:cs typeface="Verdana"/>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a:lnSpc>
                          <a:spcPct val="100000"/>
                        </a:lnSpc>
                        <a:spcBef>
                          <a:spcPts val="355"/>
                        </a:spcBef>
                      </a:pPr>
                      <a:r>
                        <a:rPr sz="1000" dirty="0">
                          <a:solidFill>
                            <a:srgbClr val="333333"/>
                          </a:solidFill>
                          <a:latin typeface="Calibri Light"/>
                          <a:cs typeface="Verdana"/>
                        </a:rPr>
                        <a:t>CC</a:t>
                      </a: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a:lnSpc>
                          <a:spcPct val="100000"/>
                        </a:lnSpc>
                        <a:spcBef>
                          <a:spcPts val="355"/>
                        </a:spcBef>
                      </a:pPr>
                      <a:r>
                        <a:rPr sz="1000" dirty="0">
                          <a:solidFill>
                            <a:srgbClr val="333333"/>
                          </a:solidFill>
                          <a:latin typeface="Calibri Light"/>
                          <a:cs typeface="Verdana"/>
                        </a:rPr>
                        <a:t>A </a:t>
                      </a:r>
                      <a:r>
                        <a:rPr sz="1000" spc="-5" dirty="0">
                          <a:solidFill>
                            <a:srgbClr val="333333"/>
                          </a:solidFill>
                          <a:latin typeface="Calibri Light"/>
                          <a:cs typeface="Verdana"/>
                        </a:rPr>
                        <a:t>friend thinks </a:t>
                      </a:r>
                      <a:r>
                        <a:rPr sz="1000" dirty="0">
                          <a:solidFill>
                            <a:srgbClr val="333333"/>
                          </a:solidFill>
                          <a:latin typeface="Calibri Light"/>
                          <a:cs typeface="Verdana"/>
                        </a:rPr>
                        <a:t>you are </a:t>
                      </a:r>
                      <a:r>
                        <a:rPr sz="1000" spc="-5" dirty="0">
                          <a:solidFill>
                            <a:srgbClr val="333333"/>
                          </a:solidFill>
                          <a:latin typeface="Calibri Light"/>
                          <a:cs typeface="Verdana"/>
                        </a:rPr>
                        <a:t>unfair/Ein </a:t>
                      </a:r>
                      <a:r>
                        <a:rPr sz="1000" dirty="0">
                          <a:solidFill>
                            <a:srgbClr val="333333"/>
                          </a:solidFill>
                          <a:latin typeface="Calibri Light"/>
                          <a:cs typeface="Verdana"/>
                        </a:rPr>
                        <a:t>Freund</a:t>
                      </a:r>
                      <a:r>
                        <a:rPr sz="1000" spc="35" dirty="0">
                          <a:solidFill>
                            <a:srgbClr val="333333"/>
                          </a:solidFill>
                          <a:latin typeface="Calibri Light"/>
                          <a:cs typeface="Verdana"/>
                        </a:rPr>
                        <a:t> </a:t>
                      </a:r>
                      <a:r>
                        <a:rPr sz="1000" spc="-5" dirty="0">
                          <a:solidFill>
                            <a:srgbClr val="333333"/>
                          </a:solidFill>
                          <a:latin typeface="Calibri Light"/>
                          <a:cs typeface="Verdana"/>
                        </a:rPr>
                        <a:t>findet</a:t>
                      </a:r>
                      <a:endParaRPr sz="1000" dirty="0">
                        <a:solidFill>
                          <a:srgbClr val="333333"/>
                        </a:solidFill>
                        <a:latin typeface="Calibri Light"/>
                        <a:cs typeface="Verdana"/>
                      </a:endParaRPr>
                    </a:p>
                    <a:p>
                      <a:pPr marL="92075">
                        <a:lnSpc>
                          <a:spcPct val="100000"/>
                        </a:lnSpc>
                        <a:spcBef>
                          <a:spcPts val="5"/>
                        </a:spcBef>
                      </a:pPr>
                      <a:r>
                        <a:rPr sz="1000" dirty="0">
                          <a:solidFill>
                            <a:srgbClr val="333333"/>
                          </a:solidFill>
                          <a:latin typeface="Calibri Light"/>
                          <a:cs typeface="Verdana"/>
                        </a:rPr>
                        <a:t>sie </a:t>
                      </a:r>
                      <a:r>
                        <a:rPr sz="1000" spc="-5" dirty="0">
                          <a:solidFill>
                            <a:srgbClr val="333333"/>
                          </a:solidFill>
                          <a:latin typeface="Calibri Light"/>
                          <a:cs typeface="Verdana"/>
                        </a:rPr>
                        <a:t>unfair (in </a:t>
                      </a:r>
                      <a:r>
                        <a:rPr sz="1000" dirty="0">
                          <a:solidFill>
                            <a:srgbClr val="333333"/>
                          </a:solidFill>
                          <a:latin typeface="Calibri Light"/>
                          <a:cs typeface="Verdana"/>
                        </a:rPr>
                        <a:t>der Ecke kauernde Frau)</a:t>
                      </a: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3192">
                <a:tc>
                  <a:txBody>
                    <a:bodyPr/>
                    <a:lstStyle/>
                    <a:p>
                      <a:pPr marL="91440">
                        <a:lnSpc>
                          <a:spcPct val="100000"/>
                        </a:lnSpc>
                        <a:spcBef>
                          <a:spcPts val="360"/>
                        </a:spcBef>
                      </a:pPr>
                      <a:r>
                        <a:rPr sz="1000" spc="-5" dirty="0">
                          <a:solidFill>
                            <a:srgbClr val="333333"/>
                          </a:solidFill>
                          <a:latin typeface="Calibri Light"/>
                          <a:cs typeface="Verdana"/>
                        </a:rPr>
                        <a:t>judge</a:t>
                      </a:r>
                      <a:r>
                        <a:rPr sz="1000" spc="-10" dirty="0">
                          <a:solidFill>
                            <a:srgbClr val="333333"/>
                          </a:solidFill>
                          <a:latin typeface="Calibri Light"/>
                          <a:cs typeface="Verdana"/>
                        </a:rPr>
                        <a:t> </a:t>
                      </a:r>
                      <a:r>
                        <a:rPr sz="1000" spc="-5" dirty="0">
                          <a:solidFill>
                            <a:srgbClr val="333333"/>
                          </a:solidFill>
                          <a:latin typeface="Calibri Light"/>
                          <a:cs typeface="Verdana"/>
                        </a:rPr>
                        <a:t>mental</a:t>
                      </a:r>
                      <a:endParaRPr sz="1000" dirty="0">
                        <a:solidFill>
                          <a:srgbClr val="333333"/>
                        </a:solidFill>
                        <a:latin typeface="Calibri Light"/>
                        <a:cs typeface="Verdana"/>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1440">
                        <a:lnSpc>
                          <a:spcPct val="100000"/>
                        </a:lnSpc>
                        <a:spcBef>
                          <a:spcPts val="360"/>
                        </a:spcBef>
                      </a:pPr>
                      <a:r>
                        <a:rPr sz="1000" dirty="0">
                          <a:solidFill>
                            <a:srgbClr val="333333"/>
                          </a:solidFill>
                          <a:latin typeface="Calibri Light"/>
                          <a:cs typeface="Verdana"/>
                        </a:rPr>
                        <a:t>flickr</a:t>
                      </a: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marR="305435">
                        <a:lnSpc>
                          <a:spcPct val="100000"/>
                        </a:lnSpc>
                        <a:spcBef>
                          <a:spcPts val="360"/>
                        </a:spcBef>
                      </a:pPr>
                      <a:r>
                        <a:rPr sz="1000" spc="-5" dirty="0">
                          <a:solidFill>
                            <a:srgbClr val="333333"/>
                          </a:solidFill>
                          <a:latin typeface="Calibri Light"/>
                          <a:cs typeface="Verdana"/>
                        </a:rPr>
                        <a:t>The </a:t>
                      </a:r>
                      <a:r>
                        <a:rPr sz="1000" dirty="0">
                          <a:solidFill>
                            <a:srgbClr val="333333"/>
                          </a:solidFill>
                          <a:latin typeface="Calibri Light"/>
                          <a:cs typeface="Verdana"/>
                        </a:rPr>
                        <a:t>Fluoride </a:t>
                      </a:r>
                      <a:r>
                        <a:rPr sz="1000" spc="-5" dirty="0">
                          <a:solidFill>
                            <a:srgbClr val="333333"/>
                          </a:solidFill>
                          <a:latin typeface="Calibri Light"/>
                          <a:cs typeface="Verdana"/>
                        </a:rPr>
                        <a:t>uncertainty</a:t>
                      </a:r>
                      <a:r>
                        <a:rPr lang="de-DE" sz="1000" spc="-5" dirty="0">
                          <a:solidFill>
                            <a:srgbClr val="333333"/>
                          </a:solidFill>
                          <a:latin typeface="Calibri Light"/>
                          <a:cs typeface="Verdana"/>
                        </a:rPr>
                        <a:t> </a:t>
                      </a:r>
                      <a:r>
                        <a:rPr sz="1000" dirty="0">
                          <a:solidFill>
                            <a:srgbClr val="333333"/>
                          </a:solidFill>
                          <a:latin typeface="Calibri Light"/>
                          <a:cs typeface="Verdana"/>
                        </a:rPr>
                        <a:t>Theory</a:t>
                      </a: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a:lnSpc>
                          <a:spcPct val="100000"/>
                        </a:lnSpc>
                        <a:spcBef>
                          <a:spcPts val="360"/>
                        </a:spcBef>
                      </a:pPr>
                      <a:r>
                        <a:rPr sz="1000" dirty="0">
                          <a:solidFill>
                            <a:srgbClr val="333333"/>
                          </a:solidFill>
                          <a:latin typeface="Calibri Light"/>
                          <a:cs typeface="Verdana"/>
                        </a:rPr>
                        <a:t>CC</a:t>
                      </a: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marR="249554">
                        <a:lnSpc>
                          <a:spcPct val="100000"/>
                        </a:lnSpc>
                        <a:spcBef>
                          <a:spcPts val="360"/>
                        </a:spcBef>
                      </a:pPr>
                      <a:r>
                        <a:rPr sz="1000" dirty="0">
                          <a:solidFill>
                            <a:srgbClr val="333333"/>
                          </a:solidFill>
                          <a:latin typeface="Calibri Light"/>
                          <a:cs typeface="Verdana"/>
                        </a:rPr>
                        <a:t>A friend </a:t>
                      </a:r>
                      <a:r>
                        <a:rPr sz="1000" spc="-5" dirty="0">
                          <a:solidFill>
                            <a:srgbClr val="333333"/>
                          </a:solidFill>
                          <a:latin typeface="Calibri Light"/>
                          <a:cs typeface="Verdana"/>
                        </a:rPr>
                        <a:t>thinks </a:t>
                      </a:r>
                      <a:r>
                        <a:rPr sz="1000" dirty="0">
                          <a:solidFill>
                            <a:srgbClr val="333333"/>
                          </a:solidFill>
                          <a:latin typeface="Calibri Light"/>
                          <a:cs typeface="Verdana"/>
                        </a:rPr>
                        <a:t>you are smart (Albert </a:t>
                      </a:r>
                      <a:r>
                        <a:rPr sz="1000" spc="-5" dirty="0">
                          <a:solidFill>
                            <a:srgbClr val="333333"/>
                          </a:solidFill>
                          <a:latin typeface="Calibri Light"/>
                          <a:cs typeface="Verdana"/>
                        </a:rPr>
                        <a:t>Einstein)/</a:t>
                      </a:r>
                      <a:r>
                        <a:rPr lang="de-DE" sz="1000" spc="-5" dirty="0">
                          <a:solidFill>
                            <a:srgbClr val="333333"/>
                          </a:solidFill>
                          <a:latin typeface="Calibri Light"/>
                          <a:cs typeface="Verdana"/>
                        </a:rPr>
                        <a:t> </a:t>
                      </a:r>
                      <a:r>
                        <a:rPr sz="1000" spc="-5" dirty="0">
                          <a:solidFill>
                            <a:srgbClr val="333333"/>
                          </a:solidFill>
                          <a:latin typeface="Calibri Light"/>
                          <a:cs typeface="Verdana"/>
                        </a:rPr>
                        <a:t>Ein </a:t>
                      </a:r>
                      <a:r>
                        <a:rPr sz="1000" dirty="0">
                          <a:solidFill>
                            <a:srgbClr val="333333"/>
                          </a:solidFill>
                          <a:latin typeface="Calibri Light"/>
                          <a:cs typeface="Verdana"/>
                        </a:rPr>
                        <a:t>Freund findet sie </a:t>
                      </a:r>
                      <a:r>
                        <a:rPr sz="1000" spc="-5" dirty="0">
                          <a:solidFill>
                            <a:srgbClr val="333333"/>
                          </a:solidFill>
                          <a:latin typeface="Calibri Light"/>
                          <a:cs typeface="Verdana"/>
                        </a:rPr>
                        <a:t>klug</a:t>
                      </a:r>
                      <a:r>
                        <a:rPr sz="1000" spc="25" dirty="0">
                          <a:solidFill>
                            <a:srgbClr val="333333"/>
                          </a:solidFill>
                          <a:latin typeface="Calibri Light"/>
                          <a:cs typeface="Verdana"/>
                        </a:rPr>
                        <a:t> </a:t>
                      </a:r>
                      <a:r>
                        <a:rPr sz="1000" spc="-5" dirty="0">
                          <a:solidFill>
                            <a:srgbClr val="333333"/>
                          </a:solidFill>
                          <a:latin typeface="Calibri Light"/>
                          <a:cs typeface="Verdana"/>
                        </a:rPr>
                        <a:t>(Einstein)</a:t>
                      </a:r>
                      <a:endParaRPr sz="1000" dirty="0">
                        <a:solidFill>
                          <a:srgbClr val="333333"/>
                        </a:solidFill>
                        <a:latin typeface="Calibri Light"/>
                        <a:cs typeface="Verdana"/>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bl>
          </a:graphicData>
        </a:graphic>
      </p:graphicFrame>
      <p:sp>
        <p:nvSpPr>
          <p:cNvPr id="4" name="Footer Placeholder 3"/>
          <p:cNvSpPr>
            <a:spLocks noGrp="1"/>
          </p:cNvSpPr>
          <p:nvPr>
            <p:ph type="ftr" sz="quarter" idx="11"/>
          </p:nvPr>
        </p:nvSpPr>
        <p:spPr/>
        <p:txBody>
          <a:bodyPr/>
          <a:lstStyle/>
          <a:p>
            <a:r>
              <a:rPr lang="de-DE"/>
              <a:t>Metacognitive Training 1 - Attribution</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57</a:t>
            </a:fld>
            <a:endParaRPr lang="de-DE" dirty="0"/>
          </a:p>
        </p:txBody>
      </p:sp>
    </p:spTree>
    <p:extLst>
      <p:ext uri="{BB962C8B-B14F-4D97-AF65-F5344CB8AC3E}">
        <p14:creationId xmlns:p14="http://schemas.microsoft.com/office/powerpoint/2010/main" val="887198858"/>
      </p:ext>
    </p:extLst>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2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3.xml><?xml version="1.0" encoding="utf-8"?>
<a:theme xmlns:a="http://schemas.openxmlformats.org/drawingml/2006/main" name="4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new</Template>
  <TotalTime>0</TotalTime>
  <Words>5072</Words>
  <Application>Microsoft Office PowerPoint</Application>
  <PresentationFormat>Benutzerdefiniert</PresentationFormat>
  <Paragraphs>641</Paragraphs>
  <Slides>57</Slides>
  <Notes>27</Notes>
  <HiddenSlides>0</HiddenSlides>
  <MMClips>0</MMClips>
  <ScaleCrop>false</ScaleCrop>
  <HeadingPairs>
    <vt:vector size="6" baseType="variant">
      <vt:variant>
        <vt:lpstr>Verwendete Schriftarten</vt:lpstr>
      </vt:variant>
      <vt:variant>
        <vt:i4>7</vt:i4>
      </vt:variant>
      <vt:variant>
        <vt:lpstr>Design</vt:lpstr>
      </vt:variant>
      <vt:variant>
        <vt:i4>3</vt:i4>
      </vt:variant>
      <vt:variant>
        <vt:lpstr>Folientitel</vt:lpstr>
      </vt:variant>
      <vt:variant>
        <vt:i4>57</vt:i4>
      </vt:variant>
    </vt:vector>
  </HeadingPairs>
  <TitlesOfParts>
    <vt:vector size="67" baseType="lpstr">
      <vt:lpstr>Arial</vt:lpstr>
      <vt:lpstr>Calibri</vt:lpstr>
      <vt:lpstr>Calibri Light</vt:lpstr>
      <vt:lpstr>Symbol</vt:lpstr>
      <vt:lpstr>Times New Roman</vt:lpstr>
      <vt:lpstr>Verdana</vt:lpstr>
      <vt:lpstr>WingDings</vt:lpstr>
      <vt:lpstr>UKE_PPT-Vorlage_16zu9</vt:lpstr>
      <vt:lpstr>2_UKE_PPT-Vorlage_16zu9</vt:lpstr>
      <vt:lpstr>4_UKE_PPT-Vorlage_16zu9</vt:lpstr>
      <vt:lpstr>MCT 1 B – Attribution Blaming and Taking Credit</vt:lpstr>
      <vt:lpstr>Attribution: Blaming and taking credit</vt:lpstr>
      <vt:lpstr>Attribution: Blaming and taking credit</vt:lpstr>
      <vt:lpstr>Attribution: Blaming and taking credit</vt:lpstr>
      <vt:lpstr>Explanations</vt:lpstr>
      <vt:lpstr>Explanations</vt:lpstr>
      <vt:lpstr>Explanations</vt:lpstr>
      <vt:lpstr>Blaming and Taking Credit</vt:lpstr>
      <vt:lpstr>You‘re discharged from hospital almost symptom-free.</vt:lpstr>
      <vt:lpstr>You‘re discharged from hospital almost symptom-free.</vt:lpstr>
      <vt:lpstr>You‘re discharged from hospital almost symptom-free.</vt:lpstr>
      <vt:lpstr>You‘re discharged from hospital almost symptom-free.</vt:lpstr>
      <vt:lpstr>You‘re discharged from hospital almost symptom-free.</vt:lpstr>
      <vt:lpstr>Effects of certain attributional styles on negative events!</vt:lpstr>
      <vt:lpstr>Effects of certain attributional styles on negative events!</vt:lpstr>
      <vt:lpstr>Effects of certain attributional styles on negative events!</vt:lpstr>
      <vt:lpstr>Effects of certain attributional styles on negative events!</vt:lpstr>
      <vt:lpstr>Effects of certain attributional styles on negative events!</vt:lpstr>
      <vt:lpstr>Effects of certain attributional styles on positive events!</vt:lpstr>
      <vt:lpstr>Effects of certain attributional styles on positive events!</vt:lpstr>
      <vt:lpstr>Effects of certain attributional styles on positive events!</vt:lpstr>
      <vt:lpstr>Effects of certain attributional styles on positive events!</vt:lpstr>
      <vt:lpstr>Effects of certain attributional styles on positive events!</vt:lpstr>
      <vt:lpstr>Why are we doing this?</vt:lpstr>
      <vt:lpstr>Why are we doing this?</vt:lpstr>
      <vt:lpstr>How one-sided attributions promote misinterpretations during psychosis – examples</vt:lpstr>
      <vt:lpstr>Attributional Style </vt:lpstr>
      <vt:lpstr>A friend is talking about you behind your back.</vt:lpstr>
      <vt:lpstr>You are invited to a job interview.</vt:lpstr>
      <vt:lpstr>A friend is unpleasantly surprised by your unexpected visit.</vt:lpstr>
      <vt:lpstr>Other people laugh while you are talking.</vt:lpstr>
      <vt:lpstr>What might have led to the situation?</vt:lpstr>
      <vt:lpstr>An inner voice tells you that you are no good.</vt:lpstr>
      <vt:lpstr>An inner voice tells you that you are no good.</vt:lpstr>
      <vt:lpstr>An inner voice tells you that you are no good.</vt:lpstr>
      <vt:lpstr>Hearing voices Own thoughts or remote-controlled? Pros and cons</vt:lpstr>
      <vt:lpstr>Hearing voices Own thoughts or remote-controlled? Pros and cons</vt:lpstr>
      <vt:lpstr>Hearing voices Own thoughts or remote-controlled? Pros and cons</vt:lpstr>
      <vt:lpstr>Hearing voices Own thoughts or remote-controlled? Pros and cons</vt:lpstr>
      <vt:lpstr>Hearing voices Own thoughts or remote-controlled? Pros and cons</vt:lpstr>
      <vt:lpstr>A friend gave you a lift home.</vt:lpstr>
      <vt:lpstr>A friend did not show up to a meeting with you.</vt:lpstr>
      <vt:lpstr>A friend did not send you a postcard.</vt:lpstr>
      <vt:lpstr>A car has been driving behind you for half an hour.</vt:lpstr>
      <vt:lpstr>The bus you wanted to catch is leaving right in front of you.</vt:lpstr>
      <vt:lpstr>A neighbor invited you for a drink.</vt:lpstr>
      <vt:lpstr>For quite some time, a man has been reading the newspaper in front of your door.</vt:lpstr>
      <vt:lpstr>A friend thinks you are unfair.</vt:lpstr>
      <vt:lpstr>A friend thinks you are smart.</vt:lpstr>
      <vt:lpstr>Transfer to everyday life</vt:lpstr>
      <vt:lpstr>Transfer to everyday life</vt:lpstr>
      <vt:lpstr>Transfer to everyday life</vt:lpstr>
      <vt:lpstr>What does this have to do with psychosis?</vt:lpstr>
      <vt:lpstr>What does this have to do with psychosis?</vt:lpstr>
      <vt:lpstr>Thank you for your attention!</vt:lpstr>
      <vt:lpstr>PowerPoint-Präsentation</vt:lpstr>
      <vt:lpstr>PowerPoint-Präsentation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Zuschreibungsstil</dc:title>
  <dc:creator>steffen</dc:creator>
  <cp:lastModifiedBy>Nee Le</cp:lastModifiedBy>
  <cp:revision>44</cp:revision>
  <dcterms:created xsi:type="dcterms:W3CDTF">2019-08-27T10:45:58Z</dcterms:created>
  <dcterms:modified xsi:type="dcterms:W3CDTF">2025-01-09T12:57:28Z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2015-07-20T00:00:00Z</vt:filetime>
  </property>
  <property fmtid="{D5CDD505-2E9C-101B-9397-08002B2CF9AE}" pid="3" name="Creator">
    <vt:lpwstr>Microsoft® PowerPoint® 2013</vt:lpwstr>
  </property>
  <property fmtid="{D5CDD505-2E9C-101B-9397-08002B2CF9AE}" pid="4" name="LastSaved">
    <vt:filetime>2019-08-27T00:00:00Z</vt:filetime>
  </property>
</Properties>
</file>