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51"/>
  </p:notesMasterIdLst>
  <p:sldIdLst>
    <p:sldId id="374" r:id="rId3"/>
    <p:sldId id="346" r:id="rId4"/>
    <p:sldId id="356" r:id="rId5"/>
    <p:sldId id="355" r:id="rId6"/>
    <p:sldId id="354" r:id="rId7"/>
    <p:sldId id="266" r:id="rId8"/>
    <p:sldId id="307" r:id="rId9"/>
    <p:sldId id="308" r:id="rId10"/>
    <p:sldId id="352" r:id="rId11"/>
    <p:sldId id="310" r:id="rId12"/>
    <p:sldId id="357" r:id="rId13"/>
    <p:sldId id="349" r:id="rId14"/>
    <p:sldId id="359" r:id="rId15"/>
    <p:sldId id="358" r:id="rId16"/>
    <p:sldId id="314" r:id="rId17"/>
    <p:sldId id="360" r:id="rId18"/>
    <p:sldId id="317" r:id="rId19"/>
    <p:sldId id="361" r:id="rId20"/>
    <p:sldId id="319" r:id="rId21"/>
    <p:sldId id="362" r:id="rId22"/>
    <p:sldId id="320" r:id="rId23"/>
    <p:sldId id="321" r:id="rId24"/>
    <p:sldId id="322" r:id="rId25"/>
    <p:sldId id="324" r:id="rId26"/>
    <p:sldId id="364" r:id="rId27"/>
    <p:sldId id="363" r:id="rId28"/>
    <p:sldId id="327" r:id="rId29"/>
    <p:sldId id="366" r:id="rId30"/>
    <p:sldId id="365" r:id="rId31"/>
    <p:sldId id="329" r:id="rId32"/>
    <p:sldId id="330" r:id="rId33"/>
    <p:sldId id="331" r:id="rId34"/>
    <p:sldId id="332" r:id="rId35"/>
    <p:sldId id="333" r:id="rId36"/>
    <p:sldId id="335" r:id="rId37"/>
    <p:sldId id="367" r:id="rId38"/>
    <p:sldId id="336" r:id="rId39"/>
    <p:sldId id="338" r:id="rId40"/>
    <p:sldId id="370" r:id="rId41"/>
    <p:sldId id="369" r:id="rId42"/>
    <p:sldId id="368" r:id="rId43"/>
    <p:sldId id="342" r:id="rId44"/>
    <p:sldId id="371" r:id="rId45"/>
    <p:sldId id="343" r:id="rId46"/>
    <p:sldId id="353" r:id="rId47"/>
    <p:sldId id="372" r:id="rId48"/>
    <p:sldId id="373" r:id="rId49"/>
    <p:sldId id="303" r:id="rId50"/>
  </p:sldIdLst>
  <p:sldSz cx="12195175" cy="6858000"/>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pos="113" userDrawn="1">
          <p15:clr>
            <a:srgbClr val="A4A3A4"/>
          </p15:clr>
        </p15:guide>
        <p15:guide id="3" pos="5647" userDrawn="1">
          <p15:clr>
            <a:srgbClr val="A4A3A4"/>
          </p15:clr>
        </p15:guide>
        <p15:guide id="4" orient="horz" pos="1003" userDrawn="1">
          <p15:clr>
            <a:srgbClr val="A4A3A4"/>
          </p15:clr>
        </p15:guide>
        <p15:guide id="5" pos="151">
          <p15:clr>
            <a:srgbClr val="A4A3A4"/>
          </p15:clr>
        </p15:guide>
        <p15:guide id="6" pos="753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3300"/>
    <a:srgbClr val="FF9933"/>
    <a:srgbClr val="FFFFFF"/>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44" autoAdjust="0"/>
    <p:restoredTop sz="95915" autoAdjust="0"/>
  </p:normalViewPr>
  <p:slideViewPr>
    <p:cSldViewPr snapToGrid="0">
      <p:cViewPr varScale="1">
        <p:scale>
          <a:sx n="62" d="100"/>
          <a:sy n="62" d="100"/>
        </p:scale>
        <p:origin x="1056" y="76"/>
      </p:cViewPr>
      <p:guideLst>
        <p:guide orient="horz" pos="4319"/>
        <p:guide pos="113"/>
        <p:guide pos="5647"/>
        <p:guide orient="horz" pos="1003"/>
        <p:guide pos="151"/>
        <p:guide pos="7531"/>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06.12.2021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3428192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3428192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3428192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3428192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6</a:t>
            </a:fld>
            <a:endParaRPr lang="de-DE"/>
          </a:p>
        </p:txBody>
      </p:sp>
    </p:spTree>
    <p:extLst>
      <p:ext uri="{BB962C8B-B14F-4D97-AF65-F5344CB8AC3E}">
        <p14:creationId xmlns:p14="http://schemas.microsoft.com/office/powerpoint/2010/main" val="2715594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3504938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8</a:t>
            </a:fld>
            <a:endParaRPr lang="de-DE"/>
          </a:p>
        </p:txBody>
      </p:sp>
    </p:spTree>
    <p:extLst>
      <p:ext uri="{BB962C8B-B14F-4D97-AF65-F5344CB8AC3E}">
        <p14:creationId xmlns:p14="http://schemas.microsoft.com/office/powerpoint/2010/main" val="1284985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100147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2516090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2516090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1124617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1124617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1124617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15</a:t>
            </a:fld>
            <a:endParaRPr lang="de-DE"/>
          </a:p>
        </p:txBody>
      </p:sp>
    </p:spTree>
    <p:extLst>
      <p:ext uri="{BB962C8B-B14F-4D97-AF65-F5344CB8AC3E}">
        <p14:creationId xmlns:p14="http://schemas.microsoft.com/office/powerpoint/2010/main" val="134559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16</a:t>
            </a:fld>
            <a:endParaRPr lang="de-DE"/>
          </a:p>
        </p:txBody>
      </p:sp>
    </p:spTree>
    <p:extLst>
      <p:ext uri="{BB962C8B-B14F-4D97-AF65-F5344CB8AC3E}">
        <p14:creationId xmlns:p14="http://schemas.microsoft.com/office/powerpoint/2010/main" val="134559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17</a:t>
            </a:fld>
            <a:endParaRPr lang="de-DE"/>
          </a:p>
        </p:txBody>
      </p:sp>
    </p:spTree>
    <p:extLst>
      <p:ext uri="{BB962C8B-B14F-4D97-AF65-F5344CB8AC3E}">
        <p14:creationId xmlns:p14="http://schemas.microsoft.com/office/powerpoint/2010/main" val="2725698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18</a:t>
            </a:fld>
            <a:endParaRPr lang="de-DE"/>
          </a:p>
        </p:txBody>
      </p:sp>
    </p:spTree>
    <p:extLst>
      <p:ext uri="{BB962C8B-B14F-4D97-AF65-F5344CB8AC3E}">
        <p14:creationId xmlns:p14="http://schemas.microsoft.com/office/powerpoint/2010/main" val="2725698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19</a:t>
            </a:fld>
            <a:endParaRPr lang="de-DE">
              <a:solidFill>
                <a:prstClr val="black"/>
              </a:solidFill>
            </a:endParaRPr>
          </a:p>
        </p:txBody>
      </p:sp>
    </p:spTree>
    <p:extLst>
      <p:ext uri="{BB962C8B-B14F-4D97-AF65-F5344CB8AC3E}">
        <p14:creationId xmlns:p14="http://schemas.microsoft.com/office/powerpoint/2010/main" val="2736904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20</a:t>
            </a:fld>
            <a:endParaRPr lang="de-DE">
              <a:solidFill>
                <a:prstClr val="black"/>
              </a:solidFill>
            </a:endParaRPr>
          </a:p>
        </p:txBody>
      </p:sp>
    </p:spTree>
    <p:extLst>
      <p:ext uri="{BB962C8B-B14F-4D97-AF65-F5344CB8AC3E}">
        <p14:creationId xmlns:p14="http://schemas.microsoft.com/office/powerpoint/2010/main" val="27369040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21</a:t>
            </a:fld>
            <a:endParaRPr lang="de-DE"/>
          </a:p>
        </p:txBody>
      </p:sp>
    </p:spTree>
    <p:extLst>
      <p:ext uri="{BB962C8B-B14F-4D97-AF65-F5344CB8AC3E}">
        <p14:creationId xmlns:p14="http://schemas.microsoft.com/office/powerpoint/2010/main" val="2094334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22</a:t>
            </a:fld>
            <a:endParaRPr lang="de-DE">
              <a:solidFill>
                <a:prstClr val="black"/>
              </a:solidFill>
            </a:endParaRPr>
          </a:p>
        </p:txBody>
      </p:sp>
    </p:spTree>
    <p:extLst>
      <p:ext uri="{BB962C8B-B14F-4D97-AF65-F5344CB8AC3E}">
        <p14:creationId xmlns:p14="http://schemas.microsoft.com/office/powerpoint/2010/main" val="4170888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23</a:t>
            </a:fld>
            <a:endParaRPr lang="de-DE"/>
          </a:p>
        </p:txBody>
      </p:sp>
    </p:spTree>
    <p:extLst>
      <p:ext uri="{BB962C8B-B14F-4D97-AF65-F5344CB8AC3E}">
        <p14:creationId xmlns:p14="http://schemas.microsoft.com/office/powerpoint/2010/main" val="5117892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24</a:t>
            </a:fld>
            <a:endParaRPr lang="de-DE">
              <a:solidFill>
                <a:prstClr val="black"/>
              </a:solidFill>
            </a:endParaRPr>
          </a:p>
        </p:txBody>
      </p:sp>
    </p:spTree>
    <p:extLst>
      <p:ext uri="{BB962C8B-B14F-4D97-AF65-F5344CB8AC3E}">
        <p14:creationId xmlns:p14="http://schemas.microsoft.com/office/powerpoint/2010/main" val="1228206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25</a:t>
            </a:fld>
            <a:endParaRPr lang="de-DE">
              <a:solidFill>
                <a:prstClr val="black"/>
              </a:solidFill>
            </a:endParaRPr>
          </a:p>
        </p:txBody>
      </p:sp>
    </p:spTree>
    <p:extLst>
      <p:ext uri="{BB962C8B-B14F-4D97-AF65-F5344CB8AC3E}">
        <p14:creationId xmlns:p14="http://schemas.microsoft.com/office/powerpoint/2010/main" val="12282062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26</a:t>
            </a:fld>
            <a:endParaRPr lang="de-DE">
              <a:solidFill>
                <a:prstClr val="black"/>
              </a:solidFill>
            </a:endParaRPr>
          </a:p>
        </p:txBody>
      </p:sp>
    </p:spTree>
    <p:extLst>
      <p:ext uri="{BB962C8B-B14F-4D97-AF65-F5344CB8AC3E}">
        <p14:creationId xmlns:p14="http://schemas.microsoft.com/office/powerpoint/2010/main" val="1228206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27</a:t>
            </a:fld>
            <a:endParaRPr lang="de-DE">
              <a:solidFill>
                <a:prstClr val="black"/>
              </a:solidFill>
            </a:endParaRPr>
          </a:p>
        </p:txBody>
      </p:sp>
    </p:spTree>
    <p:extLst>
      <p:ext uri="{BB962C8B-B14F-4D97-AF65-F5344CB8AC3E}">
        <p14:creationId xmlns:p14="http://schemas.microsoft.com/office/powerpoint/2010/main" val="1348308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28</a:t>
            </a:fld>
            <a:endParaRPr lang="de-DE">
              <a:solidFill>
                <a:prstClr val="black"/>
              </a:solidFill>
            </a:endParaRPr>
          </a:p>
        </p:txBody>
      </p:sp>
    </p:spTree>
    <p:extLst>
      <p:ext uri="{BB962C8B-B14F-4D97-AF65-F5344CB8AC3E}">
        <p14:creationId xmlns:p14="http://schemas.microsoft.com/office/powerpoint/2010/main" val="13483087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29</a:t>
            </a:fld>
            <a:endParaRPr lang="de-DE">
              <a:solidFill>
                <a:prstClr val="black"/>
              </a:solidFill>
            </a:endParaRPr>
          </a:p>
        </p:txBody>
      </p:sp>
    </p:spTree>
    <p:extLst>
      <p:ext uri="{BB962C8B-B14F-4D97-AF65-F5344CB8AC3E}">
        <p14:creationId xmlns:p14="http://schemas.microsoft.com/office/powerpoint/2010/main" val="13483087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30</a:t>
            </a:fld>
            <a:endParaRPr lang="de-DE">
              <a:solidFill>
                <a:prstClr val="black"/>
              </a:solidFill>
            </a:endParaRPr>
          </a:p>
        </p:txBody>
      </p:sp>
    </p:spTree>
    <p:extLst>
      <p:ext uri="{BB962C8B-B14F-4D97-AF65-F5344CB8AC3E}">
        <p14:creationId xmlns:p14="http://schemas.microsoft.com/office/powerpoint/2010/main" val="33092132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31</a:t>
            </a:fld>
            <a:endParaRPr lang="de-DE">
              <a:solidFill>
                <a:prstClr val="black"/>
              </a:solidFill>
            </a:endParaRPr>
          </a:p>
        </p:txBody>
      </p:sp>
    </p:spTree>
    <p:extLst>
      <p:ext uri="{BB962C8B-B14F-4D97-AF65-F5344CB8AC3E}">
        <p14:creationId xmlns:p14="http://schemas.microsoft.com/office/powerpoint/2010/main" val="33068582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32</a:t>
            </a:fld>
            <a:endParaRPr lang="de-DE">
              <a:solidFill>
                <a:prstClr val="black"/>
              </a:solidFill>
            </a:endParaRPr>
          </a:p>
        </p:txBody>
      </p:sp>
    </p:spTree>
    <p:extLst>
      <p:ext uri="{BB962C8B-B14F-4D97-AF65-F5344CB8AC3E}">
        <p14:creationId xmlns:p14="http://schemas.microsoft.com/office/powerpoint/2010/main" val="10527685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33</a:t>
            </a:fld>
            <a:endParaRPr lang="de-DE">
              <a:solidFill>
                <a:prstClr val="black"/>
              </a:solidFill>
            </a:endParaRPr>
          </a:p>
        </p:txBody>
      </p:sp>
    </p:spTree>
    <p:extLst>
      <p:ext uri="{BB962C8B-B14F-4D97-AF65-F5344CB8AC3E}">
        <p14:creationId xmlns:p14="http://schemas.microsoft.com/office/powerpoint/2010/main" val="9032386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34</a:t>
            </a:fld>
            <a:endParaRPr lang="de-DE">
              <a:solidFill>
                <a:prstClr val="black"/>
              </a:solidFill>
            </a:endParaRPr>
          </a:p>
        </p:txBody>
      </p:sp>
    </p:spTree>
    <p:extLst>
      <p:ext uri="{BB962C8B-B14F-4D97-AF65-F5344CB8AC3E}">
        <p14:creationId xmlns:p14="http://schemas.microsoft.com/office/powerpoint/2010/main" val="17665298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35</a:t>
            </a:fld>
            <a:endParaRPr lang="de-DE">
              <a:solidFill>
                <a:prstClr val="black"/>
              </a:solidFill>
            </a:endParaRPr>
          </a:p>
        </p:txBody>
      </p:sp>
    </p:spTree>
    <p:extLst>
      <p:ext uri="{BB962C8B-B14F-4D97-AF65-F5344CB8AC3E}">
        <p14:creationId xmlns:p14="http://schemas.microsoft.com/office/powerpoint/2010/main" val="37141673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36</a:t>
            </a:fld>
            <a:endParaRPr lang="de-DE">
              <a:solidFill>
                <a:prstClr val="black"/>
              </a:solidFill>
            </a:endParaRPr>
          </a:p>
        </p:txBody>
      </p:sp>
    </p:spTree>
    <p:extLst>
      <p:ext uri="{BB962C8B-B14F-4D97-AF65-F5344CB8AC3E}">
        <p14:creationId xmlns:p14="http://schemas.microsoft.com/office/powerpoint/2010/main" val="37141673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37</a:t>
            </a:fld>
            <a:endParaRPr lang="de-DE">
              <a:solidFill>
                <a:prstClr val="black"/>
              </a:solidFill>
            </a:endParaRPr>
          </a:p>
        </p:txBody>
      </p:sp>
    </p:spTree>
    <p:extLst>
      <p:ext uri="{BB962C8B-B14F-4D97-AF65-F5344CB8AC3E}">
        <p14:creationId xmlns:p14="http://schemas.microsoft.com/office/powerpoint/2010/main" val="41391586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38</a:t>
            </a:fld>
            <a:endParaRPr lang="de-DE">
              <a:solidFill>
                <a:prstClr val="black"/>
              </a:solidFill>
            </a:endParaRPr>
          </a:p>
        </p:txBody>
      </p:sp>
    </p:spTree>
    <p:extLst>
      <p:ext uri="{BB962C8B-B14F-4D97-AF65-F5344CB8AC3E}">
        <p14:creationId xmlns:p14="http://schemas.microsoft.com/office/powerpoint/2010/main" val="24324761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39</a:t>
            </a:fld>
            <a:endParaRPr lang="de-DE">
              <a:solidFill>
                <a:prstClr val="black"/>
              </a:solidFill>
            </a:endParaRPr>
          </a:p>
        </p:txBody>
      </p:sp>
    </p:spTree>
    <p:extLst>
      <p:ext uri="{BB962C8B-B14F-4D97-AF65-F5344CB8AC3E}">
        <p14:creationId xmlns:p14="http://schemas.microsoft.com/office/powerpoint/2010/main" val="24324761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40</a:t>
            </a:fld>
            <a:endParaRPr lang="de-DE">
              <a:solidFill>
                <a:prstClr val="black"/>
              </a:solidFill>
            </a:endParaRPr>
          </a:p>
        </p:txBody>
      </p:sp>
    </p:spTree>
    <p:extLst>
      <p:ext uri="{BB962C8B-B14F-4D97-AF65-F5344CB8AC3E}">
        <p14:creationId xmlns:p14="http://schemas.microsoft.com/office/powerpoint/2010/main" val="24324761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41</a:t>
            </a:fld>
            <a:endParaRPr lang="de-DE">
              <a:solidFill>
                <a:prstClr val="black"/>
              </a:solidFill>
            </a:endParaRPr>
          </a:p>
        </p:txBody>
      </p:sp>
    </p:spTree>
    <p:extLst>
      <p:ext uri="{BB962C8B-B14F-4D97-AF65-F5344CB8AC3E}">
        <p14:creationId xmlns:p14="http://schemas.microsoft.com/office/powerpoint/2010/main" val="24324761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42</a:t>
            </a:fld>
            <a:endParaRPr lang="de-DE">
              <a:solidFill>
                <a:prstClr val="black"/>
              </a:solidFill>
            </a:endParaRPr>
          </a:p>
        </p:txBody>
      </p:sp>
    </p:spTree>
    <p:extLst>
      <p:ext uri="{BB962C8B-B14F-4D97-AF65-F5344CB8AC3E}">
        <p14:creationId xmlns:p14="http://schemas.microsoft.com/office/powerpoint/2010/main" val="10408521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43</a:t>
            </a:fld>
            <a:endParaRPr lang="de-DE">
              <a:solidFill>
                <a:prstClr val="black"/>
              </a:solidFill>
            </a:endParaRPr>
          </a:p>
        </p:txBody>
      </p:sp>
    </p:spTree>
    <p:extLst>
      <p:ext uri="{BB962C8B-B14F-4D97-AF65-F5344CB8AC3E}">
        <p14:creationId xmlns:p14="http://schemas.microsoft.com/office/powerpoint/2010/main" val="10408521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44</a:t>
            </a:fld>
            <a:endParaRPr lang="de-DE">
              <a:solidFill>
                <a:prstClr val="black"/>
              </a:solidFill>
            </a:endParaRPr>
          </a:p>
        </p:txBody>
      </p:sp>
    </p:spTree>
    <p:extLst>
      <p:ext uri="{BB962C8B-B14F-4D97-AF65-F5344CB8AC3E}">
        <p14:creationId xmlns:p14="http://schemas.microsoft.com/office/powerpoint/2010/main" val="10310989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45</a:t>
            </a:fld>
            <a:endParaRPr lang="de-DE">
              <a:solidFill>
                <a:prstClr val="black"/>
              </a:solidFill>
            </a:endParaRPr>
          </a:p>
        </p:txBody>
      </p:sp>
    </p:spTree>
    <p:extLst>
      <p:ext uri="{BB962C8B-B14F-4D97-AF65-F5344CB8AC3E}">
        <p14:creationId xmlns:p14="http://schemas.microsoft.com/office/powerpoint/2010/main" val="5120538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solidFill>
                  <a:prstClr val="black"/>
                </a:solidFill>
              </a:rPr>
              <a:pPr fontAlgn="base">
                <a:spcBef>
                  <a:spcPct val="0"/>
                </a:spcBef>
                <a:spcAft>
                  <a:spcPct val="0"/>
                </a:spcAft>
              </a:pPr>
              <a:t>46</a:t>
            </a:fld>
            <a:endParaRPr lang="de-DE">
              <a:solidFill>
                <a:prstClr val="black"/>
              </a:solidFill>
            </a:endParaRPr>
          </a:p>
        </p:txBody>
      </p:sp>
    </p:spTree>
    <p:extLst>
      <p:ext uri="{BB962C8B-B14F-4D97-AF65-F5344CB8AC3E}">
        <p14:creationId xmlns:p14="http://schemas.microsoft.com/office/powerpoint/2010/main" val="5120538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48</a:t>
            </a:fld>
            <a:endParaRPr lang="de-DE"/>
          </a:p>
        </p:txBody>
      </p:sp>
    </p:spTree>
    <p:extLst>
      <p:ext uri="{BB962C8B-B14F-4D97-AF65-F5344CB8AC3E}">
        <p14:creationId xmlns:p14="http://schemas.microsoft.com/office/powerpoint/2010/main" val="27155943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9 – تقدير الذات</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SA"/>
              <a:t>التدريب رقم 9 – تقدير الذات</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SA"/>
              <a:t>التدريب رقم 9 – تقدير الذات</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9 – تقدير الذات</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3151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5460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fontAlgn="auto">
              <a:spcBef>
                <a:spcPct val="0"/>
              </a:spcBef>
              <a:spcAft>
                <a:spcPts val="0"/>
              </a:spcAft>
              <a:buClrTx/>
              <a:buFontTx/>
              <a:buNone/>
            </a:pPr>
            <a:r>
              <a:rPr lang="ar-SA" altLang="ko-KR" sz="1000" dirty="0">
                <a:solidFill>
                  <a:srgbClr val="333333"/>
                </a:solidFill>
                <a:latin typeface="Calibri Ligh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324638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739908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32561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8130653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396353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948181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5178920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93110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328967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0393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SA"/>
              <a:t>التدريب رقم 9 – تقدير الذات</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75929428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SA" altLang="de-DE" dirty="0"/>
              <a:t>التدريب راقم:</a:t>
            </a:r>
            <a:r>
              <a:rPr lang="en-US" altLang="de-DE" dirty="0"/>
              <a:t>MCT 9 I </a:t>
            </a:r>
            <a:br>
              <a:rPr lang="en-US" altLang="de-DE" dirty="0"/>
            </a:br>
            <a:r>
              <a:rPr lang="ar-SA" altLang="de-DE" dirty="0"/>
              <a:t>تقدير الذات</a:t>
            </a:r>
            <a:endParaRPr lang="en-US" dirty="0">
              <a:latin typeface="Calibri Light"/>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Lasfar</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06231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ما هو تقدير الذات ؟</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a:xfrm>
            <a:off x="445135" y="2203704"/>
            <a:ext cx="5349240" cy="4251960"/>
          </a:xfrm>
        </p:spPr>
        <p:txBody>
          <a:bodyPr>
            <a:noAutofit/>
          </a:bodyPr>
          <a:lstStyle/>
          <a:p>
            <a:pPr>
              <a:buClr>
                <a:srgbClr val="333333"/>
              </a:buClr>
              <a:defRPr/>
            </a:pPr>
            <a:r>
              <a:rPr lang="ar-AE" sz="2400" dirty="0">
                <a:solidFill>
                  <a:srgbClr val="333333"/>
                </a:solidFill>
              </a:rPr>
              <a:t>؟؟؟</a:t>
            </a:r>
            <a:endParaRPr lang="ar-AE" sz="2400" kern="1200" dirty="0">
              <a:solidFill>
                <a:srgbClr val="333333"/>
              </a:solidFill>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7295"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p:txBody>
          <a:bodyPr/>
          <a:lstStyle/>
          <a:p>
            <a:pPr>
              <a:defRPr/>
            </a:pPr>
            <a:r>
              <a:rPr lang="ar-SA"/>
              <a:t>التدريب رقم 9 – تقدير الذات</a:t>
            </a:r>
            <a:endParaRPr lang="de-DE"/>
          </a:p>
        </p:txBody>
      </p:sp>
      <p:sp>
        <p:nvSpPr>
          <p:cNvPr id="10" name="Slide Number Placeholder 9"/>
          <p:cNvSpPr>
            <a:spLocks noGrp="1"/>
          </p:cNvSpPr>
          <p:nvPr>
            <p:ph type="sldNum" sz="quarter" idx="12"/>
          </p:nvPr>
        </p:nvSpPr>
        <p:spPr/>
        <p:txBody>
          <a:bodyPr/>
          <a:lstStyle/>
          <a:p>
            <a:pPr>
              <a:defRPr/>
            </a:pPr>
            <a:fld id="{F279F671-5723-4878-905E-9AC05A64390E}" type="slidenum">
              <a:rPr lang="de-DE" smtClean="0"/>
              <a:pPr>
                <a:defRPr/>
              </a:pPr>
              <a:t>2</a:t>
            </a:fld>
            <a:endParaRPr lang="de-DE"/>
          </a:p>
        </p:txBody>
      </p:sp>
    </p:spTree>
    <p:extLst>
      <p:ext uri="{BB962C8B-B14F-4D97-AF65-F5344CB8AC3E}">
        <p14:creationId xmlns:p14="http://schemas.microsoft.com/office/powerpoint/2010/main" val="3859169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ما هو تقدير الذات ؟</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a:xfrm>
            <a:off x="445135" y="2203704"/>
            <a:ext cx="5349240" cy="4251960"/>
          </a:xfrm>
        </p:spPr>
        <p:txBody>
          <a:bodyPr>
            <a:noAutofit/>
          </a:bodyPr>
          <a:lstStyle/>
          <a:p>
            <a:pPr marL="342900" indent="-342900" rtl="1">
              <a:buClr>
                <a:srgbClr val="333333"/>
              </a:buClr>
              <a:buFont typeface="WingDings"/>
              <a:buChar char=""/>
              <a:defRPr/>
            </a:pPr>
            <a:r>
              <a:rPr lang="ar-AE" sz="2400" kern="1200" dirty="0">
                <a:solidFill>
                  <a:srgbClr val="333333"/>
                </a:solidFill>
              </a:rPr>
              <a:t>هو القيمة التي نمنح لأنفسنا</a:t>
            </a:r>
            <a:r>
              <a:rPr lang="de-DE" sz="2400" kern="1200" dirty="0">
                <a:solidFill>
                  <a:srgbClr val="333333"/>
                </a:solidFill>
              </a:rPr>
              <a:t>.</a:t>
            </a:r>
          </a:p>
          <a:p>
            <a:pPr>
              <a:buClr>
                <a:srgbClr val="333333"/>
              </a:buClr>
              <a:defRPr/>
            </a:pPr>
            <a:endParaRPr lang="ar-AE" sz="2400" kern="1200" dirty="0">
              <a:solidFill>
                <a:srgbClr val="333333"/>
              </a:solidFill>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7295"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3</a:t>
            </a:fld>
            <a:endParaRPr lang="de-DE"/>
          </a:p>
        </p:txBody>
      </p:sp>
    </p:spTree>
    <p:extLst>
      <p:ext uri="{BB962C8B-B14F-4D97-AF65-F5344CB8AC3E}">
        <p14:creationId xmlns:p14="http://schemas.microsoft.com/office/powerpoint/2010/main" val="460913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ما هو تقدير الذات ؟</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a:xfrm>
            <a:off x="445135" y="2203704"/>
            <a:ext cx="5349240" cy="4251960"/>
          </a:xfrm>
        </p:spPr>
        <p:txBody>
          <a:bodyPr>
            <a:noAutofit/>
          </a:bodyPr>
          <a:lstStyle/>
          <a:p>
            <a:pPr marL="342900" indent="-342900" rtl="1">
              <a:buClr>
                <a:srgbClr val="333333"/>
              </a:buClr>
              <a:buFont typeface="WingDings"/>
              <a:buChar char=""/>
              <a:defRPr/>
            </a:pPr>
            <a:r>
              <a:rPr lang="ar-AE" sz="2400" kern="1200" dirty="0">
                <a:solidFill>
                  <a:srgbClr val="333333"/>
                </a:solidFill>
              </a:rPr>
              <a:t>هو القيمة التي نمنح لأنفسنا</a:t>
            </a:r>
            <a:r>
              <a:rPr lang="de-DE" sz="2400" kern="1200" dirty="0">
                <a:solidFill>
                  <a:srgbClr val="333333"/>
                </a:solidFill>
              </a:rPr>
              <a:t>.</a:t>
            </a:r>
          </a:p>
          <a:p>
            <a:pPr marL="342900" indent="-342900" rtl="1">
              <a:buClr>
                <a:srgbClr val="333333"/>
              </a:buClr>
              <a:buFont typeface="WingDings"/>
              <a:buChar char=""/>
              <a:defRPr/>
            </a:pPr>
            <a:r>
              <a:rPr lang="ar-AE" sz="2400" kern="1200" dirty="0">
                <a:solidFill>
                  <a:srgbClr val="333333"/>
                </a:solidFill>
              </a:rPr>
              <a:t>هو تقدير الشخص لنفسه</a:t>
            </a:r>
            <a:r>
              <a:rPr lang="de-DE" sz="2400" kern="1200" dirty="0">
                <a:solidFill>
                  <a:srgbClr val="333333"/>
                </a:solidFill>
              </a:rPr>
              <a:t>.</a:t>
            </a:r>
            <a:endParaRPr lang="ar-AE" sz="2400" kern="1200" dirty="0">
              <a:solidFill>
                <a:srgbClr val="333333"/>
              </a:solidFill>
            </a:endParaRPr>
          </a:p>
          <a:p>
            <a:pPr>
              <a:buClr>
                <a:srgbClr val="333333"/>
              </a:buClr>
              <a:defRPr/>
            </a:pPr>
            <a:endParaRPr lang="ar-AE" sz="2400" kern="1200" dirty="0">
              <a:solidFill>
                <a:srgbClr val="333333"/>
              </a:solidFill>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7295"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4</a:t>
            </a:fld>
            <a:endParaRPr lang="de-DE"/>
          </a:p>
        </p:txBody>
      </p:sp>
    </p:spTree>
    <p:extLst>
      <p:ext uri="{BB962C8B-B14F-4D97-AF65-F5344CB8AC3E}">
        <p14:creationId xmlns:p14="http://schemas.microsoft.com/office/powerpoint/2010/main" val="3880768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ما هو تقدير الذات ؟</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a:xfrm>
            <a:off x="445135" y="2203704"/>
            <a:ext cx="5349240" cy="4251960"/>
          </a:xfrm>
        </p:spPr>
        <p:txBody>
          <a:bodyPr>
            <a:noAutofit/>
          </a:bodyPr>
          <a:lstStyle/>
          <a:p>
            <a:pPr marL="342900" indent="-342900" rtl="1">
              <a:buClr>
                <a:srgbClr val="333333"/>
              </a:buClr>
              <a:buFont typeface="WingDings"/>
              <a:buChar char=""/>
              <a:defRPr/>
            </a:pPr>
            <a:r>
              <a:rPr lang="ar-AE" sz="2400" kern="1200" dirty="0">
                <a:solidFill>
                  <a:srgbClr val="333333"/>
                </a:solidFill>
              </a:rPr>
              <a:t>هو القيمة التي نمنح لأنفسنا</a:t>
            </a:r>
            <a:r>
              <a:rPr lang="de-DE" sz="2400" kern="1200" dirty="0">
                <a:solidFill>
                  <a:srgbClr val="333333"/>
                </a:solidFill>
              </a:rPr>
              <a:t>.</a:t>
            </a:r>
          </a:p>
          <a:p>
            <a:pPr marL="342900" indent="-342900" rtl="1">
              <a:buClr>
                <a:srgbClr val="333333"/>
              </a:buClr>
              <a:buFont typeface="WingDings"/>
              <a:buChar char=""/>
              <a:defRPr/>
            </a:pPr>
            <a:r>
              <a:rPr lang="ar-AE" sz="2400" kern="1200" dirty="0">
                <a:solidFill>
                  <a:srgbClr val="333333"/>
                </a:solidFill>
              </a:rPr>
              <a:t>هو تقدير الشخص لنفسه</a:t>
            </a:r>
            <a:r>
              <a:rPr lang="de-DE" sz="2400" kern="1200" dirty="0">
                <a:solidFill>
                  <a:srgbClr val="333333"/>
                </a:solidFill>
              </a:rPr>
              <a:t>.</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غير مرتبط بالصورة التي يحملها </a:t>
            </a:r>
            <a:r>
              <a:rPr lang="ar-AE" sz="2400" kern="1200">
                <a:solidFill>
                  <a:srgbClr val="333333"/>
                </a:solidFill>
              </a:rPr>
              <a:t>الآخرون</a:t>
            </a:r>
            <a:r>
              <a:rPr lang="de-DE" sz="2400" kern="1200">
                <a:solidFill>
                  <a:srgbClr val="333333"/>
                </a:solidFill>
              </a:rPr>
              <a:t>.</a:t>
            </a:r>
            <a:endParaRPr lang="ar-AE" sz="2400" kern="1200" dirty="0">
              <a:solidFill>
                <a:srgbClr val="333333"/>
              </a:solidFill>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7295"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5</a:t>
            </a:fld>
            <a:endParaRPr lang="de-DE"/>
          </a:p>
        </p:txBody>
      </p:sp>
    </p:spTree>
    <p:extLst>
      <p:ext uri="{BB962C8B-B14F-4D97-AF65-F5344CB8AC3E}">
        <p14:creationId xmlns:p14="http://schemas.microsoft.com/office/powerpoint/2010/main" val="3190216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يمكن لتدني تقدير الذات أن يؤثر على صحتنا النفسية</a:t>
            </a:r>
            <a:endParaRPr lang="en-US" sz="3600" dirty="0">
              <a:latin typeface="+mn-lt"/>
              <a:ea typeface="+mn-ea"/>
              <a:cs typeface="+mn-cs"/>
            </a:endParaRPr>
          </a:p>
        </p:txBody>
      </p:sp>
      <p:sp>
        <p:nvSpPr>
          <p:cNvPr id="6" name="Content Placeholder 2"/>
          <p:cNvSpPr>
            <a:spLocks noGrp="1"/>
          </p:cNvSpPr>
          <p:nvPr>
            <p:ph idx="1"/>
          </p:nvPr>
        </p:nvSpPr>
        <p:spPr/>
        <p:txBody>
          <a:bodyPr>
            <a:noAutofit/>
          </a:bodyPr>
          <a:lstStyle/>
          <a:p>
            <a:pPr marL="457200" indent="-457200" rtl="1">
              <a:buClr>
                <a:srgbClr val="333333"/>
              </a:buClr>
              <a:buFont typeface="WingDings"/>
              <a:buChar char=""/>
              <a:defRPr/>
            </a:pPr>
            <a:r>
              <a:rPr lang="ar-AE" sz="2400" kern="1200" dirty="0">
                <a:solidFill>
                  <a:srgbClr val="333333"/>
                </a:solidFill>
              </a:rPr>
              <a:t>يعاني أغلبية المصابين بأمراض نفسية من تدني تقدير الذات</a:t>
            </a:r>
            <a:r>
              <a:rPr lang="de-DE" sz="2400" kern="1200" dirty="0">
                <a:solidFill>
                  <a:srgbClr val="333333"/>
                </a:solidFill>
              </a:rPr>
              <a:t>.</a:t>
            </a:r>
            <a:endParaRPr lang="ar-AE" sz="2400" kern="1200" dirty="0">
              <a:solidFill>
                <a:srgbClr val="333333"/>
              </a:solidFill>
            </a:endParaRPr>
          </a:p>
          <a:p>
            <a:pPr marL="457200" indent="-457200" rtl="1">
              <a:buClr>
                <a:srgbClr val="333333"/>
              </a:buClr>
              <a:buFont typeface="WingDings"/>
              <a:buChar char=""/>
              <a:defRPr/>
            </a:pPr>
            <a:r>
              <a:rPr lang="ar-AE" sz="2400" kern="1200" dirty="0">
                <a:solidFill>
                  <a:srgbClr val="333333"/>
                </a:solidFill>
              </a:rPr>
              <a:t>تدني تقدير الذات يمكن أن يساهم في مشاكل نفسية منها على سبيل المثال :</a:t>
            </a:r>
            <a:endParaRPr lang="de-DE" sz="2400" kern="1200" dirty="0">
              <a:solidFill>
                <a:srgbClr val="333333"/>
              </a:solidFill>
            </a:endParaRPr>
          </a:p>
          <a:p>
            <a:pPr marL="889127" lvl="3" indent="-457200">
              <a:spcBef>
                <a:spcPts val="1999"/>
              </a:spcBef>
              <a:buClr>
                <a:srgbClr val="333333"/>
              </a:buClr>
              <a:buFont typeface="WingDings"/>
              <a:buChar char=""/>
              <a:defRPr/>
            </a:pPr>
            <a:r>
              <a:rPr lang="ar-AE" sz="2400" kern="1200" dirty="0">
                <a:solidFill>
                  <a:srgbClr val="333333"/>
                </a:solidFill>
                <a:latin typeface="+mn-lt"/>
              </a:rPr>
              <a:t>التشكيك في الذات</a:t>
            </a:r>
          </a:p>
          <a:p>
            <a:pPr marL="889127" lvl="3" indent="-457200">
              <a:spcBef>
                <a:spcPts val="1999"/>
              </a:spcBef>
              <a:buClr>
                <a:srgbClr val="333333"/>
              </a:buClr>
              <a:buFont typeface="WingDings"/>
              <a:buChar char=""/>
              <a:defRPr/>
            </a:pPr>
            <a:r>
              <a:rPr lang="ar-AE" sz="2400" kern="1200" dirty="0">
                <a:solidFill>
                  <a:srgbClr val="333333"/>
                </a:solidFill>
                <a:latin typeface="+mn-lt"/>
              </a:rPr>
              <a:t>الخوف</a:t>
            </a:r>
          </a:p>
          <a:p>
            <a:pPr marL="889127" lvl="3" indent="-457200">
              <a:spcBef>
                <a:spcPts val="1999"/>
              </a:spcBef>
              <a:buClr>
                <a:srgbClr val="333333"/>
              </a:buClr>
              <a:buFont typeface="WingDings"/>
              <a:buChar char=""/>
              <a:defRPr/>
            </a:pPr>
            <a:r>
              <a:rPr lang="ar-AE" sz="2400" kern="1200" dirty="0">
                <a:solidFill>
                  <a:srgbClr val="333333"/>
                </a:solidFill>
                <a:latin typeface="+mn-lt"/>
              </a:rPr>
              <a:t>الاكتئاب</a:t>
            </a:r>
          </a:p>
          <a:p>
            <a:pPr marL="889127" lvl="3" indent="-457200">
              <a:spcBef>
                <a:spcPts val="1999"/>
              </a:spcBef>
              <a:buClr>
                <a:srgbClr val="333333"/>
              </a:buClr>
              <a:buFont typeface="WingDings"/>
              <a:buChar char=""/>
              <a:defRPr/>
            </a:pPr>
            <a:r>
              <a:rPr lang="ar-AE" sz="2400" kern="1200" dirty="0">
                <a:solidFill>
                  <a:srgbClr val="333333"/>
                </a:solidFill>
                <a:latin typeface="+mn-lt"/>
              </a:rPr>
              <a:t>الوحدة</a:t>
            </a: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الفرق بين الإفراط في تقدير الذات و تقدير الذات الصحي أو المعتدل</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rtl="1">
              <a:lnSpc>
                <a:spcPct val="100000"/>
              </a:lnSpc>
              <a:spcBef>
                <a:spcPts val="1200"/>
              </a:spcBef>
              <a:buClr>
                <a:srgbClr val="336699"/>
              </a:buClr>
              <a:defRPr/>
            </a:pPr>
            <a:r>
              <a:rPr lang="ar-AE" sz="2400" kern="1200" dirty="0">
                <a:solidFill>
                  <a:srgbClr val="333333"/>
                </a:solidFill>
              </a:rPr>
              <a:t>يحس أغلب المرضى الذين يعانون من الفصام (ليس الكل) بأنهم مضطهدون أو مستهدفون. هذا الإحساس قد يؤدي بهم لتدني تقدير الذات.</a:t>
            </a:r>
            <a:r>
              <a:rPr lang="de-DE" sz="2400" kern="1200" dirty="0">
                <a:solidFill>
                  <a:srgbClr val="333333"/>
                </a:solidFill>
              </a:rPr>
              <a:t> </a:t>
            </a:r>
            <a:r>
              <a:rPr lang="ar-AE" sz="2400" kern="1200" dirty="0">
                <a:solidFill>
                  <a:srgbClr val="333333"/>
                </a:solidFill>
              </a:rPr>
              <a:t>من جهة أخرى يمكن أن يشعر بعضهم بفرط الاعتزاز بالذات خاصة إذا أحسوا أنهم مرسلون لإنجاز مهمة كبيرة أو مصيرية</a:t>
            </a:r>
            <a:r>
              <a:rPr lang="de-DE" sz="2400" kern="1200" dirty="0">
                <a:solidFill>
                  <a:srgbClr val="333333"/>
                </a:solidFill>
              </a:rPr>
              <a:t>.</a:t>
            </a:r>
          </a:p>
          <a:p>
            <a:pPr rtl="1">
              <a:lnSpc>
                <a:spcPct val="100000"/>
              </a:lnSpc>
              <a:spcBef>
                <a:spcPts val="1200"/>
              </a:spcBef>
              <a:buClr>
                <a:srgbClr val="336699"/>
              </a:buClr>
              <a:defRPr/>
            </a:pPr>
            <a:endParaRPr lang="ar-SA" sz="2400" kern="1200" dirty="0">
              <a:solidFill>
                <a:srgbClr val="333333"/>
              </a:solidFill>
            </a:endParaRPr>
          </a:p>
          <a:p>
            <a:pPr rtl="1">
              <a:lnSpc>
                <a:spcPct val="100000"/>
              </a:lnSpc>
              <a:spcBef>
                <a:spcPts val="1200"/>
              </a:spcBef>
              <a:buClr>
                <a:srgbClr val="336699"/>
              </a:buClr>
              <a:defRPr/>
            </a:pPr>
            <a:endParaRPr lang="ar-SA" sz="2400" kern="1200" dirty="0">
              <a:solidFill>
                <a:srgbClr val="333333"/>
              </a:solidFill>
            </a:endParaRPr>
          </a:p>
          <a:p>
            <a:pPr rtl="1">
              <a:lnSpc>
                <a:spcPct val="100000"/>
              </a:lnSpc>
              <a:spcBef>
                <a:spcPts val="1200"/>
              </a:spcBef>
              <a:buClr>
                <a:srgbClr val="336699"/>
              </a:buClr>
              <a:defRPr/>
            </a:pPr>
            <a:r>
              <a:rPr lang="ar-AE" sz="2400" kern="1200" dirty="0">
                <a:solidFill>
                  <a:srgbClr val="333333"/>
                </a:solidFill>
              </a:rPr>
              <a:t>انتبه: تضخم الأنا (كالاعتقاد بأننا أقوى أو أفضل من غيرنا) يمكن أن يغير لوهلة إحساسنا تجاه أنفسنا دون أن تكون له علاقة بتقدير الذات المعتدل أو الصحي :</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فهذا الإحساس مؤقت فقط</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و ليس مبنيا على وقائع أو حقائق</a:t>
            </a: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6" y="3339475"/>
            <a:ext cx="1012024" cy="1012024"/>
          </a:xfrm>
          <a:prstGeom prst="rect">
            <a:avLst/>
          </a:prstGeom>
          <a:noFill/>
        </p:spPr>
      </p:pic>
      <p:sp>
        <p:nvSpPr>
          <p:cNvPr id="9" name="Footer Placeholder 8"/>
          <p:cNvSpPr>
            <a:spLocks noGrp="1"/>
          </p:cNvSpPr>
          <p:nvPr>
            <p:ph type="ftr" sz="quarter" idx="11"/>
          </p:nvPr>
        </p:nvSpPr>
        <p:spPr/>
        <p:txBody>
          <a:bodyPr/>
          <a:lstStyle/>
          <a:p>
            <a:pPr>
              <a:defRPr/>
            </a:pPr>
            <a:r>
              <a:rPr lang="ar-SA"/>
              <a:t>التدريب رقم 9 – تقدير الذات</a:t>
            </a:r>
            <a:endParaRPr lang="de-DE"/>
          </a:p>
        </p:txBody>
      </p:sp>
      <p:sp>
        <p:nvSpPr>
          <p:cNvPr id="10" name="Slide Number Placeholder 9"/>
          <p:cNvSpPr>
            <a:spLocks noGrp="1"/>
          </p:cNvSpPr>
          <p:nvPr>
            <p:ph type="sldNum" sz="quarter" idx="12"/>
          </p:nvPr>
        </p:nvSpPr>
        <p:spPr/>
        <p:txBody>
          <a:bodyPr/>
          <a:lstStyle/>
          <a:p>
            <a:pPr>
              <a:defRPr/>
            </a:pPr>
            <a:fld id="{F279F671-5723-4878-905E-9AC05A64390E}" type="slidenum">
              <a:rPr lang="de-DE" smtClean="0"/>
              <a:pPr>
                <a:defRPr/>
              </a:pPr>
              <a:t>7</a:t>
            </a:fld>
            <a:endParaRPr lang="de-DE"/>
          </a:p>
        </p:txBody>
      </p:sp>
    </p:spTree>
    <p:extLst>
      <p:ext uri="{BB962C8B-B14F-4D97-AF65-F5344CB8AC3E}">
        <p14:creationId xmlns:p14="http://schemas.microsoft.com/office/powerpoint/2010/main" val="1436645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 لكن …</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يملك جميع البشر نقاط قوة كامنة تنتظر أن يتم اكتشافها</a:t>
            </a:r>
            <a:r>
              <a:rPr lang="de-DE" sz="2400" kern="1200" dirty="0">
                <a:solidFill>
                  <a:srgbClr val="333333"/>
                </a:solidFill>
              </a:rPr>
              <a:t>.</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يمكنك بل و يجب عليك أن تفخر بنقاط قوتك</a:t>
            </a:r>
            <a:r>
              <a:rPr lang="de-DE" sz="2400" kern="1200" dirty="0">
                <a:solidFill>
                  <a:srgbClr val="333333"/>
                </a:solidFill>
              </a:rPr>
              <a:t>.</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الوعي بنقاط القوة هاته يعتبر حجر الأساس للاعتزاز بنفسك</a:t>
            </a:r>
            <a:r>
              <a:rPr lang="de-DE" sz="2400" kern="1200" dirty="0">
                <a:solidFill>
                  <a:srgbClr val="333333"/>
                </a:solidFill>
              </a:rPr>
              <a:t>.</a:t>
            </a:r>
            <a:endParaRPr lang="ar-AE" sz="2400" kern="12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8</a:t>
            </a:fld>
            <a:endParaRPr lang="de-DE"/>
          </a:p>
        </p:txBody>
      </p:sp>
    </p:spTree>
    <p:extLst>
      <p:ext uri="{BB962C8B-B14F-4D97-AF65-F5344CB8AC3E}">
        <p14:creationId xmlns:p14="http://schemas.microsoft.com/office/powerpoint/2010/main" val="801762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لماذا نفعل ذلك؟</a:t>
            </a:r>
            <a:endParaRPr lang="en-US" sz="3600">
              <a:latin typeface="+mn-lt"/>
              <a:ea typeface="+mn-ea"/>
              <a:cs typeface="+mn-cs"/>
            </a:endParaRPr>
          </a:p>
        </p:txBody>
      </p:sp>
      <p:sp>
        <p:nvSpPr>
          <p:cNvPr id="3" name="Inhaltsplatzhalter 2"/>
          <p:cNvSpPr>
            <a:spLocks noGrp="1"/>
          </p:cNvSpPr>
          <p:nvPr>
            <p:ph idx="1"/>
          </p:nvPr>
        </p:nvSpPr>
        <p:spPr/>
        <p:txBody>
          <a:bodyPr>
            <a:noAutofit/>
          </a:bodyPr>
          <a:lstStyle/>
          <a:p>
            <a:r>
              <a:rPr lang="ar-SA" sz="2400" dirty="0">
                <a:solidFill>
                  <a:srgbClr val="333333"/>
                </a:solidFill>
              </a:rPr>
              <a:t>يعاني الكثير من المصابين بالذهان (ولكن ليس جميع!) من قيمة ذاتيّة منخفضة ناتجة عن خبرات سلبية بالعلاقات البشريّة عادةً. يساهم رفع القيمة الذاتيّة وتحسين أعراض اكتئاب أخرى في تقوية الصلابة النفسيّة مما يساهم في خفض أعراض </a:t>
            </a:r>
            <a:r>
              <a:rPr lang="ar-SA" sz="2400">
                <a:solidFill>
                  <a:srgbClr val="333333"/>
                </a:solidFill>
              </a:rPr>
              <a:t>الذهان.</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9 – تقدير الذات</a:t>
            </a:r>
            <a:endParaRPr lang="de-DE"/>
          </a:p>
        </p:txBody>
      </p:sp>
      <p:sp>
        <p:nvSpPr>
          <p:cNvPr id="9" name="Slide Number Placeholder 8"/>
          <p:cNvSpPr>
            <a:spLocks noGrp="1"/>
          </p:cNvSpPr>
          <p:nvPr>
            <p:ph type="sldNum" sz="quarter" idx="12"/>
          </p:nvPr>
        </p:nvSpPr>
        <p:spPr/>
        <p:txBody>
          <a:bodyPr/>
          <a:lstStyle/>
          <a:p>
            <a:pPr>
              <a:defRPr/>
            </a:pPr>
            <a:fld id="{F279F671-5723-4878-905E-9AC05A64390E}" type="slidenum">
              <a:rPr lang="de-DE" smtClean="0"/>
              <a:pPr>
                <a:defRPr/>
              </a:pPr>
              <a:t>9</a:t>
            </a:fld>
            <a:endParaRPr lang="de-DE"/>
          </a:p>
        </p:txBody>
      </p:sp>
    </p:spTree>
    <p:extLst>
      <p:ext uri="{BB962C8B-B14F-4D97-AF65-F5344CB8AC3E}">
        <p14:creationId xmlns:p14="http://schemas.microsoft.com/office/powerpoint/2010/main" val="2295337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مصادر تقدير الذات</a:t>
            </a:r>
            <a:endParaRPr lang="en-US" sz="3600">
              <a:latin typeface="+mn-lt"/>
              <a:ea typeface="+mn-ea"/>
              <a:cs typeface="+mn-cs"/>
            </a:endParaRPr>
          </a:p>
        </p:txBody>
      </p:sp>
      <p:sp>
        <p:nvSpPr>
          <p:cNvPr id="6" name="Content Placeholder 2"/>
          <p:cNvSpPr>
            <a:spLocks noGrp="1"/>
          </p:cNvSpPr>
          <p:nvPr>
            <p:ph idx="1"/>
          </p:nvPr>
        </p:nvSpPr>
        <p:spPr>
          <a:xfrm>
            <a:off x="4881281" y="2204864"/>
            <a:ext cx="6867673" cy="4248000"/>
          </a:xfrm>
        </p:spPr>
        <p:txBody>
          <a:bodyPr>
            <a:noAutofit/>
          </a:bodyPr>
          <a:lstStyle/>
          <a:p>
            <a:pPr marL="342900" indent="-342900" rtl="1">
              <a:buClr>
                <a:srgbClr val="333333"/>
              </a:buClr>
              <a:buFont typeface="WingDings"/>
              <a:buChar char=""/>
              <a:defRPr/>
            </a:pPr>
            <a:r>
              <a:rPr lang="ar-AE" sz="2400" kern="1200" dirty="0">
                <a:solidFill>
                  <a:srgbClr val="333333"/>
                </a:solidFill>
              </a:rPr>
              <a:t>الاعتزاز بالنفس ليس أمرا ثابتا, بل يمكنه أن يتجلى في مختلف مجالات الحياة (ممثلة في الرفوف جانبه)</a:t>
            </a:r>
            <a:r>
              <a:rPr lang="de-DE" sz="2400" kern="1200" dirty="0">
                <a:solidFill>
                  <a:srgbClr val="333333"/>
                </a:solidFill>
              </a:rPr>
              <a:t>.</a:t>
            </a:r>
            <a:endParaRPr lang="ar-AE" sz="2400" kern="1200" dirty="0">
              <a:solidFill>
                <a:srgbClr val="333333"/>
              </a:solidFill>
            </a:endParaRPr>
          </a:p>
          <a:p>
            <a:pPr>
              <a:buClr>
                <a:srgbClr val="333333"/>
              </a:buClr>
              <a:defRPr/>
            </a:pPr>
            <a:endParaRPr lang="ar-AE" sz="2400" kern="1200" dirty="0">
              <a:solidFill>
                <a:srgbClr val="333333"/>
              </a:solidFill>
            </a:endParaRPr>
          </a:p>
        </p:txBody>
      </p:sp>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2381" y="1124744"/>
            <a:ext cx="3534070" cy="5303520"/>
          </a:xfrm>
          <a:prstGeom prst="rect">
            <a:avLst/>
          </a:prstGeom>
        </p:spPr>
      </p:pic>
      <p:sp>
        <p:nvSpPr>
          <p:cNvPr id="25" name="Caption_18"/>
          <p:cNvSpPr txBox="1">
            <a:spLocks noChangeArrowheads="1"/>
          </p:cNvSpPr>
          <p:nvPr/>
        </p:nvSpPr>
        <p:spPr bwMode="auto">
          <a:xfrm>
            <a:off x="2704656" y="2408046"/>
            <a:ext cx="182880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العلاقات الاجتماعية </a:t>
            </a:r>
            <a:endParaRPr lang="de-DE" dirty="0">
              <a:solidFill>
                <a:srgbClr val="333333"/>
              </a:solidFill>
              <a:latin typeface="Calibri Light"/>
              <a:cs typeface="Verdana"/>
            </a:endParaRPr>
          </a:p>
        </p:txBody>
      </p:sp>
      <p:sp>
        <p:nvSpPr>
          <p:cNvPr id="26"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ar-SA" dirty="0">
                <a:solidFill>
                  <a:srgbClr val="333333"/>
                </a:solidFill>
                <a:latin typeface="Calibri Light"/>
                <a:cs typeface="Verdana"/>
              </a:rPr>
              <a:t>  العمل</a:t>
            </a:r>
            <a:endParaRPr lang="de-DE" dirty="0">
              <a:solidFill>
                <a:srgbClr val="333333"/>
              </a:solidFill>
              <a:latin typeface="Calibri Light"/>
              <a:cs typeface="Verdana"/>
            </a:endParaRPr>
          </a:p>
        </p:txBody>
      </p:sp>
      <p:sp>
        <p:nvSpPr>
          <p:cNvPr id="27" name="Caption_20"/>
          <p:cNvSpPr txBox="1">
            <a:spLocks noChangeArrowheads="1"/>
          </p:cNvSpPr>
          <p:nvPr/>
        </p:nvSpPr>
        <p:spPr bwMode="auto">
          <a:xfrm>
            <a:off x="3161313" y="4201572"/>
            <a:ext cx="137160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المظهر، الهندام</a:t>
            </a:r>
            <a:endParaRPr lang="de-DE" dirty="0">
              <a:solidFill>
                <a:srgbClr val="333333"/>
              </a:solidFill>
              <a:latin typeface="Calibri Light"/>
              <a:cs typeface="Verdana"/>
            </a:endParaRPr>
          </a:p>
        </p:txBody>
      </p:sp>
      <p:sp>
        <p:nvSpPr>
          <p:cNvPr id="28" name="Caption_21"/>
          <p:cNvSpPr txBox="1">
            <a:spLocks noChangeArrowheads="1"/>
          </p:cNvSpPr>
          <p:nvPr/>
        </p:nvSpPr>
        <p:spPr bwMode="auto">
          <a:xfrm>
            <a:off x="1200023" y="2972453"/>
            <a:ext cx="109728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الرياضة </a:t>
            </a:r>
            <a:endParaRPr lang="de-DE" dirty="0">
              <a:solidFill>
                <a:srgbClr val="333333"/>
              </a:solidFill>
              <a:latin typeface="Calibri Light"/>
              <a:cs typeface="Verdana"/>
            </a:endParaRPr>
          </a:p>
        </p:txBody>
      </p:sp>
      <p:sp>
        <p:nvSpPr>
          <p:cNvPr id="29"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الهوايات</a:t>
            </a:r>
            <a:endParaRPr lang="de-DE" dirty="0">
              <a:solidFill>
                <a:srgbClr val="333333"/>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ar-SA"/>
              <a:t>التدريب رقم 9 – تقدير الذات</a:t>
            </a:r>
            <a:endParaRPr lang="de-DE"/>
          </a:p>
        </p:txBody>
      </p:sp>
      <p:sp>
        <p:nvSpPr>
          <p:cNvPr id="30" name="Slide Number Placeholder 29"/>
          <p:cNvSpPr>
            <a:spLocks noGrp="1"/>
          </p:cNvSpPr>
          <p:nvPr>
            <p:ph type="sldNum" sz="quarter" idx="12"/>
          </p:nvPr>
        </p:nvSpPr>
        <p:spPr/>
        <p:txBody>
          <a:bodyPr/>
          <a:lstStyle/>
          <a:p>
            <a:pPr>
              <a:defRPr/>
            </a:pPr>
            <a:fld id="{F279F671-5723-4878-905E-9AC05A64390E}" type="slidenum">
              <a:rPr lang="de-DE" smtClean="0"/>
              <a:pPr>
                <a:defRPr/>
              </a:pPr>
              <a:t>10</a:t>
            </a:fld>
            <a:endParaRPr lang="de-DE"/>
          </a:p>
        </p:txBody>
      </p:sp>
    </p:spTree>
    <p:extLst>
      <p:ext uri="{BB962C8B-B14F-4D97-AF65-F5344CB8AC3E}">
        <p14:creationId xmlns:p14="http://schemas.microsoft.com/office/powerpoint/2010/main" val="331997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مصادر تقدير الذات</a:t>
            </a:r>
            <a:endParaRPr lang="en-US" sz="3600">
              <a:latin typeface="+mn-lt"/>
              <a:ea typeface="+mn-ea"/>
              <a:cs typeface="+mn-cs"/>
            </a:endParaRPr>
          </a:p>
        </p:txBody>
      </p:sp>
      <p:sp>
        <p:nvSpPr>
          <p:cNvPr id="6" name="Content Placeholder 2"/>
          <p:cNvSpPr>
            <a:spLocks noGrp="1"/>
          </p:cNvSpPr>
          <p:nvPr>
            <p:ph idx="1"/>
          </p:nvPr>
        </p:nvSpPr>
        <p:spPr>
          <a:xfrm>
            <a:off x="4881281" y="2204864"/>
            <a:ext cx="6867673" cy="4248000"/>
          </a:xfrm>
        </p:spPr>
        <p:txBody>
          <a:bodyPr>
            <a:noAutofit/>
          </a:bodyPr>
          <a:lstStyle/>
          <a:p>
            <a:pPr marL="342900" indent="-342900" rtl="1">
              <a:buClr>
                <a:srgbClr val="333333"/>
              </a:buClr>
              <a:buFont typeface="WingDings"/>
              <a:buChar char=""/>
              <a:defRPr/>
            </a:pPr>
            <a:r>
              <a:rPr lang="ar-AE" sz="2400" kern="1200" dirty="0">
                <a:solidFill>
                  <a:srgbClr val="333333"/>
                </a:solidFill>
              </a:rPr>
              <a:t>الاعتزاز بالنفس ليس أمرا ثابتا, بل يمكنه أن يتجلى في مختلف مجالات الحياة (ممثلة في الرفوف جانبه)</a:t>
            </a:r>
            <a:r>
              <a:rPr lang="de-DE" sz="2400" kern="1200" dirty="0">
                <a:solidFill>
                  <a:srgbClr val="333333"/>
                </a:solidFill>
              </a:rPr>
              <a:t>.</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الأهم هو إذا ما كنا نركز اهتمامنا فقط على نقاط ضعفنا (الرفوف الفارغة) بدل أن نأخذ بعين الاعتبار كذلك مهاراتنا و نقاط قوتنا (الرفوف الممتلئة)</a:t>
            </a:r>
            <a:r>
              <a:rPr lang="de-DE" sz="2400" kern="1200" dirty="0">
                <a:solidFill>
                  <a:srgbClr val="333333"/>
                </a:solidFill>
              </a:rPr>
              <a:t>.</a:t>
            </a:r>
            <a:endParaRPr lang="ar-AE" sz="2400" kern="1200" dirty="0">
              <a:solidFill>
                <a:srgbClr val="333333"/>
              </a:solidFill>
            </a:endParaRPr>
          </a:p>
        </p:txBody>
      </p:sp>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2381" y="1124744"/>
            <a:ext cx="3534070" cy="5303520"/>
          </a:xfrm>
          <a:prstGeom prst="rect">
            <a:avLst/>
          </a:prstGeom>
        </p:spPr>
      </p:pic>
      <p:sp>
        <p:nvSpPr>
          <p:cNvPr id="13" name="Caption_18"/>
          <p:cNvSpPr txBox="1">
            <a:spLocks noChangeArrowheads="1"/>
          </p:cNvSpPr>
          <p:nvPr/>
        </p:nvSpPr>
        <p:spPr bwMode="auto">
          <a:xfrm>
            <a:off x="2704656" y="2408046"/>
            <a:ext cx="182880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العلاقات الاجتماعية </a:t>
            </a:r>
            <a:endParaRPr lang="de-DE" dirty="0">
              <a:solidFill>
                <a:srgbClr val="333333"/>
              </a:solidFill>
              <a:latin typeface="Calibri Light"/>
              <a:cs typeface="Verdana"/>
            </a:endParaRPr>
          </a:p>
        </p:txBody>
      </p:sp>
      <p:sp>
        <p:nvSpPr>
          <p:cNvPr id="15"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ar-SA" dirty="0">
                <a:solidFill>
                  <a:srgbClr val="333333"/>
                </a:solidFill>
                <a:latin typeface="Calibri Light"/>
                <a:cs typeface="Verdana"/>
              </a:rPr>
              <a:t>  العمل</a:t>
            </a:r>
            <a:endParaRPr lang="de-DE" dirty="0">
              <a:solidFill>
                <a:srgbClr val="333333"/>
              </a:solidFill>
              <a:latin typeface="Calibri Light"/>
              <a:cs typeface="Verdana"/>
            </a:endParaRPr>
          </a:p>
        </p:txBody>
      </p:sp>
      <p:sp>
        <p:nvSpPr>
          <p:cNvPr id="16" name="Caption_20"/>
          <p:cNvSpPr txBox="1">
            <a:spLocks noChangeArrowheads="1"/>
          </p:cNvSpPr>
          <p:nvPr/>
        </p:nvSpPr>
        <p:spPr bwMode="auto">
          <a:xfrm>
            <a:off x="3161313" y="4201572"/>
            <a:ext cx="137160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المظهر، الهندام</a:t>
            </a:r>
            <a:endParaRPr lang="de-DE" dirty="0">
              <a:solidFill>
                <a:srgbClr val="333333"/>
              </a:solidFill>
              <a:latin typeface="Calibri Light"/>
              <a:cs typeface="Verdana"/>
            </a:endParaRPr>
          </a:p>
        </p:txBody>
      </p:sp>
      <p:sp>
        <p:nvSpPr>
          <p:cNvPr id="17" name="Caption_21"/>
          <p:cNvSpPr txBox="1">
            <a:spLocks noChangeArrowheads="1"/>
          </p:cNvSpPr>
          <p:nvPr/>
        </p:nvSpPr>
        <p:spPr bwMode="auto">
          <a:xfrm>
            <a:off x="1200023" y="2972453"/>
            <a:ext cx="109728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الرياضة </a:t>
            </a:r>
            <a:endParaRPr lang="de-DE" dirty="0">
              <a:solidFill>
                <a:srgbClr val="333333"/>
              </a:solidFill>
              <a:latin typeface="Calibri Light"/>
              <a:cs typeface="Verdana"/>
            </a:endParaRPr>
          </a:p>
        </p:txBody>
      </p:sp>
      <p:sp>
        <p:nvSpPr>
          <p:cNvPr id="18"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الهوايات</a:t>
            </a:r>
            <a:endParaRPr lang="de-DE" dirty="0">
              <a:solidFill>
                <a:srgbClr val="333333"/>
              </a:solidFill>
              <a:latin typeface="Calibri Light"/>
              <a:cs typeface="Verdana"/>
            </a:endParaRPr>
          </a:p>
        </p:txBody>
      </p:sp>
      <p:sp>
        <p:nvSpPr>
          <p:cNvPr id="4" name="Footer Placeholder 3"/>
          <p:cNvSpPr>
            <a:spLocks noGrp="1"/>
          </p:cNvSpPr>
          <p:nvPr>
            <p:ph type="ftr" sz="quarter" idx="11"/>
          </p:nvPr>
        </p:nvSpPr>
        <p:spPr/>
        <p:txBody>
          <a:bodyPr/>
          <a:lstStyle/>
          <a:p>
            <a:pPr>
              <a:defRPr/>
            </a:pPr>
            <a:r>
              <a:rPr lang="ar-SA"/>
              <a:t>التدريب رقم 9 – تقدير الذات</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11</a:t>
            </a:fld>
            <a:endParaRPr lang="de-DE"/>
          </a:p>
        </p:txBody>
      </p:sp>
    </p:spTree>
    <p:extLst>
      <p:ext uri="{BB962C8B-B14F-4D97-AF65-F5344CB8AC3E}">
        <p14:creationId xmlns:p14="http://schemas.microsoft.com/office/powerpoint/2010/main" val="2465044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الأشخاص الذين يعانون من تدني تقدير الذات…</a:t>
            </a:r>
            <a:endParaRPr lang="en-US" sz="3600">
              <a:latin typeface="+mn-lt"/>
              <a:ea typeface="+mn-ea"/>
              <a:cs typeface="+mn-cs"/>
            </a:endParaRPr>
          </a:p>
        </p:txBody>
      </p:sp>
      <p:sp>
        <p:nvSpPr>
          <p:cNvPr id="6" name="Content Placeholder 2"/>
          <p:cNvSpPr>
            <a:spLocks noGrp="1"/>
          </p:cNvSpPr>
          <p:nvPr>
            <p:ph idx="1"/>
          </p:nvPr>
        </p:nvSpPr>
        <p:spPr>
          <a:xfrm>
            <a:off x="4881282" y="2204864"/>
            <a:ext cx="6867673" cy="4248000"/>
          </a:xfrm>
        </p:spPr>
        <p:txBody>
          <a:bodyPr>
            <a:noAutofit/>
          </a:bodyPr>
          <a:lstStyle/>
          <a:p>
            <a:pPr marL="342900" indent="-342900" rtl="1">
              <a:buClr>
                <a:srgbClr val="333333"/>
              </a:buClr>
              <a:buFont typeface="WingDings"/>
              <a:buChar char=""/>
              <a:defRPr/>
            </a:pPr>
            <a:r>
              <a:rPr lang="ar-AE" sz="2400" kern="1200" dirty="0">
                <a:solidFill>
                  <a:srgbClr val="333333"/>
                </a:solidFill>
              </a:rPr>
              <a:t>ا يميلون فقط للتركيز على رفوفهم الفارغة (نقاط ضعفهم) بل يتعدون ذلك للتركيز على نقاط قوة الآخرين !</a:t>
            </a:r>
          </a:p>
          <a:p>
            <a:pPr>
              <a:buClr>
                <a:srgbClr val="333333"/>
              </a:buClr>
              <a:defRPr/>
            </a:pPr>
            <a:endParaRPr lang="ar-AE" sz="2400" kern="1200" dirty="0">
              <a:solidFill>
                <a:srgbClr val="333333"/>
              </a:solidFill>
            </a:endParaRPr>
          </a:p>
        </p:txBody>
      </p:sp>
      <p:pic>
        <p:nvPicPr>
          <p:cNvPr id="1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2381" y="1124744"/>
            <a:ext cx="3534070" cy="5303520"/>
          </a:xfrm>
          <a:prstGeom prst="rect">
            <a:avLst/>
          </a:prstGeom>
        </p:spPr>
      </p:pic>
      <p:sp>
        <p:nvSpPr>
          <p:cNvPr id="26" name="Caption_18"/>
          <p:cNvSpPr txBox="1">
            <a:spLocks noChangeArrowheads="1"/>
          </p:cNvSpPr>
          <p:nvPr/>
        </p:nvSpPr>
        <p:spPr bwMode="auto">
          <a:xfrm>
            <a:off x="2704656" y="2408046"/>
            <a:ext cx="182880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العلاقات الاجتماعية </a:t>
            </a:r>
            <a:endParaRPr lang="de-DE" dirty="0">
              <a:solidFill>
                <a:srgbClr val="333333"/>
              </a:solidFill>
              <a:latin typeface="Calibri Light"/>
              <a:cs typeface="Verdana"/>
            </a:endParaRPr>
          </a:p>
        </p:txBody>
      </p:sp>
      <p:sp>
        <p:nvSpPr>
          <p:cNvPr id="27"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ar-SA" dirty="0">
                <a:solidFill>
                  <a:srgbClr val="333333"/>
                </a:solidFill>
                <a:latin typeface="Calibri Light"/>
                <a:cs typeface="Verdana"/>
              </a:rPr>
              <a:t>  العمل</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3161313" y="4201572"/>
            <a:ext cx="137160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المظهر، الهندام</a:t>
            </a:r>
            <a:endParaRPr lang="de-DE" dirty="0">
              <a:solidFill>
                <a:srgbClr val="333333"/>
              </a:solidFill>
              <a:latin typeface="Calibri Light"/>
              <a:cs typeface="Verdana"/>
            </a:endParaRPr>
          </a:p>
        </p:txBody>
      </p:sp>
      <p:sp>
        <p:nvSpPr>
          <p:cNvPr id="29" name="Caption_21"/>
          <p:cNvSpPr txBox="1">
            <a:spLocks noChangeArrowheads="1"/>
          </p:cNvSpPr>
          <p:nvPr/>
        </p:nvSpPr>
        <p:spPr bwMode="auto">
          <a:xfrm>
            <a:off x="1200023" y="2972453"/>
            <a:ext cx="109728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الرياضة </a:t>
            </a:r>
            <a:endParaRPr lang="de-DE" dirty="0">
              <a:solidFill>
                <a:srgbClr val="333333"/>
              </a:solidFill>
              <a:latin typeface="Calibri Light"/>
              <a:cs typeface="Verdana"/>
            </a:endParaRPr>
          </a:p>
        </p:txBody>
      </p:sp>
      <p:sp>
        <p:nvSpPr>
          <p:cNvPr id="30"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الهوايات</a:t>
            </a:r>
            <a:endParaRPr lang="de-DE"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12</a:t>
            </a:fld>
            <a:endParaRPr lang="de-DE"/>
          </a:p>
        </p:txBody>
      </p:sp>
    </p:spTree>
    <p:extLst>
      <p:ext uri="{BB962C8B-B14F-4D97-AF65-F5344CB8AC3E}">
        <p14:creationId xmlns:p14="http://schemas.microsoft.com/office/powerpoint/2010/main" val="1017228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الأشخاص الذين يعانون من تدني تقدير الذات…</a:t>
            </a:r>
            <a:endParaRPr lang="en-US" sz="3600">
              <a:latin typeface="+mn-lt"/>
              <a:ea typeface="+mn-ea"/>
              <a:cs typeface="+mn-cs"/>
            </a:endParaRPr>
          </a:p>
        </p:txBody>
      </p:sp>
      <p:sp>
        <p:nvSpPr>
          <p:cNvPr id="6" name="Content Placeholder 2"/>
          <p:cNvSpPr>
            <a:spLocks noGrp="1"/>
          </p:cNvSpPr>
          <p:nvPr>
            <p:ph idx="1"/>
          </p:nvPr>
        </p:nvSpPr>
        <p:spPr>
          <a:xfrm>
            <a:off x="4881282" y="2204864"/>
            <a:ext cx="6867673" cy="4248000"/>
          </a:xfrm>
        </p:spPr>
        <p:txBody>
          <a:bodyPr>
            <a:noAutofit/>
          </a:bodyPr>
          <a:lstStyle/>
          <a:p>
            <a:pPr marL="342900" indent="-342900" rtl="1">
              <a:buClr>
                <a:srgbClr val="333333"/>
              </a:buClr>
              <a:buFont typeface="WingDings"/>
              <a:buChar char=""/>
              <a:defRPr/>
            </a:pPr>
            <a:r>
              <a:rPr lang="ar-AE" sz="2400" kern="1200" dirty="0">
                <a:solidFill>
                  <a:srgbClr val="333333"/>
                </a:solidFill>
              </a:rPr>
              <a:t>ا يميلون فقط للتركيز على رفوفهم الفارغة (نقاط ضعفهم) بل يتعدون ذلك للتركيز على نقاط قوة الآخرين !</a:t>
            </a:r>
          </a:p>
          <a:p>
            <a:pPr marL="342900" indent="-342900" rtl="1">
              <a:buClr>
                <a:srgbClr val="333333"/>
              </a:buClr>
              <a:buFont typeface="WingDings"/>
              <a:buChar char=""/>
              <a:defRPr/>
            </a:pPr>
            <a:r>
              <a:rPr lang="ar-AE" sz="2400" kern="1200" dirty="0">
                <a:solidFill>
                  <a:srgbClr val="333333"/>
                </a:solidFill>
              </a:rPr>
              <a:t>يميلون إلى تعميم الأحكام الذاتية السلبية. (مثلا : أنا لا أصلح لشيء)</a:t>
            </a:r>
          </a:p>
          <a:p>
            <a:pPr>
              <a:buClr>
                <a:srgbClr val="333333"/>
              </a:buClr>
              <a:defRPr/>
            </a:pPr>
            <a:endParaRPr lang="ar-AE" sz="2400" kern="1200" dirty="0">
              <a:solidFill>
                <a:srgbClr val="333333"/>
              </a:solidFill>
            </a:endParaRPr>
          </a:p>
        </p:txBody>
      </p:sp>
      <p:pic>
        <p:nvPicPr>
          <p:cNvPr id="1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2381" y="1124744"/>
            <a:ext cx="3534070" cy="5303520"/>
          </a:xfrm>
          <a:prstGeom prst="rect">
            <a:avLst/>
          </a:prstGeom>
        </p:spPr>
      </p:pic>
      <p:sp>
        <p:nvSpPr>
          <p:cNvPr id="14" name="Caption_18"/>
          <p:cNvSpPr txBox="1">
            <a:spLocks noChangeArrowheads="1"/>
          </p:cNvSpPr>
          <p:nvPr/>
        </p:nvSpPr>
        <p:spPr bwMode="auto">
          <a:xfrm>
            <a:off x="2704656" y="2408046"/>
            <a:ext cx="182880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العلاقات الاجتماعية </a:t>
            </a:r>
            <a:endParaRPr lang="de-DE" dirty="0">
              <a:solidFill>
                <a:srgbClr val="333333"/>
              </a:solidFill>
              <a:latin typeface="Calibri Light"/>
              <a:cs typeface="Verdana"/>
            </a:endParaRPr>
          </a:p>
        </p:txBody>
      </p:sp>
      <p:sp>
        <p:nvSpPr>
          <p:cNvPr id="16"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ar-SA" dirty="0">
                <a:solidFill>
                  <a:srgbClr val="333333"/>
                </a:solidFill>
                <a:latin typeface="Calibri Light"/>
                <a:cs typeface="Verdana"/>
              </a:rPr>
              <a:t>  العمل</a:t>
            </a:r>
            <a:endParaRPr lang="de-DE" dirty="0">
              <a:solidFill>
                <a:srgbClr val="333333"/>
              </a:solidFill>
              <a:latin typeface="Calibri Light"/>
              <a:cs typeface="Verdana"/>
            </a:endParaRPr>
          </a:p>
        </p:txBody>
      </p:sp>
      <p:sp>
        <p:nvSpPr>
          <p:cNvPr id="17" name="Caption_20"/>
          <p:cNvSpPr txBox="1">
            <a:spLocks noChangeArrowheads="1"/>
          </p:cNvSpPr>
          <p:nvPr/>
        </p:nvSpPr>
        <p:spPr bwMode="auto">
          <a:xfrm>
            <a:off x="3161313" y="4201572"/>
            <a:ext cx="137160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المظهر، الهندام</a:t>
            </a:r>
            <a:endParaRPr lang="de-DE" dirty="0">
              <a:solidFill>
                <a:srgbClr val="333333"/>
              </a:solidFill>
              <a:latin typeface="Calibri Light"/>
              <a:cs typeface="Verdana"/>
            </a:endParaRPr>
          </a:p>
        </p:txBody>
      </p:sp>
      <p:sp>
        <p:nvSpPr>
          <p:cNvPr id="18" name="Caption_21"/>
          <p:cNvSpPr txBox="1">
            <a:spLocks noChangeArrowheads="1"/>
          </p:cNvSpPr>
          <p:nvPr/>
        </p:nvSpPr>
        <p:spPr bwMode="auto">
          <a:xfrm>
            <a:off x="1200023" y="2972453"/>
            <a:ext cx="109728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الرياضة </a:t>
            </a:r>
            <a:endParaRPr lang="de-DE" dirty="0">
              <a:solidFill>
                <a:srgbClr val="333333"/>
              </a:solidFill>
              <a:latin typeface="Calibri Light"/>
              <a:cs typeface="Verdana"/>
            </a:endParaRPr>
          </a:p>
        </p:txBody>
      </p:sp>
      <p:sp>
        <p:nvSpPr>
          <p:cNvPr id="19"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الهوايات</a:t>
            </a:r>
            <a:endParaRPr lang="de-DE"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ar-SA"/>
              <a:t>التدريب رقم 9 – تقدير الذات</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13</a:t>
            </a:fld>
            <a:endParaRPr lang="de-DE"/>
          </a:p>
        </p:txBody>
      </p:sp>
    </p:spTree>
    <p:extLst>
      <p:ext uri="{BB962C8B-B14F-4D97-AF65-F5344CB8AC3E}">
        <p14:creationId xmlns:p14="http://schemas.microsoft.com/office/powerpoint/2010/main" val="3445605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الأشخاص الذين يعانون من تدني تقدير الذات…</a:t>
            </a:r>
            <a:endParaRPr lang="en-US" sz="3600">
              <a:latin typeface="+mn-lt"/>
              <a:ea typeface="+mn-ea"/>
              <a:cs typeface="+mn-cs"/>
            </a:endParaRPr>
          </a:p>
        </p:txBody>
      </p:sp>
      <p:sp>
        <p:nvSpPr>
          <p:cNvPr id="6" name="Content Placeholder 2"/>
          <p:cNvSpPr>
            <a:spLocks noGrp="1"/>
          </p:cNvSpPr>
          <p:nvPr>
            <p:ph idx="1"/>
          </p:nvPr>
        </p:nvSpPr>
        <p:spPr>
          <a:xfrm>
            <a:off x="4881282" y="2204864"/>
            <a:ext cx="6867673" cy="4248000"/>
          </a:xfrm>
        </p:spPr>
        <p:txBody>
          <a:bodyPr>
            <a:noAutofit/>
          </a:bodyPr>
          <a:lstStyle/>
          <a:p>
            <a:pPr marL="342900" indent="-342900" rtl="1">
              <a:buClr>
                <a:srgbClr val="333333"/>
              </a:buClr>
              <a:buFont typeface="WingDings"/>
              <a:buChar char=""/>
              <a:defRPr/>
            </a:pPr>
            <a:r>
              <a:rPr lang="ar-AE" sz="2400" kern="1200" dirty="0">
                <a:solidFill>
                  <a:srgbClr val="333333"/>
                </a:solidFill>
              </a:rPr>
              <a:t>ا يميلون فقط للتركيز على رفوفهم الفارغة (نقاط ضعفهم) بل يتعدون ذلك للتركيز على نقاط قوة الآخرين !</a:t>
            </a:r>
          </a:p>
          <a:p>
            <a:pPr marL="342900" indent="-342900" rtl="1">
              <a:buClr>
                <a:srgbClr val="333333"/>
              </a:buClr>
              <a:buFont typeface="WingDings"/>
              <a:buChar char=""/>
              <a:defRPr/>
            </a:pPr>
            <a:r>
              <a:rPr lang="ar-AE" sz="2400" kern="1200" dirty="0">
                <a:solidFill>
                  <a:srgbClr val="333333"/>
                </a:solidFill>
              </a:rPr>
              <a:t>يميلون إلى تعميم الأحكام الذاتية السلبية. (مثلا : أنا لا أصلح لشيء)</a:t>
            </a:r>
          </a:p>
          <a:p>
            <a:pPr marL="342900" indent="-342900" rtl="1">
              <a:buClr>
                <a:srgbClr val="333333"/>
              </a:buClr>
              <a:buFont typeface="WingDings"/>
              <a:buChar char=""/>
              <a:defRPr/>
            </a:pPr>
            <a:r>
              <a:rPr lang="ar-AE" sz="2400" kern="1200" dirty="0">
                <a:solidFill>
                  <a:srgbClr val="333333"/>
                </a:solidFill>
              </a:rPr>
              <a:t>لا يميزون بين الشخص ككيان و بين التصرف (مثلا : فشلت في شيء واحد...إذن أنا إنسان فاشل)</a:t>
            </a:r>
          </a:p>
        </p:txBody>
      </p:sp>
      <p:pic>
        <p:nvPicPr>
          <p:cNvPr id="1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2381" y="1124744"/>
            <a:ext cx="3534070" cy="5303520"/>
          </a:xfrm>
          <a:prstGeom prst="rect">
            <a:avLst/>
          </a:prstGeom>
        </p:spPr>
      </p:pic>
      <p:sp>
        <p:nvSpPr>
          <p:cNvPr id="14" name="Caption_18"/>
          <p:cNvSpPr txBox="1">
            <a:spLocks noChangeArrowheads="1"/>
          </p:cNvSpPr>
          <p:nvPr/>
        </p:nvSpPr>
        <p:spPr bwMode="auto">
          <a:xfrm>
            <a:off x="2704656" y="2408046"/>
            <a:ext cx="182880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العلاقات الاجتماعية </a:t>
            </a:r>
            <a:endParaRPr lang="de-DE" dirty="0">
              <a:solidFill>
                <a:srgbClr val="333333"/>
              </a:solidFill>
              <a:latin typeface="Calibri Light"/>
              <a:cs typeface="Verdana"/>
            </a:endParaRPr>
          </a:p>
        </p:txBody>
      </p:sp>
      <p:sp>
        <p:nvSpPr>
          <p:cNvPr id="16"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ar-SA" dirty="0">
                <a:solidFill>
                  <a:srgbClr val="333333"/>
                </a:solidFill>
                <a:latin typeface="Calibri Light"/>
                <a:cs typeface="Verdana"/>
              </a:rPr>
              <a:t>  العمل</a:t>
            </a:r>
            <a:endParaRPr lang="de-DE" dirty="0">
              <a:solidFill>
                <a:srgbClr val="333333"/>
              </a:solidFill>
              <a:latin typeface="Calibri Light"/>
              <a:cs typeface="Verdana"/>
            </a:endParaRPr>
          </a:p>
        </p:txBody>
      </p:sp>
      <p:sp>
        <p:nvSpPr>
          <p:cNvPr id="17" name="Caption_20"/>
          <p:cNvSpPr txBox="1">
            <a:spLocks noChangeArrowheads="1"/>
          </p:cNvSpPr>
          <p:nvPr/>
        </p:nvSpPr>
        <p:spPr bwMode="auto">
          <a:xfrm>
            <a:off x="3161313" y="4201572"/>
            <a:ext cx="137160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المظهر، الهندام</a:t>
            </a:r>
            <a:endParaRPr lang="de-DE" dirty="0">
              <a:solidFill>
                <a:srgbClr val="333333"/>
              </a:solidFill>
              <a:latin typeface="Calibri Light"/>
              <a:cs typeface="Verdana"/>
            </a:endParaRPr>
          </a:p>
        </p:txBody>
      </p:sp>
      <p:sp>
        <p:nvSpPr>
          <p:cNvPr id="18" name="Caption_21"/>
          <p:cNvSpPr txBox="1">
            <a:spLocks noChangeArrowheads="1"/>
          </p:cNvSpPr>
          <p:nvPr/>
        </p:nvSpPr>
        <p:spPr bwMode="auto">
          <a:xfrm>
            <a:off x="1200023" y="2972453"/>
            <a:ext cx="109728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الرياضة </a:t>
            </a:r>
            <a:endParaRPr lang="de-DE" dirty="0">
              <a:solidFill>
                <a:srgbClr val="333333"/>
              </a:solidFill>
              <a:latin typeface="Calibri Light"/>
              <a:cs typeface="Verdana"/>
            </a:endParaRPr>
          </a:p>
        </p:txBody>
      </p:sp>
      <p:sp>
        <p:nvSpPr>
          <p:cNvPr id="19"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Calibri Light"/>
                <a:cs typeface="Verdana"/>
              </a:rPr>
              <a:t>الهوايات</a:t>
            </a:r>
            <a:endParaRPr lang="de-DE"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ar-SA"/>
              <a:t>التدريب رقم 9 – تقدير الذات</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14</a:t>
            </a:fld>
            <a:endParaRPr lang="de-DE"/>
          </a:p>
        </p:txBody>
      </p:sp>
    </p:spTree>
    <p:extLst>
      <p:ext uri="{BB962C8B-B14F-4D97-AF65-F5344CB8AC3E}">
        <p14:creationId xmlns:p14="http://schemas.microsoft.com/office/powerpoint/2010/main" val="1814148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9185" y="1149344"/>
            <a:ext cx="3534070" cy="5303520"/>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لا تَنْسَ ...</a:t>
            </a:r>
            <a:endParaRPr lang="en-US" sz="3600">
              <a:latin typeface="+mn-lt"/>
              <a:ea typeface="+mn-ea"/>
              <a:cs typeface="+mn-cs"/>
            </a:endParaRPr>
          </a:p>
        </p:txBody>
      </p:sp>
      <p:sp>
        <p:nvSpPr>
          <p:cNvPr id="18" name="Caption_34"/>
          <p:cNvSpPr txBox="1">
            <a:spLocks noChangeArrowheads="1"/>
          </p:cNvSpPr>
          <p:nvPr/>
        </p:nvSpPr>
        <p:spPr bwMode="auto">
          <a:xfrm>
            <a:off x="4670908" y="4453286"/>
            <a:ext cx="1188720" cy="369332"/>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mn-lt"/>
              </a:rPr>
              <a:t>الهوايات</a:t>
            </a:r>
            <a:endParaRPr lang="de-DE" dirty="0">
              <a:solidFill>
                <a:srgbClr val="333333"/>
              </a:solidFill>
              <a:latin typeface="+mn-lt"/>
            </a:endParaRPr>
          </a:p>
        </p:txBody>
      </p:sp>
      <p:sp>
        <p:nvSpPr>
          <p:cNvPr id="19" name="Caption_33"/>
          <p:cNvSpPr txBox="1">
            <a:spLocks noChangeArrowheads="1"/>
          </p:cNvSpPr>
          <p:nvPr/>
        </p:nvSpPr>
        <p:spPr bwMode="auto">
          <a:xfrm>
            <a:off x="4382135" y="2972453"/>
            <a:ext cx="1097280" cy="369332"/>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mn-lt"/>
              </a:rPr>
              <a:t>الرياضة </a:t>
            </a:r>
            <a:endParaRPr lang="de-DE" dirty="0">
              <a:solidFill>
                <a:srgbClr val="333333"/>
              </a:solidFill>
              <a:latin typeface="+mn-lt"/>
            </a:endParaRPr>
          </a:p>
        </p:txBody>
      </p:sp>
      <p:sp>
        <p:nvSpPr>
          <p:cNvPr id="20" name="Caption_32"/>
          <p:cNvSpPr txBox="1">
            <a:spLocks noChangeArrowheads="1"/>
          </p:cNvSpPr>
          <p:nvPr/>
        </p:nvSpPr>
        <p:spPr bwMode="auto">
          <a:xfrm>
            <a:off x="6343425" y="4201572"/>
            <a:ext cx="137160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mn-lt"/>
              </a:rPr>
              <a:t>المظهر، الهندام</a:t>
            </a:r>
            <a:endParaRPr lang="de-DE" dirty="0">
              <a:solidFill>
                <a:srgbClr val="333333"/>
              </a:solidFill>
              <a:latin typeface="+mn-lt"/>
            </a:endParaRPr>
          </a:p>
        </p:txBody>
      </p:sp>
      <p:sp>
        <p:nvSpPr>
          <p:cNvPr id="21" name="Caption_31"/>
          <p:cNvSpPr txBox="1">
            <a:spLocks noChangeArrowheads="1"/>
          </p:cNvSpPr>
          <p:nvPr/>
        </p:nvSpPr>
        <p:spPr bwMode="auto">
          <a:xfrm>
            <a:off x="6336169" y="3430666"/>
            <a:ext cx="1188720" cy="369332"/>
          </a:xfrm>
          <a:prstGeom prst="rect">
            <a:avLst/>
          </a:prstGeom>
          <a:solidFill>
            <a:schemeClr val="bg1"/>
          </a:solidFill>
          <a:ln w="9525">
            <a:noFill/>
            <a:miter lim="800000"/>
            <a:headEnd/>
            <a:tailEnd/>
          </a:ln>
        </p:spPr>
        <p:txBody>
          <a:bodyPr>
            <a:spAutoFit/>
          </a:bodyPr>
          <a:lstStyle/>
          <a:p>
            <a:pPr algn="ctr" rtl="1"/>
            <a:r>
              <a:rPr lang="ar-SA" dirty="0">
                <a:solidFill>
                  <a:srgbClr val="333333"/>
                </a:solidFill>
                <a:latin typeface="+mn-lt"/>
              </a:rPr>
              <a:t>  العمل</a:t>
            </a:r>
            <a:endParaRPr lang="de-DE" dirty="0">
              <a:solidFill>
                <a:srgbClr val="333333"/>
              </a:solidFill>
              <a:latin typeface="+mn-lt"/>
            </a:endParaRPr>
          </a:p>
        </p:txBody>
      </p:sp>
      <p:sp>
        <p:nvSpPr>
          <p:cNvPr id="28" name="Caption_30"/>
          <p:cNvSpPr txBox="1">
            <a:spLocks noChangeArrowheads="1"/>
          </p:cNvSpPr>
          <p:nvPr/>
        </p:nvSpPr>
        <p:spPr bwMode="auto">
          <a:xfrm>
            <a:off x="5886768" y="2408046"/>
            <a:ext cx="182880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mn-lt"/>
              </a:rPr>
              <a:t>العلاقات الاجتماعية </a:t>
            </a:r>
            <a:endParaRPr lang="de-DE" dirty="0">
              <a:solidFill>
                <a:srgbClr val="333333"/>
              </a:solidFill>
              <a:latin typeface="+mn-lt"/>
            </a:endParaRPr>
          </a:p>
        </p:txBody>
      </p:sp>
      <p:sp>
        <p:nvSpPr>
          <p:cNvPr id="29" name="Caption_28"/>
          <p:cNvSpPr>
            <a:spLocks noChangeArrowheads="1"/>
          </p:cNvSpPr>
          <p:nvPr/>
        </p:nvSpPr>
        <p:spPr bwMode="auto">
          <a:xfrm flipH="1">
            <a:off x="8434336" y="1813841"/>
            <a:ext cx="3351884" cy="1188720"/>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algn="r" rtl="1" fontAlgn="base">
              <a:lnSpc>
                <a:spcPct val="105000"/>
              </a:lnSpc>
              <a:spcBef>
                <a:spcPts val="1999"/>
              </a:spcBef>
              <a:spcAft>
                <a:spcPct val="0"/>
              </a:spcAft>
            </a:pPr>
            <a:r>
              <a:rPr lang="ar-SA" sz="2000" i="1" dirty="0">
                <a:solidFill>
                  <a:srgbClr val="333333"/>
                </a:solidFill>
                <a:latin typeface="+mn-lt"/>
              </a:rPr>
              <a:t>أجيد فن الاستماع, يعتمد علي, يمكنني كذلك أن أحافظ على صداقاتي و أن أضحك الآخرين...</a:t>
            </a:r>
            <a:endParaRPr lang="de-DE" sz="2000" dirty="0">
              <a:solidFill>
                <a:srgbClr val="333333"/>
              </a:solidFill>
              <a:latin typeface="+mn-lt"/>
            </a:endParaRPr>
          </a:p>
        </p:txBody>
      </p:sp>
      <p:sp>
        <p:nvSpPr>
          <p:cNvPr id="30" name="Caption_25"/>
          <p:cNvSpPr>
            <a:spLocks noChangeArrowheads="1"/>
          </p:cNvSpPr>
          <p:nvPr/>
        </p:nvSpPr>
        <p:spPr bwMode="auto">
          <a:xfrm flipH="1">
            <a:off x="8434336" y="3181126"/>
            <a:ext cx="3351884" cy="1005840"/>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algn="r" rtl="1" fontAlgn="base">
              <a:lnSpc>
                <a:spcPct val="105000"/>
              </a:lnSpc>
              <a:spcBef>
                <a:spcPts val="1999"/>
              </a:spcBef>
              <a:spcAft>
                <a:spcPct val="0"/>
              </a:spcAft>
            </a:pPr>
            <a:r>
              <a:rPr lang="ar-SA" sz="2000" i="1" dirty="0">
                <a:solidFill>
                  <a:srgbClr val="333333"/>
                </a:solidFill>
                <a:latin typeface="+mn-lt"/>
              </a:rPr>
              <a:t>أنا عاطل عن العمل حاليا , لقد فشلت في آخر امتحان اجتزته.</a:t>
            </a:r>
            <a:endParaRPr lang="de-DE" sz="2000" i="1" dirty="0">
              <a:solidFill>
                <a:srgbClr val="333333"/>
              </a:solidFill>
              <a:latin typeface="+mn-lt"/>
            </a:endParaRPr>
          </a:p>
        </p:txBody>
      </p:sp>
      <p:sp>
        <p:nvSpPr>
          <p:cNvPr id="31" name="Caption_26"/>
          <p:cNvSpPr>
            <a:spLocks noChangeArrowheads="1"/>
          </p:cNvSpPr>
          <p:nvPr/>
        </p:nvSpPr>
        <p:spPr bwMode="auto">
          <a:xfrm flipH="1">
            <a:off x="8434337" y="4384452"/>
            <a:ext cx="3351885" cy="100584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algn="r" rtl="1" fontAlgn="base">
              <a:lnSpc>
                <a:spcPct val="105000"/>
              </a:lnSpc>
              <a:spcBef>
                <a:spcPts val="1999"/>
              </a:spcBef>
              <a:spcAft>
                <a:spcPct val="0"/>
              </a:spcAft>
            </a:pPr>
            <a:r>
              <a:rPr lang="ar-SA" sz="2000" i="1" dirty="0">
                <a:solidFill>
                  <a:srgbClr val="333333"/>
                </a:solidFill>
                <a:latin typeface="+mn-lt"/>
              </a:rPr>
              <a:t>أحب لون عيني و معجب بشعري, لكن حبذا لو كنت أطول قليلا</a:t>
            </a:r>
            <a:endParaRPr lang="de-DE" sz="2000" i="1" dirty="0">
              <a:solidFill>
                <a:srgbClr val="333333"/>
              </a:solidFill>
              <a:latin typeface="+mn-lt"/>
            </a:endParaRPr>
          </a:p>
        </p:txBody>
      </p:sp>
      <p:sp>
        <p:nvSpPr>
          <p:cNvPr id="32" name="Caption_27"/>
          <p:cNvSpPr>
            <a:spLocks noChangeArrowheads="1"/>
          </p:cNvSpPr>
          <p:nvPr/>
        </p:nvSpPr>
        <p:spPr bwMode="auto">
          <a:xfrm flipH="1">
            <a:off x="396465" y="3736293"/>
            <a:ext cx="3539611" cy="1005840"/>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algn="r" rtl="1" fontAlgn="base">
              <a:lnSpc>
                <a:spcPct val="105000"/>
              </a:lnSpc>
              <a:spcBef>
                <a:spcPts val="1999"/>
              </a:spcBef>
              <a:spcAft>
                <a:spcPct val="0"/>
              </a:spcAft>
            </a:pPr>
            <a:r>
              <a:rPr lang="ar-SA" sz="2000" i="1" dirty="0">
                <a:solidFill>
                  <a:srgbClr val="333333"/>
                </a:solidFill>
                <a:latin typeface="+mn-lt"/>
              </a:rPr>
              <a:t>أحب الطبخ و لدي إلمام بالموسيقى و السياسة. أهتم كذلك بالأدب و السينما ...</a:t>
            </a:r>
            <a:endParaRPr lang="de-DE" sz="2000" i="1" dirty="0">
              <a:solidFill>
                <a:srgbClr val="333333"/>
              </a:solidFill>
              <a:latin typeface="+mn-lt"/>
            </a:endParaRPr>
          </a:p>
        </p:txBody>
      </p:sp>
      <p:sp>
        <p:nvSpPr>
          <p:cNvPr id="33" name="Caption_24"/>
          <p:cNvSpPr>
            <a:spLocks noChangeArrowheads="1"/>
          </p:cNvSpPr>
          <p:nvPr/>
        </p:nvSpPr>
        <p:spPr bwMode="auto">
          <a:xfrm flipH="1">
            <a:off x="396465" y="1813842"/>
            <a:ext cx="3539611" cy="1280160"/>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algn="r" rtl="1" fontAlgn="base">
              <a:lnSpc>
                <a:spcPct val="105000"/>
              </a:lnSpc>
              <a:spcBef>
                <a:spcPts val="1999"/>
              </a:spcBef>
              <a:spcAft>
                <a:spcPct val="0"/>
              </a:spcAft>
            </a:pPr>
            <a:r>
              <a:rPr lang="ar-SA" sz="2000" i="1" dirty="0">
                <a:solidFill>
                  <a:srgbClr val="333333"/>
                </a:solidFill>
                <a:latin typeface="+mn-lt"/>
              </a:rPr>
              <a:t>لقد كنت آخر من تم اختياره في حصة التربية البدنية ... لا أجيد رمي الكرة لكنني ماهر في الرقص.</a:t>
            </a:r>
            <a:endParaRPr lang="de-DE" sz="2000" i="1"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ar-SA"/>
              <a:t>التدريب رقم 9 – تقدير الذات</a:t>
            </a:r>
            <a:endParaRPr lang="de-DE"/>
          </a:p>
        </p:txBody>
      </p:sp>
      <p:sp>
        <p:nvSpPr>
          <p:cNvPr id="8" name="Slide Number Placeholder 7"/>
          <p:cNvSpPr>
            <a:spLocks noGrp="1"/>
          </p:cNvSpPr>
          <p:nvPr>
            <p:ph type="sldNum" sz="quarter" idx="12"/>
          </p:nvPr>
        </p:nvSpPr>
        <p:spPr/>
        <p:txBody>
          <a:bodyPr/>
          <a:lstStyle/>
          <a:p>
            <a:pPr>
              <a:defRPr/>
            </a:pPr>
            <a:fld id="{FA6740D3-3AD7-4A67-BA83-33BECCF281CD}" type="slidenum">
              <a:rPr lang="de-DE" smtClean="0"/>
              <a:pPr>
                <a:defRPr/>
              </a:pPr>
              <a:t>15</a:t>
            </a:fld>
            <a:endParaRPr lang="de-DE"/>
          </a:p>
        </p:txBody>
      </p:sp>
    </p:spTree>
    <p:extLst>
      <p:ext uri="{BB962C8B-B14F-4D97-AF65-F5344CB8AC3E}">
        <p14:creationId xmlns:p14="http://schemas.microsoft.com/office/powerpoint/2010/main" val="3182707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9185" y="1149344"/>
            <a:ext cx="3534070" cy="5303520"/>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لا تَنْسَ ...</a:t>
            </a:r>
            <a:endParaRPr lang="en-US" sz="3600">
              <a:latin typeface="+mn-lt"/>
              <a:ea typeface="+mn-ea"/>
              <a:cs typeface="+mn-cs"/>
            </a:endParaRPr>
          </a:p>
        </p:txBody>
      </p:sp>
      <p:sp>
        <p:nvSpPr>
          <p:cNvPr id="18" name="Caption_34"/>
          <p:cNvSpPr txBox="1">
            <a:spLocks noChangeArrowheads="1"/>
          </p:cNvSpPr>
          <p:nvPr/>
        </p:nvSpPr>
        <p:spPr bwMode="auto">
          <a:xfrm>
            <a:off x="4670908" y="4453286"/>
            <a:ext cx="1188720" cy="369332"/>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mn-lt"/>
              </a:rPr>
              <a:t>الهوايات</a:t>
            </a:r>
            <a:endParaRPr lang="de-DE" dirty="0">
              <a:solidFill>
                <a:srgbClr val="333333"/>
              </a:solidFill>
              <a:latin typeface="+mn-lt"/>
            </a:endParaRPr>
          </a:p>
        </p:txBody>
      </p:sp>
      <p:sp>
        <p:nvSpPr>
          <p:cNvPr id="19" name="Caption_33"/>
          <p:cNvSpPr txBox="1">
            <a:spLocks noChangeArrowheads="1"/>
          </p:cNvSpPr>
          <p:nvPr/>
        </p:nvSpPr>
        <p:spPr bwMode="auto">
          <a:xfrm>
            <a:off x="4382135" y="2972453"/>
            <a:ext cx="1097280" cy="369332"/>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mn-lt"/>
              </a:rPr>
              <a:t>الرياضة </a:t>
            </a:r>
            <a:endParaRPr lang="de-DE" dirty="0">
              <a:solidFill>
                <a:srgbClr val="333333"/>
              </a:solidFill>
              <a:latin typeface="+mn-lt"/>
            </a:endParaRPr>
          </a:p>
        </p:txBody>
      </p:sp>
      <p:sp>
        <p:nvSpPr>
          <p:cNvPr id="20" name="Caption_32"/>
          <p:cNvSpPr txBox="1">
            <a:spLocks noChangeArrowheads="1"/>
          </p:cNvSpPr>
          <p:nvPr/>
        </p:nvSpPr>
        <p:spPr bwMode="auto">
          <a:xfrm>
            <a:off x="6343425" y="4201572"/>
            <a:ext cx="137160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mn-lt"/>
              </a:rPr>
              <a:t>المظهر، الهندام</a:t>
            </a:r>
            <a:endParaRPr lang="de-DE" dirty="0">
              <a:solidFill>
                <a:srgbClr val="333333"/>
              </a:solidFill>
              <a:latin typeface="+mn-lt"/>
            </a:endParaRPr>
          </a:p>
        </p:txBody>
      </p:sp>
      <p:sp>
        <p:nvSpPr>
          <p:cNvPr id="21" name="Caption_31"/>
          <p:cNvSpPr txBox="1">
            <a:spLocks noChangeArrowheads="1"/>
          </p:cNvSpPr>
          <p:nvPr/>
        </p:nvSpPr>
        <p:spPr bwMode="auto">
          <a:xfrm>
            <a:off x="6336169" y="3430666"/>
            <a:ext cx="1188720" cy="369332"/>
          </a:xfrm>
          <a:prstGeom prst="rect">
            <a:avLst/>
          </a:prstGeom>
          <a:solidFill>
            <a:schemeClr val="bg1"/>
          </a:solidFill>
          <a:ln w="9525">
            <a:noFill/>
            <a:miter lim="800000"/>
            <a:headEnd/>
            <a:tailEnd/>
          </a:ln>
        </p:spPr>
        <p:txBody>
          <a:bodyPr>
            <a:spAutoFit/>
          </a:bodyPr>
          <a:lstStyle/>
          <a:p>
            <a:pPr algn="ctr" rtl="1"/>
            <a:r>
              <a:rPr lang="ar-SA" dirty="0">
                <a:solidFill>
                  <a:srgbClr val="333333"/>
                </a:solidFill>
                <a:latin typeface="+mn-lt"/>
              </a:rPr>
              <a:t>  العمل</a:t>
            </a:r>
            <a:endParaRPr lang="de-DE" dirty="0">
              <a:solidFill>
                <a:srgbClr val="333333"/>
              </a:solidFill>
              <a:latin typeface="+mn-lt"/>
            </a:endParaRPr>
          </a:p>
        </p:txBody>
      </p:sp>
      <p:sp>
        <p:nvSpPr>
          <p:cNvPr id="28" name="Caption_30"/>
          <p:cNvSpPr txBox="1">
            <a:spLocks noChangeArrowheads="1"/>
          </p:cNvSpPr>
          <p:nvPr/>
        </p:nvSpPr>
        <p:spPr bwMode="auto">
          <a:xfrm>
            <a:off x="5886768" y="2408046"/>
            <a:ext cx="1828800" cy="365760"/>
          </a:xfrm>
          <a:prstGeom prst="rect">
            <a:avLst/>
          </a:prstGeom>
          <a:solidFill>
            <a:schemeClr val="bg1"/>
          </a:solidFill>
          <a:ln w="9525">
            <a:noFill/>
            <a:miter lim="800000"/>
            <a:headEnd/>
            <a:tailEnd/>
          </a:ln>
        </p:spPr>
        <p:txBody>
          <a:bodyPr wrap="square">
            <a:spAutoFit/>
          </a:bodyPr>
          <a:lstStyle/>
          <a:p>
            <a:pPr algn="ctr" rtl="1"/>
            <a:r>
              <a:rPr lang="ar-SA">
                <a:solidFill>
                  <a:srgbClr val="333333"/>
                </a:solidFill>
                <a:latin typeface="+mn-lt"/>
              </a:rPr>
              <a:t>العلاقات الاجتماعية </a:t>
            </a:r>
            <a:endParaRPr lang="de-DE" dirty="0">
              <a:solidFill>
                <a:srgbClr val="333333"/>
              </a:solidFill>
              <a:latin typeface="+mn-lt"/>
            </a:endParaRPr>
          </a:p>
        </p:txBody>
      </p:sp>
      <p:sp>
        <p:nvSpPr>
          <p:cNvPr id="29" name="Caption_28"/>
          <p:cNvSpPr>
            <a:spLocks noChangeArrowheads="1"/>
          </p:cNvSpPr>
          <p:nvPr/>
        </p:nvSpPr>
        <p:spPr bwMode="auto">
          <a:xfrm flipH="1">
            <a:off x="8434336" y="1813841"/>
            <a:ext cx="3351884" cy="1188720"/>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algn="r" rtl="1" fontAlgn="base">
              <a:lnSpc>
                <a:spcPct val="105000"/>
              </a:lnSpc>
              <a:spcBef>
                <a:spcPts val="1999"/>
              </a:spcBef>
              <a:spcAft>
                <a:spcPct val="0"/>
              </a:spcAft>
            </a:pPr>
            <a:r>
              <a:rPr lang="ar-SA" sz="2000" i="1" dirty="0">
                <a:solidFill>
                  <a:srgbClr val="333333"/>
                </a:solidFill>
                <a:latin typeface="+mn-lt"/>
              </a:rPr>
              <a:t>أجيد فن الاستماع, يعتمد علي, يمكنني كذلك أن أحافظ على صداقاتي و أن أضحك الآخرين...</a:t>
            </a:r>
            <a:endParaRPr lang="de-DE" sz="2000" dirty="0">
              <a:solidFill>
                <a:srgbClr val="333333"/>
              </a:solidFill>
              <a:latin typeface="+mn-lt"/>
            </a:endParaRPr>
          </a:p>
        </p:txBody>
      </p:sp>
      <p:sp>
        <p:nvSpPr>
          <p:cNvPr id="30" name="Caption_25"/>
          <p:cNvSpPr>
            <a:spLocks noChangeArrowheads="1"/>
          </p:cNvSpPr>
          <p:nvPr/>
        </p:nvSpPr>
        <p:spPr bwMode="auto">
          <a:xfrm flipH="1">
            <a:off x="8434336" y="3181126"/>
            <a:ext cx="3351884" cy="1005840"/>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algn="r" rtl="1" fontAlgn="base">
              <a:lnSpc>
                <a:spcPct val="105000"/>
              </a:lnSpc>
              <a:spcBef>
                <a:spcPts val="1999"/>
              </a:spcBef>
              <a:spcAft>
                <a:spcPct val="0"/>
              </a:spcAft>
            </a:pPr>
            <a:r>
              <a:rPr lang="ar-SA" sz="2000" i="1" dirty="0">
                <a:solidFill>
                  <a:srgbClr val="333333"/>
                </a:solidFill>
                <a:latin typeface="+mn-lt"/>
              </a:rPr>
              <a:t>أنا عاطل عن العمل حاليا , لقد فشلت في آخر امتحان اجتزته.</a:t>
            </a:r>
            <a:endParaRPr lang="de-DE" sz="2000" i="1" dirty="0">
              <a:solidFill>
                <a:srgbClr val="333333"/>
              </a:solidFill>
              <a:latin typeface="+mn-lt"/>
            </a:endParaRPr>
          </a:p>
        </p:txBody>
      </p:sp>
      <p:sp>
        <p:nvSpPr>
          <p:cNvPr id="31" name="Caption_26"/>
          <p:cNvSpPr>
            <a:spLocks noChangeArrowheads="1"/>
          </p:cNvSpPr>
          <p:nvPr/>
        </p:nvSpPr>
        <p:spPr bwMode="auto">
          <a:xfrm flipH="1">
            <a:off x="8434337" y="4384452"/>
            <a:ext cx="3351885" cy="100584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algn="r" rtl="1" fontAlgn="base">
              <a:lnSpc>
                <a:spcPct val="105000"/>
              </a:lnSpc>
              <a:spcBef>
                <a:spcPts val="1999"/>
              </a:spcBef>
              <a:spcAft>
                <a:spcPct val="0"/>
              </a:spcAft>
            </a:pPr>
            <a:r>
              <a:rPr lang="ar-SA" sz="2000" i="1" dirty="0">
                <a:solidFill>
                  <a:srgbClr val="333333"/>
                </a:solidFill>
                <a:latin typeface="+mn-lt"/>
              </a:rPr>
              <a:t>أحب لون عيني و معجب بشعري, لكن حبذا لو كنت أطول قليلا</a:t>
            </a:r>
            <a:endParaRPr lang="de-DE" sz="2000" i="1" dirty="0">
              <a:solidFill>
                <a:srgbClr val="333333"/>
              </a:solidFill>
              <a:latin typeface="+mn-lt"/>
            </a:endParaRPr>
          </a:p>
        </p:txBody>
      </p:sp>
      <p:sp>
        <p:nvSpPr>
          <p:cNvPr id="32" name="Caption_27"/>
          <p:cNvSpPr>
            <a:spLocks noChangeArrowheads="1"/>
          </p:cNvSpPr>
          <p:nvPr/>
        </p:nvSpPr>
        <p:spPr bwMode="auto">
          <a:xfrm flipH="1">
            <a:off x="396465" y="3736293"/>
            <a:ext cx="3539611" cy="1005840"/>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algn="r" rtl="1" fontAlgn="base">
              <a:lnSpc>
                <a:spcPct val="105000"/>
              </a:lnSpc>
              <a:spcBef>
                <a:spcPts val="1999"/>
              </a:spcBef>
              <a:spcAft>
                <a:spcPct val="0"/>
              </a:spcAft>
            </a:pPr>
            <a:r>
              <a:rPr lang="ar-SA" sz="2000" i="1" dirty="0">
                <a:solidFill>
                  <a:srgbClr val="333333"/>
                </a:solidFill>
                <a:latin typeface="+mn-lt"/>
              </a:rPr>
              <a:t>أحب الطبخ و لدي إلمام بالموسيقى و السياسة. أهتم كذلك بالأدب و السينما ...</a:t>
            </a:r>
            <a:endParaRPr lang="de-DE" sz="2000" i="1" dirty="0">
              <a:solidFill>
                <a:srgbClr val="333333"/>
              </a:solidFill>
              <a:latin typeface="+mn-lt"/>
            </a:endParaRPr>
          </a:p>
        </p:txBody>
      </p:sp>
      <p:sp>
        <p:nvSpPr>
          <p:cNvPr id="33" name="Caption_24"/>
          <p:cNvSpPr>
            <a:spLocks noChangeArrowheads="1"/>
          </p:cNvSpPr>
          <p:nvPr/>
        </p:nvSpPr>
        <p:spPr bwMode="auto">
          <a:xfrm flipH="1">
            <a:off x="396465" y="1813842"/>
            <a:ext cx="3539611" cy="1280160"/>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algn="r" rtl="1" fontAlgn="base">
              <a:lnSpc>
                <a:spcPct val="105000"/>
              </a:lnSpc>
              <a:spcBef>
                <a:spcPts val="1999"/>
              </a:spcBef>
              <a:spcAft>
                <a:spcPct val="0"/>
              </a:spcAft>
            </a:pPr>
            <a:r>
              <a:rPr lang="ar-SA" sz="2000" i="1" dirty="0">
                <a:solidFill>
                  <a:srgbClr val="333333"/>
                </a:solidFill>
                <a:latin typeface="+mn-lt"/>
              </a:rPr>
              <a:t>لقد كنت آخر من تم اختياره في حصة التربية البدنية ... لا أجيد رمي الكرة لكنني ماهر في الرقص.</a:t>
            </a:r>
            <a:endParaRPr lang="de-DE" sz="2000" i="1" dirty="0">
              <a:solidFill>
                <a:srgbClr val="333333"/>
              </a:solidFill>
              <a:latin typeface="+mn-lt"/>
            </a:endParaRPr>
          </a:p>
        </p:txBody>
      </p:sp>
      <p:sp>
        <p:nvSpPr>
          <p:cNvPr id="16"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rtl="1"/>
            <a:r>
              <a:rPr lang="ar-SA" sz="2000">
                <a:solidFill>
                  <a:srgbClr val="004992"/>
                </a:solidFill>
                <a:latin typeface="+mn-lt"/>
              </a:rPr>
              <a:t>أي من الرفوف أهملت مؤخرا؟ و ما الكنز الذي يمكن أن يكون مخبأ داخلها؟</a:t>
            </a:r>
            <a:endParaRPr lang="fr-FR" sz="2000" dirty="0">
              <a:solidFill>
                <a:srgbClr val="004992"/>
              </a:solidFill>
              <a:latin typeface="+mn-lt"/>
            </a:endParaRPr>
          </a:p>
        </p:txBody>
      </p:sp>
      <p:sp>
        <p:nvSpPr>
          <p:cNvPr id="4" name="Footer Placeholder 3"/>
          <p:cNvSpPr>
            <a:spLocks noGrp="1"/>
          </p:cNvSpPr>
          <p:nvPr>
            <p:ph type="ftr" sz="quarter" idx="11"/>
          </p:nvPr>
        </p:nvSpPr>
        <p:spPr/>
        <p:txBody>
          <a:bodyPr/>
          <a:lstStyle/>
          <a:p>
            <a:pPr>
              <a:defRPr/>
            </a:pPr>
            <a:r>
              <a:rPr lang="ar-SA"/>
              <a:t>التدريب رقم 9 – تقدير الذات</a:t>
            </a:r>
            <a:endParaRPr lang="de-DE"/>
          </a:p>
        </p:txBody>
      </p:sp>
      <p:sp>
        <p:nvSpPr>
          <p:cNvPr id="5" name="Slide Number Placeholder 4"/>
          <p:cNvSpPr>
            <a:spLocks noGrp="1"/>
          </p:cNvSpPr>
          <p:nvPr>
            <p:ph type="sldNum" sz="quarter" idx="12"/>
          </p:nvPr>
        </p:nvSpPr>
        <p:spPr/>
        <p:txBody>
          <a:bodyPr/>
          <a:lstStyle/>
          <a:p>
            <a:pPr>
              <a:defRPr/>
            </a:pPr>
            <a:fld id="{FA6740D3-3AD7-4A67-BA83-33BECCF281CD}" type="slidenum">
              <a:rPr lang="de-DE" smtClean="0"/>
              <a:pPr>
                <a:defRPr/>
              </a:pPr>
              <a:t>16</a:t>
            </a:fld>
            <a:endParaRPr lang="de-DE"/>
          </a:p>
        </p:txBody>
      </p:sp>
    </p:spTree>
    <p:extLst>
      <p:ext uri="{BB962C8B-B14F-4D97-AF65-F5344CB8AC3E}">
        <p14:creationId xmlns:p14="http://schemas.microsoft.com/office/powerpoint/2010/main" val="2826100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الذي يميز الأفراد ذوي التقدير المرتفع للذات ؟</a:t>
            </a:r>
            <a:endParaRPr lang="en-US" sz="3600">
              <a:latin typeface="+mn-lt"/>
              <a:ea typeface="+mn-ea"/>
              <a:cs typeface="+mn-cs"/>
            </a:endParaRPr>
          </a:p>
        </p:txBody>
      </p:sp>
      <p:sp>
        <p:nvSpPr>
          <p:cNvPr id="6" name="Content Placeholder 2"/>
          <p:cNvSpPr>
            <a:spLocks noGrp="1"/>
          </p:cNvSpPr>
          <p:nvPr>
            <p:ph idx="1"/>
          </p:nvPr>
        </p:nvSpPr>
        <p:spPr>
          <a:xfrm>
            <a:off x="4424081" y="2204864"/>
            <a:ext cx="7324873" cy="4248000"/>
          </a:xfrm>
        </p:spPr>
        <p:txBody>
          <a:bodyPr>
            <a:noAutofit/>
          </a:bodyPr>
          <a:lstStyle/>
          <a:p>
            <a:pPr marL="342900" indent="-342900" rtl="1">
              <a:buFont typeface="WingDings"/>
              <a:buChar char=""/>
              <a:defRPr/>
            </a:pPr>
            <a:r>
              <a:rPr lang="ar-AE" sz="2400" kern="1200" dirty="0">
                <a:solidFill>
                  <a:srgbClr val="333333"/>
                </a:solidFill>
              </a:rPr>
              <a:t>الصوت :</a:t>
            </a:r>
            <a:r>
              <a:rPr lang="ar-AE" sz="2400" kern="1200" dirty="0">
                <a:solidFill>
                  <a:srgbClr val="004992"/>
                </a:solidFill>
              </a:rPr>
              <a:t>؟؟؟</a:t>
            </a:r>
            <a:r>
              <a:rPr lang="ar-AE" sz="2400" kern="1200" dirty="0">
                <a:solidFill>
                  <a:srgbClr val="FFFFFF"/>
                </a:solidFill>
              </a:rPr>
              <a:t> واضح, الكلمات مفهومة و غير مبهمة, نبرة الصوت ملائمة.</a:t>
            </a:r>
          </a:p>
          <a:p>
            <a:pPr marL="342900" indent="-342900" rtl="1">
              <a:buFont typeface="WingDings"/>
              <a:buChar char=""/>
              <a:defRPr/>
            </a:pPr>
            <a:r>
              <a:rPr lang="ar-AE" sz="2400" kern="1200" dirty="0">
                <a:solidFill>
                  <a:srgbClr val="333333"/>
                </a:solidFill>
              </a:rPr>
              <a:t>تعابيرالوجه – الحركات :</a:t>
            </a:r>
            <a:r>
              <a:rPr lang="ar-AE" sz="2400" kern="1200" dirty="0">
                <a:solidFill>
                  <a:srgbClr val="004992"/>
                </a:solidFill>
              </a:rPr>
              <a:t>؟؟؟</a:t>
            </a:r>
            <a:r>
              <a:rPr lang="ar-AE" sz="2400" kern="1200" dirty="0">
                <a:solidFill>
                  <a:srgbClr val="FFFFFF"/>
                </a:solidFill>
              </a:rPr>
              <a:t> التواصل بالنظر, مظهر يوحي بالثقة …</a:t>
            </a:r>
          </a:p>
          <a:p>
            <a:pPr marL="342900" indent="-342900" rtl="1">
              <a:buFont typeface="WingDings"/>
              <a:buChar char=""/>
              <a:defRPr/>
            </a:pPr>
            <a:r>
              <a:rPr lang="ar-AE" sz="2400" kern="1200" dirty="0">
                <a:solidFill>
                  <a:srgbClr val="333333"/>
                </a:solidFill>
              </a:rPr>
              <a:t>طريقة الوقوف :</a:t>
            </a:r>
            <a:r>
              <a:rPr lang="ar-AE" sz="2400" kern="1200" dirty="0">
                <a:solidFill>
                  <a:srgbClr val="004992"/>
                </a:solidFill>
              </a:rPr>
              <a:t>؟؟؟</a:t>
            </a:r>
            <a:r>
              <a:rPr lang="ar-AE" sz="2400" kern="1200" dirty="0">
                <a:solidFill>
                  <a:srgbClr val="FFFFFF"/>
                </a:solidFill>
              </a:rPr>
              <a:t> مستقيمة</a:t>
            </a:r>
          </a:p>
        </p:txBody>
      </p:sp>
      <p:pic>
        <p:nvPicPr>
          <p:cNvPr id="8" name="Grafik4"/>
          <p:cNvPicPr>
            <a:picLocks noChangeAspect="1"/>
          </p:cNvPicPr>
          <p:nvPr/>
        </p:nvPicPr>
        <p:blipFill>
          <a:blip r:embed="rId3">
            <a:lum/>
            <a:alphaModFix/>
          </a:blip>
          <a:srcRect/>
          <a:stretch>
            <a:fillRect/>
          </a:stretch>
        </p:blipFill>
        <p:spPr>
          <a:xfrm>
            <a:off x="410220" y="2203704"/>
            <a:ext cx="3573243" cy="4251960"/>
          </a:xfrm>
          <a:prstGeom prst="rect">
            <a:avLst/>
          </a:prstGeom>
        </p:spPr>
      </p:pic>
      <p:sp>
        <p:nvSpPr>
          <p:cNvPr id="9" name="Footer Placeholder 8"/>
          <p:cNvSpPr>
            <a:spLocks noGrp="1"/>
          </p:cNvSpPr>
          <p:nvPr>
            <p:ph type="ftr" sz="quarter" idx="11"/>
          </p:nvPr>
        </p:nvSpPr>
        <p:spPr/>
        <p:txBody>
          <a:bodyPr/>
          <a:lstStyle/>
          <a:p>
            <a:pPr>
              <a:defRPr/>
            </a:pPr>
            <a:r>
              <a:rPr lang="ar-SA"/>
              <a:t>التدريب رقم 9 – تقدير الذات</a:t>
            </a:r>
            <a:endParaRPr lang="de-DE"/>
          </a:p>
        </p:txBody>
      </p:sp>
      <p:sp>
        <p:nvSpPr>
          <p:cNvPr id="10" name="Slide Number Placeholder 9"/>
          <p:cNvSpPr>
            <a:spLocks noGrp="1"/>
          </p:cNvSpPr>
          <p:nvPr>
            <p:ph type="sldNum" sz="quarter" idx="12"/>
          </p:nvPr>
        </p:nvSpPr>
        <p:spPr/>
        <p:txBody>
          <a:bodyPr/>
          <a:lstStyle/>
          <a:p>
            <a:pPr>
              <a:defRPr/>
            </a:pPr>
            <a:fld id="{F279F671-5723-4878-905E-9AC05A64390E}" type="slidenum">
              <a:rPr lang="de-DE" smtClean="0"/>
              <a:pPr>
                <a:defRPr/>
              </a:pPr>
              <a:t>17</a:t>
            </a:fld>
            <a:endParaRPr lang="de-DE"/>
          </a:p>
        </p:txBody>
      </p:sp>
    </p:spTree>
    <p:extLst>
      <p:ext uri="{BB962C8B-B14F-4D97-AF65-F5344CB8AC3E}">
        <p14:creationId xmlns:p14="http://schemas.microsoft.com/office/powerpoint/2010/main" val="1619114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الذي يميز الأفراد ذوي التقدير المرتفع للذات ؟</a:t>
            </a:r>
            <a:endParaRPr lang="en-US" sz="3600">
              <a:latin typeface="+mn-lt"/>
              <a:ea typeface="+mn-ea"/>
              <a:cs typeface="+mn-cs"/>
            </a:endParaRPr>
          </a:p>
        </p:txBody>
      </p:sp>
      <p:sp>
        <p:nvSpPr>
          <p:cNvPr id="6" name="Content Placeholder 2"/>
          <p:cNvSpPr>
            <a:spLocks noGrp="1"/>
          </p:cNvSpPr>
          <p:nvPr>
            <p:ph idx="1"/>
          </p:nvPr>
        </p:nvSpPr>
        <p:spPr>
          <a:xfrm>
            <a:off x="4424081" y="2204864"/>
            <a:ext cx="7324873" cy="4248000"/>
          </a:xfrm>
        </p:spPr>
        <p:txBody>
          <a:bodyPr>
            <a:noAutofit/>
          </a:bodyPr>
          <a:lstStyle/>
          <a:p>
            <a:pPr marL="342900" indent="-342900" rtl="1">
              <a:buClr>
                <a:srgbClr val="000000"/>
              </a:buClr>
              <a:buFont typeface="WingDings"/>
              <a:buChar char=""/>
              <a:defRPr/>
            </a:pPr>
            <a:r>
              <a:rPr lang="ar-AE" sz="2400" kern="1200" dirty="0">
                <a:solidFill>
                  <a:srgbClr val="333333"/>
                </a:solidFill>
              </a:rPr>
              <a:t>الصوت : </a:t>
            </a:r>
            <a:r>
              <a:rPr lang="ar-AE" sz="2400" kern="1200" dirty="0">
                <a:solidFill>
                  <a:srgbClr val="004992"/>
                </a:solidFill>
              </a:rPr>
              <a:t>واضح, الكلمات مفهومة و غير مبهمة, نبرة الصوت ملائمة.</a:t>
            </a:r>
          </a:p>
          <a:p>
            <a:pPr marL="342900" indent="-342900" rtl="1">
              <a:buClr>
                <a:srgbClr val="000000"/>
              </a:buClr>
              <a:buFont typeface="WingDings"/>
              <a:buChar char=""/>
              <a:defRPr/>
            </a:pPr>
            <a:r>
              <a:rPr lang="ar-AE" sz="2400" kern="1200" dirty="0">
                <a:solidFill>
                  <a:srgbClr val="333333"/>
                </a:solidFill>
              </a:rPr>
              <a:t>تعابيرالوجه – الحركات : </a:t>
            </a:r>
            <a:r>
              <a:rPr lang="ar-AE" sz="2400" kern="1200" dirty="0">
                <a:solidFill>
                  <a:srgbClr val="004992"/>
                </a:solidFill>
              </a:rPr>
              <a:t>التواصل بالنظر, مظهر يوحي بالثقة …</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طريقة الوقوف : </a:t>
            </a:r>
            <a:r>
              <a:rPr lang="ar-AE" sz="2400" kern="1200" dirty="0">
                <a:solidFill>
                  <a:srgbClr val="004992"/>
                </a:solidFill>
              </a:rPr>
              <a:t>مستقيمة</a:t>
            </a:r>
          </a:p>
          <a:p>
            <a:pPr rtl="1">
              <a:buClr>
                <a:srgbClr val="336699"/>
              </a:buClr>
              <a:defRPr/>
            </a:pPr>
            <a:r>
              <a:rPr lang="ar-AE" sz="2400" kern="1200" dirty="0">
                <a:solidFill>
                  <a:srgbClr val="004992"/>
                </a:solidFill>
              </a:rPr>
              <a:t>احذر : لا تتصنع و لا تبالغ (مثلا : أن تحملق في الآخرين مطولا, أن تقاطعهم باستمرار, أن تتأمر على الآخرين)</a:t>
            </a:r>
          </a:p>
        </p:txBody>
      </p:sp>
      <p:pic>
        <p:nvPicPr>
          <p:cNvPr id="8" name="Grafik4"/>
          <p:cNvPicPr>
            <a:picLocks noChangeAspect="1"/>
          </p:cNvPicPr>
          <p:nvPr/>
        </p:nvPicPr>
        <p:blipFill>
          <a:blip r:embed="rId3">
            <a:lum/>
            <a:alphaModFix/>
          </a:blip>
          <a:srcRect/>
          <a:stretch>
            <a:fillRect/>
          </a:stretch>
        </p:blipFill>
        <p:spPr>
          <a:xfrm>
            <a:off x="410220" y="2203704"/>
            <a:ext cx="3573243" cy="4251960"/>
          </a:xfrm>
          <a:prstGeom prst="rect">
            <a:avLst/>
          </a:prstGeom>
        </p:spPr>
      </p:pic>
      <p:sp>
        <p:nvSpPr>
          <p:cNvPr id="4" name="Footer Placeholder 3"/>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18</a:t>
            </a:fld>
            <a:endParaRPr lang="de-DE"/>
          </a:p>
        </p:txBody>
      </p:sp>
    </p:spTree>
    <p:extLst>
      <p:ext uri="{BB962C8B-B14F-4D97-AF65-F5344CB8AC3E}">
        <p14:creationId xmlns:p14="http://schemas.microsoft.com/office/powerpoint/2010/main" val="1686879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خاصيات الأفراد ذوي التقدير المرتفع للذات التي لا تلاحظ مباشرة</a:t>
            </a:r>
            <a:endParaRPr lang="en-US" sz="3600">
              <a:latin typeface="+mn-lt"/>
              <a:ea typeface="+mn-ea"/>
              <a:cs typeface="+mn-cs"/>
            </a:endParaRPr>
          </a:p>
        </p:txBody>
      </p:sp>
      <p:sp>
        <p:nvSpPr>
          <p:cNvPr id="6" name="Content Placeholder 2"/>
          <p:cNvSpPr>
            <a:spLocks noGrp="1"/>
          </p:cNvSpPr>
          <p:nvPr>
            <p:ph idx="1"/>
          </p:nvPr>
        </p:nvSpPr>
        <p:spPr>
          <a:xfrm>
            <a:off x="6091517" y="2204864"/>
            <a:ext cx="5657437" cy="4248000"/>
          </a:xfrm>
        </p:spPr>
        <p:txBody>
          <a:bodyPr>
            <a:noAutofit/>
          </a:bodyPr>
          <a:lstStyle/>
          <a:p>
            <a:pPr>
              <a:buClr>
                <a:srgbClr val="333333"/>
              </a:buClr>
              <a:defRPr/>
            </a:pPr>
            <a:r>
              <a:rPr lang="ar-AE" sz="2400" dirty="0">
                <a:solidFill>
                  <a:srgbClr val="333333"/>
                </a:solidFill>
              </a:rPr>
              <a:t>؟؟؟</a:t>
            </a:r>
            <a:endParaRPr lang="ar-AE" sz="2400" kern="1200" dirty="0">
              <a:solidFill>
                <a:srgbClr val="333333"/>
              </a:solidFill>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015" y="2203704"/>
            <a:ext cx="5303520" cy="3535680"/>
          </a:xfrm>
          <a:prstGeom prst="rect">
            <a:avLst/>
          </a:prstGeom>
        </p:spPr>
      </p:pic>
      <p:sp>
        <p:nvSpPr>
          <p:cNvPr id="9" name="Footer Placeholder 8"/>
          <p:cNvSpPr>
            <a:spLocks noGrp="1"/>
          </p:cNvSpPr>
          <p:nvPr>
            <p:ph type="ftr" sz="quarter" idx="11"/>
          </p:nvPr>
        </p:nvSpPr>
        <p:spPr/>
        <p:txBody>
          <a:bodyPr/>
          <a:lstStyle/>
          <a:p>
            <a:pPr>
              <a:defRPr/>
            </a:pPr>
            <a:r>
              <a:rPr lang="ar-SA"/>
              <a:t>التدريب رقم 9 – تقدير الذات</a:t>
            </a:r>
            <a:endParaRPr lang="de-DE"/>
          </a:p>
        </p:txBody>
      </p:sp>
      <p:sp>
        <p:nvSpPr>
          <p:cNvPr id="10" name="Slide Number Placeholder 9"/>
          <p:cNvSpPr>
            <a:spLocks noGrp="1"/>
          </p:cNvSpPr>
          <p:nvPr>
            <p:ph type="sldNum" sz="quarter" idx="12"/>
          </p:nvPr>
        </p:nvSpPr>
        <p:spPr/>
        <p:txBody>
          <a:bodyPr/>
          <a:lstStyle/>
          <a:p>
            <a:pPr>
              <a:defRPr/>
            </a:pPr>
            <a:fld id="{F279F671-5723-4878-905E-9AC05A64390E}" type="slidenum">
              <a:rPr lang="de-DE" smtClean="0"/>
              <a:pPr>
                <a:defRPr/>
              </a:pPr>
              <a:t>19</a:t>
            </a:fld>
            <a:endParaRPr lang="de-DE"/>
          </a:p>
        </p:txBody>
      </p:sp>
    </p:spTree>
    <p:extLst>
      <p:ext uri="{BB962C8B-B14F-4D97-AF65-F5344CB8AC3E}">
        <p14:creationId xmlns:p14="http://schemas.microsoft.com/office/powerpoint/2010/main" val="1937868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خاصيات الأفراد ذوي التقدير المرتفع للذات التي لا تلاحظ مباشرة</a:t>
            </a:r>
            <a:endParaRPr lang="en-US" sz="3600">
              <a:latin typeface="+mn-lt"/>
              <a:ea typeface="+mn-ea"/>
              <a:cs typeface="+mn-cs"/>
            </a:endParaRPr>
          </a:p>
        </p:txBody>
      </p:sp>
      <p:sp>
        <p:nvSpPr>
          <p:cNvPr id="6" name="Content Placeholder 2"/>
          <p:cNvSpPr>
            <a:spLocks noGrp="1"/>
          </p:cNvSpPr>
          <p:nvPr>
            <p:ph idx="1"/>
          </p:nvPr>
        </p:nvSpPr>
        <p:spPr>
          <a:xfrm>
            <a:off x="6091517" y="2204864"/>
            <a:ext cx="5657437" cy="4248000"/>
          </a:xfrm>
        </p:spPr>
        <p:txBody>
          <a:bodyPr>
            <a:noAutofit/>
          </a:bodyPr>
          <a:lstStyle/>
          <a:p>
            <a:pPr marL="342900" indent="-342900" rtl="1">
              <a:buClr>
                <a:srgbClr val="333333"/>
              </a:buClr>
              <a:buFont typeface="WingDings"/>
              <a:buChar char=""/>
              <a:defRPr/>
            </a:pPr>
            <a:r>
              <a:rPr lang="ar-AE" sz="2400" kern="1200" dirty="0">
                <a:solidFill>
                  <a:srgbClr val="333333"/>
                </a:solidFill>
              </a:rPr>
              <a:t>ثقتك في قدراتك</a:t>
            </a:r>
          </a:p>
          <a:p>
            <a:pPr marL="342900" indent="-342900" rtl="1">
              <a:buClr>
                <a:srgbClr val="333333"/>
              </a:buClr>
              <a:buFont typeface="WingDings"/>
              <a:buChar char=""/>
              <a:defRPr/>
            </a:pPr>
            <a:r>
              <a:rPr lang="ar-AE" sz="2400" kern="1200" dirty="0">
                <a:solidFill>
                  <a:srgbClr val="333333"/>
                </a:solidFill>
              </a:rPr>
              <a:t>تقبلك لأخطائك و هفواتك (دون تحقير نفسك)</a:t>
            </a:r>
          </a:p>
          <a:p>
            <a:pPr marL="342900" indent="-342900" rtl="1">
              <a:buClr>
                <a:srgbClr val="333333"/>
              </a:buClr>
              <a:buFont typeface="WingDings"/>
              <a:buChar char=""/>
              <a:defRPr/>
            </a:pPr>
            <a:r>
              <a:rPr lang="ar-AE" sz="2400" kern="1200" dirty="0">
                <a:solidFill>
                  <a:srgbClr val="333333"/>
                </a:solidFill>
              </a:rPr>
              <a:t>تقييم و نقد الذات, و الرغبة في التعلم (من أخطائك و هفواتك)</a:t>
            </a:r>
          </a:p>
          <a:p>
            <a:pPr marL="342900" indent="-342900" rtl="1">
              <a:buClr>
                <a:srgbClr val="333333"/>
              </a:buClr>
              <a:buFont typeface="WingDings"/>
              <a:buChar char=""/>
              <a:defRPr/>
            </a:pPr>
            <a:r>
              <a:rPr lang="ar-AE" sz="2400" kern="1200" dirty="0">
                <a:solidFill>
                  <a:srgbClr val="333333"/>
                </a:solidFill>
              </a:rPr>
              <a:t>تعاملك بإيجابية مع نفسك, كأن تعترف بنجاحك</a:t>
            </a: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015" y="2203704"/>
            <a:ext cx="5303520" cy="3535680"/>
          </a:xfrm>
          <a:prstGeom prst="rect">
            <a:avLst/>
          </a:prstGeom>
        </p:spPr>
      </p:pic>
      <p:sp>
        <p:nvSpPr>
          <p:cNvPr id="4" name="Footer Placeholder 3"/>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20</a:t>
            </a:fld>
            <a:endParaRPr lang="de-DE"/>
          </a:p>
        </p:txBody>
      </p:sp>
    </p:spTree>
    <p:extLst>
      <p:ext uri="{BB962C8B-B14F-4D97-AF65-F5344CB8AC3E}">
        <p14:creationId xmlns:p14="http://schemas.microsoft.com/office/powerpoint/2010/main" val="4046565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تعرف على نقاط قوتك</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لم يصعب التعرف على نقاط قوتنا أحيانا؟</a:t>
            </a:r>
          </a:p>
          <a:p>
            <a:pPr marL="342900" indent="-342900" rtl="1">
              <a:buClr>
                <a:srgbClr val="333333"/>
              </a:buClr>
              <a:buFont typeface="WingDings"/>
              <a:buChar char=""/>
              <a:defRPr/>
            </a:pPr>
            <a:r>
              <a:rPr lang="ar-AE" sz="2400" kern="1200" dirty="0">
                <a:solidFill>
                  <a:srgbClr val="333333"/>
                </a:solidFill>
              </a:rPr>
              <a:t>هناك اعتقاد </a:t>
            </a:r>
            <a:r>
              <a:rPr lang="ar-AE" sz="2400" kern="1200">
                <a:solidFill>
                  <a:srgbClr val="333333"/>
                </a:solidFill>
              </a:rPr>
              <a:t>شائع “إن </a:t>
            </a:r>
            <a:r>
              <a:rPr lang="ar-AE" sz="2400" kern="1200" dirty="0">
                <a:solidFill>
                  <a:srgbClr val="333333"/>
                </a:solidFill>
              </a:rPr>
              <a:t>مدحت نفسي سوف أتماطل و </a:t>
            </a:r>
            <a:r>
              <a:rPr lang="ar-AE" sz="2400" kern="1200">
                <a:solidFill>
                  <a:srgbClr val="333333"/>
                </a:solidFill>
              </a:rPr>
              <a:t>أتكاسل.”</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أثناء المراحل الحادة من المرض النفسي, يصعب أن نرى أو نظهر قوتنا</a:t>
            </a: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21</a:t>
            </a:fld>
            <a:endParaRPr lang="de-DE"/>
          </a:p>
        </p:txBody>
      </p:sp>
    </p:spTree>
    <p:extLst>
      <p:ext uri="{BB962C8B-B14F-4D97-AF65-F5344CB8AC3E}">
        <p14:creationId xmlns:p14="http://schemas.microsoft.com/office/powerpoint/2010/main" val="3762773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تعرف على نقاط قوتك</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لتحصل مرة أخرى </a:t>
            </a:r>
            <a:r>
              <a:rPr lang="ar-AE" sz="2400" kern="1200">
                <a:solidFill>
                  <a:srgbClr val="004992"/>
                </a:solidFill>
              </a:rPr>
              <a:t>على “الكنوز التي أضعتها” </a:t>
            </a:r>
            <a:r>
              <a:rPr lang="ar-AE" sz="2400" kern="1200" dirty="0">
                <a:solidFill>
                  <a:srgbClr val="004992"/>
                </a:solidFill>
              </a:rPr>
              <a:t>:</a:t>
            </a:r>
          </a:p>
          <a:p>
            <a:pPr marL="342900" indent="-342900" rtl="1">
              <a:buClr>
                <a:srgbClr val="333333"/>
              </a:buClr>
              <a:buFont typeface="WingDings"/>
              <a:buChar char=""/>
              <a:defRPr/>
            </a:pPr>
            <a:r>
              <a:rPr lang="ar-AE" sz="2400" kern="1200" dirty="0">
                <a:solidFill>
                  <a:srgbClr val="333333"/>
                </a:solidFill>
              </a:rPr>
              <a:t>اسأل أصدقاءك و عائلتك عن مكامن القوى التي يرونها لديك</a:t>
            </a:r>
          </a:p>
          <a:p>
            <a:pPr marL="342900" indent="-342900" rtl="1">
              <a:buClr>
                <a:srgbClr val="333333"/>
              </a:buClr>
              <a:buFont typeface="WingDings"/>
              <a:buChar char=""/>
              <a:defRPr/>
            </a:pPr>
            <a:r>
              <a:rPr lang="ar-AE" sz="2400" kern="1200" dirty="0">
                <a:solidFill>
                  <a:srgbClr val="333333"/>
                </a:solidFill>
              </a:rPr>
              <a:t>تذكر وقائع و أحداث أجدت فيها التعامل مع الموقف و تمت الإشارة لذلك بمدحك (و لو كانت بسيطة)</a:t>
            </a:r>
          </a:p>
          <a:p>
            <a:pPr marL="342900" indent="-342900" rtl="1">
              <a:buClr>
                <a:srgbClr val="333333"/>
              </a:buClr>
              <a:buFont typeface="WingDings"/>
              <a:buChar char=""/>
              <a:defRPr/>
            </a:pPr>
            <a:r>
              <a:rPr lang="ar-AE" sz="2400" kern="1200" dirty="0">
                <a:solidFill>
                  <a:srgbClr val="333333"/>
                </a:solidFill>
              </a:rPr>
              <a:t>دون هاته التجارب </a:t>
            </a:r>
            <a:r>
              <a:rPr lang="ar-AE" sz="2400" kern="1200">
                <a:solidFill>
                  <a:srgbClr val="333333"/>
                </a:solidFill>
              </a:rPr>
              <a:t>في “مذكرة السرور” </a:t>
            </a:r>
            <a:r>
              <a:rPr lang="ar-AE" sz="2400" kern="1200" dirty="0">
                <a:solidFill>
                  <a:srgbClr val="333333"/>
                </a:solidFill>
              </a:rPr>
              <a:t>لتعود إليها إن اقتضت الحاجة</a:t>
            </a:r>
          </a:p>
          <a:p>
            <a:pPr marL="342900" indent="-342900" rtl="1">
              <a:buClr>
                <a:srgbClr val="333333"/>
              </a:buClr>
              <a:buFont typeface="WingDings"/>
              <a:buChar char=""/>
              <a:defRPr/>
            </a:pPr>
            <a:r>
              <a:rPr lang="ar-AE" sz="2400" kern="1200" dirty="0">
                <a:solidFill>
                  <a:srgbClr val="333333"/>
                </a:solidFill>
              </a:rPr>
              <a:t>في مذكرة السرور يمكنك أن تكتب الأحداث المبهجة</a:t>
            </a:r>
            <a:endParaRPr lang="de-DE" sz="2400" kern="1200" dirty="0">
              <a:solidFill>
                <a:srgbClr val="333333"/>
              </a:solidFill>
            </a:endParaRPr>
          </a:p>
        </p:txBody>
      </p:sp>
      <p:pic>
        <p:nvPicPr>
          <p:cNvPr id="8"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14400"/>
            <a:ext cx="1920240" cy="1565413"/>
          </a:xfrm>
          <a:prstGeom prst="rect">
            <a:avLst/>
          </a:prstGeom>
          <a:noFill/>
        </p:spPr>
      </p:pic>
      <p:sp>
        <p:nvSpPr>
          <p:cNvPr id="9" name="Footer Placeholder 8"/>
          <p:cNvSpPr>
            <a:spLocks noGrp="1"/>
          </p:cNvSpPr>
          <p:nvPr>
            <p:ph type="ftr" sz="quarter" idx="11"/>
          </p:nvPr>
        </p:nvSpPr>
        <p:spPr/>
        <p:txBody>
          <a:bodyPr/>
          <a:lstStyle/>
          <a:p>
            <a:pPr>
              <a:defRPr/>
            </a:pPr>
            <a:r>
              <a:rPr lang="ar-SA"/>
              <a:t>التدريب رقم 9 – تقدير الذات</a:t>
            </a:r>
            <a:endParaRPr lang="de-DE"/>
          </a:p>
        </p:txBody>
      </p:sp>
      <p:sp>
        <p:nvSpPr>
          <p:cNvPr id="10" name="Slide Number Placeholder 9"/>
          <p:cNvSpPr>
            <a:spLocks noGrp="1"/>
          </p:cNvSpPr>
          <p:nvPr>
            <p:ph type="sldNum" sz="quarter" idx="12"/>
          </p:nvPr>
        </p:nvSpPr>
        <p:spPr/>
        <p:txBody>
          <a:bodyPr/>
          <a:lstStyle/>
          <a:p>
            <a:pPr>
              <a:defRPr/>
            </a:pPr>
            <a:fld id="{F279F671-5723-4878-905E-9AC05A64390E}" type="slidenum">
              <a:rPr lang="de-DE" smtClean="0"/>
              <a:pPr>
                <a:defRPr/>
              </a:pPr>
              <a:t>22</a:t>
            </a:fld>
            <a:endParaRPr lang="de-DE"/>
          </a:p>
        </p:txBody>
      </p:sp>
    </p:spTree>
    <p:extLst>
      <p:ext uri="{BB962C8B-B14F-4D97-AF65-F5344CB8AC3E}">
        <p14:creationId xmlns:p14="http://schemas.microsoft.com/office/powerpoint/2010/main" val="1678385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التمرين الأول</a:t>
            </a:r>
            <a:endParaRPr lang="en-US" sz="3600">
              <a:latin typeface="+mn-lt"/>
              <a:ea typeface="+mn-ea"/>
              <a:cs typeface="+mn-cs"/>
            </a:endParaRPr>
          </a:p>
        </p:txBody>
      </p:sp>
      <p:sp>
        <p:nvSpPr>
          <p:cNvPr id="6" name="Content Placeholder 2"/>
          <p:cNvSpPr>
            <a:spLocks noGrp="1"/>
          </p:cNvSpPr>
          <p:nvPr>
            <p:ph idx="1"/>
          </p:nvPr>
        </p:nvSpPr>
        <p:spPr/>
        <p:txBody>
          <a:bodyPr anchor="ctr">
            <a:noAutofit/>
          </a:bodyPr>
          <a:lstStyle/>
          <a:p>
            <a:pPr algn="ctr" rtl="1">
              <a:buClr>
                <a:srgbClr val="336699"/>
              </a:buClr>
              <a:defRPr/>
            </a:pPr>
            <a:r>
              <a:rPr lang="ar-AE" sz="2400" kern="1200" dirty="0">
                <a:solidFill>
                  <a:srgbClr val="004992"/>
                </a:solidFill>
              </a:rPr>
              <a:t>ما الذي تحبه في نفسك؟</a:t>
            </a:r>
          </a:p>
          <a:p>
            <a:pPr algn="ctr" rtl="1">
              <a:buClr>
                <a:srgbClr val="336699"/>
              </a:buClr>
              <a:defRPr/>
            </a:pPr>
            <a:r>
              <a:rPr lang="ar-AE" sz="2400" kern="1200" dirty="0">
                <a:solidFill>
                  <a:srgbClr val="004992"/>
                </a:solidFill>
              </a:rPr>
              <a:t>ما الذي تجيد فعله؟</a:t>
            </a:r>
          </a:p>
          <a:p>
            <a:pPr algn="ctr" rtl="1">
              <a:buClr>
                <a:srgbClr val="336699"/>
              </a:buClr>
              <a:defRPr/>
            </a:pPr>
            <a:r>
              <a:rPr lang="ar-AE" sz="2400" kern="1200" dirty="0">
                <a:solidFill>
                  <a:srgbClr val="333333"/>
                </a:solidFill>
              </a:rPr>
              <a:t>فكر في نقطة قوة واحدة لكل سؤال</a:t>
            </a: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23</a:t>
            </a:fld>
            <a:endParaRPr lang="de-DE"/>
          </a:p>
        </p:txBody>
      </p:sp>
    </p:spTree>
    <p:extLst>
      <p:ext uri="{BB962C8B-B14F-4D97-AF65-F5344CB8AC3E}">
        <p14:creationId xmlns:p14="http://schemas.microsoft.com/office/powerpoint/2010/main" val="1248200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التمرين الثاني</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قف مكانك و دع رأسك ينحني للأسفل.</a:t>
            </a:r>
          </a:p>
          <a:p>
            <a:pPr marL="342900" indent="-342900" rtl="1">
              <a:buClr>
                <a:srgbClr val="333333"/>
              </a:buClr>
              <a:buFont typeface="WingDings"/>
              <a:buChar char=""/>
              <a:defRPr/>
            </a:pPr>
            <a:r>
              <a:rPr lang="ar-AE" sz="2400" kern="1200" dirty="0">
                <a:solidFill>
                  <a:srgbClr val="333333"/>
                </a:solidFill>
              </a:rPr>
              <a:t>انظر إلى الأسفل, و دع كتفيك و ذراعيك يرتخيان للأسفل. اسمح لظهرك بالتقوس قليلا</a:t>
            </a:r>
            <a:r>
              <a:rPr lang="de-DE" sz="2400" kern="1200" dirty="0">
                <a:solidFill>
                  <a:srgbClr val="333333"/>
                </a:solidFill>
              </a:rPr>
              <a:t>.</a:t>
            </a:r>
            <a:endParaRPr lang="ar-AE" sz="2400" kern="12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24</a:t>
            </a:fld>
            <a:endParaRPr lang="de-DE"/>
          </a:p>
        </p:txBody>
      </p:sp>
    </p:spTree>
    <p:extLst>
      <p:ext uri="{BB962C8B-B14F-4D97-AF65-F5344CB8AC3E}">
        <p14:creationId xmlns:p14="http://schemas.microsoft.com/office/powerpoint/2010/main" val="58936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التمرين الثاني</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قف مكانك و دع رأسك ينحني للأسفل.</a:t>
            </a:r>
          </a:p>
          <a:p>
            <a:pPr marL="342900" indent="-342900" rtl="1">
              <a:buClr>
                <a:srgbClr val="333333"/>
              </a:buClr>
              <a:buFont typeface="WingDings"/>
              <a:buChar char=""/>
              <a:defRPr/>
            </a:pPr>
            <a:r>
              <a:rPr lang="ar-AE" sz="2400" kern="1200" dirty="0">
                <a:solidFill>
                  <a:srgbClr val="333333"/>
                </a:solidFill>
              </a:rPr>
              <a:t>انظر إلى الأسفل, و دع كتفيك و ذراعيك يرتخيان للأسفل. اسمح لظهرك بالتقوس قليلا</a:t>
            </a:r>
            <a:r>
              <a:rPr lang="de-DE" sz="2400" kern="1200" dirty="0">
                <a:solidFill>
                  <a:srgbClr val="333333"/>
                </a:solidFill>
              </a:rPr>
              <a:t>.</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قم بالمشي حول الغرفة في هاته الوضعية</a:t>
            </a:r>
            <a:r>
              <a:rPr lang="de-DE" sz="2400" kern="1200" dirty="0">
                <a:solidFill>
                  <a:srgbClr val="333333"/>
                </a:solidFill>
              </a:rPr>
              <a:t>!</a:t>
            </a:r>
            <a:endParaRPr lang="ar-AE" sz="2400" kern="12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25</a:t>
            </a:fld>
            <a:endParaRPr lang="de-DE"/>
          </a:p>
        </p:txBody>
      </p:sp>
    </p:spTree>
    <p:extLst>
      <p:ext uri="{BB962C8B-B14F-4D97-AF65-F5344CB8AC3E}">
        <p14:creationId xmlns:p14="http://schemas.microsoft.com/office/powerpoint/2010/main" val="1641580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التمرين الثاني</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قف مكانك و دع رأسك ينحني للأسفل.</a:t>
            </a:r>
          </a:p>
          <a:p>
            <a:pPr marL="342900" indent="-342900" rtl="1">
              <a:buClr>
                <a:srgbClr val="333333"/>
              </a:buClr>
              <a:buFont typeface="WingDings"/>
              <a:buChar char=""/>
              <a:defRPr/>
            </a:pPr>
            <a:r>
              <a:rPr lang="ar-AE" sz="2400" kern="1200" dirty="0">
                <a:solidFill>
                  <a:srgbClr val="333333"/>
                </a:solidFill>
              </a:rPr>
              <a:t>انظر إلى الأسفل, و دع كتفيك و ذراعيك يرتخيان للأسفل. اسمح لظهرك بالتقوس قليلا</a:t>
            </a:r>
            <a:r>
              <a:rPr lang="de-DE" sz="2400" kern="1200" dirty="0">
                <a:solidFill>
                  <a:srgbClr val="333333"/>
                </a:solidFill>
              </a:rPr>
              <a:t>.</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قم بالمشي حول الغرفة في هاته الوضعية</a:t>
            </a:r>
            <a:r>
              <a:rPr lang="de-DE" sz="2400" kern="1200" dirty="0">
                <a:solidFill>
                  <a:srgbClr val="333333"/>
                </a:solidFill>
              </a:rPr>
              <a:t>!</a:t>
            </a:r>
            <a:endParaRPr lang="ar-AE" sz="2400" kern="1200" dirty="0">
              <a:solidFill>
                <a:srgbClr val="333333"/>
              </a:solidFill>
            </a:endParaRPr>
          </a:p>
          <a:p>
            <a:pPr algn="ctr" rtl="1">
              <a:buClr>
                <a:srgbClr val="336699"/>
              </a:buClr>
              <a:defRPr/>
            </a:pPr>
            <a:r>
              <a:rPr lang="ar-AE" sz="2400" kern="1200" dirty="0">
                <a:solidFill>
                  <a:srgbClr val="004992"/>
                </a:solidFill>
              </a:rPr>
              <a:t>كيف أحسست؟</a:t>
            </a: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26</a:t>
            </a:fld>
            <a:endParaRPr lang="de-DE"/>
          </a:p>
        </p:txBody>
      </p:sp>
    </p:spTree>
    <p:extLst>
      <p:ext uri="{BB962C8B-B14F-4D97-AF65-F5344CB8AC3E}">
        <p14:creationId xmlns:p14="http://schemas.microsoft.com/office/powerpoint/2010/main" val="1400627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التمرين الثاني</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الآن من فضلك استرخ في نفس الوضعية السابقة. ثم رويدا رويدا دع الجزء العلوي من جسمك يستقيم شيئا فشيئا. تخيل أن يدا تجذبك برفق للأعلى من أطراف شعرك</a:t>
            </a:r>
            <a:r>
              <a:rPr lang="de-DE" sz="2400" kern="1200" dirty="0">
                <a:solidFill>
                  <a:srgbClr val="333333"/>
                </a:solidFill>
              </a:rPr>
              <a:t>.</a:t>
            </a:r>
            <a:endParaRPr lang="ar-AE" sz="2400" kern="1200" dirty="0">
              <a:solidFill>
                <a:srgbClr val="333333"/>
              </a:solidFill>
            </a:endParaRPr>
          </a:p>
          <a:p>
            <a:pPr algn="ctr">
              <a:buClr>
                <a:srgbClr val="336699"/>
              </a:buClr>
              <a:defRPr/>
            </a:pPr>
            <a:endParaRPr lang="de-DE" sz="2400" kern="1200" dirty="0">
              <a:solidFill>
                <a:srgbClr val="004992"/>
              </a:solidFill>
            </a:endParaRP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27</a:t>
            </a:fld>
            <a:endParaRPr lang="de-DE"/>
          </a:p>
        </p:txBody>
      </p:sp>
    </p:spTree>
    <p:extLst>
      <p:ext uri="{BB962C8B-B14F-4D97-AF65-F5344CB8AC3E}">
        <p14:creationId xmlns:p14="http://schemas.microsoft.com/office/powerpoint/2010/main" val="2323500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التمرين الثاني</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الآن من فضلك استرخ في نفس الوضعية السابقة. ثم رويدا رويدا دع الجزء العلوي من جسمك يستقيم شيئا فشيئا. تخيل أن يدا تجذبك برفق للأعلى من أطراف شعرك</a:t>
            </a:r>
            <a:r>
              <a:rPr lang="de-DE" sz="2400" kern="1200" dirty="0">
                <a:solidFill>
                  <a:srgbClr val="333333"/>
                </a:solidFill>
              </a:rPr>
              <a:t>.</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تمش حول الغرفة قليلا في هاته الوضعية</a:t>
            </a:r>
            <a:r>
              <a:rPr lang="de-DE" sz="2400" kern="1200" dirty="0">
                <a:solidFill>
                  <a:srgbClr val="333333"/>
                </a:solidFill>
              </a:rPr>
              <a:t>!</a:t>
            </a:r>
            <a:endParaRPr lang="ar-AE" sz="2400" kern="1200" dirty="0">
              <a:solidFill>
                <a:srgbClr val="333333"/>
              </a:solidFill>
            </a:endParaRPr>
          </a:p>
          <a:p>
            <a:pPr algn="ctr">
              <a:buClr>
                <a:srgbClr val="336699"/>
              </a:buClr>
              <a:defRPr/>
            </a:pPr>
            <a:endParaRPr lang="de-DE" sz="2400" kern="1200" dirty="0">
              <a:solidFill>
                <a:srgbClr val="004992"/>
              </a:solidFill>
            </a:endParaRP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28</a:t>
            </a:fld>
            <a:endParaRPr lang="de-DE"/>
          </a:p>
        </p:txBody>
      </p:sp>
    </p:spTree>
    <p:extLst>
      <p:ext uri="{BB962C8B-B14F-4D97-AF65-F5344CB8AC3E}">
        <p14:creationId xmlns:p14="http://schemas.microsoft.com/office/powerpoint/2010/main" val="1862626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التمرين الثاني</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الآن من فضلك استرخ في نفس الوضعية السابقة. ثم رويدا رويدا دع الجزء العلوي من جسمك يستقيم شيئا فشيئا. تخيل أن يدا تجذبك برفق للأعلى من أطراف شعرك</a:t>
            </a:r>
            <a:r>
              <a:rPr lang="de-DE" sz="2400" kern="1200" dirty="0">
                <a:solidFill>
                  <a:srgbClr val="333333"/>
                </a:solidFill>
              </a:rPr>
              <a:t>.</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تمش حول الغرفة قليلا في هاته الوضعية</a:t>
            </a:r>
            <a:r>
              <a:rPr lang="de-DE" sz="2400" kern="1200" dirty="0">
                <a:solidFill>
                  <a:srgbClr val="333333"/>
                </a:solidFill>
              </a:rPr>
              <a:t>!</a:t>
            </a:r>
            <a:endParaRPr lang="ar-AE" sz="2400" kern="1200" dirty="0">
              <a:solidFill>
                <a:srgbClr val="333333"/>
              </a:solidFill>
            </a:endParaRPr>
          </a:p>
          <a:p>
            <a:pPr algn="ctr" rtl="1">
              <a:buClr>
                <a:srgbClr val="336699"/>
              </a:buClr>
              <a:defRPr/>
            </a:pPr>
            <a:r>
              <a:rPr lang="ar-AE" sz="2400" kern="1200" dirty="0">
                <a:solidFill>
                  <a:srgbClr val="004992"/>
                </a:solidFill>
              </a:rPr>
              <a:t>كيف تحس الآن</a:t>
            </a:r>
            <a:r>
              <a:rPr lang="fa-IR" sz="2400" b="1" dirty="0">
                <a:solidFill>
                  <a:srgbClr val="004992"/>
                </a:solidFill>
              </a:rPr>
              <a:t>؟</a:t>
            </a:r>
            <a:endParaRPr lang="de-DE" sz="2400" kern="1200" dirty="0">
              <a:solidFill>
                <a:srgbClr val="004992"/>
              </a:solidFill>
            </a:endParaRP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29</a:t>
            </a:fld>
            <a:endParaRPr lang="de-DE"/>
          </a:p>
        </p:txBody>
      </p:sp>
    </p:spTree>
    <p:extLst>
      <p:ext uri="{BB962C8B-B14F-4D97-AF65-F5344CB8AC3E}">
        <p14:creationId xmlns:p14="http://schemas.microsoft.com/office/powerpoint/2010/main" val="255717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التمرين الثاني</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لابد أنك أحسست بنفسك أكثر استقامة وثقة الآن</a:t>
            </a:r>
            <a:r>
              <a:rPr lang="de-DE" sz="2400" kern="1200" dirty="0">
                <a:solidFill>
                  <a:srgbClr val="333333"/>
                </a:solidFill>
              </a:rPr>
              <a:t>.</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لا يظهر الوقوف بثبات و الاستقامة الثقة للآخرين فقط, بل يلعب دورا مهما في طريقك نحو اعتزازك بذاتك</a:t>
            </a:r>
            <a:r>
              <a:rPr lang="de-DE" sz="2400" kern="1200" dirty="0">
                <a:solidFill>
                  <a:srgbClr val="333333"/>
                </a:solidFill>
              </a:rPr>
              <a:t>.</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تطويرك لمهاراتك الداخلية مع طريقة الوقوف الصحيحة : لغة جسد توحي بالثقة (صوت واضح, تواصل بالنظر و استقامة الجسد) ستحمل في طياتها قوة حقيقية و اعتزازا بالذات تستشعره داخلك</a:t>
            </a:r>
            <a:r>
              <a:rPr lang="de-DE" sz="2400" kern="1200" dirty="0">
                <a:solidFill>
                  <a:srgbClr val="333333"/>
                </a:solidFill>
              </a:rPr>
              <a:t>.</a:t>
            </a:r>
            <a:endParaRPr lang="ar-AE" sz="2400" kern="1200" dirty="0">
              <a:solidFill>
                <a:srgbClr val="333333"/>
              </a:solidFill>
            </a:endParaRPr>
          </a:p>
          <a:p>
            <a:pPr algn="ctr" rtl="1">
              <a:buClr>
                <a:srgbClr val="336699"/>
              </a:buClr>
              <a:defRPr/>
            </a:pPr>
            <a:r>
              <a:rPr lang="ar-AE" sz="2400" kern="1200" dirty="0">
                <a:solidFill>
                  <a:srgbClr val="004992"/>
                </a:solidFill>
              </a:rPr>
              <a:t>ما سنبدأه بطريقة الوقوف سنحوله الى طريقة تعامل</a:t>
            </a:r>
            <a:r>
              <a:rPr lang="de-DE" sz="2400" kern="1200" dirty="0">
                <a:solidFill>
                  <a:srgbClr val="004992"/>
                </a:solidFill>
              </a:rPr>
              <a:t>!</a:t>
            </a:r>
            <a:endParaRPr lang="ar-AE" sz="2400" kern="1200" dirty="0">
              <a:solidFill>
                <a:srgbClr val="004992"/>
              </a:solidFill>
            </a:endParaRP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30</a:t>
            </a:fld>
            <a:endParaRPr lang="de-DE"/>
          </a:p>
        </p:txBody>
      </p:sp>
    </p:spTree>
    <p:extLst>
      <p:ext uri="{BB962C8B-B14F-4D97-AF65-F5344CB8AC3E}">
        <p14:creationId xmlns:p14="http://schemas.microsoft.com/office/powerpoint/2010/main" val="41299215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اجترار الأفكار: التفكير الدائم دون نتيجة</a:t>
            </a:r>
            <a:endParaRPr lang="en-US" sz="3600">
              <a:latin typeface="+mn-lt"/>
              <a:ea typeface="+mn-ea"/>
              <a:cs typeface="+mn-cs"/>
            </a:endParaRPr>
          </a:p>
        </p:txBody>
      </p:sp>
      <p:sp>
        <p:nvSpPr>
          <p:cNvPr id="6" name="Content Placeholder 2"/>
          <p:cNvSpPr>
            <a:spLocks noGrp="1"/>
          </p:cNvSpPr>
          <p:nvPr>
            <p:ph idx="1"/>
          </p:nvPr>
        </p:nvSpPr>
        <p:spPr>
          <a:xfrm>
            <a:off x="3361765" y="2204864"/>
            <a:ext cx="8387190" cy="4248000"/>
          </a:xfrm>
        </p:spPr>
        <p:txBody>
          <a:bodyPr>
            <a:noAutofit/>
          </a:bodyPr>
          <a:lstStyle/>
          <a:p>
            <a:pPr marL="342900" indent="-342900" rtl="1">
              <a:buClr>
                <a:srgbClr val="333333"/>
              </a:buClr>
              <a:buFont typeface="WingDings"/>
              <a:buChar char=""/>
              <a:defRPr/>
            </a:pPr>
            <a:r>
              <a:rPr lang="ar-AE" sz="2400" kern="1200" dirty="0">
                <a:solidFill>
                  <a:srgbClr val="333333"/>
                </a:solidFill>
              </a:rPr>
              <a:t>يعاني العديد من المصابين بأمراض نفسية </a:t>
            </a:r>
            <a:r>
              <a:rPr lang="ar-AE" sz="2400" kern="1200">
                <a:solidFill>
                  <a:srgbClr val="333333"/>
                </a:solidFill>
              </a:rPr>
              <a:t>من “الاجترار الفكري” </a:t>
            </a:r>
            <a:r>
              <a:rPr lang="ar-AE" sz="2400" kern="1200" dirty="0">
                <a:solidFill>
                  <a:srgbClr val="333333"/>
                </a:solidFill>
              </a:rPr>
              <a:t>أو استهلاك نفس الأفكار مرار و تكرارا</a:t>
            </a:r>
          </a:p>
          <a:p>
            <a:pPr marL="342900" indent="-342900" rtl="1">
              <a:buClr>
                <a:srgbClr val="333333"/>
              </a:buClr>
              <a:buFont typeface="WingDings"/>
              <a:buChar char=""/>
              <a:defRPr/>
            </a:pPr>
            <a:r>
              <a:rPr lang="ar-AE" sz="2400" kern="1200" dirty="0">
                <a:solidFill>
                  <a:srgbClr val="004992"/>
                </a:solidFill>
              </a:rPr>
              <a:t>هل لاحظت نفسك يوما تفعل الشيء</a:t>
            </a:r>
            <a:r>
              <a:rPr lang="fa-IR" sz="2400" b="1" dirty="0">
                <a:solidFill>
                  <a:srgbClr val="004992"/>
                </a:solidFill>
              </a:rPr>
              <a:t>؟</a:t>
            </a:r>
            <a:endParaRPr lang="ar-AE" sz="2400" kern="1200" dirty="0">
              <a:solidFill>
                <a:srgbClr val="004992"/>
              </a:solidFill>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220" y="2203703"/>
            <a:ext cx="2808272" cy="4251960"/>
          </a:xfrm>
          <a:prstGeom prst="rect">
            <a:avLst/>
          </a:prstGeom>
        </p:spPr>
      </p:pic>
      <p:sp>
        <p:nvSpPr>
          <p:cNvPr id="9" name="Footer Placeholder 8"/>
          <p:cNvSpPr>
            <a:spLocks noGrp="1"/>
          </p:cNvSpPr>
          <p:nvPr>
            <p:ph type="ftr" sz="quarter" idx="11"/>
          </p:nvPr>
        </p:nvSpPr>
        <p:spPr/>
        <p:txBody>
          <a:bodyPr/>
          <a:lstStyle/>
          <a:p>
            <a:pPr>
              <a:defRPr/>
            </a:pPr>
            <a:r>
              <a:rPr lang="ar-SA"/>
              <a:t>التدريب رقم 9 – تقدير الذات</a:t>
            </a:r>
            <a:endParaRPr lang="de-DE"/>
          </a:p>
        </p:txBody>
      </p:sp>
      <p:sp>
        <p:nvSpPr>
          <p:cNvPr id="10" name="Slide Number Placeholder 9"/>
          <p:cNvSpPr>
            <a:spLocks noGrp="1"/>
          </p:cNvSpPr>
          <p:nvPr>
            <p:ph type="sldNum" sz="quarter" idx="12"/>
          </p:nvPr>
        </p:nvSpPr>
        <p:spPr/>
        <p:txBody>
          <a:bodyPr/>
          <a:lstStyle/>
          <a:p>
            <a:pPr>
              <a:defRPr/>
            </a:pPr>
            <a:fld id="{F279F671-5723-4878-905E-9AC05A64390E}" type="slidenum">
              <a:rPr lang="de-DE" smtClean="0"/>
              <a:pPr>
                <a:defRPr/>
              </a:pPr>
              <a:t>31</a:t>
            </a:fld>
            <a:endParaRPr lang="de-DE"/>
          </a:p>
        </p:txBody>
      </p:sp>
    </p:spTree>
    <p:extLst>
      <p:ext uri="{BB962C8B-B14F-4D97-AF65-F5344CB8AC3E}">
        <p14:creationId xmlns:p14="http://schemas.microsoft.com/office/powerpoint/2010/main" val="3647887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المشاكل</a:t>
            </a:r>
            <a:endParaRPr lang="en-US" sz="3600">
              <a:latin typeface="+mn-lt"/>
              <a:ea typeface="+mn-ea"/>
              <a:cs typeface="+mn-cs"/>
            </a:endParaRPr>
          </a:p>
        </p:txBody>
      </p:sp>
      <p:sp>
        <p:nvSpPr>
          <p:cNvPr id="6" name="Content Placeholder 2"/>
          <p:cNvSpPr>
            <a:spLocks noGrp="1"/>
          </p:cNvSpPr>
          <p:nvPr>
            <p:ph idx="1"/>
          </p:nvPr>
        </p:nvSpPr>
        <p:spPr>
          <a:xfrm>
            <a:off x="3361765" y="2204864"/>
            <a:ext cx="8387190" cy="4248000"/>
          </a:xfrm>
        </p:spPr>
        <p:txBody>
          <a:bodyPr>
            <a:noAutofit/>
          </a:bodyPr>
          <a:lstStyle/>
          <a:p>
            <a:pPr rtl="1">
              <a:buClr>
                <a:srgbClr val="336699"/>
              </a:buClr>
              <a:defRPr/>
            </a:pPr>
            <a:r>
              <a:rPr lang="ar-AE" sz="2400" kern="1200" dirty="0">
                <a:solidFill>
                  <a:srgbClr val="004992"/>
                </a:solidFill>
              </a:rPr>
              <a:t>يشكل الاجترار الفكري إشكالية لأن:</a:t>
            </a:r>
          </a:p>
          <a:p>
            <a:pPr marL="342900" indent="-342900" rtl="1">
              <a:buClr>
                <a:srgbClr val="333333"/>
              </a:buClr>
              <a:buFont typeface="WingDings"/>
              <a:buChar char=""/>
              <a:defRPr/>
            </a:pPr>
            <a:r>
              <a:rPr lang="ar-AE" sz="2400" kern="1200" dirty="0">
                <a:solidFill>
                  <a:srgbClr val="333333"/>
                </a:solidFill>
              </a:rPr>
              <a:t>الأفكار تدور في فلك وحيد: تحديد المشاكل دون حلها</a:t>
            </a:r>
            <a:r>
              <a:rPr lang="de-DE" sz="2400" kern="1200" dirty="0">
                <a:solidFill>
                  <a:srgbClr val="333333"/>
                </a:solidFill>
              </a:rPr>
              <a:t>.</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يتم التغاضي عن فكرة تقدير الذات لأنه في هاته المرحلة جل الأفكار الجميلة و المفيدة يتم تجاهلها</a:t>
            </a:r>
            <a:r>
              <a:rPr lang="de-DE" sz="2400" kern="1200" dirty="0">
                <a:solidFill>
                  <a:srgbClr val="333333"/>
                </a:solidFill>
              </a:rPr>
              <a:t>.</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عكس التفكير الموجه, الاجترار الفكري يتسم بتكرار نمط التفكير الفاشل الذي يرافقه لوم الذات على هذا</a:t>
            </a:r>
            <a:r>
              <a:rPr lang="de-DE" sz="2400" kern="1200" dirty="0">
                <a:solidFill>
                  <a:srgbClr val="333333"/>
                </a:solidFill>
              </a:rPr>
              <a:t>.</a:t>
            </a:r>
            <a:endParaRPr lang="ar-AE" sz="2400" kern="1200" dirty="0">
              <a:solidFill>
                <a:srgbClr val="333333"/>
              </a:solidFill>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220" y="2203703"/>
            <a:ext cx="2808272" cy="4251960"/>
          </a:xfrm>
          <a:prstGeom prst="rect">
            <a:avLst/>
          </a:prstGeom>
        </p:spPr>
      </p:pic>
      <p:sp>
        <p:nvSpPr>
          <p:cNvPr id="9" name="Footer Placeholder 8"/>
          <p:cNvSpPr>
            <a:spLocks noGrp="1"/>
          </p:cNvSpPr>
          <p:nvPr>
            <p:ph type="ftr" sz="quarter" idx="11"/>
          </p:nvPr>
        </p:nvSpPr>
        <p:spPr/>
        <p:txBody>
          <a:bodyPr/>
          <a:lstStyle/>
          <a:p>
            <a:pPr>
              <a:defRPr/>
            </a:pPr>
            <a:r>
              <a:rPr lang="ar-SA"/>
              <a:t>التدريب رقم 9 – تقدير الذات</a:t>
            </a:r>
            <a:endParaRPr lang="de-DE"/>
          </a:p>
        </p:txBody>
      </p:sp>
      <p:sp>
        <p:nvSpPr>
          <p:cNvPr id="10" name="Slide Number Placeholder 9"/>
          <p:cNvSpPr>
            <a:spLocks noGrp="1"/>
          </p:cNvSpPr>
          <p:nvPr>
            <p:ph type="sldNum" sz="quarter" idx="12"/>
          </p:nvPr>
        </p:nvSpPr>
        <p:spPr/>
        <p:txBody>
          <a:bodyPr/>
          <a:lstStyle/>
          <a:p>
            <a:pPr>
              <a:defRPr/>
            </a:pPr>
            <a:fld id="{F279F671-5723-4878-905E-9AC05A64390E}" type="slidenum">
              <a:rPr lang="de-DE" smtClean="0"/>
              <a:pPr>
                <a:defRPr/>
              </a:pPr>
              <a:t>32</a:t>
            </a:fld>
            <a:endParaRPr lang="de-DE"/>
          </a:p>
        </p:txBody>
      </p:sp>
    </p:spTree>
    <p:extLst>
      <p:ext uri="{BB962C8B-B14F-4D97-AF65-F5344CB8AC3E}">
        <p14:creationId xmlns:p14="http://schemas.microsoft.com/office/powerpoint/2010/main" val="22328189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العمل؟</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buClr>
                <a:srgbClr val="336699"/>
              </a:buClr>
              <a:defRPr/>
            </a:pPr>
            <a:r>
              <a:rPr lang="ar-AE" sz="2400" dirty="0">
                <a:solidFill>
                  <a:srgbClr val="333333"/>
                </a:solidFill>
              </a:rPr>
              <a:t>الخطوة الأولى و الأساسية هي الاعتراف أن اجترار الأفكار مشكلة و ليس حلا فالاجترار الفكري يؤدي الى خلق مشاكل أكثر بدل حل المشاكل الموجودة مسبقا</a:t>
            </a:r>
            <a:r>
              <a:rPr lang="de-DE" sz="2400" dirty="0">
                <a:solidFill>
                  <a:srgbClr val="333333"/>
                </a:solidFill>
              </a:rPr>
              <a:t>.</a:t>
            </a:r>
            <a:endParaRPr lang="ar-AE" sz="2400" dirty="0">
              <a:solidFill>
                <a:srgbClr val="333333"/>
              </a:solidFill>
            </a:endParaRPr>
          </a:p>
          <a:p>
            <a:pPr marL="342900" lvl="0" indent="-342900" defTabSz="914400">
              <a:buClr>
                <a:srgbClr val="333333"/>
              </a:buClr>
              <a:buFont typeface="WingDings"/>
              <a:buChar char=""/>
              <a:defRPr/>
            </a:pPr>
            <a:r>
              <a:rPr lang="ar-AE" sz="2400" dirty="0">
                <a:solidFill>
                  <a:srgbClr val="004992"/>
                </a:solidFill>
              </a:rPr>
              <a:t>الأفكار المجترة هي مجرد أفكار... </a:t>
            </a:r>
            <a:r>
              <a:rPr lang="ar-AE" sz="2400" dirty="0">
                <a:solidFill>
                  <a:srgbClr val="333333"/>
                </a:solidFill>
              </a:rPr>
              <a:t>ليست حقائق</a:t>
            </a:r>
            <a:r>
              <a:rPr lang="de-DE" sz="2400" dirty="0">
                <a:solidFill>
                  <a:srgbClr val="333333"/>
                </a:solidFill>
              </a:rPr>
              <a:t>!</a:t>
            </a:r>
            <a:endParaRPr lang="ar-AE" sz="2400" dirty="0">
              <a:solidFill>
                <a:srgbClr val="333333"/>
              </a:solidFill>
            </a:endParaRPr>
          </a:p>
          <a:p>
            <a:pPr marL="342900" lvl="0" indent="-342900" defTabSz="914400">
              <a:buClr>
                <a:srgbClr val="333333"/>
              </a:buClr>
              <a:buFont typeface="WingDings"/>
              <a:buChar char=""/>
              <a:defRPr/>
            </a:pPr>
            <a:r>
              <a:rPr lang="ar-AE" sz="2400" dirty="0">
                <a:solidFill>
                  <a:srgbClr val="333333"/>
                </a:solidFill>
              </a:rPr>
              <a:t>حاول أن تراقب هاته الأفكار دون إصدار أحكام ودون أن تمنحها أكثر من قيمتها</a:t>
            </a:r>
            <a:r>
              <a:rPr lang="de-DE"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ar-SA"/>
              <a:t>التدريب رقم 9 – تقدير الذات</a:t>
            </a:r>
            <a:endParaRPr lang="de-DE"/>
          </a:p>
        </p:txBody>
      </p:sp>
      <p:sp>
        <p:nvSpPr>
          <p:cNvPr id="8" name="Slide Number Placeholder 7"/>
          <p:cNvSpPr>
            <a:spLocks noGrp="1"/>
          </p:cNvSpPr>
          <p:nvPr>
            <p:ph type="sldNum" sz="quarter" idx="12"/>
          </p:nvPr>
        </p:nvSpPr>
        <p:spPr/>
        <p:txBody>
          <a:bodyPr/>
          <a:lstStyle/>
          <a:p>
            <a:pPr>
              <a:defRPr/>
            </a:pPr>
            <a:fld id="{F279F671-5723-4878-905E-9AC05A64390E}" type="slidenum">
              <a:rPr lang="de-DE" smtClean="0"/>
              <a:pPr>
                <a:defRPr/>
              </a:pPr>
              <a:t>33</a:t>
            </a:fld>
            <a:endParaRPr lang="de-DE"/>
          </a:p>
        </p:txBody>
      </p:sp>
    </p:spTree>
    <p:extLst>
      <p:ext uri="{BB962C8B-B14F-4D97-AF65-F5344CB8AC3E}">
        <p14:creationId xmlns:p14="http://schemas.microsoft.com/office/powerpoint/2010/main" val="5711890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ar-SA" sz="3600">
                <a:solidFill>
                  <a:srgbClr val="004992"/>
                </a:solidFill>
                <a:latin typeface="+mn-lt"/>
                <a:ea typeface="+mn-ea"/>
                <a:cs typeface="+mn-cs"/>
              </a:rPr>
              <a:t>التمرين الأول :</a:t>
            </a:r>
            <a:br>
              <a:rPr lang="ar-SA" sz="3600">
                <a:solidFill>
                  <a:srgbClr val="004992"/>
                </a:solidFill>
                <a:latin typeface="+mn-lt"/>
                <a:ea typeface="+mn-ea"/>
                <a:cs typeface="+mn-cs"/>
              </a:rPr>
            </a:br>
            <a:r>
              <a:rPr lang="ar-SA">
                <a:solidFill>
                  <a:srgbClr val="004992"/>
                </a:solidFill>
                <a:latin typeface="+mn-lt"/>
                <a:ea typeface="+mn-ea"/>
                <a:cs typeface="+mn-cs"/>
              </a:rPr>
              <a:t>البحث عن الفصل الداخلي</a:t>
            </a:r>
            <a:endParaRPr lang="en-US">
              <a:solidFill>
                <a:srgbClr val="004992"/>
              </a:solidFill>
              <a:latin typeface="+mn-lt"/>
              <a:ea typeface="+mn-ea"/>
              <a:cs typeface="+mn-cs"/>
            </a:endParaRPr>
          </a:p>
        </p:txBody>
      </p:sp>
      <p:sp>
        <p:nvSpPr>
          <p:cNvPr id="6" name="Content Placeholder 5"/>
          <p:cNvSpPr>
            <a:spLocks noGrp="1"/>
          </p:cNvSpPr>
          <p:nvPr>
            <p:ph idx="1"/>
          </p:nvPr>
        </p:nvSpPr>
        <p:spPr>
          <a:xfrm>
            <a:off x="6131859" y="2204864"/>
            <a:ext cx="5617095" cy="4248000"/>
          </a:xfrm>
        </p:spPr>
        <p:txBody>
          <a:bodyPr/>
          <a:lstStyle/>
          <a:p>
            <a:pPr marL="342900" lvl="0" indent="-342900" defTabSz="914400">
              <a:buClr>
                <a:srgbClr val="333333"/>
              </a:buClr>
              <a:buFont typeface="WingDings"/>
              <a:buChar char=""/>
              <a:defRPr/>
            </a:pPr>
            <a:r>
              <a:rPr lang="ar-AE" sz="2400" dirty="0">
                <a:solidFill>
                  <a:srgbClr val="333333"/>
                </a:solidFill>
              </a:rPr>
              <a:t>اُنْظُرْ لما يحدث داخلك دون أن تتدخل أو </a:t>
            </a:r>
            <a:r>
              <a:rPr lang="ar-AE" sz="2400">
                <a:solidFill>
                  <a:srgbClr val="333333"/>
                </a:solidFill>
              </a:rPr>
              <a:t>تحكم (“ </a:t>
            </a:r>
            <a:r>
              <a:rPr lang="ar-AE" sz="2400" dirty="0">
                <a:solidFill>
                  <a:srgbClr val="333333"/>
                </a:solidFill>
              </a:rPr>
              <a:t>أنا معتوه, لا يمكنني التوقف عن التفكير </a:t>
            </a:r>
            <a:r>
              <a:rPr lang="ar-AE" sz="2400">
                <a:solidFill>
                  <a:srgbClr val="333333"/>
                </a:solidFill>
              </a:rPr>
              <a:t>في ذلك”, “لم </a:t>
            </a:r>
            <a:r>
              <a:rPr lang="ar-AE" sz="2400" dirty="0">
                <a:solidFill>
                  <a:srgbClr val="333333"/>
                </a:solidFill>
              </a:rPr>
              <a:t>أفكر في </a:t>
            </a:r>
            <a:r>
              <a:rPr lang="ar-AE" sz="2400">
                <a:solidFill>
                  <a:srgbClr val="333333"/>
                </a:solidFill>
              </a:rPr>
              <a:t>هذا؟”)</a:t>
            </a:r>
            <a:endParaRPr lang="ar-AE" sz="2400" dirty="0">
              <a:solidFill>
                <a:srgbClr val="333333"/>
              </a:solidFill>
            </a:endParaRPr>
          </a:p>
          <a:p>
            <a:pPr marL="342900" lvl="0" indent="-342900" defTabSz="914400">
              <a:buClr>
                <a:srgbClr val="333333"/>
              </a:buClr>
              <a:buFont typeface="WingDings"/>
              <a:buChar char=""/>
              <a:defRPr/>
            </a:pPr>
            <a:r>
              <a:rPr lang="ar-AE" sz="2400" dirty="0">
                <a:solidFill>
                  <a:srgbClr val="333333"/>
                </a:solidFill>
              </a:rPr>
              <a:t>شاهد و اعتبر تلك الأفكار كعربات قطار يتحرك, كسحاب يبعده الريح شيئا فشيئا, أو كأوراق شجر تطير مبتعدة</a:t>
            </a:r>
          </a:p>
          <a:p>
            <a:pPr lvl="0" defTabSz="914377"/>
            <a:r>
              <a:rPr lang="ar-SA" sz="2400" dirty="0">
                <a:solidFill>
                  <a:srgbClr val="004992"/>
                </a:solidFill>
              </a:rPr>
              <a:t>هاته الأفكار ليست متكررة و دائمة لأنها حقيقية, بل لأنها تخيفك. لذلك تعود إليها مرات عديدة</a:t>
            </a:r>
            <a:endParaRPr lang="en-US" sz="2400" dirty="0"/>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015" y="2203704"/>
            <a:ext cx="5303520" cy="3977640"/>
          </a:xfrm>
          <a:prstGeom prst="rect">
            <a:avLst/>
          </a:prstGeom>
        </p:spPr>
      </p:pic>
      <p:sp>
        <p:nvSpPr>
          <p:cNvPr id="12" name="Footer Placeholder 11"/>
          <p:cNvSpPr>
            <a:spLocks noGrp="1"/>
          </p:cNvSpPr>
          <p:nvPr>
            <p:ph type="ftr" sz="quarter" idx="11"/>
          </p:nvPr>
        </p:nvSpPr>
        <p:spPr/>
        <p:txBody>
          <a:bodyPr/>
          <a:lstStyle/>
          <a:p>
            <a:pPr>
              <a:defRPr/>
            </a:pPr>
            <a:r>
              <a:rPr lang="ar-SA"/>
              <a:t>التدريب رقم 9 – تقدير الذات</a:t>
            </a:r>
            <a:endParaRPr lang="de-DE"/>
          </a:p>
        </p:txBody>
      </p:sp>
      <p:sp>
        <p:nvSpPr>
          <p:cNvPr id="13" name="Slide Number Placeholder 12"/>
          <p:cNvSpPr>
            <a:spLocks noGrp="1"/>
          </p:cNvSpPr>
          <p:nvPr>
            <p:ph type="sldNum" sz="quarter" idx="12"/>
          </p:nvPr>
        </p:nvSpPr>
        <p:spPr/>
        <p:txBody>
          <a:bodyPr/>
          <a:lstStyle/>
          <a:p>
            <a:pPr>
              <a:defRPr/>
            </a:pPr>
            <a:fld id="{F279F671-5723-4878-905E-9AC05A64390E}" type="slidenum">
              <a:rPr lang="de-DE" smtClean="0"/>
              <a:pPr>
                <a:defRPr/>
              </a:pPr>
              <a:t>34</a:t>
            </a:fld>
            <a:endParaRPr lang="de-DE"/>
          </a:p>
        </p:txBody>
      </p:sp>
    </p:spTree>
    <p:extLst>
      <p:ext uri="{BB962C8B-B14F-4D97-AF65-F5344CB8AC3E}">
        <p14:creationId xmlns:p14="http://schemas.microsoft.com/office/powerpoint/2010/main" val="2851932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a:latin typeface="+mn-lt"/>
                <a:ea typeface="+mn-ea"/>
                <a:cs typeface="+mn-cs"/>
              </a:rPr>
              <a:t>التمرين الثاني:</a:t>
            </a:r>
            <a:br>
              <a:rPr lang="ar-SA" sz="3600">
                <a:latin typeface="+mn-lt"/>
                <a:ea typeface="+mn-ea"/>
                <a:cs typeface="+mn-cs"/>
              </a:rPr>
            </a:br>
            <a:r>
              <a:rPr lang="ar-SA" sz="3600">
                <a:latin typeface="+mn-lt"/>
                <a:ea typeface="+mn-ea"/>
                <a:cs typeface="+mn-cs"/>
              </a:rPr>
              <a:t>صرف الانتباه الجسدي</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rtl="1">
              <a:buClr>
                <a:srgbClr val="336699"/>
              </a:buClr>
              <a:defRPr/>
            </a:pPr>
            <a:r>
              <a:rPr lang="ar-AE" sz="2400" kern="1200" dirty="0">
                <a:solidFill>
                  <a:srgbClr val="333333"/>
                </a:solidFill>
              </a:rPr>
              <a:t>تمرين جسدي :</a:t>
            </a:r>
          </a:p>
          <a:p>
            <a:pPr marL="457200" indent="-457200" rtl="1">
              <a:buClr>
                <a:srgbClr val="333333"/>
              </a:buClr>
              <a:buFont typeface="+mj-lt"/>
              <a:buAutoNum type="arabicPeriod"/>
              <a:defRPr/>
            </a:pPr>
            <a:r>
              <a:rPr lang="ar-AE" sz="2400" kern="1200" dirty="0">
                <a:solidFill>
                  <a:srgbClr val="333333"/>
                </a:solidFill>
              </a:rPr>
              <a:t>قم من مكانك</a:t>
            </a:r>
          </a:p>
          <a:p>
            <a:pPr marL="457200" indent="-457200" rtl="1">
              <a:buClr>
                <a:srgbClr val="333333"/>
              </a:buClr>
              <a:buFont typeface="+mj-lt"/>
              <a:buAutoNum type="arabicPeriod"/>
              <a:defRPr/>
            </a:pPr>
            <a:r>
              <a:rPr lang="ar-AE" sz="2400" kern="1200" dirty="0">
                <a:solidFill>
                  <a:srgbClr val="333333"/>
                </a:solidFill>
              </a:rPr>
              <a:t>ضع يدك اليسرى على كتفك الأيمن</a:t>
            </a:r>
          </a:p>
          <a:p>
            <a:pPr marL="457200" indent="-457200" rtl="1">
              <a:buClr>
                <a:srgbClr val="333333"/>
              </a:buClr>
              <a:buFont typeface="+mj-lt"/>
              <a:buAutoNum type="arabicPeriod"/>
              <a:defRPr/>
            </a:pPr>
            <a:r>
              <a:rPr lang="ar-AE" sz="2400" kern="1200" dirty="0">
                <a:solidFill>
                  <a:srgbClr val="333333"/>
                </a:solidFill>
              </a:rPr>
              <a:t>ضع يدك اليمنى على كتفك الأيسر</a:t>
            </a:r>
          </a:p>
          <a:p>
            <a:pPr marL="457200" indent="-457200" rtl="1">
              <a:buClr>
                <a:srgbClr val="333333"/>
              </a:buClr>
              <a:buFont typeface="+mj-lt"/>
              <a:buAutoNum type="arabicPeriod"/>
              <a:defRPr/>
            </a:pPr>
            <a:r>
              <a:rPr lang="ar-AE" sz="2400" kern="1200" dirty="0">
                <a:solidFill>
                  <a:srgbClr val="333333"/>
                </a:solidFill>
              </a:rPr>
              <a:t>ارفع قدما واحدة</a:t>
            </a:r>
          </a:p>
          <a:p>
            <a:pPr marL="457200" indent="-457200" rtl="1">
              <a:buClr>
                <a:srgbClr val="333333"/>
              </a:buClr>
              <a:buFont typeface="+mj-lt"/>
              <a:buAutoNum type="arabicPeriod"/>
              <a:defRPr/>
            </a:pPr>
            <a:r>
              <a:rPr lang="ar-AE" sz="2400" kern="1200" dirty="0">
                <a:solidFill>
                  <a:srgbClr val="333333"/>
                </a:solidFill>
              </a:rPr>
              <a:t>غير للقدم الأخرى</a:t>
            </a:r>
            <a:endParaRPr lang="de-DE" sz="2400" kern="12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35</a:t>
            </a:fld>
            <a:endParaRPr lang="de-DE"/>
          </a:p>
        </p:txBody>
      </p:sp>
    </p:spTree>
    <p:extLst>
      <p:ext uri="{BB962C8B-B14F-4D97-AF65-F5344CB8AC3E}">
        <p14:creationId xmlns:p14="http://schemas.microsoft.com/office/powerpoint/2010/main" val="11280899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a:latin typeface="+mn-lt"/>
                <a:ea typeface="+mn-ea"/>
                <a:cs typeface="+mn-cs"/>
              </a:rPr>
              <a:t>التمرين الثاني:</a:t>
            </a:r>
            <a:br>
              <a:rPr lang="ar-SA" sz="3600">
                <a:latin typeface="+mn-lt"/>
                <a:ea typeface="+mn-ea"/>
                <a:cs typeface="+mn-cs"/>
              </a:rPr>
            </a:br>
            <a:r>
              <a:rPr lang="ar-SA" sz="3600">
                <a:latin typeface="+mn-lt"/>
                <a:ea typeface="+mn-ea"/>
                <a:cs typeface="+mn-cs"/>
              </a:rPr>
              <a:t>صرف الانتباه الجسدي</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rtl="1">
              <a:buClr>
                <a:srgbClr val="336699"/>
              </a:buClr>
              <a:defRPr/>
            </a:pPr>
            <a:r>
              <a:rPr lang="ar-AE" sz="2400" kern="1200" dirty="0">
                <a:solidFill>
                  <a:srgbClr val="333333"/>
                </a:solidFill>
              </a:rPr>
              <a:t>تمرين جسدي :</a:t>
            </a:r>
          </a:p>
          <a:p>
            <a:pPr marL="457200" indent="-457200" rtl="1">
              <a:buClr>
                <a:srgbClr val="333333"/>
              </a:buClr>
              <a:buFont typeface="+mj-lt"/>
              <a:buAutoNum type="arabicPeriod"/>
              <a:defRPr/>
            </a:pPr>
            <a:r>
              <a:rPr lang="ar-AE" sz="2400" kern="1200" dirty="0">
                <a:solidFill>
                  <a:srgbClr val="333333"/>
                </a:solidFill>
              </a:rPr>
              <a:t>قم من مكانك</a:t>
            </a:r>
          </a:p>
          <a:p>
            <a:pPr marL="457200" indent="-457200" rtl="1">
              <a:buClr>
                <a:srgbClr val="333333"/>
              </a:buClr>
              <a:buFont typeface="+mj-lt"/>
              <a:buAutoNum type="arabicPeriod"/>
              <a:defRPr/>
            </a:pPr>
            <a:r>
              <a:rPr lang="ar-AE" sz="2400" kern="1200" dirty="0">
                <a:solidFill>
                  <a:srgbClr val="333333"/>
                </a:solidFill>
              </a:rPr>
              <a:t>ضع يدك اليسرى على كتفك الأيمن</a:t>
            </a:r>
          </a:p>
          <a:p>
            <a:pPr marL="457200" indent="-457200" rtl="1">
              <a:buClr>
                <a:srgbClr val="333333"/>
              </a:buClr>
              <a:buFont typeface="+mj-lt"/>
              <a:buAutoNum type="arabicPeriod"/>
              <a:defRPr/>
            </a:pPr>
            <a:r>
              <a:rPr lang="ar-AE" sz="2400" kern="1200" dirty="0">
                <a:solidFill>
                  <a:srgbClr val="333333"/>
                </a:solidFill>
              </a:rPr>
              <a:t>ضع يدك اليمنى على كتفك الأيسر</a:t>
            </a:r>
          </a:p>
          <a:p>
            <a:pPr marL="457200" indent="-457200" rtl="1">
              <a:buClr>
                <a:srgbClr val="333333"/>
              </a:buClr>
              <a:buFont typeface="+mj-lt"/>
              <a:buAutoNum type="arabicPeriod"/>
              <a:defRPr/>
            </a:pPr>
            <a:r>
              <a:rPr lang="ar-AE" sz="2400" kern="1200" dirty="0">
                <a:solidFill>
                  <a:srgbClr val="333333"/>
                </a:solidFill>
              </a:rPr>
              <a:t>ارفع قدما واحدة</a:t>
            </a:r>
          </a:p>
          <a:p>
            <a:pPr marL="457200" indent="-457200" rtl="1">
              <a:buClr>
                <a:srgbClr val="333333"/>
              </a:buClr>
              <a:buFont typeface="+mj-lt"/>
              <a:buAutoNum type="arabicPeriod"/>
              <a:defRPr/>
            </a:pPr>
            <a:r>
              <a:rPr lang="ar-AE" sz="2400" kern="1200" dirty="0">
                <a:solidFill>
                  <a:srgbClr val="333333"/>
                </a:solidFill>
              </a:rPr>
              <a:t>غير للقدم الأخرى</a:t>
            </a:r>
            <a:endParaRPr lang="de-DE" sz="2400" kern="1200" dirty="0">
              <a:solidFill>
                <a:srgbClr val="333333"/>
              </a:solidFill>
            </a:endParaRPr>
          </a:p>
          <a:p>
            <a:pPr algn="ctr" rtl="1">
              <a:buClr>
                <a:srgbClr val="336699"/>
              </a:buClr>
              <a:defRPr/>
            </a:pPr>
            <a:r>
              <a:rPr lang="ar-AE" sz="2400" kern="1200" dirty="0">
                <a:solidFill>
                  <a:srgbClr val="004992"/>
                </a:solidFill>
              </a:rPr>
              <a:t>ما الذي تفكر به الآن؟</a:t>
            </a: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36</a:t>
            </a:fld>
            <a:endParaRPr lang="de-DE"/>
          </a:p>
        </p:txBody>
      </p:sp>
    </p:spTree>
    <p:extLst>
      <p:ext uri="{BB962C8B-B14F-4D97-AF65-F5344CB8AC3E}">
        <p14:creationId xmlns:p14="http://schemas.microsoft.com/office/powerpoint/2010/main" val="26855317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a:latin typeface="+mn-lt"/>
                <a:ea typeface="+mn-ea"/>
                <a:cs typeface="+mn-cs"/>
              </a:rPr>
              <a:t>التمرين الثاني:</a:t>
            </a:r>
            <a:br>
              <a:rPr lang="ar-SA" sz="3600">
                <a:latin typeface="+mn-lt"/>
                <a:ea typeface="+mn-ea"/>
                <a:cs typeface="+mn-cs"/>
              </a:rPr>
            </a:br>
            <a:r>
              <a:rPr lang="ar-SA" sz="3600">
                <a:latin typeface="+mn-lt"/>
                <a:ea typeface="+mn-ea"/>
                <a:cs typeface="+mn-cs"/>
              </a:rPr>
              <a:t>صرف الانتباه الجسدي</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rtl="1">
              <a:buClr>
                <a:srgbClr val="336699"/>
              </a:buClr>
              <a:defRPr/>
            </a:pPr>
            <a:r>
              <a:rPr lang="ar-AE" sz="2400" kern="1200" dirty="0">
                <a:solidFill>
                  <a:srgbClr val="333333"/>
                </a:solidFill>
              </a:rPr>
              <a:t>تمرين جسدي :</a:t>
            </a:r>
          </a:p>
          <a:p>
            <a:pPr marL="457200" indent="-457200" rtl="1">
              <a:buClr>
                <a:schemeClr val="tx1"/>
              </a:buClr>
              <a:buFont typeface="+mj-lt"/>
              <a:buAutoNum type="arabicPeriod"/>
              <a:defRPr/>
            </a:pPr>
            <a:r>
              <a:rPr lang="ar-AE" sz="2400" kern="1200" dirty="0">
                <a:solidFill>
                  <a:srgbClr val="333333"/>
                </a:solidFill>
              </a:rPr>
              <a:t>قم من مكانك</a:t>
            </a:r>
          </a:p>
          <a:p>
            <a:pPr marL="457200" indent="-457200" rtl="1">
              <a:buClr>
                <a:schemeClr val="tx1"/>
              </a:buClr>
              <a:buFont typeface="+mj-lt"/>
              <a:buAutoNum type="arabicPeriod"/>
              <a:defRPr/>
            </a:pPr>
            <a:r>
              <a:rPr lang="ar-AE" sz="2400" kern="1200" dirty="0">
                <a:solidFill>
                  <a:srgbClr val="333333"/>
                </a:solidFill>
              </a:rPr>
              <a:t>ضع يدك اليسرى على كتفك الأيمن</a:t>
            </a:r>
          </a:p>
          <a:p>
            <a:pPr marL="457200" indent="-457200" rtl="1">
              <a:buClr>
                <a:schemeClr val="tx1"/>
              </a:buClr>
              <a:buFont typeface="+mj-lt"/>
              <a:buAutoNum type="arabicPeriod"/>
              <a:defRPr/>
            </a:pPr>
            <a:r>
              <a:rPr lang="ar-AE" sz="2400" kern="1200" dirty="0">
                <a:solidFill>
                  <a:srgbClr val="333333"/>
                </a:solidFill>
              </a:rPr>
              <a:t>ضع يدك اليمنى على كتفك الأيسر</a:t>
            </a:r>
          </a:p>
          <a:p>
            <a:pPr marL="457200" indent="-457200" rtl="1">
              <a:buClr>
                <a:schemeClr val="tx1"/>
              </a:buClr>
              <a:buFont typeface="+mj-lt"/>
              <a:buAutoNum type="arabicPeriod"/>
              <a:defRPr/>
            </a:pPr>
            <a:r>
              <a:rPr lang="ar-AE" sz="2400" kern="1200" dirty="0">
                <a:solidFill>
                  <a:srgbClr val="333333"/>
                </a:solidFill>
              </a:rPr>
              <a:t>ارفع قدما واحدة</a:t>
            </a:r>
          </a:p>
          <a:p>
            <a:pPr marL="457200" indent="-457200" rtl="1">
              <a:buClr>
                <a:schemeClr val="tx1"/>
              </a:buClr>
              <a:buFont typeface="+mj-lt"/>
              <a:buAutoNum type="arabicPeriod"/>
              <a:defRPr/>
            </a:pPr>
            <a:r>
              <a:rPr lang="ar-AE" sz="2400" kern="1200" dirty="0">
                <a:solidFill>
                  <a:srgbClr val="333333"/>
                </a:solidFill>
              </a:rPr>
              <a:t>غير للقدم الأخرى</a:t>
            </a:r>
            <a:endParaRPr lang="de-DE" sz="2400" kern="1200" dirty="0">
              <a:solidFill>
                <a:srgbClr val="333333"/>
              </a:solidFill>
            </a:endParaRPr>
          </a:p>
          <a:p>
            <a:pPr algn="ctr" rtl="1">
              <a:buClr>
                <a:srgbClr val="336699"/>
              </a:buClr>
              <a:defRPr/>
            </a:pPr>
            <a:r>
              <a:rPr lang="ar-AE" sz="2400" kern="1200" dirty="0">
                <a:solidFill>
                  <a:srgbClr val="004992"/>
                </a:solidFill>
              </a:rPr>
              <a:t>لأنك تركز في التمرين الجسدي تمكنت من كسر فلك الاجترار الفكري اللا منتهي</a:t>
            </a: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37</a:t>
            </a:fld>
            <a:endParaRPr lang="de-DE"/>
          </a:p>
        </p:txBody>
      </p:sp>
    </p:spTree>
    <p:extLst>
      <p:ext uri="{BB962C8B-B14F-4D97-AF65-F5344CB8AC3E}">
        <p14:creationId xmlns:p14="http://schemas.microsoft.com/office/powerpoint/2010/main" val="3934388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نصائح للمساعدة على زيادة تقديرك لذاتك</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عبر عن أمانيك </a:t>
            </a:r>
            <a:r>
              <a:rPr lang="ar-AE" sz="2400" kern="1200">
                <a:solidFill>
                  <a:srgbClr val="333333"/>
                </a:solidFill>
              </a:rPr>
              <a:t>للآخرين</a:t>
            </a:r>
            <a:r>
              <a:rPr lang="de-DE" sz="2400" kern="1200">
                <a:solidFill>
                  <a:srgbClr val="333333"/>
                </a:solidFill>
              </a:rPr>
              <a:t>.</a:t>
            </a:r>
            <a:endParaRPr lang="ar-AE" sz="2400" kern="1200">
              <a:solidFill>
                <a:srgbClr val="333333"/>
              </a:solidFill>
            </a:endParaRPr>
          </a:p>
          <a:p>
            <a:pPr>
              <a:buClr>
                <a:srgbClr val="333333"/>
              </a:buClr>
              <a:defRPr/>
            </a:pPr>
            <a:endParaRPr lang="ar-AE" sz="2400" kern="12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38</a:t>
            </a:fld>
            <a:endParaRPr lang="de-DE"/>
          </a:p>
        </p:txBody>
      </p:sp>
    </p:spTree>
    <p:extLst>
      <p:ext uri="{BB962C8B-B14F-4D97-AF65-F5344CB8AC3E}">
        <p14:creationId xmlns:p14="http://schemas.microsoft.com/office/powerpoint/2010/main" val="16856531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نصائح للمساعدة على زيادة تقديرك لذاتك</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عبر عن أمانيك </a:t>
            </a:r>
            <a:r>
              <a:rPr lang="ar-AE" sz="2400" kern="1200">
                <a:solidFill>
                  <a:srgbClr val="333333"/>
                </a:solidFill>
              </a:rPr>
              <a:t>للآخرين</a:t>
            </a:r>
            <a:r>
              <a:rPr lang="de-DE" sz="2400" kern="1200">
                <a:solidFill>
                  <a:srgbClr val="333333"/>
                </a:solidFill>
              </a:rPr>
              <a:t>.</a:t>
            </a:r>
            <a:endParaRPr lang="ar-AE" sz="2400" kern="1200">
              <a:solidFill>
                <a:srgbClr val="333333"/>
              </a:solidFill>
            </a:endParaRPr>
          </a:p>
          <a:p>
            <a:pPr marL="342900" indent="-342900" rtl="1">
              <a:buClr>
                <a:srgbClr val="333333"/>
              </a:buClr>
              <a:buFont typeface="WingDings"/>
              <a:buChar char=""/>
              <a:defRPr/>
            </a:pPr>
            <a:r>
              <a:rPr lang="ar-AE" sz="2400" kern="1200">
                <a:solidFill>
                  <a:srgbClr val="333333"/>
                </a:solidFill>
              </a:rPr>
              <a:t>تحدث </a:t>
            </a:r>
            <a:r>
              <a:rPr lang="ar-AE" sz="2400" kern="1200" dirty="0">
                <a:solidFill>
                  <a:srgbClr val="333333"/>
                </a:solidFill>
              </a:rPr>
              <a:t>بصوت مسموع و </a:t>
            </a:r>
            <a:r>
              <a:rPr lang="ar-AE" sz="2400" kern="1200">
                <a:solidFill>
                  <a:srgbClr val="333333"/>
                </a:solidFill>
              </a:rPr>
              <a:t>واضح</a:t>
            </a:r>
            <a:r>
              <a:rPr lang="de-DE" sz="2400" kern="1200">
                <a:solidFill>
                  <a:srgbClr val="333333"/>
                </a:solidFill>
              </a:rPr>
              <a:t>.</a:t>
            </a:r>
            <a:endParaRPr lang="ar-AE" sz="2400" kern="1200">
              <a:solidFill>
                <a:srgbClr val="333333"/>
              </a:solidFill>
            </a:endParaRPr>
          </a:p>
          <a:p>
            <a:pPr>
              <a:buClr>
                <a:srgbClr val="333333"/>
              </a:buClr>
              <a:defRPr/>
            </a:pPr>
            <a:endParaRPr lang="ar-AE" sz="2400" kern="12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39</a:t>
            </a:fld>
            <a:endParaRPr lang="de-DE"/>
          </a:p>
        </p:txBody>
      </p:sp>
    </p:spTree>
    <p:extLst>
      <p:ext uri="{BB962C8B-B14F-4D97-AF65-F5344CB8AC3E}">
        <p14:creationId xmlns:p14="http://schemas.microsoft.com/office/powerpoint/2010/main" val="20094647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نصائح للمساعدة على زيادة تقديرك لذاتك</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عبر عن أمانيك </a:t>
            </a:r>
            <a:r>
              <a:rPr lang="ar-AE" sz="2400" kern="1200">
                <a:solidFill>
                  <a:srgbClr val="333333"/>
                </a:solidFill>
              </a:rPr>
              <a:t>للآخرين</a:t>
            </a:r>
            <a:r>
              <a:rPr lang="de-DE" sz="2400" kern="1200">
                <a:solidFill>
                  <a:srgbClr val="333333"/>
                </a:solidFill>
              </a:rPr>
              <a:t>.</a:t>
            </a:r>
            <a:endParaRPr lang="ar-AE" sz="2400" kern="1200">
              <a:solidFill>
                <a:srgbClr val="333333"/>
              </a:solidFill>
            </a:endParaRPr>
          </a:p>
          <a:p>
            <a:pPr marL="342900" indent="-342900" rtl="1">
              <a:buClr>
                <a:srgbClr val="333333"/>
              </a:buClr>
              <a:buFont typeface="WingDings"/>
              <a:buChar char=""/>
              <a:defRPr/>
            </a:pPr>
            <a:r>
              <a:rPr lang="ar-AE" sz="2400" kern="1200">
                <a:solidFill>
                  <a:srgbClr val="333333"/>
                </a:solidFill>
              </a:rPr>
              <a:t>تحدث </a:t>
            </a:r>
            <a:r>
              <a:rPr lang="ar-AE" sz="2400" kern="1200" dirty="0">
                <a:solidFill>
                  <a:srgbClr val="333333"/>
                </a:solidFill>
              </a:rPr>
              <a:t>بصوت مسموع و </a:t>
            </a:r>
            <a:r>
              <a:rPr lang="ar-AE" sz="2400" kern="1200">
                <a:solidFill>
                  <a:srgbClr val="333333"/>
                </a:solidFill>
              </a:rPr>
              <a:t>واضح</a:t>
            </a:r>
            <a:r>
              <a:rPr lang="de-DE" sz="2400" kern="1200">
                <a:solidFill>
                  <a:srgbClr val="333333"/>
                </a:solidFill>
              </a:rPr>
              <a:t>.</a:t>
            </a:r>
            <a:endParaRPr lang="ar-AE" sz="2400" kern="1200">
              <a:solidFill>
                <a:srgbClr val="333333"/>
              </a:solidFill>
            </a:endParaRPr>
          </a:p>
          <a:p>
            <a:pPr marL="342900" indent="-342900" rtl="1">
              <a:buClr>
                <a:srgbClr val="333333"/>
              </a:buClr>
              <a:buFont typeface="WingDings"/>
              <a:buChar char=""/>
              <a:defRPr/>
            </a:pPr>
            <a:r>
              <a:rPr lang="ar-AE" sz="2400" kern="1200">
                <a:solidFill>
                  <a:srgbClr val="333333"/>
                </a:solidFill>
              </a:rPr>
              <a:t>تواصل </a:t>
            </a:r>
            <a:r>
              <a:rPr lang="ar-AE" sz="2400" kern="1200" dirty="0">
                <a:solidFill>
                  <a:srgbClr val="333333"/>
                </a:solidFill>
              </a:rPr>
              <a:t>بالنظر (ابدأ بالأشخاص الذين تخالطهم كثيرا ثم انتقل للآخرين)</a:t>
            </a:r>
            <a:r>
              <a:rPr lang="de-DE" sz="2400" kern="1200" dirty="0">
                <a:solidFill>
                  <a:srgbClr val="333333"/>
                </a:solidFill>
              </a:rPr>
              <a:t>.</a:t>
            </a:r>
            <a:endParaRPr lang="ar-AE" sz="2400" kern="1200" dirty="0">
              <a:solidFill>
                <a:srgbClr val="333333"/>
              </a:solidFill>
            </a:endParaRPr>
          </a:p>
          <a:p>
            <a:pPr>
              <a:buClr>
                <a:srgbClr val="333333"/>
              </a:buClr>
              <a:defRPr/>
            </a:pPr>
            <a:endParaRPr lang="ar-AE" sz="2400" kern="12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40</a:t>
            </a:fld>
            <a:endParaRPr lang="de-DE"/>
          </a:p>
        </p:txBody>
      </p:sp>
    </p:spTree>
    <p:extLst>
      <p:ext uri="{BB962C8B-B14F-4D97-AF65-F5344CB8AC3E}">
        <p14:creationId xmlns:p14="http://schemas.microsoft.com/office/powerpoint/2010/main" val="31575279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نصائح للمساعدة على زيادة تقديرك لذاتك</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عبر عن أمانيك </a:t>
            </a:r>
            <a:r>
              <a:rPr lang="ar-AE" sz="2400" kern="1200">
                <a:solidFill>
                  <a:srgbClr val="333333"/>
                </a:solidFill>
              </a:rPr>
              <a:t>للآخرين</a:t>
            </a:r>
            <a:r>
              <a:rPr lang="de-DE" sz="2400" kern="1200">
                <a:solidFill>
                  <a:srgbClr val="333333"/>
                </a:solidFill>
              </a:rPr>
              <a:t>.</a:t>
            </a:r>
            <a:endParaRPr lang="ar-AE" sz="2400" kern="1200">
              <a:solidFill>
                <a:srgbClr val="333333"/>
              </a:solidFill>
            </a:endParaRPr>
          </a:p>
          <a:p>
            <a:pPr marL="342900" indent="-342900" rtl="1">
              <a:buClr>
                <a:srgbClr val="333333"/>
              </a:buClr>
              <a:buFont typeface="WingDings"/>
              <a:buChar char=""/>
              <a:defRPr/>
            </a:pPr>
            <a:r>
              <a:rPr lang="ar-AE" sz="2400" kern="1200">
                <a:solidFill>
                  <a:srgbClr val="333333"/>
                </a:solidFill>
              </a:rPr>
              <a:t>تحدث </a:t>
            </a:r>
            <a:r>
              <a:rPr lang="ar-AE" sz="2400" kern="1200" dirty="0">
                <a:solidFill>
                  <a:srgbClr val="333333"/>
                </a:solidFill>
              </a:rPr>
              <a:t>بصوت مسموع و </a:t>
            </a:r>
            <a:r>
              <a:rPr lang="ar-AE" sz="2400" kern="1200">
                <a:solidFill>
                  <a:srgbClr val="333333"/>
                </a:solidFill>
              </a:rPr>
              <a:t>واضح</a:t>
            </a:r>
            <a:r>
              <a:rPr lang="de-DE" sz="2400" kern="1200">
                <a:solidFill>
                  <a:srgbClr val="333333"/>
                </a:solidFill>
              </a:rPr>
              <a:t>.</a:t>
            </a:r>
            <a:endParaRPr lang="ar-AE" sz="2400" kern="1200">
              <a:solidFill>
                <a:srgbClr val="333333"/>
              </a:solidFill>
            </a:endParaRPr>
          </a:p>
          <a:p>
            <a:pPr marL="342900" indent="-342900" rtl="1">
              <a:buClr>
                <a:srgbClr val="333333"/>
              </a:buClr>
              <a:buFont typeface="WingDings"/>
              <a:buChar char=""/>
              <a:defRPr/>
            </a:pPr>
            <a:r>
              <a:rPr lang="ar-AE" sz="2400" kern="1200">
                <a:solidFill>
                  <a:srgbClr val="333333"/>
                </a:solidFill>
              </a:rPr>
              <a:t>تواصل </a:t>
            </a:r>
            <a:r>
              <a:rPr lang="ar-AE" sz="2400" kern="1200" dirty="0">
                <a:solidFill>
                  <a:srgbClr val="333333"/>
                </a:solidFill>
              </a:rPr>
              <a:t>بالنظر (ابدأ بالأشخاص الذين تخالطهم كثيرا ثم انتقل للآخرين)</a:t>
            </a:r>
            <a:r>
              <a:rPr lang="de-DE" sz="2400" kern="1200" dirty="0">
                <a:solidFill>
                  <a:srgbClr val="333333"/>
                </a:solidFill>
              </a:rPr>
              <a:t>.</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قف منتصب القامة: تذكر مفعول القامة المنتصبة على اعتزازك و ثقتك بنفسك و على الآخرين حولك</a:t>
            </a:r>
            <a:r>
              <a:rPr lang="de-DE" sz="2400" kern="1200" dirty="0">
                <a:solidFill>
                  <a:srgbClr val="333333"/>
                </a:solidFill>
              </a:rPr>
              <a:t>.</a:t>
            </a:r>
            <a:endParaRPr lang="ar-AE" sz="2400" kern="12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41</a:t>
            </a:fld>
            <a:endParaRPr lang="de-DE"/>
          </a:p>
        </p:txBody>
      </p:sp>
    </p:spTree>
    <p:extLst>
      <p:ext uri="{BB962C8B-B14F-4D97-AF65-F5344CB8AC3E}">
        <p14:creationId xmlns:p14="http://schemas.microsoft.com/office/powerpoint/2010/main" val="27838430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 منزلي</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rtl="1">
              <a:lnSpc>
                <a:spcPct val="100000"/>
              </a:lnSpc>
              <a:spcBef>
                <a:spcPts val="1200"/>
              </a:spcBef>
              <a:buClr>
                <a:srgbClr val="336699"/>
              </a:buClr>
              <a:defRPr/>
            </a:pPr>
            <a:r>
              <a:rPr lang="ar-AE" sz="2400" kern="1200" dirty="0">
                <a:solidFill>
                  <a:srgbClr val="004992"/>
                </a:solidFill>
              </a:rPr>
              <a:t>نصائح لتحس بقيمة الأحداث الإيجابية اليومية :</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عندما تهم بمغادرة منزلك خذ حفنة من الكريات الصغيرة (حبوب ذرة أو غيرها) و ضعها في جيب معطفك الأيمن</a:t>
            </a:r>
            <a:r>
              <a:rPr lang="de-DE" sz="2400" kern="1200" dirty="0">
                <a:solidFill>
                  <a:srgbClr val="333333"/>
                </a:solidFill>
              </a:rPr>
              <a:t>.</a:t>
            </a:r>
            <a:endParaRPr lang="ar-AE" sz="2400" kern="1200" dirty="0">
              <a:solidFill>
                <a:srgbClr val="333333"/>
              </a:solidFill>
            </a:endParaRPr>
          </a:p>
          <a:p>
            <a:pPr marL="342900" indent="-342900" rtl="1">
              <a:lnSpc>
                <a:spcPct val="100000"/>
              </a:lnSpc>
              <a:spcBef>
                <a:spcPts val="1200"/>
              </a:spcBef>
              <a:buClr>
                <a:srgbClr val="333333"/>
              </a:buClr>
              <a:buFont typeface="WingDings"/>
              <a:buChar char=""/>
              <a:defRPr/>
            </a:pPr>
            <a:r>
              <a:rPr lang="ar-AE" sz="2400" kern="1200" dirty="0">
                <a:solidFill>
                  <a:srgbClr val="333333"/>
                </a:solidFill>
              </a:rPr>
              <a:t>كلما حصل شيء إيجابي (ابتسامة من صديق, محادثة لطيفة, غذاء ممتع و شهي) خذ كرية صغيرة من جيبك الأيمن و ضعها في جيبك الأيسر</a:t>
            </a:r>
            <a:r>
              <a:rPr lang="de-DE" sz="2400" kern="1200" dirty="0">
                <a:solidFill>
                  <a:srgbClr val="333333"/>
                </a:solidFill>
              </a:rPr>
              <a:t>.</a:t>
            </a:r>
            <a:endParaRPr lang="ar-AE" sz="2400" kern="1200" dirty="0">
              <a:solidFill>
                <a:srgbClr val="333333"/>
              </a:solidFill>
            </a:endParaRP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عند عودتك الى منزلك ليلا أخرج كل الكريات الصغيرة من جيب معطفك الأيسر و تذكر كل الأشياء الجميلة التي حدثت ذلك اليوم</a:t>
            </a:r>
            <a:r>
              <a:rPr lang="de-DE" sz="2400" kern="1200" dirty="0">
                <a:solidFill>
                  <a:srgbClr val="333333"/>
                </a:solidFill>
              </a:rPr>
              <a:t>.</a:t>
            </a:r>
            <a:endParaRPr lang="ar-AE" sz="2400" kern="1200" dirty="0">
              <a:solidFill>
                <a:srgbClr val="333333"/>
              </a:solidFill>
            </a:endParaRP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بقيامك بذلك تقوم بتتبع كل شيء جميل حدث لك يوميا و تستمتع بتلك الذكريات الجميلة</a:t>
            </a:r>
            <a:r>
              <a:rPr lang="de-DE" sz="2400" kern="1200" dirty="0">
                <a:solidFill>
                  <a:srgbClr val="333333"/>
                </a:solidFill>
              </a:rPr>
              <a:t> .</a:t>
            </a:r>
            <a:r>
              <a:rPr lang="ar-AE" sz="2400" kern="1200" dirty="0">
                <a:solidFill>
                  <a:srgbClr val="333333"/>
                </a:solidFill>
              </a:rPr>
              <a:t>مع الأسف أصبحنا غالبا ما نمضي أيامنا متجاهلين تلك الأشياء البسيطة الجميلة</a:t>
            </a:r>
            <a:r>
              <a:rPr lang="de-DE" sz="2400" kern="1200" dirty="0">
                <a:solidFill>
                  <a:srgbClr val="333333"/>
                </a:solidFill>
              </a:rPr>
              <a:t>.</a:t>
            </a: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42</a:t>
            </a:fld>
            <a:endParaRPr lang="de-DE"/>
          </a:p>
        </p:txBody>
      </p:sp>
    </p:spTree>
    <p:extLst>
      <p:ext uri="{BB962C8B-B14F-4D97-AF65-F5344CB8AC3E}">
        <p14:creationId xmlns:p14="http://schemas.microsoft.com/office/powerpoint/2010/main" val="5052320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 منزلي</a:t>
            </a:r>
            <a:endParaRPr lang="en-US" sz="3600">
              <a:latin typeface="+mn-lt"/>
              <a:ea typeface="+mn-ea"/>
              <a:cs typeface="+mn-cs"/>
            </a:endParaRPr>
          </a:p>
        </p:txBody>
      </p:sp>
      <p:sp>
        <p:nvSpPr>
          <p:cNvPr id="6" name="Content Placeholder 2"/>
          <p:cNvSpPr>
            <a:spLocks noGrp="1"/>
          </p:cNvSpPr>
          <p:nvPr>
            <p:ph idx="1"/>
          </p:nvPr>
        </p:nvSpPr>
        <p:spPr/>
        <p:txBody>
          <a:bodyPr>
            <a:noAutofit/>
          </a:bodyPr>
          <a:lstStyle/>
          <a:p>
            <a:pPr rtl="1">
              <a:lnSpc>
                <a:spcPct val="100000"/>
              </a:lnSpc>
              <a:spcBef>
                <a:spcPts val="1200"/>
              </a:spcBef>
              <a:buClr>
                <a:srgbClr val="336699"/>
              </a:buClr>
              <a:defRPr/>
            </a:pPr>
            <a:r>
              <a:rPr lang="ar-AE" sz="2400" kern="1200" dirty="0">
                <a:solidFill>
                  <a:srgbClr val="004992"/>
                </a:solidFill>
              </a:rPr>
              <a:t>نصائح لتحس بقيمة الأحداث الإيجابية اليومية :</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عندما تهم بمغادرة منزلك خذ حفنة من الكريات الصغيرة (حبوب ذرة أو غيرها) و ضعها في جيب معطفك الأيمن</a:t>
            </a:r>
            <a:r>
              <a:rPr lang="de-DE" sz="2400" kern="1200" dirty="0">
                <a:solidFill>
                  <a:srgbClr val="333333"/>
                </a:solidFill>
              </a:rPr>
              <a:t>.</a:t>
            </a:r>
            <a:endParaRPr lang="ar-AE" sz="2400" kern="1200" dirty="0">
              <a:solidFill>
                <a:srgbClr val="333333"/>
              </a:solidFill>
            </a:endParaRPr>
          </a:p>
          <a:p>
            <a:pPr marL="342900" indent="-342900" rtl="1">
              <a:lnSpc>
                <a:spcPct val="100000"/>
              </a:lnSpc>
              <a:spcBef>
                <a:spcPts val="1200"/>
              </a:spcBef>
              <a:buClr>
                <a:srgbClr val="333333"/>
              </a:buClr>
              <a:buFont typeface="WingDings"/>
              <a:buChar char=""/>
              <a:defRPr/>
            </a:pPr>
            <a:r>
              <a:rPr lang="ar-AE" sz="2400" kern="1200" dirty="0">
                <a:solidFill>
                  <a:srgbClr val="333333"/>
                </a:solidFill>
              </a:rPr>
              <a:t>كلما حصل شيء إيجابي (ابتسامة من صديق, محادثة لطيفة, غذاء ممتع و شهي) خذ كرية صغيرة من جيبك الأيمن و ضعها في جيبك الأيسر</a:t>
            </a:r>
            <a:r>
              <a:rPr lang="de-DE" sz="2400" kern="1200" dirty="0">
                <a:solidFill>
                  <a:srgbClr val="333333"/>
                </a:solidFill>
              </a:rPr>
              <a:t>.</a:t>
            </a:r>
            <a:endParaRPr lang="ar-AE" sz="2400" kern="1200" dirty="0">
              <a:solidFill>
                <a:srgbClr val="333333"/>
              </a:solidFill>
            </a:endParaRP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عند عودتك الى منزلك ليلا أخرج كل الكريات الصغيرة من جيب معطفك الأيسر و تذكر كل الأشياء الجميلة التي حدثت ذلك اليوم</a:t>
            </a:r>
            <a:r>
              <a:rPr lang="de-DE" sz="2400" kern="1200" dirty="0">
                <a:solidFill>
                  <a:srgbClr val="333333"/>
                </a:solidFill>
              </a:rPr>
              <a:t>.</a:t>
            </a:r>
            <a:endParaRPr lang="ar-AE" sz="2400" kern="1200" dirty="0">
              <a:solidFill>
                <a:srgbClr val="333333"/>
              </a:solidFill>
            </a:endParaRP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بقيامك بذلك تقوم بتتبع كل شيء جميل حدث لك يوميا و تستمتع بتلك الذكريات الجميلة</a:t>
            </a:r>
            <a:r>
              <a:rPr lang="de-DE" sz="2400" kern="1200" dirty="0">
                <a:solidFill>
                  <a:srgbClr val="333333"/>
                </a:solidFill>
              </a:rPr>
              <a:t> .</a:t>
            </a:r>
            <a:r>
              <a:rPr lang="ar-AE" sz="2400" kern="1200" dirty="0">
                <a:solidFill>
                  <a:srgbClr val="333333"/>
                </a:solidFill>
              </a:rPr>
              <a:t>مع الأسف أصبحنا غالبا ما نمضي أيامنا متجاهلين تلك الأشياء البسيطة الجميلة</a:t>
            </a:r>
            <a:r>
              <a:rPr lang="de-DE" sz="2400" kern="1200" dirty="0">
                <a:solidFill>
                  <a:srgbClr val="333333"/>
                </a:solidFill>
              </a:rPr>
              <a:t>.</a:t>
            </a:r>
          </a:p>
          <a:p>
            <a:pPr rtl="1">
              <a:lnSpc>
                <a:spcPct val="100000"/>
              </a:lnSpc>
              <a:spcBef>
                <a:spcPts val="1200"/>
              </a:spcBef>
              <a:buClr>
                <a:srgbClr val="336699"/>
              </a:buClr>
              <a:defRPr/>
            </a:pPr>
            <a:r>
              <a:rPr lang="ar-AE" sz="2400" kern="1200" dirty="0">
                <a:solidFill>
                  <a:srgbClr val="004992"/>
                </a:solidFill>
              </a:rPr>
              <a:t>هل لديك أفكار أخرى عن كيف نستمتع و نتذكر كل الأشياء الجميلة التي تقع يوميا ؟</a:t>
            </a:r>
          </a:p>
        </p:txBody>
      </p:sp>
      <p:sp>
        <p:nvSpPr>
          <p:cNvPr id="5" name="Footer Placeholder 4"/>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43</a:t>
            </a:fld>
            <a:endParaRPr lang="de-DE"/>
          </a:p>
        </p:txBody>
      </p:sp>
    </p:spTree>
    <p:extLst>
      <p:ext uri="{BB962C8B-B14F-4D97-AF65-F5344CB8AC3E}">
        <p14:creationId xmlns:p14="http://schemas.microsoft.com/office/powerpoint/2010/main" val="24864686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استثمارها في الحياة اليومية</a:t>
            </a:r>
            <a:endParaRPr lang="en-US" sz="3600" dirty="0">
              <a:latin typeface="+mn-lt"/>
              <a:ea typeface="+mn-ea"/>
              <a:cs typeface="+mn-cs"/>
            </a:endParaRPr>
          </a:p>
        </p:txBody>
      </p:sp>
      <p:sp>
        <p:nvSpPr>
          <p:cNvPr id="5" name="Content Placeholder 2"/>
          <p:cNvSpPr>
            <a:spLocks noGrp="1"/>
          </p:cNvSpPr>
          <p:nvPr>
            <p:ph idx="1"/>
          </p:nvPr>
        </p:nvSpPr>
        <p:spPr/>
        <p:txBody>
          <a:bodyPr>
            <a:noAutofit/>
          </a:bodyPr>
          <a:lstStyle/>
          <a:p>
            <a:pPr rtl="1">
              <a:buClr>
                <a:srgbClr val="336699"/>
              </a:buClr>
              <a:defRPr/>
            </a:pPr>
            <a:r>
              <a:rPr lang="ar-AE" sz="2400" b="1" kern="1200" dirty="0">
                <a:solidFill>
                  <a:srgbClr val="333333"/>
                </a:solidFill>
              </a:rPr>
              <a:t>أهداف الوحدة :</a:t>
            </a:r>
          </a:p>
          <a:p>
            <a:pPr marL="342900" indent="-342900" rtl="1">
              <a:buClr>
                <a:srgbClr val="333333"/>
              </a:buClr>
              <a:buFont typeface="WingDings"/>
              <a:buChar char=""/>
              <a:defRPr/>
            </a:pPr>
            <a:r>
              <a:rPr lang="ar-AE" sz="2400" kern="1200" dirty="0">
                <a:solidFill>
                  <a:srgbClr val="333333"/>
                </a:solidFill>
              </a:rPr>
              <a:t>تقدير الذات هو تلك القيمة التي يمنحها الشخص لنفسه.</a:t>
            </a:r>
          </a:p>
          <a:p>
            <a:pPr marL="342900" indent="-342900" rtl="1">
              <a:buClr>
                <a:srgbClr val="333333"/>
              </a:buClr>
              <a:buFont typeface="WingDings"/>
              <a:buChar char=""/>
              <a:defRPr/>
            </a:pPr>
            <a:r>
              <a:rPr lang="ar-AE" sz="2400" kern="1200" dirty="0">
                <a:solidFill>
                  <a:srgbClr val="333333"/>
                </a:solidFill>
              </a:rPr>
              <a:t>كن على علم و دراية بنقاط قوتك في كل مجالات حياتك و حاول قدر المستطاع تطوير اعتزازك بنفسك مستغلا ما تعلمته سابقا.</a:t>
            </a:r>
          </a:p>
          <a:p>
            <a:pPr marL="342900" indent="-342900" rtl="1">
              <a:buClr>
                <a:srgbClr val="333333"/>
              </a:buClr>
              <a:buFont typeface="WingDings"/>
              <a:buChar char=""/>
              <a:defRPr/>
            </a:pPr>
            <a:r>
              <a:rPr lang="ar-AE" sz="2400" kern="1200" dirty="0">
                <a:solidFill>
                  <a:srgbClr val="333333"/>
                </a:solidFill>
              </a:rPr>
              <a:t>ابحث عن نقاط قوتك التي تتجاهلها (كنوزك المفقودة) عبر سؤال أصدقائك و عائلتك, أو عبر مذكرة السرور.</a:t>
            </a:r>
          </a:p>
          <a:p>
            <a:pPr marL="342900" indent="-342900" rtl="1">
              <a:buClr>
                <a:srgbClr val="333333"/>
              </a:buClr>
              <a:buFont typeface="WingDings"/>
              <a:buChar char=""/>
              <a:defRPr/>
            </a:pPr>
            <a:r>
              <a:rPr lang="ar-AE" sz="2400" kern="1200" dirty="0">
                <a:solidFill>
                  <a:srgbClr val="333333"/>
                </a:solidFill>
              </a:rPr>
              <a:t>كن يقظا و لا تفوت أي لحظة إيجابية في حياتك اليومية!</a:t>
            </a:r>
            <a:endParaRPr lang="de-DE" sz="2400" kern="12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44</a:t>
            </a:fld>
            <a:endParaRPr lang="de-DE"/>
          </a:p>
        </p:txBody>
      </p:sp>
    </p:spTree>
    <p:extLst>
      <p:ext uri="{BB962C8B-B14F-4D97-AF65-F5344CB8AC3E}">
        <p14:creationId xmlns:p14="http://schemas.microsoft.com/office/powerpoint/2010/main" val="41252652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استثمارها في الحياة اليومية</a:t>
            </a:r>
            <a:endParaRPr lang="en-US" sz="3600" dirty="0">
              <a:latin typeface="+mn-lt"/>
              <a:ea typeface="+mn-ea"/>
              <a:cs typeface="+mn-cs"/>
            </a:endParaRPr>
          </a:p>
        </p:txBody>
      </p:sp>
      <p:sp>
        <p:nvSpPr>
          <p:cNvPr id="5" name="Content Placeholder 2"/>
          <p:cNvSpPr>
            <a:spLocks noGrp="1"/>
          </p:cNvSpPr>
          <p:nvPr>
            <p:ph idx="1"/>
          </p:nvPr>
        </p:nvSpPr>
        <p:spPr/>
        <p:txBody>
          <a:bodyPr>
            <a:noAutofit/>
          </a:bodyPr>
          <a:lstStyle/>
          <a:p>
            <a:pPr rtl="1">
              <a:lnSpc>
                <a:spcPct val="100000"/>
              </a:lnSpc>
              <a:spcBef>
                <a:spcPts val="1200"/>
              </a:spcBef>
              <a:buClr>
                <a:srgbClr val="336699"/>
              </a:buClr>
              <a:defRPr/>
            </a:pPr>
            <a:r>
              <a:rPr lang="ar-JO" sz="2400" dirty="0">
                <a:solidFill>
                  <a:srgbClr val="333333"/>
                </a:solidFill>
              </a:rPr>
              <a:t>يعاني الكثير من المصابين بالذهان (ولكن ليس جميع!) من قيمة ذاتيّة منخفضة فتظهر عندهم أنماط تفكير سلبيّة مثل الميل إلى الإفراط في التفكير مما يساهم في خفض القيمة الذاتيّة أكثر فأكثر.</a:t>
            </a:r>
            <a:endParaRPr 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45</a:t>
            </a:fld>
            <a:endParaRPr lang="de-DE"/>
          </a:p>
        </p:txBody>
      </p:sp>
    </p:spTree>
    <p:extLst>
      <p:ext uri="{BB962C8B-B14F-4D97-AF65-F5344CB8AC3E}">
        <p14:creationId xmlns:p14="http://schemas.microsoft.com/office/powerpoint/2010/main" val="41955355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استثمارها في الحياة اليومية</a:t>
            </a:r>
            <a:endParaRPr lang="en-US" sz="3600" dirty="0">
              <a:latin typeface="+mn-lt"/>
              <a:ea typeface="+mn-ea"/>
              <a:cs typeface="+mn-cs"/>
            </a:endParaRPr>
          </a:p>
        </p:txBody>
      </p:sp>
      <p:sp>
        <p:nvSpPr>
          <p:cNvPr id="5" name="Content Placeholder 2"/>
          <p:cNvSpPr>
            <a:spLocks noGrp="1"/>
          </p:cNvSpPr>
          <p:nvPr>
            <p:ph idx="1"/>
          </p:nvPr>
        </p:nvSpPr>
        <p:spPr/>
        <p:txBody>
          <a:bodyPr>
            <a:noAutofit/>
          </a:bodyPr>
          <a:lstStyle/>
          <a:p>
            <a:pPr rtl="1">
              <a:lnSpc>
                <a:spcPct val="100000"/>
              </a:lnSpc>
              <a:spcBef>
                <a:spcPts val="1200"/>
              </a:spcBef>
              <a:buClr>
                <a:srgbClr val="336699"/>
              </a:buClr>
              <a:defRPr/>
            </a:pPr>
            <a:r>
              <a:rPr lang="ar-JO" sz="2400" dirty="0">
                <a:solidFill>
                  <a:srgbClr val="333333"/>
                </a:solidFill>
              </a:rPr>
              <a:t>يعاني الكثير من المصابين بالذهان (ولكن ليس جميع!) من قيمة ذاتيّة منخفضة فتظهر عندهم أنماط تفكير سلبيّة مثل الميل إلى الإفراط في التفكير مما يساهم في خفض القيمة الذاتيّة أكثر فأكثر.</a:t>
            </a:r>
            <a:endParaRPr lang="de-DE" sz="2400" dirty="0">
              <a:solidFill>
                <a:srgbClr val="333333"/>
              </a:solidFill>
            </a:endParaRPr>
          </a:p>
          <a:p>
            <a:pPr rtl="1">
              <a:lnSpc>
                <a:spcPct val="100000"/>
              </a:lnSpc>
              <a:spcBef>
                <a:spcPts val="1200"/>
              </a:spcBef>
            </a:pPr>
            <a:r>
              <a:rPr lang="ar-JO" sz="2400" dirty="0">
                <a:solidFill>
                  <a:srgbClr val="004992"/>
                </a:solidFill>
              </a:rPr>
              <a:t>مثال: </a:t>
            </a:r>
            <a:r>
              <a:rPr lang="ar-JO" sz="2400" dirty="0">
                <a:solidFill>
                  <a:srgbClr val="333333"/>
                </a:solidFill>
              </a:rPr>
              <a:t>حصل صلاح على تقييم سيّء في فحص ضمن دورة مهنيّة.</a:t>
            </a:r>
            <a:endParaRPr lang="de-DE" sz="2400" dirty="0">
              <a:solidFill>
                <a:srgbClr val="333333"/>
              </a:solidFill>
            </a:endParaRPr>
          </a:p>
          <a:p>
            <a:pPr rtl="1">
              <a:lnSpc>
                <a:spcPct val="100000"/>
              </a:lnSpc>
              <a:spcBef>
                <a:spcPts val="1200"/>
              </a:spcBef>
            </a:pPr>
            <a:r>
              <a:rPr lang="ar-JO" sz="2400" dirty="0">
                <a:solidFill>
                  <a:srgbClr val="004992"/>
                </a:solidFill>
              </a:rPr>
              <a:t>التقييم:</a:t>
            </a:r>
            <a:r>
              <a:rPr lang="ar-JO" sz="2400" dirty="0">
                <a:solidFill>
                  <a:srgbClr val="333333"/>
                </a:solidFill>
              </a:rPr>
              <a:t> بدايةً يشكّك في صلاحيّته كموظّف ولكن سرعان ما يتطوّر ذلك إلى تشكيكه بنفسه. إنّه محبط وفاقد للثقة بنفسه.</a:t>
            </a:r>
            <a:endParaRPr lang="de-DE" sz="2400" dirty="0">
              <a:solidFill>
                <a:srgbClr val="333333"/>
              </a:solidFill>
            </a:endParaRPr>
          </a:p>
          <a:p>
            <a:pPr rtl="1">
              <a:lnSpc>
                <a:spcPct val="100000"/>
              </a:lnSpc>
              <a:spcBef>
                <a:spcPts val="1200"/>
              </a:spcBef>
            </a:pPr>
            <a:r>
              <a:rPr lang="ar-JO" sz="2400" dirty="0">
                <a:solidFill>
                  <a:srgbClr val="004992"/>
                </a:solidFill>
              </a:rPr>
              <a:t>ولكن:</a:t>
            </a:r>
            <a:r>
              <a:rPr lang="ar-JO" sz="2400" dirty="0">
                <a:solidFill>
                  <a:srgbClr val="333333"/>
                </a:solidFill>
              </a:rPr>
              <a:t> يتمكّن الأصدقاء من دعم صلاح معنويّاً في الأيّام التالية بتوضيحهم له أنّ هذا الفحص لا يقيّمه كإنسان بل يشكّل تسجيلاً لحظيّاً لقدراته في مجال واحد من أصل مجالات كثيرة. لا شكّ في أنّه يجب عليه أخذ هذا الفحص بعين الاعتبار ولكن لا بدّ من أن تكون نقاط قوّته سواء في مجاله الوظيفي أو مجالات الحياة الآخرى حاضرة دائماً في ذهنه. فعليه أن يتفادى تحطيم نفسه.</a:t>
            </a:r>
            <a:endParaRPr lang="de-DE" sz="2400" dirty="0">
              <a:solidFill>
                <a:srgbClr val="333333"/>
              </a:solidFill>
            </a:endParaRPr>
          </a:p>
          <a:p>
            <a:pPr rtl="1">
              <a:lnSpc>
                <a:spcPct val="100000"/>
              </a:lnSpc>
              <a:spcBef>
                <a:spcPts val="1200"/>
              </a:spcBef>
            </a:pPr>
            <a:r>
              <a:rPr lang="ar-AE" sz="2400" dirty="0">
                <a:solidFill>
                  <a:srgbClr val="004992"/>
                </a:solidFill>
              </a:rPr>
              <a:t>هام: حتى لو أخفقت مرّة لا تنسى الأمور التي تسير على نحو جيّد في حياتك.</a:t>
            </a:r>
            <a:endParaRPr lang="de-DE" sz="2400" dirty="0">
              <a:solidFill>
                <a:srgbClr val="004992"/>
              </a:solidFill>
            </a:endParaRPr>
          </a:p>
        </p:txBody>
      </p:sp>
      <p:sp>
        <p:nvSpPr>
          <p:cNvPr id="6" name="Footer Placeholder 5"/>
          <p:cNvSpPr>
            <a:spLocks noGrp="1"/>
          </p:cNvSpPr>
          <p:nvPr>
            <p:ph type="ftr" sz="quarter" idx="11"/>
          </p:nvPr>
        </p:nvSpPr>
        <p:spPr/>
        <p:txBody>
          <a:bodyPr/>
          <a:lstStyle/>
          <a:p>
            <a:pPr>
              <a:defRPr/>
            </a:pPr>
            <a:r>
              <a:rPr lang="ar-SA"/>
              <a:t>التدريب رقم 9 – تقدير الذات</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46</a:t>
            </a:fld>
            <a:endParaRPr lang="de-DE"/>
          </a:p>
        </p:txBody>
      </p:sp>
    </p:spTree>
    <p:extLst>
      <p:ext uri="{BB962C8B-B14F-4D97-AF65-F5344CB8AC3E}">
        <p14:creationId xmlns:p14="http://schemas.microsoft.com/office/powerpoint/2010/main" val="19189916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altLang="ko-KR" sz="3600">
                <a:solidFill>
                  <a:srgbClr val="004992"/>
                </a:solidFill>
                <a:latin typeface="+mn-lt"/>
                <a:ea typeface="+mn-ea"/>
                <a:cs typeface="+mn-cs"/>
              </a:rPr>
              <a:t>شكرا لنتباهكم!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algn="r" defTabSz="914400">
              <a:lnSpc>
                <a:spcPct val="100000"/>
              </a:lnSpc>
              <a:spcBef>
                <a:spcPts val="800"/>
              </a:spcBef>
            </a:pPr>
            <a:r>
              <a:rPr lang="ar-AE" altLang="ko-KR" i="1" dirty="0">
                <a:solidFill>
                  <a:srgbClr val="004992"/>
                </a:solidFill>
              </a:rPr>
              <a:t>للمدربين:</a:t>
            </a:r>
          </a:p>
          <a:p>
            <a:pPr marL="114935" marR="333375" lvl="0" algn="r" defTabSz="914400">
              <a:lnSpc>
                <a:spcPct val="100000"/>
              </a:lnSpc>
              <a:spcBef>
                <a:spcPts val="800"/>
              </a:spcBef>
            </a:pPr>
            <a:r>
              <a:rPr lang="ar-AE" altLang="ko-KR" dirty="0">
                <a:solidFill>
                  <a:srgbClr val="004992"/>
                </a:solidFill>
              </a:rPr>
              <a:t>يرجى توزيع أوراق العمل. قدم تطبيقنا</a:t>
            </a:r>
            <a:r>
              <a:rPr lang="en-US" altLang="ko-KR" dirty="0">
                <a:solidFill>
                  <a:srgbClr val="004992"/>
                </a:solidFill>
              </a:rPr>
              <a:t> ) COGITO </a:t>
            </a:r>
            <a:r>
              <a:rPr lang="ar-AE" altLang="ko-KR" dirty="0">
                <a:solidFill>
                  <a:srgbClr val="004992"/>
                </a:solidFill>
              </a:rPr>
              <a:t>تنزيله مجانًا). </a:t>
            </a:r>
            <a:endParaRPr lang="en-US" altLang="ko-KR" dirty="0">
              <a:solidFill>
                <a:srgbClr val="004992"/>
              </a:solidFill>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ar-SA"/>
              <a:t>التدريب رقم 9 – تقدير الذات</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47</a:t>
            </a:fld>
            <a:endParaRPr lang="de-DE"/>
          </a:p>
        </p:txBody>
      </p:sp>
    </p:spTree>
    <p:extLst>
      <p:ext uri="{BB962C8B-B14F-4D97-AF65-F5344CB8AC3E}">
        <p14:creationId xmlns:p14="http://schemas.microsoft.com/office/powerpoint/2010/main" val="19052134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2"/>
          <p:cNvGraphicFramePr>
            <a:graphicFrameLocks noGrp="1"/>
          </p:cNvGraphicFramePr>
          <p:nvPr>
            <p:extLst>
              <p:ext uri="{D42A27DB-BD31-4B8C-83A1-F6EECF244321}">
                <p14:modId xmlns:p14="http://schemas.microsoft.com/office/powerpoint/2010/main" val="1814498414"/>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a:t>
                      </a:r>
                      <a:r>
                        <a:rPr kumimoji="0" lang="de-DE"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endParaRPr kumimoji="0" lang="de-DE" sz="10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Quelle</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des Bildes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a:t>
                      </a:r>
                      <a:r>
                        <a:rPr kumimoji="0" lang="en-GB" sz="1000" b="0" i="0" u="none" strike="noStrike" cap="none" normalizeH="0" baseline="0">
                          <a:ln>
                            <a:noFill/>
                          </a:ln>
                          <a:solidFill>
                            <a:srgbClr val="333333"/>
                          </a:solidFill>
                          <a:effectLst/>
                          <a:latin typeface="+mn-lt"/>
                          <a:ea typeface="+mn-ea"/>
                          <a:cs typeface="+mn-cs"/>
                        </a:rPr>
                        <a:t>license; PP </a:t>
                      </a:r>
                      <a:r>
                        <a:rPr kumimoji="0" lang="en-GB" sz="1000" b="0" i="0" u="none" strike="noStrike" cap="none" normalizeH="0" baseline="0" dirty="0">
                          <a:ln>
                            <a:noFill/>
                          </a:ln>
                          <a:solidFill>
                            <a:srgbClr val="333333"/>
                          </a:solidFill>
                          <a:effectLst/>
                          <a:latin typeface="+mn-lt"/>
                          <a:ea typeface="+mn-ea"/>
                          <a:cs typeface="+mn-cs"/>
                        </a:rPr>
                        <a:t>=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mn-lt"/>
                          <a:ea typeface="+mn-ea"/>
                          <a:cs typeface="+mn-cs"/>
                        </a:rPr>
                        <a:t>Images Money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mn-lt"/>
                          <a:ea typeface="+mn-ea"/>
                          <a:cs typeface="+mn-cs"/>
                        </a:rPr>
                        <a:t>Money from around the world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banknotes/</a:t>
                      </a:r>
                      <a:r>
                        <a:rPr kumimoji="0" lang="en-GB" sz="1000" b="0" i="0" u="none" strike="noStrike" cap="none" normalizeH="0" baseline="0" dirty="0" err="1">
                          <a:ln>
                            <a:noFill/>
                          </a:ln>
                          <a:solidFill>
                            <a:srgbClr val="333333"/>
                          </a:solidFill>
                          <a:effectLst/>
                          <a:latin typeface="+mn-lt"/>
                          <a:ea typeface="+mn-ea"/>
                          <a:cs typeface="+mn-cs"/>
                        </a:rPr>
                        <a:t>Geldscheine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mn-lt"/>
                          <a:ea typeface="+mn-ea"/>
                          <a:cs typeface="+mn-cs"/>
                        </a:rPr>
                        <a:t>DonkeyHotey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mn-lt"/>
                          <a:ea typeface="+mn-ea"/>
                          <a:cs typeface="+mn-cs"/>
                        </a:rPr>
                        <a:t>Stop Sign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stop sign/</a:t>
                      </a:r>
                      <a:r>
                        <a:rPr kumimoji="0" lang="en-GB" sz="1000" b="0" i="0" u="none" strike="noStrike" cap="none" normalizeH="0" baseline="0" dirty="0" err="1">
                          <a:ln>
                            <a:noFill/>
                          </a:ln>
                          <a:solidFill>
                            <a:srgbClr val="333333"/>
                          </a:solidFill>
                          <a:effectLst/>
                          <a:latin typeface="+mn-lt"/>
                          <a:ea typeface="+mn-ea"/>
                          <a:cs typeface="+mn-cs"/>
                        </a:rPr>
                        <a:t>Stoppschild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mn-lt"/>
                          <a:ea typeface="+mn-ea"/>
                          <a:cs typeface="+mn-cs"/>
                        </a:rPr>
                        <a:t>Michael </a:t>
                      </a:r>
                      <a:r>
                        <a:rPr lang="en-US" sz="1000" dirty="0" err="1">
                          <a:solidFill>
                            <a:srgbClr val="333333"/>
                          </a:solidFill>
                          <a:effectLst/>
                          <a:latin typeface="+mn-lt"/>
                          <a:ea typeface="+mn-ea"/>
                          <a:cs typeface="+mn-cs"/>
                        </a:rPr>
                        <a:t>Fielitz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mn-lt"/>
                          <a:ea typeface="+mn-ea"/>
                          <a:cs typeface="+mn-cs"/>
                        </a:rPr>
                        <a:t>Neues</a:t>
                      </a:r>
                      <a:r>
                        <a:rPr lang="en-US" sz="1000" dirty="0">
                          <a:solidFill>
                            <a:srgbClr val="333333"/>
                          </a:solidFill>
                          <a:effectLst/>
                          <a:latin typeface="+mn-lt"/>
                          <a:ea typeface="+mn-ea"/>
                          <a:cs typeface="+mn-cs"/>
                        </a:rPr>
                        <a:t> 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bookshelf/</a:t>
                      </a:r>
                      <a:r>
                        <a:rPr kumimoji="0" lang="en-GB" sz="1000" b="0" i="0" u="none" strike="noStrike" cap="none" normalizeH="0" baseline="0" dirty="0" err="1">
                          <a:ln>
                            <a:noFill/>
                          </a:ln>
                          <a:solidFill>
                            <a:srgbClr val="333333"/>
                          </a:solidFill>
                          <a:effectLst/>
                          <a:latin typeface="+mn-lt"/>
                          <a:ea typeface="+mn-ea"/>
                          <a:cs typeface="+mn-cs"/>
                        </a:rPr>
                        <a:t>Bücherregal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mn-lt"/>
                          <a:ea typeface="+mn-ea"/>
                          <a:cs typeface="+mn-cs"/>
                        </a:rPr>
                        <a:t>Business Woman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a:solidFill>
                            <a:srgbClr val="333333"/>
                          </a:solidFill>
                          <a:effectLst/>
                          <a:latin typeface="+mn-lt"/>
                          <a:ea typeface="+mn-ea"/>
                          <a:cs typeface="+mn-cs"/>
                        </a:rPr>
                        <a:t>businesswoman/Geschäftsfrau</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err="1">
                          <a:solidFill>
                            <a:srgbClr val="333333"/>
                          </a:solidFill>
                          <a:effectLst/>
                          <a:latin typeface="+mn-lt"/>
                          <a:ea typeface="+mn-ea"/>
                          <a:cs typeface="+mn-cs"/>
                        </a:rPr>
                        <a:t>Smiling</a:t>
                      </a:r>
                      <a:r>
                        <a:rPr lang="de-DE" sz="1000" kern="1200">
                          <a:solidFill>
                            <a:srgbClr val="333333"/>
                          </a:solidFill>
                          <a:effectLst/>
                          <a:latin typeface="+mn-lt"/>
                          <a:ea typeface="+mn-ea"/>
                          <a:cs typeface="+mn-cs"/>
                        </a:rPr>
                        <a:t> businessman</a:t>
                      </a:r>
                      <a:endParaRPr lang="de-DE" sz="1000" kern="1200" dirty="0">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portrait</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of</a:t>
                      </a:r>
                      <a:r>
                        <a:rPr kumimoji="0" lang="de-DE" sz="1000" b="0" i="0" u="none" strike="noStrike" cap="none" normalizeH="0" baseline="0">
                          <a:ln>
                            <a:noFill/>
                          </a:ln>
                          <a:solidFill>
                            <a:srgbClr val="333333"/>
                          </a:solidFill>
                          <a:effectLst/>
                          <a:latin typeface="+mn-lt"/>
                          <a:ea typeface="+mn-ea"/>
                          <a:cs typeface="+mn-cs"/>
                        </a:rPr>
                        <a:t> a smiling</a:t>
                      </a:r>
                      <a:r>
                        <a:rPr kumimoji="0" lang="de-DE" sz="1000" b="0" i="0" u="none" strike="noStrike" cap="none" normalizeH="0" baseline="0" dirty="0">
                          <a:ln>
                            <a:noFill/>
                          </a:ln>
                          <a:solidFill>
                            <a:srgbClr val="333333"/>
                          </a:solidFill>
                          <a:effectLst/>
                          <a:latin typeface="+mn-lt"/>
                          <a:ea typeface="+mn-ea"/>
                          <a:cs typeface="+mn-cs"/>
                        </a:rPr>
                        <a:t> man/Portrait eines lächelnden Mannes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mn-lt"/>
                          <a:ea typeface="+mn-ea"/>
                          <a:cs typeface="+mn-cs"/>
                        </a:rPr>
                        <a:t>Denver Vender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n-lt"/>
                          <a:ea typeface="+mn-ea"/>
                          <a:cs typeface="+mn-cs"/>
                        </a:rPr>
                        <a:t>Old </a:t>
                      </a:r>
                      <a:r>
                        <a:rPr lang="en-US" sz="1000" kern="1200">
                          <a:solidFill>
                            <a:srgbClr val="333333"/>
                          </a:solidFill>
                          <a:effectLst/>
                          <a:latin typeface="+mn-lt"/>
                          <a:ea typeface="+mn-ea"/>
                          <a:cs typeface="+mn-cs"/>
                        </a:rPr>
                        <a:t>Jewelry Box</a:t>
                      </a:r>
                      <a:endParaRPr lang="de-DE" sz="1000" kern="1200" dirty="0">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n-lt"/>
                          <a:ea typeface="+mn-ea"/>
                          <a:cs typeface="+mn-cs"/>
                        </a:rPr>
                        <a:t>old jewelry box/</a:t>
                      </a:r>
                      <a:r>
                        <a:rPr kumimoji="0" lang="en-US" sz="1000" b="0" i="0" u="none" strike="noStrike" cap="none" normalizeH="0" baseline="0" dirty="0">
                          <a:ln>
                            <a:noFill/>
                          </a:ln>
                          <a:solidFill>
                            <a:srgbClr val="333333"/>
                          </a:solidFill>
                          <a:effectLst/>
                          <a:latin typeface="+mn-lt"/>
                          <a:ea typeface="+mn-ea"/>
                          <a:cs typeface="+mn-cs"/>
                        </a:rPr>
                        <a:t>Alter </a:t>
                      </a:r>
                      <a:r>
                        <a:rPr kumimoji="0" lang="en-US" sz="1000" b="0" i="0" u="none" strike="noStrike" cap="none" normalizeH="0" baseline="0" dirty="0" err="1">
                          <a:ln>
                            <a:noFill/>
                          </a:ln>
                          <a:solidFill>
                            <a:srgbClr val="333333"/>
                          </a:solidFill>
                          <a:effectLst/>
                          <a:latin typeface="+mn-lt"/>
                          <a:ea typeface="+mn-ea"/>
                          <a:cs typeface="+mn-cs"/>
                        </a:rPr>
                        <a:t>Schmuckkasten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mn-lt"/>
                          <a:ea typeface="+mn-ea"/>
                          <a:cs typeface="+mn-cs"/>
                        </a:rPr>
                        <a:t>Beatrice </a:t>
                      </a:r>
                      <a:r>
                        <a:rPr lang="de-DE" sz="1000" kern="1200" dirty="0" err="1">
                          <a:solidFill>
                            <a:srgbClr val="333333"/>
                          </a:solidFill>
                          <a:effectLst/>
                          <a:latin typeface="+mn-lt"/>
                          <a:ea typeface="+mn-ea"/>
                          <a:cs typeface="+mn-cs"/>
                        </a:rPr>
                        <a:t>Murch</a:t>
                      </a:r>
                      <a:endParaRPr lang="de-DE" sz="1000" kern="1200" dirty="0">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err="1">
                          <a:solidFill>
                            <a:srgbClr val="333333"/>
                          </a:solidFill>
                          <a:effectLst/>
                          <a:latin typeface="+mn-lt"/>
                          <a:ea typeface="+mn-ea"/>
                          <a:cs typeface="+mn-cs"/>
                        </a:rPr>
                        <a:t>El</a:t>
                      </a:r>
                      <a:r>
                        <a:rPr lang="de-DE" sz="1000" kern="1200">
                          <a:solidFill>
                            <a:srgbClr val="333333"/>
                          </a:solidFill>
                          <a:effectLst/>
                          <a:latin typeface="+mn-lt"/>
                          <a:ea typeface="+mn-ea"/>
                          <a:cs typeface="+mn-cs"/>
                        </a:rPr>
                        <a:t> pensador</a:t>
                      </a:r>
                      <a:endParaRPr lang="de-DE" sz="1000" kern="1200" dirty="0">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the thinker/Der </a:t>
                      </a:r>
                      <a:r>
                        <a:rPr kumimoji="0" lang="en-US" sz="1000" b="0" i="0" u="none" strike="noStrike" cap="none" normalizeH="0" baseline="0" dirty="0" err="1">
                          <a:ln>
                            <a:noFill/>
                          </a:ln>
                          <a:solidFill>
                            <a:srgbClr val="333333"/>
                          </a:solidFill>
                          <a:effectLst/>
                          <a:latin typeface="+mn-lt"/>
                          <a:ea typeface="+mn-ea"/>
                          <a:cs typeface="+mn-cs"/>
                        </a:rPr>
                        <a:t>Denker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mn-lt"/>
                          <a:ea typeface="+mn-ea"/>
                          <a:cs typeface="+mn-cs"/>
                        </a:rPr>
                        <a:t>gianni</a:t>
                      </a:r>
                      <a:r>
                        <a:rPr lang="en-US" sz="1000" kern="1200" dirty="0">
                          <a:solidFill>
                            <a:srgbClr val="333333"/>
                          </a:solidFill>
                          <a:effectLst/>
                          <a:latin typeface="+mn-lt"/>
                          <a:ea typeface="+mn-ea"/>
                          <a:cs typeface="+mn-cs"/>
                        </a:rPr>
                        <a:t> del buffalo</a:t>
                      </a:r>
                      <a:endParaRPr kumimoji="0" lang="de-DE" sz="1000" b="1"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err="1">
                          <a:solidFill>
                            <a:srgbClr val="333333"/>
                          </a:solidFill>
                          <a:effectLst/>
                          <a:latin typeface="+mn-lt"/>
                          <a:ea typeface="+mn-ea"/>
                          <a:cs typeface="+mn-cs"/>
                        </a:rPr>
                        <a:t>Ancona</a:t>
                      </a:r>
                      <a:r>
                        <a:rPr lang="en-US" sz="1000" kern="1200" dirty="0">
                          <a:solidFill>
                            <a:srgbClr val="333333"/>
                          </a:solidFill>
                          <a:effectLst/>
                          <a:latin typeface="+mn-lt"/>
                          <a:ea typeface="+mn-ea"/>
                          <a:cs typeface="+mn-cs"/>
                        </a:rPr>
                        <a:t>, Marche, Italy - </a:t>
                      </a:r>
                      <a:r>
                        <a:rPr lang="en-US" sz="1000" kern="1200">
                          <a:solidFill>
                            <a:srgbClr val="333333"/>
                          </a:solidFill>
                          <a:effectLst/>
                          <a:latin typeface="+mn-lt"/>
                          <a:ea typeface="+mn-ea"/>
                          <a:cs typeface="+mn-cs"/>
                        </a:rPr>
                        <a:t>Clouds 4</a:t>
                      </a:r>
                      <a:endParaRPr lang="de-DE" sz="1000" kern="1200" dirty="0">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clouded sky/</a:t>
                      </a:r>
                      <a:r>
                        <a:rPr kumimoji="0" lang="en-US" sz="1000" b="0" i="0" u="none" strike="noStrike" cap="none" normalizeH="0" baseline="0" dirty="0" err="1">
                          <a:ln>
                            <a:noFill/>
                          </a:ln>
                          <a:solidFill>
                            <a:srgbClr val="333333"/>
                          </a:solidFill>
                          <a:effectLst/>
                          <a:latin typeface="+mn-lt"/>
                          <a:ea typeface="+mn-ea"/>
                          <a:cs typeface="+mn-cs"/>
                        </a:rPr>
                        <a:t>Wolkenhimmel</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ar-SA"/>
              <a:t>التدريب رقم 9 – تقدير الذات</a:t>
            </a:r>
            <a:endParaRPr lang="de-DE"/>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pPr>
                <a:defRPr/>
              </a:pPr>
              <a:t>48</a:t>
            </a:fld>
            <a:endParaRPr 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2970</Words>
  <Application>Microsoft Office PowerPoint</Application>
  <PresentationFormat>Benutzerdefiniert</PresentationFormat>
  <Paragraphs>428</Paragraphs>
  <Slides>48</Slides>
  <Notes>48</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48</vt:i4>
      </vt:variant>
    </vt:vector>
  </HeadingPairs>
  <TitlesOfParts>
    <vt:vector size="55" baseType="lpstr">
      <vt:lpstr>Arial</vt:lpstr>
      <vt:lpstr>Calibri</vt:lpstr>
      <vt:lpstr>Calibri Light</vt:lpstr>
      <vt:lpstr>Symbol</vt:lpstr>
      <vt:lpstr>WingDings</vt:lpstr>
      <vt:lpstr>UKE_PPT-Vorlage_16zu9</vt:lpstr>
      <vt:lpstr>1_UKE_PPT-Vorlage_16zu9</vt:lpstr>
      <vt:lpstr>التدريب راقم:MCT 9 I  تقدير الذات</vt:lpstr>
      <vt:lpstr>ما هو تقدير الذات ؟</vt:lpstr>
      <vt:lpstr>ما هو تقدير الذات ؟</vt:lpstr>
      <vt:lpstr>ما هو تقدير الذات ؟</vt:lpstr>
      <vt:lpstr>ما هو تقدير الذات ؟</vt:lpstr>
      <vt:lpstr>يمكن لتدني تقدير الذات أن يؤثر على صحتنا النفسية</vt:lpstr>
      <vt:lpstr>الفرق بين الإفراط في تقدير الذات و تقدير الذات الصحي أو المعتدل</vt:lpstr>
      <vt:lpstr>و لكن …</vt:lpstr>
      <vt:lpstr>لماذا نفعل ذلك؟</vt:lpstr>
      <vt:lpstr>مصادر تقدير الذات</vt:lpstr>
      <vt:lpstr>مصادر تقدير الذات</vt:lpstr>
      <vt:lpstr>الأشخاص الذين يعانون من تدني تقدير الذات…</vt:lpstr>
      <vt:lpstr>الأشخاص الذين يعانون من تدني تقدير الذات…</vt:lpstr>
      <vt:lpstr>الأشخاص الذين يعانون من تدني تقدير الذات…</vt:lpstr>
      <vt:lpstr>لا تَنْسَ ...</vt:lpstr>
      <vt:lpstr>لا تَنْسَ ...</vt:lpstr>
      <vt:lpstr>ما الذي يميز الأفراد ذوي التقدير المرتفع للذات ؟</vt:lpstr>
      <vt:lpstr>ما الذي يميز الأفراد ذوي التقدير المرتفع للذات ؟</vt:lpstr>
      <vt:lpstr>خاصيات الأفراد ذوي التقدير المرتفع للذات التي لا تلاحظ مباشرة</vt:lpstr>
      <vt:lpstr>خاصيات الأفراد ذوي التقدير المرتفع للذات التي لا تلاحظ مباشرة</vt:lpstr>
      <vt:lpstr>تعرف على نقاط قوتك</vt:lpstr>
      <vt:lpstr>تعرف على نقاط قوتك</vt:lpstr>
      <vt:lpstr>التمرين الأول</vt:lpstr>
      <vt:lpstr>التمرين الثاني</vt:lpstr>
      <vt:lpstr>التمرين الثاني</vt:lpstr>
      <vt:lpstr>التمرين الثاني</vt:lpstr>
      <vt:lpstr>التمرين الثاني</vt:lpstr>
      <vt:lpstr>التمرين الثاني</vt:lpstr>
      <vt:lpstr>التمرين الثاني</vt:lpstr>
      <vt:lpstr>التمرين الثاني</vt:lpstr>
      <vt:lpstr>اجترار الأفكار: التفكير الدائم دون نتيجة</vt:lpstr>
      <vt:lpstr>المشاكل</vt:lpstr>
      <vt:lpstr>ما العمل؟</vt:lpstr>
      <vt:lpstr>التمرين الأول : البحث عن الفصل الداخلي</vt:lpstr>
      <vt:lpstr>التمرين الثاني: صرف الانتباه الجسدي</vt:lpstr>
      <vt:lpstr>التمرين الثاني: صرف الانتباه الجسدي</vt:lpstr>
      <vt:lpstr>التمرين الثاني: صرف الانتباه الجسدي</vt:lpstr>
      <vt:lpstr>نصائح للمساعدة على زيادة تقديرك لذاتك</vt:lpstr>
      <vt:lpstr>نصائح للمساعدة على زيادة تقديرك لذاتك</vt:lpstr>
      <vt:lpstr>نصائح للمساعدة على زيادة تقديرك لذاتك</vt:lpstr>
      <vt:lpstr>نصائح للمساعدة على زيادة تقديرك لذاتك</vt:lpstr>
      <vt:lpstr>تمرين منزلي</vt:lpstr>
      <vt:lpstr>تمرين منزلي</vt:lpstr>
      <vt:lpstr>استثمارها في الحياة اليومية</vt:lpstr>
      <vt:lpstr>استثمارها في الحياة اليومية</vt:lpstr>
      <vt:lpstr>استثمارها في الحياة اليومية</vt:lpstr>
      <vt:lpstr>شكرا لنتباهكم!</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480</cp:revision>
  <dcterms:created xsi:type="dcterms:W3CDTF">2015-06-01T16:15:11Z</dcterms:created>
  <dcterms:modified xsi:type="dcterms:W3CDTF">2021-12-06T08:55:33Z</dcterms:modified>
</cp:coreProperties>
</file>