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4" r:id="rId1"/>
    <p:sldMasterId id="2147484017" r:id="rId2"/>
  </p:sldMasterIdLst>
  <p:notesMasterIdLst>
    <p:notesMasterId r:id="rId75"/>
  </p:notesMasterIdLst>
  <p:handoutMasterIdLst>
    <p:handoutMasterId r:id="rId76"/>
  </p:handoutMasterIdLst>
  <p:sldIdLst>
    <p:sldId id="625" r:id="rId3"/>
    <p:sldId id="544" r:id="rId4"/>
    <p:sldId id="612" r:id="rId5"/>
    <p:sldId id="611" r:id="rId6"/>
    <p:sldId id="518" r:id="rId7"/>
    <p:sldId id="514" r:id="rId8"/>
    <p:sldId id="613" r:id="rId9"/>
    <p:sldId id="628" r:id="rId10"/>
    <p:sldId id="627" r:id="rId11"/>
    <p:sldId id="626" r:id="rId12"/>
    <p:sldId id="523" r:id="rId13"/>
    <p:sldId id="524" r:id="rId14"/>
    <p:sldId id="525" r:id="rId15"/>
    <p:sldId id="526" r:id="rId16"/>
    <p:sldId id="550" r:id="rId17"/>
    <p:sldId id="618" r:id="rId18"/>
    <p:sldId id="617" r:id="rId19"/>
    <p:sldId id="616" r:id="rId20"/>
    <p:sldId id="560" r:id="rId21"/>
    <p:sldId id="561" r:id="rId22"/>
    <p:sldId id="562" r:id="rId23"/>
    <p:sldId id="563" r:id="rId24"/>
    <p:sldId id="564" r:id="rId25"/>
    <p:sldId id="565" r:id="rId26"/>
    <p:sldId id="566" r:id="rId27"/>
    <p:sldId id="567" r:id="rId28"/>
    <p:sldId id="568" r:id="rId29"/>
    <p:sldId id="569" r:id="rId30"/>
    <p:sldId id="570" r:id="rId31"/>
    <p:sldId id="571" r:id="rId32"/>
    <p:sldId id="572" r:id="rId33"/>
    <p:sldId id="573" r:id="rId34"/>
    <p:sldId id="574" r:id="rId35"/>
    <p:sldId id="575" r:id="rId36"/>
    <p:sldId id="605" r:id="rId37"/>
    <p:sldId id="577" r:id="rId38"/>
    <p:sldId id="578" r:id="rId39"/>
    <p:sldId id="579" r:id="rId40"/>
    <p:sldId id="580" r:id="rId41"/>
    <p:sldId id="619" r:id="rId42"/>
    <p:sldId id="581" r:id="rId43"/>
    <p:sldId id="582" r:id="rId44"/>
    <p:sldId id="583" r:id="rId45"/>
    <p:sldId id="584" r:id="rId46"/>
    <p:sldId id="585" r:id="rId47"/>
    <p:sldId id="586" r:id="rId48"/>
    <p:sldId id="587" r:id="rId49"/>
    <p:sldId id="588" r:id="rId50"/>
    <p:sldId id="589" r:id="rId51"/>
    <p:sldId id="590" r:id="rId52"/>
    <p:sldId id="591" r:id="rId53"/>
    <p:sldId id="592" r:id="rId54"/>
    <p:sldId id="593" r:id="rId55"/>
    <p:sldId id="594" r:id="rId56"/>
    <p:sldId id="595" r:id="rId57"/>
    <p:sldId id="596" r:id="rId58"/>
    <p:sldId id="597" r:id="rId59"/>
    <p:sldId id="598" r:id="rId60"/>
    <p:sldId id="599" r:id="rId61"/>
    <p:sldId id="600" r:id="rId62"/>
    <p:sldId id="601" r:id="rId63"/>
    <p:sldId id="602" r:id="rId64"/>
    <p:sldId id="603" r:id="rId65"/>
    <p:sldId id="604" r:id="rId66"/>
    <p:sldId id="529" r:id="rId67"/>
    <p:sldId id="621" r:id="rId68"/>
    <p:sldId id="620" r:id="rId69"/>
    <p:sldId id="530" r:id="rId70"/>
    <p:sldId id="623" r:id="rId71"/>
    <p:sldId id="622" r:id="rId72"/>
    <p:sldId id="624" r:id="rId73"/>
    <p:sldId id="559" r:id="rId74"/>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71" autoAdjust="0"/>
    <p:restoredTop sz="94660"/>
  </p:normalViewPr>
  <p:slideViewPr>
    <p:cSldViewPr>
      <p:cViewPr varScale="1">
        <p:scale>
          <a:sx n="62" d="100"/>
          <a:sy n="62" d="100"/>
        </p:scale>
        <p:origin x="1060" y="76"/>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Arial" panose="020B0604020202020204" pitchFamily="34" charset="0"/>
              </a:defRPr>
            </a:lvl1pPr>
          </a:lstStyle>
          <a:p>
            <a:fld id="{B6978474-BBFC-4339-8BF2-894A1C781F6C}" type="slidenum">
              <a:rPr lang="en-US" altLang="de-DE"/>
              <a:pPr/>
              <a:t>‹Nr.›</a:t>
            </a:fld>
            <a:endParaRPr lang="en-GB" altLang="de-DE"/>
          </a:p>
        </p:txBody>
      </p:sp>
    </p:spTree>
    <p:extLst>
      <p:ext uri="{BB962C8B-B14F-4D97-AF65-F5344CB8AC3E}">
        <p14:creationId xmlns:p14="http://schemas.microsoft.com/office/powerpoint/2010/main" val="2809578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9114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Arial" panose="020B0604020202020204" pitchFamily="34" charset="0"/>
              </a:defRPr>
            </a:lvl1pPr>
          </a:lstStyle>
          <a:p>
            <a:fld id="{0218CB13-5034-48A4-93FE-58000BB79339}" type="slidenum">
              <a:rPr lang="en-US" altLang="de-DE"/>
              <a:pPr/>
              <a:t>‹Nr.›</a:t>
            </a:fld>
            <a:endParaRPr lang="en-US" altLang="de-DE"/>
          </a:p>
        </p:txBody>
      </p:sp>
    </p:spTree>
    <p:extLst>
      <p:ext uri="{BB962C8B-B14F-4D97-AF65-F5344CB8AC3E}">
        <p14:creationId xmlns:p14="http://schemas.microsoft.com/office/powerpoint/2010/main" val="9680913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2E47FA-882E-4560-B8EC-5B358AAA2304}" type="slidenum">
              <a:rPr lang="ar-SA" altLang="de-DE" sz="1300"/>
              <a:pPr eaLnBrk="1" hangingPunct="1">
                <a:spcBef>
                  <a:spcPct val="0"/>
                </a:spcBef>
              </a:pPr>
              <a:t>2</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8577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2E47FA-882E-4560-B8EC-5B358AAA2304}" type="slidenum">
              <a:rPr lang="ar-SA" altLang="de-DE" sz="1300"/>
              <a:pPr eaLnBrk="1" hangingPunct="1">
                <a:spcBef>
                  <a:spcPct val="0"/>
                </a:spcBef>
              </a:pPr>
              <a:t>3</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8577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D2E47FA-882E-4560-B8EC-5B358AAA2304}" type="slidenum">
              <a:rPr lang="ar-SA" altLang="de-DE" sz="1300"/>
              <a:pPr eaLnBrk="1" hangingPunct="1">
                <a:spcBef>
                  <a:spcPct val="0"/>
                </a:spcBef>
              </a:pPr>
              <a:t>4</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8577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338852D-6503-4D87-8E04-D9D4743CF915}" type="slidenum">
              <a:rPr lang="ar-SA" altLang="de-DE" sz="1300"/>
              <a:pPr eaLnBrk="1" hangingPunct="1">
                <a:spcBef>
                  <a:spcPct val="0"/>
                </a:spcBef>
              </a:pPr>
              <a:t>5</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5431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6</a:t>
            </a:fld>
            <a:endParaRPr lang="en-US" altLang="de-DE"/>
          </a:p>
        </p:txBody>
      </p:sp>
    </p:spTree>
    <p:extLst>
      <p:ext uri="{BB962C8B-B14F-4D97-AF65-F5344CB8AC3E}">
        <p14:creationId xmlns:p14="http://schemas.microsoft.com/office/powerpoint/2010/main" val="2752008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7</a:t>
            </a:fld>
            <a:endParaRPr lang="en-US" altLang="de-DE"/>
          </a:p>
        </p:txBody>
      </p:sp>
    </p:spTree>
    <p:extLst>
      <p:ext uri="{BB962C8B-B14F-4D97-AF65-F5344CB8AC3E}">
        <p14:creationId xmlns:p14="http://schemas.microsoft.com/office/powerpoint/2010/main" val="3926056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8</a:t>
            </a:fld>
            <a:endParaRPr lang="en-US" altLang="de-DE"/>
          </a:p>
        </p:txBody>
      </p:sp>
    </p:spTree>
    <p:extLst>
      <p:ext uri="{BB962C8B-B14F-4D97-AF65-F5344CB8AC3E}">
        <p14:creationId xmlns:p14="http://schemas.microsoft.com/office/powerpoint/2010/main" val="3926056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9</a:t>
            </a:fld>
            <a:endParaRPr lang="en-US" altLang="de-DE"/>
          </a:p>
        </p:txBody>
      </p:sp>
    </p:spTree>
    <p:extLst>
      <p:ext uri="{BB962C8B-B14F-4D97-AF65-F5344CB8AC3E}">
        <p14:creationId xmlns:p14="http://schemas.microsoft.com/office/powerpoint/2010/main" val="3926056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10</a:t>
            </a:fld>
            <a:endParaRPr lang="en-US" altLang="de-DE"/>
          </a:p>
        </p:txBody>
      </p:sp>
    </p:spTree>
    <p:extLst>
      <p:ext uri="{BB962C8B-B14F-4D97-AF65-F5344CB8AC3E}">
        <p14:creationId xmlns:p14="http://schemas.microsoft.com/office/powerpoint/2010/main" val="3926056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11</a:t>
            </a:fld>
            <a:endParaRPr lang="en-US" altLang="de-DE"/>
          </a:p>
        </p:txBody>
      </p:sp>
    </p:spTree>
    <p:extLst>
      <p:ext uri="{BB962C8B-B14F-4D97-AF65-F5344CB8AC3E}">
        <p14:creationId xmlns:p14="http://schemas.microsoft.com/office/powerpoint/2010/main" val="3546437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12</a:t>
            </a:fld>
            <a:endParaRPr lang="en-US" altLang="de-DE"/>
          </a:p>
        </p:txBody>
      </p:sp>
    </p:spTree>
    <p:extLst>
      <p:ext uri="{BB962C8B-B14F-4D97-AF65-F5344CB8AC3E}">
        <p14:creationId xmlns:p14="http://schemas.microsoft.com/office/powerpoint/2010/main" val="2925140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13</a:t>
            </a:fld>
            <a:endParaRPr lang="en-US" altLang="de-DE"/>
          </a:p>
        </p:txBody>
      </p:sp>
    </p:spTree>
    <p:extLst>
      <p:ext uri="{BB962C8B-B14F-4D97-AF65-F5344CB8AC3E}">
        <p14:creationId xmlns:p14="http://schemas.microsoft.com/office/powerpoint/2010/main" val="1507886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14</a:t>
            </a:fld>
            <a:endParaRPr lang="en-US" altLang="de-DE"/>
          </a:p>
        </p:txBody>
      </p:sp>
    </p:spTree>
    <p:extLst>
      <p:ext uri="{BB962C8B-B14F-4D97-AF65-F5344CB8AC3E}">
        <p14:creationId xmlns:p14="http://schemas.microsoft.com/office/powerpoint/2010/main" val="278968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15</a:t>
            </a:fld>
            <a:endParaRPr lang="en-US" altLang="de-DE"/>
          </a:p>
        </p:txBody>
      </p:sp>
    </p:spTree>
    <p:extLst>
      <p:ext uri="{BB962C8B-B14F-4D97-AF65-F5344CB8AC3E}">
        <p14:creationId xmlns:p14="http://schemas.microsoft.com/office/powerpoint/2010/main" val="24009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16</a:t>
            </a:fld>
            <a:endParaRPr lang="en-US" altLang="de-DE"/>
          </a:p>
        </p:txBody>
      </p:sp>
    </p:spTree>
    <p:extLst>
      <p:ext uri="{BB962C8B-B14F-4D97-AF65-F5344CB8AC3E}">
        <p14:creationId xmlns:p14="http://schemas.microsoft.com/office/powerpoint/2010/main" val="1203648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17</a:t>
            </a:fld>
            <a:endParaRPr lang="en-US" altLang="de-DE"/>
          </a:p>
        </p:txBody>
      </p:sp>
    </p:spTree>
    <p:extLst>
      <p:ext uri="{BB962C8B-B14F-4D97-AF65-F5344CB8AC3E}">
        <p14:creationId xmlns:p14="http://schemas.microsoft.com/office/powerpoint/2010/main" val="2092845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18</a:t>
            </a:fld>
            <a:endParaRPr lang="en-US" altLang="de-DE"/>
          </a:p>
        </p:txBody>
      </p:sp>
    </p:spTree>
    <p:extLst>
      <p:ext uri="{BB962C8B-B14F-4D97-AF65-F5344CB8AC3E}">
        <p14:creationId xmlns:p14="http://schemas.microsoft.com/office/powerpoint/2010/main" val="3583336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6413FD0-F3D3-46DE-923C-8C8D3B8C0FBE}"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8646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7FF291-EBB8-49E3-921E-735C59771BC7}"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8220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19BA78D-8EC3-46E9-A690-28A16860297E}"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1056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5441B5-B9C3-4375-9ADC-B52149F08B95}"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8809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54B9D3-91C3-4A55-8C8F-E70903E3C3B4}"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5518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24</a:t>
            </a:fld>
            <a:endParaRPr lang="en-US" altLang="de-DE"/>
          </a:p>
        </p:txBody>
      </p:sp>
    </p:spTree>
    <p:extLst>
      <p:ext uri="{BB962C8B-B14F-4D97-AF65-F5344CB8AC3E}">
        <p14:creationId xmlns:p14="http://schemas.microsoft.com/office/powerpoint/2010/main" val="1595807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25</a:t>
            </a:fld>
            <a:endParaRPr lang="en-US" altLang="de-DE"/>
          </a:p>
        </p:txBody>
      </p:sp>
    </p:spTree>
    <p:extLst>
      <p:ext uri="{BB962C8B-B14F-4D97-AF65-F5344CB8AC3E}">
        <p14:creationId xmlns:p14="http://schemas.microsoft.com/office/powerpoint/2010/main" val="2723001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26</a:t>
            </a:fld>
            <a:endParaRPr lang="en-US" altLang="de-DE"/>
          </a:p>
        </p:txBody>
      </p:sp>
    </p:spTree>
    <p:extLst>
      <p:ext uri="{BB962C8B-B14F-4D97-AF65-F5344CB8AC3E}">
        <p14:creationId xmlns:p14="http://schemas.microsoft.com/office/powerpoint/2010/main" val="7456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18CB13-5034-48A4-93FE-58000BB79339}" type="slidenum">
              <a:rPr lang="en-US" altLang="de-DE" smtClean="0"/>
              <a:pPr/>
              <a:t>27</a:t>
            </a:fld>
            <a:endParaRPr lang="en-US" altLang="de-DE"/>
          </a:p>
        </p:txBody>
      </p:sp>
    </p:spTree>
    <p:extLst>
      <p:ext uri="{BB962C8B-B14F-4D97-AF65-F5344CB8AC3E}">
        <p14:creationId xmlns:p14="http://schemas.microsoft.com/office/powerpoint/2010/main" val="28737921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F570CB4-B54B-4B9A-BE26-9E2787FACE48}"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3788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8CC94C-C297-44F9-9AC2-B3B6755B5ACF}"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60718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328033B-83F9-4B2B-8B7A-C536C419CB2F}"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0057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FB0DEA-E68E-47F5-A1B7-7D5614C6433E}"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403629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661674-E58D-474F-8674-3226FF692C92}"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5852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1EFF6D-7AE5-4CCB-B657-425CB3AC6FCF}" type="slidenum">
              <a:rPr lang="en-US" altLang="de-DE" sz="1300">
                <a:solidFill>
                  <a:srgbClr val="000000"/>
                </a:solidFill>
              </a:rPr>
              <a:pPr eaLnBrk="1" hangingPunct="1">
                <a:spcBef>
                  <a:spcPct val="0"/>
                </a:spcBef>
              </a:pPr>
              <a:t>33</a:t>
            </a:fld>
            <a:endParaRPr lang="en-US" altLang="de-DE" sz="1300">
              <a:solidFill>
                <a:srgbClr val="000000"/>
              </a:solidFill>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4490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AA277B-FC03-4D84-84AB-C87858906EB2}" type="slidenum">
              <a:rPr lang="en-US" altLang="de-DE" sz="1300">
                <a:solidFill>
                  <a:srgbClr val="000000"/>
                </a:solidFill>
              </a:rPr>
              <a:pPr eaLnBrk="1" hangingPunct="1">
                <a:spcBef>
                  <a:spcPct val="0"/>
                </a:spcBef>
              </a:pPr>
              <a:t>34</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5638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F2C9A3-0A3E-4232-8D4A-0B01AF94D443}" type="slidenum">
              <a:rPr lang="en-US" altLang="de-DE" sz="1300">
                <a:solidFill>
                  <a:srgbClr val="000000"/>
                </a:solidFill>
              </a:rPr>
              <a:pPr eaLnBrk="1" hangingPunct="1">
                <a:spcBef>
                  <a:spcPct val="0"/>
                </a:spcBef>
              </a:pPr>
              <a:t>35</a:t>
            </a:fld>
            <a:endParaRPr lang="en-US" altLang="de-DE" sz="1300">
              <a:solidFill>
                <a:srgbClr val="000000"/>
              </a:solidFill>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42596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4C25CB-0A28-4DB5-A04C-450B5382E45B}"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738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E2C8567-C1A7-4CB8-B320-59283E6A9B1E}"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21609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7886D5-3891-47CA-9757-91F7CE1F189B}"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21779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490DCB-2CBA-4C60-8C88-5B06782BE13E}"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43964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AE1DAD-1421-4DA8-BB1C-A2E0AA65BEE0}"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48656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8CAF58B-B781-4D74-934A-843D942B623E}"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96345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91AA64F-0792-4213-867A-B88FE059CEFD}"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93627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A97BFE-88AB-46AE-9EB7-05FA3DCDAECB}"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34477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0CE25A-C03A-4F27-B600-51878B21929B}"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17801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E6458C-FBD1-466E-8D80-EB17A502E6E4}"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43511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028F80-C16E-4EC7-8FD9-BA5D9070105B}"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76483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6A78EB-E343-4206-A75B-8192BB684E7C}"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94241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331D77-ABB6-4658-B344-DE141CD327BC}"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26314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0FCE75-AC58-463B-B469-4460328D5130}"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62225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96EEE7-D456-4682-83D4-6A29B4D9215F}"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6626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9E517D4-22D3-4105-9DDB-F3EBC4684441}"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09847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8D7539D-6257-45E3-A343-22DCC41F6946}"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1023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BFB53A-EA75-408A-AF28-529752C50730}"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49304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EBE975-9EFD-4CB3-86F6-4F1B6EE02C37}"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446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99AA1D-9506-4A90-BAD2-EEBCCFA90681}"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0154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B8D38A-AB56-4D9A-9913-D7A5224A3560}"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83059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D3267A-D810-4DC0-B0A2-301AB4D6464A}"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8983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ACF2F0-EF85-4272-94F7-42382E5AD502}"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60122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F93FCC-EE11-4864-A46E-F55AEEE3E7E5}"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16382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AAA1DAE-FC88-46ED-950B-DAAA7F154601}"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80103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F6DCEA-8AC7-457D-B0F9-A4780487E02E}"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34227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B96BA2-1703-4679-ABB2-99CCFF048D68}"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52376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DD5D61-0B59-4FCD-8B56-F5DF6F1583E0}"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95058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425A05-6663-414B-A99F-F4C27DA1A9D9}" type="slidenum">
              <a:rPr lang="ar-SA" altLang="de-DE" sz="1300"/>
              <a:pPr eaLnBrk="1" hangingPunct="1">
                <a:spcBef>
                  <a:spcPct val="0"/>
                </a:spcBef>
              </a:pPr>
              <a:t>65</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6100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425A05-6663-414B-A99F-F4C27DA1A9D9}" type="slidenum">
              <a:rPr lang="ar-SA" altLang="de-DE" sz="1300"/>
              <a:pPr eaLnBrk="1" hangingPunct="1">
                <a:spcBef>
                  <a:spcPct val="0"/>
                </a:spcBef>
              </a:pPr>
              <a:t>66</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6100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425A05-6663-414B-A99F-F4C27DA1A9D9}" type="slidenum">
              <a:rPr lang="ar-SA" altLang="de-DE" sz="1300"/>
              <a:pPr eaLnBrk="1" hangingPunct="1">
                <a:spcBef>
                  <a:spcPct val="0"/>
                </a:spcBef>
              </a:pPr>
              <a:t>67</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6100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51CF5B-359D-491D-856F-2F2B57DE1A85}" type="slidenum">
              <a:rPr lang="ar-SA" altLang="de-DE" sz="1300"/>
              <a:pPr eaLnBrk="1" hangingPunct="1">
                <a:spcBef>
                  <a:spcPct val="0"/>
                </a:spcBef>
              </a:pPr>
              <a:t>68</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4762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51CF5B-359D-491D-856F-2F2B57DE1A85}" type="slidenum">
              <a:rPr lang="ar-SA" altLang="de-DE" sz="1300"/>
              <a:pPr eaLnBrk="1" hangingPunct="1">
                <a:spcBef>
                  <a:spcPct val="0"/>
                </a:spcBef>
              </a:pPr>
              <a:t>69</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4762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51CF5B-359D-491D-856F-2F2B57DE1A85}" type="slidenum">
              <a:rPr lang="ar-SA" altLang="de-DE" sz="1300"/>
              <a:pPr eaLnBrk="1" hangingPunct="1">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04762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4122BE8-A65B-40B7-9335-1FF1228B8BF2}" type="slidenum">
              <a:rPr lang="en-US" altLang="de-DE" sz="1300"/>
              <a:pPr eaLnBrk="1" hangingPunct="1">
                <a:spcBef>
                  <a:spcPct val="0"/>
                </a:spcBef>
              </a:pPr>
              <a:t>72</a:t>
            </a:fld>
            <a:endParaRPr lang="en-US" altLang="de-DE" sz="1300"/>
          </a:p>
        </p:txBody>
      </p:sp>
      <p:sp>
        <p:nvSpPr>
          <p:cNvPr id="147459" name="Rectangle 2"/>
          <p:cNvSpPr>
            <a:spLocks noGrp="1" noRot="1" noChangeAspect="1" noChangeArrowheads="1" noTextEdit="1"/>
          </p:cNvSpPr>
          <p:nvPr>
            <p:ph type="sldImg"/>
          </p:nvPr>
        </p:nvSpPr>
        <p:spPr>
          <a:xfrm>
            <a:off x="139700" y="768350"/>
            <a:ext cx="6821488"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32239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rtl="1" eaLnBrk="1" hangingPunct="1">
              <a:spcBef>
                <a:spcPct val="0"/>
              </a:spcBef>
              <a:buClrTx/>
              <a:buFontTx/>
              <a:buNone/>
            </a:pPr>
            <a:r>
              <a:rPr lang="ar-SA" altLang="ko-KR" sz="1000" dirty="0">
                <a:latin typeface="+mj-l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3 – تغيير المعتقدات</a:t>
            </a:r>
            <a:endParaRPr lang="de-DE"/>
          </a:p>
        </p:txBody>
      </p:sp>
      <p:sp>
        <p:nvSpPr>
          <p:cNvPr id="4" name="Slide Number Placeholder 3"/>
          <p:cNvSpPr>
            <a:spLocks noGrp="1"/>
          </p:cNvSpPr>
          <p:nvPr>
            <p:ph type="sldNum" sz="quarter" idx="12"/>
          </p:nvPr>
        </p:nvSpPr>
        <p:spPr bwMode="gray"/>
        <p:txBody>
          <a:bodyPr/>
          <a:lstStyle>
            <a:lvl1pPr>
              <a:defRPr b="0"/>
            </a:lvl1pPr>
          </a:lstStyle>
          <a:p>
            <a:fld id="{7B2A0E56-44D4-46D4-9EB5-6B208B99203F}" type="slidenum">
              <a:rPr lang="en-US"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15AFA678-B5BB-4FC8-9DDD-C63CCE0C0B2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bwMode="gray"/>
        <p:txBody>
          <a:bodyPr/>
          <a:lstStyle>
            <a:lvl1pPr>
              <a:defRPr b="0"/>
            </a:lvl1pPr>
          </a:lstStyle>
          <a:p>
            <a:fld id="{BC3CE268-E84E-489A-8DBA-80D78C1B5DE3}"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bwMode="gray"/>
        <p:txBody>
          <a:bodyPr/>
          <a:lstStyle>
            <a:lvl1pPr>
              <a:defRPr b="0"/>
            </a:lvl1pPr>
          </a:lstStyle>
          <a:p>
            <a:fld id="{7B2A0E56-44D4-46D4-9EB5-6B208B99203F}" type="slidenum">
              <a:rPr lang="en-US"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bwMode="gray"/>
        <p:txBody>
          <a:bodyPr/>
          <a:lstStyle>
            <a:lvl1pPr>
              <a:defRPr b="0"/>
            </a:lvl1pPr>
          </a:lstStyle>
          <a:p>
            <a:fld id="{7B2A0E56-44D4-46D4-9EB5-6B208B99203F}" type="slidenum">
              <a:rPr lang="en-US"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r-SA"/>
              <a:t>التدريب رقم 3 – تغيير المعتقدات</a:t>
            </a:r>
            <a:endParaRPr lang="de-DE"/>
          </a:p>
        </p:txBody>
      </p:sp>
      <p:sp>
        <p:nvSpPr>
          <p:cNvPr id="5" name="Slide Number Placeholder 4"/>
          <p:cNvSpPr>
            <a:spLocks noGrp="1"/>
          </p:cNvSpPr>
          <p:nvPr>
            <p:ph type="sldNum" sz="quarter" idx="12"/>
          </p:nvPr>
        </p:nvSpPr>
        <p:spPr bwMode="gray"/>
        <p:txBody>
          <a:bodyPr/>
          <a:lstStyle>
            <a:lvl1pPr>
              <a:defRPr b="0"/>
            </a:lvl1pPr>
          </a:lstStyle>
          <a:p>
            <a:fld id="{01DD5BA3-E9BB-4202-BEB6-DC47CE0A7F6A}"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r-SA"/>
              <a:t>التدريب رقم 3 – تغيير المعتقدات</a:t>
            </a:r>
            <a:endParaRPr lang="de-DE"/>
          </a:p>
        </p:txBody>
      </p:sp>
      <p:sp>
        <p:nvSpPr>
          <p:cNvPr id="4" name="Slide Number Placeholder 3"/>
          <p:cNvSpPr>
            <a:spLocks noGrp="1"/>
          </p:cNvSpPr>
          <p:nvPr>
            <p:ph type="sldNum" sz="quarter" idx="12"/>
          </p:nvPr>
        </p:nvSpPr>
        <p:spPr bwMode="gray"/>
        <p:txBody>
          <a:bodyPr/>
          <a:lstStyle>
            <a:lvl1pPr>
              <a:defRPr b="0"/>
            </a:lvl1pPr>
          </a:lstStyle>
          <a:p>
            <a:fld id="{B1463BC5-1F6A-4837-A99C-9002D3D8F244}"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6599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350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ar-SA" altLang="ko-KR" dirty="0">
                <a:solidFill>
                  <a:srgbClr val="004992"/>
                </a:solidFill>
              </a:rPr>
              <a:t>التدريب رقم</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586130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r" defTabSz="457123" rtl="1" fontAlgn="auto">
              <a:spcBef>
                <a:spcPct val="0"/>
              </a:spcBef>
              <a:spcAft>
                <a:spcPts val="0"/>
              </a:spcAft>
              <a:buClrTx/>
              <a:buFontTx/>
              <a:buNone/>
            </a:pPr>
            <a:r>
              <a:rPr lang="ar-SA" altLang="ko-KR" sz="1000" b="0" dirty="0">
                <a:solidFill>
                  <a:srgbClr val="333333"/>
                </a:solidFill>
                <a:latin typeface="Calibri Light"/>
              </a:rPr>
              <a:t>وقد تم استخدام الصور الموجودة في هذه الوحدة التي سمحت تتكرم الفنانين وأصحاب حقوق التأليف والنشر، علىالتوالي. لمزيد من التفاصيل )الفنان ، العنوان(، يرجى الرجوع إلى نهاية هذا العرض</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4980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141224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03712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071690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13637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137785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661922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54010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88409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7803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ar-SA"/>
              <a:t>التدريب رقم 3 – تغيير المعتقدات</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fld id="{7B2A0E56-44D4-46D4-9EB5-6B208B99203F}" type="slidenum">
              <a:rPr lang="en-US"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rtl="1">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41330584"/>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Lst>
  <p:hf hdr="0" dt="0"/>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9.jpeg"/><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0.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5.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51.jpeg"/><Relationship Id="rId4" Type="http://schemas.openxmlformats.org/officeDocument/2006/relationships/image" Target="../media/image50.jpeg"/></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36792"/>
            <a:ext cx="12198096" cy="1728216"/>
          </a:xfrm>
        </p:spPr>
        <p:txBody>
          <a:bodyPr lIns="0"/>
          <a:lstStyle/>
          <a:p>
            <a:r>
              <a:rPr lang="ar-SA" altLang="de-DE" dirty="0"/>
              <a:t>التدريب راقم:</a:t>
            </a:r>
            <a:r>
              <a:rPr lang="en-US" altLang="de-DE" dirty="0"/>
              <a:t>MCT 3 A </a:t>
            </a:r>
            <a:br>
              <a:rPr lang="en-US" altLang="de-DE" dirty="0"/>
            </a:br>
            <a:r>
              <a:rPr lang="ar-AE" altLang="de-DE" dirty="0"/>
              <a:t>تغيير المعتقدات</a:t>
            </a:r>
            <a:br>
              <a:rPr lang="en-US" dirty="0">
                <a:latin typeface="Calibri Light"/>
              </a:rPr>
            </a:br>
            <a:endParaRPr lang="en-US" dirty="0">
              <a:latin typeface="Calibri Light"/>
            </a:endParaRPr>
          </a:p>
        </p:txBody>
      </p:sp>
      <p:sp>
        <p:nvSpPr>
          <p:cNvPr id="7" name="Text Placeholder 6"/>
          <p:cNvSpPr>
            <a:spLocks noGrp="1"/>
          </p:cNvSpPr>
          <p:nvPr>
            <p:ph type="body" sz="quarter" idx="13"/>
          </p:nvPr>
        </p:nvSpPr>
        <p:spPr/>
        <p:txBody>
          <a:bodyPr/>
          <a:lstStyle/>
          <a:p>
            <a:pPr algn="r"/>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Lasfar</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904575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تغيير المعتقدات</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يميل الإنسان للتشبث في الاراء الأولى (على سبيل المثال </a:t>
            </a:r>
            <a:r>
              <a:rPr lang="ar-AE" altLang="de-DE" sz="2400">
                <a:solidFill>
                  <a:srgbClr val="333333"/>
                </a:solidFill>
              </a:rPr>
              <a:t>التفكير “الراي </a:t>
            </a:r>
            <a:r>
              <a:rPr lang="ar-AE" altLang="de-DE" sz="2400" dirty="0">
                <a:solidFill>
                  <a:srgbClr val="333333"/>
                </a:solidFill>
              </a:rPr>
              <a:t>الأول هو </a:t>
            </a:r>
            <a:r>
              <a:rPr lang="ar-AE" altLang="de-DE" sz="2400">
                <a:solidFill>
                  <a:srgbClr val="333333"/>
                </a:solidFill>
              </a:rPr>
              <a:t>الراي الوحيد”)</a:t>
            </a:r>
            <a:endParaRPr lang="ar-AE" altLang="de-DE" sz="2400" dirty="0">
              <a:solidFill>
                <a:srgbClr val="333333"/>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2"/>
          <p:cNvSpPr txBox="1">
            <a:spLocks noChangeArrowheads="1"/>
          </p:cNvSpPr>
          <p:nvPr/>
        </p:nvSpPr>
        <p:spPr bwMode="auto">
          <a:xfrm>
            <a:off x="408955" y="6055989"/>
            <a:ext cx="1137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33363" indent="-233363" eaLnBrk="0" hangingPunct="0">
              <a:spcBef>
                <a:spcPct val="20000"/>
              </a:spcBef>
              <a:buClr>
                <a:srgbClr val="006699"/>
              </a:buClr>
              <a:buChar char="•"/>
              <a:tabLst>
                <a:tab pos="447675" algn="l"/>
              </a:tabLst>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tabLst>
                <a:tab pos="447675" algn="l"/>
              </a:tabLst>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tabLst>
                <a:tab pos="447675" algn="l"/>
              </a:tabLst>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ct val="50000"/>
              </a:spcBef>
              <a:buFontTx/>
              <a:buNone/>
            </a:pPr>
            <a:r>
              <a:rPr lang="he-IL" altLang="de-DE" sz="2000" b="0">
                <a:latin typeface="+mn-lt"/>
                <a:ea typeface="+mn-ea"/>
              </a:rPr>
              <a:t>*</a:t>
            </a:r>
            <a:r>
              <a:rPr lang="ar-AE" altLang="de-DE" sz="2000" b="0">
                <a:latin typeface="+mn-lt"/>
                <a:ea typeface="+mn-ea"/>
              </a:rPr>
              <a:t> أنت ترى فقط ا ما تريد أن ترى</a:t>
            </a:r>
            <a:endParaRPr lang="en-US" altLang="de-DE" sz="1800" b="0">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تغيير المعتقدات</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يميل الإنسان للتشبث في الاراء الأولى (على سبيل المثال </a:t>
            </a:r>
            <a:r>
              <a:rPr lang="ar-AE" altLang="de-DE" sz="2400">
                <a:solidFill>
                  <a:srgbClr val="333333"/>
                </a:solidFill>
              </a:rPr>
              <a:t>التفكير “الراي </a:t>
            </a:r>
            <a:r>
              <a:rPr lang="ar-AE" altLang="de-DE" sz="2400" dirty="0">
                <a:solidFill>
                  <a:srgbClr val="333333"/>
                </a:solidFill>
              </a:rPr>
              <a:t>الأول هو </a:t>
            </a:r>
            <a:r>
              <a:rPr lang="ar-AE" altLang="de-DE" sz="2400">
                <a:solidFill>
                  <a:srgbClr val="333333"/>
                </a:solidFill>
              </a:rPr>
              <a:t>الراي الوحيد”)</a:t>
            </a:r>
            <a:endParaRPr lang="ar-AE" altLang="de-DE" sz="2400" dirty="0">
              <a:solidFill>
                <a:srgbClr val="333333"/>
              </a:solidFill>
            </a:endParaRPr>
          </a:p>
          <a:p>
            <a:pPr marL="342900" lvl="0" indent="-342900" defTabSz="914400" fontAlgn="base">
              <a:buClr>
                <a:srgbClr val="000000"/>
              </a:buClr>
              <a:buSzPct val="80000"/>
              <a:buFont typeface="WingDings"/>
              <a:buChar char=""/>
            </a:pPr>
            <a:r>
              <a:rPr lang="ar-AE" altLang="de-DE" sz="2400" dirty="0">
                <a:solidFill>
                  <a:srgbClr val="004992"/>
                </a:solidFill>
              </a:rPr>
              <a:t>الأسباب: </a:t>
            </a:r>
            <a:r>
              <a:rPr lang="ar-AE" altLang="de-DE" sz="2400" dirty="0">
                <a:solidFill>
                  <a:srgbClr val="333333"/>
                </a:solidFill>
              </a:rPr>
              <a:t>الكسل</a:t>
            </a:r>
            <a:r>
              <a:rPr lang="ar-AE" altLang="de-DE" sz="2400">
                <a:solidFill>
                  <a:srgbClr val="333333"/>
                </a:solidFill>
              </a:rPr>
              <a:t>، “تأكيد الافكار” </a:t>
            </a:r>
            <a:r>
              <a:rPr lang="ar-AE" altLang="de-DE" sz="2400" dirty="0">
                <a:solidFill>
                  <a:srgbClr val="333333"/>
                </a:solidFill>
              </a:rPr>
              <a:t>*، عدم إكتراث، ويساعد على التوجيه في عالم معقد، والفخر</a:t>
            </a:r>
            <a:endParaRPr lang="de-DE" altLang="de-DE" sz="2400" dirty="0">
              <a:solidFill>
                <a:srgbClr val="333333"/>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3</a:t>
            </a:fld>
            <a:endParaRPr lang="de-DE" altLang="de-DE"/>
          </a:p>
        </p:txBody>
      </p:sp>
    </p:spTree>
    <p:extLst>
      <p:ext uri="{BB962C8B-B14F-4D97-AF65-F5344CB8AC3E}">
        <p14:creationId xmlns:p14="http://schemas.microsoft.com/office/powerpoint/2010/main" val="4009783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2"/>
          <p:cNvSpPr txBox="1">
            <a:spLocks noChangeArrowheads="1"/>
          </p:cNvSpPr>
          <p:nvPr/>
        </p:nvSpPr>
        <p:spPr bwMode="auto">
          <a:xfrm>
            <a:off x="408955" y="6055989"/>
            <a:ext cx="1137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233363" indent="-233363" eaLnBrk="0" hangingPunct="0">
              <a:spcBef>
                <a:spcPct val="20000"/>
              </a:spcBef>
              <a:buClr>
                <a:srgbClr val="006699"/>
              </a:buClr>
              <a:buChar char="•"/>
              <a:tabLst>
                <a:tab pos="447675" algn="l"/>
              </a:tabLst>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tabLst>
                <a:tab pos="447675" algn="l"/>
              </a:tabLst>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tabLst>
                <a:tab pos="447675" algn="l"/>
              </a:tabLst>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tabLst>
                <a:tab pos="447675" algn="l"/>
              </a:tabLst>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ct val="50000"/>
              </a:spcBef>
              <a:buFontTx/>
              <a:buNone/>
            </a:pPr>
            <a:r>
              <a:rPr lang="he-IL" altLang="de-DE" sz="2000" b="0">
                <a:latin typeface="+mn-lt"/>
                <a:ea typeface="+mn-ea"/>
              </a:rPr>
              <a:t>*</a:t>
            </a:r>
            <a:r>
              <a:rPr lang="ar-AE" altLang="de-DE" sz="2000" b="0">
                <a:latin typeface="+mn-lt"/>
                <a:ea typeface="+mn-ea"/>
              </a:rPr>
              <a:t> أنت ترى فقط ا ما تريد أن ترى</a:t>
            </a:r>
            <a:endParaRPr lang="en-US" altLang="de-DE" sz="1800" b="0">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تغيير المعتقدات</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SzPct val="80000"/>
              <a:buFont typeface="WingDings"/>
              <a:buChar char=""/>
            </a:pPr>
            <a:r>
              <a:rPr lang="ar-AE" altLang="de-DE" sz="2400" dirty="0">
                <a:solidFill>
                  <a:srgbClr val="333333"/>
                </a:solidFill>
              </a:rPr>
              <a:t>يميل الإنسان للتشبث في الاراء الأولى (على سبيل المثال التفكير </a:t>
            </a:r>
            <a:r>
              <a:rPr lang="en-US" altLang="de-DE" sz="2400" dirty="0">
                <a:solidFill>
                  <a:srgbClr val="333333"/>
                </a:solidFill>
              </a:rPr>
              <a:t>“</a:t>
            </a:r>
            <a:r>
              <a:rPr lang="ar-AE" altLang="de-DE" sz="2400" dirty="0">
                <a:solidFill>
                  <a:srgbClr val="333333"/>
                </a:solidFill>
              </a:rPr>
              <a:t>الراي الأول هو الراي الوحيد”)</a:t>
            </a:r>
          </a:p>
          <a:p>
            <a:pPr marL="342900" lvl="0" indent="-342900" defTabSz="914400" fontAlgn="base">
              <a:buClr>
                <a:srgbClr val="000000"/>
              </a:buClr>
              <a:buSzPct val="80000"/>
              <a:buFont typeface="WingDings"/>
              <a:buChar char=""/>
            </a:pPr>
            <a:r>
              <a:rPr lang="ar-AE" altLang="de-DE" sz="2400" dirty="0">
                <a:solidFill>
                  <a:srgbClr val="004992"/>
                </a:solidFill>
              </a:rPr>
              <a:t>الأسباب: </a:t>
            </a:r>
            <a:r>
              <a:rPr lang="ar-AE" altLang="de-DE" sz="2400" dirty="0">
                <a:solidFill>
                  <a:srgbClr val="333333"/>
                </a:solidFill>
              </a:rPr>
              <a:t>الكسل، “تأكيد الافكار” *، عدم إكتراث، ويساعد على التوجيه في عالم معقد، والفخر</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004992"/>
                </a:solidFill>
              </a:rPr>
              <a:t>المشاكل: </a:t>
            </a:r>
            <a:r>
              <a:rPr lang="ar-AE" altLang="de-DE" sz="2400" dirty="0">
                <a:solidFill>
                  <a:srgbClr val="333333"/>
                </a:solidFill>
              </a:rPr>
              <a:t>تمسك الأحكام الخاطئة (التحيز العنصري مثلا)، المبالغة في التعميم (“من رأي واحد -- الى اراء اخرى”) ، لا يعطى فرصة ثانية شخص الذين قد يستحقون فرصة</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4</a:t>
            </a:fld>
            <a:endParaRPr lang="de-DE" altLang="de-DE"/>
          </a:p>
        </p:txBody>
      </p:sp>
    </p:spTree>
    <p:extLst>
      <p:ext uri="{BB962C8B-B14F-4D97-AF65-F5344CB8AC3E}">
        <p14:creationId xmlns:p14="http://schemas.microsoft.com/office/powerpoint/2010/main" val="1685840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عندما التوقعات لا تتحقق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الفتات ماريون ، زعيم الطائفة</a:t>
            </a:r>
            <a:r>
              <a:rPr lang="de-DE" altLang="de-DE" sz="2400" dirty="0">
                <a:solidFill>
                  <a:srgbClr val="333333"/>
                </a:solidFill>
              </a:rPr>
              <a:t> </a:t>
            </a:r>
            <a:r>
              <a:rPr lang="ar-AE" altLang="de-DE" sz="2400" dirty="0">
                <a:solidFill>
                  <a:srgbClr val="333333"/>
                </a:solidFill>
              </a:rPr>
              <a:t>في سولت لايك سيتي (الولايات المتحدة)</a:t>
            </a:r>
            <a:r>
              <a:rPr lang="de-DE" altLang="de-DE" sz="2400" dirty="0">
                <a:solidFill>
                  <a:srgbClr val="333333"/>
                </a:solidFill>
              </a:rPr>
              <a:t> </a:t>
            </a:r>
            <a:r>
              <a:rPr lang="ar-AE" altLang="de-DE" sz="2400" dirty="0">
                <a:solidFill>
                  <a:srgbClr val="333333"/>
                </a:solidFill>
              </a:rPr>
              <a:t>،تدعي بانها تتوصل برسائل من الفضاء الخارجي. وكشفت أن لها بأن العالم سينتهي في الطوفان قبل فجر يوم 21 ديسمبر، 1954. ومع ذلك، ستاتي لها وأتباعها تنقذهم سفينة فضائية.</a:t>
            </a:r>
          </a:p>
          <a:p>
            <a:pPr lvl="0" defTabSz="914400" fontAlgn="base"/>
            <a:r>
              <a:rPr lang="ar-AE" altLang="de-DE" sz="2400" dirty="0">
                <a:solidFill>
                  <a:srgbClr val="333333"/>
                </a:solidFill>
              </a:rPr>
              <a:t>في عشية اليوم انتظرت ماريون و المجموعة و اجتمعوا في غرفتها وانتظرو نقدها.</a:t>
            </a:r>
            <a:r>
              <a:rPr lang="en-US" altLang="de-DE" sz="2400" dirty="0">
                <a:solidFill>
                  <a:srgbClr val="333333"/>
                </a:solidFill>
              </a:rPr>
              <a:t> </a:t>
            </a:r>
            <a:r>
              <a:rPr lang="ar-AE" altLang="de-DE" sz="2400" dirty="0">
                <a:solidFill>
                  <a:srgbClr val="333333"/>
                </a:solidFill>
              </a:rPr>
              <a:t>مرت منتصف الليل... وشيئا لم يحدث.</a:t>
            </a:r>
            <a:r>
              <a:rPr lang="en-US" altLang="de-DE" sz="2400" dirty="0">
                <a:solidFill>
                  <a:srgbClr val="333333"/>
                </a:solidFill>
              </a:rPr>
              <a:t> </a:t>
            </a:r>
            <a:r>
              <a:rPr lang="ar-AE" altLang="de-DE" sz="2400" dirty="0">
                <a:solidFill>
                  <a:srgbClr val="333333"/>
                </a:solidFill>
              </a:rPr>
              <a:t>لا الفيضان، لا فضاء، لا شيء.</a:t>
            </a:r>
          </a:p>
          <a:p>
            <a:pPr lvl="0" algn="ctr" defTabSz="914400" fontAlgn="base"/>
            <a:r>
              <a:rPr lang="ar-AE" altLang="de-DE" sz="2400" dirty="0">
                <a:solidFill>
                  <a:srgbClr val="004992"/>
                </a:solidFill>
              </a:rPr>
              <a:t>كيف تشرح المجموعة هذا الوضع؟</a:t>
            </a:r>
          </a:p>
          <a:p>
            <a:pPr lvl="0" algn="ctr" defTabSz="914400" fontAlgn="base"/>
            <a:r>
              <a:rPr lang="ar-AE" altLang="de-DE" sz="2400" dirty="0">
                <a:solidFill>
                  <a:srgbClr val="004992"/>
                </a:solidFill>
              </a:rPr>
              <a:t>لم يقبلو التخلي عن معتقداتهم؟ ما هي أفكر؟</a:t>
            </a:r>
          </a:p>
          <a:p>
            <a:pPr lvl="0" algn="ctr" defTabSz="914400" fontAlgn="base"/>
            <a:r>
              <a:rPr lang="ar-AE" altLang="de-DE" sz="2400" dirty="0">
                <a:solidFill>
                  <a:srgbClr val="004992"/>
                </a:solidFill>
              </a:rPr>
              <a:t>؟؟؟</a:t>
            </a:r>
            <a:endParaRPr lang="en-US" sz="2400" dirty="0"/>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9" name="Slide Number Placeholder 8"/>
          <p:cNvSpPr>
            <a:spLocks noGrp="1"/>
          </p:cNvSpPr>
          <p:nvPr>
            <p:ph type="sldNum" sz="quarter" idx="12"/>
          </p:nvPr>
        </p:nvSpPr>
        <p:spPr/>
        <p:txBody>
          <a:bodyPr/>
          <a:lstStyle/>
          <a:p>
            <a:fld id="{15AFA678-B5BB-4FC8-9DDD-C63CCE0C0B28}"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lnSpc>
                <a:spcPct val="80000"/>
              </a:lnSpc>
              <a:buFont typeface="Wingdings" panose="05000000000000000000" pitchFamily="2" charset="2"/>
              <a:buNone/>
            </a:pPr>
            <a:r>
              <a:rPr lang="ar-AE" altLang="de-DE" sz="1200" b="0" dirty="0">
                <a:solidFill>
                  <a:srgbClr val="333333"/>
                </a:solidFill>
                <a:latin typeface="+mn-lt"/>
                <a:ea typeface="+mn-ea"/>
              </a:rPr>
              <a:t>المصدر تخرج بفستينجة وآخرون ، (1956) عندما فشل النبوءة</a:t>
            </a:r>
            <a:r>
              <a:rPr lang="de-DE" altLang="de-DE" sz="1200" b="0" dirty="0">
                <a:solidFill>
                  <a:srgbClr val="333333"/>
                </a:solidFill>
                <a:latin typeface="+mn-lt"/>
                <a:ea typeface="+mn-ea"/>
              </a:rPr>
              <a:t>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عندما التوقعات لا تتحقق</a:t>
            </a:r>
            <a:endParaRPr lang="en-US" sz="3600">
              <a:latin typeface="+mn-lt"/>
              <a:ea typeface="+mn-ea"/>
              <a:cs typeface="+mn-cs"/>
            </a:endParaRPr>
          </a:p>
        </p:txBody>
      </p:sp>
      <p:sp>
        <p:nvSpPr>
          <p:cNvPr id="22530" name="Rectangle 3"/>
          <p:cNvSpPr>
            <a:spLocks noGrp="1" noChangeArrowheads="1"/>
          </p:cNvSpPr>
          <p:nvPr>
            <p:ph idx="1"/>
          </p:nvPr>
        </p:nvSpPr>
        <p:spPr>
          <a:xfrm>
            <a:off x="408955" y="2204864"/>
            <a:ext cx="11340000" cy="4248000"/>
          </a:xfrm>
        </p:spPr>
        <p:txBody>
          <a:bodyPr>
            <a:noAutofit/>
          </a:bodyPr>
          <a:lstStyle/>
          <a:p>
            <a:pPr eaLnBrk="1" hangingPunct="1"/>
            <a:r>
              <a:rPr lang="ar-AE" altLang="de-DE" sz="2400" dirty="0">
                <a:solidFill>
                  <a:srgbClr val="333333"/>
                </a:solidFill>
              </a:rPr>
              <a:t>ماريون زعيمة الطائفة، عندما كان واضحا أن النبوءة قد فشلت ، في بدئت في ذهول كبير والبكاء.</a:t>
            </a:r>
          </a:p>
          <a:p>
            <a:pPr eaLnBrk="1" hangingPunct="1"/>
            <a:r>
              <a:rPr lang="ar-AE" altLang="de-DE" sz="2400" dirty="0">
                <a:solidFill>
                  <a:srgbClr val="333333"/>
                </a:solidFill>
              </a:rPr>
              <a:t>في صباح اليوم التالي، أعلنت المجموعة التي كان معجبا جدا ان الله تعالى تقبل من المجموعة دعاهم بالتالي الخروج من الفيضانات وتجنيب العالم من هده الكارتة.</a:t>
            </a:r>
            <a:endParaRPr lang="de-DE" altLang="de-DE" sz="2400" dirty="0">
              <a:solidFill>
                <a:srgbClr val="333333"/>
              </a:solidFill>
            </a:endParaRPr>
          </a:p>
          <a:p>
            <a:pPr algn="ctr" rtl="1" eaLnBrk="1" hangingPunct="1"/>
            <a:r>
              <a:rPr lang="ar-AE" altLang="de-DE" sz="2400" dirty="0">
                <a:solidFill>
                  <a:srgbClr val="004992"/>
                </a:solidFill>
              </a:rPr>
              <a:t>هذا التفسير هو مثال لبعض الناس و طريقتهم بالتكيف مع التنبؤات التي لا تتحقق:</a:t>
            </a:r>
            <a:br>
              <a:rPr lang="de-DE" altLang="de-DE" sz="2400">
                <a:solidFill>
                  <a:srgbClr val="004992"/>
                </a:solidFill>
              </a:rPr>
            </a:br>
            <a:r>
              <a:rPr lang="ar-AE" altLang="de-DE" sz="2400">
                <a:solidFill>
                  <a:srgbClr val="004992"/>
                </a:solidFill>
              </a:rPr>
              <a:t>“إذا </a:t>
            </a:r>
            <a:r>
              <a:rPr lang="ar-AE" altLang="de-DE" sz="2400" dirty="0">
                <a:solidFill>
                  <a:srgbClr val="004992"/>
                </a:solidFill>
              </a:rPr>
              <a:t>لم تتحقق الشياء فيتم تحقيقها باستخدام افكار </a:t>
            </a:r>
            <a:r>
              <a:rPr lang="ar-AE" altLang="de-DE" sz="2400">
                <a:solidFill>
                  <a:srgbClr val="004992"/>
                </a:solidFill>
              </a:rPr>
              <a:t>اخرى!”</a:t>
            </a:r>
            <a:endParaRPr lang="de-DE" altLang="de-DE" sz="2400" dirty="0">
              <a:solidFill>
                <a:srgbClr val="004992"/>
              </a:solidFill>
            </a:endParaRPr>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15AFA678-B5BB-4FC8-9DDD-C63CCE0C0B28}"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العناد </a:t>
            </a:r>
            <a:r>
              <a:rPr lang="ar-SA" sz="3600">
                <a:latin typeface="+mn-lt"/>
                <a:ea typeface="+mn-ea"/>
                <a:cs typeface="+mn-cs"/>
              </a:rPr>
              <a:t>في التفكير“في العمل”</a:t>
            </a:r>
            <a:r>
              <a:rPr lang="en-US" sz="3600">
                <a:latin typeface="+mn-lt"/>
                <a:ea typeface="+mn-ea"/>
                <a:cs typeface="+mn-cs"/>
              </a:rPr>
              <a:t> </a:t>
            </a:r>
            <a:r>
              <a:rPr lang="ar-SA" sz="3600">
                <a:latin typeface="+mn-lt"/>
                <a:ea typeface="+mn-ea"/>
                <a:cs typeface="+mn-cs"/>
              </a:rPr>
              <a:t>(“التفكير الضيق”)</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051526322"/>
              </p:ext>
            </p:extLst>
          </p:nvPr>
        </p:nvGraphicFramePr>
        <p:xfrm>
          <a:off x="408955" y="2203704"/>
          <a:ext cx="11376001" cy="43891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المجال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جغرافية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ct val="0"/>
                        </a:spcAft>
                        <a:buClr>
                          <a:srgbClr val="333333"/>
                        </a:buClr>
                        <a:buSzTx/>
                        <a:buFontTx/>
                        <a:buNone/>
                        <a:tabLst/>
                      </a:pPr>
                      <a:r>
                        <a:rPr kumimoji="0" lang="ar-SA" altLang="ja-JP"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مجتمع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الكارتة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ar-SA"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01DD5BA3-E9BB-4202-BEB6-DC47CE0A7F6A}" type="slidenum">
              <a:rPr lang="de-DE" altLang="de-DE" smtClean="0"/>
              <a:pPr/>
              <a:t>7</a:t>
            </a:fld>
            <a:endParaRPr lang="de-DE" altLang="de-DE"/>
          </a:p>
        </p:txBody>
      </p:sp>
    </p:spTree>
    <p:extLst>
      <p:ext uri="{BB962C8B-B14F-4D97-AF65-F5344CB8AC3E}">
        <p14:creationId xmlns:p14="http://schemas.microsoft.com/office/powerpoint/2010/main" val="1674472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العناد </a:t>
            </a:r>
            <a:r>
              <a:rPr lang="ar-SA" sz="3600">
                <a:latin typeface="+mn-lt"/>
                <a:ea typeface="+mn-ea"/>
                <a:cs typeface="+mn-cs"/>
              </a:rPr>
              <a:t>في التفكير“في العمل”</a:t>
            </a:r>
            <a:r>
              <a:rPr lang="en-US" sz="3600">
                <a:latin typeface="+mn-lt"/>
                <a:ea typeface="+mn-ea"/>
                <a:cs typeface="+mn-cs"/>
              </a:rPr>
              <a:t> </a:t>
            </a:r>
            <a:r>
              <a:rPr lang="ar-SA" sz="3600">
                <a:latin typeface="+mn-lt"/>
                <a:ea typeface="+mn-ea"/>
                <a:cs typeface="+mn-cs"/>
              </a:rPr>
              <a:t>(“التفكير الضيق”)</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815546648"/>
              </p:ext>
            </p:extLst>
          </p:nvPr>
        </p:nvGraphicFramePr>
        <p:xfrm>
          <a:off x="408955" y="2203704"/>
          <a:ext cx="11376001" cy="43891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المجال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جغرافية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ar-SA" altLang="ja-JP" sz="2400" b="0" i="0" u="none" strike="noStrike" cap="none" normalizeH="0" baseline="0" dirty="0">
                          <a:ln>
                            <a:noFill/>
                          </a:ln>
                          <a:solidFill>
                            <a:srgbClr val="333333"/>
                          </a:solidFill>
                          <a:effectLst/>
                          <a:latin typeface="+mn-lt"/>
                          <a:ea typeface="+mn-ea"/>
                          <a:cs typeface="+mn-cs"/>
                        </a:rPr>
                        <a:t>الكرة الرضية هي مسطحة! هذه كانت النظرية من قبل معظم العلماء في العصور الوسطى. ومع ذلك ، وحتى في القرن 20 كانت مجموعة موجودة تسمى جمعية الأرض المسطحة التي تعتبر الصور من الأرض (على شكل الكرة) مؤامرة من الفضاء.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مجتمع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الكارتة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01DD5BA3-E9BB-4202-BEB6-DC47CE0A7F6A}" type="slidenum">
              <a:rPr lang="de-DE" altLang="de-DE" smtClean="0"/>
              <a:pPr/>
              <a:t>8</a:t>
            </a:fld>
            <a:endParaRPr lang="de-DE" altLang="de-DE"/>
          </a:p>
        </p:txBody>
      </p:sp>
    </p:spTree>
    <p:extLst>
      <p:ext uri="{BB962C8B-B14F-4D97-AF65-F5344CB8AC3E}">
        <p14:creationId xmlns:p14="http://schemas.microsoft.com/office/powerpoint/2010/main" val="1990618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العناد </a:t>
            </a:r>
            <a:r>
              <a:rPr lang="ar-SA" sz="3600">
                <a:latin typeface="+mn-lt"/>
                <a:ea typeface="+mn-ea"/>
                <a:cs typeface="+mn-cs"/>
              </a:rPr>
              <a:t>في التفكير“في العمل”</a:t>
            </a:r>
            <a:r>
              <a:rPr lang="en-US" sz="3600">
                <a:latin typeface="+mn-lt"/>
                <a:ea typeface="+mn-ea"/>
                <a:cs typeface="+mn-cs"/>
              </a:rPr>
              <a:t> </a:t>
            </a:r>
            <a:r>
              <a:rPr lang="ar-SA" sz="3600">
                <a:latin typeface="+mn-lt"/>
                <a:ea typeface="+mn-ea"/>
                <a:cs typeface="+mn-cs"/>
              </a:rPr>
              <a:t>(“التفكير الضيق”)</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3025401985"/>
              </p:ext>
            </p:extLst>
          </p:nvPr>
        </p:nvGraphicFramePr>
        <p:xfrm>
          <a:off x="408955" y="2203704"/>
          <a:ext cx="11376001" cy="43891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المجال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جغرافية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ar-SA" altLang="ja-JP" sz="2400" b="0" i="0" u="none" strike="noStrike" cap="none" normalizeH="0" baseline="0" dirty="0">
                          <a:ln>
                            <a:noFill/>
                          </a:ln>
                          <a:solidFill>
                            <a:srgbClr val="333333"/>
                          </a:solidFill>
                          <a:effectLst/>
                          <a:latin typeface="+mn-lt"/>
                          <a:ea typeface="+mn-ea"/>
                          <a:cs typeface="+mn-cs"/>
                        </a:rPr>
                        <a:t>الكرة الرضية هي مسطحة! هذه كانت النظرية من قبل معظم العلماء في العصور الوسطى. ومع ذلك ، وحتى في القرن 20 كانت مجموعة موجودة تسمى جمعية الأرض المسطحة التي تعتبر الصور من الأرض (على شكل الكرة) مؤامرة من الفضاء.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مجتمع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ar-SA" sz="2400" b="0" i="0" u="none" strike="noStrike" cap="none" normalizeH="0" baseline="0" dirty="0">
                          <a:ln>
                            <a:noFill/>
                          </a:ln>
                          <a:solidFill>
                            <a:srgbClr val="333333"/>
                          </a:solidFill>
                          <a:effectLst/>
                          <a:latin typeface="+mn-lt"/>
                          <a:ea typeface="+mn-ea"/>
                          <a:cs typeface="+mn-cs"/>
                        </a:rPr>
                        <a:t>الناس التي تمجد لنظام ما على الرغم من إثبات خظئه ، وكذلك فشلها (مثل الفاشية والستالينية).</a:t>
                      </a:r>
                      <a:endParaRPr kumimoji="0" lang="de-DE" sz="24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الكارتة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1200"/>
                        </a:spcBef>
                        <a:spcAft>
                          <a:spcPts val="0"/>
                        </a:spcAft>
                        <a:buClr>
                          <a:srgbClr val="000000"/>
                        </a:buClr>
                        <a:buSzTx/>
                        <a:buFontTx/>
                        <a:buNone/>
                        <a:tabLst/>
                      </a:pPr>
                      <a:r>
                        <a:rPr kumimoji="0" lang="ar-SA"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01DD5BA3-E9BB-4202-BEB6-DC47CE0A7F6A}" type="slidenum">
              <a:rPr lang="de-DE" altLang="de-DE" smtClean="0"/>
              <a:pPr/>
              <a:t>9</a:t>
            </a:fld>
            <a:endParaRPr lang="de-DE" altLang="de-DE"/>
          </a:p>
        </p:txBody>
      </p:sp>
    </p:spTree>
    <p:extLst>
      <p:ext uri="{BB962C8B-B14F-4D97-AF65-F5344CB8AC3E}">
        <p14:creationId xmlns:p14="http://schemas.microsoft.com/office/powerpoint/2010/main" val="3780385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العناد </a:t>
            </a:r>
            <a:r>
              <a:rPr lang="ar-SA" sz="3600">
                <a:latin typeface="+mn-lt"/>
                <a:ea typeface="+mn-ea"/>
                <a:cs typeface="+mn-cs"/>
              </a:rPr>
              <a:t>في التفكير“في العمل”</a:t>
            </a:r>
            <a:r>
              <a:rPr lang="en-US" sz="3600">
                <a:latin typeface="+mn-lt"/>
                <a:ea typeface="+mn-ea"/>
                <a:cs typeface="+mn-cs"/>
              </a:rPr>
              <a:t> </a:t>
            </a:r>
            <a:r>
              <a:rPr lang="ar-SA" sz="3600">
                <a:latin typeface="+mn-lt"/>
                <a:ea typeface="+mn-ea"/>
                <a:cs typeface="+mn-cs"/>
              </a:rPr>
              <a:t>(“التفكير الضيق”)</a:t>
            </a:r>
            <a:endParaRPr lang="en-US" sz="3600" dirty="0">
              <a:latin typeface="+mn-lt"/>
              <a:ea typeface="+mn-ea"/>
              <a:cs typeface="+mn-cs"/>
            </a:endParaRPr>
          </a:p>
        </p:txBody>
      </p:sp>
      <p:graphicFrame>
        <p:nvGraphicFramePr>
          <p:cNvPr id="6" name="Group 36"/>
          <p:cNvGraphicFramePr>
            <a:graphicFrameLocks noGrp="1"/>
          </p:cNvGraphicFramePr>
          <p:nvPr>
            <p:extLst>
              <p:ext uri="{D42A27DB-BD31-4B8C-83A1-F6EECF244321}">
                <p14:modId xmlns:p14="http://schemas.microsoft.com/office/powerpoint/2010/main" val="2924930265"/>
              </p:ext>
            </p:extLst>
          </p:nvPr>
        </p:nvGraphicFramePr>
        <p:xfrm>
          <a:off x="408955" y="2203704"/>
          <a:ext cx="11376001" cy="438912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dirty="0">
                          <a:ln>
                            <a:noFill/>
                          </a:ln>
                          <a:solidFill>
                            <a:srgbClr val="000000"/>
                          </a:solidFill>
                          <a:effectLst/>
                          <a:latin typeface="+mn-lt"/>
                          <a:ea typeface="+mn-ea"/>
                          <a:cs typeface="+mn-cs"/>
                        </a:rPr>
                        <a:t>المجال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000000"/>
                          </a:solidFill>
                          <a:effectLst/>
                          <a:latin typeface="+mn-lt"/>
                          <a:ea typeface="+mn-ea"/>
                          <a:cs typeface="+mn-cs"/>
                        </a:rPr>
                        <a:t>متال</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جغرافية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ct val="0"/>
                        </a:spcAft>
                        <a:buClr>
                          <a:srgbClr val="333333"/>
                        </a:buClr>
                        <a:buSzTx/>
                        <a:buFont typeface="WingDings"/>
                        <a:buChar char=""/>
                        <a:tabLst/>
                      </a:pPr>
                      <a:r>
                        <a:rPr kumimoji="0" lang="ar-SA" altLang="ja-JP" sz="2400" b="0" i="0" u="none" strike="noStrike" cap="none" normalizeH="0" baseline="0" dirty="0">
                          <a:ln>
                            <a:noFill/>
                          </a:ln>
                          <a:solidFill>
                            <a:srgbClr val="333333"/>
                          </a:solidFill>
                          <a:effectLst/>
                          <a:latin typeface="+mn-lt"/>
                          <a:ea typeface="+mn-ea"/>
                          <a:cs typeface="+mn-cs"/>
                        </a:rPr>
                        <a:t>الكرة الرضية هي مسطحة! هذه كانت النظرية من قبل معظم العلماء في العصور الوسطى. ومع ذلك ، وحتى في القرن 20 كانت مجموعة موجودة تسمى جمعية الأرض المسطحة التي تعتبر الصور من الأرض (على شكل الكرة) مؤامرة من الفضاء.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مجتمع</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ar-SA" sz="2400" b="0" i="0" u="none" strike="noStrike" cap="none" normalizeH="0" baseline="0" dirty="0">
                          <a:ln>
                            <a:noFill/>
                          </a:ln>
                          <a:solidFill>
                            <a:srgbClr val="333333"/>
                          </a:solidFill>
                          <a:effectLst/>
                          <a:latin typeface="+mn-lt"/>
                          <a:ea typeface="+mn-ea"/>
                          <a:cs typeface="+mn-cs"/>
                        </a:rPr>
                        <a:t>الناس التي تمجد لنظام ما على الرغم من إثبات خظئه ، وكذلك فشلها (مثل الفاشية والستالينية).</a:t>
                      </a:r>
                      <a:endParaRPr kumimoji="0" lang="de-DE" sz="2400" b="0" i="0" u="none" strike="noStrike" cap="none" normalizeH="0" baseline="0" dirty="0">
                        <a:ln>
                          <a:noFill/>
                        </a:ln>
                        <a:solidFill>
                          <a:srgbClr val="E3EFF8"/>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737360">
                <a:tc>
                  <a:txBody>
                    <a:bodyPr/>
                    <a:lstStyle/>
                    <a:p>
                      <a:pPr marL="0" marR="0" lvl="0" indent="0" algn="r" defTabSz="914400" rtl="1" eaLnBrk="1" fontAlgn="base" latinLnBrk="0" hangingPunct="1">
                        <a:lnSpc>
                          <a:spcPct val="100000"/>
                        </a:lnSpc>
                        <a:spcBef>
                          <a:spcPct val="20000"/>
                        </a:spcBef>
                        <a:spcAft>
                          <a:spcPct val="0"/>
                        </a:spcAft>
                        <a:buClr>
                          <a:srgbClr val="006699"/>
                        </a:buClr>
                        <a:buSzTx/>
                        <a:buFontTx/>
                        <a:buNone/>
                        <a:tabLst/>
                      </a:pPr>
                      <a:r>
                        <a:rPr kumimoji="0" lang="ar-SA" sz="2400" b="0" i="0" u="none" strike="noStrike" cap="none" normalizeH="0" baseline="0">
                          <a:ln>
                            <a:noFill/>
                          </a:ln>
                          <a:solidFill>
                            <a:srgbClr val="333333"/>
                          </a:solidFill>
                          <a:effectLst/>
                          <a:latin typeface="+mn-lt"/>
                          <a:ea typeface="+mn-ea"/>
                          <a:cs typeface="+mn-cs"/>
                        </a:rPr>
                        <a:t>الكارتة</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ar-SA" sz="2400" b="0" i="0" u="none" strike="noStrike" cap="none" normalizeH="0" baseline="0" dirty="0">
                          <a:ln>
                            <a:noFill/>
                          </a:ln>
                          <a:solidFill>
                            <a:srgbClr val="333333"/>
                          </a:solidFill>
                          <a:effectLst/>
                          <a:latin typeface="+mn-lt"/>
                          <a:ea typeface="+mn-ea"/>
                          <a:cs typeface="+mn-cs"/>
                        </a:rPr>
                        <a:t>تجاهل إشارات التحذير وغالبا ما يكون سبب وقوع حوادث يمكن تفاديها (مثل الانهيارات الثلجية: غالبا ما كان قد حذر من مخاطر الضحايا قبل الحدث).</a:t>
                      </a:r>
                    </a:p>
                    <a:p>
                      <a:pPr marL="285750" marR="0" lvl="0" indent="-285750" algn="r" defTabSz="914400" rtl="1" eaLnBrk="1" fontAlgn="base" latinLnBrk="0" hangingPunct="1">
                        <a:lnSpc>
                          <a:spcPct val="100000"/>
                        </a:lnSpc>
                        <a:spcBef>
                          <a:spcPts val="1200"/>
                        </a:spcBef>
                        <a:spcAft>
                          <a:spcPts val="0"/>
                        </a:spcAft>
                        <a:buClr>
                          <a:srgbClr val="000000"/>
                        </a:buClr>
                        <a:buSzTx/>
                        <a:buFont typeface="WingDings"/>
                        <a:buChar char=""/>
                        <a:tabLst/>
                      </a:pPr>
                      <a:r>
                        <a:rPr kumimoji="0" lang="ar-SA" sz="2400" b="0" i="0" u="none" strike="noStrike" cap="none" normalizeH="0" baseline="0" dirty="0">
                          <a:ln>
                            <a:noFill/>
                          </a:ln>
                          <a:solidFill>
                            <a:srgbClr val="333333"/>
                          </a:solidFill>
                          <a:effectLst/>
                          <a:latin typeface="+mn-lt"/>
                          <a:ea typeface="+mn-ea"/>
                          <a:cs typeface="+mn-cs"/>
                        </a:rPr>
                        <a:t>تيتانيك، الكارثة: كان ذلك بسبب سمعتها لتكون غير قابلة للغرق، لم تؤخذ على محمل الجد تحذيرات.</a:t>
                      </a:r>
                      <a:endParaRPr kumimoji="0" lang="de-DE" sz="2400" b="0" i="0" u="none" strike="noStrike" cap="none" normalizeH="0" baseline="0" dirty="0">
                        <a:ln>
                          <a:noFill/>
                        </a:ln>
                        <a:solidFill>
                          <a:srgbClr val="FFFFFF"/>
                        </a:solidFill>
                        <a:effectLst/>
                        <a:latin typeface="+mn-lt"/>
                        <a:ea typeface="+mn-ea"/>
                        <a:cs typeface="+mn-cs"/>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01DD5BA3-E9BB-4202-BEB6-DC47CE0A7F6A}" type="slidenum">
              <a:rPr lang="de-DE" altLang="de-DE" smtClean="0"/>
              <a:pPr/>
              <a:t>10</a:t>
            </a:fld>
            <a:endParaRPr lang="de-DE" altLang="de-DE"/>
          </a:p>
        </p:txBody>
      </p:sp>
    </p:spTree>
    <p:extLst>
      <p:ext uri="{BB962C8B-B14F-4D97-AF65-F5344CB8AC3E}">
        <p14:creationId xmlns:p14="http://schemas.microsoft.com/office/powerpoint/2010/main" val="2482022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لماذا نفعل ذلك؟</a:t>
            </a:r>
            <a:endParaRPr lang="en-US" sz="3600">
              <a:latin typeface="+mn-lt"/>
              <a:ea typeface="+mn-ea"/>
              <a:cs typeface="+mn-cs"/>
            </a:endParaRPr>
          </a:p>
        </p:txBody>
      </p:sp>
      <p:sp>
        <p:nvSpPr>
          <p:cNvPr id="27650" name="Rectangle 3"/>
          <p:cNvSpPr>
            <a:spLocks noGrp="1" noChangeArrowheads="1"/>
          </p:cNvSpPr>
          <p:nvPr>
            <p:ph idx="1"/>
          </p:nvPr>
        </p:nvSpPr>
        <p:spPr/>
        <p:txBody>
          <a:bodyPr>
            <a:noAutofit/>
          </a:bodyPr>
          <a:lstStyle/>
          <a:p>
            <a:pPr marL="0" indent="0" eaLnBrk="1" hangingPunct="1">
              <a:lnSpc>
                <a:spcPct val="80000"/>
              </a:lnSpc>
              <a:buFontTx/>
              <a:buNone/>
            </a:pPr>
            <a:r>
              <a:rPr lang="ar-AE" altLang="de-DE" sz="2400" dirty="0">
                <a:solidFill>
                  <a:srgbClr val="333333"/>
                </a:solidFill>
              </a:rPr>
              <a:t>تشير الدراسات إلى أن العديد من </a:t>
            </a:r>
            <a:r>
              <a:rPr lang="de-DE" altLang="de-DE" sz="2400" dirty="0">
                <a:solidFill>
                  <a:srgbClr val="333333"/>
                </a:solidFill>
              </a:rPr>
              <a:t>)</a:t>
            </a:r>
            <a:r>
              <a:rPr lang="ar-AE" altLang="de-DE" sz="2400" dirty="0">
                <a:solidFill>
                  <a:srgbClr val="333333"/>
                </a:solidFill>
              </a:rPr>
              <a:t>ولكن ليس الكل !</a:t>
            </a:r>
            <a:r>
              <a:rPr lang="de-DE" altLang="de-DE" sz="2400" dirty="0">
                <a:solidFill>
                  <a:srgbClr val="333333"/>
                </a:solidFill>
              </a:rPr>
              <a:t>(</a:t>
            </a:r>
            <a:r>
              <a:rPr lang="ar-AE" altLang="de-DE" sz="2400" dirty="0">
                <a:solidFill>
                  <a:srgbClr val="333333"/>
                </a:solidFill>
              </a:rPr>
              <a:t> الناس بمرض البسيشوج يواصلون التشبث بالرأي أو معتقداتهم عن حدث ما، حتى عندما تواجه مع المعلومات التي لا تبت هذا الاعتقاد.</a:t>
            </a:r>
            <a:endParaRPr lang="de-DE" altLang="de-DE" sz="2400" dirty="0">
              <a:solidFill>
                <a:srgbClr val="333333"/>
              </a:solidFill>
            </a:endParaRPr>
          </a:p>
          <a:p>
            <a:pPr marL="0" indent="0" eaLnBrk="1" hangingPunct="1">
              <a:lnSpc>
                <a:spcPct val="80000"/>
              </a:lnSpc>
              <a:buFontTx/>
              <a:buNone/>
            </a:pPr>
            <a:r>
              <a:rPr lang="ar-AE" altLang="de-DE" sz="2400" dirty="0">
                <a:solidFill>
                  <a:srgbClr val="004992"/>
                </a:solidFill>
              </a:rPr>
              <a:t>وهذا قد يؤدي إلى مشاكل في العلاقات الشخصية والصحية ، وتعطي نظرة غير واقعية للبيئة.</a:t>
            </a:r>
            <a:endParaRPr lang="de-DE" alt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15AFA678-B5BB-4FC8-9DDD-C63CCE0C0B28}"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كيف التشدد بالمعتقدات يسيئ الفهم خلال مرحلة البسيشوج - أمثلة</a:t>
            </a:r>
            <a:endParaRPr lang="en-US" sz="3600" dirty="0">
              <a:latin typeface="+mn-lt"/>
              <a:ea typeface="+mn-ea"/>
              <a:cs typeface="+mn-cs"/>
            </a:endParaRPr>
          </a:p>
        </p:txBody>
      </p:sp>
      <p:sp>
        <p:nvSpPr>
          <p:cNvPr id="28674" name="Rectangle 3"/>
          <p:cNvSpPr>
            <a:spLocks noGrp="1" noChangeArrowheads="1"/>
          </p:cNvSpPr>
          <p:nvPr>
            <p:ph idx="1"/>
          </p:nvPr>
        </p:nvSpPr>
        <p:spPr/>
        <p:txBody>
          <a:bodyPr>
            <a:noAutofit/>
          </a:bodyPr>
          <a:lstStyle/>
          <a:p>
            <a:pPr marL="342900" indent="-342900" rtl="1" eaLnBrk="1" hangingPunct="1">
              <a:buClr>
                <a:srgbClr val="333333"/>
              </a:buClr>
              <a:buSzPct val="80000"/>
              <a:buFont typeface="WingDings"/>
              <a:buChar char=""/>
            </a:pPr>
            <a:r>
              <a:rPr lang="ar-AE" altLang="de-DE" sz="2400" dirty="0">
                <a:solidFill>
                  <a:srgbClr val="333333"/>
                </a:solidFill>
              </a:rPr>
              <a:t>تتجنب المناقشات مع الأصدقاء والأقارب حول أفكار محددة بسبب اختلاف تفكيركم / الخوف وعدم الثقة بالآخرين.</a:t>
            </a:r>
            <a:endParaRPr lang="de-DE" altLang="de-DE" sz="2400" dirty="0">
              <a:solidFill>
                <a:srgbClr val="333333"/>
              </a:solidFill>
            </a:endParaRPr>
          </a:p>
          <a:p>
            <a:pPr marL="342900" indent="-342900" rtl="1" eaLnBrk="1" hangingPunct="1">
              <a:buClr>
                <a:srgbClr val="333333"/>
              </a:buClr>
              <a:buSzPct val="80000"/>
              <a:buFont typeface="WingDings"/>
              <a:buChar char=""/>
            </a:pPr>
            <a:r>
              <a:rPr lang="ar-AE" altLang="de-DE" sz="2400" dirty="0">
                <a:solidFill>
                  <a:srgbClr val="333333"/>
                </a:solidFill>
              </a:rPr>
              <a:t>وتعتقد أن الناس الذين يختلفون مع المعتقدات الخاصة بك فهم الأعداء أو يتابعونك.</a:t>
            </a:r>
            <a:endParaRPr lang="de-DE" altLang="de-DE" sz="2400" dirty="0">
              <a:solidFill>
                <a:srgbClr val="333333"/>
              </a:solidFill>
            </a:endParaRPr>
          </a:p>
          <a:p>
            <a:pPr marL="342900" indent="-342900" rtl="1" eaLnBrk="1" hangingPunct="1">
              <a:buClr>
                <a:srgbClr val="333333"/>
              </a:buClr>
              <a:buSzPct val="80000"/>
              <a:buFont typeface="WingDings"/>
              <a:buChar char=""/>
            </a:pPr>
            <a:r>
              <a:rPr lang="ar-AE" altLang="de-DE" sz="2400" dirty="0">
                <a:solidFill>
                  <a:srgbClr val="333333"/>
                </a:solidFill>
              </a:rPr>
              <a:t>والمعلومات المستمدة تكون من مصدر واحد فقط (مثل منتديات الانترنت حول نظريات المؤامرة) ، مع غيرها من وسائل الإعلام أكثر خطورة (وكالات الصحافة على سبيل المثال) لا يجري النظر فيها.</a:t>
            </a:r>
            <a:endParaRPr lang="de-DE" altLang="de-DE" sz="2400" dirty="0">
              <a:solidFill>
                <a:srgbClr val="333333"/>
              </a:solidFill>
            </a:endParaRPr>
          </a:p>
        </p:txBody>
      </p:sp>
      <p:sp>
        <p:nvSpPr>
          <p:cNvPr id="5" name="Rectangle 24"/>
          <p:cNvSpPr>
            <a:spLocks noChangeArrowheads="1"/>
          </p:cNvSpPr>
          <p:nvPr/>
        </p:nvSpPr>
        <p:spPr bwMode="auto">
          <a:xfrm>
            <a:off x="408955" y="4581128"/>
            <a:ext cx="113760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o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itchFamily="34" charset="0"/>
                <a:ea typeface="MS PGothic" pitchFamily="34" charset="-128"/>
              </a:defRPr>
            </a:lvl9pPr>
          </a:lstStyle>
          <a:p>
            <a:pPr algn="ctr" eaLnBrk="1" hangingPunct="1">
              <a:buClr>
                <a:schemeClr val="tx1"/>
              </a:buClr>
              <a:defRPr/>
            </a:pPr>
            <a:r>
              <a:rPr lang="ar-SA" altLang="de-DE" b="0" dirty="0">
                <a:solidFill>
                  <a:srgbClr val="004992"/>
                </a:solidFill>
                <a:latin typeface="+mn-lt"/>
                <a:ea typeface="+mn-ea"/>
              </a:rPr>
              <a:t>؟</a:t>
            </a:r>
            <a:r>
              <a:rPr lang="de-DE" altLang="de-DE" b="0" dirty="0">
                <a:solidFill>
                  <a:srgbClr val="004992"/>
                </a:solidFill>
                <a:latin typeface="+mn-lt"/>
                <a:ea typeface="+mn-ea"/>
              </a:rPr>
              <a:t> </a:t>
            </a:r>
            <a:r>
              <a:rPr lang="ar-SA" altLang="de-DE" b="0" dirty="0">
                <a:solidFill>
                  <a:srgbClr val="004992"/>
                </a:solidFill>
                <a:latin typeface="+mn-lt"/>
                <a:ea typeface="+mn-ea"/>
              </a:rPr>
              <a:t>هل</a:t>
            </a:r>
            <a:r>
              <a:rPr lang="en-GB" altLang="de-DE" b="0" dirty="0">
                <a:solidFill>
                  <a:srgbClr val="004992"/>
                </a:solidFill>
                <a:latin typeface="+mn-lt"/>
                <a:ea typeface="+mn-ea"/>
              </a:rPr>
              <a:t> </a:t>
            </a:r>
            <a:r>
              <a:rPr lang="ar-SA" altLang="de-DE" b="0" dirty="0">
                <a:solidFill>
                  <a:srgbClr val="004992"/>
                </a:solidFill>
                <a:latin typeface="+mn-lt"/>
                <a:ea typeface="+mn-ea"/>
              </a:rPr>
              <a:t>يمكن</a:t>
            </a:r>
            <a:r>
              <a:rPr lang="en-GB" altLang="de-DE" b="0" dirty="0">
                <a:solidFill>
                  <a:srgbClr val="004992"/>
                </a:solidFill>
                <a:latin typeface="+mn-lt"/>
                <a:ea typeface="+mn-ea"/>
              </a:rPr>
              <a:t> </a:t>
            </a:r>
            <a:r>
              <a:rPr lang="ar-SA" altLang="de-DE" b="0" dirty="0">
                <a:solidFill>
                  <a:srgbClr val="004992"/>
                </a:solidFill>
                <a:latin typeface="+mn-lt"/>
                <a:ea typeface="+mn-ea"/>
              </a:rPr>
              <a:t>لأي</a:t>
            </a:r>
            <a:r>
              <a:rPr lang="en-GB" altLang="de-DE" b="0" dirty="0">
                <a:solidFill>
                  <a:srgbClr val="004992"/>
                </a:solidFill>
                <a:latin typeface="+mn-lt"/>
                <a:ea typeface="+mn-ea"/>
              </a:rPr>
              <a:t> </a:t>
            </a:r>
            <a:r>
              <a:rPr lang="ar-SA" altLang="de-DE" b="0" dirty="0">
                <a:solidFill>
                  <a:srgbClr val="004992"/>
                </a:solidFill>
                <a:latin typeface="+mn-lt"/>
                <a:ea typeface="+mn-ea"/>
              </a:rPr>
              <a:t>شخص</a:t>
            </a:r>
            <a:r>
              <a:rPr lang="en-GB" altLang="de-DE" b="0" dirty="0">
                <a:solidFill>
                  <a:srgbClr val="004992"/>
                </a:solidFill>
                <a:latin typeface="+mn-lt"/>
                <a:ea typeface="+mn-ea"/>
              </a:rPr>
              <a:t> </a:t>
            </a:r>
            <a:r>
              <a:rPr lang="ar-SA" altLang="de-DE" b="0" dirty="0">
                <a:solidFill>
                  <a:srgbClr val="004992"/>
                </a:solidFill>
                <a:latin typeface="+mn-lt"/>
                <a:ea typeface="+mn-ea"/>
              </a:rPr>
              <a:t>المساهمة</a:t>
            </a:r>
            <a:r>
              <a:rPr lang="en-GB" altLang="de-DE" b="0" dirty="0">
                <a:solidFill>
                  <a:srgbClr val="004992"/>
                </a:solidFill>
                <a:latin typeface="+mn-lt"/>
                <a:ea typeface="+mn-ea"/>
              </a:rPr>
              <a:t> </a:t>
            </a:r>
            <a:r>
              <a:rPr lang="ar-SA" altLang="de-DE" b="0" dirty="0">
                <a:solidFill>
                  <a:srgbClr val="004992"/>
                </a:solidFill>
                <a:latin typeface="+mn-lt"/>
                <a:ea typeface="+mn-ea"/>
              </a:rPr>
              <a:t>في</a:t>
            </a:r>
            <a:r>
              <a:rPr lang="en-GB" altLang="de-DE" b="0" dirty="0">
                <a:solidFill>
                  <a:srgbClr val="004992"/>
                </a:solidFill>
                <a:latin typeface="+mn-lt"/>
                <a:ea typeface="+mn-ea"/>
              </a:rPr>
              <a:t> </a:t>
            </a:r>
            <a:r>
              <a:rPr lang="ar-SA" altLang="de-DE" b="0" dirty="0">
                <a:solidFill>
                  <a:srgbClr val="004992"/>
                </a:solidFill>
                <a:latin typeface="+mn-lt"/>
                <a:ea typeface="+mn-ea"/>
              </a:rPr>
              <a:t>تجربة</a:t>
            </a:r>
            <a:r>
              <a:rPr lang="en-GB" altLang="de-DE" b="0" dirty="0">
                <a:solidFill>
                  <a:srgbClr val="004992"/>
                </a:solidFill>
                <a:latin typeface="+mn-lt"/>
                <a:ea typeface="+mn-ea"/>
              </a:rPr>
              <a:t> </a:t>
            </a:r>
            <a:r>
              <a:rPr lang="ar-SA" altLang="de-DE" b="0" dirty="0">
                <a:solidFill>
                  <a:srgbClr val="004992"/>
                </a:solidFill>
                <a:latin typeface="+mn-lt"/>
                <a:ea typeface="+mn-ea"/>
              </a:rPr>
              <a:t>شخصية</a:t>
            </a:r>
            <a:r>
              <a:rPr lang="en-GB" altLang="de-DE" b="0" dirty="0">
                <a:solidFill>
                  <a:srgbClr val="004992"/>
                </a:solidFill>
                <a:latin typeface="+mn-lt"/>
                <a:ea typeface="+mn-ea"/>
              </a:rPr>
              <a:t> </a:t>
            </a:r>
            <a:r>
              <a:rPr lang="ar-SA" altLang="de-DE" b="0" dirty="0">
                <a:solidFill>
                  <a:srgbClr val="004992"/>
                </a:solidFill>
                <a:latin typeface="+mn-lt"/>
                <a:ea typeface="+mn-ea"/>
              </a:rPr>
              <a:t>قصيرة</a:t>
            </a:r>
            <a:endParaRPr lang="en-GB" altLang="de-DE" b="0" dirty="0">
              <a:solidFill>
                <a:srgbClr val="004992"/>
              </a:solidFill>
              <a:latin typeface="+mn-lt"/>
              <a:ea typeface="+mn-ea"/>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solidFill>
                  <a:srgbClr val="004992"/>
                </a:solidFill>
                <a:latin typeface="+mn-lt"/>
                <a:ea typeface="+mn-ea"/>
                <a:cs typeface="+mn-cs"/>
              </a:rPr>
              <a:t>الصور الثلاثة أدناه تنتمي إلى فئة معينة. الفئة التي هو؟</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gn="ctr">
              <a:lnSpc>
                <a:spcPct val="100000"/>
              </a:lnSpc>
              <a:spcBef>
                <a:spcPts val="1200"/>
              </a:spcBef>
            </a:pPr>
            <a:endParaRPr lang="en-US" sz="2400" dirty="0">
              <a:solidFill>
                <a:srgbClr val="333333"/>
              </a:solidFill>
            </a:endParaRPr>
          </a:p>
          <a:p>
            <a:pPr algn="ctr">
              <a:lnSpc>
                <a:spcPct val="100000"/>
              </a:lnSpc>
              <a:spcBef>
                <a:spcPts val="1200"/>
              </a:spcBef>
            </a:pPr>
            <a:endParaRPr lang="en-US" sz="2400" dirty="0">
              <a:solidFill>
                <a:srgbClr val="333333"/>
              </a:solidFill>
            </a:endParaRPr>
          </a:p>
          <a:p>
            <a:pPr algn="ctr">
              <a:lnSpc>
                <a:spcPct val="100000"/>
              </a:lnSpc>
              <a:spcBef>
                <a:spcPts val="1200"/>
              </a:spcBef>
            </a:pPr>
            <a:endParaRPr lang="en-US" sz="2400" dirty="0">
              <a:solidFill>
                <a:srgbClr val="333333"/>
              </a:solidFill>
            </a:endParaRPr>
          </a:p>
          <a:p>
            <a:pPr algn="ctr"/>
            <a:endParaRPr lang="en-US" sz="2400" dirty="0">
              <a:solidFill>
                <a:srgbClr val="333333"/>
              </a:solidFill>
            </a:endParaRPr>
          </a:p>
          <a:p>
            <a:pPr algn="ctr"/>
            <a:r>
              <a:rPr lang="ar-SA" sz="2400" dirty="0">
                <a:solidFill>
                  <a:srgbClr val="333333"/>
                </a:solidFill>
              </a:rPr>
              <a:t>إذا كنت واثقا من الفئة الأساسية ، وتقديم الإجابة.</a:t>
            </a:r>
            <a:endParaRPr lang="en-US" sz="2400" dirty="0">
              <a:solidFill>
                <a:srgbClr val="333333"/>
              </a:solidFill>
            </a:endParaRPr>
          </a:p>
          <a:p>
            <a:pPr algn="ctr"/>
            <a:r>
              <a:rPr lang="ar-SA" sz="2400" dirty="0">
                <a:solidFill>
                  <a:srgbClr val="333333"/>
                </a:solidFill>
              </a:rPr>
              <a:t>سوف تحصل على ردود </a:t>
            </a:r>
            <a:r>
              <a:rPr lang="ar-SA" sz="2400">
                <a:solidFill>
                  <a:srgbClr val="333333"/>
                </a:solidFill>
              </a:rPr>
              <a:t>الفعل (“نعم” مقابل “لا”).</a:t>
            </a:r>
            <a:endParaRPr lang="en-US" sz="2400" dirty="0">
              <a:solidFill>
                <a:srgbClr val="333333"/>
              </a:solidFill>
            </a:endParaRPr>
          </a:p>
          <a:p>
            <a:pPr algn="ctr"/>
            <a:r>
              <a:rPr lang="ar-SA" sz="2400" dirty="0">
                <a:solidFill>
                  <a:srgbClr val="333333"/>
                </a:solidFill>
              </a:rPr>
              <a:t>يرجى تشير العناصر الأخرى في تسلسل لاختبار توليكم.</a:t>
            </a:r>
            <a:endParaRPr lang="en-US" sz="2400" dirty="0">
              <a:solidFill>
                <a:srgbClr val="333333"/>
              </a:solidFill>
            </a:endParaRPr>
          </a:p>
        </p:txBody>
      </p:sp>
      <p:pic>
        <p:nvPicPr>
          <p:cNvPr id="11"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75"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0800"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6164"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الفئة: الكائنات الحية!</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r>
              <a:rPr lang="ar-AE" altLang="de-DE" sz="2400" b="1" dirty="0">
                <a:solidFill>
                  <a:srgbClr val="333333"/>
                </a:solidFill>
              </a:rPr>
              <a:t>الخطأ الشائع: </a:t>
            </a:r>
            <a:r>
              <a:rPr lang="ar-AE" altLang="de-DE" sz="2400" dirty="0">
                <a:solidFill>
                  <a:srgbClr val="333333"/>
                </a:solidFill>
              </a:rPr>
              <a:t>معظم الناس يبحثون عن المعلومات فقط لصالح افتراضتهم الخاصة، ولكن ليس للحصول على معلومات متناقضة (بسبب وجود تحيز تأكيد). في هذه الحالة فئة الصحيح على ما يبدو: الزهور.</a:t>
            </a:r>
          </a:p>
          <a:p>
            <a:pPr lvl="0" defTabSz="914400" fontAlgn="base">
              <a:lnSpc>
                <a:spcPct val="100000"/>
              </a:lnSpc>
              <a:spcBef>
                <a:spcPts val="1200"/>
              </a:spcBef>
            </a:pPr>
            <a:r>
              <a:rPr lang="ar-AE" altLang="de-DE" sz="2400" dirty="0">
                <a:solidFill>
                  <a:srgbClr val="333333"/>
                </a:solidFill>
              </a:rPr>
              <a:t>في كثير من الأحيان، يتم اتخاذ أي اعتبارات بديلة / الأفكار بعين الاعتبار. أمثلة من الحياة اليومية:</a:t>
            </a:r>
            <a:endParaRPr lang="he-IL"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400" dirty="0">
                <a:solidFill>
                  <a:srgbClr val="333333"/>
                </a:solidFill>
              </a:rPr>
              <a:t>نقرأ الصحف التي تتفق مع رأينا الخاص.</a:t>
            </a:r>
            <a:endParaRPr lang="de-DE" altLang="de-DE" sz="2400" dirty="0">
              <a:solidFill>
                <a:srgbClr val="333333"/>
              </a:solidFill>
            </a:endParaRPr>
          </a:p>
          <a:p>
            <a:pPr marL="342900" lvl="0" indent="-342900" defTabSz="914400" fontAlgn="base">
              <a:lnSpc>
                <a:spcPct val="100000"/>
              </a:lnSpc>
              <a:spcBef>
                <a:spcPts val="1200"/>
              </a:spcBef>
              <a:buClr>
                <a:srgbClr val="333333"/>
              </a:buClr>
              <a:buSzPct val="80000"/>
              <a:buFont typeface="WingDings"/>
              <a:buChar char=""/>
            </a:pPr>
            <a:r>
              <a:rPr lang="ar-AE" altLang="de-DE" sz="2400" dirty="0">
                <a:solidFill>
                  <a:srgbClr val="333333"/>
                </a:solidFill>
              </a:rPr>
              <a:t>نتجنب الاتصال مع الناس الذين يفكرون بطريقة مختلفة بدلا من مناقشة الآراء المتعارضة</a:t>
            </a:r>
            <a:r>
              <a:rPr lang="he-IL" altLang="de-DE" sz="2400" dirty="0">
                <a:solidFill>
                  <a:srgbClr val="333333"/>
                </a:solidFill>
              </a:rPr>
              <a:t>.</a:t>
            </a:r>
          </a:p>
          <a:p>
            <a:pPr lvl="0" defTabSz="914400" fontAlgn="base">
              <a:lnSpc>
                <a:spcPct val="100000"/>
              </a:lnSpc>
              <a:spcBef>
                <a:spcPts val="1200"/>
              </a:spcBef>
            </a:pPr>
            <a:r>
              <a:rPr lang="ar-AE" altLang="de-DE" sz="2400" dirty="0">
                <a:solidFill>
                  <a:srgbClr val="004992"/>
                </a:solidFill>
              </a:rPr>
              <a:t>وهذا قد يؤدي إلىرؤية المواقف من جانب واحد وتعزيز الأحكام غير صحيحة.</a:t>
            </a:r>
            <a:endParaRPr lang="en-US" sz="2400" dirty="0"/>
          </a:p>
        </p:txBody>
      </p:sp>
      <p:pic>
        <p:nvPicPr>
          <p:cNvPr id="20"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6405"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2545"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80471"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27283"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1402"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23071"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a:spLocks noChangeArrowheads="1"/>
          </p:cNvSpPr>
          <p:nvPr/>
        </p:nvSpPr>
        <p:spPr bwMode="auto">
          <a:xfrm>
            <a:off x="446220"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endParaRPr lang="de-DE" altLang="de-DE" sz="1800">
              <a:latin typeface="Calibri Light"/>
            </a:endParaRPr>
          </a:p>
        </p:txBody>
      </p:sp>
      <p:sp>
        <p:nvSpPr>
          <p:cNvPr id="27" name="Caption_27"/>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algn="r" rtl="1" eaLnBrk="1" hangingPunct="1">
              <a:spcBef>
                <a:spcPts val="0"/>
              </a:spcBef>
              <a:spcAft>
                <a:spcPts val="0"/>
              </a:spcAft>
              <a:buNone/>
            </a:pPr>
            <a:r>
              <a:rPr lang="de-DE" altLang="de-DE" sz="1800" b="0" dirty="0">
                <a:solidFill>
                  <a:srgbClr val="333333"/>
                </a:solidFill>
                <a:latin typeface="+mn-lt"/>
                <a:ea typeface="+mn-ea"/>
              </a:rPr>
              <a:t>				</a:t>
            </a:r>
            <a:r>
              <a:rPr lang="ar-SA" altLang="de-DE" sz="1800" b="0" dirty="0">
                <a:solidFill>
                  <a:srgbClr val="333333"/>
                </a:solidFill>
                <a:latin typeface="+mn-lt"/>
                <a:ea typeface="+mn-ea"/>
              </a:rPr>
              <a:t>مزيد من الخيارات</a:t>
            </a:r>
            <a:r>
              <a:rPr lang="de-DE" altLang="de-DE" sz="1800" b="0" dirty="0">
                <a:solidFill>
                  <a:srgbClr val="333333"/>
                </a:solidFill>
                <a:latin typeface="+mn-lt"/>
                <a:ea typeface="+mn-ea"/>
              </a:rPr>
              <a:t>:</a:t>
            </a:r>
            <a:endParaRPr lang="ar-SA" altLang="de-DE" sz="1800" b="0" dirty="0">
              <a:solidFill>
                <a:srgbClr val="333333"/>
              </a:solidFill>
              <a:latin typeface="+mn-lt"/>
              <a:ea typeface="+mn-ea"/>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سيظهر ثلاث صور توضح سيناريو لكم ، جنبا إلى جنب مع تفسيرات مختلفة.</a:t>
            </a:r>
            <a:endParaRPr lang="de-DE" altLang="de-DE" sz="2400" dirty="0">
              <a:solidFill>
                <a:srgbClr val="333333"/>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سيظهر ثلاث صور توضح سيناريو لكم ، جنبا إلى جنب مع تفسيرات مختلفة.</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وتظهر الصور في ترتيب عكسي، حيث يظهر الحدث النهائي الأول.</a:t>
            </a:r>
            <a:endParaRPr lang="de-DE" altLang="de-DE" sz="2400" dirty="0">
              <a:solidFill>
                <a:srgbClr val="333333"/>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16</a:t>
            </a:fld>
            <a:endParaRPr lang="de-DE" altLang="de-DE"/>
          </a:p>
        </p:txBody>
      </p:sp>
    </p:spTree>
    <p:extLst>
      <p:ext uri="{BB962C8B-B14F-4D97-AF65-F5344CB8AC3E}">
        <p14:creationId xmlns:p14="http://schemas.microsoft.com/office/powerpoint/2010/main" val="4026716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سيظهر ثلاث صور توضح سيناريو لكم ، جنبا إلى جنب مع تفسيرات مختلفة.</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وتظهر الصور في ترتيب عكسي، حيث يظهر الحدث النهائي الأول.</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بعد عرض صورة، سوف يطلب منك أنترى معدل المعقولية أو احتمال كل من التفسيرات المقدمة. هذه يجب أن تكون إعادة تقييم كل مرة يتم فيها كشف صورة جديدة لهذا السيناريو.</a:t>
            </a:r>
            <a:endParaRPr lang="de-DE" altLang="ko-KR" sz="2400" dirty="0">
              <a:solidFill>
                <a:srgbClr val="333333"/>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17</a:t>
            </a:fld>
            <a:endParaRPr lang="de-DE" altLang="de-DE"/>
          </a:p>
        </p:txBody>
      </p:sp>
    </p:spTree>
    <p:extLst>
      <p:ext uri="{BB962C8B-B14F-4D97-AF65-F5344CB8AC3E}">
        <p14:creationId xmlns:p14="http://schemas.microsoft.com/office/powerpoint/2010/main" val="3450071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تمرين</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ar-AE" altLang="de-DE" sz="2400">
                <a:solidFill>
                  <a:srgbClr val="333333"/>
                </a:solidFill>
              </a:rPr>
              <a:t>سيظهر ثلاث صور توضح سيناريو لكم ، جنبا إلى جنب مع تفسيرات مختلفة.</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de-DE" sz="2400" dirty="0">
                <a:solidFill>
                  <a:srgbClr val="333333"/>
                </a:solidFill>
              </a:rPr>
              <a:t>وتظهر الصور في ترتيب عكسي، حيث يظهر الحدث النهائي الأول.</a:t>
            </a:r>
            <a:endParaRPr lang="de-DE" altLang="de-DE"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بعد عرض صورة، سوف يطلب منك أنترى معدل المعقولية أو احتمال كل من التفسيرات المقدمة. هذه يجب أن تكون إعادة تقييم كل مرة يتم فيها كشف صورة جديدة لهذا السيناريو.</a:t>
            </a:r>
            <a:endParaRPr lang="de-DE" altLang="ko-KR" sz="2400" dirty="0">
              <a:solidFill>
                <a:srgbClr val="333333"/>
              </a:solidFill>
            </a:endParaRPr>
          </a:p>
          <a:p>
            <a:pPr marL="342900" lvl="0" indent="-342900" defTabSz="914400" fontAlgn="base">
              <a:buClr>
                <a:srgbClr val="333333"/>
              </a:buClr>
              <a:buSzPct val="80000"/>
              <a:buFont typeface="WingDings"/>
              <a:buChar char=""/>
            </a:pPr>
            <a:r>
              <a:rPr lang="ar-AE" altLang="ko-KR" sz="2400" dirty="0">
                <a:solidFill>
                  <a:srgbClr val="333333"/>
                </a:solidFill>
              </a:rPr>
              <a:t>يرجى مناقشة مع المجموعة كيف درجة ثقتك في نتيجك.</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18</a:t>
            </a:fld>
            <a:endParaRPr lang="de-DE" altLang="de-DE"/>
          </a:p>
        </p:txBody>
      </p:sp>
    </p:spTree>
    <p:extLst>
      <p:ext uri="{BB962C8B-B14F-4D97-AF65-F5344CB8AC3E}">
        <p14:creationId xmlns:p14="http://schemas.microsoft.com/office/powerpoint/2010/main" val="705434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ما قد يكون حدث؟</a:t>
            </a:r>
            <a:endParaRPr lang="en-US" sz="3600">
              <a:latin typeface="+mn-lt"/>
              <a:ea typeface="+mn-ea"/>
              <a:cs typeface="+mn-cs"/>
            </a:endParaRPr>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901"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1"/>
          <p:cNvSpPr txBox="1">
            <a:spLocks noChangeArrowheads="1"/>
          </p:cNvSpPr>
          <p:nvPr/>
        </p:nvSpPr>
        <p:spPr bwMode="auto">
          <a:xfrm>
            <a:off x="46513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3</a:t>
            </a:r>
          </a:p>
        </p:txBody>
      </p:sp>
      <p:sp>
        <p:nvSpPr>
          <p:cNvPr id="13" name="Shape Penutup"/>
          <p:cNvSpPr/>
          <p:nvPr/>
        </p:nvSpPr>
        <p:spPr bwMode="gray">
          <a:xfrm>
            <a:off x="4631709"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631709"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6317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750568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8"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الفتى سعيد لأنه وجد أخيراعائلة تبناه.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الوالدان يمدحان </a:t>
            </a:r>
            <a:r>
              <a:rPr lang="ar-AE" altLang="de-DE" sz="2000" b="0" dirty="0">
                <a:solidFill>
                  <a:srgbClr val="333333"/>
                </a:solidFill>
                <a:latin typeface="+mn-lt"/>
                <a:ea typeface="+mn-ea"/>
              </a:rPr>
              <a:t>ابنهما للإبلاغ عن الحريق ، لذلك تم اخماده في الوقت المناسب.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تلقى الصبي علامة جيدة في </a:t>
            </a:r>
            <a:r>
              <a:rPr lang="ar-AE" altLang="de-DE" sz="2000" b="0">
                <a:solidFill>
                  <a:srgbClr val="333333"/>
                </a:solidFill>
                <a:latin typeface="+mn-lt"/>
                <a:ea typeface="+mn-ea"/>
              </a:rPr>
              <a:t>المدرسة.</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الصبي </a:t>
            </a:r>
            <a:r>
              <a:rPr lang="ar-AE" altLang="de-DE" sz="2000" b="0" dirty="0">
                <a:solidFill>
                  <a:srgbClr val="333333"/>
                </a:solidFill>
                <a:latin typeface="+mn-lt"/>
                <a:ea typeface="+mn-ea"/>
              </a:rPr>
              <a:t>شعل النار دونان يراه شخص ما.</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901"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1"/>
          <p:cNvSpPr txBox="1">
            <a:spLocks noChangeArrowheads="1"/>
          </p:cNvSpPr>
          <p:nvPr/>
        </p:nvSpPr>
        <p:spPr bwMode="auto">
          <a:xfrm>
            <a:off x="46513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3</a:t>
            </a:r>
          </a:p>
        </p:txBody>
      </p:sp>
      <p:sp>
        <p:nvSpPr>
          <p:cNvPr id="14" name="Shape Penutup"/>
          <p:cNvSpPr/>
          <p:nvPr/>
        </p:nvSpPr>
        <p:spPr bwMode="gray">
          <a:xfrm>
            <a:off x="4631709"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4631709"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46317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750568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4"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الفتى سعيد لأنه وجد أخيراعائلة تبناه.</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الوالدان يمدحان ابنهما للإبلاغ عن الحريق ، لذلك تم اخماده في الوقت المناسب.</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تلقى الصبي علامة جيدة في المدرسة.</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الصبي شعل النار دونان يراه شخص ما.</a:t>
            </a:r>
            <a:endParaRPr lang="de-DE" altLang="de-DE" sz="20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6188"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1615"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43"/>
          <p:cNvSpPr txBox="1">
            <a:spLocks noChangeArrowheads="1"/>
          </p:cNvSpPr>
          <p:nvPr/>
        </p:nvSpPr>
        <p:spPr bwMode="auto">
          <a:xfrm>
            <a:off x="2720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3</a:t>
            </a:r>
          </a:p>
        </p:txBody>
      </p:sp>
      <p:sp>
        <p:nvSpPr>
          <p:cNvPr id="17" name="Caption_44"/>
          <p:cNvSpPr txBox="1">
            <a:spLocks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2</a:t>
            </a:r>
          </a:p>
        </p:txBody>
      </p:sp>
      <p:sp>
        <p:nvSpPr>
          <p:cNvPr id="18" name="Shape Penutup"/>
          <p:cNvSpPr/>
          <p:nvPr/>
        </p:nvSpPr>
        <p:spPr bwMode="gray">
          <a:xfrm>
            <a:off x="270399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270399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2703995"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55779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6559423"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6559423"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65594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943465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9"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الفتى سعيد لأنه وجد أخيراعائلة تبناه.</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الوالدان يمدحان ابنهما للإبلاغ عن الحريق ، لذلك تم اخماده في الوقت المناسب.</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تلقى الصبي علامة جيدة في المدرسة.</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الصبي شعل النار دونان يراه شخص ما.</a:t>
            </a:r>
            <a:endParaRPr lang="de-DE" altLang="de-DE" sz="20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pic>
        <p:nvPicPr>
          <p:cNvPr id="1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9959"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84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70"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56"/>
          <p:cNvSpPr txBox="1">
            <a:spLocks noChangeArrowheads="1"/>
          </p:cNvSpPr>
          <p:nvPr/>
        </p:nvSpPr>
        <p:spPr bwMode="auto">
          <a:xfrm>
            <a:off x="7905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3</a:t>
            </a:r>
          </a:p>
        </p:txBody>
      </p:sp>
      <p:sp>
        <p:nvSpPr>
          <p:cNvPr id="20" name="Caption_55"/>
          <p:cNvSpPr txBox="1">
            <a:spLocks noChangeArrowheads="1"/>
          </p:cNvSpPr>
          <p:nvPr/>
        </p:nvSpPr>
        <p:spPr bwMode="auto">
          <a:xfrm>
            <a:off x="4638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2</a:t>
            </a:r>
          </a:p>
        </p:txBody>
      </p:sp>
      <p:sp>
        <p:nvSpPr>
          <p:cNvPr id="21" name="Caption_57"/>
          <p:cNvSpPr txBox="1">
            <a:spLocks noChangeArrowheads="1"/>
          </p:cNvSpPr>
          <p:nvPr/>
        </p:nvSpPr>
        <p:spPr bwMode="auto">
          <a:xfrm>
            <a:off x="849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1</a:t>
            </a:r>
          </a:p>
        </p:txBody>
      </p:sp>
      <p:sp>
        <p:nvSpPr>
          <p:cNvPr id="22" name="Shape Penutup"/>
          <p:cNvSpPr/>
          <p:nvPr/>
        </p:nvSpPr>
        <p:spPr bwMode="gray">
          <a:xfrm>
            <a:off x="77565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77565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7565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36496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631078"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631078"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63107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750631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487767"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8487767"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84877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
          <p:cNvSpPr/>
          <p:nvPr/>
        </p:nvSpPr>
        <p:spPr bwMode="gray">
          <a:xfrm>
            <a:off x="111023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2" name="Text Box 2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الفتى سعيد لأنه وجد أخيراعائلة تبناه.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الوالدان يمدحان ابنهما للإبلاغ عن الحريق ، لذلك تم اخماده في الوقت المناسب.</a:t>
            </a:r>
            <a:endParaRPr lang="de-DE" altLang="de-DE" sz="2000" b="0" dirty="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تلقى الصبي علامة جيدة في المدرسة.</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شعل النار دونان يراه شخص ما.</a:t>
            </a:r>
            <a:endParaRPr lang="de-DE" altLang="de-DE" sz="2000" b="0" dirty="0">
              <a:solidFill>
                <a:srgbClr val="333333"/>
              </a:solidFill>
              <a:latin typeface="+mn-lt"/>
              <a:ea typeface="+mn-ea"/>
            </a:endParaRPr>
          </a:p>
        </p:txBody>
      </p:sp>
      <p:pic>
        <p:nvPicPr>
          <p:cNvPr id="15"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9959"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84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70"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7"/>
          <p:cNvSpPr txBox="1">
            <a:spLocks noChangeArrowheads="1"/>
          </p:cNvSpPr>
          <p:nvPr/>
        </p:nvSpPr>
        <p:spPr bwMode="auto">
          <a:xfrm>
            <a:off x="7905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3</a:t>
            </a:r>
          </a:p>
        </p:txBody>
      </p:sp>
      <p:sp>
        <p:nvSpPr>
          <p:cNvPr id="19" name="Caption_56"/>
          <p:cNvSpPr txBox="1">
            <a:spLocks noChangeArrowheads="1"/>
          </p:cNvSpPr>
          <p:nvPr/>
        </p:nvSpPr>
        <p:spPr bwMode="auto">
          <a:xfrm>
            <a:off x="4638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2</a:t>
            </a:r>
          </a:p>
        </p:txBody>
      </p:sp>
      <p:sp>
        <p:nvSpPr>
          <p:cNvPr id="20" name="Caption_58"/>
          <p:cNvSpPr txBox="1">
            <a:spLocks noChangeArrowheads="1"/>
          </p:cNvSpPr>
          <p:nvPr/>
        </p:nvSpPr>
        <p:spPr bwMode="auto">
          <a:xfrm>
            <a:off x="849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1</a:t>
            </a:r>
          </a:p>
        </p:txBody>
      </p:sp>
      <p:sp>
        <p:nvSpPr>
          <p:cNvPr id="21" name="Shape Penutup"/>
          <p:cNvSpPr/>
          <p:nvPr/>
        </p:nvSpPr>
        <p:spPr bwMode="gray">
          <a:xfrm>
            <a:off x="77565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77565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77565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36496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631078"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631078"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63107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750631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8487767"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487767"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84877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111023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هؤلاء الرجال هم يتجادلون حول مساحة وقوف السيارات في الظل.</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الرجل هو في إخبار الشخص الآخر لنه احتل مكانان اتنين .</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سائق السيارة الرمادية انتقد بشكل خاطئ.</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الرجال يختلفون حول سعر السيارة.</a:t>
            </a:r>
            <a:endParaRPr lang="de-DE" altLang="de-DE" sz="20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7272"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1"/>
          <p:cNvSpPr txBox="1">
            <a:spLocks noChangeArrowheads="1"/>
          </p:cNvSpPr>
          <p:nvPr/>
        </p:nvSpPr>
        <p:spPr bwMode="auto">
          <a:xfrm>
            <a:off x="4943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3</a:t>
            </a:r>
          </a:p>
        </p:txBody>
      </p:sp>
      <p:sp>
        <p:nvSpPr>
          <p:cNvPr id="10" name="Shape Penutup"/>
          <p:cNvSpPr/>
          <p:nvPr/>
        </p:nvSpPr>
        <p:spPr bwMode="gray">
          <a:xfrm>
            <a:off x="4935080"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935080"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93507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2023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هؤلاء الرجال هم يتجادلون حول مساحة وقوف السيارات في الظل.</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الرجل هو في إخبار الشخص الآخر لنه احتل مكانان اتنين .</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سائق السيارة الرمادية انتقد بشكل خاطئ.</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الرجال يختلفون حول سعر السيارة.</a:t>
            </a:r>
            <a:endParaRPr lang="de-DE" altLang="de-DE" sz="20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وقد تغيرت حكمك مع الصورة الجديدة؟</a:t>
            </a:r>
            <a:endParaRPr lang="en-US" sz="3600">
              <a:solidFill>
                <a:srgbClr val="004992"/>
              </a:solidFill>
              <a:latin typeface="+mn-lt"/>
              <a:ea typeface="+mn-ea"/>
              <a:cs typeface="+mn-cs"/>
            </a:endParaRPr>
          </a:p>
        </p:txBody>
      </p:sp>
      <p:pic>
        <p:nvPicPr>
          <p:cNvPr id="10"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2928"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3"/>
          <p:cNvSpPr txBox="1">
            <a:spLocks noChangeArrowheads="1"/>
          </p:cNvSpPr>
          <p:nvPr/>
        </p:nvSpPr>
        <p:spPr bwMode="auto">
          <a:xfrm>
            <a:off x="656907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3" name="Caption_34"/>
          <p:cNvSpPr txBox="1">
            <a:spLocks noChangeArrowheads="1"/>
          </p:cNvSpPr>
          <p:nvPr/>
        </p:nvSpPr>
        <p:spPr bwMode="auto">
          <a:xfrm>
            <a:off x="331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3</a:t>
            </a:r>
          </a:p>
        </p:txBody>
      </p:sp>
      <p:sp>
        <p:nvSpPr>
          <p:cNvPr id="14" name="Shape Penutup"/>
          <p:cNvSpPr/>
          <p:nvPr/>
        </p:nvSpPr>
        <p:spPr bwMode="gray">
          <a:xfrm>
            <a:off x="3310737"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3310737"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33107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6559423"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559423"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88266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هؤلاء الرجال هم يتجادلون حول مساحة وقوف السيارات في الظل.</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الرجل هو في إخبار الشخص الآخر لنه احتل مكانان اتنين .</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سائق السيارة الرمادية انتقد بشكل خاطئ.</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الرجال يختلفون حول سعر السيارة.</a:t>
            </a:r>
            <a:endParaRPr lang="de-DE" altLang="de-DE" sz="20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الرجاء إعادة نسبة احتمال!</a:t>
            </a:r>
            <a:endParaRPr lang="en-US" sz="3600">
              <a:solidFill>
                <a:srgbClr val="004992"/>
              </a:solidFill>
              <a:latin typeface="+mn-lt"/>
              <a:ea typeface="+mn-ea"/>
              <a:cs typeface="+mn-cs"/>
            </a:endParaRPr>
          </a:p>
        </p:txBody>
      </p:sp>
      <p:pic>
        <p:nvPicPr>
          <p:cNvPr id="12"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595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8585"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7272"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5"/>
          <p:cNvSpPr txBox="1">
            <a:spLocks noChangeArrowheads="1"/>
          </p:cNvSpPr>
          <p:nvPr/>
        </p:nvSpPr>
        <p:spPr bwMode="auto">
          <a:xfrm>
            <a:off x="494347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6" name="Caption_46"/>
          <p:cNvSpPr txBox="1">
            <a:spLocks noChangeArrowheads="1"/>
          </p:cNvSpPr>
          <p:nvPr/>
        </p:nvSpPr>
        <p:spPr bwMode="auto">
          <a:xfrm>
            <a:off x="1692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7" name="Caption_47"/>
          <p:cNvSpPr txBox="1">
            <a:spLocks noChangeArrowheads="1"/>
          </p:cNvSpPr>
          <p:nvPr/>
        </p:nvSpPr>
        <p:spPr bwMode="auto">
          <a:xfrm>
            <a:off x="8194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1686393"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686393"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168639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39536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35080"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35080"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3507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2023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18376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8376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1837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10450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هؤلاء الرجال هم يتجادلون حول مساحة وقوف السيارات في الظل.</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الرجل هو في إخبار الشخص الآخر لنه احتل مكانان اتنين .</a:t>
            </a:r>
            <a:endParaRPr lang="de-DE" altLang="de-DE" sz="2000" b="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a:solidFill>
                  <a:srgbClr val="004992"/>
                </a:solidFill>
                <a:latin typeface="+mn-lt"/>
                <a:ea typeface="+mn-ea"/>
              </a:rPr>
              <a:t>سائق السيارة الرمادية انتقد بشكل خاطئ.</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الرجال يختلفون حول سعر السيارة.</a:t>
            </a:r>
            <a:endParaRPr lang="de-DE" altLang="de-DE" sz="2000" b="0">
              <a:solidFill>
                <a:srgbClr val="333333"/>
              </a:solidFill>
              <a:latin typeface="+mn-lt"/>
              <a:ea typeface="+mn-ea"/>
            </a:endParaRPr>
          </a:p>
        </p:txBody>
      </p:sp>
      <p:pic>
        <p:nvPicPr>
          <p:cNvPr id="11" name="Picture 11"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595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8585"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7272"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6"/>
          <p:cNvSpPr txBox="1">
            <a:spLocks noChangeArrowheads="1"/>
          </p:cNvSpPr>
          <p:nvPr/>
        </p:nvSpPr>
        <p:spPr bwMode="auto">
          <a:xfrm>
            <a:off x="494347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5" name="Caption_47"/>
          <p:cNvSpPr txBox="1">
            <a:spLocks noChangeArrowheads="1"/>
          </p:cNvSpPr>
          <p:nvPr/>
        </p:nvSpPr>
        <p:spPr bwMode="auto">
          <a:xfrm>
            <a:off x="1692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6" name="Caption_48"/>
          <p:cNvSpPr txBox="1">
            <a:spLocks noChangeArrowheads="1"/>
          </p:cNvSpPr>
          <p:nvPr/>
        </p:nvSpPr>
        <p:spPr bwMode="auto">
          <a:xfrm>
            <a:off x="8194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1686393"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1686393"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68639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39536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935080"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35080"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3507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2023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818376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18376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837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10450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انصرف الرجل عن طريق الهاتف وقذف عجين البيتزاالدي سقطت على رأسه.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يدعو للحصول على مساعدة لمخلوق غريب قد سقط على رأسه.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حاول ان يضحك الفتاة لدالك ارتدي قبعة مضحكة.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نسي الرجل كيفية خبز كعكة لذلك فهو يدعو أمه لسألها عن الوصفه.</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solidFill>
                  <a:srgbClr val="004992"/>
                </a:solidFill>
                <a:latin typeface="+mn-lt"/>
                <a:ea typeface="+mn-ea"/>
                <a:cs typeface="+mn-cs"/>
              </a:rPr>
              <a:t>اي خيارهو محتمل اكتر؟</a:t>
            </a:r>
            <a:endParaRPr lang="en-US" sz="3600" dirty="0">
              <a:solidFill>
                <a:srgbClr val="004992"/>
              </a:solidFill>
              <a:latin typeface="+mn-lt"/>
              <a:ea typeface="+mn-ea"/>
              <a:cs typeface="+mn-cs"/>
            </a:endParaRPr>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2271"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30"/>
          <p:cNvSpPr txBox="1">
            <a:spLocks noChangeArrowheads="1"/>
          </p:cNvSpPr>
          <p:nvPr/>
        </p:nvSpPr>
        <p:spPr bwMode="auto">
          <a:xfrm>
            <a:off x="49688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950079"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950079"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95007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1873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انصرف الرجل عن طريق الهاتف وقذف عجين البيتزاالدي سقطت على رأسه.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يدعو للحصول على مساعدة لمخلوق غريب قد سقط على رأسه.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حاول ان يضحك الفتاة لدالك ارتدي قبعة مضحكة.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نسي الرجل كيفية خبز كعكة لذلك فهو يدعو أمه لسألها عن الوصفه.</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8911"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2927"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9"/>
          <p:cNvSpPr txBox="1">
            <a:spLocks noChangeArrowheads="1"/>
          </p:cNvSpPr>
          <p:nvPr/>
        </p:nvSpPr>
        <p:spPr bwMode="auto">
          <a:xfrm>
            <a:off x="3355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3" name="Caption_42"/>
          <p:cNvSpPr txBox="1">
            <a:spLocks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3340736"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3340736"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334073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6556719"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556719"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567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8994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الرجاء إعادة نسبة احتمال!</a:t>
            </a:r>
            <a:endParaRPr lang="en-US" sz="3600" dirty="0">
              <a:latin typeface="+mn-lt"/>
              <a:ea typeface="+mn-ea"/>
              <a:cs typeface="+mn-cs"/>
            </a:endParaRPr>
          </a:p>
        </p:txBody>
      </p:sp>
      <p:sp>
        <p:nvSpPr>
          <p:cNvPr id="4712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انصرف الرجل عن طريق الهاتف وقذف عجين البيتزاالدي سقطت على رأسه.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يدعو للحصول على مساعدة لمخلوق غريب قد سقط على رأسه.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حاول ان يضحك الفتاة لدالك ارتدي قبعة مضحكة.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نسي الرجل كيفية خبز كعكة لذلك فهو يدعو أمه لسألها عن الوصفه.</a:t>
            </a:r>
            <a:endParaRPr lang="de-DE" altLang="de-DE" sz="2000" b="0" dirty="0">
              <a:solidFill>
                <a:srgbClr val="333333"/>
              </a:solidFill>
              <a:latin typeface="+mn-lt"/>
              <a:ea typeface="+mn-ea"/>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9359"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1878"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5894"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
          <p:cNvSpPr txBox="1">
            <a:spLocks noChangeArrowheads="1"/>
          </p:cNvSpPr>
          <p:nvPr/>
        </p:nvSpPr>
        <p:spPr bwMode="auto">
          <a:xfrm>
            <a:off x="16541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6" name="Caption_61"/>
          <p:cNvSpPr txBox="1">
            <a:spLocks noChangeArrowheads="1"/>
          </p:cNvSpPr>
          <p:nvPr/>
        </p:nvSpPr>
        <p:spPr bwMode="auto">
          <a:xfrm>
            <a:off x="4867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7" name="Caption_62"/>
          <p:cNvSpPr txBox="1">
            <a:spLocks noChangeArrowheads="1"/>
          </p:cNvSpPr>
          <p:nvPr/>
        </p:nvSpPr>
        <p:spPr bwMode="auto">
          <a:xfrm>
            <a:off x="82835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1315186"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315186"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1633702"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38709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7948651"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7948651"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8267167"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10432136"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53117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453117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849686"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7287705"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انصرف الرجل عن طريق الهاتف وقذف عجين البيتزاالدي سقطت على رأسه.</a:t>
            </a:r>
            <a:endParaRPr lang="de-DE" altLang="de-DE" sz="2000" b="0" dirty="0">
              <a:solidFill>
                <a:srgbClr val="004992"/>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يدعو للحصول على مساعدة لمخلوق غريب قد سقط على رأسه.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حاول ان يضحك الفتاة لدالك ارتدي قبعة مضحكة.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نسي الرجل كيفية خبز كعكة لذلك فهو يدعو أمه لسألها عن الوصفه.</a:t>
            </a:r>
            <a:endParaRPr lang="de-DE" altLang="de-DE" sz="2000" b="0" dirty="0">
              <a:solidFill>
                <a:srgbClr val="333333"/>
              </a:solidFill>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9359"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1878"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5894"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6541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5" name="Caption_56"/>
          <p:cNvSpPr txBox="1">
            <a:spLocks noChangeArrowheads="1"/>
          </p:cNvSpPr>
          <p:nvPr/>
        </p:nvSpPr>
        <p:spPr bwMode="auto">
          <a:xfrm>
            <a:off x="4867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6" name="Caption_57"/>
          <p:cNvSpPr txBox="1">
            <a:spLocks noChangeArrowheads="1"/>
          </p:cNvSpPr>
          <p:nvPr/>
        </p:nvSpPr>
        <p:spPr bwMode="auto">
          <a:xfrm>
            <a:off x="82835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1633703"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1633703"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63370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38709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849686"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849686"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8496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28770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8267167"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267167"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2671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104321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السياسي يساعد الناس المحرومين.</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السياسي الشيوعي تشجع العمال على العمل بجد</a:t>
            </a:r>
            <a:r>
              <a:rPr lang="he-IL" altLang="de-DE" sz="2000" b="0" dirty="0">
                <a:solidFill>
                  <a:srgbClr val="333333"/>
                </a:solidFill>
                <a:latin typeface="+mn-lt"/>
                <a:ea typeface="+mn-ea"/>
              </a:rPr>
              <a:t>.</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الواعظ هو الذي يعلن نهاية العالم.</a:t>
            </a:r>
            <a:endParaRPr lang="ar-A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مدرب تعلن أنه لا يوجد المال لزيادة الرواتب ، وعلى الرغم من انه يعيش في رفاهية.</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83558"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458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571366"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571366"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57136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5660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السياسي يساعد الناس المحرومين.</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السياسي الشيوعي تشجع العمال على العمل بجد</a:t>
            </a:r>
            <a:r>
              <a:rPr lang="he-IL" altLang="de-DE" sz="2000" b="0" dirty="0">
                <a:solidFill>
                  <a:srgbClr val="333333"/>
                </a:solidFill>
                <a:latin typeface="+mn-lt"/>
                <a:ea typeface="+mn-ea"/>
              </a:rPr>
              <a:t>.</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الواعظ هو الذي يعلن نهاية العالم.</a:t>
            </a:r>
            <a:endParaRPr lang="ar-A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مدرب تعلن أنه لا يوجد المال لزيادة الرواتب ، وعلى الرغم من انه يعيش في رفاهية.</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2595501"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92306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Caption_1026"/>
          <p:cNvSpPr txBox="1">
            <a:spLocks noChangeArrowheads="1"/>
          </p:cNvSpPr>
          <p:nvPr/>
        </p:nvSpPr>
        <p:spPr bwMode="auto">
          <a:xfrm>
            <a:off x="65690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6" name="Caption_16"/>
          <p:cNvSpPr txBox="1">
            <a:spLocks noChangeArrowheads="1"/>
          </p:cNvSpPr>
          <p:nvPr/>
        </p:nvSpPr>
        <p:spPr bwMode="auto">
          <a:xfrm>
            <a:off x="2606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7" name="Shape Penutup"/>
          <p:cNvSpPr/>
          <p:nvPr/>
        </p:nvSpPr>
        <p:spPr bwMode="gray">
          <a:xfrm>
            <a:off x="258330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258330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258330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6559423"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6559423"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Caption_7"/>
          <p:cNvSpPr>
            <a:spLocks noChangeArrowheads="1"/>
          </p:cNvSpPr>
          <p:nvPr/>
        </p:nvSpPr>
        <p:spPr bwMode="auto">
          <a:xfrm>
            <a:off x="6571615" y="2133600"/>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400">
                <a:latin typeface="+mn-lt"/>
                <a:ea typeface="+mn-ea"/>
              </a:rPr>
              <a:t>سهرة</a:t>
            </a:r>
            <a:endParaRPr lang="de-DE" altLang="de-DE" sz="1400" dirty="0">
              <a:latin typeface="+mn-lt"/>
              <a:ea typeface="+mn-ea"/>
            </a:endParaRPr>
          </a:p>
        </p:txBody>
      </p:sp>
      <p:sp>
        <p:nvSpPr>
          <p:cNvPr id="23" name="Shape Penutup"/>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السياسي يساعد الناس المحرومين.</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السياسي الشيوعي تشجع العمال على العمل بجد</a:t>
            </a:r>
            <a:r>
              <a:rPr lang="he-IL" altLang="de-DE" sz="2000" b="0" dirty="0">
                <a:solidFill>
                  <a:srgbClr val="333333"/>
                </a:solidFill>
                <a:latin typeface="+mn-lt"/>
                <a:ea typeface="+mn-ea"/>
              </a:rPr>
              <a:t>.</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الواعظ هو الذي يعلن نهاية العالم.</a:t>
            </a:r>
            <a:endParaRPr lang="ar-A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مدرب تعلن أنه لا يوجد المال لزيادة الرواتب ، وعلى الرغم من انه يعيش في رفاهية.</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pic>
        <p:nvPicPr>
          <p:cNvPr id="14" name="Picture 13"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931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5293"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769179"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74042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1108764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Caption_20"/>
          <p:cNvSpPr txBox="1">
            <a:spLocks noChangeArrowheads="1"/>
          </p:cNvSpPr>
          <p:nvPr/>
        </p:nvSpPr>
        <p:spPr bwMode="auto">
          <a:xfrm>
            <a:off x="77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22" name="Caption_30"/>
          <p:cNvSpPr txBox="1">
            <a:spLocks noChangeArrowheads="1"/>
          </p:cNvSpPr>
          <p:nvPr/>
        </p:nvSpPr>
        <p:spPr bwMode="auto">
          <a:xfrm>
            <a:off x="47402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23" name="Caption_31"/>
          <p:cNvSpPr txBox="1">
            <a:spLocks noChangeArrowheads="1"/>
          </p:cNvSpPr>
          <p:nvPr/>
        </p:nvSpPr>
        <p:spPr bwMode="auto">
          <a:xfrm>
            <a:off x="839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rtl="1" eaLnBrk="1" hangingPunct="1">
              <a:spcBef>
                <a:spcPct val="0"/>
              </a:spcBef>
              <a:buClrTx/>
              <a:buFontTx/>
              <a:buNone/>
            </a:pPr>
            <a:r>
              <a:rPr lang="de-DE" altLang="de-DE" sz="1800">
                <a:latin typeface="+mn-lt"/>
                <a:ea typeface="+mn-ea"/>
              </a:rPr>
              <a:t>1</a:t>
            </a:r>
          </a:p>
        </p:txBody>
      </p:sp>
      <p:sp>
        <p:nvSpPr>
          <p:cNvPr id="24" name="Shape Penutup"/>
          <p:cNvSpPr/>
          <p:nvPr/>
        </p:nvSpPr>
        <p:spPr bwMode="gray">
          <a:xfrm>
            <a:off x="75698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5698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5698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3751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4733101"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4733101"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8385745"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8385745"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Caption_7"/>
          <p:cNvSpPr>
            <a:spLocks noChangeArrowheads="1"/>
          </p:cNvSpPr>
          <p:nvPr/>
        </p:nvSpPr>
        <p:spPr bwMode="auto">
          <a:xfrm>
            <a:off x="4745293" y="2146105"/>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400" dirty="0">
                <a:latin typeface="+mn-lt"/>
                <a:ea typeface="+mn-ea"/>
              </a:rPr>
              <a:t>سهرة</a:t>
            </a:r>
            <a:endParaRPr lang="de-DE" altLang="de-DE" sz="1400" dirty="0">
              <a:latin typeface="+mn-lt"/>
              <a:ea typeface="+mn-ea"/>
            </a:endParaRPr>
          </a:p>
        </p:txBody>
      </p:sp>
      <p:sp>
        <p:nvSpPr>
          <p:cNvPr id="30" name="Shape Penutup"/>
          <p:cNvSpPr/>
          <p:nvPr/>
        </p:nvSpPr>
        <p:spPr bwMode="gray">
          <a:xfrm>
            <a:off x="47331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Caption_13"/>
          <p:cNvSpPr>
            <a:spLocks noChangeArrowheads="1"/>
          </p:cNvSpPr>
          <p:nvPr/>
        </p:nvSpPr>
        <p:spPr bwMode="auto">
          <a:xfrm>
            <a:off x="8399319"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400" dirty="0">
                <a:latin typeface="+mn-lt"/>
                <a:ea typeface="+mn-ea"/>
              </a:rPr>
              <a:t>سهرة خيرية</a:t>
            </a:r>
            <a:endParaRPr lang="de-DE" altLang="de-DE" sz="1400" dirty="0">
              <a:latin typeface="+mn-lt"/>
              <a:ea typeface="+mn-ea"/>
            </a:endParaRPr>
          </a:p>
        </p:txBody>
      </p:sp>
      <p:sp>
        <p:nvSpPr>
          <p:cNvPr id="33" name="Shape Penutup"/>
          <p:cNvSpPr/>
          <p:nvPr/>
        </p:nvSpPr>
        <p:spPr bwMode="gray">
          <a:xfrm>
            <a:off x="83857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2"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السياسي يساعد الناس المحرومين.</a:t>
            </a:r>
            <a:endParaRPr lang="de-DE" altLang="de-DE" sz="2000" b="0" dirty="0">
              <a:solidFill>
                <a:srgbClr val="004992"/>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السياسي الشيوعي تشجع العمال على العمل بجد</a:t>
            </a:r>
            <a:r>
              <a:rPr lang="he-IL" altLang="de-DE" sz="2000" b="0" dirty="0">
                <a:solidFill>
                  <a:srgbClr val="333333"/>
                </a:solidFill>
                <a:latin typeface="+mn-lt"/>
                <a:ea typeface="+mn-ea"/>
              </a:rPr>
              <a:t>.</a:t>
            </a:r>
            <a:endParaRPr lang="de-D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الواعظ هو الذي يعلن نهاية العالم.</a:t>
            </a:r>
            <a:endParaRPr lang="ar-AE" altLang="de-DE" sz="200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مدرب تعلن أنه لا يوجد المال لزيادة الرواتب ، وعلى الرغم من انه يعيش في رفاهية.</a:t>
            </a:r>
            <a:endParaRPr lang="de-DE" altLang="de-DE" sz="2000" b="0" dirty="0">
              <a:solidFill>
                <a:srgbClr val="333333"/>
              </a:solidFill>
              <a:latin typeface="+mn-lt"/>
              <a:ea typeface="+mn-ea"/>
            </a:endParaRPr>
          </a:p>
        </p:txBody>
      </p:sp>
      <p:pic>
        <p:nvPicPr>
          <p:cNvPr id="31" name="Picture 30"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931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5293"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769179"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hape Penutup"/>
          <p:cNvSpPr/>
          <p:nvPr/>
        </p:nvSpPr>
        <p:spPr bwMode="gray">
          <a:xfrm>
            <a:off x="74042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5" name="Shape Penutup"/>
          <p:cNvSpPr/>
          <p:nvPr/>
        </p:nvSpPr>
        <p:spPr bwMode="gray">
          <a:xfrm>
            <a:off x="1108764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6" name="Caption_20"/>
          <p:cNvSpPr txBox="1">
            <a:spLocks noChangeArrowheads="1"/>
          </p:cNvSpPr>
          <p:nvPr/>
        </p:nvSpPr>
        <p:spPr bwMode="auto">
          <a:xfrm>
            <a:off x="77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7" name="Caption_30"/>
          <p:cNvSpPr txBox="1">
            <a:spLocks noChangeArrowheads="1"/>
          </p:cNvSpPr>
          <p:nvPr/>
        </p:nvSpPr>
        <p:spPr bwMode="auto">
          <a:xfrm>
            <a:off x="47402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38" name="Caption_31"/>
          <p:cNvSpPr txBox="1">
            <a:spLocks noChangeArrowheads="1"/>
          </p:cNvSpPr>
          <p:nvPr/>
        </p:nvSpPr>
        <p:spPr bwMode="auto">
          <a:xfrm>
            <a:off x="839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rtl="1" eaLnBrk="1" hangingPunct="1">
              <a:spcBef>
                <a:spcPct val="0"/>
              </a:spcBef>
              <a:buClrTx/>
              <a:buFontTx/>
              <a:buNone/>
            </a:pPr>
            <a:r>
              <a:rPr lang="de-DE" altLang="de-DE" sz="1800">
                <a:latin typeface="+mn-lt"/>
                <a:ea typeface="+mn-ea"/>
              </a:rPr>
              <a:t>1</a:t>
            </a:r>
          </a:p>
        </p:txBody>
      </p:sp>
      <p:sp>
        <p:nvSpPr>
          <p:cNvPr id="39" name="Shape Penutup"/>
          <p:cNvSpPr/>
          <p:nvPr/>
        </p:nvSpPr>
        <p:spPr bwMode="gray">
          <a:xfrm>
            <a:off x="75698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0" name="Shape Penutup"/>
          <p:cNvSpPr/>
          <p:nvPr/>
        </p:nvSpPr>
        <p:spPr bwMode="gray">
          <a:xfrm>
            <a:off x="75698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1" name="Shape Penutup"/>
          <p:cNvSpPr/>
          <p:nvPr/>
        </p:nvSpPr>
        <p:spPr bwMode="gray">
          <a:xfrm>
            <a:off x="75698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2" name="Shape Penutup"/>
          <p:cNvSpPr/>
          <p:nvPr/>
        </p:nvSpPr>
        <p:spPr bwMode="gray">
          <a:xfrm>
            <a:off x="3751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3" name="Shape Penutup"/>
          <p:cNvSpPr/>
          <p:nvPr/>
        </p:nvSpPr>
        <p:spPr bwMode="gray">
          <a:xfrm>
            <a:off x="4733101"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4" name="Shape Penutup"/>
          <p:cNvSpPr/>
          <p:nvPr/>
        </p:nvSpPr>
        <p:spPr bwMode="gray">
          <a:xfrm>
            <a:off x="4733101"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5" name="Shape Penutup"/>
          <p:cNvSpPr/>
          <p:nvPr/>
        </p:nvSpPr>
        <p:spPr bwMode="gray">
          <a:xfrm>
            <a:off x="8385745"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6" name="Shape Penutup"/>
          <p:cNvSpPr/>
          <p:nvPr/>
        </p:nvSpPr>
        <p:spPr bwMode="gray">
          <a:xfrm>
            <a:off x="8385745"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7" name="Caption_7"/>
          <p:cNvSpPr>
            <a:spLocks noChangeArrowheads="1"/>
          </p:cNvSpPr>
          <p:nvPr/>
        </p:nvSpPr>
        <p:spPr bwMode="auto">
          <a:xfrm>
            <a:off x="4745293" y="2146105"/>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400" dirty="0">
                <a:latin typeface="+mn-lt"/>
                <a:ea typeface="+mn-ea"/>
              </a:rPr>
              <a:t>سهرة</a:t>
            </a:r>
            <a:endParaRPr lang="de-DE" altLang="de-DE" sz="1400" dirty="0">
              <a:latin typeface="+mn-lt"/>
              <a:ea typeface="+mn-ea"/>
            </a:endParaRPr>
          </a:p>
        </p:txBody>
      </p:sp>
      <p:sp>
        <p:nvSpPr>
          <p:cNvPr id="48" name="Shape Penutup"/>
          <p:cNvSpPr/>
          <p:nvPr/>
        </p:nvSpPr>
        <p:spPr bwMode="gray">
          <a:xfrm>
            <a:off x="47331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49" name="Caption_13"/>
          <p:cNvSpPr>
            <a:spLocks noChangeArrowheads="1"/>
          </p:cNvSpPr>
          <p:nvPr/>
        </p:nvSpPr>
        <p:spPr bwMode="auto">
          <a:xfrm>
            <a:off x="8399319"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ar-SA" altLang="de-DE" sz="1400">
                <a:latin typeface="+mn-lt"/>
                <a:ea typeface="+mn-ea"/>
              </a:rPr>
              <a:t>سهرة خيرية</a:t>
            </a:r>
            <a:endParaRPr lang="de-DE" altLang="de-DE" sz="1400" dirty="0">
              <a:latin typeface="+mn-lt"/>
              <a:ea typeface="+mn-ea"/>
            </a:endParaRPr>
          </a:p>
        </p:txBody>
      </p:sp>
      <p:sp>
        <p:nvSpPr>
          <p:cNvPr id="50" name="Shape Penutup"/>
          <p:cNvSpPr/>
          <p:nvPr/>
        </p:nvSpPr>
        <p:spPr bwMode="gray">
          <a:xfrm>
            <a:off x="83857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هويحاولة خداع الشرطة بعد مطاردته.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يحاول لبس ملابس السباحة النسائية من أجل المتعة</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الحارس الشخصي للمرأة.</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ملابس الرجل مللة لذلك فهو سرق ملابس المرأة.</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91731" y="2112264"/>
            <a:ext cx="2045368" cy="2286000"/>
          </a:xfrm>
          <a:prstGeom prst="rect">
            <a:avLst/>
          </a:prstGeom>
          <a:noFill/>
        </p:spPr>
      </p:pic>
      <p:sp>
        <p:nvSpPr>
          <p:cNvPr id="9" name="Caption_17"/>
          <p:cNvSpPr txBox="1">
            <a:spLocks noChangeArrowheads="1"/>
          </p:cNvSpPr>
          <p:nvPr/>
        </p:nvSpPr>
        <p:spPr bwMode="auto">
          <a:xfrm>
            <a:off x="5095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5079539"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5079539"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5061251"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05785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sp>
        <p:nvSpPr>
          <p:cNvPr id="5428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هويحاولة خداع الشرطة بعد مطاردته.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يحاول لبس ملابس السباحة النسائية من أجل المتعة</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الحارس الشخصي للمرأة.</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ملابس الرجل مللة لذلك فهو سرق ملابس المرأة.</a:t>
            </a:r>
            <a:endParaRPr lang="de-DE" altLang="de-DE" sz="2000" b="0" dirty="0">
              <a:solidFill>
                <a:srgbClr val="333333"/>
              </a:solidFill>
              <a:latin typeface="+mn-lt"/>
              <a:ea typeface="+mn-ea"/>
            </a:endParaRPr>
          </a:p>
        </p:txBody>
      </p:sp>
      <p:pic>
        <p:nvPicPr>
          <p:cNvPr id="10"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5"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611847" y="2112264"/>
            <a:ext cx="2045368" cy="2286000"/>
          </a:xfrm>
          <a:prstGeom prst="rect">
            <a:avLst/>
          </a:prstGeom>
          <a:noFill/>
        </p:spPr>
      </p:pic>
      <p:sp>
        <p:nvSpPr>
          <p:cNvPr id="12" name="Caption_25"/>
          <p:cNvSpPr txBox="1">
            <a:spLocks noChangeArrowheads="1"/>
          </p:cNvSpPr>
          <p:nvPr/>
        </p:nvSpPr>
        <p:spPr bwMode="auto">
          <a:xfrm>
            <a:off x="3609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3" name="Caption_22"/>
          <p:cNvSpPr txBox="1">
            <a:spLocks noChangeAspect="1"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3599655"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3599655"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3581367"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6559423"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559423"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41135"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87783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sp>
        <p:nvSpPr>
          <p:cNvPr id="5530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هويحاولة خداع الشرطة بعد مطاردته.</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يحاول لبس ملابس السباحة النسائية من أجل المتعة</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الحارس الشخصي للمرأة.</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ملابس الرجل مللة لذلك فهو سرق ملابس المرأة.</a:t>
            </a:r>
            <a:endParaRPr lang="de-DE" altLang="de-DE" sz="2000" b="0" dirty="0">
              <a:solidFill>
                <a:srgbClr val="333333"/>
              </a:solidFill>
              <a:latin typeface="+mn-lt"/>
              <a:ea typeface="+mn-ea"/>
            </a:endParaRP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2012339" y="2112264"/>
            <a:ext cx="2045846" cy="2286000"/>
          </a:xfrm>
          <a:prstGeom prst="rect">
            <a:avLst/>
          </a:prstGeom>
          <a:noFill/>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0645"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2585"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1"/>
          <p:cNvSpPr txBox="1">
            <a:spLocks noChangeArrowheads="1"/>
          </p:cNvSpPr>
          <p:nvPr/>
        </p:nvSpPr>
        <p:spPr bwMode="auto">
          <a:xfrm>
            <a:off x="2009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6" name="Caption_27"/>
          <p:cNvSpPr txBox="1">
            <a:spLocks noChangeArrowheads="1"/>
          </p:cNvSpPr>
          <p:nvPr/>
        </p:nvSpPr>
        <p:spPr bwMode="auto">
          <a:xfrm>
            <a:off x="8169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17" name="Caption_26"/>
          <p:cNvSpPr txBox="1">
            <a:spLocks noChangeArrowheads="1"/>
          </p:cNvSpPr>
          <p:nvPr/>
        </p:nvSpPr>
        <p:spPr bwMode="auto">
          <a:xfrm>
            <a:off x="4968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8" name="Shape Penutup"/>
          <p:cNvSpPr/>
          <p:nvPr/>
        </p:nvSpPr>
        <p:spPr bwMode="gray">
          <a:xfrm>
            <a:off x="2000147"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2000147"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1981859"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39789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60393"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60393"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42105"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176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158453"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58453"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140165"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100647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الرجل هويحاولة خداع الشرطة بعد مطاردته.</a:t>
            </a:r>
            <a:endParaRPr lang="de-DE" altLang="de-DE" sz="2000" b="0" dirty="0">
              <a:solidFill>
                <a:srgbClr val="004992"/>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يحاول لبس ملابس السباحة النسائية من أجل المتعة</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هو الحارس الشخصي للمرأة.</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ملابس الرجل مللة لذلك فهو سرق ملابس المرأة.</a:t>
            </a:r>
            <a:endParaRPr lang="de-DE" altLang="de-DE" sz="2000" b="0" dirty="0">
              <a:solidFill>
                <a:srgbClr val="333333"/>
              </a:solidFill>
              <a:latin typeface="+mn-lt"/>
              <a:ea typeface="+mn-ea"/>
            </a:endParaRPr>
          </a:p>
        </p:txBody>
      </p:sp>
      <p:pic>
        <p:nvPicPr>
          <p:cNvPr id="11"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0645"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2012339" y="2112264"/>
            <a:ext cx="2045846" cy="2286000"/>
          </a:xfrm>
          <a:prstGeom prst="rect">
            <a:avLst/>
          </a:prstGeom>
          <a:noFill/>
        </p:spPr>
      </p:pic>
      <p:pic>
        <p:nvPicPr>
          <p:cNvPr id="13"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2585"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1"/>
          <p:cNvSpPr txBox="1">
            <a:spLocks noChangeArrowheads="1"/>
          </p:cNvSpPr>
          <p:nvPr/>
        </p:nvSpPr>
        <p:spPr bwMode="auto">
          <a:xfrm>
            <a:off x="2009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5" name="Caption_30"/>
          <p:cNvSpPr txBox="1">
            <a:spLocks noChangeArrowheads="1"/>
          </p:cNvSpPr>
          <p:nvPr/>
        </p:nvSpPr>
        <p:spPr bwMode="auto">
          <a:xfrm>
            <a:off x="4968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6" name="Caption_32"/>
          <p:cNvSpPr txBox="1">
            <a:spLocks noChangeArrowheads="1"/>
          </p:cNvSpPr>
          <p:nvPr/>
        </p:nvSpPr>
        <p:spPr bwMode="auto">
          <a:xfrm>
            <a:off x="8169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2000147"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2000147"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981859"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39789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960393"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60393"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42105"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176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8158453"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158453"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40165"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100647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pPr algn="r"/>
            <a:r>
              <a:rPr lang="ar-SA" altLang="ko-KR" sz="3600" spc="-5" dirty="0"/>
              <a:t>اختياري: فيديو كليب</a:t>
            </a:r>
            <a:endParaRPr lang="de-DE" sz="3600" dirty="0">
              <a:latin typeface="Calibri Light"/>
            </a:endParaRPr>
          </a:p>
        </p:txBody>
      </p:sp>
      <p:sp>
        <p:nvSpPr>
          <p:cNvPr id="2" name="Content Placeholder 1"/>
          <p:cNvSpPr>
            <a:spLocks noGrp="1"/>
          </p:cNvSpPr>
          <p:nvPr>
            <p:ph idx="1"/>
          </p:nvPr>
        </p:nvSpPr>
        <p:spPr/>
        <p:txBody>
          <a:bodyPr>
            <a:noAutofit/>
          </a:bodyPr>
          <a:lstStyle/>
          <a:p>
            <a:pPr lvl="0" algn="r" defTabSz="914400" eaLnBrk="0" fontAlgn="base" hangingPunct="0">
              <a:spcAft>
                <a:spcPct val="0"/>
              </a:spcAft>
            </a:pPr>
            <a:r>
              <a:rPr lang="ar-SA" altLang="ko-KR" sz="2400" dirty="0">
                <a:solidFill>
                  <a:srgbClr val="004992"/>
                </a:solidFill>
                <a:ea typeface="+mj-ea"/>
              </a:rPr>
              <a:t>اختياري: عروض الفيديو كليب الدي يعالج موضوع اليوم في موقع على شبكة الإنترنت في العنوان</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algn="r" defTabSz="914400" eaLnBrk="0" fontAlgn="base" hangingPunct="0">
              <a:spcAft>
                <a:spcPct val="0"/>
              </a:spcAft>
            </a:pPr>
            <a:r>
              <a:rPr lang="ar-SA" altLang="ko-KR" sz="2400" dirty="0">
                <a:solidFill>
                  <a:srgbClr val="333333"/>
                </a:solidFill>
                <a:ea typeface="+mj-ea"/>
              </a:rPr>
              <a:t>بعد الفيديو، تناقش كيف هو ذات الصلة لموضوع اليوم</a:t>
            </a:r>
            <a:endParaRPr lang="de-DE" sz="2400" dirty="0">
              <a:solidFill>
                <a:srgbClr val="333333"/>
              </a:solidFill>
              <a:latin typeface="Calibri Light"/>
              <a:ea typeface="+mj-ea"/>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ar-SA" altLang="ko-KR" b="0" i="1" spc="-5" dirty="0">
                <a:solidFill>
                  <a:srgbClr val="333333"/>
                </a:solidFill>
                <a:ea typeface="+mj-ea"/>
                <a:cs typeface="Verdana"/>
              </a:rPr>
              <a:t>للمدربين</a:t>
            </a:r>
            <a:r>
              <a:rPr lang="en-US" altLang="ko-KR" b="0" i="1" spc="-5" dirty="0">
                <a:solidFill>
                  <a:srgbClr val="333333"/>
                </a:solidFill>
                <a:ea typeface="+mj-ea"/>
                <a:cs typeface="Verdana"/>
              </a:rPr>
              <a:t>:</a:t>
            </a:r>
            <a:endParaRPr b="0" dirty="0">
              <a:solidFill>
                <a:srgbClr val="333333"/>
              </a:solidFill>
              <a:latin typeface="Calibri Light"/>
              <a:ea typeface="+mj-ea"/>
              <a:cs typeface="Verdana"/>
            </a:endParaRPr>
          </a:p>
          <a:p>
            <a:pPr marL="12700" marR="5080" algn="r" defTabSz="914400" rtl="1" eaLnBrk="0" fontAlgn="base" hangingPunct="0">
              <a:spcBef>
                <a:spcPts val="800"/>
              </a:spcBef>
              <a:spcAft>
                <a:spcPct val="0"/>
              </a:spcAft>
            </a:pPr>
            <a:r>
              <a:rPr lang="ar-SA" altLang="ko-KR" b="0" dirty="0">
                <a:solidFill>
                  <a:srgbClr val="333333"/>
                </a:solidFill>
                <a:ea typeface="+mj-ea"/>
              </a:rPr>
              <a:t>للمدربين: بعض لقطات الفيلم تحتوي على اللغة التي قد لا تكون مناسبة لجميع الجماهير من مختلف الثقافات. الرجاء بعناية الفيديو و الشاشة قبل أن تظهره</a:t>
            </a:r>
            <a:endParaRPr lang="de-DE" b="0" dirty="0">
              <a:solidFill>
                <a:srgbClr val="333333"/>
              </a:solidFill>
              <a:latin typeface="Calibri Light"/>
              <a:ea typeface="+mj-ea"/>
            </a:endParaRPr>
          </a:p>
        </p:txBody>
      </p:sp>
      <p:grpSp>
        <p:nvGrpSpPr>
          <p:cNvPr id="5" name="Group 4"/>
          <p:cNvGrpSpPr/>
          <p:nvPr/>
        </p:nvGrpSpPr>
        <p:grpSpPr>
          <a:xfrm>
            <a:off x="481720"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ar-SA"/>
              <a:t>التدريب رقم 3 – تغيير المعتقدات</a:t>
            </a:r>
            <a:endParaRPr lang="de-DE"/>
          </a:p>
        </p:txBody>
      </p:sp>
      <p:sp>
        <p:nvSpPr>
          <p:cNvPr id="4" name="Slide Number Placeholder 3"/>
          <p:cNvSpPr>
            <a:spLocks noGrp="1"/>
          </p:cNvSpPr>
          <p:nvPr>
            <p:ph type="sldNum" sz="quarter" idx="12"/>
          </p:nvPr>
        </p:nvSpPr>
        <p:spPr/>
        <p:txBody>
          <a:bodyPr/>
          <a:lstStyle/>
          <a:p>
            <a:fld id="{15AFA678-B5BB-4FC8-9DDD-C63CCE0C0B28}" type="slidenum">
              <a:rPr lang="de-DE" altLang="de-DE" smtClean="0"/>
              <a:pPr/>
              <a:t>40</a:t>
            </a:fld>
            <a:endParaRPr lang="de-DE" altLang="de-DE"/>
          </a:p>
        </p:txBody>
      </p:sp>
    </p:spTree>
    <p:extLst>
      <p:ext uri="{BB962C8B-B14F-4D97-AF65-F5344CB8AC3E}">
        <p14:creationId xmlns:p14="http://schemas.microsoft.com/office/powerpoint/2010/main" val="3587916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الصبي هو يستمتع بيوم جميل.</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تسلل الصبي بعيدا عن الحدائق وذهاب الى الصيد.</a:t>
            </a:r>
            <a:endParaRPr lang="de-DE" altLang="de-DE" sz="2000" b="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الصبي يريد ارضاء أمه عن طريق اصطياد سمكة لها.</a:t>
            </a:r>
          </a:p>
          <a:p>
            <a:pPr algn="r" rtl="1" eaLnBrk="1" hangingPunct="1">
              <a:spcBef>
                <a:spcPts val="1200"/>
              </a:spcBef>
              <a:spcAft>
                <a:spcPts val="0"/>
              </a:spcAft>
              <a:buClr>
                <a:srgbClr val="333333"/>
              </a:buClr>
              <a:buFont typeface="WingDings"/>
              <a:buAutoNum type="arabicPeriod"/>
            </a:pPr>
            <a:r>
              <a:rPr lang="ar-AE" altLang="de-DE" sz="2000" b="0">
                <a:solidFill>
                  <a:srgbClr val="333333"/>
                </a:solidFill>
                <a:latin typeface="+mn-lt"/>
                <a:ea typeface="+mn-ea"/>
              </a:rPr>
              <a:t>قد سرق الصبي الديدان لصيد الأسماك.</a:t>
            </a:r>
            <a:endParaRPr lang="de-DE" altLang="de-DE" sz="20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2384"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26"/>
          <p:cNvSpPr txBox="1">
            <a:spLocks noChangeArrowheads="1"/>
          </p:cNvSpPr>
          <p:nvPr/>
        </p:nvSpPr>
        <p:spPr bwMode="auto">
          <a:xfrm>
            <a:off x="49053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1" name="Shape Penutup"/>
          <p:cNvSpPr/>
          <p:nvPr/>
        </p:nvSpPr>
        <p:spPr bwMode="gray">
          <a:xfrm>
            <a:off x="4890191"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890191"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89019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72471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هو يستمتع بيوم جميل.</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تسلل الصبي بعيدا عن الحدائق وذهاب الى الصيد.</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يريد ارضاء أمه عن طريق اصطياد سمكة لها.</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قد سرق الصبي الديدان لصيد الأسماك.</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152"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1"/>
          <p:cNvSpPr txBox="1">
            <a:spLocks noChangeArrowheads="1"/>
          </p:cNvSpPr>
          <p:nvPr/>
        </p:nvSpPr>
        <p:spPr bwMode="auto">
          <a:xfrm>
            <a:off x="3228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4" name="Caption_40"/>
          <p:cNvSpPr txBox="1">
            <a:spLocks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5" name="Shape Penutup"/>
          <p:cNvSpPr/>
          <p:nvPr/>
        </p:nvSpPr>
        <p:spPr bwMode="gray">
          <a:xfrm>
            <a:off x="3220960"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3220960"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322096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559423"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59423"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87756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هو يستمتع بيوم جميل.</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تسلل الصبي بعيدا عن الحدائق وذهاب الى الصيد.</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يريد ارضاء أمه عن طريق اصطياد سمكة لها.</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قد سرق الصبي الديدان لصيد الأسماك.</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432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2789"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0442"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55"/>
          <p:cNvSpPr txBox="1">
            <a:spLocks noChangeArrowheads="1"/>
          </p:cNvSpPr>
          <p:nvPr/>
        </p:nvSpPr>
        <p:spPr bwMode="auto">
          <a:xfrm>
            <a:off x="1641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7" name="Caption_54"/>
          <p:cNvSpPr txBox="1">
            <a:spLocks noChangeArrowheads="1"/>
          </p:cNvSpPr>
          <p:nvPr/>
        </p:nvSpPr>
        <p:spPr bwMode="auto">
          <a:xfrm>
            <a:off x="4968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8" name="Caption_53"/>
          <p:cNvSpPr txBox="1">
            <a:spLocks noChangeArrowheads="1"/>
          </p:cNvSpPr>
          <p:nvPr/>
        </p:nvSpPr>
        <p:spPr bwMode="auto">
          <a:xfrm>
            <a:off x="8169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19" name="Shape Penutup"/>
          <p:cNvSpPr/>
          <p:nvPr/>
        </p:nvSpPr>
        <p:spPr bwMode="gray">
          <a:xfrm>
            <a:off x="162213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162213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16221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39791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60596"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60596"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96059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176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58250"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158250"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81582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104021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هو يستمتع بيوم جميل.</a:t>
            </a:r>
            <a:endParaRPr lang="de-DE" altLang="de-DE" sz="2000" b="0" dirty="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تسلل الصبي بعيدا عن الحدائق وذهاب الى الصيد.</a:t>
            </a:r>
            <a:endParaRPr lang="de-DE" altLang="de-DE" sz="2000" b="0" dirty="0">
              <a:solidFill>
                <a:srgbClr val="004992"/>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يريد ارضاء أمه عن طريق اصطياد سمكة لها.</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قد سرق الصبي الديدان لصيد الأسماك.</a:t>
            </a:r>
            <a:endParaRPr lang="de-DE" altLang="de-DE" sz="2000" b="0" dirty="0">
              <a:solidFill>
                <a:srgbClr val="333333"/>
              </a:solidFill>
              <a:latin typeface="+mn-lt"/>
              <a:ea typeface="+mn-ea"/>
            </a:endParaRPr>
          </a:p>
        </p:txBody>
      </p:sp>
      <p:pic>
        <p:nvPicPr>
          <p:cNvPr id="1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432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2789"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0442"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6"/>
          <p:cNvSpPr txBox="1">
            <a:spLocks noChangeArrowheads="1"/>
          </p:cNvSpPr>
          <p:nvPr/>
        </p:nvSpPr>
        <p:spPr bwMode="auto">
          <a:xfrm>
            <a:off x="1641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6" name="Caption_55"/>
          <p:cNvSpPr txBox="1">
            <a:spLocks noChangeArrowheads="1"/>
          </p:cNvSpPr>
          <p:nvPr/>
        </p:nvSpPr>
        <p:spPr bwMode="auto">
          <a:xfrm>
            <a:off x="4968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7" name="Caption_54"/>
          <p:cNvSpPr txBox="1">
            <a:spLocks noChangeArrowheads="1"/>
          </p:cNvSpPr>
          <p:nvPr/>
        </p:nvSpPr>
        <p:spPr bwMode="auto">
          <a:xfrm>
            <a:off x="8169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162213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62213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16221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39791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60596"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60596"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6059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176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158250"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58250"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1582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104021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الرجلين يتصلان من خلال افكارهم</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يفاجأ الرجل أن يرى الرجل الآخر فتح الباب.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يفاجأ الرجل أن يرى الرجل الآخر فتح الباب.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فاجأ رجل ، لأن الرجل الأخر الدي تقدم بها تعليقا فظا له.</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0278"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4"/>
          <p:cNvSpPr txBox="1">
            <a:spLocks noChangeArrowheads="1"/>
          </p:cNvSpPr>
          <p:nvPr/>
        </p:nvSpPr>
        <p:spPr bwMode="auto">
          <a:xfrm>
            <a:off x="4676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3</a:t>
            </a:r>
          </a:p>
        </p:txBody>
      </p:sp>
      <p:sp>
        <p:nvSpPr>
          <p:cNvPr id="10" name="Shape Penutup"/>
          <p:cNvSpPr/>
          <p:nvPr/>
        </p:nvSpPr>
        <p:spPr bwMode="gray">
          <a:xfrm>
            <a:off x="4658085"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658085"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658085"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47930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الرجلين يتصلان من خلال افكارهم</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يفاجأ الرجل أن يرى الرجل الآخر فتح الباب.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يفاجأ الرجل أن يرى الرجل الآخر فتح الباب.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فاجأ رجل ، لأن الرجل الأخر الدي تقدم بها تعليقا فظا له.</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61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8941"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9"/>
          <p:cNvSpPr txBox="1">
            <a:spLocks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2</a:t>
            </a:r>
          </a:p>
        </p:txBody>
      </p:sp>
      <p:sp>
        <p:nvSpPr>
          <p:cNvPr id="13" name="Caption_18"/>
          <p:cNvSpPr txBox="1">
            <a:spLocks noChangeArrowheads="1"/>
          </p:cNvSpPr>
          <p:nvPr/>
        </p:nvSpPr>
        <p:spPr bwMode="auto">
          <a:xfrm>
            <a:off x="2771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3</a:t>
            </a:r>
          </a:p>
        </p:txBody>
      </p:sp>
      <p:sp>
        <p:nvSpPr>
          <p:cNvPr id="14" name="Shape Penutup"/>
          <p:cNvSpPr/>
          <p:nvPr/>
        </p:nvSpPr>
        <p:spPr bwMode="gray">
          <a:xfrm>
            <a:off x="2756750"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2756750"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275674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557796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655942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55942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5942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972793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الرجلين يتصلان من خلال افكارهم</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يفاجأ الرجل أن يرى الرجل الآخر فتح الباب.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يفاجأ الرجل أن يرى الرجل الآخر فتح الباب.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فاجأ رجل ، لأن الرجل الأخر الدي تقدم بها تعليقا فظا له.</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6600"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663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957"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4"/>
          <p:cNvSpPr txBox="1">
            <a:spLocks noChangeArrowheads="1"/>
          </p:cNvSpPr>
          <p:nvPr/>
        </p:nvSpPr>
        <p:spPr bwMode="auto">
          <a:xfrm>
            <a:off x="86391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1</a:t>
            </a:r>
          </a:p>
        </p:txBody>
      </p:sp>
      <p:sp>
        <p:nvSpPr>
          <p:cNvPr id="16" name="Caption_23"/>
          <p:cNvSpPr txBox="1">
            <a:spLocks noChangeArrowheads="1"/>
          </p:cNvSpPr>
          <p:nvPr/>
        </p:nvSpPr>
        <p:spPr bwMode="auto">
          <a:xfrm>
            <a:off x="4498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2</a:t>
            </a:r>
          </a:p>
        </p:txBody>
      </p:sp>
      <p:sp>
        <p:nvSpPr>
          <p:cNvPr id="17" name="Caption_22"/>
          <p:cNvSpPr txBox="1">
            <a:spLocks noChangeArrowheads="1"/>
          </p:cNvSpPr>
          <p:nvPr/>
        </p:nvSpPr>
        <p:spPr bwMode="auto">
          <a:xfrm>
            <a:off x="701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3</a:t>
            </a:r>
          </a:p>
        </p:txBody>
      </p:sp>
      <p:sp>
        <p:nvSpPr>
          <p:cNvPr id="18" name="Shape Penutup"/>
          <p:cNvSpPr/>
          <p:nvPr/>
        </p:nvSpPr>
        <p:spPr bwMode="gray">
          <a:xfrm>
            <a:off x="681765"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81765"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817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35029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48443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48443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48443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6529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634408"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634408"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63440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1180292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4"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الرجلين يتصلان من خلال افكارهم</a:t>
            </a:r>
            <a:r>
              <a:rPr lang="he-IL" altLang="de-DE" sz="2000" b="0" dirty="0">
                <a:solidFill>
                  <a:srgbClr val="333333"/>
                </a:solidFill>
                <a:latin typeface="+mn-lt"/>
                <a:ea typeface="+mn-ea"/>
              </a:rPr>
              <a:t>.</a:t>
            </a:r>
            <a:endParaRPr lang="en-US" altLang="de-DE" sz="2000" b="0" dirty="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يفاجأ الرجل أن يرى الرجل الآخر فتح الباب.</a:t>
            </a:r>
            <a:endParaRPr lang="de-DE" altLang="de-DE" sz="2000" b="0" dirty="0">
              <a:solidFill>
                <a:srgbClr val="004992"/>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يفاجأ الرجل أن يرى الرجل الآخر فتح الباب.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فاجأ رجل ، لأن الرجل الأخر الدي تقدم بها تعليقا فظا له.</a:t>
            </a:r>
            <a:endParaRPr lang="de-DE" altLang="de-DE" sz="2000" b="0" dirty="0">
              <a:solidFill>
                <a:srgbClr val="333333"/>
              </a:solidFill>
              <a:latin typeface="+mn-lt"/>
              <a:ea typeface="+mn-ea"/>
            </a:endParaRPr>
          </a:p>
        </p:txBody>
      </p:sp>
      <p:pic>
        <p:nvPicPr>
          <p:cNvPr id="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6600"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663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957"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5"/>
          <p:cNvSpPr txBox="1">
            <a:spLocks noChangeArrowheads="1"/>
          </p:cNvSpPr>
          <p:nvPr/>
        </p:nvSpPr>
        <p:spPr bwMode="auto">
          <a:xfrm>
            <a:off x="86391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dirty="0">
                <a:solidFill>
                  <a:srgbClr val="000000"/>
                </a:solidFill>
                <a:latin typeface="+mn-lt"/>
                <a:ea typeface="+mn-ea"/>
              </a:rPr>
              <a:t>1</a:t>
            </a:r>
          </a:p>
        </p:txBody>
      </p:sp>
      <p:sp>
        <p:nvSpPr>
          <p:cNvPr id="15" name="Caption_24"/>
          <p:cNvSpPr txBox="1">
            <a:spLocks noChangeArrowheads="1"/>
          </p:cNvSpPr>
          <p:nvPr/>
        </p:nvSpPr>
        <p:spPr bwMode="auto">
          <a:xfrm>
            <a:off x="4498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2</a:t>
            </a:r>
          </a:p>
        </p:txBody>
      </p:sp>
      <p:sp>
        <p:nvSpPr>
          <p:cNvPr id="16" name="Caption_23"/>
          <p:cNvSpPr txBox="1">
            <a:spLocks noChangeArrowheads="1"/>
          </p:cNvSpPr>
          <p:nvPr/>
        </p:nvSpPr>
        <p:spPr bwMode="auto">
          <a:xfrm>
            <a:off x="701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de-DE" altLang="de-DE" sz="1800">
                <a:solidFill>
                  <a:srgbClr val="000000"/>
                </a:solidFill>
                <a:latin typeface="+mn-lt"/>
                <a:ea typeface="+mn-ea"/>
              </a:rPr>
              <a:t>3</a:t>
            </a:r>
          </a:p>
        </p:txBody>
      </p:sp>
      <p:sp>
        <p:nvSpPr>
          <p:cNvPr id="17" name="Shape Penutup"/>
          <p:cNvSpPr/>
          <p:nvPr/>
        </p:nvSpPr>
        <p:spPr bwMode="gray">
          <a:xfrm>
            <a:off x="681765"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681765"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8176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35029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48443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48443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48443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6529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8634408"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634408"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63440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1180292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الرجال يمارسون تدريب شرطي.</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راعي البقر يريد شراء حبل.</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استخدام حبل لربط البئع وأخذ المال</a:t>
            </a:r>
            <a:r>
              <a:rPr lang="he-IL" altLang="de-DE" sz="2000" b="0" dirty="0">
                <a:solidFill>
                  <a:srgbClr val="333333"/>
                </a:solidFill>
                <a:latin typeface="+mn-lt"/>
                <a:ea typeface="+mn-ea"/>
              </a:rPr>
              <a:t>.</a:t>
            </a:r>
            <a:endParaRPr lang="ar-A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يريد شراء قبعة جديدة.</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1108"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4676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668916"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668916"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6689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4684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الرجال يمارسون تدريب شرطي.</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راعي البقر يريد شراء حبل.</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استخدام حبل لربط البئع وأخذ المال</a:t>
            </a:r>
            <a:r>
              <a:rPr lang="he-IL" altLang="de-DE" sz="2000" b="0" dirty="0">
                <a:solidFill>
                  <a:srgbClr val="333333"/>
                </a:solidFill>
                <a:latin typeface="+mn-lt"/>
                <a:ea typeface="+mn-ea"/>
              </a:rPr>
              <a:t>.</a:t>
            </a:r>
            <a:endParaRPr lang="ar-A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يريد شراء قبعة جديدة.</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0"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161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0602"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1"/>
          <p:cNvSpPr txBox="1">
            <a:spLocks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3" name="Caption_20"/>
          <p:cNvSpPr txBox="1">
            <a:spLocks noChangeArrowheads="1"/>
          </p:cNvSpPr>
          <p:nvPr/>
        </p:nvSpPr>
        <p:spPr bwMode="auto">
          <a:xfrm>
            <a:off x="27971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4" name="Shape Penutup"/>
          <p:cNvSpPr/>
          <p:nvPr/>
        </p:nvSpPr>
        <p:spPr bwMode="gray">
          <a:xfrm>
            <a:off x="2778409"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2778409"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277840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6559423"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559423"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5942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885097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0"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الرجال يمارسون تدريب شرطي.</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راعي البقر يريد شراء حبل.</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استخدام حبل لربط البئع وأخذ المال</a:t>
            </a:r>
            <a:r>
              <a:rPr lang="he-IL" altLang="de-DE" sz="2000" b="0" dirty="0">
                <a:solidFill>
                  <a:srgbClr val="333333"/>
                </a:solidFill>
                <a:latin typeface="+mn-lt"/>
                <a:ea typeface="+mn-ea"/>
              </a:rPr>
              <a:t>.</a:t>
            </a:r>
            <a:endParaRPr lang="ar-A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يريد شراء قبعة جديدة.</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pic>
        <p:nvPicPr>
          <p:cNvPr id="12"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4097"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5110"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8121"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4930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6" name="Caption_26"/>
          <p:cNvSpPr txBox="1">
            <a:spLocks noChangeArrowheads="1"/>
          </p:cNvSpPr>
          <p:nvPr/>
        </p:nvSpPr>
        <p:spPr bwMode="auto">
          <a:xfrm>
            <a:off x="1158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7" name="Caption_25"/>
          <p:cNvSpPr txBox="1">
            <a:spLocks noChangeArrowheads="1"/>
          </p:cNvSpPr>
          <p:nvPr/>
        </p:nvSpPr>
        <p:spPr bwMode="auto">
          <a:xfrm>
            <a:off x="82073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1141905"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141905"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114190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39414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22918"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22918"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9229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2144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195929"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95929"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1959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1064272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3"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الرجال يمارسون تدريب شرطي.</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راعي البقر يريد شراء حبل.</a:t>
            </a:r>
            <a:endParaRPr lang="de-DE" altLang="de-DE" sz="2000" b="0" dirty="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استخدام حبل لربط البئع وأخذ المال</a:t>
            </a:r>
            <a:r>
              <a:rPr lang="he-IL" altLang="de-DE" sz="2000" b="0" dirty="0">
                <a:solidFill>
                  <a:srgbClr val="004992"/>
                </a:solidFill>
                <a:latin typeface="+mn-lt"/>
                <a:ea typeface="+mn-ea"/>
              </a:rPr>
              <a:t>.</a:t>
            </a:r>
            <a:endParaRPr lang="ar-AE" altLang="de-DE" sz="2000" b="0" dirty="0">
              <a:solidFill>
                <a:srgbClr val="004992"/>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يريد شراء قبعة جديدة.</a:t>
            </a:r>
            <a:endParaRPr lang="en-CA" altLang="de-DE" sz="2000" b="0" dirty="0">
              <a:solidFill>
                <a:srgbClr val="333333"/>
              </a:solidFill>
              <a:latin typeface="+mn-lt"/>
              <a:ea typeface="+mn-ea"/>
            </a:endParaRPr>
          </a:p>
        </p:txBody>
      </p:sp>
      <p:pic>
        <p:nvPicPr>
          <p:cNvPr id="11"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5110"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097"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8121"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8"/>
          <p:cNvSpPr txBox="1">
            <a:spLocks noChangeArrowheads="1"/>
          </p:cNvSpPr>
          <p:nvPr/>
        </p:nvSpPr>
        <p:spPr bwMode="auto">
          <a:xfrm>
            <a:off x="4930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5" name="Caption_27"/>
          <p:cNvSpPr txBox="1">
            <a:spLocks noChangeArrowheads="1"/>
          </p:cNvSpPr>
          <p:nvPr/>
        </p:nvSpPr>
        <p:spPr bwMode="auto">
          <a:xfrm>
            <a:off x="1158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6" name="Caption_26"/>
          <p:cNvSpPr txBox="1">
            <a:spLocks noChangeArrowheads="1"/>
          </p:cNvSpPr>
          <p:nvPr/>
        </p:nvSpPr>
        <p:spPr bwMode="auto">
          <a:xfrm>
            <a:off x="82073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1</a:t>
            </a:r>
          </a:p>
        </p:txBody>
      </p:sp>
      <p:sp>
        <p:nvSpPr>
          <p:cNvPr id="17" name="Shape Penutup"/>
          <p:cNvSpPr/>
          <p:nvPr/>
        </p:nvSpPr>
        <p:spPr bwMode="gray">
          <a:xfrm>
            <a:off x="1141905"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1141905"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14190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39414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922918"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922918"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9229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2144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8195929"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195929"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1959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1064272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كلاب الشرطة يحاولون منع سرقة القارب.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سقطت الفتاة في الماء، لأن الكلاب كانت تطارد قطة.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الفتاة تحاول انقاذ قطة من الغرق.</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قفزت الفتاة في المياه هربا من الكلاب.</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11"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4468"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752276"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4752276"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47522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73851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Caption_21"/>
          <p:cNvSpPr txBox="1">
            <a:spLocks noChangeArrowheads="1"/>
          </p:cNvSpPr>
          <p:nvPr/>
        </p:nvSpPr>
        <p:spPr bwMode="auto">
          <a:xfrm>
            <a:off x="4765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كلاب الشرطة يحاولون منع سرقة القارب.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سقطت الفتاة في الماء، لأن الكلاب كانت تطارد قطة.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الفتاة تحاول انقاذ قطة من الغرق.</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قفزت الفتاة في المياه هربا من الكلاب.</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2423"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6087"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2963895"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2963895"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29638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55967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20231"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6520231"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652023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95815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Caption_29"/>
          <p:cNvSpPr txBox="1">
            <a:spLocks noChangeArrowheads="1"/>
          </p:cNvSpPr>
          <p:nvPr/>
        </p:nvSpPr>
        <p:spPr bwMode="auto">
          <a:xfrm>
            <a:off x="2987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25" name="Caption_30"/>
          <p:cNvSpPr txBox="1">
            <a:spLocks noChangeArrowheads="1"/>
          </p:cNvSpPr>
          <p:nvPr/>
        </p:nvSpPr>
        <p:spPr bwMode="auto">
          <a:xfrm>
            <a:off x="656907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كلاب الشرطة يحاولون منع سرقة القارب.</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سقطت الفتاة في الماء، لأن الكلاب كانت تطارد قطة.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الفتاة تحاول انقاذ قطة من الغرق.</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قفزت الفتاة في المياه هربا من الكلاب.</a:t>
            </a:r>
            <a:endParaRPr lang="de-DE"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5701"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134"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0233"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hape Penutup"/>
          <p:cNvSpPr/>
          <p:nvPr/>
        </p:nvSpPr>
        <p:spPr bwMode="gray">
          <a:xfrm>
            <a:off x="962941"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962941"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962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359577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538041"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538041"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45380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75993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503509"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8503509"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5035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1072816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Caption_40"/>
          <p:cNvSpPr txBox="1">
            <a:spLocks noChangeArrowheads="1"/>
          </p:cNvSpPr>
          <p:nvPr/>
        </p:nvSpPr>
        <p:spPr bwMode="auto">
          <a:xfrm>
            <a:off x="981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33" name="Caption_38"/>
          <p:cNvSpPr txBox="1">
            <a:spLocks noChangeArrowheads="1"/>
          </p:cNvSpPr>
          <p:nvPr/>
        </p:nvSpPr>
        <p:spPr bwMode="auto">
          <a:xfrm>
            <a:off x="8550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34" name="Caption_39"/>
          <p:cNvSpPr txBox="1">
            <a:spLocks noChangeArrowheads="1"/>
          </p:cNvSpPr>
          <p:nvPr/>
        </p:nvSpPr>
        <p:spPr bwMode="auto">
          <a:xfrm>
            <a:off x="45878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كلاب الشرطة يحاولون منع سرقة القارب.</a:t>
            </a:r>
            <a:endParaRPr lang="de-DE" altLang="de-DE" sz="2000" b="0" dirty="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سقطت الفتاة في الماء، لأن الكلاب كانت تطارد قطة.</a:t>
            </a:r>
            <a:endParaRPr lang="de-DE" altLang="de-DE" sz="2000" b="0" dirty="0">
              <a:solidFill>
                <a:srgbClr val="004992"/>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الفتاة تحاول انقاذ قطة من الغرق.</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قفزت الفتاة في المياه هربا من الكلاب.</a:t>
            </a:r>
            <a:endParaRPr lang="de-DE" altLang="de-DE" sz="2000" b="0" dirty="0">
              <a:solidFill>
                <a:srgbClr val="333333"/>
              </a:solidFill>
              <a:latin typeface="+mn-lt"/>
              <a:ea typeface="+mn-ea"/>
            </a:endParaRPr>
          </a:p>
        </p:txBody>
      </p:sp>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5701"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134"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0233"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962941"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962941"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962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359577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538041"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538041"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5380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759935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503509"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503509"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850350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1072816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Caption_41"/>
          <p:cNvSpPr txBox="1">
            <a:spLocks noChangeArrowheads="1"/>
          </p:cNvSpPr>
          <p:nvPr/>
        </p:nvSpPr>
        <p:spPr bwMode="auto">
          <a:xfrm>
            <a:off x="981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3</a:t>
            </a:r>
          </a:p>
        </p:txBody>
      </p:sp>
      <p:sp>
        <p:nvSpPr>
          <p:cNvPr id="32" name="Caption_39"/>
          <p:cNvSpPr txBox="1">
            <a:spLocks noChangeArrowheads="1"/>
          </p:cNvSpPr>
          <p:nvPr/>
        </p:nvSpPr>
        <p:spPr bwMode="auto">
          <a:xfrm>
            <a:off x="8550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33" name="Caption_40"/>
          <p:cNvSpPr txBox="1">
            <a:spLocks noChangeArrowheads="1"/>
          </p:cNvSpPr>
          <p:nvPr/>
        </p:nvSpPr>
        <p:spPr bwMode="auto">
          <a:xfrm>
            <a:off x="458787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1"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حفظ الصبي رجل من السرقة.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يساعد رجل في حالة سكر.</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ضرب الصبي الرجلبدون قصد.</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اثنان من أصدقائ القدامى يلتقيان في الشارع.</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0624"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6"/>
          <p:cNvSpPr txBox="1">
            <a:spLocks noChangeArrowheads="1"/>
          </p:cNvSpPr>
          <p:nvPr/>
        </p:nvSpPr>
        <p:spPr bwMode="auto">
          <a:xfrm>
            <a:off x="4816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0" name="Shape Penutup"/>
          <p:cNvSpPr/>
          <p:nvPr/>
        </p:nvSpPr>
        <p:spPr bwMode="gray">
          <a:xfrm>
            <a:off x="4808432"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1" name="Shape Penutup"/>
          <p:cNvSpPr/>
          <p:nvPr/>
        </p:nvSpPr>
        <p:spPr bwMode="gray">
          <a:xfrm>
            <a:off x="4808432"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2" name="Shape Penutup"/>
          <p:cNvSpPr/>
          <p:nvPr/>
        </p:nvSpPr>
        <p:spPr bwMode="gray">
          <a:xfrm>
            <a:off x="480843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3" name="Shape Penutup"/>
          <p:cNvSpPr/>
          <p:nvPr/>
        </p:nvSpPr>
        <p:spPr bwMode="gray">
          <a:xfrm>
            <a:off x="73289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حفظ الصبي رجل من السرقة.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يساعد رجل في حالة سكر.</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ضرب الصبي الرجلبدون قصد.</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اثنان من أصدقائ القدامى يلتقيان في الشارع.</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pic>
        <p:nvPicPr>
          <p:cNvPr id="10"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9632"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1615"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1"/>
          <p:cNvSpPr txBox="1">
            <a:spLocks noChangeArrowheads="1"/>
          </p:cNvSpPr>
          <p:nvPr/>
        </p:nvSpPr>
        <p:spPr bwMode="auto">
          <a:xfrm>
            <a:off x="30765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3" name="Caption_40"/>
          <p:cNvSpPr txBox="1">
            <a:spLocks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4" name="Shape Penutup"/>
          <p:cNvSpPr/>
          <p:nvPr/>
        </p:nvSpPr>
        <p:spPr bwMode="gray">
          <a:xfrm>
            <a:off x="3057441"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3057441"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30574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7" name="Shape Penutup"/>
          <p:cNvSpPr/>
          <p:nvPr/>
        </p:nvSpPr>
        <p:spPr bwMode="gray">
          <a:xfrm>
            <a:off x="55779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6559423"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6559423"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65594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924246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حفظ الصبي رجل من السرقة.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يساعد رجل في حالة سكر.</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ضرب الصبي الرجلبدون قصد.</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اثنان من أصدقائ القدامى يلتقيان في الشارع.</a:t>
            </a:r>
            <a:endParaRPr lang="en-CA" altLang="de-DE" sz="20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pic>
        <p:nvPicPr>
          <p:cNvPr id="1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7383"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9366"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03864"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54"/>
          <p:cNvSpPr txBox="1">
            <a:spLocks noChangeArrowheads="1"/>
          </p:cNvSpPr>
          <p:nvPr/>
        </p:nvSpPr>
        <p:spPr bwMode="auto">
          <a:xfrm>
            <a:off x="1235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6" name="Caption_53"/>
          <p:cNvSpPr txBox="1">
            <a:spLocks noChangeArrowheads="1"/>
          </p:cNvSpPr>
          <p:nvPr/>
        </p:nvSpPr>
        <p:spPr bwMode="auto">
          <a:xfrm>
            <a:off x="4740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7" name="Caption_52"/>
          <p:cNvSpPr txBox="1">
            <a:spLocks noChangeArrowheads="1"/>
          </p:cNvSpPr>
          <p:nvPr/>
        </p:nvSpPr>
        <p:spPr bwMode="auto">
          <a:xfrm>
            <a:off x="839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8" name="Shape Penutup"/>
          <p:cNvSpPr/>
          <p:nvPr/>
        </p:nvSpPr>
        <p:spPr bwMode="gray">
          <a:xfrm>
            <a:off x="1225191"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225191"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12251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37457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727173"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727173"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72717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74102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391672"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391672"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839167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11123018"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8"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حفظ الصبي رجل من السرقة.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الصبي يساعد رجل في حالة سكر.</a:t>
            </a:r>
            <a:endParaRPr lang="de-DE" altLang="de-DE" sz="2000" b="0" dirty="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ضرب الصبي الرجلبدون قصد.</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اثنان من أصدقائ القدامى يلتقيان في الشارع.</a:t>
            </a:r>
            <a:endParaRPr lang="en-CA" altLang="de-DE" sz="2000" b="0" dirty="0">
              <a:solidFill>
                <a:srgbClr val="333333"/>
              </a:solidFill>
              <a:latin typeface="+mn-lt"/>
              <a:ea typeface="+mn-ea"/>
            </a:endParaRPr>
          </a:p>
        </p:txBody>
      </p:sp>
      <p:pic>
        <p:nvPicPr>
          <p:cNvPr id="11"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7383"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9366"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03864"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55"/>
          <p:cNvSpPr txBox="1">
            <a:spLocks noChangeArrowheads="1"/>
          </p:cNvSpPr>
          <p:nvPr/>
        </p:nvSpPr>
        <p:spPr bwMode="auto">
          <a:xfrm>
            <a:off x="1235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5" name="Caption_54"/>
          <p:cNvSpPr txBox="1">
            <a:spLocks noChangeArrowheads="1"/>
          </p:cNvSpPr>
          <p:nvPr/>
        </p:nvSpPr>
        <p:spPr bwMode="auto">
          <a:xfrm>
            <a:off x="4740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16" name="Caption_53"/>
          <p:cNvSpPr txBox="1">
            <a:spLocks noChangeArrowheads="1"/>
          </p:cNvSpPr>
          <p:nvPr/>
        </p:nvSpPr>
        <p:spPr bwMode="auto">
          <a:xfrm>
            <a:off x="83978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17" name="Shape Penutup"/>
          <p:cNvSpPr/>
          <p:nvPr/>
        </p:nvSpPr>
        <p:spPr bwMode="gray">
          <a:xfrm>
            <a:off x="1225191"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1225191"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12251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37457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4727173"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4727173"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472717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74102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8391672"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8391672"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839167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11123018"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Footer Placeholder 28"/>
          <p:cNvSpPr>
            <a:spLocks noGrp="1"/>
          </p:cNvSpPr>
          <p:nvPr>
            <p:ph type="ftr" sz="quarter" idx="11"/>
          </p:nvPr>
        </p:nvSpPr>
        <p:spPr/>
        <p:txBody>
          <a:bodyPr/>
          <a:lstStyle/>
          <a:p>
            <a:pPr>
              <a:defRPr/>
            </a:pPr>
            <a:r>
              <a:rPr lang="ar-SA"/>
              <a:t>التدريب رقم 3 – تغيير المعتقدات</a:t>
            </a:r>
            <a:endParaRPr lang="de-DE"/>
          </a:p>
        </p:txBody>
      </p:sp>
      <p:sp>
        <p:nvSpPr>
          <p:cNvPr id="30" name="Slide Number Placeholder 29"/>
          <p:cNvSpPr>
            <a:spLocks noGrp="1"/>
          </p:cNvSpPr>
          <p:nvPr>
            <p:ph type="sldNum" sz="quarter" idx="12"/>
          </p:nvPr>
        </p:nvSpPr>
        <p:spPr/>
        <p:txBody>
          <a:bodyPr/>
          <a:lstStyle/>
          <a:p>
            <a:fld id="{B1463BC5-1F6A-4837-A99C-9002D3D8F244}"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اي خيارهو محتمل اكتر؟</a:t>
            </a:r>
            <a:endParaRPr lang="en-US" sz="3600">
              <a:latin typeface="+mn-lt"/>
              <a:ea typeface="+mn-ea"/>
              <a:cs typeface="+mn-cs"/>
            </a:endParaRPr>
          </a:p>
        </p:txBody>
      </p:sp>
      <p:sp>
        <p:nvSpPr>
          <p:cNvPr id="7886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رجل يراقب سيارة مسرعة.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في السيارة مع عشيقته، وتأمل لا يراها احد.</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في السيارة مع دمية عرض لمتجره.</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والمرأة هي سرقة السيارة.</a:t>
            </a:r>
            <a:endParaRPr lang="de-DE" altLang="de-DE" sz="2000" b="0" dirty="0">
              <a:solidFill>
                <a:srgbClr val="333333"/>
              </a:solidFill>
              <a:latin typeface="+mn-lt"/>
              <a:ea typeface="+mn-ea"/>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9834"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26"/>
          <p:cNvSpPr txBox="1">
            <a:spLocks noChangeArrowheads="1"/>
          </p:cNvSpPr>
          <p:nvPr/>
        </p:nvSpPr>
        <p:spPr bwMode="auto">
          <a:xfrm>
            <a:off x="50196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3" name="Shape Penutup"/>
          <p:cNvSpPr/>
          <p:nvPr/>
        </p:nvSpPr>
        <p:spPr bwMode="gray">
          <a:xfrm>
            <a:off x="5007642"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4" name="Shape Penutup"/>
          <p:cNvSpPr/>
          <p:nvPr/>
        </p:nvSpPr>
        <p:spPr bwMode="gray">
          <a:xfrm>
            <a:off x="5007642"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5" name="Shape Penutup"/>
          <p:cNvSpPr/>
          <p:nvPr/>
        </p:nvSpPr>
        <p:spPr bwMode="gray">
          <a:xfrm>
            <a:off x="50076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6" name="Shape Penutup"/>
          <p:cNvSpPr/>
          <p:nvPr/>
        </p:nvSpPr>
        <p:spPr bwMode="gray">
          <a:xfrm>
            <a:off x="71297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وقد تغيرت حكمك مع الصورة الجديدة؟</a:t>
            </a:r>
            <a:endParaRPr lang="en-US" sz="3600">
              <a:latin typeface="+mn-lt"/>
              <a:ea typeface="+mn-ea"/>
              <a:cs typeface="+mn-cs"/>
            </a:endParaRPr>
          </a:p>
        </p:txBody>
      </p:sp>
      <p:sp>
        <p:nvSpPr>
          <p:cNvPr id="7988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رجل يراقب سيارة مسرعة.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في السيارة مع عشيقته، وتأمل لا يراها احد.</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في السيارة مع دمية عرض لمتجره.</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والمرأة هي سرقة السيارة.</a:t>
            </a:r>
            <a:endParaRPr lang="de-DE" altLang="de-DE" sz="2000" b="0" dirty="0">
              <a:solidFill>
                <a:srgbClr val="333333"/>
              </a:solidFill>
              <a:latin typeface="+mn-lt"/>
              <a:ea typeface="+mn-ea"/>
            </a:endParaRP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6929"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0378"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36"/>
          <p:cNvSpPr txBox="1">
            <a:spLocks noChangeArrowheads="1"/>
          </p:cNvSpPr>
          <p:nvPr/>
        </p:nvSpPr>
        <p:spPr bwMode="auto">
          <a:xfrm>
            <a:off x="34702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6" name="Caption_35"/>
          <p:cNvSpPr txBox="1">
            <a:spLocks noChangeArrowheads="1"/>
          </p:cNvSpPr>
          <p:nvPr/>
        </p:nvSpPr>
        <p:spPr bwMode="auto">
          <a:xfrm>
            <a:off x="65690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2</a:t>
            </a:r>
          </a:p>
        </p:txBody>
      </p:sp>
      <p:sp>
        <p:nvSpPr>
          <p:cNvPr id="17" name="Shape Penutup"/>
          <p:cNvSpPr/>
          <p:nvPr/>
        </p:nvSpPr>
        <p:spPr bwMode="gray">
          <a:xfrm>
            <a:off x="3454738"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8" name="Shape Penutup"/>
          <p:cNvSpPr/>
          <p:nvPr/>
        </p:nvSpPr>
        <p:spPr bwMode="gray">
          <a:xfrm>
            <a:off x="3454738"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19" name="Shape Penutup"/>
          <p:cNvSpPr/>
          <p:nvPr/>
        </p:nvSpPr>
        <p:spPr bwMode="gray">
          <a:xfrm>
            <a:off x="3454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0" name="Shape Penutup"/>
          <p:cNvSpPr/>
          <p:nvPr/>
        </p:nvSpPr>
        <p:spPr bwMode="gray">
          <a:xfrm>
            <a:off x="55768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1" name="Shape Penutup"/>
          <p:cNvSpPr/>
          <p:nvPr/>
        </p:nvSpPr>
        <p:spPr bwMode="gray">
          <a:xfrm>
            <a:off x="6558186"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6558186"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65581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860726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a:latin typeface="+mn-lt"/>
                <a:ea typeface="+mn-ea"/>
                <a:cs typeface="+mn-cs"/>
              </a:rPr>
              <a:t>الرجاء إعادة نسبة احتمال!</a:t>
            </a:r>
            <a:endParaRPr lang="en-US" sz="3600">
              <a:latin typeface="+mn-lt"/>
              <a:ea typeface="+mn-ea"/>
              <a:cs typeface="+mn-cs"/>
            </a:endParaRPr>
          </a:p>
        </p:txBody>
      </p:sp>
      <p:sp>
        <p:nvSpPr>
          <p:cNvPr id="8091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رجل يراقب سيارة مسرعة.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في السيارة مع عشيقته، وتأمل لا يراها احد.</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في السيارة مع دمية عرض لمتجره.</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والمرأة هي سرقة السيارة.</a:t>
            </a:r>
            <a:endParaRPr lang="de-DE" altLang="de-DE" sz="2000" b="0" dirty="0">
              <a:solidFill>
                <a:srgbClr val="333333"/>
              </a:solidFill>
              <a:latin typeface="+mn-lt"/>
              <a:ea typeface="+mn-ea"/>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899"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347"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6138"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24933"/>
          <p:cNvSpPr txBox="1">
            <a:spLocks noChangeArrowheads="1"/>
          </p:cNvSpPr>
          <p:nvPr/>
        </p:nvSpPr>
        <p:spPr bwMode="auto">
          <a:xfrm>
            <a:off x="1958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20" name="Caption_124932"/>
          <p:cNvSpPr txBox="1">
            <a:spLocks noChangeArrowheads="1"/>
          </p:cNvSpPr>
          <p:nvPr/>
        </p:nvSpPr>
        <p:spPr bwMode="auto">
          <a:xfrm>
            <a:off x="5057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21" name="Caption_124931"/>
          <p:cNvSpPr txBox="1">
            <a:spLocks noChangeArrowheads="1"/>
          </p:cNvSpPr>
          <p:nvPr/>
        </p:nvSpPr>
        <p:spPr bwMode="auto">
          <a:xfrm>
            <a:off x="80803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22" name="Shape Penutup"/>
          <p:cNvSpPr/>
          <p:nvPr/>
        </p:nvSpPr>
        <p:spPr bwMode="gray">
          <a:xfrm>
            <a:off x="1940707"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1940707"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19407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406281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5044155"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5044155"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504415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70932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073946"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8073946"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80739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3" name="Shape Penutup"/>
          <p:cNvSpPr/>
          <p:nvPr/>
        </p:nvSpPr>
        <p:spPr bwMode="gray">
          <a:xfrm>
            <a:off x="103659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6" name="Slide Number Placeholder 5"/>
          <p:cNvSpPr>
            <a:spLocks noGrp="1"/>
          </p:cNvSpPr>
          <p:nvPr>
            <p:ph type="sldNum" sz="quarter" idx="12"/>
          </p:nvPr>
        </p:nvSpPr>
        <p:spPr/>
        <p:txBody>
          <a:bodyPr/>
          <a:lstStyle/>
          <a:p>
            <a:fld id="{01DD5BA3-E9BB-4202-BEB6-DC47CE0A7F6A}"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رجل يراقب سيارة مسرعة.</a:t>
            </a:r>
            <a:endParaRPr lang="de-DE" altLang="de-DE" sz="2000" b="0" dirty="0">
              <a:solidFill>
                <a:srgbClr val="333333"/>
              </a:solidFill>
              <a:latin typeface="+mn-lt"/>
              <a:ea typeface="+mn-ea"/>
            </a:endParaRP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في السيارة مع عشيقته، وتأمل لا يراها احد.</a:t>
            </a:r>
            <a:endParaRPr lang="de-DE" altLang="de-DE" sz="2000" b="0" dirty="0">
              <a:solidFill>
                <a:srgbClr val="333333"/>
              </a:solidFill>
              <a:latin typeface="+mn-lt"/>
              <a:ea typeface="+mn-ea"/>
            </a:endParaRPr>
          </a:p>
          <a:p>
            <a:pPr algn="r" rtl="1" eaLnBrk="1" hangingPunct="1">
              <a:spcBef>
                <a:spcPts val="1200"/>
              </a:spcBef>
              <a:spcAft>
                <a:spcPts val="0"/>
              </a:spcAft>
              <a:buClr>
                <a:srgbClr val="004992"/>
              </a:buClr>
              <a:buFont typeface="WingDings"/>
              <a:buAutoNum type="arabicPeriod"/>
            </a:pPr>
            <a:r>
              <a:rPr lang="ar-AE" altLang="de-DE" sz="2000" b="0" dirty="0">
                <a:solidFill>
                  <a:srgbClr val="004992"/>
                </a:solidFill>
                <a:latin typeface="+mn-lt"/>
                <a:ea typeface="+mn-ea"/>
              </a:rPr>
              <a:t>الرجل في السيارة مع دمية عرض لمتجره.</a:t>
            </a:r>
          </a:p>
          <a:p>
            <a:pPr algn="r" rtl="1" eaLnBrk="1" hangingPunct="1">
              <a:spcBef>
                <a:spcPts val="1200"/>
              </a:spcBef>
              <a:spcAft>
                <a:spcPts val="0"/>
              </a:spcAft>
              <a:buClr>
                <a:srgbClr val="333333"/>
              </a:buClr>
              <a:buFont typeface="WingDings"/>
              <a:buAutoNum type="arabicPeriod"/>
            </a:pPr>
            <a:r>
              <a:rPr lang="ar-AE" altLang="de-DE" sz="2000" b="0" dirty="0">
                <a:solidFill>
                  <a:srgbClr val="333333"/>
                </a:solidFill>
                <a:latin typeface="+mn-lt"/>
                <a:ea typeface="+mn-ea"/>
              </a:rPr>
              <a:t>الرجل والمرأة هي سرقة السيارة.</a:t>
            </a:r>
            <a:endParaRPr lang="de-DE" altLang="de-DE" sz="2000" b="0" dirty="0">
              <a:solidFill>
                <a:srgbClr val="333333"/>
              </a:solidFill>
              <a:latin typeface="+mn-lt"/>
              <a:ea typeface="+mn-ea"/>
            </a:endParaRPr>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899"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347"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6138"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24933"/>
          <p:cNvSpPr txBox="1">
            <a:spLocks noChangeArrowheads="1"/>
          </p:cNvSpPr>
          <p:nvPr/>
        </p:nvSpPr>
        <p:spPr bwMode="auto">
          <a:xfrm>
            <a:off x="19589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3</a:t>
            </a:r>
          </a:p>
        </p:txBody>
      </p:sp>
      <p:sp>
        <p:nvSpPr>
          <p:cNvPr id="19" name="Caption_124932"/>
          <p:cNvSpPr txBox="1">
            <a:spLocks noChangeArrowheads="1"/>
          </p:cNvSpPr>
          <p:nvPr/>
        </p:nvSpPr>
        <p:spPr bwMode="auto">
          <a:xfrm>
            <a:off x="50577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a:latin typeface="+mn-lt"/>
                <a:ea typeface="+mn-ea"/>
              </a:rPr>
              <a:t>2</a:t>
            </a:r>
          </a:p>
        </p:txBody>
      </p:sp>
      <p:sp>
        <p:nvSpPr>
          <p:cNvPr id="20" name="Caption_124931"/>
          <p:cNvSpPr txBox="1">
            <a:spLocks noChangeArrowheads="1"/>
          </p:cNvSpPr>
          <p:nvPr/>
        </p:nvSpPr>
        <p:spPr bwMode="auto">
          <a:xfrm>
            <a:off x="80803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r" rtl="1" eaLnBrk="1" hangingPunct="1">
              <a:spcBef>
                <a:spcPct val="0"/>
              </a:spcBef>
              <a:buClrTx/>
              <a:buFontTx/>
              <a:buNone/>
            </a:pPr>
            <a:r>
              <a:rPr lang="de-DE" altLang="de-DE" sz="1800" dirty="0">
                <a:latin typeface="+mn-lt"/>
                <a:ea typeface="+mn-ea"/>
              </a:rPr>
              <a:t>1</a:t>
            </a:r>
          </a:p>
        </p:txBody>
      </p:sp>
      <p:sp>
        <p:nvSpPr>
          <p:cNvPr id="21" name="Shape Penutup"/>
          <p:cNvSpPr/>
          <p:nvPr/>
        </p:nvSpPr>
        <p:spPr bwMode="gray">
          <a:xfrm>
            <a:off x="1940707"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2" name="Shape Penutup"/>
          <p:cNvSpPr/>
          <p:nvPr/>
        </p:nvSpPr>
        <p:spPr bwMode="gray">
          <a:xfrm>
            <a:off x="1940707"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3" name="Shape Penutup"/>
          <p:cNvSpPr/>
          <p:nvPr/>
        </p:nvSpPr>
        <p:spPr bwMode="gray">
          <a:xfrm>
            <a:off x="19407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4" name="Shape Penutup"/>
          <p:cNvSpPr/>
          <p:nvPr/>
        </p:nvSpPr>
        <p:spPr bwMode="gray">
          <a:xfrm>
            <a:off x="406281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5" name="Shape Penutup"/>
          <p:cNvSpPr/>
          <p:nvPr/>
        </p:nvSpPr>
        <p:spPr bwMode="gray">
          <a:xfrm>
            <a:off x="5044155"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6" name="Shape Penutup"/>
          <p:cNvSpPr/>
          <p:nvPr/>
        </p:nvSpPr>
        <p:spPr bwMode="gray">
          <a:xfrm>
            <a:off x="5044155"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7" name="Shape Penutup"/>
          <p:cNvSpPr/>
          <p:nvPr/>
        </p:nvSpPr>
        <p:spPr bwMode="gray">
          <a:xfrm>
            <a:off x="504415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8" name="Shape Penutup"/>
          <p:cNvSpPr/>
          <p:nvPr/>
        </p:nvSpPr>
        <p:spPr bwMode="gray">
          <a:xfrm>
            <a:off x="70932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29" name="Shape Penutup"/>
          <p:cNvSpPr/>
          <p:nvPr/>
        </p:nvSpPr>
        <p:spPr bwMode="gray">
          <a:xfrm>
            <a:off x="8073946"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0" name="Shape Penutup"/>
          <p:cNvSpPr/>
          <p:nvPr/>
        </p:nvSpPr>
        <p:spPr bwMode="gray">
          <a:xfrm>
            <a:off x="8073946"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1" name="Shape Penutup"/>
          <p:cNvSpPr/>
          <p:nvPr/>
        </p:nvSpPr>
        <p:spPr bwMode="gray">
          <a:xfrm>
            <a:off x="80739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32" name="Shape Penutup"/>
          <p:cNvSpPr/>
          <p:nvPr/>
        </p:nvSpPr>
        <p:spPr bwMode="gray">
          <a:xfrm>
            <a:off x="103659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rtl="1"/>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B1463BC5-1F6A-4837-A99C-9002D3D8F244}"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الاستعمال في الحياة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ar-AE" altLang="de-DE" sz="2400" b="1" dirty="0">
                <a:solidFill>
                  <a:srgbClr val="333333"/>
                </a:solidFill>
              </a:rPr>
              <a:t>الأهداف التعليمية:</a:t>
            </a:r>
            <a:endParaRPr lang="de-DE" altLang="de-DE" sz="2400" b="1" dirty="0">
              <a:solidFill>
                <a:srgbClr val="333333"/>
              </a:solidFill>
            </a:endParaRPr>
          </a:p>
          <a:p>
            <a:pPr marL="342900" indent="-342900" defTabSz="914400" fontAlgn="base">
              <a:buClr>
                <a:srgbClr val="333333"/>
              </a:buClr>
              <a:buSzPct val="80000"/>
              <a:buFont typeface="WingDings"/>
              <a:buChar char=""/>
            </a:pPr>
            <a:r>
              <a:rPr lang="ar-AE" altLang="de-DE" sz="2400" dirty="0">
                <a:solidFill>
                  <a:srgbClr val="333333"/>
                </a:solidFill>
              </a:rPr>
              <a:t>في بعض الأحيان ، تتحول الأحداث بشكل مختلف جدا عما هو متوقع: قرارات سريعة وكثيرا ما تؤدي إلى استنتاجات خاطئة.</a:t>
            </a:r>
            <a:endParaRPr lang="de-DE" altLang="de-DE" sz="2400" dirty="0">
              <a:solidFill>
                <a:srgbClr val="333333"/>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الاستعمال في الحياة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ar-AE" altLang="de-DE" sz="2400" b="1" dirty="0">
                <a:solidFill>
                  <a:srgbClr val="333333"/>
                </a:solidFill>
              </a:rPr>
              <a:t>الأهداف التعليمية:</a:t>
            </a:r>
            <a:endParaRPr lang="de-DE" altLang="de-DE" sz="2400" b="1" dirty="0">
              <a:solidFill>
                <a:srgbClr val="333333"/>
              </a:solidFill>
            </a:endParaRPr>
          </a:p>
          <a:p>
            <a:pPr marL="342900" indent="-342900" defTabSz="914400" fontAlgn="base">
              <a:buClr>
                <a:srgbClr val="333333"/>
              </a:buClr>
              <a:buSzPct val="80000"/>
              <a:buFont typeface="WingDings"/>
              <a:buChar char=""/>
            </a:pPr>
            <a:r>
              <a:rPr lang="ar-AE" altLang="de-DE" sz="2400" dirty="0">
                <a:solidFill>
                  <a:srgbClr val="333333"/>
                </a:solidFill>
              </a:rPr>
              <a:t>في بعض الأحيان ، تتحول الأحداث بشكل مختلف جدا عما هو متوقع: قرارات سريعة وكثيرا ما تؤدي إلى استنتاجات خاطئة.</a:t>
            </a:r>
            <a:endParaRPr lang="de-DE" altLang="de-DE" sz="2400" dirty="0">
              <a:solidFill>
                <a:srgbClr val="333333"/>
              </a:solidFill>
            </a:endParaRPr>
          </a:p>
          <a:p>
            <a:pPr marL="342900" indent="-342900" defTabSz="914400" fontAlgn="base">
              <a:buClr>
                <a:srgbClr val="333333"/>
              </a:buClr>
              <a:buSzPct val="80000"/>
              <a:buFont typeface="WingDings"/>
              <a:buChar char=""/>
            </a:pPr>
            <a:r>
              <a:rPr lang="ar-AE" altLang="de-DE" sz="2400" dirty="0">
                <a:solidFill>
                  <a:srgbClr val="333333"/>
                </a:solidFill>
              </a:rPr>
              <a:t>يجب عليك أن تنظر دائما في تفسيرات مختلفة / ضبط الفرضيات ومعتقداتك وفقا لذلك.</a:t>
            </a:r>
            <a:endParaRPr lang="de-DE" altLang="de-DE" sz="2400" dirty="0">
              <a:solidFill>
                <a:srgbClr val="333333"/>
              </a:solidFill>
            </a:endParaRPr>
          </a:p>
          <a:p>
            <a:pPr defTabSz="914400" fontAlgn="base">
              <a:buClr>
                <a:srgbClr val="333333"/>
              </a:buClr>
              <a:buSzPct val="80000"/>
            </a:pP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66</a:t>
            </a:fld>
            <a:endParaRPr lang="de-DE" altLang="de-DE"/>
          </a:p>
        </p:txBody>
      </p:sp>
    </p:spTree>
    <p:extLst>
      <p:ext uri="{BB962C8B-B14F-4D97-AF65-F5344CB8AC3E}">
        <p14:creationId xmlns:p14="http://schemas.microsoft.com/office/powerpoint/2010/main" val="14972812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الاستعمال في الحياة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SzPct val="80000"/>
            </a:pPr>
            <a:r>
              <a:rPr lang="ar-AE" altLang="de-DE" sz="2400" b="1" dirty="0">
                <a:solidFill>
                  <a:srgbClr val="333333"/>
                </a:solidFill>
              </a:rPr>
              <a:t>الأهداف التعليمية:</a:t>
            </a:r>
            <a:endParaRPr lang="de-DE" altLang="de-DE" sz="2400" b="1" dirty="0">
              <a:solidFill>
                <a:srgbClr val="333333"/>
              </a:solidFill>
            </a:endParaRPr>
          </a:p>
          <a:p>
            <a:pPr marL="342900" indent="-342900" defTabSz="914400" fontAlgn="base">
              <a:buClr>
                <a:srgbClr val="333333"/>
              </a:buClr>
              <a:buSzPct val="80000"/>
              <a:buFont typeface="WingDings"/>
              <a:buChar char=""/>
            </a:pPr>
            <a:r>
              <a:rPr lang="ar-AE" altLang="de-DE" sz="2400" dirty="0">
                <a:solidFill>
                  <a:srgbClr val="333333"/>
                </a:solidFill>
              </a:rPr>
              <a:t>في بعض الأحيان ، تتحول الأحداث بشكل مختلف جدا عما هو متوقع: قرارات سريعة وكثيرا ما تؤدي إلى استنتاجات خاطئة.</a:t>
            </a:r>
            <a:endParaRPr lang="de-DE" altLang="de-DE" sz="2400" dirty="0">
              <a:solidFill>
                <a:srgbClr val="333333"/>
              </a:solidFill>
            </a:endParaRPr>
          </a:p>
          <a:p>
            <a:pPr marL="342900" indent="-342900" defTabSz="914400" fontAlgn="base">
              <a:buClr>
                <a:srgbClr val="333333"/>
              </a:buClr>
              <a:buSzPct val="80000"/>
              <a:buFont typeface="WingDings"/>
              <a:buChar char=""/>
            </a:pPr>
            <a:r>
              <a:rPr lang="ar-AE" altLang="de-DE" sz="2400" dirty="0">
                <a:solidFill>
                  <a:srgbClr val="333333"/>
                </a:solidFill>
              </a:rPr>
              <a:t>يجب عليك أن تنظر دائما في تفسيرات مختلفة / ضبط الفرضيات ومعتقداتك وفقا لذلك.</a:t>
            </a:r>
            <a:endParaRPr lang="de-DE" altLang="de-DE" sz="2400" dirty="0">
              <a:solidFill>
                <a:srgbClr val="333333"/>
              </a:solidFill>
            </a:endParaRPr>
          </a:p>
          <a:p>
            <a:pPr marL="342900" indent="-342900" defTabSz="914400" fontAlgn="base">
              <a:buClr>
                <a:srgbClr val="333333"/>
              </a:buClr>
              <a:buSzPct val="80000"/>
              <a:buFont typeface="WingDings"/>
              <a:buChar char=""/>
            </a:pPr>
            <a:r>
              <a:rPr lang="ar-AE" altLang="de-DE" sz="2400" dirty="0">
                <a:solidFill>
                  <a:srgbClr val="333333"/>
                </a:solidFill>
              </a:rPr>
              <a:t>التماس المعلومات بأكبر قدر ممكن للتحقق من حكمك</a:t>
            </a:r>
            <a:r>
              <a:rPr lang="he-IL"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67</a:t>
            </a:fld>
            <a:endParaRPr lang="de-DE" altLang="de-DE"/>
          </a:p>
        </p:txBody>
      </p:sp>
    </p:spTree>
    <p:extLst>
      <p:ext uri="{BB962C8B-B14F-4D97-AF65-F5344CB8AC3E}">
        <p14:creationId xmlns:p14="http://schemas.microsoft.com/office/powerpoint/2010/main" val="1195612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الاستعمال في الحياة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خلال البسيشوج، فإن الناس قد يحتفظون على المعتقدات الخاطئة ويتجاهلون الحجج المضادة. في بعض الحالات، وهذا قد تكون له عواقب مأساوية.</a:t>
            </a: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الاستعمال في الحياة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خلال البسيشوج، فإن الناس قد يحتفظون على المعتقدات الخاطئة ويتجاهلون الحجج المضادة. في بعض الحالات، وهذا قد تكون له عواقب مأساوية.</a:t>
            </a:r>
          </a:p>
          <a:p>
            <a:pPr lvl="0" defTabSz="914400" fontAlgn="base"/>
            <a:r>
              <a:rPr lang="ar-AE" altLang="de-DE" sz="2400" dirty="0">
                <a:solidFill>
                  <a:srgbClr val="004992"/>
                </a:solidFill>
              </a:rPr>
              <a:t>على سبيل المثال: </a:t>
            </a:r>
            <a:r>
              <a:rPr lang="ar-AE" altLang="de-DE" sz="2400" dirty="0">
                <a:solidFill>
                  <a:srgbClr val="333333"/>
                </a:solidFill>
              </a:rPr>
              <a:t>كريم هاجم والده. كان مقتنعا بأن والده توفي منذ فترة طويلة ، وأن الروبوتات قد تؤول من جسده. اصاب والده بأذى بعد الهجوم، ونزف الدم ،و رغم الأدلة ضد اعتقاده بقي على رايه.</a:t>
            </a:r>
            <a:endParaRPr lang="en-US"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 خلفية: </a:t>
            </a:r>
            <a:r>
              <a:rPr lang="ar-AE" altLang="de-DE" sz="2400" dirty="0">
                <a:solidFill>
                  <a:srgbClr val="333333"/>
                </a:solidFill>
              </a:rPr>
              <a:t>والده تصرف بطريقة غريبة، و كان ليس لطيفا كالمعتاد</a:t>
            </a:r>
            <a:r>
              <a:rPr lang="he-IL" altLang="de-DE" sz="2400" dirty="0">
                <a:solidFill>
                  <a:srgbClr val="333333"/>
                </a:solidFill>
              </a:rPr>
              <a:t>.</a:t>
            </a:r>
            <a:endParaRPr lang="en-US"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ولكن: </a:t>
            </a:r>
            <a:r>
              <a:rPr lang="ar-AE" altLang="de-DE" sz="2400" dirty="0">
                <a:solidFill>
                  <a:srgbClr val="333333"/>
                </a:solidFill>
              </a:rPr>
              <a:t>الناس يتغيرون عندما يكبرون في السن، وربما كان لوالد مشاكله الخاصة أو كان ابنه صعبا! يمكن أن أقارب كريم لم يستطيعو إقناعه بأن كل شيء على ما يرام مع والده.</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69</a:t>
            </a:fld>
            <a:endParaRPr lang="de-DE" altLang="de-DE"/>
          </a:p>
        </p:txBody>
      </p:sp>
    </p:spTree>
    <p:extLst>
      <p:ext uri="{BB962C8B-B14F-4D97-AF65-F5344CB8AC3E}">
        <p14:creationId xmlns:p14="http://schemas.microsoft.com/office/powerpoint/2010/main" val="31425027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r-SA" sz="3600" dirty="0">
                <a:latin typeface="+mn-lt"/>
                <a:ea typeface="+mn-ea"/>
                <a:cs typeface="+mn-cs"/>
              </a:rPr>
              <a:t>الاستعمال في الحياة اليومية</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ar-AE" altLang="de-DE" sz="2400" dirty="0">
                <a:solidFill>
                  <a:srgbClr val="333333"/>
                </a:solidFill>
              </a:rPr>
              <a:t>خلال البسيشوج، فإن الناس قد يحتفظون على المعتقدات الخاطئة ويتجاهلون الحجج المضادة. في بعض الحالات، وهذا قد تكون له عواقب مأساوية.</a:t>
            </a:r>
          </a:p>
          <a:p>
            <a:pPr lvl="0" defTabSz="914400" fontAlgn="base"/>
            <a:r>
              <a:rPr lang="ar-AE" altLang="de-DE" sz="2400" dirty="0">
                <a:solidFill>
                  <a:srgbClr val="004992"/>
                </a:solidFill>
              </a:rPr>
              <a:t>على سبيل المثال: </a:t>
            </a:r>
            <a:r>
              <a:rPr lang="ar-AE" altLang="de-DE" sz="2400" dirty="0">
                <a:solidFill>
                  <a:srgbClr val="333333"/>
                </a:solidFill>
              </a:rPr>
              <a:t>كريم هاجم والده. كان مقتنعا بأن والده توفي منذ فترة طويلة ، وأن الروبوتات قد تؤول من جسده. اصاب والده بأذى بعد الهجوم، ونزف الدم ،و رغم الأدلة ضد اعتقاده بقي على رايه.</a:t>
            </a:r>
            <a:endParaRPr lang="en-US"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 خلفية: </a:t>
            </a:r>
            <a:r>
              <a:rPr lang="ar-AE" altLang="de-DE" sz="2400" dirty="0">
                <a:solidFill>
                  <a:srgbClr val="333333"/>
                </a:solidFill>
              </a:rPr>
              <a:t>والده تصرف بطريقة غريبة، و كان ليس لطيفا كالمعتاد</a:t>
            </a:r>
            <a:r>
              <a:rPr lang="he-IL" altLang="de-DE" sz="2400" dirty="0">
                <a:solidFill>
                  <a:srgbClr val="333333"/>
                </a:solidFill>
              </a:rPr>
              <a:t>.</a:t>
            </a:r>
            <a:endParaRPr lang="en-US" altLang="de-DE" sz="2400" dirty="0">
              <a:solidFill>
                <a:srgbClr val="333333"/>
              </a:solidFill>
            </a:endParaRPr>
          </a:p>
          <a:p>
            <a:pPr lvl="0" defTabSz="914400" fontAlgn="base">
              <a:lnSpc>
                <a:spcPct val="100000"/>
              </a:lnSpc>
              <a:spcBef>
                <a:spcPts val="1200"/>
              </a:spcBef>
            </a:pPr>
            <a:r>
              <a:rPr lang="ar-AE" altLang="de-DE" sz="2400" dirty="0">
                <a:solidFill>
                  <a:srgbClr val="004992"/>
                </a:solidFill>
              </a:rPr>
              <a:t>ولكن: </a:t>
            </a:r>
            <a:r>
              <a:rPr lang="ar-AE" altLang="de-DE" sz="2400" dirty="0">
                <a:solidFill>
                  <a:srgbClr val="333333"/>
                </a:solidFill>
              </a:rPr>
              <a:t>الناس يتغيرون عندما يكبرون في السن، وربما كان لوالد مشاكله الخاصة أو كان ابنه صعبا! يمكن أن أقارب كريم لم يستطيعو إقناعه بأن كل شيء على ما يرام مع والده.</a:t>
            </a:r>
            <a:endParaRPr lang="de-DE" altLang="de-DE" sz="2400" dirty="0">
              <a:solidFill>
                <a:srgbClr val="333333"/>
              </a:solidFill>
            </a:endParaRPr>
          </a:p>
          <a:p>
            <a:pPr lvl="0" defTabSz="914400" fontAlgn="base"/>
            <a:r>
              <a:rPr lang="ar-AE" altLang="de-DE" sz="2400" dirty="0">
                <a:solidFill>
                  <a:srgbClr val="333333"/>
                </a:solidFill>
              </a:rPr>
              <a:t>من الصعب للحفاظ على برودة المرء عند الشعور بالخطر. بذلك ، يكون حذرا حول الأحكام الخاصة بك ونطلب من الناس تثق بهم للحصول على المشورة!</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ar-SA"/>
              <a:t>التدريب رقم 3 – تغيير المعتقدات</a:t>
            </a:r>
            <a:endParaRPr lang="de-DE"/>
          </a:p>
        </p:txBody>
      </p:sp>
      <p:sp>
        <p:nvSpPr>
          <p:cNvPr id="7" name="Slide Number Placeholder 6"/>
          <p:cNvSpPr>
            <a:spLocks noGrp="1"/>
          </p:cNvSpPr>
          <p:nvPr>
            <p:ph type="sldNum" sz="quarter" idx="12"/>
          </p:nvPr>
        </p:nvSpPr>
        <p:spPr/>
        <p:txBody>
          <a:bodyPr/>
          <a:lstStyle/>
          <a:p>
            <a:fld id="{15AFA678-B5BB-4FC8-9DDD-C63CCE0C0B28}" type="slidenum">
              <a:rPr lang="de-DE" altLang="de-DE" smtClean="0"/>
              <a:pPr/>
              <a:t>70</a:t>
            </a:fld>
            <a:endParaRPr lang="de-DE" altLang="de-DE"/>
          </a:p>
        </p:txBody>
      </p:sp>
    </p:spTree>
    <p:extLst>
      <p:ext uri="{BB962C8B-B14F-4D97-AF65-F5344CB8AC3E}">
        <p14:creationId xmlns:p14="http://schemas.microsoft.com/office/powerpoint/2010/main" val="3675001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ar-AE" altLang="ko-KR" sz="3600">
                <a:solidFill>
                  <a:srgbClr val="004992"/>
                </a:solidFill>
                <a:latin typeface="+mn-lt"/>
                <a:ea typeface="+mn-ea"/>
                <a:cs typeface="+mn-cs"/>
              </a:rPr>
              <a:t>شكرا لنتباهكم!</a:t>
            </a:r>
            <a:endParaRPr lang="en-US" altLang="ja-JP"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algn="r" defTabSz="914400">
              <a:lnSpc>
                <a:spcPct val="100000"/>
              </a:lnSpc>
              <a:spcBef>
                <a:spcPts val="800"/>
              </a:spcBef>
            </a:pPr>
            <a:r>
              <a:rPr lang="ar-AE" altLang="ko-KR" i="1" dirty="0">
                <a:solidFill>
                  <a:srgbClr val="004992"/>
                </a:solidFill>
              </a:rPr>
              <a:t>للمدربين:</a:t>
            </a:r>
          </a:p>
          <a:p>
            <a:pPr marL="114935" marR="333375" lvl="0" algn="r" defTabSz="914400">
              <a:lnSpc>
                <a:spcPct val="100000"/>
              </a:lnSpc>
              <a:spcBef>
                <a:spcPts val="800"/>
              </a:spcBef>
            </a:pPr>
            <a:r>
              <a:rPr lang="ar-AE" altLang="ko-KR" dirty="0">
                <a:solidFill>
                  <a:srgbClr val="004992"/>
                </a:solidFill>
              </a:rPr>
              <a:t>يرجى توزيع أوراق العمل. قدم تطبيقنا</a:t>
            </a:r>
            <a:r>
              <a:rPr lang="en-US" altLang="ko-KR" dirty="0">
                <a:solidFill>
                  <a:srgbClr val="004992"/>
                </a:solidFill>
              </a:rPr>
              <a:t> ) COGITO </a:t>
            </a:r>
            <a:r>
              <a:rPr lang="ar-AE" altLang="ko-KR" dirty="0">
                <a:solidFill>
                  <a:srgbClr val="004992"/>
                </a:solidFill>
              </a:rPr>
              <a:t>تنزيله مجانًا). </a:t>
            </a:r>
            <a:endParaRPr lang="en-US" altLang="ko-KR" dirty="0">
              <a:solidFill>
                <a:srgbClr val="004992"/>
              </a:solidFill>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ar-SA"/>
              <a:t>التدريب رقم 3 – تغيير المعتقدات</a:t>
            </a:r>
            <a:endParaRPr lang="de-DE"/>
          </a:p>
        </p:txBody>
      </p:sp>
      <p:sp>
        <p:nvSpPr>
          <p:cNvPr id="4" name="Slide Number Placeholder 3"/>
          <p:cNvSpPr>
            <a:spLocks noGrp="1"/>
          </p:cNvSpPr>
          <p:nvPr>
            <p:ph type="sldNum" sz="quarter" idx="12"/>
          </p:nvPr>
        </p:nvSpPr>
        <p:spPr/>
        <p:txBody>
          <a:bodyPr/>
          <a:lstStyle/>
          <a:p>
            <a:fld id="{15AFA678-B5BB-4FC8-9DDD-C63CCE0C0B28}" type="slidenum">
              <a:rPr lang="de-DE" altLang="de-DE" smtClean="0"/>
              <a:pPr/>
              <a:t>71</a:t>
            </a:fld>
            <a:endParaRPr lang="de-DE" altLang="de-DE"/>
          </a:p>
        </p:txBody>
      </p:sp>
    </p:spTree>
    <p:extLst>
      <p:ext uri="{BB962C8B-B14F-4D97-AF65-F5344CB8AC3E}">
        <p14:creationId xmlns:p14="http://schemas.microsoft.com/office/powerpoint/2010/main" val="30278525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565238302"/>
              </p:ext>
            </p:extLst>
          </p:nvPr>
        </p:nvGraphicFramePr>
        <p:xfrm>
          <a:off x="408954" y="2011680"/>
          <a:ext cx="11375999" cy="43281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mn-lt"/>
                          <a:ea typeface="+mn-ea"/>
                          <a:cs typeface="+mn-cs"/>
                        </a:rPr>
                        <a:t>Name Fotograf</a:t>
                      </a:r>
                      <a:r>
                        <a:rPr kumimoji="0" lang="de-DE" altLang="de-DE" sz="1000" b="0" i="0" u="none" strike="noStrike" cap="none" normalizeH="0" baseline="0">
                          <a:ln>
                            <a:noFill/>
                          </a:ln>
                          <a:solidFill>
                            <a:srgbClr val="333333"/>
                          </a:solidFill>
                          <a:effectLst/>
                          <a:latin typeface="+mn-lt"/>
                          <a:ea typeface="+mn-ea"/>
                          <a:cs typeface="+mn-cs"/>
                        </a:rPr>
                        <a:t>/Künstler</a:t>
                      </a:r>
                      <a:endParaRPr kumimoji="0" lang="de-DE" altLang="de-DE" sz="1000" b="0" i="0" u="none" strike="noStrike" cap="none" normalizeH="0" baseline="0" dirty="0">
                        <a:ln>
                          <a:noFill/>
                        </a:ln>
                        <a:solidFill>
                          <a:srgbClr val="333333"/>
                        </a:solidFill>
                        <a:effectLst/>
                        <a:latin typeface="+mn-lt"/>
                        <a:ea typeface="+mn-ea"/>
                        <a:cs typeface="+mn-cs"/>
                      </a:endParaRP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Source/</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Quelle</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Name des Bildes</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endParaRPr kumimoji="0" lang="de-DE" altLang="de-DE" sz="10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Description/Kurzbeschreibung</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altLang="de-DE" sz="1000" b="0" i="0" u="none" strike="noStrike" cap="none" normalizeH="0" baseline="0">
                          <a:ln>
                            <a:noFill/>
                          </a:ln>
                          <a:solidFill>
                            <a:srgbClr val="333333"/>
                          </a:solidFill>
                          <a:effectLst/>
                          <a:latin typeface="+mn-lt"/>
                          <a:ea typeface="+mn-ea"/>
                          <a:cs typeface="+mn-cs"/>
                        </a:rPr>
                        <a:t>Jule Berlin</a:t>
                      </a:r>
                      <a:endParaRPr kumimoji="0" lang="de-DE" altLang="de-DE" sz="3600" b="0" i="0" u="none" strike="noStrike" cap="none" normalizeH="0" baseline="0">
                        <a:ln>
                          <a:noFill/>
                        </a:ln>
                        <a:solidFill>
                          <a:srgbClr val="333333"/>
                        </a:solidFill>
                        <a:effectLst/>
                        <a:latin typeface="+mn-lt"/>
                        <a:ea typeface="+mn-ea"/>
                        <a:cs typeface="+mn-cs"/>
                      </a:endParaRP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Sunset at the end of the world</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mn-lt"/>
                          <a:ea typeface="+mn-ea"/>
                          <a:cs typeface="+mn-cs"/>
                        </a:rPr>
                        <a:t>Sunset/Sonnenuntergang</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fmc.nikon.d40</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Flower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blossom/Gelbe Blüte</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Aussiegall</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Pentas Flowers</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Pink flowers/Pinkfarbene Blumen</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Swami Stream</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Mumbai Flowers</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Yellow and pink gerbara/Gelbe und pinkfarbene Gerbera</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 e3000</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I wanna be your dog</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Pug/Mops</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moore fun</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Jellyfish</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Jelly fish/Qualle</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Wesley Oostvogels</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Flickr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High Key Baby Portrait</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CC</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Baby/Baby</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Benny-Kristin Fischer</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Janne Hottenrott</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mn-lt"/>
                          <a:ea typeface="+mn-ea"/>
                          <a:cs typeface="+mn-cs"/>
                        </a:rPr>
                        <a:t>---</a:t>
                      </a: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mn-lt"/>
                        <a:ea typeface="+mn-ea"/>
                        <a:cs typeface="+mn-cs"/>
                      </a:endParaRP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MS PGothic" pitchFamily="34" charset="-128"/>
                        </a:defRPr>
                      </a:lvl1pPr>
                      <a:lvl2pPr marL="742950" indent="-285750" eaLnBrk="0" hangingPunct="0">
                        <a:spcBef>
                          <a:spcPct val="20000"/>
                        </a:spcBef>
                        <a:buClr>
                          <a:srgbClr val="006699"/>
                        </a:buClr>
                        <a:defRPr sz="2400">
                          <a:solidFill>
                            <a:schemeClr val="tx1"/>
                          </a:solidFill>
                          <a:latin typeface="Verdana" pitchFamily="34" charset="0"/>
                          <a:ea typeface="MS PGothic" pitchFamily="34" charset="-128"/>
                        </a:defRPr>
                      </a:lvl2pPr>
                      <a:lvl3pPr marL="1143000" indent="-228600" eaLnBrk="0" hangingPunct="0">
                        <a:spcBef>
                          <a:spcPct val="20000"/>
                        </a:spcBef>
                        <a:buClr>
                          <a:srgbClr val="006699"/>
                        </a:buClr>
                        <a:defRPr sz="2000">
                          <a:solidFill>
                            <a:schemeClr val="tx1"/>
                          </a:solidFill>
                          <a:latin typeface="Verdana" pitchFamily="34" charset="0"/>
                          <a:ea typeface="MS PGothic" pitchFamily="34" charset="-128"/>
                        </a:defRPr>
                      </a:lvl3pPr>
                      <a:lvl4pPr marL="1600200" indent="-228600" eaLnBrk="0" hangingPunct="0">
                        <a:spcBef>
                          <a:spcPct val="20000"/>
                        </a:spcBef>
                        <a:buClr>
                          <a:srgbClr val="006699"/>
                        </a:buClr>
                        <a:defRPr>
                          <a:solidFill>
                            <a:schemeClr val="tx1"/>
                          </a:solidFill>
                          <a:latin typeface="Verdana" pitchFamily="34" charset="0"/>
                          <a:ea typeface="MS PGothic" pitchFamily="34" charset="-128"/>
                        </a:defRPr>
                      </a:lvl4pPr>
                      <a:lvl5pPr marL="2057400" indent="-228600" eaLnBrk="0" hangingPunct="0">
                        <a:spcBef>
                          <a:spcPct val="20000"/>
                        </a:spcBef>
                        <a:buClr>
                          <a:srgbClr val="006699"/>
                        </a:buClr>
                        <a:defRPr>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mn-lt"/>
                          <a:ea typeface="+mn-ea"/>
                          <a:cs typeface="+mn-cs"/>
                        </a:rPr>
                        <a:t>Picrture</a:t>
                      </a:r>
                      <a:r>
                        <a:rPr kumimoji="0" lang="en-GB" altLang="de-DE" sz="1000" b="0" i="0" u="none" strike="noStrike" cap="none" normalizeH="0" baseline="0" dirty="0">
                          <a:ln>
                            <a:noFill/>
                          </a:ln>
                          <a:solidFill>
                            <a:srgbClr val="333333"/>
                          </a:solidFill>
                          <a:effectLst/>
                          <a:latin typeface="+mn-lt"/>
                          <a:ea typeface="+mn-ea"/>
                          <a:cs typeface="+mn-cs"/>
                        </a:rPr>
                        <a:t> sequence parking space is adapted from the </a:t>
                      </a:r>
                      <a:r>
                        <a:rPr kumimoji="0" lang="en-GB" altLang="de-DE" sz="1000" b="0" i="0" u="none" strike="noStrike" cap="none" normalizeH="0" baseline="0" dirty="0" err="1">
                          <a:ln>
                            <a:noFill/>
                          </a:ln>
                          <a:solidFill>
                            <a:srgbClr val="333333"/>
                          </a:solidFill>
                          <a:effectLst/>
                          <a:latin typeface="+mn-lt"/>
                          <a:ea typeface="+mn-ea"/>
                          <a:cs typeface="+mn-cs"/>
                        </a:rPr>
                        <a:t>Wechser</a:t>
                      </a:r>
                      <a:r>
                        <a:rPr kumimoji="0" lang="en-GB" altLang="de-DE" sz="1000" b="0" i="0" u="none" strike="noStrike" cap="none" normalizeH="0" baseline="0" dirty="0">
                          <a:ln>
                            <a:noFill/>
                          </a:ln>
                          <a:solidFill>
                            <a:srgbClr val="333333"/>
                          </a:solidFill>
                          <a:effectLst/>
                          <a:latin typeface="+mn-lt"/>
                          <a:ea typeface="+mn-ea"/>
                          <a:cs typeface="+mn-cs"/>
                        </a:rPr>
                        <a:t> Intelligence Scale/</a:t>
                      </a:r>
                      <a:r>
                        <a:rPr kumimoji="0" lang="en-GB" altLang="de-DE" sz="1000" b="0" i="0" u="none" strike="noStrike" cap="none" normalizeH="0" baseline="0" dirty="0" err="1">
                          <a:ln>
                            <a:noFill/>
                          </a:ln>
                          <a:solidFill>
                            <a:srgbClr val="333333"/>
                          </a:solidFill>
                          <a:effectLst/>
                          <a:latin typeface="+mn-lt"/>
                          <a:ea typeface="+mn-ea"/>
                          <a:cs typeface="+mn-cs"/>
                        </a:rPr>
                        <a:t>Bildersequenz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Parkplatz</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Motiv</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ist</a:t>
                      </a:r>
                      <a:r>
                        <a:rPr kumimoji="0" lang="en-GB" altLang="de-DE" sz="1000" b="0" i="0" u="none" strike="noStrike" cap="none" normalizeH="0" baseline="0" dirty="0">
                          <a:ln>
                            <a:noFill/>
                          </a:ln>
                          <a:solidFill>
                            <a:srgbClr val="333333"/>
                          </a:solidFill>
                          <a:effectLst/>
                          <a:latin typeface="+mn-lt"/>
                          <a:ea typeface="+mn-ea"/>
                          <a:cs typeface="+mn-cs"/>
                        </a:rPr>
                        <a:t> </a:t>
                      </a:r>
                      <a:r>
                        <a:rPr kumimoji="0" lang="en-GB" altLang="de-DE" sz="1000" b="0" i="0" u="none" strike="noStrike" cap="none" normalizeH="0" baseline="0" dirty="0" err="1">
                          <a:ln>
                            <a:noFill/>
                          </a:ln>
                          <a:solidFill>
                            <a:srgbClr val="333333"/>
                          </a:solidFill>
                          <a:effectLst/>
                          <a:latin typeface="+mn-lt"/>
                          <a:ea typeface="+mn-ea"/>
                          <a:cs typeface="+mn-cs"/>
                        </a:rPr>
                        <a:t>angelehnt</a:t>
                      </a:r>
                      <a:r>
                        <a:rPr kumimoji="0" lang="en-GB" altLang="de-DE" sz="1000" b="0" i="0" u="none" strike="noStrike" cap="none" normalizeH="0" baseline="0" dirty="0">
                          <a:ln>
                            <a:noFill/>
                          </a:ln>
                          <a:solidFill>
                            <a:srgbClr val="333333"/>
                          </a:solidFill>
                          <a:effectLst/>
                          <a:latin typeface="+mn-lt"/>
                          <a:ea typeface="+mn-ea"/>
                          <a:cs typeface="+mn-cs"/>
                        </a:rPr>
                        <a:t> an </a:t>
                      </a:r>
                      <a:r>
                        <a:rPr kumimoji="0" lang="en-GB" altLang="de-DE" sz="1000" b="0" i="0" u="none" strike="noStrike" cap="none" normalizeH="0" baseline="0" dirty="0" err="1">
                          <a:ln>
                            <a:noFill/>
                          </a:ln>
                          <a:solidFill>
                            <a:srgbClr val="333333"/>
                          </a:solidFill>
                          <a:effectLst/>
                          <a:latin typeface="+mn-lt"/>
                          <a:ea typeface="+mn-ea"/>
                          <a:cs typeface="+mn-cs"/>
                        </a:rPr>
                        <a:t>Aufgaben</a:t>
                      </a:r>
                      <a:r>
                        <a:rPr kumimoji="0" lang="en-GB" altLang="de-DE" sz="1000" b="0" i="0" u="none" strike="noStrike" cap="none" normalizeH="0" baseline="0" dirty="0">
                          <a:ln>
                            <a:noFill/>
                          </a:ln>
                          <a:solidFill>
                            <a:srgbClr val="333333"/>
                          </a:solidFill>
                          <a:effectLst/>
                          <a:latin typeface="+mn-lt"/>
                          <a:ea typeface="+mn-ea"/>
                          <a:cs typeface="+mn-cs"/>
                        </a:rPr>
                        <a:t> des Wechsler </a:t>
                      </a:r>
                      <a:r>
                        <a:rPr kumimoji="0" lang="en-GB" altLang="de-DE" sz="1000" b="0" i="0" u="none" strike="noStrike" cap="none" normalizeH="0" baseline="0" dirty="0" err="1">
                          <a:ln>
                            <a:noFill/>
                          </a:ln>
                          <a:solidFill>
                            <a:srgbClr val="333333"/>
                          </a:solidFill>
                          <a:effectLst/>
                          <a:latin typeface="+mn-lt"/>
                          <a:ea typeface="+mn-ea"/>
                          <a:cs typeface="+mn-cs"/>
                        </a:rPr>
                        <a:t>Intelligenztests</a:t>
                      </a:r>
                      <a:endParaRPr kumimoji="0" lang="en-GB" altLang="de-DE" sz="1000" b="0" i="0" u="none" strike="noStrike" cap="none" normalizeH="0" baseline="0" dirty="0">
                        <a:ln>
                          <a:noFill/>
                        </a:ln>
                        <a:solidFill>
                          <a:srgbClr val="333333"/>
                        </a:solidFill>
                        <a:effectLst/>
                        <a:latin typeface="+mn-lt"/>
                        <a:ea typeface="+mn-ea"/>
                        <a:cs typeface="+mn-cs"/>
                      </a:endParaRPr>
                    </a:p>
                  </a:txBody>
                  <a:tcPr marL="121952" marR="121952" marT="45713" marB="4571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pPr>
              <a:defRPr/>
            </a:pPr>
            <a:r>
              <a:rPr lang="ar-SA"/>
              <a:t>التدريب رقم 3 – تغيير المعتقدات</a:t>
            </a:r>
            <a:endParaRPr lang="de-DE"/>
          </a:p>
        </p:txBody>
      </p:sp>
      <p:sp>
        <p:nvSpPr>
          <p:cNvPr id="8" name="Slide Number Placeholder 7"/>
          <p:cNvSpPr>
            <a:spLocks noGrp="1"/>
          </p:cNvSpPr>
          <p:nvPr>
            <p:ph type="sldNum" sz="quarter" idx="12"/>
          </p:nvPr>
        </p:nvSpPr>
        <p:spPr/>
        <p:txBody>
          <a:bodyPr/>
          <a:lstStyle/>
          <a:p>
            <a:fld id="{B1463BC5-1F6A-4837-A99C-9002D3D8F244}" type="slidenum">
              <a:rPr lang="de-DE" altLang="de-DE" smtClean="0"/>
              <a:pPr/>
              <a:t>72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4394</Words>
  <Application>Microsoft Office PowerPoint</Application>
  <PresentationFormat>Benutzerdefiniert</PresentationFormat>
  <Paragraphs>720</Paragraphs>
  <Slides>72</Slides>
  <Notes>72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72</vt:i4>
      </vt:variant>
    </vt:vector>
  </HeadingPairs>
  <TitlesOfParts>
    <vt:vector size="79" baseType="lpstr">
      <vt:lpstr>Arial</vt:lpstr>
      <vt:lpstr>Calibri Light</vt:lpstr>
      <vt:lpstr>Symbol</vt:lpstr>
      <vt:lpstr>Wingdings</vt:lpstr>
      <vt:lpstr>Wingdings</vt:lpstr>
      <vt:lpstr>UKE_PPT-Vorlage_16zu9</vt:lpstr>
      <vt:lpstr>1_UKE_PPT-Vorlage_16zu9</vt:lpstr>
      <vt:lpstr>التدريب راقم:MCT 3 A  تغيير المعتقدات </vt:lpstr>
      <vt:lpstr>تغيير المعتقدات</vt:lpstr>
      <vt:lpstr>تغيير المعتقدات</vt:lpstr>
      <vt:lpstr>تغيير المعتقدات</vt:lpstr>
      <vt:lpstr>عندما التوقعات لا تتحقق</vt:lpstr>
      <vt:lpstr>عندما التوقعات لا تتحقق</vt:lpstr>
      <vt:lpstr>العناد في التفكير“في العمل” (“التفكير الضيق”)</vt:lpstr>
      <vt:lpstr>العناد في التفكير“في العمل” (“التفكير الضيق”)</vt:lpstr>
      <vt:lpstr>العناد في التفكير“في العمل” (“التفكير الضيق”)</vt:lpstr>
      <vt:lpstr>العناد في التفكير“في العمل” (“التفكير الضيق”)</vt:lpstr>
      <vt:lpstr>لماذا نفعل ذلك؟</vt:lpstr>
      <vt:lpstr>كيف التشدد بالمعتقدات يسيئ الفهم خلال مرحلة البسيشوج - أمثلة</vt:lpstr>
      <vt:lpstr>الصور الثلاثة أدناه تنتمي إلى فئة معينة. الفئة التي هو؟</vt:lpstr>
      <vt:lpstr>الفئة: الكائنات الحية!</vt:lpstr>
      <vt:lpstr>تمرين</vt:lpstr>
      <vt:lpstr>تمرين</vt:lpstr>
      <vt:lpstr>تمرين</vt:lpstr>
      <vt:lpstr>تمرين</vt:lpstr>
      <vt:lpstr>ما قد يكون حدث؟</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اختياري: فيديو كليب</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اي خيارهو محتمل اكتر؟</vt:lpstr>
      <vt:lpstr>وقد تغيرت حكمك مع الصورة الجديدة؟</vt:lpstr>
      <vt:lpstr>الرجاء إعادة نسبة احتمال!</vt:lpstr>
      <vt:lpstr>PowerPoint-Präsentation</vt:lpstr>
      <vt:lpstr>الاستعمال في الحياة اليومية</vt:lpstr>
      <vt:lpstr>الاستعمال في الحياة اليومية</vt:lpstr>
      <vt:lpstr>الاستعمال في الحياة اليومية</vt:lpstr>
      <vt:lpstr>الاستعمال في الحياة اليومية</vt:lpstr>
      <vt:lpstr>الاستعمال في الحياة اليومية</vt:lpstr>
      <vt:lpstr>الاستعمال في الحياة اليومية</vt:lpstr>
      <vt:lpstr>شكرا لنتباهكم!</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313</cp:revision>
  <dcterms:created xsi:type="dcterms:W3CDTF">2004-06-30T16:15:23Z</dcterms:created>
  <dcterms:modified xsi:type="dcterms:W3CDTF">2021-12-06T08:50:46Z</dcterms:modified>
</cp:coreProperties>
</file>